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302" r:id="rId6"/>
    <p:sldId id="303" r:id="rId7"/>
    <p:sldId id="304" r:id="rId8"/>
    <p:sldId id="305" r:id="rId9"/>
    <p:sldId id="306" r:id="rId10"/>
    <p:sldId id="307" r:id="rId11"/>
    <p:sldId id="308" r:id="rId12"/>
    <p:sldId id="30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59A421-B3F2-494E-A7C6-C4D844E8DC74}"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59A421-B3F2-494E-A7C6-C4D844E8DC74}"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59A421-B3F2-494E-A7C6-C4D844E8DC74}"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59A421-B3F2-494E-A7C6-C4D844E8DC74}" type="datetimeFigureOut">
              <a:rPr lang="en-US" smtClean="0"/>
              <a:pPr/>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59A421-B3F2-494E-A7C6-C4D844E8DC74}" type="datetimeFigureOut">
              <a:rPr lang="en-US" smtClean="0"/>
              <a:pPr/>
              <a:t>6/13/2014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59A421-B3F2-494E-A7C6-C4D844E8DC74}" type="datetimeFigureOut">
              <a:rPr lang="en-US" smtClean="0"/>
              <a:pPr/>
              <a:t>6/13/2014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59A421-B3F2-494E-A7C6-C4D844E8DC74}" type="datetimeFigureOut">
              <a:rPr lang="en-US" smtClean="0"/>
              <a:pPr/>
              <a:t>6/13/2014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59A421-B3F2-494E-A7C6-C4D844E8DC74}" type="datetimeFigureOut">
              <a:rPr lang="en-US" smtClean="0"/>
              <a:pPr/>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59A421-B3F2-494E-A7C6-C4D844E8DC74}" type="datetimeFigureOut">
              <a:rPr lang="en-US" smtClean="0"/>
              <a:pPr/>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59A421-B3F2-494E-A7C6-C4D844E8DC74}"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59A421-B3F2-494E-A7C6-C4D844E8DC74}" type="datetimeFigureOut">
              <a:rPr lang="en-US" smtClean="0"/>
              <a:pPr/>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009-7096-4B77-8AD5-730F1E028BE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59A421-B3F2-494E-A7C6-C4D844E8DC74}" type="datetimeFigureOut">
              <a:rPr lang="en-US" smtClean="0"/>
              <a:pPr/>
              <a:t>6/13/2014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924009-7096-4B77-8AD5-730F1E028BE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Introduction to Stocks</a:t>
            </a:r>
          </a:p>
          <a:p>
            <a:r>
              <a:rPr lang="en-US" b="1" dirty="0" smtClean="0"/>
              <a:t>Stock Valuation</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COMMON STOCK PRICING AND DIVIDEND GROWTH MODELS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Objectives:</a:t>
            </a:r>
            <a:endParaRPr lang="en-US" b="1" dirty="0"/>
          </a:p>
        </p:txBody>
      </p:sp>
      <p:sp>
        <p:nvSpPr>
          <p:cNvPr id="3" name="Content Placeholder 2"/>
          <p:cNvSpPr>
            <a:spLocks noGrp="1"/>
          </p:cNvSpPr>
          <p:nvPr>
            <p:ph idx="1"/>
          </p:nvPr>
        </p:nvSpPr>
        <p:spPr/>
        <p:txBody>
          <a:bodyPr>
            <a:normAutofit/>
          </a:bodyPr>
          <a:lstStyle/>
          <a:p>
            <a:r>
              <a:rPr lang="en-US" dirty="0" smtClean="0"/>
              <a:t>After </a:t>
            </a:r>
            <a:r>
              <a:rPr lang="en-US" dirty="0"/>
              <a:t>going through this lecture, you would be able to have an understanding of the following topics</a:t>
            </a:r>
          </a:p>
          <a:p>
            <a:r>
              <a:rPr lang="en-US" b="1" dirty="0" smtClean="0"/>
              <a:t>Common </a:t>
            </a:r>
            <a:r>
              <a:rPr lang="en-US" b="1" dirty="0"/>
              <a:t>Stock pricing</a:t>
            </a:r>
          </a:p>
          <a:p>
            <a:r>
              <a:rPr lang="en-US" b="1" dirty="0" smtClean="0"/>
              <a:t>Dividend </a:t>
            </a:r>
            <a:r>
              <a:rPr lang="en-US" b="1" dirty="0"/>
              <a:t>Growth </a:t>
            </a:r>
            <a:r>
              <a:rPr lang="en-US" b="1" dirty="0" smtClean="0"/>
              <a:t>Models</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Objectives:</a:t>
            </a:r>
            <a:endParaRPr lang="en-US" b="1" dirty="0"/>
          </a:p>
        </p:txBody>
      </p:sp>
      <p:sp>
        <p:nvSpPr>
          <p:cNvPr id="3" name="Content Placeholder 2"/>
          <p:cNvSpPr>
            <a:spLocks noGrp="1"/>
          </p:cNvSpPr>
          <p:nvPr>
            <p:ph idx="1"/>
          </p:nvPr>
        </p:nvSpPr>
        <p:spPr/>
        <p:txBody>
          <a:bodyPr>
            <a:normAutofit/>
          </a:bodyPr>
          <a:lstStyle/>
          <a:p>
            <a:r>
              <a:rPr lang="en-US" dirty="0" smtClean="0"/>
              <a:t>In this lecture, we continue our discussion on the topic of stock price valuation.</a:t>
            </a:r>
          </a:p>
          <a:p>
            <a:r>
              <a:rPr lang="en-US" dirty="0" smtClean="0"/>
              <a:t>In previous lecture, we have discussed that there are two types of Shares (or Stocks or Equity Securities).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Share Price Valuation - Common Stock</a:t>
            </a:r>
          </a:p>
        </p:txBody>
      </p:sp>
      <p:sp>
        <p:nvSpPr>
          <p:cNvPr id="4" name="Content Placeholder 3"/>
          <p:cNvSpPr>
            <a:spLocks noGrp="1"/>
          </p:cNvSpPr>
          <p:nvPr>
            <p:ph idx="1"/>
          </p:nvPr>
        </p:nvSpPr>
        <p:spPr/>
        <p:txBody>
          <a:bodyPr>
            <a:normAutofit lnSpcReduction="10000"/>
          </a:bodyPr>
          <a:lstStyle/>
          <a:p>
            <a:r>
              <a:rPr lang="en-US" b="1" dirty="0"/>
              <a:t>Perpetual Investment in Common Stock</a:t>
            </a:r>
            <a:r>
              <a:rPr lang="en-US" b="1" dirty="0" smtClean="0"/>
              <a:t>:</a:t>
            </a:r>
          </a:p>
          <a:p>
            <a:r>
              <a:rPr lang="en-US" dirty="0"/>
              <a:t>It is an idealized Case. The Final Cash Flow term (containing </a:t>
            </a:r>
            <a:r>
              <a:rPr lang="en-US" dirty="0" err="1"/>
              <a:t>Pn</a:t>
            </a:r>
            <a:r>
              <a:rPr lang="en-US" dirty="0"/>
              <a:t>) in the equation takes place </a:t>
            </a:r>
            <a:r>
              <a:rPr lang="en-US" dirty="0" smtClean="0"/>
              <a:t>at Year </a:t>
            </a:r>
            <a:r>
              <a:rPr lang="en-US" dirty="0"/>
              <a:t>n = infinity The last term (containing </a:t>
            </a:r>
            <a:r>
              <a:rPr lang="en-US" dirty="0" err="1"/>
              <a:t>Pn</a:t>
            </a:r>
            <a:r>
              <a:rPr lang="en-US" dirty="0"/>
              <a:t>) has a Present Value almost equal to Zero because </a:t>
            </a:r>
            <a:r>
              <a:rPr lang="en-US" dirty="0" smtClean="0"/>
              <a:t>the Discount </a:t>
            </a:r>
            <a:r>
              <a:rPr lang="en-US" dirty="0"/>
              <a:t>Factor (1+rE</a:t>
            </a:r>
            <a:r>
              <a:rPr lang="en-US" dirty="0" smtClean="0"/>
              <a:t>) ^ n </a:t>
            </a:r>
            <a:r>
              <a:rPr lang="en-US" dirty="0"/>
              <a:t>in the denominator becomes very large when n=infinity. So, you can </a:t>
            </a:r>
            <a:r>
              <a:rPr lang="en-US" dirty="0" smtClean="0"/>
              <a:t>ignore the </a:t>
            </a:r>
            <a:r>
              <a:rPr lang="en-US" dirty="0"/>
              <a:t>Last Cash Flow terms taking place at Year 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Share Price Valuation - Common Stock</a:t>
            </a:r>
          </a:p>
        </p:txBody>
      </p:sp>
      <p:sp>
        <p:nvSpPr>
          <p:cNvPr id="4" name="Content Placeholder 3"/>
          <p:cNvSpPr>
            <a:spLocks noGrp="1"/>
          </p:cNvSpPr>
          <p:nvPr>
            <p:ph idx="1"/>
          </p:nvPr>
        </p:nvSpPr>
        <p:spPr/>
        <p:txBody>
          <a:bodyPr>
            <a:normAutofit/>
          </a:bodyPr>
          <a:lstStyle/>
          <a:p>
            <a:r>
              <a:rPr lang="en-US" dirty="0"/>
              <a:t>Simplified Formula (</a:t>
            </a:r>
            <a:r>
              <a:rPr lang="en-US" dirty="0" err="1"/>
              <a:t>Pn</a:t>
            </a:r>
            <a:r>
              <a:rPr lang="en-US" dirty="0"/>
              <a:t> term removed from the equation for large investment durations i.e. n </a:t>
            </a:r>
            <a:r>
              <a:rPr lang="en-US" dirty="0" smtClean="0"/>
              <a:t>= infinity</a:t>
            </a:r>
            <a:r>
              <a:rPr lang="en-US" dirty="0"/>
              <a:t>):</a:t>
            </a:r>
          </a:p>
          <a:p>
            <a:r>
              <a:rPr lang="en-US" dirty="0"/>
              <a:t>PV = DIV1/ (1+rE) + DIV2/ (1+rE) 2 + … </a:t>
            </a:r>
            <a:r>
              <a:rPr lang="en-US" dirty="0" err="1"/>
              <a:t>DIVn</a:t>
            </a:r>
            <a:r>
              <a:rPr lang="en-US" dirty="0"/>
              <a:t>/(1+rE)n</a:t>
            </a:r>
          </a:p>
          <a:p>
            <a:r>
              <a:rPr lang="en-US" dirty="0"/>
              <a:t>= </a:t>
            </a:r>
            <a:r>
              <a:rPr lang="en-US" dirty="0" err="1"/>
              <a:t>DIVt</a:t>
            </a:r>
            <a:r>
              <a:rPr lang="en-US" dirty="0"/>
              <a:t> / (1+ </a:t>
            </a:r>
            <a:r>
              <a:rPr lang="en-US" dirty="0" err="1"/>
              <a:t>rE</a:t>
            </a:r>
            <a:r>
              <a:rPr lang="en-US" dirty="0"/>
              <a:t>) t. t = year. Sum from t =1 to n</a:t>
            </a:r>
          </a:p>
          <a:p>
            <a:r>
              <a:rPr lang="en-US" dirty="0"/>
              <a:t>This Equation is still impractical because need to forecast Dividends for every year forever!!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4" name="Content Placeholder 3"/>
          <p:cNvSpPr>
            <a:spLocks noGrp="1"/>
          </p:cNvSpPr>
          <p:nvPr>
            <p:ph idx="1"/>
          </p:nvPr>
        </p:nvSpPr>
        <p:spPr/>
        <p:txBody>
          <a:bodyPr>
            <a:normAutofit/>
          </a:bodyPr>
          <a:lstStyle/>
          <a:p>
            <a:r>
              <a:rPr lang="en-US" dirty="0"/>
              <a:t>The Common Stock of Company ABC is being traded in the Islamabad Stock Market. </a:t>
            </a:r>
            <a:r>
              <a:rPr lang="en-US" dirty="0" smtClean="0"/>
              <a:t>Its Market </a:t>
            </a:r>
            <a:r>
              <a:rPr lang="en-US" dirty="0"/>
              <a:t>Price is Rs.13. You study Company ABC’s Annual Report, Balance Sheet, Income </a:t>
            </a:r>
            <a:r>
              <a:rPr lang="en-US" dirty="0" smtClean="0"/>
              <a:t>Statement, and </a:t>
            </a:r>
            <a:r>
              <a:rPr lang="en-US" dirty="0"/>
              <a:t>Cash Flow Statement and you forecast the future Dividends to be Rs 2 in the first year and Rs 4 </a:t>
            </a:r>
            <a:r>
              <a:rPr lang="en-US" dirty="0" smtClean="0"/>
              <a:t>in the </a:t>
            </a:r>
            <a:r>
              <a:rPr lang="en-US" dirty="0"/>
              <a:t>second year.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4" name="Content Placeholder 3"/>
          <p:cNvSpPr>
            <a:spLocks noGrp="1"/>
          </p:cNvSpPr>
          <p:nvPr>
            <p:ph idx="1"/>
          </p:nvPr>
        </p:nvSpPr>
        <p:spPr/>
        <p:txBody>
          <a:bodyPr>
            <a:normAutofit/>
          </a:bodyPr>
          <a:lstStyle/>
          <a:p>
            <a:r>
              <a:rPr lang="en-US" dirty="0" smtClean="0"/>
              <a:t>You forecast the Market Price to be Rs 13 after 2 years. The Par Value of each share is Rs 10. The Risk Free Return is 10% pa. Your expected Minimum Required Return from the high-risk Common Stock of ABC is </a:t>
            </a:r>
            <a:r>
              <a:rPr lang="en-US" b="1" dirty="0" smtClean="0"/>
              <a:t>20%. Calculate the Fair (or Expected) Price of the Common Stock Common Stock Valuation (Risky Investment: </a:t>
            </a:r>
            <a:r>
              <a:rPr lang="en-US" b="1" dirty="0" err="1" smtClean="0"/>
              <a:t>rCE</a:t>
            </a:r>
            <a:r>
              <a:rPr lang="en-US" b="1" dirty="0" smtClean="0"/>
              <a:t>= 20%)</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4" name="Content Placeholder 3"/>
          <p:cNvSpPr>
            <a:spLocks noGrp="1"/>
          </p:cNvSpPr>
          <p:nvPr>
            <p:ph idx="1"/>
          </p:nvPr>
        </p:nvSpPr>
        <p:spPr/>
        <p:txBody>
          <a:bodyPr>
            <a:normAutofit/>
          </a:bodyPr>
          <a:lstStyle/>
          <a:p>
            <a:r>
              <a:rPr lang="en-US" dirty="0"/>
              <a:t>1st year will be Rs.2 and dividend in 2nd year will be Rs.4 assume risk free rate of return is 10% and </a:t>
            </a:r>
            <a:r>
              <a:rPr lang="en-US" dirty="0" smtClean="0"/>
              <a:t>high rate </a:t>
            </a:r>
            <a:r>
              <a:rPr lang="en-US" dirty="0"/>
              <a:t>of return to be required is 20</a:t>
            </a:r>
            <a:r>
              <a:rPr lang="en-US" dirty="0" smtClean="0"/>
              <a:t>%. Again </a:t>
            </a:r>
            <a:r>
              <a:rPr lang="en-US" dirty="0"/>
              <a:t>this 20% is higher than 10% in a country </a:t>
            </a:r>
            <a:r>
              <a:rPr lang="en-US" dirty="0" smtClean="0"/>
              <a:t>and </a:t>
            </a:r>
            <a:r>
              <a:rPr lang="en-US" dirty="0"/>
              <a:t>this </a:t>
            </a:r>
            <a:r>
              <a:rPr lang="en-US" dirty="0" smtClean="0"/>
              <a:t>20% minimum </a:t>
            </a:r>
            <a:r>
              <a:rPr lang="en-US" dirty="0"/>
              <a:t>required rate of return is higher than the preferred stock required by that company is 15 </a:t>
            </a:r>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4" name="Content Placeholder 3"/>
          <p:cNvSpPr>
            <a:spLocks noGrp="1"/>
          </p:cNvSpPr>
          <p:nvPr>
            <p:ph idx="1"/>
          </p:nvPr>
        </p:nvSpPr>
        <p:spPr/>
        <p:txBody>
          <a:bodyPr>
            <a:normAutofit/>
          </a:bodyPr>
          <a:lstStyle/>
          <a:p>
            <a:r>
              <a:rPr lang="en-US" dirty="0" smtClean="0"/>
              <a:t>This is because common stock is considered more risky than preferred stock and bank deposit in a country . Let’s calculate the value of common stock for company ABC we will use our old present value formula for finite investment :</a:t>
            </a:r>
          </a:p>
          <a:p>
            <a:r>
              <a:rPr lang="en-US" dirty="0" smtClean="0"/>
              <a:t>PV=2/12+4/(1.2)^2+1.3/(1.2)^2</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4" name="Content Placeholder 3"/>
          <p:cNvSpPr>
            <a:spLocks noGrp="1"/>
          </p:cNvSpPr>
          <p:nvPr>
            <p:ph idx="1"/>
          </p:nvPr>
        </p:nvSpPr>
        <p:spPr/>
        <p:txBody>
          <a:bodyPr>
            <a:normAutofit/>
          </a:bodyPr>
          <a:lstStyle/>
          <a:p>
            <a:r>
              <a:rPr lang="en-US" dirty="0"/>
              <a:t>Finite Investment for 2 Years: </a:t>
            </a:r>
            <a:endParaRPr lang="en-US" dirty="0" smtClean="0"/>
          </a:p>
          <a:p>
            <a:r>
              <a:rPr lang="en-US" dirty="0" smtClean="0"/>
              <a:t>PV </a:t>
            </a:r>
            <a:r>
              <a:rPr lang="en-US" dirty="0"/>
              <a:t>= 2/1.2 + 4 / (1.2)2 + 13 / (1.2)2 = Rs 13.47</a:t>
            </a:r>
          </a:p>
          <a:p>
            <a:r>
              <a:rPr lang="en-US" dirty="0"/>
              <a:t>This is estimated price for 2nd </a:t>
            </a:r>
            <a:r>
              <a:rPr lang="en-US" dirty="0" smtClean="0"/>
              <a:t>year investment </a:t>
            </a:r>
            <a:r>
              <a:rPr lang="en-US" dirty="0"/>
              <a:t>based on forecasted dividend let’s see the long </a:t>
            </a:r>
            <a:r>
              <a:rPr lang="en-US" dirty="0" smtClean="0"/>
              <a:t>term investment </a:t>
            </a:r>
            <a:r>
              <a:rPr lang="en-US" dirty="0"/>
              <a:t>use present value formula about which we talked earlier </a:t>
            </a:r>
            <a:r>
              <a:rPr lang="en-US" dirty="0" smtClean="0"/>
              <a:t>on Perpetual </a:t>
            </a:r>
            <a:r>
              <a:rPr lang="en-US" dirty="0"/>
              <a:t>Investment: PV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p>
        </p:txBody>
      </p:sp>
      <p:sp>
        <p:nvSpPr>
          <p:cNvPr id="4" name="Content Placeholder 3"/>
          <p:cNvSpPr>
            <a:spLocks noGrp="1"/>
          </p:cNvSpPr>
          <p:nvPr>
            <p:ph idx="1"/>
          </p:nvPr>
        </p:nvSpPr>
        <p:spPr/>
        <p:txBody>
          <a:bodyPr>
            <a:normAutofit lnSpcReduction="10000"/>
          </a:bodyPr>
          <a:lstStyle/>
          <a:p>
            <a:r>
              <a:rPr lang="en-US" dirty="0"/>
              <a:t>We can not determine it because we don’t have Dividend forecast data for every year forever!! We </a:t>
            </a:r>
            <a:r>
              <a:rPr lang="en-US" dirty="0" smtClean="0"/>
              <a:t>need to </a:t>
            </a:r>
            <a:r>
              <a:rPr lang="en-US" dirty="0"/>
              <a:t>use Models for approximating future Dividends Cash Flow Stream:</a:t>
            </a:r>
          </a:p>
          <a:p>
            <a:r>
              <a:rPr lang="en-US" dirty="0"/>
              <a:t>Zero Growth Model</a:t>
            </a:r>
          </a:p>
          <a:p>
            <a:r>
              <a:rPr lang="en-US" dirty="0"/>
              <a:t>Constant Growth Model</a:t>
            </a:r>
          </a:p>
          <a:p>
            <a:pPr>
              <a:buNone/>
            </a:pPr>
            <a:r>
              <a:rPr lang="en-US" smtClean="0"/>
              <a:t>	We </a:t>
            </a:r>
            <a:r>
              <a:rPr lang="en-US" dirty="0"/>
              <a:t>will discuss about these in the next lecture.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 Preferred Stock:</a:t>
            </a:r>
            <a:endParaRPr lang="en-US" b="1" dirty="0"/>
          </a:p>
        </p:txBody>
      </p:sp>
      <p:sp>
        <p:nvSpPr>
          <p:cNvPr id="3" name="Content Placeholder 2"/>
          <p:cNvSpPr>
            <a:spLocks noGrp="1"/>
          </p:cNvSpPr>
          <p:nvPr>
            <p:ph idx="1"/>
          </p:nvPr>
        </p:nvSpPr>
        <p:spPr/>
        <p:txBody>
          <a:bodyPr>
            <a:normAutofit/>
          </a:bodyPr>
          <a:lstStyle/>
          <a:p>
            <a:r>
              <a:rPr lang="en-US" dirty="0" smtClean="0"/>
              <a:t>These </a:t>
            </a:r>
            <a:r>
              <a:rPr lang="en-US" dirty="0"/>
              <a:t>stocks have regular Constant / Fixed Future Dividends Certain for the </a:t>
            </a:r>
            <a:r>
              <a:rPr lang="en-US" dirty="0" smtClean="0"/>
              <a:t>Preferred Shareholders</a:t>
            </a:r>
            <a:r>
              <a:rPr lang="en-US" dirty="0"/>
              <a:t>. Use old Perpetuity Cash Flow Pattern and formulas to estimate </a:t>
            </a:r>
            <a:r>
              <a:rPr lang="en-US" dirty="0" smtClean="0"/>
              <a:t>theoretical Fair </a:t>
            </a:r>
            <a:r>
              <a:rPr lang="en-US" dirty="0"/>
              <a:t>Stock Price.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Common Stock:</a:t>
            </a:r>
            <a:endParaRPr lang="en-US" b="1" dirty="0"/>
          </a:p>
        </p:txBody>
      </p:sp>
      <p:sp>
        <p:nvSpPr>
          <p:cNvPr id="3" name="Content Placeholder 2"/>
          <p:cNvSpPr>
            <a:spLocks noGrp="1"/>
          </p:cNvSpPr>
          <p:nvPr>
            <p:ph idx="1"/>
          </p:nvPr>
        </p:nvSpPr>
        <p:spPr/>
        <p:txBody>
          <a:bodyPr>
            <a:normAutofit/>
          </a:bodyPr>
          <a:lstStyle/>
          <a:p>
            <a:r>
              <a:rPr lang="en-US" dirty="0" smtClean="0"/>
              <a:t>Theses </a:t>
            </a:r>
            <a:r>
              <a:rPr lang="en-US" dirty="0"/>
              <a:t>stocks have variable future dividends expected by the common shareholders. Use </a:t>
            </a:r>
            <a:r>
              <a:rPr lang="en-US" dirty="0" smtClean="0"/>
              <a:t>Zero &amp; </a:t>
            </a:r>
            <a:r>
              <a:rPr lang="en-US" dirty="0"/>
              <a:t>Constant Growth Models to simplify future Dividend forecasts in estimated Theoretical Stock </a:t>
            </a:r>
            <a:r>
              <a:rPr lang="en-US" dirty="0" smtClean="0"/>
              <a:t>Price (or </a:t>
            </a:r>
            <a:r>
              <a:rPr lang="en-US" dirty="0"/>
              <a:t>PV) </a:t>
            </a:r>
            <a:r>
              <a:rPr lang="en-US" dirty="0" smtClean="0"/>
              <a:t>equation.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Common Stock:</a:t>
            </a:r>
            <a:endParaRPr lang="en-US" b="1" dirty="0"/>
          </a:p>
        </p:txBody>
      </p:sp>
      <p:sp>
        <p:nvSpPr>
          <p:cNvPr id="3" name="Content Placeholder 2"/>
          <p:cNvSpPr>
            <a:spLocks noGrp="1"/>
          </p:cNvSpPr>
          <p:nvPr>
            <p:ph idx="1"/>
          </p:nvPr>
        </p:nvSpPr>
        <p:spPr/>
        <p:txBody>
          <a:bodyPr>
            <a:normAutofit/>
          </a:bodyPr>
          <a:lstStyle/>
          <a:p>
            <a:r>
              <a:rPr lang="en-US" dirty="0" smtClean="0"/>
              <a:t>There dividend depend upon the income earned by the company and also upon the management decision regarding the dividend declaration. Both stocks represent ownership of Real Assets in Company.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Common Stock:</a:t>
            </a:r>
            <a:endParaRPr lang="en-US" b="1" dirty="0"/>
          </a:p>
        </p:txBody>
      </p:sp>
      <p:sp>
        <p:nvSpPr>
          <p:cNvPr id="3" name="Content Placeholder 2"/>
          <p:cNvSpPr>
            <a:spLocks noGrp="1"/>
          </p:cNvSpPr>
          <p:nvPr>
            <p:ph idx="1"/>
          </p:nvPr>
        </p:nvSpPr>
        <p:spPr/>
        <p:txBody>
          <a:bodyPr>
            <a:normAutofit/>
          </a:bodyPr>
          <a:lstStyle/>
          <a:p>
            <a:r>
              <a:rPr lang="en-US" dirty="0"/>
              <a:t>Dividends are the Shareholder’s portion of the Distributed Net Income. The value of </a:t>
            </a:r>
            <a:r>
              <a:rPr lang="en-US" dirty="0" smtClean="0"/>
              <a:t>direct securities </a:t>
            </a:r>
            <a:r>
              <a:rPr lang="en-US" dirty="0"/>
              <a:t>(piece of paper) derived from the cash flows generated from the underlying real assets.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Investment Time Horizons</a:t>
            </a:r>
            <a:endParaRPr lang="en-US" b="1" dirty="0"/>
          </a:p>
        </p:txBody>
      </p:sp>
      <p:sp>
        <p:nvSpPr>
          <p:cNvPr id="3" name="Content Placeholder 2"/>
          <p:cNvSpPr>
            <a:spLocks noGrp="1"/>
          </p:cNvSpPr>
          <p:nvPr>
            <p:ph idx="1"/>
          </p:nvPr>
        </p:nvSpPr>
        <p:spPr/>
        <p:txBody>
          <a:bodyPr>
            <a:normAutofit/>
          </a:bodyPr>
          <a:lstStyle/>
          <a:p>
            <a:r>
              <a:rPr lang="en-US" dirty="0"/>
              <a:t>There are two types of </a:t>
            </a:r>
            <a:r>
              <a:rPr lang="en-US" b="1" dirty="0"/>
              <a:t>Investment Time </a:t>
            </a:r>
            <a:r>
              <a:rPr lang="en-US" b="1" dirty="0" smtClean="0"/>
              <a:t>Horizons.</a:t>
            </a:r>
            <a:endParaRPr lang="en-US" b="1" dirty="0"/>
          </a:p>
          <a:p>
            <a:r>
              <a:rPr lang="en-US" b="1" dirty="0"/>
              <a:t>1. Finite Investment:</a:t>
            </a:r>
          </a:p>
          <a:p>
            <a:r>
              <a:rPr lang="en-US" dirty="0"/>
              <a:t>In this duration of our investment is limited. Cash inflow from Forecasted </a:t>
            </a:r>
            <a:r>
              <a:rPr lang="en-US" dirty="0" smtClean="0"/>
              <a:t>Selling Price </a:t>
            </a:r>
            <a:r>
              <a:rPr lang="en-US" dirty="0"/>
              <a:t>must be taken into account in price estimate.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Investment Time Horizons</a:t>
            </a:r>
            <a:endParaRPr lang="en-US" b="1" dirty="0"/>
          </a:p>
        </p:txBody>
      </p:sp>
      <p:sp>
        <p:nvSpPr>
          <p:cNvPr id="3" name="Content Placeholder 2"/>
          <p:cNvSpPr>
            <a:spLocks noGrp="1"/>
          </p:cNvSpPr>
          <p:nvPr>
            <p:ph idx="1"/>
          </p:nvPr>
        </p:nvSpPr>
        <p:spPr/>
        <p:txBody>
          <a:bodyPr>
            <a:normAutofit/>
          </a:bodyPr>
          <a:lstStyle/>
          <a:p>
            <a:r>
              <a:rPr lang="en-US" dirty="0"/>
              <a:t>2. </a:t>
            </a:r>
            <a:r>
              <a:rPr lang="en-US" b="1" dirty="0"/>
              <a:t>Perpetual Investment:</a:t>
            </a:r>
          </a:p>
          <a:p>
            <a:r>
              <a:rPr lang="en-US" dirty="0"/>
              <a:t>It is very long term horizon for long term investment. It is Perpetual so Forecasted Selling Price </a:t>
            </a:r>
            <a:r>
              <a:rPr lang="en-US" dirty="0" smtClean="0"/>
              <a:t>not significant </a:t>
            </a:r>
            <a:r>
              <a:rPr lang="en-US" dirty="0"/>
              <a:t>and can be eliminated. If you are planning to buy and hold the share for 20 or 30 years </a:t>
            </a:r>
            <a:r>
              <a:rPr lang="en-US" dirty="0" smtClean="0"/>
              <a:t>then you </a:t>
            </a:r>
            <a:r>
              <a:rPr lang="en-US" dirty="0"/>
              <a:t>can consider it as a long term assets.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Investment Time Horizons</a:t>
            </a:r>
            <a:endParaRPr lang="en-US" b="1" dirty="0"/>
          </a:p>
        </p:txBody>
      </p:sp>
      <p:sp>
        <p:nvSpPr>
          <p:cNvPr id="3" name="Content Placeholder 2"/>
          <p:cNvSpPr>
            <a:spLocks noGrp="1"/>
          </p:cNvSpPr>
          <p:nvPr>
            <p:ph idx="1"/>
          </p:nvPr>
        </p:nvSpPr>
        <p:spPr/>
        <p:txBody>
          <a:bodyPr>
            <a:normAutofit/>
          </a:bodyPr>
          <a:lstStyle/>
          <a:p>
            <a:r>
              <a:rPr lang="en-US" dirty="0"/>
              <a:t>The Formulas for the theoretical price valuation vary depending upon the time horizon. As </a:t>
            </a:r>
            <a:r>
              <a:rPr lang="en-US" dirty="0" smtClean="0"/>
              <a:t>in previous </a:t>
            </a:r>
            <a:r>
              <a:rPr lang="en-US" dirty="0"/>
              <a:t>lectures the formula for preferred shares varies depending on whether your time horizon </a:t>
            </a:r>
            <a:r>
              <a:rPr lang="en-US" dirty="0" smtClean="0"/>
              <a:t>is finite </a:t>
            </a:r>
            <a:r>
              <a:rPr lang="en-US" dirty="0"/>
              <a:t>or perpetual</a:t>
            </a:r>
            <a:r>
              <a:rPr lang="en-US" dirty="0" smtClean="0"/>
              <a: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Investment Time Horizons</a:t>
            </a:r>
            <a:endParaRPr lang="en-US" b="1" dirty="0"/>
          </a:p>
        </p:txBody>
      </p:sp>
      <p:sp>
        <p:nvSpPr>
          <p:cNvPr id="3" name="Content Placeholder 2"/>
          <p:cNvSpPr>
            <a:spLocks noGrp="1"/>
          </p:cNvSpPr>
          <p:nvPr>
            <p:ph idx="1"/>
          </p:nvPr>
        </p:nvSpPr>
        <p:spPr/>
        <p:txBody>
          <a:bodyPr>
            <a:normAutofit/>
          </a:bodyPr>
          <a:lstStyle/>
          <a:p>
            <a:r>
              <a:rPr lang="en-US" dirty="0" smtClean="0"/>
              <a:t>Similarly, an investment in the share for the period of one or two years Value of a Share (which is a Direct Claim Security) can be estimated based on the Cash Flows that is generates. A Share generates Cash Dividends just like a Real Asset Project generates Cash Income.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Investment Time Horizons</a:t>
            </a:r>
            <a:endParaRPr lang="en-US" b="1" dirty="0"/>
          </a:p>
        </p:txBody>
      </p:sp>
      <p:sp>
        <p:nvSpPr>
          <p:cNvPr id="3" name="Content Placeholder 2"/>
          <p:cNvSpPr>
            <a:spLocks noGrp="1"/>
          </p:cNvSpPr>
          <p:nvPr>
            <p:ph idx="1"/>
          </p:nvPr>
        </p:nvSpPr>
        <p:spPr/>
        <p:txBody>
          <a:bodyPr>
            <a:normAutofit/>
          </a:bodyPr>
          <a:lstStyle/>
          <a:p>
            <a:r>
              <a:rPr lang="en-US" dirty="0" smtClean="0"/>
              <a:t>Let us compare both common shares and preferred shares with the help of numerical example.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a:t>
            </a:r>
            <a:endParaRPr lang="en-US" b="1" dirty="0"/>
          </a:p>
        </p:txBody>
      </p:sp>
      <p:sp>
        <p:nvSpPr>
          <p:cNvPr id="3" name="Content Placeholder 2"/>
          <p:cNvSpPr>
            <a:spLocks noGrp="1"/>
          </p:cNvSpPr>
          <p:nvPr>
            <p:ph idx="1"/>
          </p:nvPr>
        </p:nvSpPr>
        <p:spPr/>
        <p:txBody>
          <a:bodyPr>
            <a:normAutofit/>
          </a:bodyPr>
          <a:lstStyle/>
          <a:p>
            <a:r>
              <a:rPr lang="en-US" dirty="0" smtClean="0"/>
              <a:t>Company </a:t>
            </a:r>
            <a:r>
              <a:rPr lang="en-US" dirty="0"/>
              <a:t>ABC has issued 2 Types of Shares (both of Par Value = Rs 10) and you </a:t>
            </a:r>
            <a:r>
              <a:rPr lang="en-US" dirty="0" smtClean="0"/>
              <a:t>are considering </a:t>
            </a:r>
            <a:r>
              <a:rPr lang="en-US" dirty="0"/>
              <a:t>Investing in both shares for 2 years because you think the price will rise to Rs 13 by then.</a:t>
            </a:r>
          </a:p>
          <a:p>
            <a:r>
              <a:rPr lang="en-US" dirty="0"/>
              <a:t>The Market Risk Free Return (Opportunity cost) is 10% pa.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ABC Preferred Shares:</a:t>
            </a:r>
            <a:endParaRPr lang="en-US" b="1" dirty="0"/>
          </a:p>
        </p:txBody>
      </p:sp>
      <p:sp>
        <p:nvSpPr>
          <p:cNvPr id="3" name="Content Placeholder 2"/>
          <p:cNvSpPr>
            <a:spLocks noGrp="1"/>
          </p:cNvSpPr>
          <p:nvPr>
            <p:ph idx="1"/>
          </p:nvPr>
        </p:nvSpPr>
        <p:spPr/>
        <p:txBody>
          <a:bodyPr>
            <a:normAutofit/>
          </a:bodyPr>
          <a:lstStyle/>
          <a:p>
            <a:r>
              <a:rPr lang="en-US" dirty="0" smtClean="0"/>
              <a:t>Dividend </a:t>
            </a:r>
            <a:r>
              <a:rPr lang="en-US" dirty="0"/>
              <a:t>Fixed by the Company at Rs 2 per share per year. Your required rate of return for </a:t>
            </a:r>
            <a:r>
              <a:rPr lang="en-US" dirty="0" smtClean="0"/>
              <a:t>the risky </a:t>
            </a:r>
            <a:r>
              <a:rPr lang="en-US" dirty="0"/>
              <a:t>preferred shares is 15%. This is the rate of return that you expect to get if you take risk </a:t>
            </a:r>
            <a:r>
              <a:rPr lang="en-US" dirty="0" smtClean="0"/>
              <a:t>of investing </a:t>
            </a:r>
            <a:r>
              <a:rPr lang="en-US" dirty="0"/>
              <a:t>the money in preferred shares.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ABC Preferred Shares:</a:t>
            </a:r>
            <a:endParaRPr lang="en-US" b="1" dirty="0"/>
          </a:p>
        </p:txBody>
      </p:sp>
      <p:sp>
        <p:nvSpPr>
          <p:cNvPr id="3" name="Content Placeholder 2"/>
          <p:cNvSpPr>
            <a:spLocks noGrp="1"/>
          </p:cNvSpPr>
          <p:nvPr>
            <p:ph idx="1"/>
          </p:nvPr>
        </p:nvSpPr>
        <p:spPr/>
        <p:txBody>
          <a:bodyPr>
            <a:normAutofit/>
          </a:bodyPr>
          <a:lstStyle/>
          <a:p>
            <a:r>
              <a:rPr lang="en-US" dirty="0" smtClean="0"/>
              <a:t>Preferred shares are considered to be more risky then the deposit in the bank. So, our required rate of return in case of preferred stock should be higher then 10%.</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ABC Common Shares:</a:t>
            </a:r>
            <a:endParaRPr lang="en-US" b="1" dirty="0"/>
          </a:p>
        </p:txBody>
      </p:sp>
      <p:sp>
        <p:nvSpPr>
          <p:cNvPr id="3" name="Content Placeholder 2"/>
          <p:cNvSpPr>
            <a:spLocks noGrp="1"/>
          </p:cNvSpPr>
          <p:nvPr>
            <p:ph idx="1"/>
          </p:nvPr>
        </p:nvSpPr>
        <p:spPr/>
        <p:txBody>
          <a:bodyPr>
            <a:normAutofit/>
          </a:bodyPr>
          <a:lstStyle/>
          <a:p>
            <a:r>
              <a:rPr lang="en-US" dirty="0" smtClean="0"/>
              <a:t>Dividend </a:t>
            </a:r>
            <a:r>
              <a:rPr lang="en-US" dirty="0"/>
              <a:t>varies. After analyzing the Company’s Annual Report, Balance Sheet, Income &amp; </a:t>
            </a:r>
            <a:r>
              <a:rPr lang="en-US" dirty="0" smtClean="0"/>
              <a:t>Cash Flow </a:t>
            </a:r>
            <a:r>
              <a:rPr lang="en-US" dirty="0"/>
              <a:t>Statements, you forecast the future Dividends to be Rs 2 in the first year and Rs 4 in the </a:t>
            </a:r>
            <a:r>
              <a:rPr lang="en-US" dirty="0" smtClean="0"/>
              <a:t>second year</a:t>
            </a:r>
            <a:r>
              <a:rPr lang="en-US" dirty="0"/>
              <a:t>. The required rate of return does not have to be identical to the required rate of return on </a:t>
            </a:r>
            <a:r>
              <a:rPr lang="en-US" dirty="0" smtClean="0"/>
              <a:t>preferred shares</a:t>
            </a:r>
            <a:r>
              <a:rPr lang="en-US" dirty="0"/>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ABC Common Shares:</a:t>
            </a:r>
            <a:endParaRPr lang="en-US" b="1" dirty="0"/>
          </a:p>
        </p:txBody>
      </p:sp>
      <p:sp>
        <p:nvSpPr>
          <p:cNvPr id="3" name="Content Placeholder 2"/>
          <p:cNvSpPr>
            <a:spLocks noGrp="1"/>
          </p:cNvSpPr>
          <p:nvPr>
            <p:ph idx="1"/>
          </p:nvPr>
        </p:nvSpPr>
        <p:spPr/>
        <p:txBody>
          <a:bodyPr>
            <a:normAutofit/>
          </a:bodyPr>
          <a:lstStyle/>
          <a:p>
            <a:r>
              <a:rPr lang="en-US" dirty="0" smtClean="0"/>
              <a:t>As, there is no guarantying you a fixed rate of return on common shares. Your required rate of return for the more risky common shares is 20% pa. Finally, based upon the analysis of financial statements of the company you expect that the price of share will rise to Rs. 13 after 2 years.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ABC Common Shares:</a:t>
            </a:r>
            <a:endParaRPr lang="en-US" b="1" dirty="0"/>
          </a:p>
        </p:txBody>
      </p:sp>
      <p:sp>
        <p:nvSpPr>
          <p:cNvPr id="3" name="Content Placeholder 2"/>
          <p:cNvSpPr>
            <a:spLocks noGrp="1"/>
          </p:cNvSpPr>
          <p:nvPr>
            <p:ph idx="1"/>
          </p:nvPr>
        </p:nvSpPr>
        <p:spPr/>
        <p:txBody>
          <a:bodyPr>
            <a:normAutofit/>
          </a:bodyPr>
          <a:lstStyle/>
          <a:p>
            <a:r>
              <a:rPr lang="en-US" dirty="0" smtClean="0"/>
              <a:t>You planned to look at different investment cases you are interested in estimating what the theoretical market price of this share should be if you invest perpetually and you are also interested in the price of the share </a:t>
            </a:r>
            <a:r>
              <a:rPr lang="en-US" dirty="0"/>
              <a:t>if you invested for a short period time.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ABC Common Shares:</a:t>
            </a:r>
            <a:endParaRPr lang="en-US" b="1" dirty="0"/>
          </a:p>
        </p:txBody>
      </p:sp>
      <p:sp>
        <p:nvSpPr>
          <p:cNvPr id="3" name="Content Placeholder 2"/>
          <p:cNvSpPr>
            <a:spLocks noGrp="1"/>
          </p:cNvSpPr>
          <p:nvPr>
            <p:ph idx="1"/>
          </p:nvPr>
        </p:nvSpPr>
        <p:spPr/>
        <p:txBody>
          <a:bodyPr>
            <a:normAutofit/>
          </a:bodyPr>
          <a:lstStyle/>
          <a:p>
            <a:r>
              <a:rPr lang="en-US" dirty="0" smtClean="0"/>
              <a:t>So, for the case of preferred stock, we calculate the expected market price for long term investment would be.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Preferred Stock</a:t>
            </a:r>
            <a:endParaRPr lang="en-US" b="1" dirty="0"/>
          </a:p>
        </p:txBody>
      </p:sp>
      <p:sp>
        <p:nvSpPr>
          <p:cNvPr id="3" name="Content Placeholder 2"/>
          <p:cNvSpPr>
            <a:spLocks noGrp="1"/>
          </p:cNvSpPr>
          <p:nvPr>
            <p:ph idx="1"/>
          </p:nvPr>
        </p:nvSpPr>
        <p:spPr/>
        <p:txBody>
          <a:bodyPr>
            <a:normAutofit/>
          </a:bodyPr>
          <a:lstStyle/>
          <a:p>
            <a:r>
              <a:rPr lang="en-US" b="1" dirty="0"/>
              <a:t>Solution:</a:t>
            </a:r>
          </a:p>
          <a:p>
            <a:r>
              <a:rPr lang="en-US" b="1" dirty="0" smtClean="0"/>
              <a:t>Preferred Stock (</a:t>
            </a:r>
            <a:r>
              <a:rPr lang="en-US" b="1" dirty="0"/>
              <a:t>Risky Investment: </a:t>
            </a:r>
            <a:r>
              <a:rPr lang="en-US" b="1" dirty="0" err="1"/>
              <a:t>rPE</a:t>
            </a:r>
            <a:r>
              <a:rPr lang="en-US" b="1" dirty="0"/>
              <a:t>= 15% &gt; 10%=risk free)</a:t>
            </a:r>
          </a:p>
          <a:p>
            <a:r>
              <a:rPr lang="en-US" dirty="0"/>
              <a:t>Perpetual: PV = DIV1/ </a:t>
            </a:r>
            <a:r>
              <a:rPr lang="en-US" dirty="0" err="1"/>
              <a:t>r</a:t>
            </a:r>
            <a:r>
              <a:rPr lang="en-US" b="1" dirty="0" err="1"/>
              <a:t>PE</a:t>
            </a:r>
            <a:r>
              <a:rPr lang="en-US" b="1" dirty="0"/>
              <a:t> = 2 / 15% = 2/0.15 = Rs 13.33</a:t>
            </a:r>
          </a:p>
          <a:p>
            <a:r>
              <a:rPr lang="en-US" dirty="0"/>
              <a:t>Now in case of finite investment</a:t>
            </a:r>
          </a:p>
          <a:p>
            <a:r>
              <a:rPr lang="en-US" dirty="0"/>
              <a:t>2 Year (Finite): PV=2</a:t>
            </a:r>
            <a:r>
              <a:rPr lang="en-US" b="1" dirty="0"/>
              <a:t>/1.15+ 2/ (1.15)2 +13/ (1.15)2 =Rs 13.08</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Common Stock Valuation</a:t>
            </a:r>
            <a:endParaRPr lang="en-US" b="1" dirty="0"/>
          </a:p>
        </p:txBody>
      </p:sp>
      <p:sp>
        <p:nvSpPr>
          <p:cNvPr id="3" name="Content Placeholder 2"/>
          <p:cNvSpPr>
            <a:spLocks noGrp="1"/>
          </p:cNvSpPr>
          <p:nvPr>
            <p:ph idx="1"/>
          </p:nvPr>
        </p:nvSpPr>
        <p:spPr/>
        <p:txBody>
          <a:bodyPr>
            <a:normAutofit fontScale="92500" lnSpcReduction="20000"/>
          </a:bodyPr>
          <a:lstStyle/>
          <a:p>
            <a:r>
              <a:rPr lang="en-US" b="1" dirty="0"/>
              <a:t>Common Stock Valuation (More Risky Investment: </a:t>
            </a:r>
            <a:r>
              <a:rPr lang="en-US" b="1" dirty="0" err="1"/>
              <a:t>rCE</a:t>
            </a:r>
            <a:r>
              <a:rPr lang="en-US" b="1" dirty="0"/>
              <a:t>= 20%)</a:t>
            </a:r>
          </a:p>
          <a:p>
            <a:r>
              <a:rPr lang="en-US" dirty="0"/>
              <a:t>Perpetual Investment: PV =? We don’t have enough Dividend forecast data in order to </a:t>
            </a:r>
            <a:r>
              <a:rPr lang="en-US" dirty="0" smtClean="0"/>
              <a:t>calculate the </a:t>
            </a:r>
            <a:r>
              <a:rPr lang="en-US" dirty="0"/>
              <a:t>value for 20 or 30 years from now. We discuss the solution of this problem later in the lecture .</a:t>
            </a:r>
            <a:r>
              <a:rPr lang="en-US" dirty="0" smtClean="0"/>
              <a:t>Here 1.2 </a:t>
            </a:r>
            <a:r>
              <a:rPr lang="en-US" dirty="0"/>
              <a:t>= (1+20%). We use Rs 13 because we expect to sell these shares for Rs.13 after 2 Years.</a:t>
            </a:r>
          </a:p>
          <a:p>
            <a:r>
              <a:rPr lang="en-US" dirty="0"/>
              <a:t>2 Year (Finite): PV =2/</a:t>
            </a:r>
            <a:r>
              <a:rPr lang="en-US" b="1" dirty="0"/>
              <a:t>1.2 + 4/ (1.2)2 +13/(1.2)2 = Rs 13.47</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Interpretation:</a:t>
            </a:r>
            <a:endParaRPr lang="en-US" b="1" dirty="0"/>
          </a:p>
        </p:txBody>
      </p:sp>
      <p:sp>
        <p:nvSpPr>
          <p:cNvPr id="3" name="Content Placeholder 2"/>
          <p:cNvSpPr>
            <a:spLocks noGrp="1"/>
          </p:cNvSpPr>
          <p:nvPr>
            <p:ph idx="1"/>
          </p:nvPr>
        </p:nvSpPr>
        <p:spPr/>
        <p:txBody>
          <a:bodyPr>
            <a:normAutofit/>
          </a:bodyPr>
          <a:lstStyle/>
          <a:p>
            <a:r>
              <a:rPr lang="en-US" dirty="0" smtClean="0"/>
              <a:t>In </a:t>
            </a:r>
            <a:r>
              <a:rPr lang="en-US" dirty="0"/>
              <a:t>our example, Common Stock has higher Intrinsic Present Value or Fair Value (or </a:t>
            </a:r>
            <a:r>
              <a:rPr lang="en-US" dirty="0" smtClean="0"/>
              <a:t>Estimated Market </a:t>
            </a:r>
            <a:r>
              <a:rPr lang="en-US" dirty="0"/>
              <a:t>Price) than Preferred Stock because Common Stock offers higher expected Dividends </a:t>
            </a:r>
            <a:r>
              <a:rPr lang="en-US" dirty="0" smtClean="0"/>
              <a:t>which more </a:t>
            </a:r>
            <a:r>
              <a:rPr lang="en-US" dirty="0"/>
              <a:t>than compensates for the higher risk of the common stock. We discuss this in detail when </a:t>
            </a:r>
            <a:r>
              <a:rPr lang="en-US" dirty="0" smtClean="0"/>
              <a:t>we study </a:t>
            </a:r>
            <a:r>
              <a:rPr lang="en-US" dirty="0"/>
              <a:t>the topic of Risk and Return.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Share Values:</a:t>
            </a:r>
            <a:endParaRPr lang="en-US" b="1" dirty="0"/>
          </a:p>
        </p:txBody>
      </p:sp>
      <p:sp>
        <p:nvSpPr>
          <p:cNvPr id="3" name="Content Placeholder 2"/>
          <p:cNvSpPr>
            <a:spLocks noGrp="1"/>
          </p:cNvSpPr>
          <p:nvPr>
            <p:ph idx="1"/>
          </p:nvPr>
        </p:nvSpPr>
        <p:spPr/>
        <p:txBody>
          <a:bodyPr>
            <a:normAutofit/>
          </a:bodyPr>
          <a:lstStyle/>
          <a:p>
            <a:r>
              <a:rPr lang="en-US" b="1" dirty="0" smtClean="0"/>
              <a:t>Fair </a:t>
            </a:r>
            <a:r>
              <a:rPr lang="en-US" b="1" dirty="0"/>
              <a:t>Value VS Market Price</a:t>
            </a:r>
          </a:p>
          <a:p>
            <a:r>
              <a:rPr lang="en-US" b="1" dirty="0"/>
              <a:t>Fair Value</a:t>
            </a:r>
            <a:r>
              <a:rPr lang="en-US" b="1" dirty="0" smtClean="0"/>
              <a:t>: </a:t>
            </a:r>
            <a:r>
              <a:rPr lang="en-US" dirty="0"/>
              <a:t>It is estimated from PV Equation. We calculate this from NPV equation based on a required </a:t>
            </a:r>
            <a:r>
              <a:rPr lang="en-US" dirty="0" smtClean="0"/>
              <a:t>rate of </a:t>
            </a:r>
            <a:r>
              <a:rPr lang="en-US" dirty="0"/>
              <a:t>return as the discount rate or r in the equation.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Share Values:</a:t>
            </a:r>
            <a:endParaRPr lang="en-US" b="1" dirty="0"/>
          </a:p>
        </p:txBody>
      </p:sp>
      <p:sp>
        <p:nvSpPr>
          <p:cNvPr id="3" name="Content Placeholder 2"/>
          <p:cNvSpPr>
            <a:spLocks noGrp="1"/>
          </p:cNvSpPr>
          <p:nvPr>
            <p:ph idx="1"/>
          </p:nvPr>
        </p:nvSpPr>
        <p:spPr/>
        <p:txBody>
          <a:bodyPr>
            <a:normAutofit/>
          </a:bodyPr>
          <a:lstStyle/>
          <a:p>
            <a:r>
              <a:rPr lang="en-US" dirty="0" smtClean="0"/>
              <a:t>This is very important to understand because the ROR is our personal ROR and its value varies depending on the investor who is doing the calculation. Every person has a different Risk Profile. Therefore, Fair Value varies depending on the investor who is doing the calculation and his/her Personal Required Return.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 Price:</a:t>
            </a:r>
            <a:endParaRPr lang="en-US" b="1" dirty="0"/>
          </a:p>
        </p:txBody>
      </p:sp>
      <p:sp>
        <p:nvSpPr>
          <p:cNvPr id="3" name="Content Placeholder 2"/>
          <p:cNvSpPr>
            <a:spLocks noGrp="1"/>
          </p:cNvSpPr>
          <p:nvPr>
            <p:ph idx="1"/>
          </p:nvPr>
        </p:nvSpPr>
        <p:spPr/>
        <p:txBody>
          <a:bodyPr>
            <a:normAutofit/>
          </a:bodyPr>
          <a:lstStyle/>
          <a:p>
            <a:r>
              <a:rPr lang="en-US" dirty="0" smtClean="0"/>
              <a:t>It </a:t>
            </a:r>
            <a:r>
              <a:rPr lang="en-US" dirty="0"/>
              <a:t>is actual price at which it is bought or sold. It is determined by Share’s Demand/Supply &amp;</a:t>
            </a:r>
          </a:p>
          <a:p>
            <a:r>
              <a:rPr lang="en-US" dirty="0"/>
              <a:t>Investor Perceptions &amp; Psychology about the company behind the share. Market Price is </a:t>
            </a:r>
            <a:r>
              <a:rPr lang="en-US" dirty="0" smtClean="0"/>
              <a:t>almost identical </a:t>
            </a:r>
            <a:r>
              <a:rPr lang="en-US" dirty="0"/>
              <a:t>for everyone.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Fair Value VS Market Price</a:t>
            </a:r>
            <a:endParaRPr lang="en-US" b="1" dirty="0"/>
          </a:p>
        </p:txBody>
      </p:sp>
      <p:sp>
        <p:nvSpPr>
          <p:cNvPr id="3" name="Content Placeholder 2"/>
          <p:cNvSpPr>
            <a:spLocks noGrp="1"/>
          </p:cNvSpPr>
          <p:nvPr>
            <p:ph idx="1"/>
          </p:nvPr>
        </p:nvSpPr>
        <p:spPr/>
        <p:txBody>
          <a:bodyPr>
            <a:normAutofit/>
          </a:bodyPr>
          <a:lstStyle/>
          <a:p>
            <a:r>
              <a:rPr lang="en-US" dirty="0"/>
              <a:t>In Efficient Markets where investors have almost equal information, Fair Value will </a:t>
            </a:r>
            <a:r>
              <a:rPr lang="en-US" dirty="0" smtClean="0"/>
              <a:t>basically match </a:t>
            </a:r>
            <a:r>
              <a:rPr lang="en-US" dirty="0"/>
              <a:t>Market Price. But, temporarily they can differ. Then what happens? Usually, you think </a:t>
            </a:r>
            <a:r>
              <a:rPr lang="en-US" dirty="0" smtClean="0"/>
              <a:t>that whether </a:t>
            </a:r>
            <a:r>
              <a:rPr lang="en-US" dirty="0"/>
              <a:t>the price of the thing purchased by you have that much price or not. Similar question will </a:t>
            </a:r>
            <a:r>
              <a:rPr lang="en-US" dirty="0" smtClean="0"/>
              <a:t>be asked </a:t>
            </a:r>
            <a:r>
              <a:rPr lang="en-US" dirty="0"/>
              <a:t>in share </a:t>
            </a:r>
            <a:r>
              <a:rPr lang="en-US" dirty="0" smtClean="0"/>
              <a:t>trading.</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Fair Value VS Market Price</a:t>
            </a:r>
            <a:endParaRPr lang="en-US" b="1" dirty="0"/>
          </a:p>
        </p:txBody>
      </p:sp>
      <p:sp>
        <p:nvSpPr>
          <p:cNvPr id="3" name="Content Placeholder 2"/>
          <p:cNvSpPr>
            <a:spLocks noGrp="1"/>
          </p:cNvSpPr>
          <p:nvPr>
            <p:ph idx="1"/>
          </p:nvPr>
        </p:nvSpPr>
        <p:spPr/>
        <p:txBody>
          <a:bodyPr>
            <a:normAutofit/>
          </a:bodyPr>
          <a:lstStyle/>
          <a:p>
            <a:r>
              <a:rPr lang="en-US" dirty="0" smtClean="0"/>
              <a:t>If Market Price &lt; Fair Value: then Stock is under valued by the Market. It is a bargain and investors will rush to buy it. Therefore, Share’s Demand will rise and Market Price will rise to match the Fair Value. Dynamic Equilibrium.</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Fair Value VS Market Price</a:t>
            </a:r>
            <a:endParaRPr lang="en-US" b="1" dirty="0"/>
          </a:p>
        </p:txBody>
      </p:sp>
      <p:sp>
        <p:nvSpPr>
          <p:cNvPr id="3" name="Content Placeholder 2"/>
          <p:cNvSpPr>
            <a:spLocks noGrp="1"/>
          </p:cNvSpPr>
          <p:nvPr>
            <p:ph idx="1"/>
          </p:nvPr>
        </p:nvSpPr>
        <p:spPr/>
        <p:txBody>
          <a:bodyPr>
            <a:normAutofit/>
          </a:bodyPr>
          <a:lstStyle/>
          <a:p>
            <a:r>
              <a:rPr lang="en-US" dirty="0"/>
              <a:t>If </a:t>
            </a:r>
            <a:r>
              <a:rPr lang="en-US" b="1" dirty="0"/>
              <a:t>Market Price &gt; Fair Value then Stock is Over </a:t>
            </a:r>
            <a:r>
              <a:rPr lang="en-US" b="1" dirty="0" smtClean="0"/>
              <a:t>Valued. </a:t>
            </a:r>
          </a:p>
          <a:p>
            <a:r>
              <a:rPr lang="en-US" b="1" dirty="0" smtClean="0"/>
              <a:t>Vice Versa.</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Share Price Valuation -Perpetual Investment in Common Stock:</a:t>
            </a:r>
          </a:p>
        </p:txBody>
      </p:sp>
      <p:sp>
        <p:nvSpPr>
          <p:cNvPr id="3" name="Content Placeholder 2"/>
          <p:cNvSpPr>
            <a:spLocks noGrp="1"/>
          </p:cNvSpPr>
          <p:nvPr>
            <p:ph idx="1"/>
          </p:nvPr>
        </p:nvSpPr>
        <p:spPr/>
        <p:txBody>
          <a:bodyPr>
            <a:normAutofit/>
          </a:bodyPr>
          <a:lstStyle/>
          <a:p>
            <a:r>
              <a:rPr lang="en-US" b="1" dirty="0"/>
              <a:t>Perpetual Investment in Common Stock</a:t>
            </a:r>
          </a:p>
          <a:p>
            <a:r>
              <a:rPr lang="en-US" dirty="0"/>
              <a:t>The PV Formula would require us to make Dividends Forecast for every year in future. </a:t>
            </a:r>
            <a:r>
              <a:rPr lang="en-US" dirty="0" smtClean="0"/>
              <a:t>Which is </a:t>
            </a:r>
            <a:r>
              <a:rPr lang="en-US" dirty="0"/>
              <a:t>not feasible for us? Therefore, we can not use the old version of PV formula. We use 2 approaches </a:t>
            </a:r>
            <a:r>
              <a:rPr lang="en-US" dirty="0" smtClean="0"/>
              <a:t>to solve </a:t>
            </a:r>
            <a:r>
              <a:rPr lang="en-US" dirty="0"/>
              <a:t>this problem.</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Zero Growth Dividends Model:</a:t>
            </a:r>
            <a:endParaRPr lang="en-US" b="1" dirty="0"/>
          </a:p>
        </p:txBody>
      </p:sp>
      <p:sp>
        <p:nvSpPr>
          <p:cNvPr id="3" name="Content Placeholder 2"/>
          <p:cNvSpPr>
            <a:spLocks noGrp="1"/>
          </p:cNvSpPr>
          <p:nvPr>
            <p:ph idx="1"/>
          </p:nvPr>
        </p:nvSpPr>
        <p:spPr/>
        <p:txBody>
          <a:bodyPr>
            <a:normAutofit/>
          </a:bodyPr>
          <a:lstStyle/>
          <a:p>
            <a:r>
              <a:rPr lang="en-US" dirty="0"/>
              <a:t>In this there is a Fixed Regular Dividends Cash Flow Stream for every year in </a:t>
            </a:r>
            <a:r>
              <a:rPr lang="en-US" dirty="0" smtClean="0"/>
              <a:t>future. This </a:t>
            </a:r>
            <a:r>
              <a:rPr lang="en-US" dirty="0"/>
              <a:t>is very simple method as the dividend for first year and the last year remains identical. It is </a:t>
            </a:r>
            <a:r>
              <a:rPr lang="en-US" dirty="0" smtClean="0"/>
              <a:t>a simple </a:t>
            </a:r>
            <a:r>
              <a:rPr lang="en-US" dirty="0"/>
              <a:t>perpetuity model.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Zero Growth Dividends Model:</a:t>
            </a:r>
            <a:endParaRPr lang="en-US" b="1" dirty="0"/>
          </a:p>
        </p:txBody>
      </p:sp>
      <p:sp>
        <p:nvSpPr>
          <p:cNvPr id="3" name="Content Placeholder 2"/>
          <p:cNvSpPr>
            <a:spLocks noGrp="1"/>
          </p:cNvSpPr>
          <p:nvPr>
            <p:ph idx="1"/>
          </p:nvPr>
        </p:nvSpPr>
        <p:spPr/>
        <p:txBody>
          <a:bodyPr>
            <a:normAutofit/>
          </a:bodyPr>
          <a:lstStyle/>
          <a:p>
            <a:r>
              <a:rPr lang="en-US" dirty="0" smtClean="0"/>
              <a:t>Therefore we use Perpetuity Formula which is Similar to Preferred Stocks (Perpetual Investment) except Preferred Dividends (which are declared by the Company) not same as Common Stock Dividends (which are estimated).</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Zero Growth Dividends Model:</a:t>
            </a:r>
            <a:endParaRPr lang="en-US" b="1" dirty="0"/>
          </a:p>
        </p:txBody>
      </p:sp>
      <p:sp>
        <p:nvSpPr>
          <p:cNvPr id="3" name="Content Placeholder 2"/>
          <p:cNvSpPr>
            <a:spLocks noGrp="1"/>
          </p:cNvSpPr>
          <p:nvPr>
            <p:ph idx="1"/>
          </p:nvPr>
        </p:nvSpPr>
        <p:spPr/>
        <p:txBody>
          <a:bodyPr>
            <a:normAutofit/>
          </a:bodyPr>
          <a:lstStyle/>
          <a:p>
            <a:r>
              <a:rPr lang="pl-PL" b="1" dirty="0"/>
              <a:t>PV = Po*= DIV1 / (1+ rCE) + DIV1 / (1+ rCE) 2 + DIV1 / (1+ </a:t>
            </a:r>
            <a:r>
              <a:rPr lang="pl-PL" b="1" dirty="0" smtClean="0"/>
              <a:t>rCE</a:t>
            </a:r>
            <a:r>
              <a:rPr lang="pl-PL" b="1" dirty="0"/>
              <a:t>) 3 + ... </a:t>
            </a:r>
            <a:r>
              <a:rPr lang="pl-PL" b="1" dirty="0" smtClean="0"/>
              <a:t>+...</a:t>
            </a:r>
            <a:endParaRPr lang="en-US" b="1" dirty="0" smtClean="0"/>
          </a:p>
          <a:p>
            <a:r>
              <a:rPr lang="en-US" dirty="0"/>
              <a:t>= </a:t>
            </a:r>
            <a:r>
              <a:rPr lang="en-US" b="1" dirty="0"/>
              <a:t>DIV 1 / </a:t>
            </a:r>
            <a:r>
              <a:rPr lang="en-US" b="1" dirty="0" err="1"/>
              <a:t>rCE</a:t>
            </a:r>
            <a:r>
              <a:rPr lang="en-US" b="1" dirty="0"/>
              <a:t>.</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Zero Growth Dividends Model:</a:t>
            </a:r>
            <a:endParaRPr lang="en-US" b="1" dirty="0"/>
          </a:p>
        </p:txBody>
      </p:sp>
      <p:sp>
        <p:nvSpPr>
          <p:cNvPr id="3" name="Content Placeholder 2"/>
          <p:cNvSpPr>
            <a:spLocks noGrp="1"/>
          </p:cNvSpPr>
          <p:nvPr>
            <p:ph idx="1"/>
          </p:nvPr>
        </p:nvSpPr>
        <p:spPr/>
        <p:txBody>
          <a:bodyPr>
            <a:normAutofit/>
          </a:bodyPr>
          <a:lstStyle/>
          <a:p>
            <a:r>
              <a:rPr lang="en-US" dirty="0"/>
              <a:t>Po* is the Expected (Theoretical) Present Price. The Price depends on DIV1 which is </a:t>
            </a:r>
            <a:r>
              <a:rPr lang="en-US" dirty="0" smtClean="0"/>
              <a:t>the Expected </a:t>
            </a:r>
            <a:r>
              <a:rPr lang="en-US" dirty="0"/>
              <a:t>Future Dividend for Year 1 (and all other years in future</a:t>
            </a:r>
            <a:r>
              <a:rPr lang="en-US" dirty="0" smtClean="0"/>
              <a:t>).</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Zero Growth Dividends Model:</a:t>
            </a:r>
            <a:endParaRPr lang="en-US" b="1" dirty="0"/>
          </a:p>
        </p:txBody>
      </p:sp>
      <p:sp>
        <p:nvSpPr>
          <p:cNvPr id="3" name="Content Placeholder 2"/>
          <p:cNvSpPr>
            <a:spLocks noGrp="1"/>
          </p:cNvSpPr>
          <p:nvPr>
            <p:ph idx="1"/>
          </p:nvPr>
        </p:nvSpPr>
        <p:spPr/>
        <p:txBody>
          <a:bodyPr>
            <a:normAutofit/>
          </a:bodyPr>
          <a:lstStyle/>
          <a:p>
            <a:r>
              <a:rPr lang="en-US" dirty="0" smtClean="0"/>
              <a:t>There is difference in case of common stock &amp; preferred stock. In common stock we assume the constant growth but in preferred stock the company has assured the preferred stockholder that he will get fixed rate of dividend.</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Constant Growth Dividends Model:</a:t>
            </a:r>
            <a:endParaRPr lang="en-US" b="1" dirty="0"/>
          </a:p>
        </p:txBody>
      </p:sp>
      <p:sp>
        <p:nvSpPr>
          <p:cNvPr id="3" name="Content Placeholder 2"/>
          <p:cNvSpPr>
            <a:spLocks noGrp="1"/>
          </p:cNvSpPr>
          <p:nvPr>
            <p:ph idx="1"/>
          </p:nvPr>
        </p:nvSpPr>
        <p:spPr/>
        <p:txBody>
          <a:bodyPr>
            <a:normAutofit/>
          </a:bodyPr>
          <a:lstStyle/>
          <a:p>
            <a:pPr>
              <a:buNone/>
            </a:pPr>
            <a:r>
              <a:rPr lang="en-US" b="1" dirty="0" smtClean="0"/>
              <a:t>	</a:t>
            </a:r>
            <a:r>
              <a:rPr lang="en-US" dirty="0" smtClean="0"/>
              <a:t>In this, we need only to forecast the next year dividend and assume constant dividends Growth at Inflationary Growth Rate “g” which equals 5 - 10% pa (depending on country).</a:t>
            </a:r>
          </a:p>
          <a:p>
            <a:r>
              <a:rPr lang="en-US" dirty="0" smtClean="0"/>
              <a:t>DIV</a:t>
            </a:r>
            <a:r>
              <a:rPr lang="en-US" b="1" dirty="0" smtClean="0"/>
              <a:t>t+1 = </a:t>
            </a:r>
            <a:r>
              <a:rPr lang="en-US" b="1" dirty="0" err="1" smtClean="0"/>
              <a:t>DIVt</a:t>
            </a:r>
            <a:r>
              <a:rPr lang="en-US" b="1" dirty="0" smtClean="0"/>
              <a:t> x (1 + g) t. </a:t>
            </a:r>
          </a:p>
          <a:p>
            <a:r>
              <a:rPr lang="en-US" b="1" dirty="0" smtClean="0"/>
              <a:t>t = time in years i.e. If g = 10%</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Constant Growth Dividends Model:</a:t>
            </a:r>
            <a:endParaRPr lang="en-US" b="1" dirty="0"/>
          </a:p>
        </p:txBody>
      </p:sp>
      <p:sp>
        <p:nvSpPr>
          <p:cNvPr id="3" name="Content Placeholder 2"/>
          <p:cNvSpPr>
            <a:spLocks noGrp="1"/>
          </p:cNvSpPr>
          <p:nvPr>
            <p:ph idx="1"/>
          </p:nvPr>
        </p:nvSpPr>
        <p:spPr/>
        <p:txBody>
          <a:bodyPr>
            <a:normAutofit/>
          </a:bodyPr>
          <a:lstStyle/>
          <a:p>
            <a:r>
              <a:rPr lang="en-US" dirty="0" smtClean="0"/>
              <a:t>Dividends Cash Flow Stream grows according to the Discrete Compound Growth Formula</a:t>
            </a:r>
          </a:p>
          <a:p>
            <a:r>
              <a:rPr lang="nn-NO" b="1" dirty="0" smtClean="0"/>
              <a:t>DIVt+1 = DIVt x (1 + g) t.</a:t>
            </a:r>
          </a:p>
          <a:p>
            <a:r>
              <a:rPr lang="en-US" dirty="0" smtClean="0"/>
              <a:t>t = time in years.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Constant Growth Dividends Model:</a:t>
            </a:r>
            <a:endParaRPr lang="en-US" b="1" dirty="0"/>
          </a:p>
        </p:txBody>
      </p:sp>
      <p:sp>
        <p:nvSpPr>
          <p:cNvPr id="3" name="Content Placeholder 2"/>
          <p:cNvSpPr>
            <a:spLocks noGrp="1"/>
          </p:cNvSpPr>
          <p:nvPr>
            <p:ph idx="1"/>
          </p:nvPr>
        </p:nvSpPr>
        <p:spPr/>
        <p:txBody>
          <a:bodyPr>
            <a:normAutofit/>
          </a:bodyPr>
          <a:lstStyle/>
          <a:p>
            <a:r>
              <a:rPr lang="en-US" dirty="0" smtClean="0"/>
              <a:t>So if you have estimated the present Dividend (</a:t>
            </a:r>
            <a:r>
              <a:rPr lang="en-US" dirty="0" err="1" smtClean="0"/>
              <a:t>DIVo</a:t>
            </a:r>
            <a:r>
              <a:rPr lang="en-US" dirty="0" smtClean="0"/>
              <a:t>) or the next year’s Dividend (DIV1) then you can estimate all future dividends using this formula.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Constant Growth Dividends Model:</a:t>
            </a:r>
            <a:endParaRPr lang="en-US" b="1" dirty="0"/>
          </a:p>
        </p:txBody>
      </p:sp>
      <p:sp>
        <p:nvSpPr>
          <p:cNvPr id="3" name="Content Placeholder 2"/>
          <p:cNvSpPr>
            <a:spLocks noGrp="1"/>
          </p:cNvSpPr>
          <p:nvPr>
            <p:ph idx="1"/>
          </p:nvPr>
        </p:nvSpPr>
        <p:spPr/>
        <p:txBody>
          <a:bodyPr>
            <a:normAutofit/>
          </a:bodyPr>
          <a:lstStyle/>
          <a:p>
            <a:r>
              <a:rPr lang="en-US" dirty="0" smtClean="0"/>
              <a:t>In this, the trick is how to pick the right growth rate. Generally, we pick the rate of growth of inflation. As common stock holders we assume that the dividends are continue to grow at constant rate which is equal to rate of growth of inflation. </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Constant Growth Dividends Model:</a:t>
            </a:r>
            <a:endParaRPr lang="en-US" b="1" dirty="0"/>
          </a:p>
        </p:txBody>
      </p:sp>
      <p:sp>
        <p:nvSpPr>
          <p:cNvPr id="3" name="Content Placeholder 2"/>
          <p:cNvSpPr>
            <a:spLocks noGrp="1"/>
          </p:cNvSpPr>
          <p:nvPr>
            <p:ph idx="1"/>
          </p:nvPr>
        </p:nvSpPr>
        <p:spPr/>
        <p:txBody>
          <a:bodyPr>
            <a:normAutofit/>
          </a:bodyPr>
          <a:lstStyle/>
          <a:p>
            <a:r>
              <a:rPr lang="en-US" dirty="0" smtClean="0"/>
              <a:t>If inflation rate is 10% then the dividend will grow at 10%.you have dividend of Rs 10 in first year then you will have dividend of Rs 10 plus 10% of Rs 10 which is equal to Rs.11.</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Constant Growth Dividends Model:</a:t>
            </a:r>
            <a:endParaRPr lang="en-US" b="1" dirty="0"/>
          </a:p>
        </p:txBody>
      </p:sp>
      <p:sp>
        <p:nvSpPr>
          <p:cNvPr id="3" name="Content Placeholder 2"/>
          <p:cNvSpPr>
            <a:spLocks noGrp="1"/>
          </p:cNvSpPr>
          <p:nvPr>
            <p:ph idx="1"/>
          </p:nvPr>
        </p:nvSpPr>
        <p:spPr/>
        <p:txBody>
          <a:bodyPr>
            <a:normAutofit/>
          </a:bodyPr>
          <a:lstStyle/>
          <a:p>
            <a:r>
              <a:rPr lang="en-US" b="1" dirty="0" smtClean="0"/>
              <a:t>Estimate Growth Rate = “g” using:</a:t>
            </a:r>
          </a:p>
          <a:p>
            <a:r>
              <a:rPr lang="en-US" dirty="0" smtClean="0"/>
              <a:t>1. Financial Statements (calculate Dividends’ growth rate)</a:t>
            </a:r>
          </a:p>
          <a:p>
            <a:r>
              <a:rPr lang="en-US" dirty="0" smtClean="0"/>
              <a:t>2. Inflationary Growth Rate of Economy (say 5 - 10% pa)</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Constant Growth Dividends Model:</a:t>
            </a:r>
            <a:endParaRPr lang="en-US" b="1" dirty="0"/>
          </a:p>
        </p:txBody>
      </p:sp>
      <p:sp>
        <p:nvSpPr>
          <p:cNvPr id="3" name="Content Placeholder 2"/>
          <p:cNvSpPr>
            <a:spLocks noGrp="1"/>
          </p:cNvSpPr>
          <p:nvPr>
            <p:ph idx="1"/>
          </p:nvPr>
        </p:nvSpPr>
        <p:spPr/>
        <p:txBody>
          <a:bodyPr>
            <a:normAutofit/>
          </a:bodyPr>
          <a:lstStyle/>
          <a:p>
            <a:r>
              <a:rPr lang="en-US" b="1" dirty="0" smtClean="0"/>
              <a:t>Formula:</a:t>
            </a:r>
          </a:p>
          <a:p>
            <a:r>
              <a:rPr lang="en-US" b="1" dirty="0" smtClean="0"/>
              <a:t>PV = Po* =DIV1 (1+g) /(1+ </a:t>
            </a:r>
            <a:r>
              <a:rPr lang="en-US" b="1" dirty="0" err="1" smtClean="0"/>
              <a:t>rCE</a:t>
            </a:r>
            <a:r>
              <a:rPr lang="en-US" b="1" dirty="0" smtClean="0"/>
              <a:t> ) +DIV1 (1+g)2 / (1+ </a:t>
            </a:r>
            <a:r>
              <a:rPr lang="en-US" b="1" dirty="0" err="1" smtClean="0"/>
              <a:t>rCE</a:t>
            </a:r>
            <a:r>
              <a:rPr lang="en-US" b="1" dirty="0" smtClean="0"/>
              <a:t> )2 + DIV 1 (1+g)3 / (1+ </a:t>
            </a:r>
            <a:r>
              <a:rPr lang="en-US" b="1" dirty="0" err="1" smtClean="0"/>
              <a:t>rCE</a:t>
            </a:r>
            <a:r>
              <a:rPr lang="en-US" b="1" dirty="0" smtClean="0"/>
              <a:t> )3 + ...</a:t>
            </a:r>
          </a:p>
          <a:p>
            <a:r>
              <a:rPr lang="en-US" dirty="0" smtClean="0"/>
              <a:t>= </a:t>
            </a:r>
            <a:r>
              <a:rPr lang="en-US" b="1" dirty="0" smtClean="0"/>
              <a:t>DIV 1 / (</a:t>
            </a:r>
            <a:r>
              <a:rPr lang="en-US" b="1" dirty="0" err="1" smtClean="0"/>
              <a:t>rCE</a:t>
            </a:r>
            <a:r>
              <a:rPr lang="en-US" b="1" dirty="0" smtClean="0"/>
              <a:t> - g)</a:t>
            </a:r>
          </a:p>
          <a:p>
            <a:r>
              <a:rPr lang="en-US" dirty="0" smtClean="0"/>
              <a:t>DIVI= dividend for first year</a:t>
            </a:r>
          </a:p>
          <a:p>
            <a:r>
              <a:rPr lang="en-US" dirty="0" smtClean="0"/>
              <a:t>In this we can derive the answer as sum of geometric series. Growing Perpetuity formula.</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dirty="0" smtClean="0"/>
              <a:t>You are considering making a very long term investment in the common stock of Company ABC. Your Required Return on the investment (based on risk) is 20% (</a:t>
            </a:r>
            <a:r>
              <a:rPr lang="en-US" dirty="0" err="1" smtClean="0"/>
              <a:t>rCE</a:t>
            </a:r>
            <a:r>
              <a:rPr lang="en-US" dirty="0" smtClean="0"/>
              <a:t>). The present Dividend offered by Company ABC is Rs 4. Par Value is Rs 10. Dividend Yield Pricing for Common Stock under Perpetual Investment.</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b="1" dirty="0" smtClean="0"/>
              <a:t>Zero Growth Model Pricing</a:t>
            </a:r>
          </a:p>
          <a:p>
            <a:r>
              <a:rPr lang="pl-PL" dirty="0" smtClean="0"/>
              <a:t>PV = Po* = DIV1 / r</a:t>
            </a:r>
            <a:r>
              <a:rPr lang="pl-PL" b="1" dirty="0" smtClean="0"/>
              <a:t>CE = 4 / 0.20 = Rs 20</a:t>
            </a:r>
          </a:p>
          <a:p>
            <a:r>
              <a:rPr lang="en-US" b="1" dirty="0" smtClean="0"/>
              <a:t>Constant Growth Model Pricing (assume g=10%)</a:t>
            </a:r>
          </a:p>
          <a:p>
            <a:r>
              <a:rPr lang="pl-PL" dirty="0" smtClean="0"/>
              <a:t>PV = Po* = DIV1 / (r</a:t>
            </a:r>
            <a:r>
              <a:rPr lang="pl-PL" b="1" dirty="0" smtClean="0"/>
              <a:t>CE -g) = 4 / (0.2-0.1) = Rs 40</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p>
        </p:txBody>
      </p:sp>
      <p:sp>
        <p:nvSpPr>
          <p:cNvPr id="3" name="Content Placeholder 2"/>
          <p:cNvSpPr>
            <a:spLocks noGrp="1"/>
          </p:cNvSpPr>
          <p:nvPr>
            <p:ph idx="1"/>
          </p:nvPr>
        </p:nvSpPr>
        <p:spPr/>
        <p:txBody>
          <a:bodyPr>
            <a:normAutofit/>
          </a:bodyPr>
          <a:lstStyle/>
          <a:p>
            <a:r>
              <a:rPr lang="en-US" b="1" dirty="0" smtClean="0"/>
              <a:t>Interpretation of Result:</a:t>
            </a:r>
          </a:p>
          <a:p>
            <a:r>
              <a:rPr lang="en-US" dirty="0" smtClean="0"/>
              <a:t>Constant Growth Pricing gives a higher Estimate of Present Price because it assumes perpetual 10% compounded growth in dividends forever.</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smtClean="0"/>
              <a:t>Summary</a:t>
            </a:r>
            <a:endParaRPr lang="en-US" b="1" dirty="0" smtClean="0"/>
          </a:p>
        </p:txBody>
      </p:sp>
      <p:sp>
        <p:nvSpPr>
          <p:cNvPr id="3" name="Content Placeholder 2"/>
          <p:cNvSpPr>
            <a:spLocks noGrp="1"/>
          </p:cNvSpPr>
          <p:nvPr>
            <p:ph idx="1"/>
          </p:nvPr>
        </p:nvSpPr>
        <p:spPr/>
        <p:txBody>
          <a:bodyPr>
            <a:normAutofit/>
          </a:bodyPr>
          <a:lstStyle/>
          <a:p>
            <a:r>
              <a:rPr lang="en-US" b="1" dirty="0" smtClean="0"/>
              <a:t>Common Stock pricing</a:t>
            </a:r>
          </a:p>
          <a:p>
            <a:r>
              <a:rPr lang="en-US" b="1" dirty="0" smtClean="0"/>
              <a:t>Dividend Growth Models</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2529</Words>
  <Application>Microsoft Office PowerPoint</Application>
  <PresentationFormat>On-screen Show (4:3)</PresentationFormat>
  <Paragraphs>151</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Summary of Last Lecture</vt:lpstr>
      <vt:lpstr>COMMON STOCK PRICING AND DIVIDEND GROWTH MODELS</vt:lpstr>
      <vt:lpstr>Learning Objectives:</vt:lpstr>
      <vt:lpstr>Learning Objectives:</vt:lpstr>
      <vt:lpstr>Share Price Valuation - Common Stock</vt:lpstr>
      <vt:lpstr>Share Price Valuation - Common Stock</vt:lpstr>
      <vt:lpstr>Example:</vt:lpstr>
      <vt:lpstr>Example:</vt:lpstr>
      <vt:lpstr>Example:</vt:lpstr>
      <vt:lpstr>Example:</vt:lpstr>
      <vt:lpstr>Example:</vt:lpstr>
      <vt:lpstr>Example:</vt:lpstr>
      <vt:lpstr>1. Preferred Stock:</vt:lpstr>
      <vt:lpstr>2. Common Stock:</vt:lpstr>
      <vt:lpstr>2. Common Stock:</vt:lpstr>
      <vt:lpstr>2. Common Stock:</vt:lpstr>
      <vt:lpstr>Investment Time Horizons</vt:lpstr>
      <vt:lpstr>Investment Time Horizons</vt:lpstr>
      <vt:lpstr>Investment Time Horizons</vt:lpstr>
      <vt:lpstr>Investment Time Horizons</vt:lpstr>
      <vt:lpstr>Investment Time Horizons</vt:lpstr>
      <vt:lpstr>Example:</vt:lpstr>
      <vt:lpstr>ABC Preferred Shares:</vt:lpstr>
      <vt:lpstr>ABC Preferred Shares:</vt:lpstr>
      <vt:lpstr>ABC Common Shares:</vt:lpstr>
      <vt:lpstr>ABC Common Shares:</vt:lpstr>
      <vt:lpstr>ABC Common Shares:</vt:lpstr>
      <vt:lpstr>ABC Common Shares:</vt:lpstr>
      <vt:lpstr>Preferred Stock</vt:lpstr>
      <vt:lpstr>Common Stock Valuation</vt:lpstr>
      <vt:lpstr>Interpretation:</vt:lpstr>
      <vt:lpstr>Share Values:</vt:lpstr>
      <vt:lpstr>Share Values:</vt:lpstr>
      <vt:lpstr>Market Price:</vt:lpstr>
      <vt:lpstr>Fair Value VS Market Price</vt:lpstr>
      <vt:lpstr>Fair Value VS Market Price</vt:lpstr>
      <vt:lpstr>Fair Value VS Market Price</vt:lpstr>
      <vt:lpstr>Share Price Valuation -Perpetual Investment in Common Stock:</vt:lpstr>
      <vt:lpstr>Zero Growth Dividends Model:</vt:lpstr>
      <vt:lpstr>Zero Growth Dividends Model:</vt:lpstr>
      <vt:lpstr>Zero Growth Dividends Model:</vt:lpstr>
      <vt:lpstr>Zero Growth Dividends Model:</vt:lpstr>
      <vt:lpstr>Zero Growth Dividends Model:</vt:lpstr>
      <vt:lpstr>Constant Growth Dividends Model:</vt:lpstr>
      <vt:lpstr>Constant Growth Dividends Model:</vt:lpstr>
      <vt:lpstr>Constant Growth Dividends Model:</vt:lpstr>
      <vt:lpstr>Constant Growth Dividends Model:</vt:lpstr>
      <vt:lpstr>Constant Growth Dividends Model:</vt:lpstr>
      <vt:lpstr>Constant Growth Dividends Model:</vt:lpstr>
      <vt:lpstr>Constant Growth Dividends Model:</vt:lpstr>
      <vt:lpstr>Example:</vt:lpstr>
      <vt:lpstr>Example:</vt:lpstr>
      <vt:lpstr>Example: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stdc_lp</cp:lastModifiedBy>
  <cp:revision>24</cp:revision>
  <dcterms:created xsi:type="dcterms:W3CDTF">2014-06-12T12:35:26Z</dcterms:created>
  <dcterms:modified xsi:type="dcterms:W3CDTF">2014-06-13T21:25:03Z</dcterms:modified>
</cp:coreProperties>
</file>