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8102CA-AC3C-4E0A-BF32-056DD49B8532}"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102CA-AC3C-4E0A-BF32-056DD49B8532}"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8102CA-AC3C-4E0A-BF32-056DD49B8532}"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8102CA-AC3C-4E0A-BF32-056DD49B8532}" type="datetimeFigureOut">
              <a:rPr lang="en-US" smtClean="0"/>
              <a:pPr/>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8102CA-AC3C-4E0A-BF32-056DD49B8532}" type="datetimeFigureOut">
              <a:rPr lang="en-US" smtClean="0"/>
              <a:pPr/>
              <a:t>6/13/2014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8102CA-AC3C-4E0A-BF32-056DD49B8532}" type="datetimeFigureOut">
              <a:rPr lang="en-US" smtClean="0"/>
              <a:pPr/>
              <a:t>6/13/2014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8102CA-AC3C-4E0A-BF32-056DD49B8532}" type="datetimeFigureOut">
              <a:rPr lang="en-US" smtClean="0"/>
              <a:pPr/>
              <a:t>6/13/2014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102CA-AC3C-4E0A-BF32-056DD49B8532}" type="datetimeFigureOut">
              <a:rPr lang="en-US" smtClean="0"/>
              <a:pPr/>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102CA-AC3C-4E0A-BF32-056DD49B8532}" type="datetimeFigureOut">
              <a:rPr lang="en-US" smtClean="0"/>
              <a:pPr/>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102CA-AC3C-4E0A-BF32-056DD49B8532}"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102CA-AC3C-4E0A-BF32-056DD49B8532}"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57E6F-E4C5-4E5E-8F40-929EB0A4D7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8102CA-AC3C-4E0A-BF32-056DD49B8532}" type="datetimeFigureOut">
              <a:rPr lang="en-US" smtClean="0"/>
              <a:pPr/>
              <a:t>6/13/2014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57E6F-E4C5-4E5E-8F40-929EB0A4D7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Bond Valuation</a:t>
            </a:r>
          </a:p>
          <a:p>
            <a:r>
              <a:rPr lang="en-US" b="1" dirty="0" smtClean="0"/>
              <a:t>Yield of Bonds</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INTRODUCTION TO STOCKS AND STOCK VALUATION</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After </a:t>
            </a:r>
            <a:r>
              <a:rPr lang="en-US" dirty="0"/>
              <a:t>going through this lecture, you would be able to </a:t>
            </a:r>
            <a:r>
              <a:rPr lang="en-US" dirty="0" smtClean="0"/>
              <a:t> have </a:t>
            </a:r>
            <a:r>
              <a:rPr lang="en-US" dirty="0"/>
              <a:t>an understanding of the </a:t>
            </a:r>
            <a:r>
              <a:rPr lang="en-US" dirty="0" smtClean="0"/>
              <a:t>following topics</a:t>
            </a:r>
            <a:endParaRPr lang="en-US" dirty="0"/>
          </a:p>
          <a:p>
            <a:r>
              <a:rPr lang="en-US" b="1" dirty="0" smtClean="0"/>
              <a:t>Introduction </a:t>
            </a:r>
            <a:r>
              <a:rPr lang="en-US" b="1" dirty="0"/>
              <a:t>to Stocks</a:t>
            </a:r>
          </a:p>
          <a:p>
            <a:r>
              <a:rPr lang="en-US" b="1" dirty="0" smtClean="0"/>
              <a:t>Stock Valuation</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Stocks:</a:t>
            </a:r>
            <a:endParaRPr lang="en-US" dirty="0"/>
          </a:p>
        </p:txBody>
      </p:sp>
      <p:sp>
        <p:nvSpPr>
          <p:cNvPr id="3" name="Content Placeholder 2"/>
          <p:cNvSpPr>
            <a:spLocks noGrp="1"/>
          </p:cNvSpPr>
          <p:nvPr>
            <p:ph idx="1"/>
          </p:nvPr>
        </p:nvSpPr>
        <p:spPr/>
        <p:txBody>
          <a:bodyPr>
            <a:normAutofit/>
          </a:bodyPr>
          <a:lstStyle/>
          <a:p>
            <a:r>
              <a:rPr lang="en-US" dirty="0"/>
              <a:t>These are equity paper representing ownership. Shareholders are part owners of the company. </a:t>
            </a:r>
            <a:r>
              <a:rPr lang="en-US" dirty="0" smtClean="0"/>
              <a:t>If you </a:t>
            </a:r>
            <a:r>
              <a:rPr lang="en-US" dirty="0"/>
              <a:t>look at the balance sheet when the company issues shares to raise money such shares should </a:t>
            </a:r>
            <a:r>
              <a:rPr lang="en-US" dirty="0" smtClean="0"/>
              <a:t>be shown </a:t>
            </a:r>
            <a:r>
              <a:rPr lang="en-US" dirty="0"/>
              <a:t>on the liability side of the balance sheet of the company.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Stocks:</a:t>
            </a:r>
            <a:endParaRPr lang="en-US" dirty="0"/>
          </a:p>
        </p:txBody>
      </p:sp>
      <p:sp>
        <p:nvSpPr>
          <p:cNvPr id="3" name="Content Placeholder 2"/>
          <p:cNvSpPr>
            <a:spLocks noGrp="1"/>
          </p:cNvSpPr>
          <p:nvPr>
            <p:ph idx="1"/>
          </p:nvPr>
        </p:nvSpPr>
        <p:spPr/>
        <p:txBody>
          <a:bodyPr>
            <a:normAutofit/>
          </a:bodyPr>
          <a:lstStyle/>
          <a:p>
            <a:r>
              <a:rPr lang="en-US" dirty="0" smtClean="0"/>
              <a:t>Shareholders are called owners of the company these are shown under the equity section. However, the shares that are purchased by the company are shown on the asset side of the company under the head of marketable securities.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Stocks:</a:t>
            </a:r>
            <a:endParaRPr lang="en-US" dirty="0"/>
          </a:p>
        </p:txBody>
      </p:sp>
      <p:sp>
        <p:nvSpPr>
          <p:cNvPr id="3" name="Content Placeholder 2"/>
          <p:cNvSpPr>
            <a:spLocks noGrp="1"/>
          </p:cNvSpPr>
          <p:nvPr>
            <p:ph idx="1"/>
          </p:nvPr>
        </p:nvSpPr>
        <p:spPr/>
        <p:txBody>
          <a:bodyPr>
            <a:normAutofit/>
          </a:bodyPr>
          <a:lstStyle/>
          <a:p>
            <a:r>
              <a:rPr lang="en-US" dirty="0" smtClean="0"/>
              <a:t>Generally, when we are talking about the issuance of the shares we refer to shares as liability. Basically, the share is a legal contractual piece of paper it shows the name of the company. It shows the par or face value of the share and it also assures that the shareholder is the part owner of the company.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Stocks:</a:t>
            </a:r>
            <a:endParaRPr lang="en-US" dirty="0"/>
          </a:p>
        </p:txBody>
      </p:sp>
      <p:sp>
        <p:nvSpPr>
          <p:cNvPr id="3" name="Content Placeholder 2"/>
          <p:cNvSpPr>
            <a:spLocks noGrp="1"/>
          </p:cNvSpPr>
          <p:nvPr>
            <p:ph idx="1"/>
          </p:nvPr>
        </p:nvSpPr>
        <p:spPr/>
        <p:txBody>
          <a:bodyPr>
            <a:normAutofit/>
          </a:bodyPr>
          <a:lstStyle/>
          <a:p>
            <a:r>
              <a:rPr lang="en-US" dirty="0"/>
              <a:t>Remember that Shares are distinguished from the bonds because shares represent </a:t>
            </a:r>
            <a:r>
              <a:rPr lang="en-US" dirty="0" smtClean="0"/>
              <a:t>the ownership </a:t>
            </a:r>
            <a:r>
              <a:rPr lang="en-US" dirty="0"/>
              <a:t>whereas the bond is a debt instrument. Another thing about the shares is to remember that </a:t>
            </a:r>
            <a:r>
              <a:rPr lang="en-US" dirty="0" smtClean="0"/>
              <a:t>par value </a:t>
            </a:r>
            <a:r>
              <a:rPr lang="en-US" dirty="0"/>
              <a:t>is the value when they are issued the market value of the shares changes with </a:t>
            </a:r>
            <a:r>
              <a:rPr lang="en-US" dirty="0" smtClean="0"/>
              <a:t>investor’s perception </a:t>
            </a:r>
            <a:r>
              <a:rPr lang="en-US" dirty="0"/>
              <a:t>about the company’s future and supply and demand situation.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Stocks:</a:t>
            </a:r>
            <a:endParaRPr lang="en-US" dirty="0"/>
          </a:p>
        </p:txBody>
      </p:sp>
      <p:sp>
        <p:nvSpPr>
          <p:cNvPr id="3" name="Content Placeholder 2"/>
          <p:cNvSpPr>
            <a:spLocks noGrp="1"/>
          </p:cNvSpPr>
          <p:nvPr>
            <p:ph idx="1"/>
          </p:nvPr>
        </p:nvSpPr>
        <p:spPr/>
        <p:txBody>
          <a:bodyPr>
            <a:normAutofit/>
          </a:bodyPr>
          <a:lstStyle/>
          <a:p>
            <a:r>
              <a:rPr lang="en-US" dirty="0" smtClean="0"/>
              <a:t>So, do not confuse the par value with the Market value of the shares. Par value is printed on that share certificate. As we have studied that Value of Direct Claim Security is directly tied to the value of the underlying Real Asset.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raise money through </a:t>
            </a:r>
            <a:r>
              <a:rPr lang="en-US" b="1" dirty="0" smtClean="0"/>
              <a:t>Equity?</a:t>
            </a:r>
            <a:endParaRPr lang="en-US" dirty="0"/>
          </a:p>
        </p:txBody>
      </p:sp>
      <p:sp>
        <p:nvSpPr>
          <p:cNvPr id="3" name="Content Placeholder 2"/>
          <p:cNvSpPr>
            <a:spLocks noGrp="1"/>
          </p:cNvSpPr>
          <p:nvPr>
            <p:ph idx="1"/>
          </p:nvPr>
        </p:nvSpPr>
        <p:spPr/>
        <p:txBody>
          <a:bodyPr>
            <a:normAutofit fontScale="92500"/>
          </a:bodyPr>
          <a:lstStyle/>
          <a:p>
            <a:r>
              <a:rPr lang="en-US" dirty="0"/>
              <a:t>What are the advantages of raising money through equity?</a:t>
            </a:r>
          </a:p>
          <a:p>
            <a:r>
              <a:rPr lang="en-US" dirty="0"/>
              <a:t>Equity financing gives the flexibility that you do not have to made regular payments. In case of debt </a:t>
            </a:r>
            <a:r>
              <a:rPr lang="en-US" dirty="0" smtClean="0"/>
              <a:t>or bond </a:t>
            </a:r>
            <a:r>
              <a:rPr lang="en-US" dirty="0"/>
              <a:t>you have under taken a promise to pay a fixed rate of </a:t>
            </a:r>
            <a:r>
              <a:rPr lang="en-US" dirty="0" smtClean="0"/>
              <a:t>return. But </a:t>
            </a:r>
            <a:r>
              <a:rPr lang="en-US" dirty="0"/>
              <a:t>in case of shares </a:t>
            </a:r>
            <a:r>
              <a:rPr lang="en-US" dirty="0" smtClean="0"/>
              <a:t>no </a:t>
            </a:r>
            <a:r>
              <a:rPr lang="en-US" dirty="0"/>
              <a:t>fixed rate </a:t>
            </a:r>
            <a:r>
              <a:rPr lang="en-US" dirty="0" smtClean="0"/>
              <a:t>of interest </a:t>
            </a:r>
            <a:r>
              <a:rPr lang="en-US" dirty="0"/>
              <a:t>is paid only dividend is paid on net income according to the decisions of the board of </a:t>
            </a:r>
            <a:r>
              <a:rPr lang="en-US" dirty="0" smtClean="0"/>
              <a:t>directors and </a:t>
            </a:r>
            <a:r>
              <a:rPr lang="en-US" dirty="0"/>
              <a:t>management.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raise money through </a:t>
            </a:r>
            <a:r>
              <a:rPr lang="en-US" b="1" dirty="0" smtClean="0"/>
              <a:t>Equity?</a:t>
            </a:r>
            <a:endParaRPr lang="en-US" dirty="0"/>
          </a:p>
        </p:txBody>
      </p:sp>
      <p:sp>
        <p:nvSpPr>
          <p:cNvPr id="3" name="Content Placeholder 2"/>
          <p:cNvSpPr>
            <a:spLocks noGrp="1"/>
          </p:cNvSpPr>
          <p:nvPr>
            <p:ph idx="1"/>
          </p:nvPr>
        </p:nvSpPr>
        <p:spPr/>
        <p:txBody>
          <a:bodyPr>
            <a:normAutofit/>
          </a:bodyPr>
          <a:lstStyle/>
          <a:p>
            <a:r>
              <a:rPr lang="en-US" dirty="0" smtClean="0"/>
              <a:t>You have no obligations to pay fixed dividend to common shareholders. But, if the Company raises money using Bonds, then it will have to pay a fixed amount of interest (or mark-up) regularly for 2 Years. If the Company does NOT pay on time, you are declared Defaulter and your business can be closed and the Lenders (Bondholders) can sell the company’s assets to recover their money.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raise money through </a:t>
            </a:r>
            <a:r>
              <a:rPr lang="en-US" b="1" dirty="0" smtClean="0"/>
              <a:t>Equity?</a:t>
            </a:r>
            <a:endParaRPr lang="en-US" dirty="0"/>
          </a:p>
        </p:txBody>
      </p:sp>
      <p:sp>
        <p:nvSpPr>
          <p:cNvPr id="3" name="Content Placeholder 2"/>
          <p:cNvSpPr>
            <a:spLocks noGrp="1"/>
          </p:cNvSpPr>
          <p:nvPr>
            <p:ph idx="1"/>
          </p:nvPr>
        </p:nvSpPr>
        <p:spPr/>
        <p:txBody>
          <a:bodyPr>
            <a:normAutofit lnSpcReduction="10000"/>
          </a:bodyPr>
          <a:lstStyle/>
          <a:p>
            <a:r>
              <a:rPr lang="en-US" dirty="0"/>
              <a:t>The value of direct claim security because derived from underlying real asset. It can be </a:t>
            </a:r>
            <a:r>
              <a:rPr lang="en-US" dirty="0" smtClean="0"/>
              <a:t>thought of </a:t>
            </a:r>
            <a:r>
              <a:rPr lang="en-US" dirty="0"/>
              <a:t>as a piece of paper that generates a certain cash flow over the period of time. Share certificate is </a:t>
            </a:r>
            <a:r>
              <a:rPr lang="en-US" dirty="0" smtClean="0"/>
              <a:t>a piece </a:t>
            </a:r>
            <a:r>
              <a:rPr lang="en-US" dirty="0"/>
              <a:t>of paper that represents some other real assets and it generates future cash flows.</a:t>
            </a:r>
          </a:p>
          <a:p>
            <a:pPr>
              <a:buNone/>
            </a:pPr>
            <a:r>
              <a:rPr lang="en-US" dirty="0" smtClean="0"/>
              <a:t>	1</a:t>
            </a:r>
            <a:r>
              <a:rPr lang="en-US" dirty="0"/>
              <a:t>. Dividend you are received as shareholder.</a:t>
            </a:r>
          </a:p>
          <a:p>
            <a:pPr>
              <a:buNone/>
            </a:pPr>
            <a:r>
              <a:rPr lang="en-US" dirty="0" smtClean="0"/>
              <a:t>	2</a:t>
            </a:r>
            <a:r>
              <a:rPr lang="en-US" dirty="0"/>
              <a:t>. Capital gain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raise money through </a:t>
            </a:r>
            <a:r>
              <a:rPr lang="en-US" b="1" dirty="0" smtClean="0"/>
              <a:t>Equity?</a:t>
            </a:r>
            <a:endParaRPr lang="en-US" dirty="0"/>
          </a:p>
        </p:txBody>
      </p:sp>
      <p:sp>
        <p:nvSpPr>
          <p:cNvPr id="3" name="Content Placeholder 2"/>
          <p:cNvSpPr>
            <a:spLocks noGrp="1"/>
          </p:cNvSpPr>
          <p:nvPr>
            <p:ph idx="1"/>
          </p:nvPr>
        </p:nvSpPr>
        <p:spPr/>
        <p:txBody>
          <a:bodyPr>
            <a:normAutofit fontScale="92500"/>
          </a:bodyPr>
          <a:lstStyle/>
          <a:p>
            <a:r>
              <a:rPr lang="en-US" dirty="0"/>
              <a:t>For example, if there is a textile company which need to raise the amount of Rs1 million </a:t>
            </a:r>
            <a:r>
              <a:rPr lang="en-US" dirty="0" smtClean="0"/>
              <a:t>to invest </a:t>
            </a:r>
            <a:r>
              <a:rPr lang="en-US" dirty="0"/>
              <a:t>in looms. Company can raise this amount either by equity or </a:t>
            </a:r>
            <a:r>
              <a:rPr lang="en-US" dirty="0" smtClean="0"/>
              <a:t>bonds. In </a:t>
            </a:r>
            <a:r>
              <a:rPr lang="en-US" dirty="0"/>
              <a:t>case the company decides to raise it through equity. Then it issues the share certificate amounting </a:t>
            </a:r>
            <a:r>
              <a:rPr lang="en-US" dirty="0" smtClean="0"/>
              <a:t>to Rs </a:t>
            </a:r>
            <a:r>
              <a:rPr lang="en-US" dirty="0"/>
              <a:t>1 million and sells them to various interested investors and receives the capital in the form of equity.</a:t>
            </a:r>
          </a:p>
          <a:p>
            <a:r>
              <a:rPr lang="en-US" dirty="0"/>
              <a:t>Why do these share certificates carry value?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raise money through </a:t>
            </a:r>
            <a:r>
              <a:rPr lang="en-US" b="1" dirty="0" smtClean="0"/>
              <a:t>Equity?</a:t>
            </a:r>
            <a:endParaRPr lang="en-US" dirty="0"/>
          </a:p>
        </p:txBody>
      </p:sp>
      <p:sp>
        <p:nvSpPr>
          <p:cNvPr id="3" name="Content Placeholder 2"/>
          <p:cNvSpPr>
            <a:spLocks noGrp="1"/>
          </p:cNvSpPr>
          <p:nvPr>
            <p:ph idx="1"/>
          </p:nvPr>
        </p:nvSpPr>
        <p:spPr/>
        <p:txBody>
          <a:bodyPr>
            <a:normAutofit/>
          </a:bodyPr>
          <a:lstStyle/>
          <a:p>
            <a:r>
              <a:rPr lang="en-US" dirty="0"/>
              <a:t>This investment for the share holders will generate the cash flow in form of income and the </a:t>
            </a:r>
            <a:r>
              <a:rPr lang="en-US" dirty="0" smtClean="0"/>
              <a:t>cash flows </a:t>
            </a:r>
            <a:r>
              <a:rPr lang="en-US" dirty="0"/>
              <a:t>in the form of capital </a:t>
            </a:r>
            <a:r>
              <a:rPr lang="en-US" dirty="0" smtClean="0"/>
              <a:t>gains. These </a:t>
            </a:r>
            <a:r>
              <a:rPr lang="en-US" dirty="0"/>
              <a:t>cash flows are generated through the under lying real </a:t>
            </a:r>
            <a:r>
              <a:rPr lang="en-US" dirty="0" smtClean="0"/>
              <a:t>assets.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raise money through </a:t>
            </a:r>
            <a:r>
              <a:rPr lang="en-US" b="1" dirty="0" smtClean="0"/>
              <a:t>Equity?</a:t>
            </a:r>
            <a:endParaRPr lang="en-US" dirty="0"/>
          </a:p>
        </p:txBody>
      </p:sp>
      <p:sp>
        <p:nvSpPr>
          <p:cNvPr id="3" name="Content Placeholder 2"/>
          <p:cNvSpPr>
            <a:spLocks noGrp="1"/>
          </p:cNvSpPr>
          <p:nvPr>
            <p:ph idx="1"/>
          </p:nvPr>
        </p:nvSpPr>
        <p:spPr/>
        <p:txBody>
          <a:bodyPr>
            <a:normAutofit/>
          </a:bodyPr>
          <a:lstStyle/>
          <a:p>
            <a:r>
              <a:rPr lang="en-US" dirty="0" smtClean="0"/>
              <a:t>What are these real assets, the real assets in this example are the textile weaving looms and fabric prepared by these looms. The cash flows are generated from the sale of this fabric. From these cash flows the company is paying dividend (See diagram)</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raise money through </a:t>
            </a:r>
            <a:r>
              <a:rPr lang="en-US" b="1" dirty="0" smtClean="0"/>
              <a:t>Equity?</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219200" y="1447800"/>
            <a:ext cx="6514651" cy="41775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Share Concept:</a:t>
            </a:r>
            <a:endParaRPr lang="en-US" dirty="0"/>
          </a:p>
        </p:txBody>
      </p:sp>
      <p:sp>
        <p:nvSpPr>
          <p:cNvPr id="4" name="Content Placeholder 3"/>
          <p:cNvSpPr>
            <a:spLocks noGrp="1"/>
          </p:cNvSpPr>
          <p:nvPr>
            <p:ph idx="1"/>
          </p:nvPr>
        </p:nvSpPr>
        <p:spPr/>
        <p:txBody>
          <a:bodyPr>
            <a:normAutofit/>
          </a:bodyPr>
          <a:lstStyle/>
          <a:p>
            <a:r>
              <a:rPr lang="en-US" dirty="0"/>
              <a:t>A Limited Company can raise money by Issuing (or selling) Equity in the form of Shares. </a:t>
            </a:r>
            <a:r>
              <a:rPr lang="en-US" dirty="0" smtClean="0"/>
              <a:t>In Pakistan</a:t>
            </a:r>
            <a:r>
              <a:rPr lang="en-US" dirty="0"/>
              <a:t>, the Par Value (or Face Value) of each share is generally Rs 10. </a:t>
            </a:r>
            <a:r>
              <a:rPr lang="en-US" dirty="0" smtClean="0"/>
              <a:t>By </a:t>
            </a:r>
            <a:r>
              <a:rPr lang="en-US" dirty="0"/>
              <a:t>in large public </a:t>
            </a:r>
            <a:r>
              <a:rPr lang="en-US" dirty="0" smtClean="0"/>
              <a:t>listed companies</a:t>
            </a:r>
            <a:r>
              <a:rPr lang="en-US" dirty="0"/>
              <a:t>’ issues shares with par value of </a:t>
            </a:r>
            <a:r>
              <a:rPr lang="en-US" dirty="0" smtClean="0"/>
              <a:t>Rs.10 each.</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Share Concept:</a:t>
            </a:r>
            <a:endParaRPr lang="en-US" dirty="0"/>
          </a:p>
        </p:txBody>
      </p:sp>
      <p:sp>
        <p:nvSpPr>
          <p:cNvPr id="4" name="Content Placeholder 3"/>
          <p:cNvSpPr>
            <a:spLocks noGrp="1"/>
          </p:cNvSpPr>
          <p:nvPr>
            <p:ph idx="1"/>
          </p:nvPr>
        </p:nvSpPr>
        <p:spPr/>
        <p:txBody>
          <a:bodyPr>
            <a:normAutofit/>
          </a:bodyPr>
          <a:lstStyle/>
          <a:p>
            <a:r>
              <a:rPr lang="en-US" dirty="0" smtClean="0"/>
              <a:t>Keep in mind that par value of the share is value when it was issued when it has gone into market it has different value. The Life of a Share is considered Perpetual (or never-ending “going concern”) unless of course the company closes down or goes bankrupt.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Share Concept:</a:t>
            </a:r>
            <a:endParaRPr lang="en-US" dirty="0"/>
          </a:p>
        </p:txBody>
      </p:sp>
      <p:sp>
        <p:nvSpPr>
          <p:cNvPr id="4" name="Content Placeholder 3"/>
          <p:cNvSpPr>
            <a:spLocks noGrp="1"/>
          </p:cNvSpPr>
          <p:nvPr>
            <p:ph idx="1"/>
          </p:nvPr>
        </p:nvSpPr>
        <p:spPr/>
        <p:txBody>
          <a:bodyPr>
            <a:normAutofit/>
          </a:bodyPr>
          <a:lstStyle/>
          <a:p>
            <a:r>
              <a:rPr lang="en-US" dirty="0"/>
              <a:t>As the financial health (cash flows and income) of the company changes with time, the </a:t>
            </a:r>
            <a:r>
              <a:rPr lang="en-US" dirty="0" smtClean="0"/>
              <a:t>Market Value </a:t>
            </a:r>
            <a:r>
              <a:rPr lang="en-US" dirty="0"/>
              <a:t>(or Price) of the Share changes (even though it’s Par Value is fixed). Market Prices also </a:t>
            </a:r>
            <a:r>
              <a:rPr lang="en-US" dirty="0" smtClean="0"/>
              <a:t>change depending </a:t>
            </a:r>
            <a:r>
              <a:rPr lang="en-US" dirty="0"/>
              <a:t>on the Supply-Demand for the share and also speculation or </a:t>
            </a:r>
            <a:r>
              <a:rPr lang="en-US" i="1" dirty="0" err="1"/>
              <a:t>satta</a:t>
            </a:r>
            <a:r>
              <a:rPr lang="en-US" i="1" dirty="0"/>
              <a: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Share Concept:</a:t>
            </a:r>
            <a:endParaRPr lang="en-US" dirty="0"/>
          </a:p>
        </p:txBody>
      </p:sp>
      <p:sp>
        <p:nvSpPr>
          <p:cNvPr id="4" name="Content Placeholder 3"/>
          <p:cNvSpPr>
            <a:spLocks noGrp="1"/>
          </p:cNvSpPr>
          <p:nvPr>
            <p:ph idx="1"/>
          </p:nvPr>
        </p:nvSpPr>
        <p:spPr/>
        <p:txBody>
          <a:bodyPr>
            <a:normAutofit/>
          </a:bodyPr>
          <a:lstStyle/>
          <a:p>
            <a:r>
              <a:rPr lang="en-US" dirty="0"/>
              <a:t>Shares of Listed Public Limited Companies are traded in the Stock Exchange like KSE (</a:t>
            </a:r>
            <a:r>
              <a:rPr lang="en-US" dirty="0" smtClean="0"/>
              <a:t>Karachi Stock </a:t>
            </a:r>
            <a:r>
              <a:rPr lang="en-US" dirty="0"/>
              <a:t>Exchange), LSE (Lahore), ISE (Islamabad). You can buy / sell shares over the phone &amp;/</a:t>
            </a:r>
            <a:r>
              <a:rPr lang="en-US" dirty="0" smtClean="0"/>
              <a:t>or computer </a:t>
            </a:r>
            <a:r>
              <a:rPr lang="en-US" dirty="0"/>
              <a:t>through your Broker whose agents / Jobbers are trading at the </a:t>
            </a:r>
            <a:r>
              <a:rPr lang="en-US" dirty="0" smtClean="0"/>
              <a:t>exchange.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Share Concept:</a:t>
            </a:r>
            <a:endParaRPr lang="en-US" dirty="0"/>
          </a:p>
        </p:txBody>
      </p:sp>
      <p:sp>
        <p:nvSpPr>
          <p:cNvPr id="4" name="Content Placeholder 3"/>
          <p:cNvSpPr>
            <a:spLocks noGrp="1"/>
          </p:cNvSpPr>
          <p:nvPr>
            <p:ph idx="1"/>
          </p:nvPr>
        </p:nvSpPr>
        <p:spPr/>
        <p:txBody>
          <a:bodyPr>
            <a:normAutofit/>
          </a:bodyPr>
          <a:lstStyle/>
          <a:p>
            <a:r>
              <a:rPr lang="en-US" dirty="0" smtClean="0"/>
              <a:t>You make payments to your Broker through a Brokerage Account at one of the banks in the Stock Exchange or through cash soon after the trade is made.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Share Concept:</a:t>
            </a:r>
            <a:endParaRPr lang="en-US" dirty="0"/>
          </a:p>
        </p:txBody>
      </p:sp>
      <p:sp>
        <p:nvSpPr>
          <p:cNvPr id="4" name="Content Placeholder 3"/>
          <p:cNvSpPr>
            <a:spLocks noGrp="1"/>
          </p:cNvSpPr>
          <p:nvPr>
            <p:ph idx="1"/>
          </p:nvPr>
        </p:nvSpPr>
        <p:spPr/>
        <p:txBody>
          <a:bodyPr>
            <a:normAutofit/>
          </a:bodyPr>
          <a:lstStyle/>
          <a:p>
            <a:r>
              <a:rPr lang="en-US" dirty="0"/>
              <a:t>Shares of Private Limited Companies (which are not listed) can also be bought and sold</a:t>
            </a:r>
          </a:p>
          <a:p>
            <a:r>
              <a:rPr lang="en-US" dirty="0"/>
              <a:t>privately and the Corporate Law Authority and Registrar Joint Stock Companies need to be informed.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Types of Equity:</a:t>
            </a:r>
            <a:endParaRPr lang="en-US" b="1" dirty="0"/>
          </a:p>
        </p:txBody>
      </p:sp>
      <p:sp>
        <p:nvSpPr>
          <p:cNvPr id="4" name="Content Placeholder 3"/>
          <p:cNvSpPr>
            <a:spLocks noGrp="1"/>
          </p:cNvSpPr>
          <p:nvPr>
            <p:ph idx="1"/>
          </p:nvPr>
        </p:nvSpPr>
        <p:spPr/>
        <p:txBody>
          <a:bodyPr>
            <a:normAutofit/>
          </a:bodyPr>
          <a:lstStyle/>
          <a:p>
            <a:pPr>
              <a:buNone/>
            </a:pPr>
            <a:r>
              <a:rPr lang="en-US" dirty="0" smtClean="0"/>
              <a:t>	There </a:t>
            </a:r>
            <a:r>
              <a:rPr lang="en-US" dirty="0"/>
              <a:t>are two types of equity</a:t>
            </a:r>
          </a:p>
          <a:p>
            <a:r>
              <a:rPr lang="en-US" b="1" dirty="0"/>
              <a:t>1. Common Stock</a:t>
            </a:r>
          </a:p>
          <a:p>
            <a:r>
              <a:rPr lang="en-US" b="1" dirty="0"/>
              <a:t>2. Preferred Stock</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Common Stock:</a:t>
            </a:r>
          </a:p>
        </p:txBody>
      </p:sp>
      <p:sp>
        <p:nvSpPr>
          <p:cNvPr id="4" name="Content Placeholder 3"/>
          <p:cNvSpPr>
            <a:spLocks noGrp="1"/>
          </p:cNvSpPr>
          <p:nvPr>
            <p:ph idx="1"/>
          </p:nvPr>
        </p:nvSpPr>
        <p:spPr/>
        <p:txBody>
          <a:bodyPr>
            <a:normAutofit/>
          </a:bodyPr>
          <a:lstStyle/>
          <a:p>
            <a:r>
              <a:rPr lang="en-US" dirty="0"/>
              <a:t>It is the most common kind of equity as compared to preferred stock. Common Shareholders </a:t>
            </a:r>
            <a:r>
              <a:rPr lang="en-US" dirty="0" smtClean="0"/>
              <a:t>are Owners </a:t>
            </a:r>
            <a:r>
              <a:rPr lang="en-US" dirty="0"/>
              <a:t>who have Voting Rights in management decisions.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Common Stock:</a:t>
            </a:r>
          </a:p>
        </p:txBody>
      </p:sp>
      <p:sp>
        <p:nvSpPr>
          <p:cNvPr id="4" name="Content Placeholder 3"/>
          <p:cNvSpPr>
            <a:spLocks noGrp="1"/>
          </p:cNvSpPr>
          <p:nvPr>
            <p:ph idx="1"/>
          </p:nvPr>
        </p:nvSpPr>
        <p:spPr/>
        <p:txBody>
          <a:bodyPr>
            <a:normAutofit/>
          </a:bodyPr>
          <a:lstStyle/>
          <a:p>
            <a:r>
              <a:rPr lang="en-US" dirty="0" smtClean="0"/>
              <a:t>Common Shareholders are owners who receive a Dividend (share of the Profit or Net Income proportionate to their shareholding) which varies depending on the Net Income for that year and the decision of the Board of Directors regarding how much to Retain and Reinvest..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Common Stock:</a:t>
            </a:r>
          </a:p>
        </p:txBody>
      </p:sp>
      <p:sp>
        <p:nvSpPr>
          <p:cNvPr id="4" name="Content Placeholder 3"/>
          <p:cNvSpPr>
            <a:spLocks noGrp="1"/>
          </p:cNvSpPr>
          <p:nvPr>
            <p:ph idx="1"/>
          </p:nvPr>
        </p:nvSpPr>
        <p:spPr/>
        <p:txBody>
          <a:bodyPr>
            <a:normAutofit/>
          </a:bodyPr>
          <a:lstStyle/>
          <a:p>
            <a:r>
              <a:rPr lang="en-US" dirty="0" smtClean="0"/>
              <a:t>Cash flows associated with common shares will be used to calculate the expected price of share then we compare it market value of stock. There are 2 kinds of cash flow associated with the stocks.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Common Stock:</a:t>
            </a:r>
          </a:p>
        </p:txBody>
      </p:sp>
      <p:sp>
        <p:nvSpPr>
          <p:cNvPr id="4" name="Content Placeholder 3"/>
          <p:cNvSpPr>
            <a:spLocks noGrp="1"/>
          </p:cNvSpPr>
          <p:nvPr>
            <p:ph idx="1"/>
          </p:nvPr>
        </p:nvSpPr>
        <p:spPr/>
        <p:txBody>
          <a:bodyPr>
            <a:normAutofit fontScale="92500" lnSpcReduction="10000"/>
          </a:bodyPr>
          <a:lstStyle/>
          <a:p>
            <a:r>
              <a:rPr lang="en-US" dirty="0" smtClean="0"/>
              <a:t>1</a:t>
            </a:r>
            <a:r>
              <a:rPr lang="en-US" dirty="0"/>
              <a:t>. Dividend you received as shareholder: In case of common stocks, these are </a:t>
            </a:r>
            <a:r>
              <a:rPr lang="en-US" dirty="0" smtClean="0"/>
              <a:t>unpredictable and </a:t>
            </a:r>
            <a:r>
              <a:rPr lang="en-US" dirty="0"/>
              <a:t>changing as to bond valuation where the coupon receipts are generally constant </a:t>
            </a:r>
            <a:r>
              <a:rPr lang="en-US" dirty="0" smtClean="0"/>
              <a:t>and regular </a:t>
            </a:r>
            <a:r>
              <a:rPr lang="en-US" dirty="0"/>
              <a:t>in time interval. Therefore we can use annuity formula. But when we are </a:t>
            </a:r>
            <a:r>
              <a:rPr lang="en-US" dirty="0" smtClean="0"/>
              <a:t>talking about </a:t>
            </a:r>
            <a:r>
              <a:rPr lang="en-US" dirty="0"/>
              <a:t>common shares dividends are not fixed. That’s make the valuation of common </a:t>
            </a:r>
            <a:r>
              <a:rPr lang="en-US" dirty="0" smtClean="0"/>
              <a:t>stock different </a:t>
            </a:r>
            <a:r>
              <a:rPr lang="en-US" dirty="0"/>
              <a:t>from bond </a:t>
            </a:r>
            <a:r>
              <a:rPr lang="en-US" dirty="0" smtClean="0"/>
              <a:t>valuation.</a:t>
            </a:r>
            <a:endParaRPr lang="en-US" dirty="0"/>
          </a:p>
          <a:p>
            <a:r>
              <a:rPr lang="en-US" dirty="0"/>
              <a:t>2. Capital gains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Preferred Stock:</a:t>
            </a:r>
            <a:endParaRPr lang="en-US" b="1" dirty="0"/>
          </a:p>
        </p:txBody>
      </p:sp>
      <p:sp>
        <p:nvSpPr>
          <p:cNvPr id="4" name="Content Placeholder 3"/>
          <p:cNvSpPr>
            <a:spLocks noGrp="1"/>
          </p:cNvSpPr>
          <p:nvPr>
            <p:ph idx="1"/>
          </p:nvPr>
        </p:nvSpPr>
        <p:spPr/>
        <p:txBody>
          <a:bodyPr>
            <a:normAutofit/>
          </a:bodyPr>
          <a:lstStyle/>
          <a:p>
            <a:r>
              <a:rPr lang="en-US" dirty="0" smtClean="0"/>
              <a:t>This </a:t>
            </a:r>
            <a:r>
              <a:rPr lang="en-US" dirty="0"/>
              <a:t>kind of Equity is rare. Preferred Shareholders get a preference (or priority) over </a:t>
            </a:r>
            <a:r>
              <a:rPr lang="en-US" dirty="0" smtClean="0"/>
              <a:t>the Common </a:t>
            </a:r>
            <a:r>
              <a:rPr lang="en-US" dirty="0"/>
              <a:t>Shareholders in recovering their money if the company goes bankrupt. </a:t>
            </a:r>
            <a:r>
              <a:rPr lang="en-US" dirty="0" smtClean="0"/>
              <a:t>Although Preferred </a:t>
            </a:r>
            <a:r>
              <a:rPr lang="en-US" dirty="0"/>
              <a:t>Shareholders are owners, they may not get voting rights.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Preferred Stock:</a:t>
            </a:r>
            <a:endParaRPr lang="en-US" b="1" dirty="0"/>
          </a:p>
        </p:txBody>
      </p:sp>
      <p:sp>
        <p:nvSpPr>
          <p:cNvPr id="4" name="Content Placeholder 3"/>
          <p:cNvSpPr>
            <a:spLocks noGrp="1"/>
          </p:cNvSpPr>
          <p:nvPr>
            <p:ph idx="1"/>
          </p:nvPr>
        </p:nvSpPr>
        <p:spPr/>
        <p:txBody>
          <a:bodyPr>
            <a:normAutofit/>
          </a:bodyPr>
          <a:lstStyle/>
          <a:p>
            <a:r>
              <a:rPr lang="en-US" dirty="0" smtClean="0"/>
              <a:t>It is also known as Hybrid </a:t>
            </a:r>
            <a:r>
              <a:rPr lang="en-US" dirty="0"/>
              <a:t>Equity. As it is a Mix of Bond and Share. Preferred Shareholders receive a Fixed </a:t>
            </a:r>
            <a:r>
              <a:rPr lang="en-US" dirty="0" smtClean="0"/>
              <a:t>Regular Dividend </a:t>
            </a:r>
            <a:r>
              <a:rPr lang="en-US" dirty="0"/>
              <a:t>(similar to the Coupon for a Bondholder).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Finite Investment:</a:t>
            </a:r>
          </a:p>
        </p:txBody>
      </p:sp>
      <p:sp>
        <p:nvSpPr>
          <p:cNvPr id="4" name="Content Placeholder 3"/>
          <p:cNvSpPr>
            <a:spLocks noGrp="1"/>
          </p:cNvSpPr>
          <p:nvPr>
            <p:ph idx="1"/>
          </p:nvPr>
        </p:nvSpPr>
        <p:spPr/>
        <p:txBody>
          <a:bodyPr>
            <a:normAutofit fontScale="85000" lnSpcReduction="20000"/>
          </a:bodyPr>
          <a:lstStyle/>
          <a:p>
            <a:r>
              <a:rPr lang="en-US" dirty="0"/>
              <a:t>Finite Investment means you plan to buy this Stock and then sell it in a few days or years (n). Formula</a:t>
            </a:r>
          </a:p>
          <a:p>
            <a:r>
              <a:rPr lang="en-US" dirty="0"/>
              <a:t>similar to Bond.</a:t>
            </a:r>
          </a:p>
          <a:p>
            <a:r>
              <a:rPr lang="it-IT" b="1" dirty="0"/>
              <a:t>PV = Po* = DIVt / (1+ rPE) t + Pn / (1+ rPE) n .</a:t>
            </a:r>
          </a:p>
          <a:p>
            <a:r>
              <a:rPr lang="en-US" dirty="0"/>
              <a:t>t=year. Sum from t = 1 to n. </a:t>
            </a:r>
            <a:r>
              <a:rPr lang="en-US" dirty="0" err="1"/>
              <a:t>Pn</a:t>
            </a:r>
            <a:r>
              <a:rPr lang="en-US" dirty="0"/>
              <a:t> = Final Expected Selling Price</a:t>
            </a:r>
          </a:p>
          <a:p>
            <a:r>
              <a:rPr lang="en-US" b="1" dirty="0"/>
              <a:t>PV (Share Price) = Dividend Value + Capital Gain /Loss.</a:t>
            </a:r>
          </a:p>
          <a:p>
            <a:r>
              <a:rPr lang="en-US" dirty="0"/>
              <a:t>The Dividend Value derived from Dividend Cash Stream and Capital Gain /Loss from </a:t>
            </a:r>
            <a:r>
              <a:rPr lang="en-US" dirty="0" smtClean="0"/>
              <a:t>Difference between </a:t>
            </a:r>
            <a:r>
              <a:rPr lang="en-US" dirty="0"/>
              <a:t>Buying &amp; Selling Price.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dirty="0" smtClean="0"/>
              <a:t>Company </a:t>
            </a:r>
            <a:r>
              <a:rPr lang="en-US" dirty="0"/>
              <a:t>ABC Preferred Stock is traded in the Lahore Stock Exchange and has a Market Price </a:t>
            </a:r>
            <a:r>
              <a:rPr lang="en-US" dirty="0" smtClean="0"/>
              <a:t>of Rs </a:t>
            </a:r>
            <a:r>
              <a:rPr lang="en-US" dirty="0"/>
              <a:t>13. The Company has fixed the Dividend to be Rs 2 per share. The Par Value of each share </a:t>
            </a:r>
            <a:r>
              <a:rPr lang="en-US" dirty="0" smtClean="0"/>
              <a:t>is Rs </a:t>
            </a:r>
            <a:r>
              <a:rPr lang="en-US" dirty="0"/>
              <a:t>10. You expect the Price to be Rs 13 after 2 years.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dirty="0" smtClean="0"/>
              <a:t>As the investor, you expect a Minimum Required Return of 10% because you can earn that much from a bank deposit account almost risk free. BUT, Stocks are generally more risky investments than bank deposits SO you will only invest in risky stock IF the expected return is higher than 10% - lets say 15%. Calculate the Fair (or Expected) Price of the Preferred Stock.</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fontScale="92500" lnSpcReduction="10000"/>
          </a:bodyPr>
          <a:lstStyle/>
          <a:p>
            <a:r>
              <a:rPr lang="en-US" b="1" dirty="0"/>
              <a:t>NOTE: We will discuss RISK in detail later in course</a:t>
            </a:r>
          </a:p>
          <a:p>
            <a:r>
              <a:rPr lang="en-US" b="1" dirty="0"/>
              <a:t>Perpetual Investment in Preferred Stock</a:t>
            </a:r>
          </a:p>
          <a:p>
            <a:r>
              <a:rPr lang="pt-BR" dirty="0"/>
              <a:t>– </a:t>
            </a:r>
            <a:r>
              <a:rPr lang="pt-BR" b="1" dirty="0"/>
              <a:t>PV = DIV 1 / r PE = Rs 2 / 15% = 2 / 0.15 = Rs 13.33</a:t>
            </a:r>
          </a:p>
          <a:p>
            <a:r>
              <a:rPr lang="en-US" dirty="0"/>
              <a:t>The Fair (or Intrinsic Value) of the Share to You is Rs 13.33. The Market Value is Rs 13. So, the </a:t>
            </a:r>
            <a:r>
              <a:rPr lang="en-US" dirty="0" smtClean="0"/>
              <a:t>Share is </a:t>
            </a:r>
            <a:r>
              <a:rPr lang="en-US" dirty="0"/>
              <a:t>worth more to You than its price in the market. It is undervalued and you will gain value by </a:t>
            </a:r>
            <a:r>
              <a:rPr lang="en-US" dirty="0" smtClean="0"/>
              <a:t>buying it</a:t>
            </a:r>
            <a:r>
              <a:rPr lang="en-US" dirty="0"/>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b="1" dirty="0"/>
              <a:t>Finite Investment in Preferred Stock:</a:t>
            </a:r>
          </a:p>
          <a:p>
            <a:r>
              <a:rPr lang="en-US" dirty="0"/>
              <a:t>– </a:t>
            </a:r>
            <a:r>
              <a:rPr lang="en-US" b="1" dirty="0"/>
              <a:t>PV = </a:t>
            </a:r>
            <a:r>
              <a:rPr lang="en-US" b="1" dirty="0" err="1"/>
              <a:t>DIVt</a:t>
            </a:r>
            <a:r>
              <a:rPr lang="en-US" b="1" dirty="0"/>
              <a:t> / (1+ </a:t>
            </a:r>
            <a:r>
              <a:rPr lang="en-US" b="1" dirty="0" err="1"/>
              <a:t>rPE</a:t>
            </a:r>
            <a:r>
              <a:rPr lang="en-US" b="1" dirty="0"/>
              <a:t>) t + </a:t>
            </a:r>
            <a:r>
              <a:rPr lang="en-US" b="1" dirty="0" err="1"/>
              <a:t>Pn</a:t>
            </a:r>
            <a:r>
              <a:rPr lang="en-US" b="1" dirty="0"/>
              <a:t> / (1+ </a:t>
            </a:r>
            <a:r>
              <a:rPr lang="en-US" b="1" dirty="0" err="1"/>
              <a:t>rPE</a:t>
            </a:r>
            <a:r>
              <a:rPr lang="en-US" b="1" dirty="0"/>
              <a:t>) n. n = 2 years</a:t>
            </a:r>
          </a:p>
          <a:p>
            <a:r>
              <a:rPr lang="en-US" dirty="0"/>
              <a:t>= 2 / (1.15) + 2 / (1.15</a:t>
            </a:r>
            <a:r>
              <a:rPr lang="en-US" dirty="0" smtClean="0"/>
              <a:t>)^ </a:t>
            </a:r>
            <a:r>
              <a:rPr lang="en-US" b="1" dirty="0" smtClean="0"/>
              <a:t>2 </a:t>
            </a:r>
            <a:r>
              <a:rPr lang="en-US" b="1" dirty="0"/>
              <a:t>+ 13 / (1.15</a:t>
            </a:r>
            <a:r>
              <a:rPr lang="en-US" b="1" dirty="0" smtClean="0"/>
              <a:t>) ^ 2 </a:t>
            </a:r>
            <a:r>
              <a:rPr lang="en-US" b="1" dirty="0"/>
              <a:t>= Rs 13.08</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dirty="0"/>
              <a:t>In this example, Perpetual Investment in Preferred Stock is worth more than Finite Investment </a:t>
            </a:r>
            <a:r>
              <a:rPr lang="en-US" dirty="0" smtClean="0"/>
              <a:t>in Preferred </a:t>
            </a:r>
            <a:r>
              <a:rPr lang="en-US" dirty="0"/>
              <a:t>Stock because Present Value of the Infinite Stream of Rs 2 Dividends is more than the </a:t>
            </a:r>
            <a:r>
              <a:rPr lang="en-US" dirty="0" smtClean="0"/>
              <a:t>Present Value </a:t>
            </a:r>
            <a:r>
              <a:rPr lang="en-US" dirty="0"/>
              <a:t>of the expected future Selling Price (Rs 13).</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Share Price Valuation - Common Stock</a:t>
            </a:r>
          </a:p>
        </p:txBody>
      </p:sp>
      <p:sp>
        <p:nvSpPr>
          <p:cNvPr id="4" name="Content Placeholder 3"/>
          <p:cNvSpPr>
            <a:spLocks noGrp="1"/>
          </p:cNvSpPr>
          <p:nvPr>
            <p:ph idx="1"/>
          </p:nvPr>
        </p:nvSpPr>
        <p:spPr/>
        <p:txBody>
          <a:bodyPr>
            <a:normAutofit lnSpcReduction="10000"/>
          </a:bodyPr>
          <a:lstStyle/>
          <a:p>
            <a:r>
              <a:rPr lang="en-US" b="1" dirty="0"/>
              <a:t>Finite (Limited Life) Investment in Common Stock</a:t>
            </a:r>
          </a:p>
          <a:p>
            <a:r>
              <a:rPr lang="en-US" dirty="0"/>
              <a:t>It is more common. Need to account for Cash Flows from Variable Dividends and Estimated</a:t>
            </a:r>
          </a:p>
          <a:p>
            <a:r>
              <a:rPr lang="en-US" dirty="0"/>
              <a:t>Selling Price (</a:t>
            </a:r>
            <a:r>
              <a:rPr lang="en-US" dirty="0" err="1"/>
              <a:t>Pn</a:t>
            </a:r>
            <a:r>
              <a:rPr lang="en-US" dirty="0"/>
              <a:t>).</a:t>
            </a:r>
          </a:p>
          <a:p>
            <a:r>
              <a:rPr lang="en-US" dirty="0"/>
              <a:t>Note that </a:t>
            </a:r>
            <a:r>
              <a:rPr lang="en-US" dirty="0" err="1"/>
              <a:t>Pn</a:t>
            </a:r>
            <a:r>
              <a:rPr lang="en-US" dirty="0"/>
              <a:t> depends on DIVn+1. Price at any point in time will always depend on Dividend in </a:t>
            </a:r>
            <a:r>
              <a:rPr lang="en-US" dirty="0" smtClean="0"/>
              <a:t>the following </a:t>
            </a:r>
            <a:r>
              <a:rPr lang="en-US" dirty="0"/>
              <a:t>year! Formula is similar to Bond Valuation Equation.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Share Price Valuation - Common Stock</a:t>
            </a:r>
          </a:p>
        </p:txBody>
      </p:sp>
      <p:sp>
        <p:nvSpPr>
          <p:cNvPr id="4" name="Content Placeholder 3"/>
          <p:cNvSpPr>
            <a:spLocks noGrp="1"/>
          </p:cNvSpPr>
          <p:nvPr>
            <p:ph idx="1"/>
          </p:nvPr>
        </p:nvSpPr>
        <p:spPr/>
        <p:txBody>
          <a:bodyPr>
            <a:normAutofit/>
          </a:bodyPr>
          <a:lstStyle/>
          <a:p>
            <a:r>
              <a:rPr lang="en-US" b="1" dirty="0"/>
              <a:t>Perpetual Investment in Common Stock:</a:t>
            </a:r>
          </a:p>
          <a:p>
            <a:r>
              <a:rPr lang="en-US" dirty="0"/>
              <a:t>PV = DIV1/(1+r</a:t>
            </a:r>
            <a:r>
              <a:rPr lang="en-US" b="1" dirty="0"/>
              <a:t>CE) +DIV2/(1+rCE)2 +..+ </a:t>
            </a:r>
            <a:r>
              <a:rPr lang="en-US" b="1" dirty="0" err="1"/>
              <a:t>DIVn</a:t>
            </a:r>
            <a:r>
              <a:rPr lang="en-US" b="1" dirty="0"/>
              <a:t>/(1+rCE)n + </a:t>
            </a:r>
            <a:r>
              <a:rPr lang="en-US" b="1" dirty="0" err="1"/>
              <a:t>Pn</a:t>
            </a:r>
            <a:r>
              <a:rPr lang="en-US" b="1" dirty="0"/>
              <a:t>/(1+rCE)n</a:t>
            </a:r>
          </a:p>
          <a:p>
            <a:r>
              <a:rPr lang="en-US" dirty="0"/>
              <a:t>PV = Po* = Expected or Fair Price = Present Value of Share, DIV1= Forecasted Future Dividend </a:t>
            </a:r>
            <a:r>
              <a:rPr lang="en-US" dirty="0" smtClean="0"/>
              <a:t>at end </a:t>
            </a:r>
            <a:r>
              <a:rPr lang="en-US" dirty="0"/>
              <a:t>of Year 1, DIV 2 = Expected Future Dividend at end of Year 2, …, </a:t>
            </a:r>
            <a:r>
              <a:rPr lang="en-US" dirty="0" err="1"/>
              <a:t>Pn</a:t>
            </a:r>
            <a:r>
              <a:rPr lang="en-US" dirty="0"/>
              <a:t> = Expected Future </a:t>
            </a:r>
            <a:r>
              <a:rPr lang="en-US" dirty="0" smtClean="0"/>
              <a:t>Selling Price</a:t>
            </a:r>
            <a:r>
              <a:rPr lang="en-US" dirty="0"/>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Share Price Valuation - Common Stock</a:t>
            </a:r>
          </a:p>
        </p:txBody>
      </p:sp>
      <p:sp>
        <p:nvSpPr>
          <p:cNvPr id="4" name="Content Placeholder 3"/>
          <p:cNvSpPr>
            <a:spLocks noGrp="1"/>
          </p:cNvSpPr>
          <p:nvPr>
            <p:ph idx="1"/>
          </p:nvPr>
        </p:nvSpPr>
        <p:spPr/>
        <p:txBody>
          <a:bodyPr>
            <a:normAutofit lnSpcReduction="10000"/>
          </a:bodyPr>
          <a:lstStyle/>
          <a:p>
            <a:r>
              <a:rPr lang="en-US" dirty="0" err="1" smtClean="0"/>
              <a:t>rCE</a:t>
            </a:r>
            <a:r>
              <a:rPr lang="en-US" dirty="0" smtClean="0"/>
              <a:t> = Minimum Required Rate of Return for Investment in the Common Stock for you (the investor). Note that Dividends are uncertain and n = infinity </a:t>
            </a:r>
          </a:p>
          <a:p>
            <a:r>
              <a:rPr lang="en-US" b="1" dirty="0" smtClean="0"/>
              <a:t>PV (Share Price) = Dividend Value + Capital Gain.</a:t>
            </a:r>
          </a:p>
          <a:p>
            <a:r>
              <a:rPr lang="en-US" dirty="0" smtClean="0"/>
              <a:t>Dividend Value is derived from Dividend Cash Stream and Capital Gain / Loss from Difference between Buying &amp; Selling Price.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1940</Words>
  <Application>Microsoft Office PowerPoint</Application>
  <PresentationFormat>On-screen Show (4:3)</PresentationFormat>
  <Paragraphs>100</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Summary of Last Lecture</vt:lpstr>
      <vt:lpstr>INTRODUCTION TO STOCKS AND STOCK VALUATION</vt:lpstr>
      <vt:lpstr>Learning Objectives: </vt:lpstr>
      <vt:lpstr>Stocks:</vt:lpstr>
      <vt:lpstr>Stocks:</vt:lpstr>
      <vt:lpstr>Stocks:</vt:lpstr>
      <vt:lpstr>Stocks:</vt:lpstr>
      <vt:lpstr>Stocks:</vt:lpstr>
      <vt:lpstr>Why raise money through Equity?</vt:lpstr>
      <vt:lpstr>Why raise money through Equity?</vt:lpstr>
      <vt:lpstr>Why raise money through Equity?</vt:lpstr>
      <vt:lpstr>Why raise money through Equity?</vt:lpstr>
      <vt:lpstr>Why raise money through Equity?</vt:lpstr>
      <vt:lpstr>Why raise money through Equity?</vt:lpstr>
      <vt:lpstr>Why raise money through Equity?</vt:lpstr>
      <vt:lpstr>Share Concept:</vt:lpstr>
      <vt:lpstr>Share Concept:</vt:lpstr>
      <vt:lpstr>Share Concept:</vt:lpstr>
      <vt:lpstr>Share Concept:</vt:lpstr>
      <vt:lpstr>Share Concept:</vt:lpstr>
      <vt:lpstr>Share Concept:</vt:lpstr>
      <vt:lpstr>Types of Equity:</vt:lpstr>
      <vt:lpstr>Common Stock:</vt:lpstr>
      <vt:lpstr>Common Stock:</vt:lpstr>
      <vt:lpstr>Common Stock:</vt:lpstr>
      <vt:lpstr>Common Stock:</vt:lpstr>
      <vt:lpstr>Preferred Stock:</vt:lpstr>
      <vt:lpstr>Preferred Stock:</vt:lpstr>
      <vt:lpstr>Finite Investment:</vt:lpstr>
      <vt:lpstr>Example:</vt:lpstr>
      <vt:lpstr>Example:</vt:lpstr>
      <vt:lpstr>Example:</vt:lpstr>
      <vt:lpstr>Example:</vt:lpstr>
      <vt:lpstr>Example:</vt:lpstr>
      <vt:lpstr>Share Price Valuation - Common Stock</vt:lpstr>
      <vt:lpstr>Share Price Valuation - Common Stock</vt:lpstr>
      <vt:lpstr>Share Price Valuation - Common Stock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stdc_lp</cp:lastModifiedBy>
  <cp:revision>16</cp:revision>
  <dcterms:created xsi:type="dcterms:W3CDTF">2014-06-11T19:30:10Z</dcterms:created>
  <dcterms:modified xsi:type="dcterms:W3CDTF">2014-06-13T20:19:55Z</dcterms:modified>
</cp:coreProperties>
</file>