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3"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F4DF446-93C3-4A61-A36F-2D3EA5771B17}" type="datetimeFigureOut">
              <a:rPr lang="en-US" smtClean="0"/>
              <a:pPr/>
              <a:t>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75AECC-726C-4350-AE02-3FD0EB5C6A8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F4DF446-93C3-4A61-A36F-2D3EA5771B17}" type="datetimeFigureOut">
              <a:rPr lang="en-US" smtClean="0"/>
              <a:pPr/>
              <a:t>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75AECC-726C-4350-AE02-3FD0EB5C6A8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4DF446-93C3-4A61-A36F-2D3EA5771B17}" type="datetimeFigureOut">
              <a:rPr lang="en-US" smtClean="0"/>
              <a:pPr/>
              <a:t>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75AECC-726C-4350-AE02-3FD0EB5C6A8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F4DF446-93C3-4A61-A36F-2D3EA5771B17}" type="datetimeFigureOut">
              <a:rPr lang="en-US" smtClean="0"/>
              <a:pPr/>
              <a:t>6/12/2014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75AECC-726C-4350-AE02-3FD0EB5C6A8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F4DF446-93C3-4A61-A36F-2D3EA5771B17}" type="datetimeFigureOut">
              <a:rPr lang="en-US" smtClean="0"/>
              <a:pPr/>
              <a:t>6/12/2014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75AECC-726C-4350-AE02-3FD0EB5C6A8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F4DF446-93C3-4A61-A36F-2D3EA5771B17}" type="datetimeFigureOut">
              <a:rPr lang="en-US" smtClean="0"/>
              <a:pPr/>
              <a:t>6/12/2014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75AECC-726C-4350-AE02-3FD0EB5C6A8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4DF446-93C3-4A61-A36F-2D3EA5771B17}" type="datetimeFigureOut">
              <a:rPr lang="en-US" smtClean="0"/>
              <a:pPr/>
              <a:t>6/12/2014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75AECC-726C-4350-AE02-3FD0EB5C6A8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4DF446-93C3-4A61-A36F-2D3EA5771B17}" type="datetimeFigureOut">
              <a:rPr lang="en-US" smtClean="0"/>
              <a:pPr/>
              <a:t>6/12/2014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75AECC-726C-4350-AE02-3FD0EB5C6A8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4DF446-93C3-4A61-A36F-2D3EA5771B17}" type="datetimeFigureOut">
              <a:rPr lang="en-US" smtClean="0"/>
              <a:pPr/>
              <a:t>6/12/2014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75AECC-726C-4350-AE02-3FD0EB5C6A8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F4DF446-93C3-4A61-A36F-2D3EA5771B17}" type="datetimeFigureOut">
              <a:rPr lang="en-US" smtClean="0"/>
              <a:pPr/>
              <a:t>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75AECC-726C-4350-AE02-3FD0EB5C6A8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F4DF446-93C3-4A61-A36F-2D3EA5771B17}" type="datetimeFigureOut">
              <a:rPr lang="en-US" smtClean="0"/>
              <a:pPr/>
              <a:t>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75AECC-726C-4350-AE02-3FD0EB5C6A8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4DF446-93C3-4A61-A36F-2D3EA5771B17}" type="datetimeFigureOut">
              <a:rPr lang="en-US" smtClean="0"/>
              <a:pPr/>
              <a:t>6/12/2014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75AECC-726C-4350-AE02-3FD0EB5C6A8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b="1" dirty="0" smtClean="0"/>
              <a:t>Bonds Valuation and Theory</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BONDS VALUATION AND YIELD ON BONDS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Learning Objectives:</a:t>
            </a:r>
            <a:br>
              <a:rPr lang="en-US" b="1" dirty="0" smtClean="0"/>
            </a:br>
            <a:endParaRPr lang="en-US" dirty="0"/>
          </a:p>
        </p:txBody>
      </p:sp>
      <p:sp>
        <p:nvSpPr>
          <p:cNvPr id="3" name="Content Placeholder 2"/>
          <p:cNvSpPr>
            <a:spLocks noGrp="1"/>
          </p:cNvSpPr>
          <p:nvPr>
            <p:ph idx="1"/>
          </p:nvPr>
        </p:nvSpPr>
        <p:spPr/>
        <p:txBody>
          <a:bodyPr/>
          <a:lstStyle/>
          <a:p>
            <a:r>
              <a:rPr lang="en-US" dirty="0" smtClean="0"/>
              <a:t>After going through this lecture, you would be able to have an understanding of the following topics</a:t>
            </a:r>
          </a:p>
          <a:p>
            <a:r>
              <a:rPr lang="en-US" b="1" dirty="0" smtClean="0"/>
              <a:t>Bond </a:t>
            </a:r>
            <a:r>
              <a:rPr lang="en-US" b="1" dirty="0"/>
              <a:t>Valuation</a:t>
            </a:r>
          </a:p>
          <a:p>
            <a:r>
              <a:rPr lang="en-US" b="1" dirty="0" smtClean="0"/>
              <a:t>Yield </a:t>
            </a:r>
            <a:r>
              <a:rPr lang="en-US" b="1" dirty="0"/>
              <a:t>of Bonds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Bonds basics Revisited:</a:t>
            </a:r>
            <a:endParaRPr lang="en-US" dirty="0"/>
          </a:p>
        </p:txBody>
      </p:sp>
      <p:sp>
        <p:nvSpPr>
          <p:cNvPr id="3" name="Content Placeholder 2"/>
          <p:cNvSpPr>
            <a:spLocks noGrp="1"/>
          </p:cNvSpPr>
          <p:nvPr>
            <p:ph idx="1"/>
          </p:nvPr>
        </p:nvSpPr>
        <p:spPr/>
        <p:txBody>
          <a:bodyPr>
            <a:normAutofit/>
          </a:bodyPr>
          <a:lstStyle/>
          <a:p>
            <a:r>
              <a:rPr lang="en-US" dirty="0"/>
              <a:t>In previous lecture, we studied </a:t>
            </a:r>
            <a:r>
              <a:rPr lang="en-US" dirty="0" smtClean="0"/>
              <a:t>that </a:t>
            </a:r>
            <a:r>
              <a:rPr lang="en-US" dirty="0"/>
              <a:t>bonds are long term debt instruments. Like </a:t>
            </a:r>
            <a:r>
              <a:rPr lang="en-US" dirty="0" smtClean="0"/>
              <a:t>Stocks, </a:t>
            </a:r>
            <a:r>
              <a:rPr lang="en-US" dirty="0"/>
              <a:t>bonds are </a:t>
            </a:r>
            <a:r>
              <a:rPr lang="en-US" dirty="0" smtClean="0"/>
              <a:t>also direct </a:t>
            </a:r>
            <a:r>
              <a:rPr lang="en-US" dirty="0"/>
              <a:t>claim securities which means that the value of these bonds is determined by the future cash </a:t>
            </a:r>
            <a:r>
              <a:rPr lang="en-US" dirty="0" smtClean="0"/>
              <a:t>flows that </a:t>
            </a:r>
            <a:r>
              <a:rPr lang="en-US" dirty="0"/>
              <a:t>bond holders will receive.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Bonds basics Revisited:</a:t>
            </a:r>
            <a:endParaRPr lang="en-US" dirty="0"/>
          </a:p>
        </p:txBody>
      </p:sp>
      <p:sp>
        <p:nvSpPr>
          <p:cNvPr id="3" name="Content Placeholder 2"/>
          <p:cNvSpPr>
            <a:spLocks noGrp="1"/>
          </p:cNvSpPr>
          <p:nvPr>
            <p:ph idx="1"/>
          </p:nvPr>
        </p:nvSpPr>
        <p:spPr/>
        <p:txBody>
          <a:bodyPr>
            <a:normAutofit/>
          </a:bodyPr>
          <a:lstStyle/>
          <a:p>
            <a:r>
              <a:rPr lang="en-US" dirty="0" smtClean="0"/>
              <a:t>These cash flows are of two basic types</a:t>
            </a:r>
          </a:p>
          <a:p>
            <a:r>
              <a:rPr lang="en-US" dirty="0" smtClean="0"/>
              <a:t>1. Cash inflow: in the form of coupon receipt with regular interval over the life of the bond</a:t>
            </a:r>
          </a:p>
          <a:p>
            <a:r>
              <a:rPr lang="en-US" dirty="0" smtClean="0"/>
              <a:t>2. Other cash flow is the par value of the bond which you will receive at the maturity date of the bond.</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Present Value formula for the bond:</a:t>
            </a:r>
            <a:endParaRPr lang="en-US" dirty="0"/>
          </a:p>
        </p:txBody>
      </p:sp>
      <p:sp>
        <p:nvSpPr>
          <p:cNvPr id="3" name="Content Placeholder 2"/>
          <p:cNvSpPr>
            <a:spLocks noGrp="1"/>
          </p:cNvSpPr>
          <p:nvPr>
            <p:ph idx="1"/>
          </p:nvPr>
        </p:nvSpPr>
        <p:spPr/>
        <p:txBody>
          <a:bodyPr>
            <a:normAutofit lnSpcReduction="10000"/>
          </a:bodyPr>
          <a:lstStyle/>
          <a:p>
            <a:r>
              <a:rPr lang="en-US" b="1" dirty="0" smtClean="0"/>
              <a:t>PV</a:t>
            </a:r>
            <a:r>
              <a:rPr lang="en-US" b="1" dirty="0"/>
              <a:t>= </a:t>
            </a:r>
            <a:r>
              <a:rPr lang="el-GR" b="1" dirty="0"/>
              <a:t>Σ </a:t>
            </a:r>
            <a:r>
              <a:rPr lang="en-US" b="1" dirty="0" err="1"/>
              <a:t>CFt</a:t>
            </a:r>
            <a:r>
              <a:rPr lang="en-US" b="1" dirty="0"/>
              <a:t> / (1+rD)t =CF1/(1+rD)+</a:t>
            </a:r>
            <a:r>
              <a:rPr lang="en-US" b="1" dirty="0" err="1"/>
              <a:t>CFn</a:t>
            </a:r>
            <a:r>
              <a:rPr lang="en-US" b="1" dirty="0"/>
              <a:t>/(1+rD)2 +..+</a:t>
            </a:r>
            <a:r>
              <a:rPr lang="en-US" b="1" dirty="0" err="1"/>
              <a:t>CFn</a:t>
            </a:r>
            <a:r>
              <a:rPr lang="en-US" b="1" dirty="0"/>
              <a:t>/ (1+rD) n +PAR/ (1+rD) </a:t>
            </a:r>
            <a:r>
              <a:rPr lang="en-US" b="1" dirty="0" smtClean="0"/>
              <a:t>n</a:t>
            </a:r>
          </a:p>
          <a:p>
            <a:endParaRPr lang="en-US" b="1" dirty="0"/>
          </a:p>
          <a:p>
            <a:r>
              <a:rPr lang="en-US" dirty="0"/>
              <a:t>NPV = Intrinsic Value of Bond or Fair Price (in rupees) paid to invest in the bond. It is the Expected </a:t>
            </a:r>
            <a:r>
              <a:rPr lang="en-US" dirty="0" smtClean="0"/>
              <a:t>or Theoretical </a:t>
            </a:r>
            <a:r>
              <a:rPr lang="en-US" dirty="0"/>
              <a:t>Value and needs to be compared to the Market Price. It is different from the Par (or </a:t>
            </a:r>
            <a:r>
              <a:rPr lang="en-US" dirty="0" smtClean="0"/>
              <a:t>Face) Value </a:t>
            </a:r>
            <a:r>
              <a:rPr lang="en-US" dirty="0"/>
              <a:t>which is printed on the Bond paper.</a:t>
            </a:r>
            <a:endParaRPr lang="en-US" b="1" dirty="0"/>
          </a:p>
          <a:p>
            <a:pPr>
              <a:buNone/>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Present Value formula for the bond:</a:t>
            </a:r>
            <a:endParaRPr lang="en-US" dirty="0"/>
          </a:p>
        </p:txBody>
      </p:sp>
      <p:sp>
        <p:nvSpPr>
          <p:cNvPr id="3" name="Content Placeholder 2"/>
          <p:cNvSpPr>
            <a:spLocks noGrp="1"/>
          </p:cNvSpPr>
          <p:nvPr>
            <p:ph idx="1"/>
          </p:nvPr>
        </p:nvSpPr>
        <p:spPr/>
        <p:txBody>
          <a:bodyPr>
            <a:normAutofit/>
          </a:bodyPr>
          <a:lstStyle/>
          <a:p>
            <a:r>
              <a:rPr lang="en-US" b="1" dirty="0"/>
              <a:t>There are </a:t>
            </a:r>
            <a:r>
              <a:rPr lang="en-US" b="1" dirty="0" smtClean="0"/>
              <a:t>basically 2 kinds of Cash Flows:</a:t>
            </a:r>
          </a:p>
          <a:p>
            <a:r>
              <a:rPr lang="en-US" dirty="0"/>
              <a:t>(1) Annuity from Fixed Regular Coupon Receipts (CF= Coupon Rate x Par Value) and</a:t>
            </a:r>
          </a:p>
          <a:p>
            <a:r>
              <a:rPr lang="en-US" dirty="0"/>
              <a:t>(2) Single Cash Flow from Par Value (or Initial Investment) Returned to the Investor on maturity.</a:t>
            </a:r>
          </a:p>
          <a:p>
            <a:pPr>
              <a:buNone/>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Present Value formula for the bond:</a:t>
            </a:r>
            <a:endParaRPr lang="en-US" dirty="0"/>
          </a:p>
        </p:txBody>
      </p:sp>
      <p:sp>
        <p:nvSpPr>
          <p:cNvPr id="3" name="Content Placeholder 2"/>
          <p:cNvSpPr>
            <a:spLocks noGrp="1"/>
          </p:cNvSpPr>
          <p:nvPr>
            <p:ph idx="1"/>
          </p:nvPr>
        </p:nvSpPr>
        <p:spPr/>
        <p:txBody>
          <a:bodyPr>
            <a:normAutofit/>
          </a:bodyPr>
          <a:lstStyle/>
          <a:p>
            <a:r>
              <a:rPr lang="en-US" dirty="0" err="1"/>
              <a:t>rD</a:t>
            </a:r>
            <a:r>
              <a:rPr lang="en-US" dirty="0"/>
              <a:t> = Bondholder’s (or Investor’s) Required Rate of Return for investing in Bond (Debt). </a:t>
            </a:r>
            <a:r>
              <a:rPr lang="en-US" dirty="0" smtClean="0"/>
              <a:t>DIFFERENT from </a:t>
            </a:r>
            <a:r>
              <a:rPr lang="en-US" dirty="0"/>
              <a:t>the Coupon Rate and the Market / Macroeconomic Interest Rate!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Present Value formula for the bond:</a:t>
            </a:r>
            <a:endParaRPr lang="en-US" dirty="0"/>
          </a:p>
        </p:txBody>
      </p:sp>
      <p:sp>
        <p:nvSpPr>
          <p:cNvPr id="3" name="Content Placeholder 2"/>
          <p:cNvSpPr>
            <a:spLocks noGrp="1"/>
          </p:cNvSpPr>
          <p:nvPr>
            <p:ph idx="1"/>
          </p:nvPr>
        </p:nvSpPr>
        <p:spPr/>
        <p:txBody>
          <a:bodyPr>
            <a:normAutofit/>
          </a:bodyPr>
          <a:lstStyle/>
          <a:p>
            <a:r>
              <a:rPr lang="en-US" dirty="0" smtClean="0"/>
              <a:t>In </a:t>
            </a:r>
            <a:r>
              <a:rPr lang="en-US" dirty="0"/>
              <a:t>this </a:t>
            </a:r>
            <a:r>
              <a:rPr lang="en-US" dirty="0" smtClean="0"/>
              <a:t>equation </a:t>
            </a:r>
            <a:r>
              <a:rPr lang="en-US" b="1" dirty="0" err="1"/>
              <a:t>rD</a:t>
            </a:r>
            <a:r>
              <a:rPr lang="en-US" dirty="0"/>
              <a:t>: It represents the required rate of return. It is the return which is required by the investor based </a:t>
            </a:r>
            <a:r>
              <a:rPr lang="en-US" dirty="0" smtClean="0"/>
              <a:t>on his </a:t>
            </a:r>
            <a:r>
              <a:rPr lang="en-US" dirty="0"/>
              <a:t>opportunity cost.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Present Value formula for the bond:</a:t>
            </a:r>
            <a:endParaRPr lang="en-US" dirty="0"/>
          </a:p>
        </p:txBody>
      </p:sp>
      <p:sp>
        <p:nvSpPr>
          <p:cNvPr id="3" name="Content Placeholder 2"/>
          <p:cNvSpPr>
            <a:spLocks noGrp="1"/>
          </p:cNvSpPr>
          <p:nvPr>
            <p:ph idx="1"/>
          </p:nvPr>
        </p:nvSpPr>
        <p:spPr/>
        <p:txBody>
          <a:bodyPr>
            <a:normAutofit/>
          </a:bodyPr>
          <a:lstStyle/>
          <a:p>
            <a:r>
              <a:rPr lang="en-US" dirty="0" smtClean="0"/>
              <a:t>In case of Pakistan, the investor required a higher return on bond then the rate of markup offered by the PLS account in bank. It is different from the Coupon Rate and the Market /Macroeconomic Interest Rate.</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Present Value formula for the bond:</a:t>
            </a:r>
            <a:endParaRPr lang="en-US" dirty="0"/>
          </a:p>
        </p:txBody>
      </p:sp>
      <p:sp>
        <p:nvSpPr>
          <p:cNvPr id="3" name="Content Placeholder 2"/>
          <p:cNvSpPr>
            <a:spLocks noGrp="1"/>
          </p:cNvSpPr>
          <p:nvPr>
            <p:ph idx="1"/>
          </p:nvPr>
        </p:nvSpPr>
        <p:spPr/>
        <p:txBody>
          <a:bodyPr>
            <a:normAutofit/>
          </a:bodyPr>
          <a:lstStyle/>
          <a:p>
            <a:r>
              <a:rPr lang="en-US" b="1" dirty="0"/>
              <a:t>Coupon or CF:</a:t>
            </a:r>
          </a:p>
          <a:p>
            <a:r>
              <a:rPr lang="en-US" dirty="0"/>
              <a:t>It is a fixed rate and it is equal </a:t>
            </a:r>
            <a:r>
              <a:rPr lang="en-US" dirty="0" smtClean="0"/>
              <a:t>to (CF</a:t>
            </a:r>
            <a:r>
              <a:rPr lang="en-US" dirty="0"/>
              <a:t>= Coupon Rate x Par </a:t>
            </a:r>
            <a:r>
              <a:rPr lang="en-US" dirty="0" smtClean="0"/>
              <a:t>Value) Par </a:t>
            </a:r>
            <a:r>
              <a:rPr lang="en-US" dirty="0"/>
              <a:t>value of the bond is fixed but the market price varies with the change in the supply and </a:t>
            </a:r>
            <a:r>
              <a:rPr lang="en-US" dirty="0" smtClean="0"/>
              <a:t>demand, perception </a:t>
            </a:r>
            <a:r>
              <a:rPr lang="en-US" dirty="0"/>
              <a:t>of investor for that bond.</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Example:</a:t>
            </a:r>
            <a:endParaRPr lang="en-US" dirty="0"/>
          </a:p>
        </p:txBody>
      </p:sp>
      <p:sp>
        <p:nvSpPr>
          <p:cNvPr id="3" name="Content Placeholder 2"/>
          <p:cNvSpPr>
            <a:spLocks noGrp="1"/>
          </p:cNvSpPr>
          <p:nvPr>
            <p:ph idx="1"/>
          </p:nvPr>
        </p:nvSpPr>
        <p:spPr/>
        <p:txBody>
          <a:bodyPr>
            <a:normAutofit/>
          </a:bodyPr>
          <a:lstStyle/>
          <a:p>
            <a:r>
              <a:rPr lang="en-US" dirty="0"/>
              <a:t>Defense Savings Certificates: Suppose that you invest in </a:t>
            </a:r>
            <a:r>
              <a:rPr lang="en-US" dirty="0" smtClean="0"/>
              <a:t> a </a:t>
            </a:r>
            <a:r>
              <a:rPr lang="en-US" dirty="0"/>
              <a:t>Defense Savings Certificate whose </a:t>
            </a:r>
            <a:r>
              <a:rPr lang="en-US" dirty="0" smtClean="0"/>
              <a:t>Par Value </a:t>
            </a:r>
            <a:r>
              <a:rPr lang="en-US" dirty="0"/>
              <a:t>is Rs 100,000. The Bond Issuer is the Government of Pakistan. The Certificate has </a:t>
            </a:r>
            <a:r>
              <a:rPr lang="en-US" dirty="0" smtClean="0"/>
              <a:t>small detachable </a:t>
            </a:r>
            <a:r>
              <a:rPr lang="en-US" dirty="0"/>
              <a:t>coupons. You (as the Bondholder or Investor) can present one Coupon at the end </a:t>
            </a:r>
            <a:r>
              <a:rPr lang="en-US" dirty="0" smtClean="0"/>
              <a:t>of every </a:t>
            </a:r>
            <a:r>
              <a:rPr lang="en-US" dirty="0"/>
              <a:t>month and receive Rs 1,000 cash</a:t>
            </a:r>
            <a:r>
              <a:rPr lang="en-US" dirty="0" smtClean="0"/>
              <a:t>.</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Example:</a:t>
            </a:r>
            <a:endParaRPr lang="en-US" dirty="0"/>
          </a:p>
        </p:txBody>
      </p:sp>
      <p:sp>
        <p:nvSpPr>
          <p:cNvPr id="3" name="Content Placeholder 2"/>
          <p:cNvSpPr>
            <a:spLocks noGrp="1"/>
          </p:cNvSpPr>
          <p:nvPr>
            <p:ph idx="1"/>
          </p:nvPr>
        </p:nvSpPr>
        <p:spPr/>
        <p:txBody>
          <a:bodyPr>
            <a:normAutofit/>
          </a:bodyPr>
          <a:lstStyle/>
          <a:p>
            <a:r>
              <a:rPr lang="en-US" dirty="0" smtClean="0"/>
              <a:t> After 1 year, you will be repaid your Principal Investment (or Par Value) of Rs 100,000. Assume your Required Return (</a:t>
            </a:r>
            <a:r>
              <a:rPr lang="en-US" dirty="0" err="1" smtClean="0"/>
              <a:t>rD</a:t>
            </a:r>
            <a:r>
              <a:rPr lang="en-US" dirty="0" smtClean="0"/>
              <a:t>) is 10% pa. What is the Present Value of this Investment to you?</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Example:</a:t>
            </a:r>
            <a:endParaRPr lang="en-US" dirty="0"/>
          </a:p>
        </p:txBody>
      </p:sp>
      <p:sp>
        <p:nvSpPr>
          <p:cNvPr id="3" name="Content Placeholder 2"/>
          <p:cNvSpPr>
            <a:spLocks noGrp="1"/>
          </p:cNvSpPr>
          <p:nvPr>
            <p:ph idx="1"/>
          </p:nvPr>
        </p:nvSpPr>
        <p:spPr/>
        <p:txBody>
          <a:bodyPr>
            <a:normAutofit/>
          </a:bodyPr>
          <a:lstStyle/>
          <a:p>
            <a:r>
              <a:rPr lang="en-US" dirty="0"/>
              <a:t>In the previous lectures, we have solved simple version of similar example we solved a </a:t>
            </a:r>
            <a:r>
              <a:rPr lang="en-US" dirty="0" smtClean="0"/>
              <a:t>problem similar </a:t>
            </a:r>
            <a:r>
              <a:rPr lang="en-US" dirty="0"/>
              <a:t>to this where we had to calculate the NPV of the Defense Savings Certificate with 1 </a:t>
            </a:r>
            <a:r>
              <a:rPr lang="en-US" dirty="0" smtClean="0"/>
              <a:t>Annual Coupon </a:t>
            </a:r>
            <a:r>
              <a:rPr lang="en-US" dirty="0"/>
              <a:t>payment after 1 </a:t>
            </a:r>
            <a:r>
              <a:rPr lang="en-US" dirty="0" smtClean="0"/>
              <a:t>year. We </a:t>
            </a:r>
            <a:r>
              <a:rPr lang="en-US" dirty="0"/>
              <a:t>arrived at the following approximate answer:</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Example:</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114300" y="1905000"/>
            <a:ext cx="9029700" cy="259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Example:</a:t>
            </a:r>
            <a:endParaRPr lang="en-US" dirty="0"/>
          </a:p>
        </p:txBody>
      </p:sp>
      <p:sp>
        <p:nvSpPr>
          <p:cNvPr id="4" name="Content Placeholder 3"/>
          <p:cNvSpPr>
            <a:spLocks noGrp="1"/>
          </p:cNvSpPr>
          <p:nvPr>
            <p:ph idx="1"/>
          </p:nvPr>
        </p:nvSpPr>
        <p:spPr/>
        <p:txBody>
          <a:bodyPr/>
          <a:lstStyle/>
          <a:p>
            <a:r>
              <a:rPr lang="en-US" dirty="0"/>
              <a:t>But this is not the correct exact answer to our present example because it ignores </a:t>
            </a:r>
            <a:r>
              <a:rPr lang="en-US" dirty="0" smtClean="0"/>
              <a:t>monthly compounding</a:t>
            </a:r>
            <a:r>
              <a:rPr lang="en-US" dirty="0"/>
              <a: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Accurate Solution - Monthly Compounding:</a:t>
            </a:r>
            <a:endParaRPr lang="en-US" dirty="0"/>
          </a:p>
        </p:txBody>
      </p:sp>
      <p:sp>
        <p:nvSpPr>
          <p:cNvPr id="4" name="Content Placeholder 3"/>
          <p:cNvSpPr>
            <a:spLocks noGrp="1"/>
          </p:cNvSpPr>
          <p:nvPr>
            <p:ph idx="1"/>
          </p:nvPr>
        </p:nvSpPr>
        <p:spPr/>
        <p:txBody>
          <a:bodyPr>
            <a:normAutofit/>
          </a:bodyPr>
          <a:lstStyle/>
          <a:p>
            <a:r>
              <a:rPr lang="en-US" dirty="0"/>
              <a:t>The Accurate solution to the Savings Certificate Example with Monthly Coupons requires us </a:t>
            </a:r>
            <a:r>
              <a:rPr lang="en-US" dirty="0" smtClean="0"/>
              <a:t>to use </a:t>
            </a:r>
            <a:r>
              <a:rPr lang="en-US" dirty="0"/>
              <a:t>a monthly cash flow diagram and do monthly discounting.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Accurate Solution - Monthly Compounding:</a:t>
            </a:r>
            <a:endParaRPr lang="en-US" dirty="0"/>
          </a:p>
        </p:txBody>
      </p:sp>
      <p:sp>
        <p:nvSpPr>
          <p:cNvPr id="4" name="Content Placeholder 3"/>
          <p:cNvSpPr>
            <a:spLocks noGrp="1"/>
          </p:cNvSpPr>
          <p:nvPr>
            <p:ph idx="1"/>
          </p:nvPr>
        </p:nvSpPr>
        <p:spPr/>
        <p:txBody>
          <a:bodyPr>
            <a:normAutofit/>
          </a:bodyPr>
          <a:lstStyle/>
          <a:p>
            <a:r>
              <a:rPr lang="en-US" dirty="0" smtClean="0"/>
              <a:t>There is an Annuity Stream of 12 Coupons (Cash Inflows) of Rs 1,000 each at the end of every month. There is a final Cash Inflow worth the Par Value of Rs 100,000 at the end of the 12th month.</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Accurate Solution - Monthly Compounding:</a:t>
            </a:r>
            <a:endParaRPr lang="en-US" dirty="0"/>
          </a:p>
        </p:txBody>
      </p:sp>
      <p:sp>
        <p:nvSpPr>
          <p:cNvPr id="4" name="Content Placeholder 3"/>
          <p:cNvSpPr>
            <a:spLocks noGrp="1"/>
          </p:cNvSpPr>
          <p:nvPr>
            <p:ph idx="1"/>
          </p:nvPr>
        </p:nvSpPr>
        <p:spPr/>
        <p:txBody>
          <a:bodyPr>
            <a:normAutofit/>
          </a:bodyPr>
          <a:lstStyle/>
          <a:p>
            <a:r>
              <a:rPr lang="en-US" dirty="0"/>
              <a:t>The Cash Flow Diagram for Bonds is a Combination of 2 Flows: (1) an Annuity Stream (</a:t>
            </a:r>
            <a:r>
              <a:rPr lang="en-US" dirty="0" smtClean="0"/>
              <a:t>of Coupon </a:t>
            </a:r>
            <a:r>
              <a:rPr lang="en-US" dirty="0"/>
              <a:t>Receipts) every month for 12 months and (2) One Par Receipt at the end of the 12th </a:t>
            </a:r>
            <a:r>
              <a:rPr lang="en-US" dirty="0" smtClean="0"/>
              <a:t>month.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Accurate Solution - Monthly Compounding:</a:t>
            </a:r>
            <a:endParaRPr lang="en-US" dirty="0"/>
          </a:p>
        </p:txBody>
      </p:sp>
      <p:sp>
        <p:nvSpPr>
          <p:cNvPr id="4" name="Content Placeholder 3"/>
          <p:cNvSpPr>
            <a:spLocks noGrp="1"/>
          </p:cNvSpPr>
          <p:nvPr>
            <p:ph idx="1"/>
          </p:nvPr>
        </p:nvSpPr>
        <p:spPr/>
        <p:txBody>
          <a:bodyPr>
            <a:normAutofit/>
          </a:bodyPr>
          <a:lstStyle/>
          <a:p>
            <a:r>
              <a:rPr lang="en-US" dirty="0" smtClean="0"/>
              <a:t>You can draw their individual Cash Flow Diagrams and then add them up later. You can compute their PV’s separately and then add them up later.</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Accurate Solution - Monthly Compounding:</a:t>
            </a:r>
            <a:endParaRPr lang="en-US" dirty="0"/>
          </a:p>
        </p:txBody>
      </p:sp>
      <p:sp>
        <p:nvSpPr>
          <p:cNvPr id="4" name="Content Placeholder 3"/>
          <p:cNvSpPr>
            <a:spLocks noGrp="1"/>
          </p:cNvSpPr>
          <p:nvPr>
            <p:ph idx="1"/>
          </p:nvPr>
        </p:nvSpPr>
        <p:spPr/>
        <p:txBody>
          <a:bodyPr>
            <a:normAutofit/>
          </a:bodyPr>
          <a:lstStyle/>
          <a:p>
            <a:r>
              <a:rPr lang="en-US" dirty="0"/>
              <a:t>Cash flows from coupons represents by the upward pointing arrows which represents </a:t>
            </a:r>
            <a:r>
              <a:rPr lang="en-US" dirty="0" smtClean="0"/>
              <a:t>cash inflows</a:t>
            </a:r>
            <a:r>
              <a:rPr lang="en-US" dirty="0"/>
              <a:t>.</a:t>
            </a:r>
          </a:p>
          <a:p>
            <a:r>
              <a:rPr lang="en-US" dirty="0"/>
              <a:t>In </a:t>
            </a:r>
            <a:r>
              <a:rPr lang="en-US" dirty="0" smtClean="0"/>
              <a:t>combined </a:t>
            </a:r>
            <a:r>
              <a:rPr lang="en-US" dirty="0"/>
              <a:t>diagram, at the end of the year there are two upward pointing arrows. One </a:t>
            </a:r>
            <a:r>
              <a:rPr lang="en-US" dirty="0" smtClean="0"/>
              <a:t>for coupon </a:t>
            </a:r>
            <a:r>
              <a:rPr lang="en-US" dirty="0"/>
              <a:t>rate and the other is for the payment of par value of bond.</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Accurate Solution - Monthly Compounding:</a:t>
            </a:r>
            <a:endParaRPr lang="en-US"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764726" y="1600200"/>
            <a:ext cx="7083873" cy="421053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Accurate Solution - Monthly Compounding:</a:t>
            </a:r>
            <a:endParaRPr lang="en-US" dirty="0"/>
          </a:p>
        </p:txBody>
      </p:sp>
      <p:sp>
        <p:nvSpPr>
          <p:cNvPr id="4" name="Content Placeholder 3"/>
          <p:cNvSpPr>
            <a:spLocks noGrp="1"/>
          </p:cNvSpPr>
          <p:nvPr>
            <p:ph idx="1"/>
          </p:nvPr>
        </p:nvSpPr>
        <p:spPr/>
        <p:txBody>
          <a:bodyPr>
            <a:normAutofit/>
          </a:bodyPr>
          <a:lstStyle/>
          <a:p>
            <a:r>
              <a:rPr lang="en-US" dirty="0"/>
              <a:t>Calculate the PV of Coupons from the FV Formula for Annuities (with multiple </a:t>
            </a:r>
            <a:r>
              <a:rPr lang="en-US" dirty="0" smtClean="0"/>
              <a:t>compounding within </a:t>
            </a:r>
            <a:r>
              <a:rPr lang="en-US" dirty="0"/>
              <a:t>1 year):</a:t>
            </a:r>
          </a:p>
          <a:p>
            <a:r>
              <a:rPr lang="en-US" dirty="0"/>
              <a:t>FV = CCF (1 + </a:t>
            </a:r>
            <a:r>
              <a:rPr lang="en-US" dirty="0" err="1"/>
              <a:t>rD</a:t>
            </a:r>
            <a:r>
              <a:rPr lang="en-US" dirty="0"/>
              <a:t>/m )</a:t>
            </a:r>
            <a:r>
              <a:rPr lang="en-US" dirty="0" err="1"/>
              <a:t>nxm</a:t>
            </a:r>
            <a:r>
              <a:rPr lang="en-US" dirty="0"/>
              <a:t> - 1/</a:t>
            </a:r>
            <a:r>
              <a:rPr lang="en-US" dirty="0" err="1"/>
              <a:t>rD</a:t>
            </a:r>
            <a:r>
              <a:rPr lang="en-US" dirty="0"/>
              <a:t>/m</a:t>
            </a:r>
          </a:p>
          <a:p>
            <a:r>
              <a:rPr lang="en-US" dirty="0"/>
              <a:t>Use Monthly Basis for this example. n = 1 year m = 12 </a:t>
            </a:r>
            <a:r>
              <a:rPr lang="en-US" dirty="0" smtClean="0"/>
              <a:t>months CCF </a:t>
            </a:r>
            <a:r>
              <a:rPr lang="en-US" dirty="0"/>
              <a:t>= Constant Cash Flow = Rs 1,000 = Monthly </a:t>
            </a:r>
            <a:r>
              <a:rPr lang="en-US" dirty="0" smtClean="0"/>
              <a:t>Coupon</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Accurate Solution - Monthly Compounding:</a:t>
            </a:r>
            <a:endParaRPr lang="en-US" dirty="0"/>
          </a:p>
        </p:txBody>
      </p:sp>
      <p:sp>
        <p:nvSpPr>
          <p:cNvPr id="4" name="Content Placeholder 3"/>
          <p:cNvSpPr>
            <a:spLocks noGrp="1"/>
          </p:cNvSpPr>
          <p:nvPr>
            <p:ph idx="1"/>
          </p:nvPr>
        </p:nvSpPr>
        <p:spPr/>
        <p:txBody>
          <a:bodyPr>
            <a:normAutofit/>
          </a:bodyPr>
          <a:lstStyle/>
          <a:p>
            <a:r>
              <a:rPr lang="en-US" dirty="0"/>
              <a:t>Coupon Annuity Cash Flow Receipts</a:t>
            </a:r>
          </a:p>
          <a:p>
            <a:r>
              <a:rPr lang="en-US" dirty="0"/>
              <a:t>FV = 1,000 x [(1.00833)12- 1] /0.00833 = +Rs 12,566 (at the end of 1 year)</a:t>
            </a:r>
          </a:p>
          <a:p>
            <a:r>
              <a:rPr lang="en-US" dirty="0"/>
              <a:t>PV (Coupons Annuity) = FV / (1 + </a:t>
            </a:r>
            <a:r>
              <a:rPr lang="en-US" dirty="0" err="1"/>
              <a:t>rD</a:t>
            </a:r>
            <a:r>
              <a:rPr lang="en-US" dirty="0"/>
              <a:t>/m) </a:t>
            </a:r>
            <a:r>
              <a:rPr lang="en-US" dirty="0" err="1"/>
              <a:t>nxm</a:t>
            </a:r>
            <a:endParaRPr lang="en-US" dirty="0"/>
          </a:p>
          <a:p>
            <a:r>
              <a:rPr lang="en-US" dirty="0"/>
              <a:t>= 12,566 / (1.00833)12 = +Rs 11,374</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Accurate Solution - Monthly Compounding:</a:t>
            </a:r>
            <a:endParaRPr lang="en-US" dirty="0"/>
          </a:p>
        </p:txBody>
      </p:sp>
      <p:sp>
        <p:nvSpPr>
          <p:cNvPr id="4" name="Content Placeholder 3"/>
          <p:cNvSpPr>
            <a:spLocks noGrp="1"/>
          </p:cNvSpPr>
          <p:nvPr>
            <p:ph idx="1"/>
          </p:nvPr>
        </p:nvSpPr>
        <p:spPr/>
        <p:txBody>
          <a:bodyPr>
            <a:normAutofit/>
          </a:bodyPr>
          <a:lstStyle/>
          <a:p>
            <a:r>
              <a:rPr lang="en-US" dirty="0"/>
              <a:t>Final Par Value Cash Flow Receipt</a:t>
            </a:r>
          </a:p>
          <a:p>
            <a:r>
              <a:rPr lang="en-US" dirty="0"/>
              <a:t>FV = 100,000 (at the end of 1 year)</a:t>
            </a:r>
          </a:p>
          <a:p>
            <a:r>
              <a:rPr lang="fr-FR" dirty="0"/>
              <a:t>PV (Par) = 100,000 / (1.00833</a:t>
            </a:r>
            <a:r>
              <a:rPr lang="fr-FR" dirty="0" smtClean="0"/>
              <a:t>) ^ 12 </a:t>
            </a:r>
            <a:r>
              <a:rPr lang="fr-FR" dirty="0"/>
              <a:t>= +</a:t>
            </a:r>
            <a:r>
              <a:rPr lang="fr-FR" dirty="0" err="1"/>
              <a:t>Rs</a:t>
            </a:r>
            <a:r>
              <a:rPr lang="fr-FR" dirty="0"/>
              <a:t> 90,522</a:t>
            </a:r>
          </a:p>
          <a:p>
            <a:r>
              <a:rPr lang="fr-FR" dirty="0"/>
              <a:t>PV = PV (Coupons </a:t>
            </a:r>
            <a:r>
              <a:rPr lang="fr-FR" dirty="0" err="1"/>
              <a:t>Annuity</a:t>
            </a:r>
            <a:r>
              <a:rPr lang="fr-FR" dirty="0"/>
              <a:t>) + PV (Par) = 11,374 + 90,522</a:t>
            </a:r>
          </a:p>
          <a:p>
            <a:r>
              <a:rPr lang="en-US" dirty="0"/>
              <a:t>= + Rs 101,896 (Final Answer)</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Accurate Solution - Monthly Compounding:</a:t>
            </a:r>
            <a:endParaRPr lang="en-US" dirty="0"/>
          </a:p>
        </p:txBody>
      </p:sp>
      <p:sp>
        <p:nvSpPr>
          <p:cNvPr id="4" name="Content Placeholder 3"/>
          <p:cNvSpPr>
            <a:spLocks noGrp="1"/>
          </p:cNvSpPr>
          <p:nvPr>
            <p:ph idx="1"/>
          </p:nvPr>
        </p:nvSpPr>
        <p:spPr/>
        <p:txBody>
          <a:bodyPr>
            <a:normAutofit/>
          </a:bodyPr>
          <a:lstStyle/>
          <a:p>
            <a:r>
              <a:rPr lang="en-US" dirty="0"/>
              <a:t>So this Certificate is worth Rs 101,896 to you today. It is worth more than the Market Price (</a:t>
            </a:r>
            <a:r>
              <a:rPr lang="en-US" dirty="0" smtClean="0"/>
              <a:t>Rs 100,000</a:t>
            </a:r>
            <a:r>
              <a:rPr lang="en-US" dirty="0"/>
              <a:t>). So it is a good investment.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Accurate Solution - Monthly Compounding:</a:t>
            </a:r>
            <a:endParaRPr lang="en-US" dirty="0"/>
          </a:p>
        </p:txBody>
      </p:sp>
      <p:sp>
        <p:nvSpPr>
          <p:cNvPr id="4" name="Content Placeholder 3"/>
          <p:cNvSpPr>
            <a:spLocks noGrp="1"/>
          </p:cNvSpPr>
          <p:nvPr>
            <p:ph idx="1"/>
          </p:nvPr>
        </p:nvSpPr>
        <p:spPr/>
        <p:txBody>
          <a:bodyPr>
            <a:normAutofit/>
          </a:bodyPr>
          <a:lstStyle/>
          <a:p>
            <a:r>
              <a:rPr lang="en-US" dirty="0"/>
              <a:t>NOTE: Our answer is slightly higher than what we got when we used Annual compounding (</a:t>
            </a:r>
            <a:r>
              <a:rPr lang="en-US" dirty="0" smtClean="0"/>
              <a:t>Rs 101,818</a:t>
            </a:r>
            <a:r>
              <a:rPr lang="en-US" dirty="0"/>
              <a:t>).when we consider multiple compounding the present value of the bond increases.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Accurate Solution - Monthly Compounding:</a:t>
            </a:r>
            <a:endParaRPr lang="en-US" dirty="0"/>
          </a:p>
        </p:txBody>
      </p:sp>
      <p:sp>
        <p:nvSpPr>
          <p:cNvPr id="4" name="Content Placeholder 3"/>
          <p:cNvSpPr>
            <a:spLocks noGrp="1"/>
          </p:cNvSpPr>
          <p:nvPr>
            <p:ph idx="1"/>
          </p:nvPr>
        </p:nvSpPr>
        <p:spPr/>
        <p:txBody>
          <a:bodyPr>
            <a:normAutofit/>
          </a:bodyPr>
          <a:lstStyle/>
          <a:p>
            <a:r>
              <a:rPr lang="en-US" dirty="0" smtClean="0"/>
              <a:t>Its NPV is greater than zero so on the basis of our capital budgeting techniques you should invest in that project.</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Accurate Solution - Monthly Compounding:</a:t>
            </a:r>
            <a:endParaRPr lang="en-US" dirty="0"/>
          </a:p>
        </p:txBody>
      </p:sp>
      <p:sp>
        <p:nvSpPr>
          <p:cNvPr id="4" name="Content Placeholder 3"/>
          <p:cNvSpPr>
            <a:spLocks noGrp="1"/>
          </p:cNvSpPr>
          <p:nvPr>
            <p:ph idx="1"/>
          </p:nvPr>
        </p:nvSpPr>
        <p:spPr/>
        <p:txBody>
          <a:bodyPr>
            <a:normAutofit/>
          </a:bodyPr>
          <a:lstStyle/>
          <a:p>
            <a:r>
              <a:rPr lang="en-US" dirty="0" smtClean="0"/>
              <a:t>Now, we consider over all rate of return on a bond. We have studied expected price of the bond. These two are complimentary. When bonds trader talk about he overall return on a particular bond they referred to yield to maturity.</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Bond Yield to Maturity (YTM):</a:t>
            </a:r>
            <a:endParaRPr lang="en-US" dirty="0"/>
          </a:p>
        </p:txBody>
      </p:sp>
      <p:sp>
        <p:nvSpPr>
          <p:cNvPr id="4" name="Content Placeholder 3"/>
          <p:cNvSpPr>
            <a:spLocks noGrp="1"/>
          </p:cNvSpPr>
          <p:nvPr>
            <p:ph idx="1"/>
          </p:nvPr>
        </p:nvSpPr>
        <p:spPr/>
        <p:txBody>
          <a:bodyPr>
            <a:normAutofit/>
          </a:bodyPr>
          <a:lstStyle/>
          <a:p>
            <a:r>
              <a:rPr lang="en-US" dirty="0"/>
              <a:t>We can calculate the Value of our Investment in Bonds. But how can we compute its Rate of</a:t>
            </a:r>
          </a:p>
          <a:p>
            <a:r>
              <a:rPr lang="en-US" dirty="0"/>
              <a:t>Return? Both are important whether you are talking about Investment in Real Assets or Securities.</a:t>
            </a:r>
          </a:p>
          <a:p>
            <a:r>
              <a:rPr lang="en-US" dirty="0"/>
              <a:t>The most common way to compare the Overall Rate of Return of different Bonds is to </a:t>
            </a:r>
            <a:r>
              <a:rPr lang="en-US" dirty="0" smtClean="0"/>
              <a:t>compare their </a:t>
            </a:r>
            <a:r>
              <a:rPr lang="en-US" b="1" dirty="0"/>
              <a:t>YTM’s.</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Bond Yield to Maturity (YTM):</a:t>
            </a:r>
            <a:endParaRPr lang="en-US" dirty="0"/>
          </a:p>
        </p:txBody>
      </p:sp>
      <p:sp>
        <p:nvSpPr>
          <p:cNvPr id="4" name="Content Placeholder 3"/>
          <p:cNvSpPr>
            <a:spLocks noGrp="1"/>
          </p:cNvSpPr>
          <p:nvPr>
            <p:ph idx="1"/>
          </p:nvPr>
        </p:nvSpPr>
        <p:spPr/>
        <p:txBody>
          <a:bodyPr>
            <a:normAutofit/>
          </a:bodyPr>
          <a:lstStyle/>
          <a:p>
            <a:r>
              <a:rPr lang="en-US" dirty="0"/>
              <a:t>In capital budgeting, you can calculate IRR using the NPV equation. Similarly, you can calculate </a:t>
            </a:r>
            <a:r>
              <a:rPr lang="en-US" dirty="0" smtClean="0"/>
              <a:t>it by </a:t>
            </a:r>
            <a:r>
              <a:rPr lang="en-US" dirty="0"/>
              <a:t>setting the PV Equation for Bond Valuation equal to the Present Market Price and solve for “</a:t>
            </a:r>
            <a:r>
              <a:rPr lang="en-US" dirty="0" err="1"/>
              <a:t>rD</a:t>
            </a:r>
            <a:r>
              <a:rPr lang="en-US" dirty="0"/>
              <a:t>”.</a:t>
            </a:r>
          </a:p>
          <a:p>
            <a:r>
              <a:rPr lang="en-US" dirty="0"/>
              <a:t>Use Trial and Error or Iteration. The value of “</a:t>
            </a:r>
            <a:r>
              <a:rPr lang="en-US" dirty="0" err="1"/>
              <a:t>rD</a:t>
            </a:r>
            <a:r>
              <a:rPr lang="en-US" dirty="0"/>
              <a:t>” that gives PV = Market Price is the YTM for </a:t>
            </a:r>
            <a:r>
              <a:rPr lang="en-US" dirty="0" smtClean="0"/>
              <a:t>that Bond</a:t>
            </a:r>
            <a:r>
              <a:rPr lang="en-US" dirty="0"/>
              <a:t>.</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Bond Yield to Maturity (YTM):</a:t>
            </a:r>
            <a:endParaRPr lang="en-US" dirty="0"/>
          </a:p>
        </p:txBody>
      </p:sp>
      <p:sp>
        <p:nvSpPr>
          <p:cNvPr id="4" name="Content Placeholder 3"/>
          <p:cNvSpPr>
            <a:spLocks noGrp="1"/>
          </p:cNvSpPr>
          <p:nvPr>
            <p:ph idx="1"/>
          </p:nvPr>
        </p:nvSpPr>
        <p:spPr/>
        <p:txBody>
          <a:bodyPr>
            <a:normAutofit/>
          </a:bodyPr>
          <a:lstStyle/>
          <a:p>
            <a:r>
              <a:rPr lang="en-US" b="1" dirty="0"/>
              <a:t>PV = Bond Market Price = </a:t>
            </a:r>
            <a:r>
              <a:rPr lang="en-US" b="1" dirty="0" err="1"/>
              <a:t>CFt</a:t>
            </a:r>
            <a:r>
              <a:rPr lang="en-US" b="1" dirty="0"/>
              <a:t> / (1+rD)t</a:t>
            </a:r>
          </a:p>
          <a:p>
            <a:r>
              <a:rPr lang="en-US" dirty="0"/>
              <a:t>CF1/ (1+r</a:t>
            </a:r>
            <a:r>
              <a:rPr lang="en-US" b="1" dirty="0"/>
              <a:t>D) +CF2/(1+rD)2+…+</a:t>
            </a:r>
            <a:r>
              <a:rPr lang="en-US" b="1" dirty="0" err="1"/>
              <a:t>CFn</a:t>
            </a:r>
            <a:r>
              <a:rPr lang="en-US" b="1" dirty="0"/>
              <a:t>/(1+rD)n+ PAR/(1+rD)n</a:t>
            </a:r>
          </a:p>
          <a:p>
            <a:r>
              <a:rPr lang="en-US" dirty="0"/>
              <a:t>All variables are known (</a:t>
            </a:r>
            <a:r>
              <a:rPr lang="en-US" dirty="0" err="1"/>
              <a:t>ie</a:t>
            </a:r>
            <a:r>
              <a:rPr lang="en-US" dirty="0"/>
              <a:t>. CF, PAR, and n) EXCEPT </a:t>
            </a:r>
            <a:r>
              <a:rPr lang="en-US" dirty="0" err="1"/>
              <a:t>rD</a:t>
            </a:r>
            <a:r>
              <a:rPr lang="en-US" dirty="0"/>
              <a:t> </a:t>
            </a:r>
            <a:r>
              <a:rPr lang="en-US" dirty="0" smtClean="0"/>
              <a:t>. Set </a:t>
            </a:r>
            <a:r>
              <a:rPr lang="en-US" dirty="0"/>
              <a:t>PV equal to the Actual Present </a:t>
            </a:r>
            <a:r>
              <a:rPr lang="en-US" dirty="0" smtClean="0"/>
              <a:t>Market Price </a:t>
            </a:r>
            <a:r>
              <a:rPr lang="en-US" dirty="0"/>
              <a:t>of Bond and solve for </a:t>
            </a:r>
            <a:r>
              <a:rPr lang="en-US" dirty="0" err="1"/>
              <a:t>r</a:t>
            </a:r>
            <a:r>
              <a:rPr lang="en-US" b="1" dirty="0" err="1"/>
              <a:t>D</a:t>
            </a:r>
            <a:endParaRPr lang="en-US" b="1" dirty="0"/>
          </a:p>
          <a:p>
            <a:r>
              <a:rPr lang="en-US" dirty="0"/>
              <a:t>YTM = </a:t>
            </a:r>
            <a:r>
              <a:rPr lang="en-US" dirty="0" err="1"/>
              <a:t>r</a:t>
            </a:r>
            <a:r>
              <a:rPr lang="en-US" b="1" dirty="0" err="1"/>
              <a:t>D</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Bond YTM – Example:</a:t>
            </a:r>
            <a:endParaRPr lang="en-US" dirty="0"/>
          </a:p>
        </p:txBody>
      </p:sp>
      <p:sp>
        <p:nvSpPr>
          <p:cNvPr id="4" name="Content Placeholder 3"/>
          <p:cNvSpPr>
            <a:spLocks noGrp="1"/>
          </p:cNvSpPr>
          <p:nvPr>
            <p:ph idx="1"/>
          </p:nvPr>
        </p:nvSpPr>
        <p:spPr/>
        <p:txBody>
          <a:bodyPr>
            <a:normAutofit/>
          </a:bodyPr>
          <a:lstStyle/>
          <a:p>
            <a:r>
              <a:rPr lang="en-US" dirty="0"/>
              <a:t>Term Finance Certificate (TFC): The TFC (a kind of Bond) of Company ABC is traded in </a:t>
            </a:r>
            <a:r>
              <a:rPr lang="en-US" dirty="0" smtClean="0"/>
              <a:t>the Karachi </a:t>
            </a:r>
            <a:r>
              <a:rPr lang="en-US" dirty="0"/>
              <a:t>Stock Exchange for Rs 900. The Par Value of the TFC is Rs 1,000. The Coupon Rate is </a:t>
            </a:r>
            <a:r>
              <a:rPr lang="en-US" dirty="0" smtClean="0"/>
              <a:t>fixed at </a:t>
            </a:r>
            <a:r>
              <a:rPr lang="en-US" dirty="0"/>
              <a:t>15% pa. Coupons are paid annually. The TFC will Mature after exactly 2 Years (it is a 5 Year </a:t>
            </a:r>
            <a:r>
              <a:rPr lang="en-US" dirty="0" smtClean="0"/>
              <a:t>Bond issued </a:t>
            </a:r>
            <a:r>
              <a:rPr lang="en-US" dirty="0"/>
              <a:t>3 Years ago). What is the Overall Expected Rate of Return (</a:t>
            </a:r>
            <a:r>
              <a:rPr lang="en-US" dirty="0" err="1"/>
              <a:t>ie</a:t>
            </a:r>
            <a:r>
              <a:rPr lang="en-US" dirty="0"/>
              <a:t>. YTM) offered by this TFC?</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Bond YTM – Example:</a:t>
            </a:r>
            <a:endParaRPr lang="en-US" dirty="0"/>
          </a:p>
        </p:txBody>
      </p:sp>
      <p:sp>
        <p:nvSpPr>
          <p:cNvPr id="4" name="Content Placeholder 3"/>
          <p:cNvSpPr>
            <a:spLocks noGrp="1"/>
          </p:cNvSpPr>
          <p:nvPr>
            <p:ph idx="1"/>
          </p:nvPr>
        </p:nvSpPr>
        <p:spPr/>
        <p:txBody>
          <a:bodyPr>
            <a:normAutofit fontScale="92500"/>
          </a:bodyPr>
          <a:lstStyle/>
          <a:p>
            <a:r>
              <a:rPr lang="en-US" dirty="0"/>
              <a:t>Market Price (Rs 900) is LESS than its Par Value (Rs 1,000). This Bond is selling at a Discount. Why?</a:t>
            </a:r>
          </a:p>
          <a:p>
            <a:r>
              <a:rPr lang="en-US" dirty="0"/>
              <a:t>Possibly Interest Rate Risk. Market Interest Rate rises above TFC’s Fixed Coupon Rate so Market </a:t>
            </a:r>
            <a:r>
              <a:rPr lang="en-US" dirty="0" smtClean="0"/>
              <a:t>Price of </a:t>
            </a:r>
            <a:r>
              <a:rPr lang="en-US" dirty="0"/>
              <a:t>the TFC falls below Par. Note: when Market Interest Rates rise, Required Rate of Return (</a:t>
            </a:r>
            <a:r>
              <a:rPr lang="en-US" dirty="0" err="1"/>
              <a:t>rD</a:t>
            </a:r>
            <a:r>
              <a:rPr lang="en-US" dirty="0"/>
              <a:t>) </a:t>
            </a:r>
            <a:r>
              <a:rPr lang="en-US" dirty="0" smtClean="0"/>
              <a:t>for Investors </a:t>
            </a:r>
            <a:r>
              <a:rPr lang="en-US" dirty="0"/>
              <a:t>rises. But, Coupon Rate fixed by Bond Issuer at time of issue.</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Bond YTM – Example:</a:t>
            </a:r>
            <a:endParaRPr lang="en-US" dirty="0"/>
          </a:p>
        </p:txBody>
      </p:sp>
      <p:sp>
        <p:nvSpPr>
          <p:cNvPr id="4" name="Content Placeholder 3"/>
          <p:cNvSpPr>
            <a:spLocks noGrp="1"/>
          </p:cNvSpPr>
          <p:nvPr>
            <p:ph idx="1"/>
          </p:nvPr>
        </p:nvSpPr>
        <p:spPr/>
        <p:txBody>
          <a:bodyPr>
            <a:normAutofit fontScale="85000" lnSpcReduction="20000"/>
          </a:bodyPr>
          <a:lstStyle/>
          <a:p>
            <a:r>
              <a:rPr lang="en-US" dirty="0"/>
              <a:t>The Expected (or Promised) Rate of Return for Investors is the Yield to Maturity (or YTM).</a:t>
            </a:r>
          </a:p>
          <a:p>
            <a:r>
              <a:rPr lang="en-US" dirty="0"/>
              <a:t>Compute the Overall Return (or YTM) for the TFC using the Old IRR-like Approach:</a:t>
            </a:r>
          </a:p>
          <a:p>
            <a:r>
              <a:rPr lang="en-US" dirty="0"/>
              <a:t>PV = Market Price = Rs 900</a:t>
            </a:r>
          </a:p>
          <a:p>
            <a:r>
              <a:rPr lang="en-US" dirty="0"/>
              <a:t>Par Value =Rs 1,000. Receive this after 2 Years (remaining life)</a:t>
            </a:r>
          </a:p>
          <a:p>
            <a:r>
              <a:rPr lang="en-US" dirty="0"/>
              <a:t>Annual Coupons =Coupon Rate x Par =15%x1, 000 = Rs 150</a:t>
            </a:r>
          </a:p>
          <a:p>
            <a:r>
              <a:rPr lang="en-US" dirty="0" err="1"/>
              <a:t>rD</a:t>
            </a:r>
            <a:r>
              <a:rPr lang="en-US" dirty="0"/>
              <a:t> = Minimum Return Required by the Investors investing </a:t>
            </a:r>
            <a:r>
              <a:rPr lang="en-US" dirty="0" smtClean="0"/>
              <a:t>in The </a:t>
            </a:r>
            <a:r>
              <a:rPr lang="en-US" dirty="0"/>
              <a:t>Bond Market = YTM.</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Bond YTM – Example:</a:t>
            </a:r>
            <a:endParaRPr lang="en-US" dirty="0"/>
          </a:p>
        </p:txBody>
      </p:sp>
      <p:sp>
        <p:nvSpPr>
          <p:cNvPr id="4" name="Content Placeholder 3"/>
          <p:cNvSpPr>
            <a:spLocks noGrp="1"/>
          </p:cNvSpPr>
          <p:nvPr>
            <p:ph idx="1"/>
          </p:nvPr>
        </p:nvSpPr>
        <p:spPr/>
        <p:txBody>
          <a:bodyPr>
            <a:normAutofit fontScale="92500" lnSpcReduction="20000"/>
          </a:bodyPr>
          <a:lstStyle/>
          <a:p>
            <a:r>
              <a:rPr lang="en-US" dirty="0" err="1"/>
              <a:t>rD</a:t>
            </a:r>
            <a:r>
              <a:rPr lang="en-US" dirty="0"/>
              <a:t> = Minimum Return Required by the Investors investing </a:t>
            </a:r>
            <a:r>
              <a:rPr lang="en-US" dirty="0" smtClean="0"/>
              <a:t>in The </a:t>
            </a:r>
            <a:r>
              <a:rPr lang="en-US" dirty="0"/>
              <a:t>Bond Market = YTM.</a:t>
            </a:r>
          </a:p>
          <a:p>
            <a:r>
              <a:rPr lang="en-US" dirty="0"/>
              <a:t>This is unknown in the equation.</a:t>
            </a:r>
          </a:p>
          <a:p>
            <a:r>
              <a:rPr lang="en-US" dirty="0"/>
              <a:t>PV = 900 = 150 / (1+ </a:t>
            </a:r>
            <a:r>
              <a:rPr lang="en-US" dirty="0" err="1"/>
              <a:t>rD</a:t>
            </a:r>
            <a:r>
              <a:rPr lang="en-US" dirty="0"/>
              <a:t>) + 150 / (1+rD)2 + 1,000 / (1+rD)2</a:t>
            </a:r>
          </a:p>
          <a:p>
            <a:r>
              <a:rPr lang="en-US" dirty="0"/>
              <a:t>900 = 150 / (1+ </a:t>
            </a:r>
            <a:r>
              <a:rPr lang="en-US" dirty="0" err="1"/>
              <a:t>rD</a:t>
            </a:r>
            <a:r>
              <a:rPr lang="en-US" dirty="0"/>
              <a:t>) + 1,150 / (1+rD)2 . Use Trial &amp; Error</a:t>
            </a:r>
          </a:p>
          <a:p>
            <a:r>
              <a:rPr lang="en-US" dirty="0" err="1"/>
              <a:t>rD</a:t>
            </a:r>
            <a:r>
              <a:rPr lang="en-US" dirty="0"/>
              <a:t> &gt; 15%: Try </a:t>
            </a:r>
            <a:r>
              <a:rPr lang="en-US" dirty="0" err="1"/>
              <a:t>rD</a:t>
            </a:r>
            <a:r>
              <a:rPr lang="en-US" dirty="0"/>
              <a:t> = 20%: PV = 924 (close)</a:t>
            </a:r>
          </a:p>
          <a:p>
            <a:r>
              <a:rPr lang="en-US" dirty="0"/>
              <a:t>Try </a:t>
            </a:r>
            <a:r>
              <a:rPr lang="en-US" dirty="0" err="1"/>
              <a:t>rD</a:t>
            </a:r>
            <a:r>
              <a:rPr lang="en-US" dirty="0"/>
              <a:t> = 21%: PV = 909 (closer)</a:t>
            </a:r>
          </a:p>
          <a:p>
            <a:r>
              <a:rPr lang="da-DK" dirty="0"/>
              <a:t>YTM = 21.7%: (Gives PV=Rs 900)</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Bond YTM – Example:</a:t>
            </a:r>
            <a:endParaRPr lang="en-US" dirty="0"/>
          </a:p>
        </p:txBody>
      </p:sp>
      <p:sp>
        <p:nvSpPr>
          <p:cNvPr id="4" name="Content Placeholder 3"/>
          <p:cNvSpPr>
            <a:spLocks noGrp="1"/>
          </p:cNvSpPr>
          <p:nvPr>
            <p:ph idx="1"/>
          </p:nvPr>
        </p:nvSpPr>
        <p:spPr/>
        <p:txBody>
          <a:bodyPr>
            <a:normAutofit fontScale="77500" lnSpcReduction="20000"/>
          </a:bodyPr>
          <a:lstStyle/>
          <a:p>
            <a:r>
              <a:rPr lang="en-US" dirty="0"/>
              <a:t>YTM: YTM is the expected rate of return for which the bond holder holds the bond until maturity but </a:t>
            </a:r>
            <a:r>
              <a:rPr lang="en-US" dirty="0" smtClean="0"/>
              <a:t>if the </a:t>
            </a:r>
            <a:r>
              <a:rPr lang="en-US" dirty="0"/>
              <a:t>bond holder before maturity is called by the issuer or if the holder of the bond decides to sell </a:t>
            </a:r>
            <a:r>
              <a:rPr lang="en-US" dirty="0" smtClean="0"/>
              <a:t>the bond </a:t>
            </a:r>
            <a:r>
              <a:rPr lang="en-US" dirty="0"/>
              <a:t>before maturity then your answer will change .all the calculation will remain the same only </a:t>
            </a:r>
            <a:r>
              <a:rPr lang="en-US" dirty="0" smtClean="0"/>
              <a:t>par value </a:t>
            </a:r>
            <a:r>
              <a:rPr lang="en-US" dirty="0"/>
              <a:t>is replaced as n</a:t>
            </a:r>
          </a:p>
          <a:p>
            <a:r>
              <a:rPr lang="en-US" dirty="0"/>
              <a:t>PV=</a:t>
            </a:r>
            <a:r>
              <a:rPr lang="el-GR" dirty="0"/>
              <a:t>Σ </a:t>
            </a:r>
            <a:r>
              <a:rPr lang="en-US" dirty="0" err="1"/>
              <a:t>CFt</a:t>
            </a:r>
            <a:r>
              <a:rPr lang="en-US" dirty="0"/>
              <a:t> / (1+rD)t =CF1/(1+rD)+CF2/(1+rD)2+…+</a:t>
            </a:r>
            <a:r>
              <a:rPr lang="en-US" dirty="0" err="1"/>
              <a:t>CFn</a:t>
            </a:r>
            <a:r>
              <a:rPr lang="en-US" dirty="0"/>
              <a:t>/(1+rD)</a:t>
            </a:r>
            <a:r>
              <a:rPr lang="en-US" dirty="0" err="1"/>
              <a:t>n+CALL</a:t>
            </a:r>
            <a:r>
              <a:rPr lang="en-US" dirty="0"/>
              <a:t>/(1+rD)n</a:t>
            </a:r>
          </a:p>
          <a:p>
            <a:r>
              <a:rPr lang="en-US" dirty="0"/>
              <a:t>t=1</a:t>
            </a:r>
          </a:p>
          <a:p>
            <a:r>
              <a:rPr lang="en-US" dirty="0"/>
              <a:t>Where CALL = PAR Value + 1 Year’s Worth of Coupon Receipts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Bond YTM – Example:</a:t>
            </a:r>
            <a:endParaRPr lang="en-US" dirty="0"/>
          </a:p>
        </p:txBody>
      </p:sp>
      <p:sp>
        <p:nvSpPr>
          <p:cNvPr id="4" name="Content Placeholder 3"/>
          <p:cNvSpPr>
            <a:spLocks noGrp="1"/>
          </p:cNvSpPr>
          <p:nvPr>
            <p:ph idx="1"/>
          </p:nvPr>
        </p:nvSpPr>
        <p:spPr/>
        <p:txBody>
          <a:bodyPr>
            <a:normAutofit/>
          </a:bodyPr>
          <a:lstStyle/>
          <a:p>
            <a:r>
              <a:rPr lang="en-US" b="1" dirty="0" smtClean="0"/>
              <a:t>YTM =Total or Overall Yield = Interest Yield + Capital Gains Yield</a:t>
            </a:r>
          </a:p>
          <a:p>
            <a:r>
              <a:rPr lang="en-US" dirty="0" smtClean="0"/>
              <a:t>TFC Example Total Yield = YTM = +21.7%</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Bond YTM – Example:</a:t>
            </a:r>
            <a:endParaRPr lang="en-US" dirty="0"/>
          </a:p>
        </p:txBody>
      </p:sp>
      <p:sp>
        <p:nvSpPr>
          <p:cNvPr id="4" name="Content Placeholder 3"/>
          <p:cNvSpPr>
            <a:spLocks noGrp="1"/>
          </p:cNvSpPr>
          <p:nvPr>
            <p:ph idx="1"/>
          </p:nvPr>
        </p:nvSpPr>
        <p:spPr/>
        <p:txBody>
          <a:bodyPr>
            <a:normAutofit/>
          </a:bodyPr>
          <a:lstStyle/>
          <a:p>
            <a:r>
              <a:rPr lang="en-US" b="1" dirty="0" smtClean="0"/>
              <a:t>Interest Yield or Current Yield = Coupon / Market Price</a:t>
            </a:r>
          </a:p>
          <a:p>
            <a:r>
              <a:rPr lang="en-US" dirty="0" smtClean="0"/>
              <a:t>TFC Example Interest Yield = Rs 150 / Rs 900 = +16.7% pa</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Bond YTM – Example:</a:t>
            </a:r>
            <a:endParaRPr lang="en-US" dirty="0"/>
          </a:p>
        </p:txBody>
      </p:sp>
      <p:sp>
        <p:nvSpPr>
          <p:cNvPr id="4" name="Content Placeholder 3"/>
          <p:cNvSpPr>
            <a:spLocks noGrp="1"/>
          </p:cNvSpPr>
          <p:nvPr>
            <p:ph idx="1"/>
          </p:nvPr>
        </p:nvSpPr>
        <p:spPr/>
        <p:txBody>
          <a:bodyPr>
            <a:normAutofit/>
          </a:bodyPr>
          <a:lstStyle/>
          <a:p>
            <a:r>
              <a:rPr lang="en-US" b="1" dirty="0" smtClean="0"/>
              <a:t>Capital Gains Yield = YTM - Interest Yield</a:t>
            </a:r>
          </a:p>
          <a:p>
            <a:r>
              <a:rPr lang="en-US" dirty="0" smtClean="0"/>
              <a:t>TFC Example Capital Gains Yield = 21.7% - 16.7% = +5 %</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Bond YTM – Example:</a:t>
            </a:r>
            <a:endParaRPr lang="en-US" dirty="0"/>
          </a:p>
        </p:txBody>
      </p:sp>
      <p:sp>
        <p:nvSpPr>
          <p:cNvPr id="4" name="Content Placeholder 3"/>
          <p:cNvSpPr>
            <a:spLocks noGrp="1"/>
          </p:cNvSpPr>
          <p:nvPr>
            <p:ph idx="1"/>
          </p:nvPr>
        </p:nvSpPr>
        <p:spPr/>
        <p:txBody>
          <a:bodyPr>
            <a:normAutofit/>
          </a:bodyPr>
          <a:lstStyle/>
          <a:p>
            <a:r>
              <a:rPr lang="en-US" b="1" dirty="0" smtClean="0"/>
              <a:t>n = Maturity or Life of Bond (in years)</a:t>
            </a:r>
          </a:p>
          <a:p>
            <a:r>
              <a:rPr lang="en-US" dirty="0" smtClean="0"/>
              <a:t>FV=CCF[(1+rD/m)^ n*m-1]/</a:t>
            </a:r>
            <a:r>
              <a:rPr lang="en-US" dirty="0" err="1" smtClean="0"/>
              <a:t>rD</a:t>
            </a:r>
            <a:r>
              <a:rPr lang="en-US" dirty="0" smtClean="0"/>
              <a:t>/m</a:t>
            </a:r>
          </a:p>
          <a:p>
            <a:r>
              <a:rPr lang="en-US" dirty="0" smtClean="0"/>
              <a:t>N=1 year ,m= no. of intervals in a year =12</a:t>
            </a:r>
          </a:p>
          <a:p>
            <a:r>
              <a:rPr lang="en-US" dirty="0" smtClean="0"/>
              <a:t>CCF=constant cash flow =1000=monthly coupon .we can plug the values in this formula to know what</a:t>
            </a:r>
          </a:p>
          <a:p>
            <a:r>
              <a:rPr lang="en-US" dirty="0" smtClean="0"/>
              <a:t>the future value of annuity is going to be?</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Bond YTM – Example:</a:t>
            </a:r>
            <a:endParaRPr lang="en-US" dirty="0"/>
          </a:p>
        </p:txBody>
      </p:sp>
      <p:sp>
        <p:nvSpPr>
          <p:cNvPr id="4" name="Content Placeholder 3"/>
          <p:cNvSpPr>
            <a:spLocks noGrp="1"/>
          </p:cNvSpPr>
          <p:nvPr>
            <p:ph idx="1"/>
          </p:nvPr>
        </p:nvSpPr>
        <p:spPr/>
        <p:txBody>
          <a:bodyPr>
            <a:normAutofit/>
          </a:bodyPr>
          <a:lstStyle/>
          <a:p>
            <a:r>
              <a:rPr lang="en-US" dirty="0" smtClean="0"/>
              <a:t>Take a look at the coupon annuity :</a:t>
            </a:r>
          </a:p>
          <a:p>
            <a:r>
              <a:rPr lang="en-US" dirty="0" smtClean="0"/>
              <a:t>FV=1000[(1-0.00833)12-1]/0.0083=+12566 at the end of one year what is the present value of this coupon annuity.</a:t>
            </a:r>
          </a:p>
          <a:p>
            <a:r>
              <a:rPr lang="en-US" dirty="0" smtClean="0"/>
              <a:t>PV=FV/(1+rD/m )n*m</a:t>
            </a:r>
          </a:p>
          <a:p>
            <a:r>
              <a:rPr lang="en-US" dirty="0" smtClean="0"/>
              <a:t>=12566(1.00833)12</a:t>
            </a:r>
          </a:p>
          <a:p>
            <a:r>
              <a:rPr lang="en-US" dirty="0" smtClean="0"/>
              <a:t>=+11374</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Bond YTM – Example:</a:t>
            </a:r>
            <a:endParaRPr lang="en-US" dirty="0"/>
          </a:p>
        </p:txBody>
      </p:sp>
      <p:sp>
        <p:nvSpPr>
          <p:cNvPr id="4" name="Content Placeholder 3"/>
          <p:cNvSpPr>
            <a:spLocks noGrp="1"/>
          </p:cNvSpPr>
          <p:nvPr>
            <p:ph idx="1"/>
          </p:nvPr>
        </p:nvSpPr>
        <p:spPr/>
        <p:txBody>
          <a:bodyPr>
            <a:normAutofit fontScale="92500" lnSpcReduction="10000"/>
          </a:bodyPr>
          <a:lstStyle/>
          <a:p>
            <a:r>
              <a:rPr lang="en-US" dirty="0" smtClean="0"/>
              <a:t>This is the present value of cash flow from coupon. Now we need to calculate the present value of face value at maturity suppose face value =100,000 then</a:t>
            </a:r>
          </a:p>
          <a:p>
            <a:r>
              <a:rPr lang="en-US" dirty="0" smtClean="0"/>
              <a:t>PV(PAR)=100,000/(1.00833) ^ 12</a:t>
            </a:r>
          </a:p>
          <a:p>
            <a:r>
              <a:rPr lang="en-US" dirty="0" smtClean="0"/>
              <a:t>=+90,522</a:t>
            </a:r>
          </a:p>
          <a:p>
            <a:r>
              <a:rPr lang="en-US" dirty="0" smtClean="0"/>
              <a:t>Now, we combine the present value of coupon interest and present value of par both</a:t>
            </a:r>
          </a:p>
          <a:p>
            <a:r>
              <a:rPr lang="en-US" dirty="0" smtClean="0"/>
              <a:t>i.e.=11374+90522= Rs.101896.</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Bond YTM – Example:</a:t>
            </a:r>
            <a:endParaRPr lang="en-US" dirty="0"/>
          </a:p>
        </p:txBody>
      </p:sp>
      <p:sp>
        <p:nvSpPr>
          <p:cNvPr id="4" name="Content Placeholder 3"/>
          <p:cNvSpPr>
            <a:spLocks noGrp="1"/>
          </p:cNvSpPr>
          <p:nvPr>
            <p:ph idx="1"/>
          </p:nvPr>
        </p:nvSpPr>
        <p:spPr/>
        <p:txBody>
          <a:bodyPr>
            <a:normAutofit lnSpcReduction="10000"/>
          </a:bodyPr>
          <a:lstStyle/>
          <a:p>
            <a:r>
              <a:rPr lang="en-US" dirty="0" smtClean="0"/>
              <a:t>When we compare the answer with annual cash flows where coupon was not compounded monthly . It is greater because monthly compounding increase future cash flows as well as the present value .</a:t>
            </a:r>
          </a:p>
          <a:p>
            <a:r>
              <a:rPr lang="en-US" dirty="0" smtClean="0"/>
              <a:t>2nd thing is that this NPV is grater than the initial investment which is Rs.100,000, so we should undertake this project because the NPV is greater now. </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Bond YTM – Example:</a:t>
            </a:r>
            <a:endParaRPr lang="en-US" dirty="0"/>
          </a:p>
        </p:txBody>
      </p:sp>
      <p:sp>
        <p:nvSpPr>
          <p:cNvPr id="4" name="Content Placeholder 3"/>
          <p:cNvSpPr>
            <a:spLocks noGrp="1"/>
          </p:cNvSpPr>
          <p:nvPr>
            <p:ph idx="1"/>
          </p:nvPr>
        </p:nvSpPr>
        <p:spPr/>
        <p:txBody>
          <a:bodyPr>
            <a:normAutofit/>
          </a:bodyPr>
          <a:lstStyle/>
          <a:p>
            <a:r>
              <a:rPr lang="en-US" dirty="0" smtClean="0"/>
              <a:t>The next area is the rate of return so, the important thing in this regard is yield to maturity, this is abbreviated as YTM. It is easy to understand because we have discussed IRR in capital budgeting. Where we set NPV=0 and calculated for r. Here market price is the YTM of the bond and then solving for the variable </a:t>
            </a:r>
            <a:r>
              <a:rPr lang="en-US" dirty="0" err="1" smtClean="0"/>
              <a:t>rD</a:t>
            </a:r>
            <a:r>
              <a:rPr lang="en-US" dirty="0" smtClean="0"/>
              <a:t>=required rate of return .</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Bond YTM – Example:</a:t>
            </a:r>
            <a:endParaRPr lang="en-US" dirty="0"/>
          </a:p>
        </p:txBody>
      </p:sp>
      <p:sp>
        <p:nvSpPr>
          <p:cNvPr id="4" name="Content Placeholder 3"/>
          <p:cNvSpPr>
            <a:spLocks noGrp="1"/>
          </p:cNvSpPr>
          <p:nvPr>
            <p:ph idx="1"/>
          </p:nvPr>
        </p:nvSpPr>
        <p:spPr/>
        <p:txBody>
          <a:bodyPr>
            <a:normAutofit fontScale="92500" lnSpcReduction="10000"/>
          </a:bodyPr>
          <a:lstStyle/>
          <a:p>
            <a:r>
              <a:rPr lang="en-US" dirty="0" smtClean="0"/>
              <a:t>So, let’s try to understand YTM using a very simple example ,the example that we will pick out is that of term finance certificate or TFC which is by the stock exchanges of Pakistan for Rs.900. Let’s assume that its par value is Rs.1000</a:t>
            </a:r>
          </a:p>
          <a:p>
            <a:r>
              <a:rPr lang="en-US" dirty="0" smtClean="0"/>
              <a:t>Fixed or coupon interest rate is 15 p.a. and it is paid annually ,total life of the TFC is 5 years, 3 years have already passed and it will mature 2 years from now what will be over all expected rate of return .</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Bond YTM – Example:</a:t>
            </a:r>
            <a:endParaRPr lang="en-US" dirty="0"/>
          </a:p>
        </p:txBody>
      </p:sp>
      <p:sp>
        <p:nvSpPr>
          <p:cNvPr id="4" name="Content Placeholder 3"/>
          <p:cNvSpPr>
            <a:spLocks noGrp="1"/>
          </p:cNvSpPr>
          <p:nvPr>
            <p:ph idx="1"/>
          </p:nvPr>
        </p:nvSpPr>
        <p:spPr/>
        <p:txBody>
          <a:bodyPr>
            <a:normAutofit/>
          </a:bodyPr>
          <a:lstStyle/>
          <a:p>
            <a:r>
              <a:rPr lang="en-US" dirty="0" smtClean="0"/>
              <a:t>So, let’s see the equation if we compute the over all yield here we can equate</a:t>
            </a:r>
          </a:p>
          <a:p>
            <a:r>
              <a:rPr lang="en-US" dirty="0" smtClean="0"/>
              <a:t>PV=market value is the YTM for the bond the PV=900 which is market price PAR=1000.</a:t>
            </a:r>
          </a:p>
          <a:p>
            <a:r>
              <a:rPr lang="en-US" dirty="0" smtClean="0"/>
              <a:t>Annual coupon rate =coupon rate *par =15/100*1000=150</a:t>
            </a:r>
          </a:p>
          <a:p>
            <a:r>
              <a:rPr lang="en-US" dirty="0" err="1" smtClean="0"/>
              <a:t>rD</a:t>
            </a:r>
            <a:r>
              <a:rPr lang="en-US" dirty="0" smtClean="0"/>
              <a:t>=minimum return required by the investor in the bond market =YTM it is unknown ?</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Bond YTM – Example:</a:t>
            </a:r>
            <a:endParaRPr lang="en-US" dirty="0"/>
          </a:p>
        </p:txBody>
      </p:sp>
      <p:sp>
        <p:nvSpPr>
          <p:cNvPr id="4" name="Content Placeholder 3"/>
          <p:cNvSpPr>
            <a:spLocks noGrp="1"/>
          </p:cNvSpPr>
          <p:nvPr>
            <p:ph idx="1"/>
          </p:nvPr>
        </p:nvSpPr>
        <p:spPr/>
        <p:txBody>
          <a:bodyPr>
            <a:normAutofit/>
          </a:bodyPr>
          <a:lstStyle/>
          <a:p>
            <a:r>
              <a:rPr lang="en-US" dirty="0" smtClean="0"/>
              <a:t>PV= 900=150/(1+rD )+150/ (1+rD) ^ 2+1000/(1+rD) ^ 2</a:t>
            </a:r>
          </a:p>
          <a:p>
            <a:r>
              <a:rPr lang="en-US" dirty="0" smtClean="0"/>
              <a:t>We also know that the value of </a:t>
            </a:r>
            <a:r>
              <a:rPr lang="en-US" dirty="0" err="1" smtClean="0"/>
              <a:t>rD</a:t>
            </a:r>
            <a:r>
              <a:rPr lang="en-US" dirty="0" smtClean="0"/>
              <a:t> should be more than 15% you will try different values for example if you try 20% you will come up with PV=24 (close),try </a:t>
            </a:r>
            <a:r>
              <a:rPr lang="en-US" dirty="0" err="1" smtClean="0"/>
              <a:t>rD</a:t>
            </a:r>
            <a:r>
              <a:rPr lang="en-US" dirty="0" smtClean="0"/>
              <a:t>=21.7% PV=900 so,</a:t>
            </a:r>
          </a:p>
          <a:p>
            <a:r>
              <a:rPr lang="en-US" dirty="0" smtClean="0"/>
              <a:t>YTM =21.7% =900</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Bond YTM – Example:</a:t>
            </a:r>
            <a:endParaRPr lang="en-US" dirty="0"/>
          </a:p>
        </p:txBody>
      </p:sp>
      <p:sp>
        <p:nvSpPr>
          <p:cNvPr id="4" name="Content Placeholder 3"/>
          <p:cNvSpPr>
            <a:spLocks noGrp="1"/>
          </p:cNvSpPr>
          <p:nvPr>
            <p:ph idx="1"/>
          </p:nvPr>
        </p:nvSpPr>
        <p:spPr/>
        <p:txBody>
          <a:bodyPr>
            <a:normAutofit/>
          </a:bodyPr>
          <a:lstStyle/>
          <a:p>
            <a:r>
              <a:rPr lang="en-US" dirty="0" smtClean="0"/>
              <a:t>Therefore 21.7% is the yield to maturity for this TFC because </a:t>
            </a:r>
            <a:r>
              <a:rPr lang="en-US" dirty="0" err="1" smtClean="0"/>
              <a:t>rD</a:t>
            </a:r>
            <a:r>
              <a:rPr lang="en-US" dirty="0" smtClean="0"/>
              <a:t>=YTM .YTM is the expected rate of return for which the bond holder holds the bond until maturity but if the bond holder before maturity is called by the issuer or if the holder of the bond decides to sell the bond before maturity then your answer will change. All the calculation will remain the same only par value is replaced as call value.</a:t>
            </a: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Bond YTM – Example:</a:t>
            </a:r>
            <a:endParaRPr lang="en-US" dirty="0"/>
          </a:p>
        </p:txBody>
      </p:sp>
      <p:sp>
        <p:nvSpPr>
          <p:cNvPr id="4" name="Content Placeholder 3"/>
          <p:cNvSpPr>
            <a:spLocks noGrp="1"/>
          </p:cNvSpPr>
          <p:nvPr>
            <p:ph idx="1"/>
          </p:nvPr>
        </p:nvSpPr>
        <p:spPr/>
        <p:txBody>
          <a:bodyPr>
            <a:normAutofit fontScale="85000" lnSpcReduction="10000"/>
          </a:bodyPr>
          <a:lstStyle/>
          <a:p>
            <a:r>
              <a:rPr lang="en-US" dirty="0" smtClean="0"/>
              <a:t>So, Call=par value +I, year coupon receipts</a:t>
            </a:r>
          </a:p>
          <a:p>
            <a:r>
              <a:rPr lang="en-US" dirty="0" smtClean="0"/>
              <a:t>Another thing to keep in mind is that YTM has two components first is YTM=interest yield on bond +capital gain yield on bond from his example</a:t>
            </a:r>
          </a:p>
          <a:p>
            <a:r>
              <a:rPr lang="en-US" dirty="0" smtClean="0"/>
              <a:t>YTM= 21.7% </a:t>
            </a:r>
            <a:r>
              <a:rPr lang="en-US" dirty="0" err="1" smtClean="0"/>
              <a:t>so,let’s</a:t>
            </a:r>
            <a:r>
              <a:rPr lang="en-US" dirty="0" smtClean="0"/>
              <a:t> calculate the interest yield</a:t>
            </a:r>
          </a:p>
          <a:p>
            <a:r>
              <a:rPr lang="en-US" dirty="0" smtClean="0"/>
              <a:t>INTEREST YIELD =annual </a:t>
            </a:r>
            <a:r>
              <a:rPr lang="en-US" dirty="0" err="1" smtClean="0"/>
              <a:t>copoun</a:t>
            </a:r>
            <a:r>
              <a:rPr lang="en-US" dirty="0" smtClean="0"/>
              <a:t> interest /market price</a:t>
            </a:r>
          </a:p>
          <a:p>
            <a:r>
              <a:rPr lang="en-US" dirty="0" smtClean="0"/>
              <a:t>=150/900 =16.7% so,</a:t>
            </a:r>
          </a:p>
          <a:p>
            <a:r>
              <a:rPr lang="en-US" dirty="0" smtClean="0"/>
              <a:t>CAPITAL YIELD =YTM –INTEREST YIELD</a:t>
            </a:r>
          </a:p>
          <a:p>
            <a:r>
              <a:rPr lang="en-US" dirty="0" smtClean="0"/>
              <a:t>=21.7%-16.7%=5%</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TotalTime>
  <Words>2705</Words>
  <Application>Microsoft Office PowerPoint</Application>
  <PresentationFormat>On-screen Show (4:3)</PresentationFormat>
  <Paragraphs>165</Paragraphs>
  <Slides>50</Slides>
  <Notes>0</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Summary of Last Lecture</vt:lpstr>
      <vt:lpstr>BONDS VALUATION AND YIELD ON BONDS</vt:lpstr>
      <vt:lpstr>Learning Objectives: </vt:lpstr>
      <vt:lpstr>Bonds basics Revisited:</vt:lpstr>
      <vt:lpstr>Bonds basics Revisited:</vt:lpstr>
      <vt:lpstr>Present Value formula for the bond:</vt:lpstr>
      <vt:lpstr>Present Value formula for the bond:</vt:lpstr>
      <vt:lpstr>Present Value formula for the bond:</vt:lpstr>
      <vt:lpstr>Present Value formula for the bond:</vt:lpstr>
      <vt:lpstr>Present Value formula for the bond:</vt:lpstr>
      <vt:lpstr>Present Value formula for the bond:</vt:lpstr>
      <vt:lpstr>Example:</vt:lpstr>
      <vt:lpstr>Example:</vt:lpstr>
      <vt:lpstr>Example:</vt:lpstr>
      <vt:lpstr>Example:</vt:lpstr>
      <vt:lpstr>Example:</vt:lpstr>
      <vt:lpstr>Accurate Solution - Monthly Compounding:</vt:lpstr>
      <vt:lpstr>Accurate Solution - Monthly Compounding:</vt:lpstr>
      <vt:lpstr>Accurate Solution - Monthly Compounding:</vt:lpstr>
      <vt:lpstr>Accurate Solution - Monthly Compounding:</vt:lpstr>
      <vt:lpstr>Accurate Solution - Monthly Compounding:</vt:lpstr>
      <vt:lpstr>Accurate Solution - Monthly Compounding:</vt:lpstr>
      <vt:lpstr>Accurate Solution - Monthly Compounding:</vt:lpstr>
      <vt:lpstr>Accurate Solution - Monthly Compounding:</vt:lpstr>
      <vt:lpstr>Accurate Solution - Monthly Compounding:</vt:lpstr>
      <vt:lpstr>Accurate Solution - Monthly Compounding:</vt:lpstr>
      <vt:lpstr>Accurate Solution - Monthly Compounding:</vt:lpstr>
      <vt:lpstr>Accurate Solution - Monthly Compounding:</vt:lpstr>
      <vt:lpstr>Accurate Solution - Monthly Compounding:</vt:lpstr>
      <vt:lpstr>Bond Yield to Maturity (YTM):</vt:lpstr>
      <vt:lpstr>Bond Yield to Maturity (YTM):</vt:lpstr>
      <vt:lpstr>Bond Yield to Maturity (YTM):</vt:lpstr>
      <vt:lpstr>Bond YTM – Example:</vt:lpstr>
      <vt:lpstr>Bond YTM – Example:</vt:lpstr>
      <vt:lpstr>Bond YTM – Example:</vt:lpstr>
      <vt:lpstr>Bond YTM – Example:</vt:lpstr>
      <vt:lpstr>Bond YTM – Example:</vt:lpstr>
      <vt:lpstr>Bond YTM – Example:</vt:lpstr>
      <vt:lpstr>Bond YTM – Example:</vt:lpstr>
      <vt:lpstr>Bond YTM – Example:</vt:lpstr>
      <vt:lpstr>Bond YTM – Example:</vt:lpstr>
      <vt:lpstr>Bond YTM – Example:</vt:lpstr>
      <vt:lpstr>Bond YTM – Example:</vt:lpstr>
      <vt:lpstr>Bond YTM – Example:</vt:lpstr>
      <vt:lpstr>Bond YTM – Example:</vt:lpstr>
      <vt:lpstr>Bond YTM – Example:</vt:lpstr>
      <vt:lpstr>Bond YTM – Example:</vt:lpstr>
      <vt:lpstr>Bond YTM – Example:</vt:lpstr>
      <vt:lpstr>Bond YTM – Example:</vt:lpstr>
      <vt:lpstr>Bond YTM – Example: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Summary of Last Lecture</dc:title>
  <dc:creator>Ammar</dc:creator>
  <cp:lastModifiedBy>Administrator</cp:lastModifiedBy>
  <cp:revision>22</cp:revision>
  <dcterms:created xsi:type="dcterms:W3CDTF">2014-06-11T15:32:00Z</dcterms:created>
  <dcterms:modified xsi:type="dcterms:W3CDTF">2014-06-12T10:21:21Z</dcterms:modified>
</cp:coreProperties>
</file>