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1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5F76C5-BC99-4678-9B80-2AEDB09A2CD6}"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5F76C5-BC99-4678-9B80-2AEDB09A2CD6}"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5F76C5-BC99-4678-9B80-2AEDB09A2CD6}"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5F76C5-BC99-4678-9B80-2AEDB09A2CD6}"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5F76C5-BC99-4678-9B80-2AEDB09A2CD6}" type="datetimeFigureOut">
              <a:rPr lang="en-US" smtClean="0"/>
              <a:pPr/>
              <a:t>6/12/2014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5F76C5-BC99-4678-9B80-2AEDB09A2CD6}" type="datetimeFigureOut">
              <a:rPr lang="en-US" smtClean="0"/>
              <a:pPr/>
              <a:t>6/12/2014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5F76C5-BC99-4678-9B80-2AEDB09A2CD6}" type="datetimeFigureOut">
              <a:rPr lang="en-US" smtClean="0"/>
              <a:pPr/>
              <a:t>6/12/2014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5F76C5-BC99-4678-9B80-2AEDB09A2CD6}"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5F76C5-BC99-4678-9B80-2AEDB09A2CD6}"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5F76C5-BC99-4678-9B80-2AEDB09A2CD6}"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5F76C5-BC99-4678-9B80-2AEDB09A2CD6}"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F9B86-9842-4135-86B0-3522378B68B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5F76C5-BC99-4678-9B80-2AEDB09A2CD6}" type="datetimeFigureOut">
              <a:rPr lang="en-US" smtClean="0"/>
              <a:pPr/>
              <a:t>6/12/2014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AF9B86-9842-4135-86B0-3522378B68B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Capital Rationing</a:t>
            </a:r>
          </a:p>
          <a:p>
            <a:r>
              <a:rPr lang="en-US" b="1" dirty="0" smtClean="0"/>
              <a:t>IRR and NPV interpretation with limited capital</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BONDS AND CLASSIFICATION OF BONDS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After </a:t>
            </a:r>
            <a:r>
              <a:rPr lang="en-US" dirty="0"/>
              <a:t>going through this lecture, you would be able to have an understanding of the following topic</a:t>
            </a:r>
          </a:p>
          <a:p>
            <a:r>
              <a:rPr lang="en-US" b="1" dirty="0" smtClean="0"/>
              <a:t>Bonds</a:t>
            </a:r>
            <a:endParaRPr lang="en-US" b="1" dirty="0"/>
          </a:p>
          <a:p>
            <a:r>
              <a:rPr lang="en-US" b="1" dirty="0" smtClean="0"/>
              <a:t>Classifications </a:t>
            </a:r>
            <a:r>
              <a:rPr lang="en-US" b="1" dirty="0"/>
              <a:t>of </a:t>
            </a:r>
            <a:r>
              <a:rPr lang="en-US" b="1" dirty="0" smtClean="0"/>
              <a:t>bonds</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Up to lecture no 11, we have discussed the investment decisions and capital budgeting as it relates to real assets and properties. Now, we discuss about the securities.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Difference between Real Assets &amp; Securities</a:t>
            </a:r>
            <a:endParaRPr lang="en-US" dirty="0"/>
          </a:p>
        </p:txBody>
      </p:sp>
      <p:sp>
        <p:nvSpPr>
          <p:cNvPr id="3" name="Content Placeholder 2"/>
          <p:cNvSpPr>
            <a:spLocks noGrp="1"/>
          </p:cNvSpPr>
          <p:nvPr>
            <p:ph idx="1"/>
          </p:nvPr>
        </p:nvSpPr>
        <p:spPr/>
        <p:txBody>
          <a:bodyPr>
            <a:normAutofit/>
          </a:bodyPr>
          <a:lstStyle/>
          <a:p>
            <a:r>
              <a:rPr lang="en-US" dirty="0"/>
              <a:t>Real assets are physical property such as Land, Machinery, equipments and Building etc. </a:t>
            </a:r>
            <a:r>
              <a:rPr lang="en-US" dirty="0" smtClean="0"/>
              <a:t>Where as </a:t>
            </a:r>
            <a:r>
              <a:rPr lang="en-US" dirty="0"/>
              <a:t>securities basically, are legal contractual piece of paper.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Kinds of securities:</a:t>
            </a:r>
            <a:endParaRPr lang="en-US" dirty="0"/>
          </a:p>
        </p:txBody>
      </p:sp>
      <p:sp>
        <p:nvSpPr>
          <p:cNvPr id="3" name="Content Placeholder 2"/>
          <p:cNvSpPr>
            <a:spLocks noGrp="1"/>
          </p:cNvSpPr>
          <p:nvPr>
            <p:ph idx="1"/>
          </p:nvPr>
        </p:nvSpPr>
        <p:spPr/>
        <p:txBody>
          <a:bodyPr>
            <a:normAutofit/>
          </a:bodyPr>
          <a:lstStyle/>
          <a:p>
            <a:r>
              <a:rPr lang="en-US" dirty="0"/>
              <a:t>We have discussed about two types of securities.</a:t>
            </a:r>
          </a:p>
          <a:p>
            <a:r>
              <a:rPr lang="en-US" dirty="0"/>
              <a:t>Direct claim securities:</a:t>
            </a:r>
          </a:p>
          <a:p>
            <a:r>
              <a:rPr lang="en-US" b="1" dirty="0"/>
              <a:t>Stocks (Shares):</a:t>
            </a:r>
          </a:p>
          <a:p>
            <a:r>
              <a:rPr lang="en-US" dirty="0"/>
              <a:t>It is defined as equity paper representing ownership, shareholding. Appears on Liabilities </a:t>
            </a:r>
            <a:r>
              <a:rPr lang="en-US" dirty="0" smtClean="0"/>
              <a:t>side of </a:t>
            </a:r>
            <a:r>
              <a:rPr lang="en-US" dirty="0"/>
              <a:t>Balance </a:t>
            </a:r>
            <a:r>
              <a:rPr lang="en-US" dirty="0" smtClean="0"/>
              <a:t>Sheet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Kinds of securities:</a:t>
            </a:r>
            <a:endParaRPr lang="en-US" dirty="0"/>
          </a:p>
        </p:txBody>
      </p:sp>
      <p:sp>
        <p:nvSpPr>
          <p:cNvPr id="3" name="Content Placeholder 2"/>
          <p:cNvSpPr>
            <a:spLocks noGrp="1"/>
          </p:cNvSpPr>
          <p:nvPr>
            <p:ph idx="1"/>
          </p:nvPr>
        </p:nvSpPr>
        <p:spPr/>
        <p:txBody>
          <a:bodyPr>
            <a:normAutofit/>
          </a:bodyPr>
          <a:lstStyle/>
          <a:p>
            <a:r>
              <a:rPr lang="en-US" b="1" dirty="0" smtClean="0"/>
              <a:t>Bonds:</a:t>
            </a:r>
          </a:p>
          <a:p>
            <a:r>
              <a:rPr lang="en-US" dirty="0" smtClean="0"/>
              <a:t>It is a debt paper representing loan or borrowing. These are long term debt instruments.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of bonds on Balance sheet:</a:t>
            </a:r>
            <a:endParaRPr lang="en-US" dirty="0"/>
          </a:p>
        </p:txBody>
      </p:sp>
      <p:sp>
        <p:nvSpPr>
          <p:cNvPr id="3" name="Content Placeholder 2"/>
          <p:cNvSpPr>
            <a:spLocks noGrp="1"/>
          </p:cNvSpPr>
          <p:nvPr>
            <p:ph idx="1"/>
          </p:nvPr>
        </p:nvSpPr>
        <p:spPr/>
        <p:txBody>
          <a:bodyPr>
            <a:normAutofit/>
          </a:bodyPr>
          <a:lstStyle/>
          <a:p>
            <a:r>
              <a:rPr lang="en-US" dirty="0"/>
              <a:t>One should be very careful regarding the classifications of bonds on the balance sheet. </a:t>
            </a:r>
            <a:r>
              <a:rPr lang="en-US" dirty="0" smtClean="0"/>
              <a:t>Because, when </a:t>
            </a:r>
            <a:r>
              <a:rPr lang="en-US" dirty="0"/>
              <a:t>you are Issuing Bonds (i.e. borrowing money) then the Value of Bonds appears under </a:t>
            </a:r>
            <a:r>
              <a:rPr lang="en-US" dirty="0" smtClean="0"/>
              <a:t>Liabilities side </a:t>
            </a:r>
            <a:r>
              <a:rPr lang="en-US" dirty="0"/>
              <a:t>(as Long Term Debt) of Balance </a:t>
            </a:r>
            <a:r>
              <a:rPr lang="en-US" dirty="0" smtClean="0"/>
              <a:t>Sheet.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of bonds on Balance sheet:</a:t>
            </a:r>
            <a:endParaRPr lang="en-US" dirty="0"/>
          </a:p>
        </p:txBody>
      </p:sp>
      <p:sp>
        <p:nvSpPr>
          <p:cNvPr id="3" name="Content Placeholder 2"/>
          <p:cNvSpPr>
            <a:spLocks noGrp="1"/>
          </p:cNvSpPr>
          <p:nvPr>
            <p:ph idx="1"/>
          </p:nvPr>
        </p:nvSpPr>
        <p:spPr/>
        <p:txBody>
          <a:bodyPr>
            <a:normAutofit/>
          </a:bodyPr>
          <a:lstStyle/>
          <a:p>
            <a:r>
              <a:rPr lang="en-US" dirty="0" smtClean="0"/>
              <a:t>If you are Investing (or buying) Bonds of other companies then their Value appears under Assets side (as Marketable Securities) of Balance Sheet.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of bonds on Balance sheet:</a:t>
            </a:r>
            <a:endParaRPr lang="en-US" dirty="0"/>
          </a:p>
        </p:txBody>
      </p:sp>
      <p:sp>
        <p:nvSpPr>
          <p:cNvPr id="3" name="Content Placeholder 2"/>
          <p:cNvSpPr>
            <a:spLocks noGrp="1"/>
          </p:cNvSpPr>
          <p:nvPr>
            <p:ph idx="1"/>
          </p:nvPr>
        </p:nvSpPr>
        <p:spPr/>
        <p:txBody>
          <a:bodyPr>
            <a:normAutofit/>
          </a:bodyPr>
          <a:lstStyle/>
          <a:p>
            <a:r>
              <a:rPr lang="en-US" dirty="0" smtClean="0"/>
              <a:t>The Important thing to remember is that the stocks represent the ownership and bonds represent the debt. Both are the direct claim securities.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of bonds on Balance sheet:</a:t>
            </a:r>
            <a:endParaRPr lang="en-US" dirty="0"/>
          </a:p>
        </p:txBody>
      </p:sp>
      <p:sp>
        <p:nvSpPr>
          <p:cNvPr id="3" name="Content Placeholder 2"/>
          <p:cNvSpPr>
            <a:spLocks noGrp="1"/>
          </p:cNvSpPr>
          <p:nvPr>
            <p:ph idx="1"/>
          </p:nvPr>
        </p:nvSpPr>
        <p:spPr/>
        <p:txBody>
          <a:bodyPr>
            <a:normAutofit/>
          </a:bodyPr>
          <a:lstStyle/>
          <a:p>
            <a:pPr>
              <a:buNone/>
            </a:pPr>
            <a:r>
              <a:rPr lang="en-US" dirty="0" smtClean="0"/>
              <a:t>	When </a:t>
            </a:r>
            <a:r>
              <a:rPr lang="en-US" dirty="0"/>
              <a:t>a company or investor rising funds he have two possible options available to him.</a:t>
            </a:r>
          </a:p>
          <a:p>
            <a:r>
              <a:rPr lang="en-US" dirty="0"/>
              <a:t>1) Equity</a:t>
            </a:r>
          </a:p>
          <a:p>
            <a:r>
              <a:rPr lang="en-US" dirty="0"/>
              <a:t>2) Debt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a:t>A Textile Weaving Factory uses thread to make cotton fabric and then sells cotton fabric to </a:t>
            </a:r>
            <a:r>
              <a:rPr lang="en-US" dirty="0" smtClean="0"/>
              <a:t>earn cash </a:t>
            </a:r>
            <a:r>
              <a:rPr lang="en-US" dirty="0"/>
              <a:t>receipts. It needs Rs.1 million to make a Capital Investment in looms and machinery. It has </a:t>
            </a:r>
            <a:r>
              <a:rPr lang="en-US" dirty="0" smtClean="0"/>
              <a:t>two options </a:t>
            </a:r>
            <a:r>
              <a:rPr lang="en-US" dirty="0"/>
              <a:t>he can raise money through</a:t>
            </a:r>
          </a:p>
          <a:p>
            <a:r>
              <a:rPr lang="en-US" dirty="0"/>
              <a:t>1. Equity, OR</a:t>
            </a:r>
          </a:p>
          <a:p>
            <a:r>
              <a:rPr lang="en-US" dirty="0"/>
              <a:t>2. Debt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a:t>Lets suppose that company decide to take Rs. 1 million in the form of debt It can raise money for </a:t>
            </a:r>
            <a:r>
              <a:rPr lang="en-US" dirty="0" smtClean="0"/>
              <a:t>a period </a:t>
            </a:r>
            <a:r>
              <a:rPr lang="en-US" dirty="0"/>
              <a:t>of 1 year by Debt Financing by Issuing a 1 year Mortgage Bond whereby it pays the Lender (</a:t>
            </a:r>
            <a:r>
              <a:rPr lang="en-US" dirty="0" smtClean="0"/>
              <a:t>i.e. Investor </a:t>
            </a:r>
            <a:r>
              <a:rPr lang="en-US" dirty="0"/>
              <a:t>or Bondholder) 15% </a:t>
            </a:r>
            <a:r>
              <a:rPr lang="en-US" dirty="0" err="1"/>
              <a:t>p.a</a:t>
            </a:r>
            <a:r>
              <a:rPr lang="en-US" dirty="0"/>
              <a:t> Coupon Interest Rate.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smtClean="0"/>
              <a:t>You decided to divide 1 million in to 1 thousand parts and each one of these parts in the form of paper that has a face or par value of Rs 1,000.Each Bond paper worth Rs 1,000 and the total number of bonds is 1,000.Each bond paper carries the face value which is printed on it and also carries coupon interest rate.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a:t>Suppose that coupon interest rate on </a:t>
            </a:r>
            <a:r>
              <a:rPr lang="en-US" dirty="0" smtClean="0"/>
              <a:t>this bond </a:t>
            </a:r>
            <a:r>
              <a:rPr lang="en-US" dirty="0"/>
              <a:t>is 15% it means that this company would pay 15% of the face value to the lender. It is income </a:t>
            </a:r>
            <a:r>
              <a:rPr lang="en-US" dirty="0" smtClean="0"/>
              <a:t>for the </a:t>
            </a:r>
            <a:r>
              <a:rPr lang="en-US" dirty="0"/>
              <a:t>lender (Bond holder). The Bond also has the limited </a:t>
            </a:r>
            <a:r>
              <a:rPr lang="en-US" dirty="0" smtClean="0"/>
              <a:t>life.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smtClean="0"/>
              <a:t>In this case we suppose that management need money for the period of two years. The company pays the coupon rate to the bond holder for two years and also returns the principle to the lender after two years at maturity date.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a:t>The Lender’s (or Bond Holder’s or Investor’s) money is protected because the Mortgage Bond </a:t>
            </a:r>
            <a:r>
              <a:rPr lang="en-US" dirty="0" smtClean="0"/>
              <a:t>is Backed </a:t>
            </a:r>
            <a:r>
              <a:rPr lang="en-US" dirty="0"/>
              <a:t>(or Secured) by Real Property such as the land, factory building, and machinery.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smtClean="0"/>
              <a:t>Upon Maturity, after 1 year, the Bond Issuer will return the Par or Face Value (or Principal Amount of Rs 1 million) to the Lender.</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a:t>Now, we discuss different concepts which are common in different bonds. There are </a:t>
            </a:r>
            <a:r>
              <a:rPr lang="en-US" dirty="0" smtClean="0"/>
              <a:t>certain advantages </a:t>
            </a:r>
            <a:r>
              <a:rPr lang="en-US" dirty="0"/>
              <a:t>and disadvantages of raising money either through equity or through bonds.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a:t>Why to raise money through a Debt (</a:t>
            </a:r>
            <a:r>
              <a:rPr lang="en-US" dirty="0" err="1"/>
              <a:t>ie</a:t>
            </a:r>
            <a:r>
              <a:rPr lang="en-US" dirty="0"/>
              <a:t>. Bond) rather than through Equity (i.e. Shares or Stocks)?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a:t>If the Company raises money using Bonds, then it will have to pay a fixed amount of </a:t>
            </a:r>
            <a:r>
              <a:rPr lang="en-US" dirty="0" smtClean="0"/>
              <a:t>interest (or </a:t>
            </a:r>
            <a:r>
              <a:rPr lang="en-US" dirty="0"/>
              <a:t>mark-up) regularly for a limited amount of time. You do not share the profits of the company. </a:t>
            </a:r>
            <a:r>
              <a:rPr lang="en-US" dirty="0" smtClean="0"/>
              <a:t>But there </a:t>
            </a:r>
            <a:r>
              <a:rPr lang="en-US" dirty="0"/>
              <a:t>as legal risk attached to the failure to pay interest can force company to close down.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Textile Weaving Factory Case Study:</a:t>
            </a:r>
            <a:endParaRPr lang="en-US" dirty="0"/>
          </a:p>
        </p:txBody>
      </p:sp>
      <p:sp>
        <p:nvSpPr>
          <p:cNvPr id="3" name="Content Placeholder 2"/>
          <p:cNvSpPr>
            <a:spLocks noGrp="1"/>
          </p:cNvSpPr>
          <p:nvPr>
            <p:ph idx="1"/>
          </p:nvPr>
        </p:nvSpPr>
        <p:spPr/>
        <p:txBody>
          <a:bodyPr>
            <a:normAutofit/>
          </a:bodyPr>
          <a:lstStyle/>
          <a:p>
            <a:r>
              <a:rPr lang="en-US" dirty="0"/>
              <a:t>If the Company raises money using Equity, then it is forced to bring in new shareholders </a:t>
            </a:r>
            <a:r>
              <a:rPr lang="en-US" dirty="0" smtClean="0"/>
              <a:t>who can </a:t>
            </a:r>
            <a:r>
              <a:rPr lang="en-US" dirty="0"/>
              <a:t>interfere in the management and will get a share of the net profits (or dividends) for as long as </a:t>
            </a:r>
            <a:r>
              <a:rPr lang="en-US" dirty="0" smtClean="0"/>
              <a:t>the company </a:t>
            </a:r>
            <a:r>
              <a:rPr lang="en-US" dirty="0"/>
              <a:t>is in operation! The amount of dividends can vary.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Value of the Bond:</a:t>
            </a:r>
            <a:endParaRPr lang="en-US" dirty="0"/>
          </a:p>
        </p:txBody>
      </p:sp>
      <p:sp>
        <p:nvSpPr>
          <p:cNvPr id="3" name="Content Placeholder 2"/>
          <p:cNvSpPr>
            <a:spLocks noGrp="1"/>
          </p:cNvSpPr>
          <p:nvPr>
            <p:ph idx="1"/>
          </p:nvPr>
        </p:nvSpPr>
        <p:spPr/>
        <p:txBody>
          <a:bodyPr>
            <a:normAutofit/>
          </a:bodyPr>
          <a:lstStyle/>
          <a:p>
            <a:r>
              <a:rPr lang="en-US" dirty="0"/>
              <a:t>The Value of the Bond can be calculated from the Cash Flows attached to the Bond. Bonds </a:t>
            </a:r>
            <a:r>
              <a:rPr lang="en-US" dirty="0" smtClean="0"/>
              <a:t>are direct </a:t>
            </a:r>
            <a:r>
              <a:rPr lang="en-US" dirty="0"/>
              <a:t>claim securities. The bond holder will receive the coupon interest rate and he will also receive </a:t>
            </a:r>
            <a:r>
              <a:rPr lang="en-US" dirty="0" smtClean="0"/>
              <a:t>his principle </a:t>
            </a:r>
            <a:r>
              <a:rPr lang="en-US" dirty="0"/>
              <a:t>amount at the time of maturity. Where are these cash flows come </a:t>
            </a:r>
            <a:r>
              <a:rPr lang="en-US" dirty="0" smtClean="0"/>
              <a:t>from?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Value of the Bond:</a:t>
            </a:r>
            <a:endParaRPr lang="en-US" dirty="0"/>
          </a:p>
        </p:txBody>
      </p:sp>
      <p:sp>
        <p:nvSpPr>
          <p:cNvPr id="3" name="Content Placeholder 2"/>
          <p:cNvSpPr>
            <a:spLocks noGrp="1"/>
          </p:cNvSpPr>
          <p:nvPr>
            <p:ph idx="1"/>
          </p:nvPr>
        </p:nvSpPr>
        <p:spPr/>
        <p:txBody>
          <a:bodyPr>
            <a:normAutofit/>
          </a:bodyPr>
          <a:lstStyle/>
          <a:p>
            <a:r>
              <a:rPr lang="en-US" dirty="0" smtClean="0"/>
              <a:t>How the company is able to pay interest to the bond holder. The company is making cash from operations. Those Cash Flows depend on the Cash Flows from the Real Business i.e. the textile factory’s cash flows from sale of fabric.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Value of the Bond:</a:t>
            </a:r>
            <a:endParaRPr lang="en-US" dirty="0"/>
          </a:p>
        </p:txBody>
      </p:sp>
      <p:sp>
        <p:nvSpPr>
          <p:cNvPr id="3" name="Content Placeholder 2"/>
          <p:cNvSpPr>
            <a:spLocks noGrp="1"/>
          </p:cNvSpPr>
          <p:nvPr>
            <p:ph idx="1"/>
          </p:nvPr>
        </p:nvSpPr>
        <p:spPr/>
        <p:txBody>
          <a:bodyPr>
            <a:normAutofit/>
          </a:bodyPr>
          <a:lstStyle/>
          <a:p>
            <a:r>
              <a:rPr lang="en-US" dirty="0" smtClean="0"/>
              <a:t>Bond value is coming from the fabric sale. This is why the Bond is called a Direct Claim Security whose value depends on the value of some underlying real asset.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Characteristics of bonds:</a:t>
            </a:r>
            <a:endParaRPr lang="en-US" dirty="0"/>
          </a:p>
        </p:txBody>
      </p:sp>
      <p:sp>
        <p:nvSpPr>
          <p:cNvPr id="3" name="Content Placeholder 2"/>
          <p:cNvSpPr>
            <a:spLocks noGrp="1"/>
          </p:cNvSpPr>
          <p:nvPr>
            <p:ph idx="1"/>
          </p:nvPr>
        </p:nvSpPr>
        <p:spPr/>
        <p:txBody>
          <a:bodyPr>
            <a:normAutofit/>
          </a:bodyPr>
          <a:lstStyle/>
          <a:p>
            <a:r>
              <a:rPr lang="en-US" dirty="0"/>
              <a:t>In Pakistan, the bonds take on the form of Term Finance Certificates (TFC’s).These are </a:t>
            </a:r>
            <a:r>
              <a:rPr lang="en-US" dirty="0" smtClean="0"/>
              <a:t>traded on </a:t>
            </a:r>
            <a:r>
              <a:rPr lang="en-US" dirty="0"/>
              <a:t>three stock exchanges of Pakistan.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Characteristics of bonds:</a:t>
            </a:r>
            <a:endParaRPr lang="en-US" dirty="0"/>
          </a:p>
        </p:txBody>
      </p:sp>
      <p:sp>
        <p:nvSpPr>
          <p:cNvPr id="3" name="Content Placeholder 2"/>
          <p:cNvSpPr>
            <a:spLocks noGrp="1"/>
          </p:cNvSpPr>
          <p:nvPr>
            <p:ph idx="1"/>
          </p:nvPr>
        </p:nvSpPr>
        <p:spPr/>
        <p:txBody>
          <a:bodyPr>
            <a:normAutofit/>
          </a:bodyPr>
          <a:lstStyle/>
          <a:p>
            <a:r>
              <a:rPr lang="en-US" dirty="0" smtClean="0"/>
              <a:t>It is quite common to trade bonds in the stock markets. In Pakistan, the Par Value (or Face Value) of each TFC is generally Rs 1,000 but it can be different. The Life of a Bond is generally limited (or finite) i.e. 6 months, 1 year, 3 years, 5 years…..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Characteristics of bonds:</a:t>
            </a:r>
            <a:endParaRPr lang="en-US" dirty="0"/>
          </a:p>
        </p:txBody>
      </p:sp>
      <p:sp>
        <p:nvSpPr>
          <p:cNvPr id="3" name="Content Placeholder 2"/>
          <p:cNvSpPr>
            <a:spLocks noGrp="1"/>
          </p:cNvSpPr>
          <p:nvPr>
            <p:ph idx="1"/>
          </p:nvPr>
        </p:nvSpPr>
        <p:spPr/>
        <p:txBody>
          <a:bodyPr>
            <a:normAutofit/>
          </a:bodyPr>
          <a:lstStyle/>
          <a:p>
            <a:r>
              <a:rPr lang="en-US" dirty="0" smtClean="0"/>
              <a:t>The bonds can be issued by any one (Public, Private) who is in need of money. For example, Defense saving certificates, Treasury bills, T Bills (short term bonds) &amp; FIB (Long term bonds) are also classifieds as the bonds.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Characteristics of bonds:</a:t>
            </a:r>
            <a:endParaRPr lang="en-US" dirty="0"/>
          </a:p>
        </p:txBody>
      </p:sp>
      <p:sp>
        <p:nvSpPr>
          <p:cNvPr id="3" name="Content Placeholder 2"/>
          <p:cNvSpPr>
            <a:spLocks noGrp="1"/>
          </p:cNvSpPr>
          <p:nvPr>
            <p:ph idx="1"/>
          </p:nvPr>
        </p:nvSpPr>
        <p:spPr/>
        <p:txBody>
          <a:bodyPr>
            <a:normAutofit/>
          </a:bodyPr>
          <a:lstStyle/>
          <a:p>
            <a:r>
              <a:rPr lang="en-US" dirty="0"/>
              <a:t>Face value is the amount which is mentioned on the bond paper. Par value is fixed but the bonds </a:t>
            </a:r>
            <a:r>
              <a:rPr lang="en-US" dirty="0" smtClean="0"/>
              <a:t>are traded </a:t>
            </a:r>
            <a:r>
              <a:rPr lang="en-US" dirty="0"/>
              <a:t>in the markets. As the financial health (cash flows and income) of the company changes </a:t>
            </a:r>
            <a:r>
              <a:rPr lang="en-US" dirty="0" smtClean="0"/>
              <a:t>with time</a:t>
            </a:r>
            <a:r>
              <a:rPr lang="en-US" dirty="0"/>
              <a:t>, the Market Value (or Price) of the Bond changes (even though it’s Par Value is fixed).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Characteristics of bonds:</a:t>
            </a:r>
            <a:endParaRPr lang="en-US" dirty="0"/>
          </a:p>
        </p:txBody>
      </p:sp>
      <p:sp>
        <p:nvSpPr>
          <p:cNvPr id="3" name="Content Placeholder 2"/>
          <p:cNvSpPr>
            <a:spLocks noGrp="1"/>
          </p:cNvSpPr>
          <p:nvPr>
            <p:ph idx="1"/>
          </p:nvPr>
        </p:nvSpPr>
        <p:spPr/>
        <p:txBody>
          <a:bodyPr>
            <a:normAutofit/>
          </a:bodyPr>
          <a:lstStyle/>
          <a:p>
            <a:r>
              <a:rPr lang="en-US" dirty="0" smtClean="0"/>
              <a:t>Market Prices also change depending on the Supply-Demand for the Bond (or TFC) and Investors’ Perception. Major reason is the change in interest rate effect the bond price we will discuss it in detail in upcoming lectures.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Characteristics of bonds:</a:t>
            </a:r>
            <a:endParaRPr lang="en-US" dirty="0"/>
          </a:p>
        </p:txBody>
      </p:sp>
      <p:sp>
        <p:nvSpPr>
          <p:cNvPr id="3" name="Content Placeholder 2"/>
          <p:cNvSpPr>
            <a:spLocks noGrp="1"/>
          </p:cNvSpPr>
          <p:nvPr>
            <p:ph idx="1"/>
          </p:nvPr>
        </p:nvSpPr>
        <p:spPr/>
        <p:txBody>
          <a:bodyPr>
            <a:normAutofit/>
          </a:bodyPr>
          <a:lstStyle/>
          <a:p>
            <a:r>
              <a:rPr lang="en-US" dirty="0" smtClean="0"/>
              <a:t>In case of Textile Company this company issued a bond at the fixed coupon interest rate is 15 % of par value. This rate is fixed and should be paid by the company. Non payment of this would default and result in the closing of the company.</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Characteristics of bonds:</a:t>
            </a:r>
            <a:endParaRPr lang="en-US" dirty="0"/>
          </a:p>
        </p:txBody>
      </p:sp>
      <p:sp>
        <p:nvSpPr>
          <p:cNvPr id="3" name="Content Placeholder 2"/>
          <p:cNvSpPr>
            <a:spLocks noGrp="1"/>
          </p:cNvSpPr>
          <p:nvPr>
            <p:ph idx="1"/>
          </p:nvPr>
        </p:nvSpPr>
        <p:spPr/>
        <p:txBody>
          <a:bodyPr>
            <a:normAutofit/>
          </a:bodyPr>
          <a:lstStyle/>
          <a:p>
            <a:r>
              <a:rPr lang="en-US" dirty="0"/>
              <a:t>However, the market interest rate keeps moving and it changes on daily basis. We have discussed </a:t>
            </a:r>
            <a:r>
              <a:rPr lang="en-US" dirty="0" smtClean="0"/>
              <a:t>the factors </a:t>
            </a:r>
            <a:r>
              <a:rPr lang="en-US" dirty="0"/>
              <a:t>that caused the changes in interest rate in the previous lectures.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Bonds: Definition</a:t>
            </a:r>
            <a:endParaRPr lang="en-US" dirty="0"/>
          </a:p>
        </p:txBody>
      </p:sp>
      <p:sp>
        <p:nvSpPr>
          <p:cNvPr id="3" name="Content Placeholder 2"/>
          <p:cNvSpPr>
            <a:spLocks noGrp="1"/>
          </p:cNvSpPr>
          <p:nvPr>
            <p:ph idx="1"/>
          </p:nvPr>
        </p:nvSpPr>
        <p:spPr/>
        <p:txBody>
          <a:bodyPr>
            <a:normAutofit/>
          </a:bodyPr>
          <a:lstStyle/>
          <a:p>
            <a:r>
              <a:rPr lang="en-US" dirty="0"/>
              <a:t>Bond is a type of Direct Claim Security (a legal contractual paper) whose value is secured by </a:t>
            </a:r>
            <a:r>
              <a:rPr lang="en-US" dirty="0" smtClean="0"/>
              <a:t>Real Assets </a:t>
            </a:r>
            <a:r>
              <a:rPr lang="en-US" dirty="0"/>
              <a:t>owned by the Issuer. Bond is issued by the Issuer (or Borrower) to the Bondholder (or Lender </a:t>
            </a:r>
            <a:r>
              <a:rPr lang="en-US" dirty="0" smtClean="0"/>
              <a:t>or Investor </a:t>
            </a:r>
            <a:r>
              <a:rPr lang="en-US" dirty="0"/>
              <a:t>or Financier) in exchange for the cash. Borrowers and lenders can be individual persons </a:t>
            </a:r>
            <a:r>
              <a:rPr lang="en-US" dirty="0" smtClean="0"/>
              <a:t>or companies </a:t>
            </a:r>
            <a:r>
              <a:rPr lang="en-US" dirty="0"/>
              <a:t>or governments.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Bonds: Definition</a:t>
            </a:r>
            <a:endParaRPr lang="en-US" dirty="0"/>
          </a:p>
        </p:txBody>
      </p:sp>
      <p:sp>
        <p:nvSpPr>
          <p:cNvPr id="3" name="Content Placeholder 2"/>
          <p:cNvSpPr>
            <a:spLocks noGrp="1"/>
          </p:cNvSpPr>
          <p:nvPr>
            <p:ph idx="1"/>
          </p:nvPr>
        </p:nvSpPr>
        <p:spPr/>
        <p:txBody>
          <a:bodyPr>
            <a:normAutofit/>
          </a:bodyPr>
          <a:lstStyle/>
          <a:p>
            <a:r>
              <a:rPr lang="en-US" dirty="0"/>
              <a:t>Examples: Term Finance Certificate (TFC issued by Public Listed Industrial Companies), </a:t>
            </a:r>
            <a:r>
              <a:rPr lang="en-US" dirty="0" smtClean="0"/>
              <a:t>Defense Saving </a:t>
            </a:r>
            <a:r>
              <a:rPr lang="en-US" dirty="0"/>
              <a:t>Certificate (DSC issued by Government), T-Bill (issued by </a:t>
            </a:r>
            <a:r>
              <a:rPr lang="en-US" dirty="0" smtClean="0"/>
              <a:t>Government).</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Bonds: Definition</a:t>
            </a:r>
            <a:endParaRPr lang="en-US" dirty="0"/>
          </a:p>
        </p:txBody>
      </p:sp>
      <p:sp>
        <p:nvSpPr>
          <p:cNvPr id="3" name="Content Placeholder 2"/>
          <p:cNvSpPr>
            <a:spLocks noGrp="1"/>
          </p:cNvSpPr>
          <p:nvPr>
            <p:ph idx="1"/>
          </p:nvPr>
        </p:nvSpPr>
        <p:spPr/>
        <p:txBody>
          <a:bodyPr>
            <a:normAutofit/>
          </a:bodyPr>
          <a:lstStyle/>
          <a:p>
            <a:r>
              <a:rPr lang="en-US" dirty="0" smtClean="0"/>
              <a:t>Bond is a Legal Contractual Paper Certificate that represents Long Term Debt (or Long-term Promissory Note).Bond paper contains legal &amp; numerical points.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Bonds: Numerical Features</a:t>
            </a:r>
            <a:endParaRPr lang="en-US" dirty="0"/>
          </a:p>
        </p:txBody>
      </p:sp>
      <p:sp>
        <p:nvSpPr>
          <p:cNvPr id="3" name="Content Placeholder 2"/>
          <p:cNvSpPr>
            <a:spLocks noGrp="1"/>
          </p:cNvSpPr>
          <p:nvPr>
            <p:ph idx="1"/>
          </p:nvPr>
        </p:nvSpPr>
        <p:spPr/>
        <p:txBody>
          <a:bodyPr>
            <a:normAutofit/>
          </a:bodyPr>
          <a:lstStyle/>
          <a:p>
            <a:r>
              <a:rPr lang="en-US" b="1" dirty="0"/>
              <a:t>Maturity or Tenure or Life: </a:t>
            </a:r>
            <a:r>
              <a:rPr lang="en-US" dirty="0"/>
              <a:t>Measured in years. On the Maturity Date when the bond </a:t>
            </a:r>
            <a:r>
              <a:rPr lang="en-US" dirty="0" smtClean="0"/>
              <a:t>expires, the </a:t>
            </a:r>
            <a:r>
              <a:rPr lang="en-US" dirty="0"/>
              <a:t>Issuer returns all the money (Principal/par and Interest/coupon) to the Investor (</a:t>
            </a:r>
            <a:r>
              <a:rPr lang="en-US" dirty="0" smtClean="0"/>
              <a:t>thereby terminating </a:t>
            </a:r>
            <a:r>
              <a:rPr lang="en-US" dirty="0"/>
              <a:t>or Redeeming the bond) </a:t>
            </a:r>
            <a:r>
              <a:rPr lang="en-US" dirty="0" err="1"/>
              <a:t>ie</a:t>
            </a:r>
            <a:r>
              <a:rPr lang="en-US" dirty="0"/>
              <a:t>. 6 months, 1 year, 3 years, 5 years, 10 years,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Bonds: Numerical Features</a:t>
            </a:r>
            <a:endParaRPr lang="en-US" dirty="0"/>
          </a:p>
        </p:txBody>
      </p:sp>
      <p:sp>
        <p:nvSpPr>
          <p:cNvPr id="3" name="Content Placeholder 2"/>
          <p:cNvSpPr>
            <a:spLocks noGrp="1"/>
          </p:cNvSpPr>
          <p:nvPr>
            <p:ph idx="1"/>
          </p:nvPr>
        </p:nvSpPr>
        <p:spPr/>
        <p:txBody>
          <a:bodyPr>
            <a:normAutofit/>
          </a:bodyPr>
          <a:lstStyle/>
          <a:p>
            <a:r>
              <a:rPr lang="en-US" b="1" dirty="0"/>
              <a:t>Par Value or Face Value: </a:t>
            </a:r>
            <a:r>
              <a:rPr lang="en-US" dirty="0"/>
              <a:t>Principal Amount (generally printed on the bond paper) returned </a:t>
            </a:r>
            <a:r>
              <a:rPr lang="en-US" dirty="0" smtClean="0"/>
              <a:t>at maturity </a:t>
            </a:r>
            <a:r>
              <a:rPr lang="en-US" dirty="0" err="1"/>
              <a:t>ie</a:t>
            </a:r>
            <a:r>
              <a:rPr lang="en-US" dirty="0"/>
              <a:t>. Rs 1,000 or Rs. 10,000. Contrast this to Market Value (or Actual Price based </a:t>
            </a:r>
            <a:r>
              <a:rPr lang="en-US" dirty="0" smtClean="0"/>
              <a:t>on Supply/Demand</a:t>
            </a:r>
            <a:r>
              <a:rPr lang="en-US" dirty="0"/>
              <a:t>) and Intrinsic or Fair Value (estimated using Bond Pricing or Present </a:t>
            </a:r>
            <a:r>
              <a:rPr lang="en-US" dirty="0" smtClean="0"/>
              <a:t>Value Formula).</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Bonds: Numerical Features</a:t>
            </a:r>
            <a:endParaRPr lang="en-US" dirty="0"/>
          </a:p>
        </p:txBody>
      </p:sp>
      <p:sp>
        <p:nvSpPr>
          <p:cNvPr id="3" name="Content Placeholder 2"/>
          <p:cNvSpPr>
            <a:spLocks noGrp="1"/>
          </p:cNvSpPr>
          <p:nvPr>
            <p:ph idx="1"/>
          </p:nvPr>
        </p:nvSpPr>
        <p:spPr/>
        <p:txBody>
          <a:bodyPr>
            <a:normAutofit/>
          </a:bodyPr>
          <a:lstStyle/>
          <a:p>
            <a:r>
              <a:rPr lang="en-US" b="1" dirty="0"/>
              <a:t>Coupon Interest Rate</a:t>
            </a:r>
            <a:r>
              <a:rPr lang="en-US" dirty="0"/>
              <a:t>: percentage of Par Value paid out as interest irrespective of changes </a:t>
            </a:r>
            <a:r>
              <a:rPr lang="en-US" dirty="0" smtClean="0"/>
              <a:t>in Market </a:t>
            </a:r>
            <a:r>
              <a:rPr lang="en-US" dirty="0"/>
              <a:t>Value </a:t>
            </a:r>
            <a:r>
              <a:rPr lang="en-US" dirty="0" err="1"/>
              <a:t>ie</a:t>
            </a:r>
            <a:r>
              <a:rPr lang="en-US" dirty="0"/>
              <a:t>. 5 % pa, 10 % pa, 15% pa, … etc. Coupon Receipt = Coupon Rate x </a:t>
            </a:r>
            <a:r>
              <a:rPr lang="en-US" dirty="0" smtClean="0"/>
              <a:t>Par Value</a:t>
            </a:r>
            <a:r>
              <a:rPr lang="en-US" dirty="0"/>
              <a:t>. Coupon Receipts can be paid out monthly, quarterly, six-monthly, </a:t>
            </a:r>
            <a:r>
              <a:rPr lang="en-US" dirty="0" smtClean="0"/>
              <a:t>annually…etc. Contrast </a:t>
            </a:r>
            <a:r>
              <a:rPr lang="en-US" dirty="0"/>
              <a:t>to Market Interest Rate (macro-economic).</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Bonds: Characteristics &amp; Legal Points</a:t>
            </a:r>
            <a:endParaRPr lang="en-US" dirty="0"/>
          </a:p>
        </p:txBody>
      </p:sp>
      <p:sp>
        <p:nvSpPr>
          <p:cNvPr id="3" name="Content Placeholder 2"/>
          <p:cNvSpPr>
            <a:spLocks noGrp="1"/>
          </p:cNvSpPr>
          <p:nvPr>
            <p:ph idx="1"/>
          </p:nvPr>
        </p:nvSpPr>
        <p:spPr/>
        <p:txBody>
          <a:bodyPr>
            <a:normAutofit/>
          </a:bodyPr>
          <a:lstStyle/>
          <a:p>
            <a:r>
              <a:rPr lang="en-US" b="1" dirty="0"/>
              <a:t>Indenture</a:t>
            </a:r>
            <a:r>
              <a:rPr lang="en-US" dirty="0"/>
              <a:t>”: Long Legal Agreement between the Issuer (or Borrower) and the Bond </a:t>
            </a:r>
            <a:r>
              <a:rPr lang="en-US" dirty="0" smtClean="0"/>
              <a:t>Trustee (generally </a:t>
            </a:r>
            <a:r>
              <a:rPr lang="en-US" dirty="0"/>
              <a:t>a bank of financial institution that acts as the representative for all Bondholders).</a:t>
            </a:r>
          </a:p>
          <a:p>
            <a:r>
              <a:rPr lang="en-US" dirty="0"/>
              <a:t>Basically protects Bondholders from </a:t>
            </a:r>
            <a:r>
              <a:rPr lang="en-US" dirty="0" smtClean="0"/>
              <a:t>mismanagement </a:t>
            </a:r>
            <a:r>
              <a:rPr lang="en-US" dirty="0"/>
              <a:t>by the bond issuer, default, other </a:t>
            </a:r>
            <a:r>
              <a:rPr lang="en-US" dirty="0" smtClean="0"/>
              <a:t>security holders</a:t>
            </a:r>
            <a:r>
              <a:rPr lang="en-US" dirty="0"/>
              <a:t>, etc.</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Bonds: Characteristics &amp; Legal Points</a:t>
            </a:r>
            <a:endParaRPr lang="en-US" dirty="0"/>
          </a:p>
        </p:txBody>
      </p:sp>
      <p:sp>
        <p:nvSpPr>
          <p:cNvPr id="3" name="Content Placeholder 2"/>
          <p:cNvSpPr>
            <a:spLocks noGrp="1"/>
          </p:cNvSpPr>
          <p:nvPr>
            <p:ph idx="1"/>
          </p:nvPr>
        </p:nvSpPr>
        <p:spPr/>
        <p:txBody>
          <a:bodyPr>
            <a:normAutofit/>
          </a:bodyPr>
          <a:lstStyle/>
          <a:p>
            <a:r>
              <a:rPr lang="en-US" b="1" dirty="0" smtClean="0"/>
              <a:t>Claims on Assets &amp; Income: </a:t>
            </a:r>
            <a:r>
              <a:rPr lang="en-US" dirty="0" smtClean="0"/>
              <a:t>Bondholders </a:t>
            </a:r>
            <a:r>
              <a:rPr lang="en-US" dirty="0"/>
              <a:t>have the First Claim on Assets in case the company closes down (</a:t>
            </a:r>
            <a:r>
              <a:rPr lang="en-US" dirty="0" smtClean="0"/>
              <a:t>Before Shareholders</a:t>
            </a:r>
            <a:r>
              <a:rPr lang="en-US" dirty="0"/>
              <a:t>). The Financial Charges due to Bond Holders must be paid out from the Income </a:t>
            </a:r>
            <a:r>
              <a:rPr lang="en-US" dirty="0" smtClean="0"/>
              <a:t>before any </a:t>
            </a:r>
            <a:r>
              <a:rPr lang="en-US" dirty="0"/>
              <a:t>Net Income can be distributed to Stockholders in the form of Dividends (see P/L Statement).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Bonds: Characteristics &amp; Legal Points</a:t>
            </a:r>
            <a:endParaRPr lang="en-US" dirty="0"/>
          </a:p>
        </p:txBody>
      </p:sp>
      <p:sp>
        <p:nvSpPr>
          <p:cNvPr id="3" name="Content Placeholder 2"/>
          <p:cNvSpPr>
            <a:spLocks noGrp="1"/>
          </p:cNvSpPr>
          <p:nvPr>
            <p:ph idx="1"/>
          </p:nvPr>
        </p:nvSpPr>
        <p:spPr/>
        <p:txBody>
          <a:bodyPr>
            <a:normAutofit/>
          </a:bodyPr>
          <a:lstStyle/>
          <a:p>
            <a:r>
              <a:rPr lang="en-US" b="1" dirty="0" smtClean="0"/>
              <a:t>Claims on Assets &amp; Income: </a:t>
            </a:r>
            <a:r>
              <a:rPr lang="en-US" dirty="0" smtClean="0"/>
              <a:t>If Issuer (or Borrower) does not pay the interest to the Bondholder (i.e. Default), then the firm can be legally declared Insolvent, Bankrupt, and forced to close down.</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Bonds: Characteristics &amp; Legal Points</a:t>
            </a:r>
            <a:endParaRPr lang="en-US" dirty="0"/>
          </a:p>
        </p:txBody>
      </p:sp>
      <p:sp>
        <p:nvSpPr>
          <p:cNvPr id="3" name="Content Placeholder 2"/>
          <p:cNvSpPr>
            <a:spLocks noGrp="1"/>
          </p:cNvSpPr>
          <p:nvPr>
            <p:ph idx="1"/>
          </p:nvPr>
        </p:nvSpPr>
        <p:spPr/>
        <p:txBody>
          <a:bodyPr>
            <a:normAutofit/>
          </a:bodyPr>
          <a:lstStyle/>
          <a:p>
            <a:r>
              <a:rPr lang="en-US" dirty="0" smtClean="0"/>
              <a:t>If Issuer (or Borrower) does not pay the interest to the Bondholder (i.e. Default), then the firm can be legally declared Insolvent, Bankrupt, and forced to close down.</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Bonds: Characteristics &amp; Legal Points</a:t>
            </a:r>
            <a:endParaRPr lang="en-US" dirty="0"/>
          </a:p>
        </p:txBody>
      </p:sp>
      <p:sp>
        <p:nvSpPr>
          <p:cNvPr id="3" name="Content Placeholder 2"/>
          <p:cNvSpPr>
            <a:spLocks noGrp="1"/>
          </p:cNvSpPr>
          <p:nvPr>
            <p:ph idx="1"/>
          </p:nvPr>
        </p:nvSpPr>
        <p:spPr/>
        <p:txBody>
          <a:bodyPr>
            <a:normAutofit/>
          </a:bodyPr>
          <a:lstStyle/>
          <a:p>
            <a:r>
              <a:rPr lang="en-US" b="1" dirty="0" smtClean="0"/>
              <a:t>Security: </a:t>
            </a:r>
            <a:r>
              <a:rPr lang="en-US" dirty="0" smtClean="0"/>
              <a:t>Mortgage </a:t>
            </a:r>
            <a:r>
              <a:rPr lang="en-US" dirty="0"/>
              <a:t>Bonds are backed by real property (</a:t>
            </a:r>
            <a:r>
              <a:rPr lang="en-US" dirty="0" err="1"/>
              <a:t>ie</a:t>
            </a:r>
            <a:r>
              <a:rPr lang="en-US" dirty="0"/>
              <a:t>. Land, building,, machinery, inventory) </a:t>
            </a:r>
            <a:r>
              <a:rPr lang="en-US" dirty="0" smtClean="0"/>
              <a:t>whose value </a:t>
            </a:r>
            <a:r>
              <a:rPr lang="en-US" dirty="0"/>
              <a:t>is generally higher than that of the value of the bonds issued.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Bonds: Characteristics &amp; Legal Points</a:t>
            </a:r>
            <a:endParaRPr lang="en-US" dirty="0"/>
          </a:p>
        </p:txBody>
      </p:sp>
      <p:sp>
        <p:nvSpPr>
          <p:cNvPr id="3" name="Content Placeholder 2"/>
          <p:cNvSpPr>
            <a:spLocks noGrp="1"/>
          </p:cNvSpPr>
          <p:nvPr>
            <p:ph idx="1"/>
          </p:nvPr>
        </p:nvSpPr>
        <p:spPr/>
        <p:txBody>
          <a:bodyPr>
            <a:normAutofit/>
          </a:bodyPr>
          <a:lstStyle/>
          <a:p>
            <a:r>
              <a:rPr lang="en-US" dirty="0" smtClean="0"/>
              <a:t>Debentures and Subordinated Bonds are not secured by real property but they are backed by personal and corporate guarantees and their security and value is tied to the anticipated future cash in-flows of the business.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Ratings &amp; Risk</a:t>
            </a:r>
            <a:endParaRPr lang="en-US" dirty="0"/>
          </a:p>
        </p:txBody>
      </p:sp>
      <p:sp>
        <p:nvSpPr>
          <p:cNvPr id="3" name="Content Placeholder 2"/>
          <p:cNvSpPr>
            <a:spLocks noGrp="1"/>
          </p:cNvSpPr>
          <p:nvPr>
            <p:ph idx="1"/>
          </p:nvPr>
        </p:nvSpPr>
        <p:spPr/>
        <p:txBody>
          <a:bodyPr>
            <a:normAutofit/>
          </a:bodyPr>
          <a:lstStyle/>
          <a:p>
            <a:r>
              <a:rPr lang="en-US" dirty="0"/>
              <a:t>Bonds are rated by various Rating Agencies:</a:t>
            </a:r>
          </a:p>
          <a:p>
            <a:r>
              <a:rPr lang="en-US" dirty="0"/>
              <a:t>Internationally: Moody’s, S&amp;P.</a:t>
            </a:r>
          </a:p>
          <a:p>
            <a:r>
              <a:rPr lang="en-US" dirty="0"/>
              <a:t>In Pakistan: </a:t>
            </a:r>
            <a:r>
              <a:rPr lang="en-US" dirty="0" err="1"/>
              <a:t>Pacra</a:t>
            </a:r>
            <a:r>
              <a:rPr lang="en-US" dirty="0"/>
              <a:t>, VIS.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Ratings &amp; Risk</a:t>
            </a:r>
            <a:endParaRPr lang="en-US" dirty="0"/>
          </a:p>
        </p:txBody>
      </p:sp>
      <p:sp>
        <p:nvSpPr>
          <p:cNvPr id="3" name="Content Placeholder 2"/>
          <p:cNvSpPr>
            <a:spLocks noGrp="1"/>
          </p:cNvSpPr>
          <p:nvPr>
            <p:ph idx="1"/>
          </p:nvPr>
        </p:nvSpPr>
        <p:spPr/>
        <p:txBody>
          <a:bodyPr>
            <a:normAutofit fontScale="92500" lnSpcReduction="20000"/>
          </a:bodyPr>
          <a:lstStyle/>
          <a:p>
            <a:r>
              <a:rPr lang="en-US" dirty="0"/>
              <a:t>Based on future Risk Potential of the company that is the Issuer of the bond</a:t>
            </a:r>
            <a:r>
              <a:rPr lang="en-US" b="1" dirty="0"/>
              <a:t>.</a:t>
            </a:r>
          </a:p>
          <a:p>
            <a:r>
              <a:rPr lang="en-US" dirty="0"/>
              <a:t>Bond risk increases with:</a:t>
            </a:r>
          </a:p>
          <a:p>
            <a:r>
              <a:rPr lang="en-US" dirty="0"/>
              <a:t>Operating losses (check Cash Flow Statement and P/L)</a:t>
            </a:r>
          </a:p>
          <a:p>
            <a:r>
              <a:rPr lang="en-US" dirty="0"/>
              <a:t>Excessive borrowings or debt (check Balance Sheet)</a:t>
            </a:r>
          </a:p>
          <a:p>
            <a:r>
              <a:rPr lang="en-US" dirty="0"/>
              <a:t>Large variations in income</a:t>
            </a:r>
          </a:p>
          <a:p>
            <a:r>
              <a:rPr lang="en-US" dirty="0"/>
              <a:t>Small size of business</a:t>
            </a:r>
          </a:p>
          <a:p>
            <a:r>
              <a:rPr lang="en-US" dirty="0"/>
              <a:t>Country and foreign exchange rate risk</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Bond Ratings &amp; Risk</a:t>
            </a:r>
            <a:endParaRPr lang="en-US" dirty="0"/>
          </a:p>
        </p:txBody>
      </p:sp>
      <p:sp>
        <p:nvSpPr>
          <p:cNvPr id="3" name="Content Placeholder 2"/>
          <p:cNvSpPr>
            <a:spLocks noGrp="1"/>
          </p:cNvSpPr>
          <p:nvPr>
            <p:ph idx="1"/>
          </p:nvPr>
        </p:nvSpPr>
        <p:spPr/>
        <p:txBody>
          <a:bodyPr>
            <a:normAutofit/>
          </a:bodyPr>
          <a:lstStyle/>
          <a:p>
            <a:r>
              <a:rPr lang="en-US" dirty="0"/>
              <a:t>International Bond Rating Scale (starting from the best or least risky): AAA, AA, A, BBB, BB, B, </a:t>
            </a:r>
            <a:r>
              <a:rPr lang="en-US" dirty="0" smtClean="0"/>
              <a:t>CCC, CC</a:t>
            </a:r>
            <a:r>
              <a:rPr lang="en-US" dirty="0"/>
              <a:t>, C, D. Also + is better and - is worse. So A+ is better than A. A- is worse than A.</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Bonds</a:t>
            </a:r>
          </a:p>
          <a:p>
            <a:r>
              <a:rPr lang="en-US" b="1" smtClean="0"/>
              <a:t>Classifications of bonds</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2121</Words>
  <Application>Microsoft Office PowerPoint</Application>
  <PresentationFormat>On-screen Show (4:3)</PresentationFormat>
  <Paragraphs>116</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Summary of Last Lecture:</vt:lpstr>
      <vt:lpstr>BONDS AND CLASSIFICATION OF BONDS</vt:lpstr>
      <vt:lpstr>Learning Objectives: </vt:lpstr>
      <vt:lpstr>Learning Objectives: </vt:lpstr>
      <vt:lpstr>Difference between Real Assets &amp; Securities</vt:lpstr>
      <vt:lpstr>Kinds of securities:</vt:lpstr>
      <vt:lpstr>Kinds of securities:</vt:lpstr>
      <vt:lpstr>Classification of bonds on Balance sheet:</vt:lpstr>
      <vt:lpstr>Classification of bonds on Balance sheet:</vt:lpstr>
      <vt:lpstr>Classification of bonds on Balance sheet:</vt:lpstr>
      <vt:lpstr>Classification of bonds on Balance sheet:</vt:lpstr>
      <vt:lpstr>Textile Weaving Factory Case Study:</vt:lpstr>
      <vt:lpstr>Textile Weaving Factory Case Study:</vt:lpstr>
      <vt:lpstr>Textile Weaving Factory Case Study:</vt:lpstr>
      <vt:lpstr>Textile Weaving Factory Case Study:</vt:lpstr>
      <vt:lpstr>Textile Weaving Factory Case Study:</vt:lpstr>
      <vt:lpstr>Textile Weaving Factory Case Study:</vt:lpstr>
      <vt:lpstr>Textile Weaving Factory Case Study:</vt:lpstr>
      <vt:lpstr>Textile Weaving Factory Case Study:</vt:lpstr>
      <vt:lpstr>Textile Weaving Factory Case Study:</vt:lpstr>
      <vt:lpstr>Textile Weaving Factory Case Study:</vt:lpstr>
      <vt:lpstr>Textile Weaving Factory Case Study:</vt:lpstr>
      <vt:lpstr>Value of the Bond:</vt:lpstr>
      <vt:lpstr>Value of the Bond:</vt:lpstr>
      <vt:lpstr>Value of the Bond:</vt:lpstr>
      <vt:lpstr>Characteristics of bonds:</vt:lpstr>
      <vt:lpstr>Characteristics of bonds:</vt:lpstr>
      <vt:lpstr>Characteristics of bonds:</vt:lpstr>
      <vt:lpstr>Characteristics of bonds:</vt:lpstr>
      <vt:lpstr>Characteristics of bonds:</vt:lpstr>
      <vt:lpstr>Characteristics of bonds:</vt:lpstr>
      <vt:lpstr>Characteristics of bonds:</vt:lpstr>
      <vt:lpstr>Bonds: Definition</vt:lpstr>
      <vt:lpstr>Bonds: Definition</vt:lpstr>
      <vt:lpstr>Bonds: Definition</vt:lpstr>
      <vt:lpstr>Bonds: Numerical Features</vt:lpstr>
      <vt:lpstr>Bonds: Numerical Features</vt:lpstr>
      <vt:lpstr>Bonds: Numerical Features</vt:lpstr>
      <vt:lpstr>Bonds: Characteristics &amp; Legal Points</vt:lpstr>
      <vt:lpstr>Bonds: Characteristics &amp; Legal Points</vt:lpstr>
      <vt:lpstr>Bonds: Characteristics &amp; Legal Points</vt:lpstr>
      <vt:lpstr>Bonds: Characteristics &amp; Legal Points</vt:lpstr>
      <vt:lpstr>Bonds: Characteristics &amp; Legal Points</vt:lpstr>
      <vt:lpstr>Bonds: Characteristics &amp; Legal Points</vt:lpstr>
      <vt:lpstr>Bond Ratings &amp; Risk</vt:lpstr>
      <vt:lpstr>Bond Ratings &amp; Risk</vt:lpstr>
      <vt:lpstr>Bond Ratings &amp; Risk</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BONDS AND CLASSIFICATION OF BONDS</dc:title>
  <dc:creator>Ammar</dc:creator>
  <cp:lastModifiedBy>Administrator</cp:lastModifiedBy>
  <cp:revision>17</cp:revision>
  <dcterms:created xsi:type="dcterms:W3CDTF">2014-06-11T14:15:00Z</dcterms:created>
  <dcterms:modified xsi:type="dcterms:W3CDTF">2014-06-12T07:58:53Z</dcterms:modified>
</cp:coreProperties>
</file>