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9F8D9B-BAF1-465D-8CDA-F8554C91FDB9}"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9F8D9B-BAF1-465D-8CDA-F8554C91FDB9}"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9F8D9B-BAF1-465D-8CDA-F8554C91FDB9}"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9F8D9B-BAF1-465D-8CDA-F8554C91FDB9}"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9F8D9B-BAF1-465D-8CDA-F8554C91FDB9}" type="datetimeFigureOut">
              <a:rPr lang="en-US" smtClean="0"/>
              <a:pPr/>
              <a:t>6/11/2014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9F8D9B-BAF1-465D-8CDA-F8554C91FDB9}" type="datetimeFigureOut">
              <a:rPr lang="en-US" smtClean="0"/>
              <a:pPr/>
              <a:t>6/11/2014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9F8D9B-BAF1-465D-8CDA-F8554C91FDB9}" type="datetimeFigureOut">
              <a:rPr lang="en-US" smtClean="0"/>
              <a:pPr/>
              <a:t>6/11/2014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F8D9B-BAF1-465D-8CDA-F8554C91FDB9}"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9F8D9B-BAF1-465D-8CDA-F8554C91FDB9}" type="datetimeFigureOut">
              <a:rPr lang="en-US" smtClean="0"/>
              <a:pPr/>
              <a:t>6/11/2014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9F8D9B-BAF1-465D-8CDA-F8554C91FDB9}"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9F8D9B-BAF1-465D-8CDA-F8554C91FDB9}" type="datetimeFigureOut">
              <a:rPr lang="en-US" smtClean="0"/>
              <a:pPr/>
              <a:t>6/11/2014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D0C766-985C-48FF-BB88-F20489720FD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9F8D9B-BAF1-465D-8CDA-F8554C91FDB9}" type="datetimeFigureOut">
              <a:rPr lang="en-US" smtClean="0"/>
              <a:pPr/>
              <a:t>6/11/2014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ED0C766-985C-48FF-BB88-F20489720FD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 Cash flows relevant to NPV</a:t>
            </a:r>
          </a:p>
          <a:p>
            <a:r>
              <a:rPr lang="en-US" dirty="0" smtClean="0"/>
              <a:t> Project timing on the cash flows relationship</a:t>
            </a:r>
          </a:p>
          <a:p>
            <a:r>
              <a:rPr lang="en-US" dirty="0" smtClean="0"/>
              <a:t> Steps involved in preparing pro forma cash flow statement</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a:t>CAPITAL RATIONING AND INTERPRETATION OF IRR AND NPV WITH LIMITED</a:t>
            </a:r>
            <a:br>
              <a:rPr lang="en-US" b="1" dirty="0"/>
            </a:br>
            <a:r>
              <a:rPr lang="en-US" b="1" dirty="0"/>
              <a:t>CAPITAL.</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a:t>After going through this lecture, you would be able to have an understanding of the following topic</a:t>
            </a:r>
          </a:p>
          <a:p>
            <a:r>
              <a:rPr lang="en-US" b="1" dirty="0" smtClean="0"/>
              <a:t>Capital </a:t>
            </a:r>
            <a:r>
              <a:rPr lang="en-US" b="1" dirty="0"/>
              <a:t>Rationing</a:t>
            </a:r>
          </a:p>
          <a:p>
            <a:r>
              <a:rPr lang="en-US" b="1" dirty="0" smtClean="0"/>
              <a:t>IRR </a:t>
            </a:r>
            <a:r>
              <a:rPr lang="en-US" b="1" dirty="0"/>
              <a:t>and NPV interpretation with limited capital</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Learning Objectives:</a:t>
            </a:r>
            <a:br>
              <a:rPr lang="en-US" b="1" dirty="0" smtClean="0"/>
            </a:br>
            <a:endParaRPr lang="en-US" dirty="0"/>
          </a:p>
        </p:txBody>
      </p:sp>
      <p:sp>
        <p:nvSpPr>
          <p:cNvPr id="3" name="Content Placeholder 2"/>
          <p:cNvSpPr>
            <a:spLocks noGrp="1"/>
          </p:cNvSpPr>
          <p:nvPr>
            <p:ph idx="1"/>
          </p:nvPr>
        </p:nvSpPr>
        <p:spPr/>
        <p:txBody>
          <a:bodyPr/>
          <a:lstStyle/>
          <a:p>
            <a:r>
              <a:rPr lang="en-US" dirty="0"/>
              <a:t>In this lecture, we would discuss the practical side of capital budgeting addressing the problem </a:t>
            </a:r>
            <a:r>
              <a:rPr lang="en-US" dirty="0" smtClean="0"/>
              <a:t>of allocating </a:t>
            </a:r>
            <a:r>
              <a:rPr lang="en-US" dirty="0"/>
              <a:t>your money among the different possible projects, where the amount of money to invest </a:t>
            </a:r>
            <a:r>
              <a:rPr lang="en-US" dirty="0" smtClean="0"/>
              <a:t>is limited</a:t>
            </a:r>
            <a:r>
              <a:rPr lang="en-US" dirty="0"/>
              <a:t>.</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Companies ration their capital and investments among different opportunities. Similarly, </a:t>
            </a:r>
            <a:r>
              <a:rPr lang="en-US" dirty="0" smtClean="0"/>
              <a:t>countries use </a:t>
            </a:r>
            <a:r>
              <a:rPr lang="en-US" dirty="0"/>
              <a:t>rationing. For example, some countries ration food. Capital Rationing provide practical basis to </a:t>
            </a:r>
            <a:r>
              <a:rPr lang="en-US" dirty="0" smtClean="0"/>
              <a:t>the capital </a:t>
            </a:r>
            <a:r>
              <a:rPr lang="en-US" dirty="0"/>
              <a:t>budgeting because the decision of capital budgeting are made within limited financial </a:t>
            </a:r>
            <a:r>
              <a:rPr lang="en-US" dirty="0" smtClean="0"/>
              <a:t>resources of </a:t>
            </a:r>
            <a:r>
              <a:rPr lang="en-US" dirty="0"/>
              <a:t>the company in real life situations.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Here, the investment in real assets would be discussed. It is mentioned earlier that real assets </a:t>
            </a:r>
            <a:r>
              <a:rPr lang="en-US" dirty="0" smtClean="0"/>
              <a:t>have cash </a:t>
            </a:r>
            <a:r>
              <a:rPr lang="en-US" dirty="0"/>
              <a:t>flows associated with them. Theses cash flows would be discounted to the present and calculate </a:t>
            </a:r>
            <a:r>
              <a:rPr lang="en-US" dirty="0" smtClean="0"/>
              <a:t>the NPV </a:t>
            </a:r>
            <a:r>
              <a:rPr lang="en-US" dirty="0"/>
              <a:t>of the project.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smtClean="0"/>
              <a:t>If, the NPV &gt;0, it will benefit the organization. If the company invest in the project with positive NPV it will bring value to the company and result in maximization of shareholders’ wealth.</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fontScale="92500" lnSpcReduction="10000"/>
          </a:bodyPr>
          <a:lstStyle/>
          <a:p>
            <a:r>
              <a:rPr lang="en-US" dirty="0"/>
              <a:t>As we studied in previous lectures how we could estimate the after tax cash flows. </a:t>
            </a:r>
            <a:r>
              <a:rPr lang="en-US" dirty="0" smtClean="0"/>
              <a:t>The Importance </a:t>
            </a:r>
            <a:r>
              <a:rPr lang="en-US" dirty="0"/>
              <a:t>of good Cash Flow forecasts and accurate </a:t>
            </a:r>
            <a:r>
              <a:rPr lang="en-US" dirty="0" err="1"/>
              <a:t>Proforma</a:t>
            </a:r>
            <a:r>
              <a:rPr lang="en-US" dirty="0"/>
              <a:t> Cash Flow Statement</a:t>
            </a:r>
          </a:p>
          <a:p>
            <a:r>
              <a:rPr lang="en-US" b="1" dirty="0"/>
              <a:t>Net After-tax Cash Flows = Net Operating Income + Depreciation + Tax Savings from Depreciation </a:t>
            </a:r>
            <a:r>
              <a:rPr lang="en-US" b="1" dirty="0" smtClean="0"/>
              <a:t>+ Net </a:t>
            </a:r>
            <a:r>
              <a:rPr lang="en-US" b="1" dirty="0"/>
              <a:t>Working Capital + Other Cash Flows</a:t>
            </a:r>
          </a:p>
          <a:p>
            <a:r>
              <a:rPr lang="en-US" b="1" dirty="0"/>
              <a:t>Other Cash Flows: Include Opportunity Costs and Externalities but Exclude Sunken Costs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In capital rationing the most important criterion, which we are using to decide whether to </a:t>
            </a:r>
            <a:r>
              <a:rPr lang="en-US" dirty="0" smtClean="0"/>
              <a:t>invest in </a:t>
            </a:r>
            <a:r>
              <a:rPr lang="en-US" dirty="0"/>
              <a:t>a projector not is the NPV. The second important criterion, which would be used, is the IRR. </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There is a new criterion which we look at in capital rationing is percent budget utilization. In other words, what percentage of the total money available to invest are you mobilizing? </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It is important to mobilize as much money as possible in the projects on which IRR is greater then risk free rate if return because you want to maximize the return on your portfolio.</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Multiple IRR arises when there is more then one sign changes in cash </a:t>
            </a:r>
            <a:r>
              <a:rPr lang="en-US" dirty="0" smtClean="0"/>
              <a:t>flow diagram</a:t>
            </a:r>
            <a:r>
              <a:rPr lang="en-US" dirty="0"/>
              <a:t>. In such situations, avoid using NPV equation to calculate the IRR because it would not </a:t>
            </a:r>
            <a:r>
              <a:rPr lang="en-US" dirty="0" smtClean="0"/>
              <a:t>provide the </a:t>
            </a:r>
            <a:r>
              <a:rPr lang="en-US" dirty="0"/>
              <a:t>correct result. To get the correct answer we should use Modified IRR. </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smtClean="0"/>
              <a:t>In this, you separate the Incoming and Outgoing Cash Flows at each period in time. Discount all the outflows to the present and compound all the Inflows to the termination date. Assume reinvestment at a Cost of Capital or Discount Factor (or Required Return) such as the risk free interest rate.</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MIRR is that discount rate which equates the future value of cash inflows to the present value </a:t>
            </a:r>
            <a:r>
              <a:rPr lang="en-US" dirty="0" smtClean="0"/>
              <a:t>of cash </a:t>
            </a:r>
            <a:r>
              <a:rPr lang="en-US" dirty="0"/>
              <a:t>out flows. We use Common Life or EAA Approach to adjust NPV of projects with different lives.</a:t>
            </a:r>
            <a:endParaRPr lang="en-US"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endParaRPr lang="en-US" dirty="0" smtClean="0"/>
          </a:p>
          <a:p>
            <a:r>
              <a:rPr lang="en-US" dirty="0" smtClean="0"/>
              <a:t>Now</a:t>
            </a:r>
            <a:r>
              <a:rPr lang="en-US" dirty="0"/>
              <a:t>, we discuss the capital rationing and see that how the context of problem changes </a:t>
            </a:r>
            <a:r>
              <a:rPr lang="en-US" dirty="0" smtClean="0"/>
              <a:t>with budget </a:t>
            </a:r>
            <a:r>
              <a:rPr lang="en-US" dirty="0"/>
              <a:t>constraint.</a:t>
            </a:r>
            <a:endParaRPr lang="en-US"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Until now, we are discussing about the ideal case with no budget constraint. Practically, </a:t>
            </a:r>
            <a:r>
              <a:rPr lang="en-US" dirty="0" smtClean="0"/>
              <a:t>money is </a:t>
            </a:r>
            <a:r>
              <a:rPr lang="en-US" dirty="0"/>
              <a:t>in short supply &amp; it is only that much money that a company has to spend in different projects</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smtClean="0"/>
              <a:t>Therefore, we need to change our analysis in order to take into account the limited resources like money in making the investment decisions.</a:t>
            </a:r>
            <a:endParaRPr lang="en-US"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dirty="0"/>
              <a:t>Now, first thing to know who is responsible for the decisions relating to capital budgeting and </a:t>
            </a:r>
            <a:r>
              <a:rPr lang="en-US" dirty="0" smtClean="0"/>
              <a:t>capital rationing</a:t>
            </a:r>
            <a:r>
              <a:rPr lang="en-US" dirty="0"/>
              <a:t>. Generally, the investment decision making is divided in accordance with the size of </a:t>
            </a:r>
            <a:r>
              <a:rPr lang="en-US" dirty="0" smtClean="0"/>
              <a:t>the investment </a:t>
            </a:r>
            <a:r>
              <a:rPr lang="en-US" dirty="0"/>
              <a:t>and criticality of the investments.</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Capital Rationing</a:t>
            </a:r>
            <a:endParaRPr lang="en-US" dirty="0"/>
          </a:p>
        </p:txBody>
      </p:sp>
      <p:sp>
        <p:nvSpPr>
          <p:cNvPr id="3" name="Content Placeholder 2"/>
          <p:cNvSpPr>
            <a:spLocks noGrp="1"/>
          </p:cNvSpPr>
          <p:nvPr>
            <p:ph idx="1"/>
          </p:nvPr>
        </p:nvSpPr>
        <p:spPr/>
        <p:txBody>
          <a:bodyPr>
            <a:normAutofit/>
          </a:bodyPr>
          <a:lstStyle/>
          <a:p>
            <a:r>
              <a:rPr lang="en-US" b="1" dirty="0"/>
              <a:t>Mandatory (Critical &amp; Necessary for Business and Legal): CEO</a:t>
            </a:r>
          </a:p>
          <a:p>
            <a:r>
              <a:rPr lang="en-US" b="1" dirty="0"/>
              <a:t>Discretionary (R&amp;D, Growth Projects) Investments: Junior Mgmt or division </a:t>
            </a:r>
            <a:r>
              <a:rPr lang="en-US" b="1" dirty="0" smtClean="0"/>
              <a:t>heads</a:t>
            </a:r>
            <a:endParaRPr lang="en-US"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What are the reasons because of which you do not invest in a project which provide you </a:t>
            </a:r>
            <a:r>
              <a:rPr lang="en-US" dirty="0" smtClean="0"/>
              <a:t>highest return</a:t>
            </a:r>
            <a:r>
              <a:rPr lang="en-US" dirty="0"/>
              <a:t>? There are situations in which after calculating the IRR’s and NPV’s of different projects you </a:t>
            </a:r>
            <a:r>
              <a:rPr lang="en-US" dirty="0" smtClean="0"/>
              <a:t>are forced </a:t>
            </a:r>
            <a:r>
              <a:rPr lang="en-US" dirty="0"/>
              <a:t>not to invest in the best project.</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Some reasons </a:t>
            </a:r>
            <a:r>
              <a:rPr lang="en-US" dirty="0" smtClean="0"/>
              <a:t>are</a:t>
            </a:r>
          </a:p>
          <a:p>
            <a:pPr>
              <a:buNone/>
            </a:pPr>
            <a:r>
              <a:rPr lang="en-US" dirty="0" smtClean="0"/>
              <a:t>	1</a:t>
            </a:r>
            <a:r>
              <a:rPr lang="en-US" dirty="0"/>
              <a:t>. The best project may have a very high initial investment and you may not have that money. So, </a:t>
            </a:r>
            <a:r>
              <a:rPr lang="en-US" dirty="0" smtClean="0"/>
              <a:t>you are </a:t>
            </a:r>
            <a:r>
              <a:rPr lang="en-US" dirty="0"/>
              <a:t>forced to reject that project as an option.</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pPr>
              <a:buNone/>
            </a:pPr>
            <a:r>
              <a:rPr lang="en-US" dirty="0" smtClean="0"/>
              <a:t>	2</a:t>
            </a:r>
            <a:r>
              <a:rPr lang="en-US" dirty="0"/>
              <a:t>. The company does not have the human resource, knowledge, or talent, which is required to </a:t>
            </a:r>
            <a:r>
              <a:rPr lang="en-US" dirty="0" smtClean="0"/>
              <a:t>undertake the </a:t>
            </a:r>
            <a:r>
              <a:rPr lang="en-US" dirty="0"/>
              <a:t>project. The project might have high NPV but if you cannot manage it, you are forced not to </a:t>
            </a:r>
            <a:r>
              <a:rPr lang="en-US" dirty="0" smtClean="0"/>
              <a:t>invest in </a:t>
            </a:r>
            <a:r>
              <a:rPr lang="en-US" dirty="0"/>
              <a:t>that project.</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pPr>
              <a:buNone/>
            </a:pPr>
            <a:r>
              <a:rPr lang="en-US" dirty="0" smtClean="0"/>
              <a:t>	3</a:t>
            </a:r>
            <a:r>
              <a:rPr lang="en-US" dirty="0"/>
              <a:t>. The companies have the prevailing fear of debt. In case of Muslim countries, there is a major issue </a:t>
            </a:r>
            <a:r>
              <a:rPr lang="en-US" dirty="0" smtClean="0"/>
              <a:t>of “</a:t>
            </a:r>
            <a:r>
              <a:rPr lang="en-US" dirty="0" err="1" smtClean="0"/>
              <a:t>Riba</a:t>
            </a:r>
            <a:r>
              <a:rPr lang="en-US" dirty="0"/>
              <a:t>” (interest) among Muslim investors and the companies due to this religious constraint choose </a:t>
            </a:r>
            <a:r>
              <a:rPr lang="en-US" dirty="0" smtClean="0"/>
              <a:t>not to </a:t>
            </a:r>
            <a:r>
              <a:rPr lang="en-US" dirty="0"/>
              <a:t>borrow money. </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pPr>
              <a:buNone/>
            </a:pPr>
            <a:r>
              <a:rPr lang="en-US" dirty="0" smtClean="0"/>
              <a:t>	That is the reason that in many Muslim countries capital rationing has an ethical bases attach to it. Usually, the investors in these countries invest in the equity based investments as it has a risk of profit or loss in that kind of investment. We will discuss this topic in the upcoming lectures.</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pPr>
              <a:buNone/>
            </a:pPr>
            <a:r>
              <a:rPr lang="en-US" dirty="0" smtClean="0"/>
              <a:t>	Now</a:t>
            </a:r>
            <a:r>
              <a:rPr lang="en-US" dirty="0"/>
              <a:t>, it is important from you to remember that companies have different constraints, </a:t>
            </a:r>
            <a:r>
              <a:rPr lang="en-US" dirty="0" smtClean="0"/>
              <a:t>which keep </a:t>
            </a:r>
            <a:r>
              <a:rPr lang="en-US" dirty="0"/>
              <a:t>them from investing in the best projects. The fear of debt is justified because when we </a:t>
            </a:r>
            <a:r>
              <a:rPr lang="en-US" dirty="0" smtClean="0"/>
              <a:t>discuss about </a:t>
            </a:r>
            <a:r>
              <a:rPr lang="en-US" dirty="0"/>
              <a:t>the risk in upcoming lectures you find out that when a company takes on debt its future cash </a:t>
            </a:r>
            <a:r>
              <a:rPr lang="en-US" dirty="0" smtClean="0"/>
              <a:t>flows become </a:t>
            </a:r>
            <a:r>
              <a:rPr lang="en-US" dirty="0"/>
              <a:t>more risky. </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pPr>
              <a:buNone/>
            </a:pPr>
            <a:r>
              <a:rPr lang="en-US" dirty="0" smtClean="0"/>
              <a:t>	Therefore, there is a possibility of default due to which there is a fear of debt. These are various reasons due to which company decides not to invest in the project with the highest NPV and some of them involve capital rationing decisions as the following example shows.</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685800" y="1524000"/>
            <a:ext cx="8001000"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We cannot pick all 4 Projects because the Budget Constraint is 1000 and the total investment </a:t>
            </a:r>
            <a:r>
              <a:rPr lang="en-US" dirty="0" smtClean="0"/>
              <a:t>in all </a:t>
            </a:r>
            <a:r>
              <a:rPr lang="en-US" dirty="0"/>
              <a:t>3 Projects is 1400 (=200+100+300+800</a:t>
            </a:r>
            <a:r>
              <a:rPr lang="en-US" dirty="0" smtClean="0"/>
              <a:t>).</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smtClean="0"/>
              <a:t>We have to go through capital rationing process &amp; choose from among these 4 different projects. We have some options, which are as follows.</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b="1" dirty="0"/>
              <a:t>Option 1:</a:t>
            </a:r>
          </a:p>
          <a:p>
            <a:r>
              <a:rPr lang="en-US" dirty="0"/>
              <a:t>If we pick Projects A, B, &amp; C then we have to consider what will be the combined NPV of </a:t>
            </a:r>
            <a:r>
              <a:rPr lang="en-US" dirty="0" smtClean="0"/>
              <a:t>these projects </a:t>
            </a:r>
            <a:r>
              <a:rPr lang="en-US" dirty="0"/>
              <a:t>and what average IRR will be of this portfolio or combination of projects. </a:t>
            </a:r>
            <a:endParaRPr lang="en-US" b="1"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endParaRPr lang="en-US" dirty="0" smtClean="0"/>
          </a:p>
          <a:p>
            <a:r>
              <a:rPr lang="en-US" dirty="0" smtClean="0"/>
              <a:t>Finally, we have to look an interesting parameter for capital rationing which is what percentage of total budget available is being utilized if we invest in these projects.</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Budget Utilization = 200+100+300 = 600 (out of 1000)</a:t>
            </a:r>
          </a:p>
          <a:p>
            <a:r>
              <a:rPr lang="en-US" dirty="0"/>
              <a:t>Total NPV of three projects = 300+300+200 = 800</a:t>
            </a:r>
          </a:p>
          <a:p>
            <a:r>
              <a:rPr lang="en-US" dirty="0"/>
              <a:t>Simple Average IRR = 38% = (40+40+35)/3 Non-weighted</a:t>
            </a:r>
            <a:endParaRPr lang="en-US" b="1"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38% seems to be attractive IRR. NPV of 800 looks good relatively to the size of investments. </a:t>
            </a:r>
            <a:r>
              <a:rPr lang="en-US" dirty="0" smtClean="0"/>
              <a:t>Finally, we </a:t>
            </a:r>
            <a:r>
              <a:rPr lang="en-US" dirty="0"/>
              <a:t>look at percent budget utilization and for this option</a:t>
            </a:r>
          </a:p>
          <a:p>
            <a:r>
              <a:rPr lang="en-US" dirty="0"/>
              <a:t>Budget Utilization = 200+100+300 = 600</a:t>
            </a:r>
          </a:p>
          <a:p>
            <a:r>
              <a:rPr lang="en-US" dirty="0"/>
              <a:t>This option is utilizing 60% of total budget.</a:t>
            </a:r>
            <a:endParaRPr lang="en-US"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dirty="0"/>
              <a:t>Now we repeat the same practice for the other options available to us</a:t>
            </a:r>
          </a:p>
          <a:p>
            <a:r>
              <a:rPr lang="en-US" b="1" dirty="0"/>
              <a:t>Option 2: Pick Projects A and D because they have the highest NPV’s.</a:t>
            </a:r>
          </a:p>
          <a:p>
            <a:r>
              <a:rPr lang="en-US" dirty="0"/>
              <a:t>Budget Utilization = 200+800 = 1000</a:t>
            </a:r>
          </a:p>
          <a:p>
            <a:r>
              <a:rPr lang="en-US" dirty="0"/>
              <a:t>Total NPV = 300+600 = 900</a:t>
            </a:r>
          </a:p>
          <a:p>
            <a:r>
              <a:rPr lang="en-US" dirty="0"/>
              <a:t>Average IRR = 35%</a:t>
            </a:r>
            <a:endParaRPr lang="en-US" b="1"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3" name="Content Placeholder 2"/>
          <p:cNvSpPr>
            <a:spLocks noGrp="1"/>
          </p:cNvSpPr>
          <p:nvPr>
            <p:ph idx="1"/>
          </p:nvPr>
        </p:nvSpPr>
        <p:spPr/>
        <p:txBody>
          <a:bodyPr>
            <a:normAutofit/>
          </a:bodyPr>
          <a:lstStyle/>
          <a:p>
            <a:r>
              <a:rPr lang="en-US" b="1" dirty="0"/>
              <a:t>Option 3: Pick Projects B and D because they have the highest NPV’s.</a:t>
            </a:r>
          </a:p>
          <a:p>
            <a:r>
              <a:rPr lang="en-US" dirty="0"/>
              <a:t>Budget Utilization = 100+800 = 900</a:t>
            </a:r>
          </a:p>
          <a:p>
            <a:r>
              <a:rPr lang="en-US" dirty="0"/>
              <a:t>Total NPV = 300+600 = 900</a:t>
            </a:r>
          </a:p>
          <a:p>
            <a:r>
              <a:rPr lang="en-US" dirty="0"/>
              <a:t>Average IRR = 35%</a:t>
            </a:r>
            <a:endParaRPr lang="en-US"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533400" y="1828800"/>
            <a:ext cx="7508687" cy="2986881"/>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Reasons for Capital Rationing:</a:t>
            </a:r>
            <a:endParaRPr lang="en-US" b="1" dirty="0"/>
          </a:p>
        </p:txBody>
      </p:sp>
      <p:sp>
        <p:nvSpPr>
          <p:cNvPr id="4" name="Content Placeholder 3"/>
          <p:cNvSpPr>
            <a:spLocks noGrp="1"/>
          </p:cNvSpPr>
          <p:nvPr>
            <p:ph idx="1"/>
          </p:nvPr>
        </p:nvSpPr>
        <p:spPr/>
        <p:txBody>
          <a:bodyPr/>
          <a:lstStyle/>
          <a:p>
            <a:r>
              <a:rPr lang="en-US" dirty="0"/>
              <a:t>It is clear from the summery that option 2 is best option. It carries the highest NPV which is </a:t>
            </a:r>
            <a:r>
              <a:rPr lang="en-US" dirty="0" smtClean="0"/>
              <a:t>Rs 900 </a:t>
            </a:r>
            <a:r>
              <a:rPr lang="en-US" dirty="0"/>
              <a:t>and it also has the highest budget utilization at IRR of roughly 35 %.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we not choose option 1:</a:t>
            </a:r>
          </a:p>
        </p:txBody>
      </p:sp>
      <p:sp>
        <p:nvSpPr>
          <p:cNvPr id="4" name="Content Placeholder 3"/>
          <p:cNvSpPr>
            <a:spLocks noGrp="1"/>
          </p:cNvSpPr>
          <p:nvPr>
            <p:ph idx="1"/>
          </p:nvPr>
        </p:nvSpPr>
        <p:spPr/>
        <p:txBody>
          <a:bodyPr/>
          <a:lstStyle/>
          <a:p>
            <a:r>
              <a:rPr lang="en-US" dirty="0"/>
              <a:t>Option no 1 has the highest IRR of 38% but the problem is that in option 1 our NPV is not </a:t>
            </a:r>
            <a:r>
              <a:rPr lang="en-US" dirty="0" smtClean="0"/>
              <a:t>the highest</a:t>
            </a:r>
            <a:r>
              <a:rPr lang="en-US" dirty="0"/>
              <a:t>, rather, it is lower than the option 2 and </a:t>
            </a:r>
            <a:r>
              <a:rPr lang="en-US" dirty="0" smtClean="0"/>
              <a:t>3.</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we not choose option 1:</a:t>
            </a:r>
          </a:p>
        </p:txBody>
      </p:sp>
      <p:sp>
        <p:nvSpPr>
          <p:cNvPr id="4" name="Content Placeholder 3"/>
          <p:cNvSpPr>
            <a:spLocks noGrp="1"/>
          </p:cNvSpPr>
          <p:nvPr>
            <p:ph idx="1"/>
          </p:nvPr>
        </p:nvSpPr>
        <p:spPr/>
        <p:txBody>
          <a:bodyPr/>
          <a:lstStyle/>
          <a:p>
            <a:r>
              <a:rPr lang="en-US" dirty="0"/>
              <a:t>Secondly, Budget utilization is only 60% and the 40% of the money available for investment </a:t>
            </a:r>
            <a:r>
              <a:rPr lang="en-US" dirty="0" smtClean="0"/>
              <a:t>is wasted </a:t>
            </a:r>
            <a:r>
              <a:rPr lang="en-US" dirty="0"/>
              <a:t>and is lying idle. What will you do with this money? The idle money available in </a:t>
            </a:r>
            <a:r>
              <a:rPr lang="en-US" dirty="0" smtClean="0"/>
              <a:t>company should </a:t>
            </a:r>
            <a:r>
              <a:rPr lang="en-US" dirty="0"/>
              <a:t>earn some return on it.</a:t>
            </a: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we not choose option 1:</a:t>
            </a:r>
          </a:p>
        </p:txBody>
      </p:sp>
      <p:sp>
        <p:nvSpPr>
          <p:cNvPr id="4" name="Content Placeholder 3"/>
          <p:cNvSpPr>
            <a:spLocks noGrp="1"/>
          </p:cNvSpPr>
          <p:nvPr>
            <p:ph idx="1"/>
          </p:nvPr>
        </p:nvSpPr>
        <p:spPr/>
        <p:txBody>
          <a:bodyPr/>
          <a:lstStyle/>
          <a:p>
            <a:r>
              <a:rPr lang="en-US" dirty="0"/>
              <a:t>If you do not have the attractive project to invest in, you are forced </a:t>
            </a:r>
            <a:r>
              <a:rPr lang="en-US" dirty="0" smtClean="0"/>
              <a:t>to keep </a:t>
            </a:r>
            <a:r>
              <a:rPr lang="en-US" dirty="0"/>
              <a:t>it in a bank account that will yield 9 to 10 percent. So, the percent of budget utilize by </a:t>
            </a:r>
            <a:r>
              <a:rPr lang="en-US" dirty="0" smtClean="0"/>
              <a:t>any portfolio </a:t>
            </a:r>
            <a:r>
              <a:rPr lang="en-US" dirty="0"/>
              <a:t>is very important as it should be as close to 100 % as possible.</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Why we not choose option 1:</a:t>
            </a:r>
          </a:p>
        </p:txBody>
      </p:sp>
      <p:sp>
        <p:nvSpPr>
          <p:cNvPr id="4" name="Content Placeholder 3"/>
          <p:cNvSpPr>
            <a:spLocks noGrp="1"/>
          </p:cNvSpPr>
          <p:nvPr>
            <p:ph idx="1"/>
          </p:nvPr>
        </p:nvSpPr>
        <p:spPr/>
        <p:txBody>
          <a:bodyPr/>
          <a:lstStyle/>
          <a:p>
            <a:r>
              <a:rPr lang="en-US" dirty="0"/>
              <a:t>Thus, we conclude on the basis f maximum NPV and maximum budget utilization criterion that </a:t>
            </a:r>
            <a:r>
              <a:rPr lang="en-US" dirty="0" smtClean="0"/>
              <a:t>option 2nd </a:t>
            </a:r>
            <a:r>
              <a:rPr lang="en-US" dirty="0"/>
              <a:t>is the best.</a:t>
            </a: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3 Types of Problems in Capital Rationing:</a:t>
            </a:r>
          </a:p>
        </p:txBody>
      </p:sp>
      <p:sp>
        <p:nvSpPr>
          <p:cNvPr id="4" name="Content Placeholder 3"/>
          <p:cNvSpPr>
            <a:spLocks noGrp="1"/>
          </p:cNvSpPr>
          <p:nvPr>
            <p:ph idx="1"/>
          </p:nvPr>
        </p:nvSpPr>
        <p:spPr/>
        <p:txBody>
          <a:bodyPr/>
          <a:lstStyle/>
          <a:p>
            <a:r>
              <a:rPr lang="en-US" dirty="0"/>
              <a:t>1. Size Difference of cash flows</a:t>
            </a:r>
          </a:p>
          <a:p>
            <a:r>
              <a:rPr lang="en-US" dirty="0"/>
              <a:t>2. Timing Difference of cash flows</a:t>
            </a:r>
          </a:p>
          <a:p>
            <a:r>
              <a:rPr lang="en-US" dirty="0"/>
              <a:t>3. Different (or Unequal) Lives of different projects:</a:t>
            </a:r>
          </a:p>
          <a:p>
            <a:r>
              <a:rPr lang="en-US" dirty="0"/>
              <a:t>We have discussed the problem of different lives of the projects in previous lectures.</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Size Difference (in Investment Outlay):</a:t>
            </a:r>
          </a:p>
        </p:txBody>
      </p:sp>
      <p:sp>
        <p:nvSpPr>
          <p:cNvPr id="4" name="Content Placeholder 3"/>
          <p:cNvSpPr>
            <a:spLocks noGrp="1"/>
          </p:cNvSpPr>
          <p:nvPr>
            <p:ph idx="1"/>
          </p:nvPr>
        </p:nvSpPr>
        <p:spPr/>
        <p:txBody>
          <a:bodyPr>
            <a:normAutofit/>
          </a:bodyPr>
          <a:lstStyle/>
          <a:p>
            <a:r>
              <a:rPr lang="en-US" dirty="0"/>
              <a:t>The differences in initial investment (or outlay) means different extend of budget </a:t>
            </a:r>
            <a:r>
              <a:rPr lang="en-US" dirty="0" smtClean="0"/>
              <a:t>utilization. We </a:t>
            </a:r>
            <a:r>
              <a:rPr lang="en-US" dirty="0"/>
              <a:t>compare the projects one with small cash flows taking place at regular interval and the other </a:t>
            </a:r>
            <a:r>
              <a:rPr lang="en-US" dirty="0" smtClean="0"/>
              <a:t>project has </a:t>
            </a:r>
            <a:r>
              <a:rPr lang="en-US" dirty="0"/>
              <a:t>large cash flows taking place at different point in </a:t>
            </a:r>
            <a:r>
              <a:rPr lang="en-US" dirty="0" smtClean="0"/>
              <a:t>time.</a:t>
            </a:r>
            <a:endParaRPr lang="en-US"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Size Difference (in Investment Outlay):</a:t>
            </a:r>
          </a:p>
        </p:txBody>
      </p:sp>
      <p:sp>
        <p:nvSpPr>
          <p:cNvPr id="4" name="Content Placeholder 3"/>
          <p:cNvSpPr>
            <a:spLocks noGrp="1"/>
          </p:cNvSpPr>
          <p:nvPr>
            <p:ph idx="1"/>
          </p:nvPr>
        </p:nvSpPr>
        <p:spPr/>
        <p:txBody>
          <a:bodyPr>
            <a:normAutofit/>
          </a:bodyPr>
          <a:lstStyle/>
          <a:p>
            <a:r>
              <a:rPr lang="en-US" dirty="0" smtClean="0"/>
              <a:t>If two projects have different cash flows, where do you invest the un-utilized money or leftover portion of the budget? Money that is not generating a good return is being wasted and eaten up by Inflation!</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Size Difference (in Investment Outlay):</a:t>
            </a:r>
          </a:p>
        </p:txBody>
      </p:sp>
      <p:sp>
        <p:nvSpPr>
          <p:cNvPr id="4" name="Content Placeholder 3"/>
          <p:cNvSpPr>
            <a:spLocks noGrp="1"/>
          </p:cNvSpPr>
          <p:nvPr>
            <p:ph idx="1"/>
          </p:nvPr>
        </p:nvSpPr>
        <p:spPr/>
        <p:txBody>
          <a:bodyPr>
            <a:normAutofit lnSpcReduction="10000"/>
          </a:bodyPr>
          <a:lstStyle/>
          <a:p>
            <a:r>
              <a:rPr lang="en-US" b="1" dirty="0"/>
              <a:t>Example: Budget Size is Rs 1,500</a:t>
            </a:r>
          </a:p>
          <a:p>
            <a:r>
              <a:rPr lang="en-US" dirty="0"/>
              <a:t>Two projects are</a:t>
            </a:r>
          </a:p>
          <a:p>
            <a:r>
              <a:rPr lang="en-US" b="1" dirty="0"/>
              <a:t>Project A</a:t>
            </a:r>
          </a:p>
          <a:p>
            <a:r>
              <a:rPr lang="en-US" dirty="0"/>
              <a:t>Cash Flows: Io= Rs200, Yr 1 = + Rs300</a:t>
            </a:r>
          </a:p>
          <a:p>
            <a:r>
              <a:rPr lang="en-US" dirty="0"/>
              <a:t>• NPV = Rs 73 (at </a:t>
            </a:r>
            <a:r>
              <a:rPr lang="en-US" dirty="0" err="1"/>
              <a:t>i</a:t>
            </a:r>
            <a:r>
              <a:rPr lang="en-US" dirty="0"/>
              <a:t>=10%) IRR = 50%</a:t>
            </a:r>
          </a:p>
          <a:p>
            <a:r>
              <a:rPr lang="en-US" b="1" dirty="0"/>
              <a:t>Project B</a:t>
            </a:r>
          </a:p>
          <a:p>
            <a:r>
              <a:rPr lang="en-US" dirty="0"/>
              <a:t>Cash Flows: Io= Rs1, 500, Yr 1 = + Rs 1,900</a:t>
            </a:r>
          </a:p>
          <a:p>
            <a:r>
              <a:rPr lang="en-US" dirty="0"/>
              <a:t>• NPV = Rs 227 (at </a:t>
            </a:r>
            <a:r>
              <a:rPr lang="en-US" dirty="0" err="1"/>
              <a:t>i</a:t>
            </a:r>
            <a:r>
              <a:rPr lang="en-US" dirty="0"/>
              <a:t>=10%) IRR = 27%</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Size Difference (in Investment Outlay):</a:t>
            </a:r>
          </a:p>
        </p:txBody>
      </p:sp>
      <p:sp>
        <p:nvSpPr>
          <p:cNvPr id="4" name="Content Placeholder 3"/>
          <p:cNvSpPr>
            <a:spLocks noGrp="1"/>
          </p:cNvSpPr>
          <p:nvPr>
            <p:ph idx="1"/>
          </p:nvPr>
        </p:nvSpPr>
        <p:spPr/>
        <p:txBody>
          <a:bodyPr>
            <a:normAutofit/>
          </a:bodyPr>
          <a:lstStyle/>
          <a:p>
            <a:r>
              <a:rPr lang="en-US" dirty="0"/>
              <a:t>If we compare two projects the projects A has higher IRR bit we do not make our decision </a:t>
            </a:r>
            <a:r>
              <a:rPr lang="en-US" dirty="0" smtClean="0"/>
              <a:t>on IRR </a:t>
            </a:r>
            <a:r>
              <a:rPr lang="en-US" dirty="0"/>
              <a:t>because as it is mentioned earlier that the most important criterion would be NPV.</a:t>
            </a:r>
          </a:p>
          <a:p>
            <a:r>
              <a:rPr lang="en-US" dirty="0"/>
              <a:t>Project B has a highest NPV. Therefore, we choose Project B.IRR is lower because you are </a:t>
            </a:r>
            <a:r>
              <a:rPr lang="en-US" dirty="0" smtClean="0"/>
              <a:t>receiving the </a:t>
            </a:r>
            <a:r>
              <a:rPr lang="en-US" dirty="0"/>
              <a:t>large cash flow at the later point in time in comparison to the project A.</a:t>
            </a: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Timing Difference Problems:</a:t>
            </a:r>
          </a:p>
        </p:txBody>
      </p:sp>
      <p:sp>
        <p:nvSpPr>
          <p:cNvPr id="4" name="Content Placeholder 3"/>
          <p:cNvSpPr>
            <a:spLocks noGrp="1"/>
          </p:cNvSpPr>
          <p:nvPr>
            <p:ph idx="1"/>
          </p:nvPr>
        </p:nvSpPr>
        <p:spPr/>
        <p:txBody>
          <a:bodyPr>
            <a:normAutofit/>
          </a:bodyPr>
          <a:lstStyle/>
          <a:p>
            <a:r>
              <a:rPr lang="en-US" dirty="0"/>
              <a:t>A good project might suffer from a lower IRR even though its NPV is higher. It receives </a:t>
            </a:r>
            <a:r>
              <a:rPr lang="en-US" dirty="0" smtClean="0"/>
              <a:t>its larger </a:t>
            </a:r>
            <a:r>
              <a:rPr lang="en-US" dirty="0"/>
              <a:t>cash flows later in time.</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Timing Difference Problems:</a:t>
            </a:r>
          </a:p>
        </p:txBody>
      </p:sp>
      <p:sp>
        <p:nvSpPr>
          <p:cNvPr id="4" name="Content Placeholder 3"/>
          <p:cNvSpPr>
            <a:spLocks noGrp="1"/>
          </p:cNvSpPr>
          <p:nvPr>
            <p:ph idx="1"/>
          </p:nvPr>
        </p:nvSpPr>
        <p:spPr/>
        <p:txBody>
          <a:bodyPr>
            <a:normAutofit fontScale="92500" lnSpcReduction="10000"/>
          </a:bodyPr>
          <a:lstStyle/>
          <a:p>
            <a:r>
              <a:rPr lang="en-US" b="1" dirty="0"/>
              <a:t>Example: Budget = Rs 2,500</a:t>
            </a:r>
          </a:p>
          <a:p>
            <a:r>
              <a:rPr lang="en-US" dirty="0"/>
              <a:t>Project A Cash Flows: Io= -Rs1, 000, Yr1=+Rs100, </a:t>
            </a:r>
            <a:r>
              <a:rPr lang="en-US" dirty="0" smtClean="0"/>
              <a:t> Yr2</a:t>
            </a:r>
            <a:r>
              <a:rPr lang="en-US" dirty="0"/>
              <a:t>=+Rs200, Yr3=+Rs2,000 (</a:t>
            </a:r>
            <a:r>
              <a:rPr lang="en-US" dirty="0" smtClean="0"/>
              <a:t>late large </a:t>
            </a:r>
            <a:r>
              <a:rPr lang="en-US" dirty="0"/>
              <a:t>cash flow)</a:t>
            </a:r>
          </a:p>
          <a:p>
            <a:r>
              <a:rPr lang="en-US" dirty="0"/>
              <a:t>NPV = + Rs 758 (at </a:t>
            </a:r>
            <a:r>
              <a:rPr lang="en-US" dirty="0" err="1"/>
              <a:t>i</a:t>
            </a:r>
            <a:r>
              <a:rPr lang="en-US" dirty="0"/>
              <a:t>=10%) IRR = 35%</a:t>
            </a:r>
          </a:p>
          <a:p>
            <a:r>
              <a:rPr lang="en-US" dirty="0"/>
              <a:t>Project B Cash Flows: Io= -Rs1, 000, Yr1=+650, Yr2=Rs650, Yr3=Rs 650 (Annuity)</a:t>
            </a:r>
          </a:p>
          <a:p>
            <a:r>
              <a:rPr lang="en-US" dirty="0"/>
              <a:t>NPV = + Rs 616 (at </a:t>
            </a:r>
            <a:r>
              <a:rPr lang="en-US" dirty="0" err="1"/>
              <a:t>i</a:t>
            </a:r>
            <a:r>
              <a:rPr lang="en-US" dirty="0"/>
              <a:t>=10%) IRR = 43%</a:t>
            </a:r>
          </a:p>
          <a:p>
            <a:r>
              <a:rPr lang="en-US" dirty="0"/>
              <a:t>We would choose Project A on the basis NPV Criteria.</a:t>
            </a: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Different Lives Problem:</a:t>
            </a:r>
          </a:p>
        </p:txBody>
      </p:sp>
      <p:sp>
        <p:nvSpPr>
          <p:cNvPr id="4" name="Content Placeholder 3"/>
          <p:cNvSpPr>
            <a:spLocks noGrp="1"/>
          </p:cNvSpPr>
          <p:nvPr>
            <p:ph idx="1"/>
          </p:nvPr>
        </p:nvSpPr>
        <p:spPr/>
        <p:txBody>
          <a:bodyPr>
            <a:normAutofit/>
          </a:bodyPr>
          <a:lstStyle/>
          <a:p>
            <a:r>
              <a:rPr lang="en-US" dirty="0"/>
              <a:t>In comparing two projects or Assets (i.e. Sewing Machines or Printing Machines) with </a:t>
            </a:r>
            <a:r>
              <a:rPr lang="en-US" dirty="0" smtClean="0"/>
              <a:t>different lives</a:t>
            </a:r>
            <a:r>
              <a:rPr lang="en-US" dirty="0"/>
              <a:t>:</a:t>
            </a:r>
          </a:p>
          <a:p>
            <a:r>
              <a:rPr lang="en-US" b="1" dirty="0"/>
              <a:t>Disadvantage of project with very long life</a:t>
            </a:r>
            <a:r>
              <a:rPr lang="en-US" b="1" dirty="0" smtClean="0"/>
              <a:t>:</a:t>
            </a:r>
          </a:p>
          <a:p>
            <a:r>
              <a:rPr lang="en-US" dirty="0"/>
              <a:t>Does not give you the opportunity (or option) to replace the equipment quickly in order to </a:t>
            </a:r>
            <a:r>
              <a:rPr lang="en-US" dirty="0" smtClean="0"/>
              <a:t>keep pace </a:t>
            </a:r>
            <a:r>
              <a:rPr lang="en-US" dirty="0"/>
              <a:t>with technology, better quality, and lower </a:t>
            </a:r>
            <a:r>
              <a:rPr lang="en-US" dirty="0" smtClean="0"/>
              <a:t>costs.</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Different Lives Problem:</a:t>
            </a:r>
          </a:p>
        </p:txBody>
      </p:sp>
      <p:sp>
        <p:nvSpPr>
          <p:cNvPr id="4" name="Content Placeholder 3"/>
          <p:cNvSpPr>
            <a:spLocks noGrp="1"/>
          </p:cNvSpPr>
          <p:nvPr>
            <p:ph idx="1"/>
          </p:nvPr>
        </p:nvSpPr>
        <p:spPr/>
        <p:txBody>
          <a:bodyPr>
            <a:normAutofit fontScale="92500"/>
          </a:bodyPr>
          <a:lstStyle/>
          <a:p>
            <a:r>
              <a:rPr lang="en-US" b="1" dirty="0"/>
              <a:t>Disadvantage of project with very short life:</a:t>
            </a:r>
          </a:p>
          <a:p>
            <a:r>
              <a:rPr lang="en-US" dirty="0"/>
              <a:t>Your money will have to be reinvested in some other project with an uncertain NPV and return so </a:t>
            </a:r>
            <a:r>
              <a:rPr lang="en-US" dirty="0" smtClean="0"/>
              <a:t>it is </a:t>
            </a:r>
            <a:r>
              <a:rPr lang="en-US" dirty="0"/>
              <a:t>risky. If a good project is not available, the money will earn only a minimal return at the risk </a:t>
            </a:r>
            <a:r>
              <a:rPr lang="en-US" dirty="0" smtClean="0"/>
              <a:t>free interest </a:t>
            </a:r>
            <a:r>
              <a:rPr lang="en-US" dirty="0"/>
              <a:t>rate.</a:t>
            </a:r>
          </a:p>
          <a:p>
            <a:r>
              <a:rPr lang="en-US" dirty="0"/>
              <a:t>You should use Common Life and EAA Techniques to quantitatively compare such Projects. </a:t>
            </a:r>
            <a:r>
              <a:rPr lang="en-US" dirty="0" smtClean="0"/>
              <a:t>You have </a:t>
            </a:r>
            <a:r>
              <a:rPr lang="en-US" dirty="0"/>
              <a:t>studied this topic in detail in the previous lecture.</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1954</Words>
  <Application>Microsoft Office PowerPoint</Application>
  <PresentationFormat>On-screen Show (4:3)</PresentationFormat>
  <Paragraphs>141</Paragraphs>
  <Slides>50</Slides>
  <Notes>0</Notes>
  <HiddenSlides>0</HiddenSlides>
  <MMClips>0</MMClips>
  <ScaleCrop>false</ScaleCrop>
  <HeadingPairs>
    <vt:vector size="4" baseType="variant">
      <vt:variant>
        <vt:lpstr>Theme</vt:lpstr>
      </vt:variant>
      <vt:variant>
        <vt:i4>1</vt:i4>
      </vt:variant>
      <vt:variant>
        <vt:lpstr>Slide Titles</vt:lpstr>
      </vt:variant>
      <vt:variant>
        <vt:i4>50</vt:i4>
      </vt:variant>
    </vt:vector>
  </HeadingPairs>
  <TitlesOfParts>
    <vt:vector size="51" baseType="lpstr">
      <vt:lpstr>Office Theme</vt:lpstr>
      <vt:lpstr>Summary of Last Lecture:</vt:lpstr>
      <vt:lpstr>CAPITAL RATIONING AND INTERPRETATION OF IRR AND NPV WITH LIMITED CAPITAL.</vt:lpstr>
      <vt:lpstr>Learning Objectives: </vt:lpstr>
      <vt:lpstr>Learning Objectives: </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Reasons for Capital Rationing:</vt:lpstr>
      <vt:lpstr>Why we not choose option 1:</vt:lpstr>
      <vt:lpstr>Why we not choose option 1:</vt:lpstr>
      <vt:lpstr>Why we not choose option 1:</vt:lpstr>
      <vt:lpstr>Why we not choose option 1:</vt:lpstr>
      <vt:lpstr>3 Types of Problems in Capital Rationing:</vt:lpstr>
      <vt:lpstr>Size Difference (in Investment Outlay):</vt:lpstr>
      <vt:lpstr>Size Difference (in Investment Outlay):</vt:lpstr>
      <vt:lpstr>Size Difference (in Investment Outlay):</vt:lpstr>
      <vt:lpstr>Size Difference (in Investment Outlay):</vt:lpstr>
      <vt:lpstr>Timing Difference Problems:</vt:lpstr>
      <vt:lpstr>Timing Difference Problems:</vt:lpstr>
      <vt:lpstr>Different Lives Problem:</vt:lpstr>
      <vt:lpstr>Different Lives Problem: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NTS</cp:lastModifiedBy>
  <cp:revision>8</cp:revision>
  <dcterms:created xsi:type="dcterms:W3CDTF">2014-06-10T18:07:01Z</dcterms:created>
  <dcterms:modified xsi:type="dcterms:W3CDTF">2014-06-11T10:09:03Z</dcterms:modified>
</cp:coreProperties>
</file>