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DA207B-8716-4A61-943C-D5F44AABD4B1}"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DA207B-8716-4A61-943C-D5F44AABD4B1}"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DA207B-8716-4A61-943C-D5F44AABD4B1}"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DA207B-8716-4A61-943C-D5F44AABD4B1}"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DA207B-8716-4A61-943C-D5F44AABD4B1}" type="datetimeFigureOut">
              <a:rPr lang="en-US" smtClean="0"/>
              <a:pPr/>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DA207B-8716-4A61-943C-D5F44AABD4B1}" type="datetimeFigureOut">
              <a:rPr lang="en-US" smtClean="0"/>
              <a:pPr/>
              <a:t>6/11/2014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DA207B-8716-4A61-943C-D5F44AABD4B1}" type="datetimeFigureOut">
              <a:rPr lang="en-US" smtClean="0"/>
              <a:pPr/>
              <a:t>6/11/2014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DA207B-8716-4A61-943C-D5F44AABD4B1}"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DA207B-8716-4A61-943C-D5F44AABD4B1}"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DA207B-8716-4A61-943C-D5F44AABD4B1}"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DA207B-8716-4A61-943C-D5F44AABD4B1}"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F50C28-547F-418A-8406-EA3A29A5E6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DA207B-8716-4A61-943C-D5F44AABD4B1}" type="datetimeFigureOut">
              <a:rPr lang="en-US" smtClean="0"/>
              <a:pPr/>
              <a:t>6/11/2014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F50C28-547F-418A-8406-EA3A29A5E6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Net Present value (NPV)</a:t>
            </a:r>
          </a:p>
          <a:p>
            <a:r>
              <a:rPr lang="en-US" dirty="0" smtClean="0"/>
              <a:t> </a:t>
            </a:r>
            <a:r>
              <a:rPr lang="en-US" b="1" dirty="0" smtClean="0"/>
              <a:t>Internal Rate of Return (IRR)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PROJECT CASH FLOWS, </a:t>
            </a:r>
            <a:r>
              <a:rPr lang="en-US" b="1"/>
              <a:t>PROJECT </a:t>
            </a:r>
            <a:r>
              <a:rPr lang="en-US" b="1" smtClean="0"/>
              <a:t>TIMING &amp; COMPARING PROJECTS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pPr>
              <a:buNone/>
            </a:pPr>
            <a:r>
              <a:rPr lang="en-US" dirty="0" smtClean="0"/>
              <a:t>	After </a:t>
            </a:r>
            <a:r>
              <a:rPr lang="en-US" dirty="0"/>
              <a:t>completing this lecture, you would be able to understand</a:t>
            </a:r>
          </a:p>
          <a:p>
            <a:r>
              <a:rPr lang="en-US" dirty="0" smtClean="0"/>
              <a:t> </a:t>
            </a:r>
            <a:r>
              <a:rPr lang="en-US" dirty="0"/>
              <a:t>Cash flows relevant to </a:t>
            </a:r>
            <a:r>
              <a:rPr lang="en-US" dirty="0" smtClean="0"/>
              <a:t>NPV</a:t>
            </a:r>
            <a:endParaRPr lang="en-US" dirty="0"/>
          </a:p>
          <a:p>
            <a:r>
              <a:rPr lang="en-US" dirty="0" smtClean="0"/>
              <a:t> </a:t>
            </a:r>
            <a:r>
              <a:rPr lang="en-US" dirty="0"/>
              <a:t>Project timing on the cash flows relationship</a:t>
            </a:r>
          </a:p>
          <a:p>
            <a:r>
              <a:rPr lang="en-US" dirty="0" smtClean="0"/>
              <a:t> </a:t>
            </a:r>
            <a:r>
              <a:rPr lang="en-US" dirty="0"/>
              <a:t>Steps involved in preparing pro forma cash flow statement</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Project options</a:t>
            </a:r>
          </a:p>
          <a:p>
            <a:r>
              <a:rPr lang="en-US" dirty="0" smtClean="0"/>
              <a:t> Problems with IRR</a:t>
            </a:r>
          </a:p>
          <a:p>
            <a:r>
              <a:rPr lang="en-US" dirty="0" smtClean="0"/>
              <a:t> Modified Internal Rate of Return</a:t>
            </a:r>
          </a:p>
          <a:p>
            <a:r>
              <a:rPr lang="en-US" dirty="0" smtClean="0"/>
              <a:t> Problems of comparison among projects of unequal life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Today, we are going to talk about project cash flows, along with the concepts of net present </a:t>
            </a:r>
            <a:r>
              <a:rPr lang="en-US" dirty="0" smtClean="0"/>
              <a:t>value (NPV</a:t>
            </a:r>
            <a:r>
              <a:rPr lang="en-US" dirty="0"/>
              <a:t>) and internal rate of return (IRR), as they relate to the project cash flows. NPV and IRR </a:t>
            </a:r>
            <a:r>
              <a:rPr lang="en-US" dirty="0" smtClean="0"/>
              <a:t>are important </a:t>
            </a:r>
            <a:r>
              <a:rPr lang="en-US" dirty="0"/>
              <a:t>and widely used techniques of evaluating investment in real assets. Before going into </a:t>
            </a:r>
            <a:r>
              <a:rPr lang="en-US" dirty="0" smtClean="0"/>
              <a:t>details of </a:t>
            </a:r>
            <a:r>
              <a:rPr lang="en-US" dirty="0"/>
              <a:t>these techniques, one must have a clear understanding of what these real assets are.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Real Asset Projects</a:t>
            </a:r>
            <a:endParaRPr lang="en-US" dirty="0"/>
          </a:p>
        </p:txBody>
      </p:sp>
      <p:sp>
        <p:nvSpPr>
          <p:cNvPr id="3" name="Content Placeholder 2"/>
          <p:cNvSpPr>
            <a:spLocks noGrp="1"/>
          </p:cNvSpPr>
          <p:nvPr>
            <p:ph idx="1"/>
          </p:nvPr>
        </p:nvSpPr>
        <p:spPr/>
        <p:txBody>
          <a:bodyPr>
            <a:normAutofit/>
          </a:bodyPr>
          <a:lstStyle/>
          <a:p>
            <a:r>
              <a:rPr lang="en-US" dirty="0"/>
              <a:t>Today, we are going to talk about project cash flows, along with the concepts of net present </a:t>
            </a:r>
            <a:r>
              <a:rPr lang="en-US" dirty="0" smtClean="0"/>
              <a:t>value (NPV</a:t>
            </a:r>
            <a:r>
              <a:rPr lang="en-US" dirty="0"/>
              <a:t>) and internal rate of return (IRR), as they relate to the project cash flows. NPV and IRR </a:t>
            </a:r>
            <a:r>
              <a:rPr lang="en-US" dirty="0" smtClean="0"/>
              <a:t>are important </a:t>
            </a:r>
            <a:r>
              <a:rPr lang="en-US" dirty="0"/>
              <a:t>and widely used techniques of evaluating investment in real assets. Before going into </a:t>
            </a:r>
            <a:r>
              <a:rPr lang="en-US" dirty="0" smtClean="0"/>
              <a:t>details of </a:t>
            </a:r>
            <a:r>
              <a:rPr lang="en-US" dirty="0"/>
              <a:t>these techniques, one must have a clear understanding of what these real assets are.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Real Asset Projects</a:t>
            </a:r>
            <a:endParaRPr lang="en-US" dirty="0"/>
          </a:p>
        </p:txBody>
      </p:sp>
      <p:sp>
        <p:nvSpPr>
          <p:cNvPr id="3" name="Content Placeholder 2"/>
          <p:cNvSpPr>
            <a:spLocks noGrp="1"/>
          </p:cNvSpPr>
          <p:nvPr>
            <p:ph idx="1"/>
          </p:nvPr>
        </p:nvSpPr>
        <p:spPr/>
        <p:txBody>
          <a:bodyPr>
            <a:normAutofit/>
          </a:bodyPr>
          <a:lstStyle/>
          <a:p>
            <a:r>
              <a:rPr lang="en-US" dirty="0"/>
              <a:t>Real assets projects may also include entire businesses. Investors have the option of investing </a:t>
            </a:r>
            <a:r>
              <a:rPr lang="en-US" dirty="0" smtClean="0"/>
              <a:t>in running </a:t>
            </a:r>
            <a:r>
              <a:rPr lang="en-US" dirty="0"/>
              <a:t>businesses, which are also a collection of assets. The way a project can be evaluated using </a:t>
            </a:r>
            <a:r>
              <a:rPr lang="en-US" dirty="0" smtClean="0"/>
              <a:t>the IRR </a:t>
            </a:r>
            <a:r>
              <a:rPr lang="en-US" dirty="0"/>
              <a:t>and NPV techniques, the cash flows being generated from a business can also be evaluated in </a:t>
            </a:r>
            <a:r>
              <a:rPr lang="en-US" dirty="0" smtClean="0"/>
              <a:t>the same </a:t>
            </a:r>
            <a:r>
              <a:rPr lang="en-US" dirty="0"/>
              <a:t>manner.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Difficulties in calculating NPV</a:t>
            </a:r>
            <a:endParaRPr lang="en-US" dirty="0"/>
          </a:p>
        </p:txBody>
      </p:sp>
      <p:sp>
        <p:nvSpPr>
          <p:cNvPr id="3" name="Content Placeholder 2"/>
          <p:cNvSpPr>
            <a:spLocks noGrp="1"/>
          </p:cNvSpPr>
          <p:nvPr>
            <p:ph idx="1"/>
          </p:nvPr>
        </p:nvSpPr>
        <p:spPr/>
        <p:txBody>
          <a:bodyPr>
            <a:normAutofit/>
          </a:bodyPr>
          <a:lstStyle/>
          <a:p>
            <a:r>
              <a:rPr lang="en-US" dirty="0"/>
              <a:t>The actual NPV and IRR for real assets are not very easy to calculate despite having an </a:t>
            </a:r>
            <a:r>
              <a:rPr lang="en-US" dirty="0" smtClean="0"/>
              <a:t>easy formula</a:t>
            </a:r>
            <a:r>
              <a:rPr lang="en-US" dirty="0"/>
              <a:t>, because the inputs used in the formula are only estimates. Cash flows, the basic input is </a:t>
            </a:r>
            <a:r>
              <a:rPr lang="en-US" dirty="0" smtClean="0"/>
              <a:t>based on </a:t>
            </a:r>
            <a:r>
              <a:rPr lang="en-US" dirty="0"/>
              <a:t>forecasts, hence majority of errors that may take place in calculating the actual NPV or IRR of </a:t>
            </a:r>
            <a:r>
              <a:rPr lang="en-US" dirty="0" smtClean="0"/>
              <a:t>any project </a:t>
            </a:r>
            <a:r>
              <a:rPr lang="en-US" dirty="0"/>
              <a:t>may be because of forecasting errors.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Difficulties in calculating NPV</a:t>
            </a:r>
            <a:endParaRPr lang="en-US" dirty="0"/>
          </a:p>
        </p:txBody>
      </p:sp>
      <p:sp>
        <p:nvSpPr>
          <p:cNvPr id="3" name="Content Placeholder 2"/>
          <p:cNvSpPr>
            <a:spLocks noGrp="1"/>
          </p:cNvSpPr>
          <p:nvPr>
            <p:ph idx="1"/>
          </p:nvPr>
        </p:nvSpPr>
        <p:spPr/>
        <p:txBody>
          <a:bodyPr>
            <a:normAutofit/>
          </a:bodyPr>
          <a:lstStyle/>
          <a:p>
            <a:r>
              <a:rPr lang="en-US" dirty="0"/>
              <a:t>The next important challenge is to assess or forecast </a:t>
            </a:r>
            <a:r>
              <a:rPr lang="en-US" dirty="0" smtClean="0"/>
              <a:t>the anticipated </a:t>
            </a:r>
            <a:r>
              <a:rPr lang="en-US" dirty="0"/>
              <a:t>life of the business, which could only be based on an educated guess. Although, you </a:t>
            </a:r>
            <a:r>
              <a:rPr lang="en-US" dirty="0" smtClean="0"/>
              <a:t>might have </a:t>
            </a:r>
            <a:r>
              <a:rPr lang="en-US" dirty="0"/>
              <a:t>studied in financial accounting about the perpetual concern, however, in reality businesses </a:t>
            </a:r>
            <a:r>
              <a:rPr lang="en-US" dirty="0" smtClean="0"/>
              <a:t>have finite </a:t>
            </a:r>
            <a:r>
              <a:rPr lang="en-US" dirty="0"/>
              <a:t>life.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Difficulties in calculating NPV</a:t>
            </a:r>
            <a:endParaRPr lang="en-US" dirty="0"/>
          </a:p>
        </p:txBody>
      </p:sp>
      <p:sp>
        <p:nvSpPr>
          <p:cNvPr id="3" name="Content Placeholder 2"/>
          <p:cNvSpPr>
            <a:spLocks noGrp="1"/>
          </p:cNvSpPr>
          <p:nvPr>
            <p:ph idx="1"/>
          </p:nvPr>
        </p:nvSpPr>
        <p:spPr/>
        <p:txBody>
          <a:bodyPr>
            <a:normAutofit/>
          </a:bodyPr>
          <a:lstStyle/>
          <a:p>
            <a:r>
              <a:rPr lang="en-US" dirty="0"/>
              <a:t>Another important input is the discount rate. Picking the right discount rate is not an easy </a:t>
            </a:r>
            <a:r>
              <a:rPr lang="en-US" dirty="0" smtClean="0"/>
              <a:t>task either</a:t>
            </a:r>
            <a:r>
              <a:rPr lang="en-US" dirty="0"/>
              <a:t>. However, we will talk more about discount rates when we would discuss the concept of risk. </a:t>
            </a:r>
            <a:r>
              <a:rPr lang="en-US" dirty="0" smtClean="0"/>
              <a:t>All these </a:t>
            </a:r>
            <a:r>
              <a:rPr lang="en-US" dirty="0"/>
              <a:t>factors combined together make the calculation of NPV very difficult.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Difficulties in calculating NPV</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Let us begin with a relatively simple formula for calculating net incremental after tax cash flows.</a:t>
            </a:r>
          </a:p>
          <a:p>
            <a:r>
              <a:rPr lang="en-US" dirty="0" smtClean="0"/>
              <a:t>Net incremental after tax cash flows = net operating income + depreciation + Tax savings from depreciation + net working capital + other cash flows</a:t>
            </a:r>
          </a:p>
          <a:p>
            <a:r>
              <a:rPr lang="en-US" dirty="0" smtClean="0"/>
              <a:t>Net operating income is obtained from the income statement</a:t>
            </a:r>
          </a:p>
          <a:p>
            <a:r>
              <a:rPr lang="en-US" dirty="0" smtClean="0"/>
              <a:t>Depreciation is added back since it is a non-cash expense</a:t>
            </a:r>
          </a:p>
          <a:p>
            <a:r>
              <a:rPr lang="en-US" dirty="0" smtClean="0"/>
              <a:t>Net working capital requirements for the project as estimated are also added</a:t>
            </a:r>
          </a:p>
          <a:p>
            <a:r>
              <a:rPr lang="en-US" smtClean="0"/>
              <a:t> </a:t>
            </a:r>
            <a:r>
              <a:rPr lang="en-US" dirty="0" smtClean="0"/>
              <a:t>Other cash flows which are associated with NPV</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Other Cash flows relevant to the NPV of the project</a:t>
            </a:r>
            <a:endParaRPr lang="en-US" dirty="0"/>
          </a:p>
        </p:txBody>
      </p:sp>
      <p:sp>
        <p:nvSpPr>
          <p:cNvPr id="3" name="Content Placeholder 2"/>
          <p:cNvSpPr>
            <a:spLocks noGrp="1"/>
          </p:cNvSpPr>
          <p:nvPr>
            <p:ph idx="1"/>
          </p:nvPr>
        </p:nvSpPr>
        <p:spPr/>
        <p:txBody>
          <a:bodyPr>
            <a:normAutofit/>
          </a:bodyPr>
          <a:lstStyle/>
          <a:p>
            <a:r>
              <a:rPr lang="en-US" dirty="0" smtClean="0"/>
              <a:t>Broadly speaking, these other cash flows can be categorized into three types</a:t>
            </a:r>
          </a:p>
          <a:p>
            <a:pPr>
              <a:buNone/>
            </a:pPr>
            <a:r>
              <a:rPr lang="en-US" b="1" dirty="0" smtClean="0"/>
              <a:t>1. Opportunity costs relevant to the cash flows of the project</a:t>
            </a:r>
          </a:p>
          <a:p>
            <a:pPr>
              <a:buNone/>
            </a:pPr>
            <a:r>
              <a:rPr lang="en-US" dirty="0" smtClean="0"/>
              <a:t>	Suppose you are to invest in a new project, a small production unit with 4 weaving looms. You would also need to have a piece of land where the machinery would be installed.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Other Cash flows relevant to the NPV of the project</a:t>
            </a:r>
            <a:endParaRPr lang="en-US" dirty="0"/>
          </a:p>
        </p:txBody>
      </p:sp>
      <p:sp>
        <p:nvSpPr>
          <p:cNvPr id="3" name="Content Placeholder 2"/>
          <p:cNvSpPr>
            <a:spLocks noGrp="1"/>
          </p:cNvSpPr>
          <p:nvPr>
            <p:ph idx="1"/>
          </p:nvPr>
        </p:nvSpPr>
        <p:spPr/>
        <p:txBody>
          <a:bodyPr>
            <a:normAutofit/>
          </a:bodyPr>
          <a:lstStyle/>
          <a:p>
            <a:r>
              <a:rPr lang="en-US" dirty="0" smtClean="0"/>
              <a:t>Suppose further, that you already have that piece of land. While calculating the NPV for the project, you would have to include the value of the land that you are using. Although you are not buying that land, but that land has a certain market value. You could have sold that land at the market price and by not doing so you are incurring an opportunity cost.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Other Cash flows relevant to the NPV of the project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2. Cash flows associated with externalities</a:t>
            </a:r>
          </a:p>
          <a:p>
            <a:pPr>
              <a:buNone/>
            </a:pPr>
            <a:r>
              <a:rPr lang="en-US" dirty="0" smtClean="0"/>
              <a:t>	Externalities in financial terms may be defined as incidental cash flows that arise because of the effect of new project on the existing or running business. For instance, if a company adds a new product to its produce line, the launching of the new product can adversely affect the sales revenue of the existing product line. This phenomenon of competition among the brands of the same company is also known as cannibalization.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Other Cash flows relevant to the NPV of the project</a:t>
            </a:r>
            <a:endParaRPr lang="en-US" dirty="0"/>
          </a:p>
        </p:txBody>
      </p:sp>
      <p:sp>
        <p:nvSpPr>
          <p:cNvPr id="3" name="Content Placeholder 2"/>
          <p:cNvSpPr>
            <a:spLocks noGrp="1"/>
          </p:cNvSpPr>
          <p:nvPr>
            <p:ph idx="1"/>
          </p:nvPr>
        </p:nvSpPr>
        <p:spPr/>
        <p:txBody>
          <a:bodyPr>
            <a:normAutofit/>
          </a:bodyPr>
          <a:lstStyle/>
          <a:p>
            <a:pPr>
              <a:buNone/>
            </a:pPr>
            <a:r>
              <a:rPr lang="en-US" dirty="0" smtClean="0"/>
              <a:t>	When an entrepreneur is embarking on a new project, he might either hurt or increase the sales of the existing products and that is an externality. While calculating the net incremental after tax cash flows, the incremental effect of these externalities, whether negative or positive should be included in the calculation.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Other Cash flows relevant to the NPV of the project</a:t>
            </a:r>
            <a:endParaRPr lang="en-US" dirty="0"/>
          </a:p>
        </p:txBody>
      </p:sp>
      <p:sp>
        <p:nvSpPr>
          <p:cNvPr id="3" name="Content Placeholder 2"/>
          <p:cNvSpPr>
            <a:spLocks noGrp="1"/>
          </p:cNvSpPr>
          <p:nvPr>
            <p:ph idx="1"/>
          </p:nvPr>
        </p:nvSpPr>
        <p:spPr/>
        <p:txBody>
          <a:bodyPr>
            <a:normAutofit/>
          </a:bodyPr>
          <a:lstStyle/>
          <a:p>
            <a:pPr>
              <a:buNone/>
            </a:pPr>
            <a:r>
              <a:rPr lang="en-US" b="1" dirty="0" smtClean="0"/>
              <a:t>	3. Sunk costs:</a:t>
            </a:r>
          </a:p>
          <a:p>
            <a:pPr>
              <a:buNone/>
            </a:pPr>
            <a:r>
              <a:rPr lang="en-US" dirty="0" smtClean="0"/>
              <a:t>	Sunk costs need to be excluded while calculating the incremental cash flows. Sunk costs are the costs that have already incurred in the past. Whether you decide to invest your money in the new project or not, the sunken costs cannot be recovered.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Other Cash flows relevant to the NPV of the project</a:t>
            </a:r>
            <a:endParaRPr lang="en-US" dirty="0"/>
          </a:p>
        </p:txBody>
      </p:sp>
      <p:sp>
        <p:nvSpPr>
          <p:cNvPr id="3" name="Content Placeholder 2"/>
          <p:cNvSpPr>
            <a:spLocks noGrp="1"/>
          </p:cNvSpPr>
          <p:nvPr>
            <p:ph idx="1"/>
          </p:nvPr>
        </p:nvSpPr>
        <p:spPr/>
        <p:txBody>
          <a:bodyPr>
            <a:normAutofit/>
          </a:bodyPr>
          <a:lstStyle/>
          <a:p>
            <a:pPr>
              <a:buNone/>
            </a:pPr>
            <a:r>
              <a:rPr lang="en-US" dirty="0" smtClean="0"/>
              <a:t>	For instance, if a company has purchased an import/export license and a few years after the company decides to export a certain commodity, the cost incurred to purchase the license would not be included in the cash flows. Whether the company decides to undertake the new export project or not, the license fee cannot be recovered.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Timing of the projects:</a:t>
            </a:r>
          </a:p>
        </p:txBody>
      </p:sp>
      <p:sp>
        <p:nvSpPr>
          <p:cNvPr id="3" name="Content Placeholder 2"/>
          <p:cNvSpPr>
            <a:spLocks noGrp="1"/>
          </p:cNvSpPr>
          <p:nvPr>
            <p:ph idx="1"/>
          </p:nvPr>
        </p:nvSpPr>
        <p:spPr/>
        <p:txBody>
          <a:bodyPr>
            <a:normAutofit/>
          </a:bodyPr>
          <a:lstStyle/>
          <a:p>
            <a:r>
              <a:rPr lang="en-US" dirty="0" smtClean="0"/>
              <a:t>The next important issue that we need to look at is the different times in which project or business cash flows have incurred. Broadly speaking, there are three phases. </a:t>
            </a:r>
          </a:p>
          <a:p>
            <a:pPr>
              <a:buNone/>
            </a:pPr>
            <a:r>
              <a:rPr lang="en-US" dirty="0" smtClean="0"/>
              <a:t>	1. Initiation of the project, the time of investment</a:t>
            </a:r>
          </a:p>
          <a:p>
            <a:pPr>
              <a:buNone/>
            </a:pPr>
            <a:r>
              <a:rPr lang="en-US" dirty="0" smtClean="0"/>
              <a:t>	2. Life of the project</a:t>
            </a:r>
          </a:p>
          <a:p>
            <a:pPr>
              <a:buNone/>
            </a:pPr>
            <a:r>
              <a:rPr lang="en-US" dirty="0" smtClean="0"/>
              <a:t>	3. Termination of the project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Time of investment:</a:t>
            </a:r>
          </a:p>
        </p:txBody>
      </p:sp>
      <p:sp>
        <p:nvSpPr>
          <p:cNvPr id="3" name="Content Placeholder 2"/>
          <p:cNvSpPr>
            <a:spLocks noGrp="1"/>
          </p:cNvSpPr>
          <p:nvPr>
            <p:ph idx="1"/>
          </p:nvPr>
        </p:nvSpPr>
        <p:spPr/>
        <p:txBody>
          <a:bodyPr>
            <a:normAutofit/>
          </a:bodyPr>
          <a:lstStyle/>
          <a:p>
            <a:pPr>
              <a:buNone/>
            </a:pPr>
            <a:r>
              <a:rPr lang="en-US" dirty="0" smtClean="0"/>
              <a:t>	Time of business refers to the initiation time when the initial cash outflow occurs. In addition to the investment in the fixed assets, you may also have net working capital requirements or mobilization requirements to get the project started. You can add these two types of initial cash outflows since they are occurring at the same point in time.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Time of investment:</a:t>
            </a:r>
          </a:p>
        </p:txBody>
      </p:sp>
      <p:sp>
        <p:nvSpPr>
          <p:cNvPr id="3" name="Content Placeholder 2"/>
          <p:cNvSpPr>
            <a:spLocks noGrp="1"/>
          </p:cNvSpPr>
          <p:nvPr>
            <p:ph idx="1"/>
          </p:nvPr>
        </p:nvSpPr>
        <p:spPr/>
        <p:txBody>
          <a:bodyPr>
            <a:normAutofit/>
          </a:bodyPr>
          <a:lstStyle/>
          <a:p>
            <a:pPr>
              <a:buNone/>
            </a:pPr>
            <a:r>
              <a:rPr lang="en-US" dirty="0" smtClean="0"/>
              <a:t>	You might also have to subtract any tax paid on the sale of old assets to get a net figure for the initial cash outlay. As we discussed earlier, we need to invest in new assets if the old assets become less productive.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Time of investment:</a:t>
            </a:r>
          </a:p>
        </p:txBody>
      </p:sp>
      <p:sp>
        <p:nvSpPr>
          <p:cNvPr id="3" name="Content Placeholder 2"/>
          <p:cNvSpPr>
            <a:spLocks noGrp="1"/>
          </p:cNvSpPr>
          <p:nvPr>
            <p:ph idx="1"/>
          </p:nvPr>
        </p:nvSpPr>
        <p:spPr/>
        <p:txBody>
          <a:bodyPr>
            <a:normAutofit/>
          </a:bodyPr>
          <a:lstStyle/>
          <a:p>
            <a:pPr>
              <a:buNone/>
            </a:pPr>
            <a:r>
              <a:rPr lang="en-US" dirty="0" smtClean="0"/>
              <a:t>	These old assets, despite losing their productivity have some market value at which they can be disposed off. If the market value of the project is higher than its book value, the company earns as gain on the sale of the asset, which may be taxable.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Life of the project:</a:t>
            </a:r>
          </a:p>
        </p:txBody>
      </p:sp>
      <p:sp>
        <p:nvSpPr>
          <p:cNvPr id="3" name="Content Placeholder 2"/>
          <p:cNvSpPr>
            <a:spLocks noGrp="1"/>
          </p:cNvSpPr>
          <p:nvPr>
            <p:ph idx="1"/>
          </p:nvPr>
        </p:nvSpPr>
        <p:spPr/>
        <p:txBody>
          <a:bodyPr>
            <a:normAutofit/>
          </a:bodyPr>
          <a:lstStyle/>
          <a:p>
            <a:pPr>
              <a:buNone/>
            </a:pPr>
            <a:r>
              <a:rPr lang="en-US" dirty="0" smtClean="0"/>
              <a:t>	This second phase encompasses a major duration since it is concerned with the cash flows that occur during the life of the project. The relevant cash flows for the period would be the operating cash flows, in the form of cash receipts from sales revenue and other income, as well as cash expenses or payments in the form of operating, marketing and administrative costs.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Life of the project:</a:t>
            </a:r>
          </a:p>
        </p:txBody>
      </p:sp>
      <p:sp>
        <p:nvSpPr>
          <p:cNvPr id="3" name="Content Placeholder 2"/>
          <p:cNvSpPr>
            <a:spLocks noGrp="1"/>
          </p:cNvSpPr>
          <p:nvPr>
            <p:ph idx="1"/>
          </p:nvPr>
        </p:nvSpPr>
        <p:spPr/>
        <p:txBody>
          <a:bodyPr>
            <a:normAutofit fontScale="92500" lnSpcReduction="20000"/>
          </a:bodyPr>
          <a:lstStyle/>
          <a:p>
            <a:pPr>
              <a:buNone/>
            </a:pPr>
            <a:r>
              <a:rPr lang="en-US" dirty="0" smtClean="0"/>
              <a:t>	It is important to keep in mind that all these revenues and costs would be seen on a cash basis. We would also need to take into account if there are any tax savings that are coming about because of showing increased depreciation. The change in depreciation takes place as the new assets are included in the business and these new assets are usually depreciated at an accelerated rate in comparison to the old replaced assets, which were being depreciated at a low rate in the final year of their useful life.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Life of the project:</a:t>
            </a:r>
          </a:p>
        </p:txBody>
      </p:sp>
      <p:sp>
        <p:nvSpPr>
          <p:cNvPr id="3" name="Content Placeholder 2"/>
          <p:cNvSpPr>
            <a:spLocks noGrp="1"/>
          </p:cNvSpPr>
          <p:nvPr>
            <p:ph idx="1"/>
          </p:nvPr>
        </p:nvSpPr>
        <p:spPr/>
        <p:txBody>
          <a:bodyPr>
            <a:normAutofit/>
          </a:bodyPr>
          <a:lstStyle/>
          <a:p>
            <a:pPr>
              <a:buNone/>
            </a:pPr>
            <a:r>
              <a:rPr lang="en-US" dirty="0" smtClean="0"/>
              <a:t>	The amount of depreciation could also increase if the new asset has a high price, the amount of depreciation charged to the asset would also be high. Since depreciation is a non-cash expense, it has to be added back to the net profit to get the cash flows. If the new asset has replaced an old one, the difference between the depreciation of the two would be added to the cash flows.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Termination of the project:</a:t>
            </a:r>
          </a:p>
        </p:txBody>
      </p:sp>
      <p:sp>
        <p:nvSpPr>
          <p:cNvPr id="3" name="Content Placeholder 2"/>
          <p:cNvSpPr>
            <a:spLocks noGrp="1"/>
          </p:cNvSpPr>
          <p:nvPr>
            <p:ph idx="1"/>
          </p:nvPr>
        </p:nvSpPr>
        <p:spPr/>
        <p:txBody>
          <a:bodyPr>
            <a:normAutofit fontScale="85000" lnSpcReduction="10000"/>
          </a:bodyPr>
          <a:lstStyle/>
          <a:p>
            <a:pPr>
              <a:buNone/>
            </a:pPr>
            <a:r>
              <a:rPr lang="en-US" dirty="0" smtClean="0"/>
              <a:t>	Termination of the project refers to the period when the project life ends. At this time, we need to take into account the salvage value of the project assets, the price at which the assets can be sold out.</a:t>
            </a:r>
          </a:p>
          <a:p>
            <a:r>
              <a:rPr lang="en-US" dirty="0" smtClean="0"/>
              <a:t>Selling an asset results in a cash inflow—represented by salvage value. In addition, you would also recover the working capital that you have invested in the business at the beginning. This would be another cash flow because of liquidating accounts receivable and other accrued assets.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involved in preparing estimated cash flow statement:</a:t>
            </a:r>
          </a:p>
        </p:txBody>
      </p:sp>
      <p:sp>
        <p:nvSpPr>
          <p:cNvPr id="3" name="Content Placeholder 2"/>
          <p:cNvSpPr>
            <a:spLocks noGrp="1"/>
          </p:cNvSpPr>
          <p:nvPr>
            <p:ph idx="1"/>
          </p:nvPr>
        </p:nvSpPr>
        <p:spPr/>
        <p:txBody>
          <a:bodyPr>
            <a:normAutofit fontScale="85000" lnSpcReduction="10000"/>
          </a:bodyPr>
          <a:lstStyle/>
          <a:p>
            <a:pPr>
              <a:buNone/>
            </a:pPr>
            <a:r>
              <a:rPr lang="en-US" dirty="0" smtClean="0"/>
              <a:t>	Cash flow statement is a consolidated statement of changes in financial position. Following are the steps involved in preparing a cash flow statement.</a:t>
            </a:r>
          </a:p>
          <a:p>
            <a:pPr>
              <a:buNone/>
            </a:pPr>
            <a:r>
              <a:rPr lang="en-US" dirty="0" smtClean="0"/>
              <a:t>• Net Operating Income (from Performa P/L)</a:t>
            </a:r>
          </a:p>
          <a:p>
            <a:pPr>
              <a:buNone/>
            </a:pPr>
            <a:r>
              <a:rPr lang="en-US" dirty="0" smtClean="0"/>
              <a:t>• Add back Depreciation (non-cash expense)</a:t>
            </a:r>
          </a:p>
          <a:p>
            <a:pPr>
              <a:buNone/>
            </a:pPr>
            <a:r>
              <a:rPr lang="en-US" dirty="0" smtClean="0"/>
              <a:t>• Add Additional Net Working Capital Required</a:t>
            </a:r>
          </a:p>
          <a:p>
            <a:pPr>
              <a:buNone/>
            </a:pPr>
            <a:r>
              <a:rPr lang="en-US" dirty="0" smtClean="0"/>
              <a:t>• Subtract Additional Investments in Fixed Assets</a:t>
            </a:r>
          </a:p>
          <a:p>
            <a:pPr>
              <a:buNone/>
            </a:pPr>
            <a:r>
              <a:rPr lang="en-US" dirty="0" smtClean="0"/>
              <a:t>• Add Any Tax Savings from Change in Depreciation</a:t>
            </a:r>
          </a:p>
          <a:p>
            <a:pPr>
              <a:buNone/>
            </a:pPr>
            <a:r>
              <a:rPr lang="en-US" dirty="0" smtClean="0"/>
              <a:t>• Add Any Cash from Sale of Assets at Salvage Value</a:t>
            </a:r>
          </a:p>
          <a:p>
            <a:pPr>
              <a:buNone/>
            </a:pPr>
            <a:r>
              <a:rPr lang="en-US" dirty="0" smtClean="0"/>
              <a:t>• Add Any Tax Savings from Gain on Sale of Assets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involved in preparing estimated cash flow statement:</a:t>
            </a:r>
          </a:p>
        </p:txBody>
      </p:sp>
      <p:sp>
        <p:nvSpPr>
          <p:cNvPr id="3" name="Content Placeholder 2"/>
          <p:cNvSpPr>
            <a:spLocks noGrp="1"/>
          </p:cNvSpPr>
          <p:nvPr>
            <p:ph idx="1"/>
          </p:nvPr>
        </p:nvSpPr>
        <p:spPr/>
        <p:txBody>
          <a:bodyPr>
            <a:normAutofit/>
          </a:bodyPr>
          <a:lstStyle/>
          <a:p>
            <a:r>
              <a:rPr lang="en-US" dirty="0" smtClean="0"/>
              <a:t>The following example would help you in understanding the composition of a cash flow statement based on the pro forma profit &amp; loss account.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involved in preparing estimated cash flow statement:</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838200" y="1828800"/>
            <a:ext cx="7509721"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involved in preparing estimated cash flow statement:</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838200" y="1828800"/>
            <a:ext cx="7509721"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Explanation:</a:t>
            </a:r>
          </a:p>
        </p:txBody>
      </p:sp>
      <p:sp>
        <p:nvSpPr>
          <p:cNvPr id="4" name="Content Placeholder 3"/>
          <p:cNvSpPr>
            <a:spLocks noGrp="1"/>
          </p:cNvSpPr>
          <p:nvPr>
            <p:ph idx="1"/>
          </p:nvPr>
        </p:nvSpPr>
        <p:spPr/>
        <p:txBody>
          <a:bodyPr>
            <a:normAutofit/>
          </a:bodyPr>
          <a:lstStyle/>
          <a:p>
            <a:pPr>
              <a:buNone/>
            </a:pPr>
            <a:r>
              <a:rPr lang="en-US" dirty="0" smtClean="0"/>
              <a:t>	The main items we need for preparing is the net operating income, which is an estimated income as it has been obtained from the pro forma income statement. The net operating income is calculated by adding revenues to cost savings minus expenses, which in our example is Rs.1000.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Explanation:</a:t>
            </a:r>
          </a:p>
        </p:txBody>
      </p:sp>
      <p:sp>
        <p:nvSpPr>
          <p:cNvPr id="4" name="Content Placeholder 3"/>
          <p:cNvSpPr>
            <a:spLocks noGrp="1"/>
          </p:cNvSpPr>
          <p:nvPr>
            <p:ph idx="1"/>
          </p:nvPr>
        </p:nvSpPr>
        <p:spPr/>
        <p:txBody>
          <a:bodyPr>
            <a:normAutofit lnSpcReduction="10000"/>
          </a:bodyPr>
          <a:lstStyle/>
          <a:p>
            <a:pPr>
              <a:buNone/>
            </a:pPr>
            <a:r>
              <a:rPr lang="en-US" dirty="0" smtClean="0"/>
              <a:t>	The next item used in preparing a cash flow statement is the depreciation. Depreciation is added back to the net operating income, as it is a non-cash expense. Assume the depreciation to be at Rs.100, which would be added to the net operating income. Another thing that we need to add to the net operating profit is the additional working capital requirements, which in our example is assumed Rs 200.</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Explanation:</a:t>
            </a:r>
          </a:p>
        </p:txBody>
      </p:sp>
      <p:sp>
        <p:nvSpPr>
          <p:cNvPr id="4" name="Content Placeholder 3"/>
          <p:cNvSpPr>
            <a:spLocks noGrp="1"/>
          </p:cNvSpPr>
          <p:nvPr>
            <p:ph idx="1"/>
          </p:nvPr>
        </p:nvSpPr>
        <p:spPr/>
        <p:txBody>
          <a:bodyPr>
            <a:normAutofit/>
          </a:bodyPr>
          <a:lstStyle/>
          <a:p>
            <a:pPr>
              <a:buNone/>
            </a:pPr>
            <a:r>
              <a:rPr lang="en-US" dirty="0" smtClean="0"/>
              <a:t>	We would also need to subtract any additional investment in fixed assets. Investments in fixed assets result in cash outflows, which need to be subtracted to get net cash flows. We would also add any tax savings that come about because of changes in depreciation. When you show more depreciation, your taxable income reduces and as a result, you have to pay lesser taxes.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Explanation:</a:t>
            </a:r>
          </a:p>
        </p:txBody>
      </p:sp>
      <p:sp>
        <p:nvSpPr>
          <p:cNvPr id="4" name="Content Placeholder 3"/>
          <p:cNvSpPr>
            <a:spLocks noGrp="1"/>
          </p:cNvSpPr>
          <p:nvPr>
            <p:ph idx="1"/>
          </p:nvPr>
        </p:nvSpPr>
        <p:spPr/>
        <p:txBody>
          <a:bodyPr>
            <a:normAutofit/>
          </a:bodyPr>
          <a:lstStyle/>
          <a:p>
            <a:r>
              <a:rPr lang="en-US" dirty="0" smtClean="0"/>
              <a:t>Depreciation is a non-cash expense but tax is paid in cash form. By paying less tax, the business is in fact saving tax by applying a high depreciation rate. You would also add any cash flow resulting from the sales of assets.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Explanation:</a:t>
            </a:r>
          </a:p>
        </p:txBody>
      </p:sp>
      <p:sp>
        <p:nvSpPr>
          <p:cNvPr id="4" name="Content Placeholder 3"/>
          <p:cNvSpPr>
            <a:spLocks noGrp="1"/>
          </p:cNvSpPr>
          <p:nvPr>
            <p:ph idx="1"/>
          </p:nvPr>
        </p:nvSpPr>
        <p:spPr/>
        <p:txBody>
          <a:bodyPr>
            <a:normAutofit/>
          </a:bodyPr>
          <a:lstStyle/>
          <a:p>
            <a:r>
              <a:rPr lang="en-US" dirty="0" smtClean="0"/>
              <a:t>Assets that are sold at salvage value represent cash inflows. Any tax advantage on the gain would also be added. Based on these additions and subtractions, we arrive at the net cash flow figure as shown in the example.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Explanation:</a:t>
            </a:r>
          </a:p>
        </p:txBody>
      </p:sp>
      <p:sp>
        <p:nvSpPr>
          <p:cNvPr id="4" name="Content Placeholder 3"/>
          <p:cNvSpPr>
            <a:spLocks noGrp="1"/>
          </p:cNvSpPr>
          <p:nvPr>
            <p:ph idx="1"/>
          </p:nvPr>
        </p:nvSpPr>
        <p:spPr/>
        <p:txBody>
          <a:bodyPr>
            <a:normAutofit/>
          </a:bodyPr>
          <a:lstStyle/>
          <a:p>
            <a:r>
              <a:rPr lang="en-US" dirty="0" smtClean="0"/>
              <a:t>Management overestimates the cash flows. They portray a very optimistic picture of the cash flows and the NPV, which is also known as an upward bias in NPV calculations. This is one of the ways of window-dressing.</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a:bodyPr>
          <a:lstStyle/>
          <a:p>
            <a:r>
              <a:rPr lang="en-US" dirty="0" smtClean="0"/>
              <a:t>Some of the companies in certain situations accept projects with negative NPV, or NPV less than zero. Although, the mathematical details would be discussed in the later lectures, we need to understand why companies do that.</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a:bodyPr>
          <a:lstStyle/>
          <a:p>
            <a:r>
              <a:rPr lang="en-US" dirty="0" smtClean="0"/>
              <a:t>Companies invest in projects with negative NPV because there is a hidden value in each project. This hidden value is an opportunity, which is known as an option. These opportunities and options carry some value.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a:bodyPr>
          <a:lstStyle/>
          <a:p>
            <a:r>
              <a:rPr lang="en-US" dirty="0" smtClean="0"/>
              <a:t>For instance, there are a number multinational companies investing in China these days, even though, the net present value of there projects might be significantly lower than zero.</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a:bodyPr>
          <a:lstStyle/>
          <a:p>
            <a:r>
              <a:rPr lang="en-US" dirty="0" smtClean="0"/>
              <a:t>It is because they are sacrificing short and medium term cash flows for a long-term market share. They see China as a potential market owing to its huge market size, and for long-term benefits, they are willing to invest in projects with negative net present value.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a:bodyPr>
          <a:lstStyle/>
          <a:p>
            <a:r>
              <a:rPr lang="en-US" dirty="0" smtClean="0"/>
              <a:t>The same concept is true for technology industry. We can take the example of Amazon.com, a web based company where the CEO and the managers are willing to invest even if the net present value is negative.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a:bodyPr>
          <a:lstStyle/>
          <a:p>
            <a:r>
              <a:rPr lang="en-US" dirty="0" smtClean="0"/>
              <a:t>The management believes that the growth of the market is such that the negative net present value would be compensated in future by heavy downpour of positive cash flows later in the life of the project. You must keep in mind that these options are hidden and might not be very visible to you.</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a:bodyPr>
          <a:lstStyle/>
          <a:p>
            <a:r>
              <a:rPr lang="en-US" dirty="0" smtClean="0"/>
              <a:t>When we talk about the option to abandon a project, the abandonment too has a value. For instance, if you find that one of the projects has started losing money, you would have the option to end the project and thereby cutting the losses.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Options:</a:t>
            </a:r>
          </a:p>
        </p:txBody>
      </p:sp>
      <p:sp>
        <p:nvSpPr>
          <p:cNvPr id="4" name="Content Placeholder 3"/>
          <p:cNvSpPr>
            <a:spLocks noGrp="1"/>
          </p:cNvSpPr>
          <p:nvPr>
            <p:ph idx="1"/>
          </p:nvPr>
        </p:nvSpPr>
        <p:spPr/>
        <p:txBody>
          <a:bodyPr>
            <a:normAutofit lnSpcReduction="10000"/>
          </a:bodyPr>
          <a:lstStyle/>
          <a:p>
            <a:r>
              <a:rPr lang="en-US" dirty="0" smtClean="0"/>
              <a:t>This is the abandonment value of the project. In contrast, for larger project the abandonment option might be very difficult to exercise. When we make decision of investing cash in a project, we bear the opportunity cost of not investing the cash in another project and thereby losing option. Locking up your money &amp; time in a bad project today can reduce your Option Value to invest in better opportunities in future.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p>
        </p:txBody>
      </p:sp>
      <p:sp>
        <p:nvSpPr>
          <p:cNvPr id="4" name="Content Placeholder 3"/>
          <p:cNvSpPr>
            <a:spLocks noGrp="1"/>
          </p:cNvSpPr>
          <p:nvPr>
            <p:ph idx="1"/>
          </p:nvPr>
        </p:nvSpPr>
        <p:spPr/>
        <p:txBody>
          <a:bodyPr>
            <a:normAutofit/>
          </a:bodyPr>
          <a:lstStyle/>
          <a:p>
            <a:r>
              <a:rPr lang="en-US" dirty="0" smtClean="0"/>
              <a:t> Cash flows relevant to NPV</a:t>
            </a:r>
          </a:p>
          <a:p>
            <a:r>
              <a:rPr lang="en-US" dirty="0" smtClean="0"/>
              <a:t> Project timing on the cash flows relationship</a:t>
            </a:r>
          </a:p>
          <a:p>
            <a:r>
              <a:rPr lang="en-US" dirty="0" smtClean="0"/>
              <a:t> Steps involved in preparing pro forma cash flow statement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1402</Words>
  <Application>Microsoft Office PowerPoint</Application>
  <PresentationFormat>On-screen Show (4:3)</PresentationFormat>
  <Paragraphs>115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Summary of Last Lecture</vt:lpstr>
      <vt:lpstr>PROJECT CASH FLOWS, PROJECT TIMING &amp; COMPARING PROJECTS</vt:lpstr>
      <vt:lpstr>Learning Objectives </vt:lpstr>
      <vt:lpstr>Learning Objectives </vt:lpstr>
      <vt:lpstr>Learning Objectives </vt:lpstr>
      <vt:lpstr>Real Asset Projects</vt:lpstr>
      <vt:lpstr>Real Asset Projects</vt:lpstr>
      <vt:lpstr>Difficulties in calculating NPV</vt:lpstr>
      <vt:lpstr>Difficulties in calculating NPV</vt:lpstr>
      <vt:lpstr>Difficulties in calculating NPV</vt:lpstr>
      <vt:lpstr>Difficulties in calculating NPV</vt:lpstr>
      <vt:lpstr>Other Cash flows relevant to the NPV of the project</vt:lpstr>
      <vt:lpstr>Other Cash flows relevant to the NPV of the project</vt:lpstr>
      <vt:lpstr>Other Cash flows relevant to the NPV of the project</vt:lpstr>
      <vt:lpstr>Other Cash flows relevant to the NPV of the project</vt:lpstr>
      <vt:lpstr>Other Cash flows relevant to the NPV of the project</vt:lpstr>
      <vt:lpstr>Other Cash flows relevant to the NPV of the project</vt:lpstr>
      <vt:lpstr>Timing of the projects:</vt:lpstr>
      <vt:lpstr>Time of investment:</vt:lpstr>
      <vt:lpstr>Time of investment:</vt:lpstr>
      <vt:lpstr>Time of investment:</vt:lpstr>
      <vt:lpstr>Life of the project:</vt:lpstr>
      <vt:lpstr>Life of the project:</vt:lpstr>
      <vt:lpstr>Life of the project:</vt:lpstr>
      <vt:lpstr>Termination of the project:</vt:lpstr>
      <vt:lpstr>Steps involved in preparing estimated cash flow statement:</vt:lpstr>
      <vt:lpstr>Steps involved in preparing estimated cash flow statement:</vt:lpstr>
      <vt:lpstr>Steps involved in preparing estimated cash flow statement:</vt:lpstr>
      <vt:lpstr>Steps involved in preparing estimated cash flow statement:</vt:lpstr>
      <vt:lpstr>Explanation:</vt:lpstr>
      <vt:lpstr>Explanation:</vt:lpstr>
      <vt:lpstr>Explanation:</vt:lpstr>
      <vt:lpstr>Explanation:</vt:lpstr>
      <vt:lpstr>Explanation:</vt:lpstr>
      <vt:lpstr>Explanation:</vt:lpstr>
      <vt:lpstr>Project Options:</vt:lpstr>
      <vt:lpstr>Project Options:</vt:lpstr>
      <vt:lpstr>Project Options:</vt:lpstr>
      <vt:lpstr>Project Options:</vt:lpstr>
      <vt:lpstr>Project Options:</vt:lpstr>
      <vt:lpstr>Project Options:</vt:lpstr>
      <vt:lpstr>Project Options:</vt:lpstr>
      <vt:lpstr>Project Options: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NTS</cp:lastModifiedBy>
  <cp:revision>26</cp:revision>
  <dcterms:created xsi:type="dcterms:W3CDTF">2014-06-07T16:08:46Z</dcterms:created>
  <dcterms:modified xsi:type="dcterms:W3CDTF">2014-06-11T08:58:45Z</dcterms:modified>
</cp:coreProperties>
</file>