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6" r:id="rId9"/>
    <p:sldId id="267" r:id="rId10"/>
    <p:sldId id="265"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8F1F0F-DD3B-473A-AB84-468A56F31CD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F1F0F-DD3B-473A-AB84-468A56F31CD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8F1F0F-DD3B-473A-AB84-468A56F31CD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8F1F0F-DD3B-473A-AB84-468A56F31CD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8F1F0F-DD3B-473A-AB84-468A56F31CD2}" type="datetimeFigureOut">
              <a:rPr lang="en-US" smtClean="0"/>
              <a:pPr/>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8F1F0F-DD3B-473A-AB84-468A56F31CD2}" type="datetimeFigureOut">
              <a:rPr lang="en-US" smtClean="0"/>
              <a:pPr/>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8F1F0F-DD3B-473A-AB84-468A56F31CD2}" type="datetimeFigureOut">
              <a:rPr lang="en-US" smtClean="0"/>
              <a:pPr/>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F1F0F-DD3B-473A-AB84-468A56F31CD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8F1F0F-DD3B-473A-AB84-468A56F31CD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F1F0F-DD3B-473A-AB84-468A56F31CD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8F1F0F-DD3B-473A-AB84-468A56F31CD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515AAB-B724-4FC6-8C8C-AFD657A148C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8F1F0F-DD3B-473A-AB84-468A56F31CD2}" type="datetimeFigureOut">
              <a:rPr lang="en-US" smtClean="0"/>
              <a:pPr/>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15AAB-B724-4FC6-8C8C-AFD657A148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Financial Management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Financial Management(FM)?</a:t>
            </a:r>
            <a:endParaRPr lang="en-US" dirty="0"/>
          </a:p>
        </p:txBody>
      </p:sp>
      <p:sp>
        <p:nvSpPr>
          <p:cNvPr id="3" name="Content Placeholder 2"/>
          <p:cNvSpPr>
            <a:spLocks noGrp="1"/>
          </p:cNvSpPr>
          <p:nvPr>
            <p:ph idx="1"/>
          </p:nvPr>
        </p:nvSpPr>
        <p:spPr/>
        <p:txBody>
          <a:bodyPr/>
          <a:lstStyle/>
          <a:p>
            <a:r>
              <a:rPr lang="en-US" dirty="0"/>
              <a:t>FM is the management of financial resources – how to best find and use investments </a:t>
            </a:r>
            <a:r>
              <a:rPr lang="en-US" dirty="0" smtClean="0"/>
              <a:t>and financing </a:t>
            </a:r>
            <a:r>
              <a:rPr lang="en-US" dirty="0"/>
              <a:t>opportunities in an ever-changing and increasingly complex environment.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a:t>
            </a:r>
            <a:r>
              <a:rPr lang="en-US" b="1" dirty="0" smtClean="0"/>
              <a:t>study </a:t>
            </a:r>
            <a:r>
              <a:rPr lang="en-US" b="1" dirty="0"/>
              <a:t>FM?</a:t>
            </a:r>
            <a:endParaRPr lang="en-US" dirty="0"/>
          </a:p>
        </p:txBody>
      </p:sp>
      <p:sp>
        <p:nvSpPr>
          <p:cNvPr id="3" name="Content Placeholder 2"/>
          <p:cNvSpPr>
            <a:spLocks noGrp="1"/>
          </p:cNvSpPr>
          <p:nvPr>
            <p:ph idx="1"/>
          </p:nvPr>
        </p:nvSpPr>
        <p:spPr/>
        <p:txBody>
          <a:bodyPr>
            <a:normAutofit fontScale="92500"/>
          </a:bodyPr>
          <a:lstStyle/>
          <a:p>
            <a:r>
              <a:rPr lang="en-US" dirty="0"/>
              <a:t>First of all, financial management is a core life skill; almost every one needs to understand </a:t>
            </a:r>
            <a:r>
              <a:rPr lang="en-US" dirty="0" smtClean="0"/>
              <a:t>some concepts </a:t>
            </a:r>
            <a:r>
              <a:rPr lang="en-US" dirty="0"/>
              <a:t>of finance to manage his/her business &amp; personal finances</a:t>
            </a:r>
            <a:r>
              <a:rPr lang="en-US" dirty="0" smtClean="0"/>
              <a:t>.</a:t>
            </a:r>
          </a:p>
          <a:p>
            <a:r>
              <a:rPr lang="en-US" dirty="0"/>
              <a:t>It is generally and quite rightfully said, “Money makes the world go round”. Finance is like </a:t>
            </a:r>
            <a:r>
              <a:rPr lang="en-US" dirty="0" smtClean="0"/>
              <a:t>a life-blood </a:t>
            </a:r>
            <a:r>
              <a:rPr lang="en-US" dirty="0"/>
              <a:t>for a company. Even the best of the companies and CEOs go out of the business because </a:t>
            </a:r>
            <a:r>
              <a:rPr lang="en-US" dirty="0" smtClean="0"/>
              <a:t>of poor </a:t>
            </a:r>
            <a:r>
              <a:rPr lang="en-US" dirty="0"/>
              <a:t>financial management policies.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a:t>
            </a:r>
            <a:r>
              <a:rPr lang="en-US" b="1" dirty="0" smtClean="0"/>
              <a:t>study </a:t>
            </a:r>
            <a:r>
              <a:rPr lang="en-US" b="1" dirty="0"/>
              <a:t>FM?</a:t>
            </a:r>
            <a:endParaRPr lang="en-US" dirty="0"/>
          </a:p>
        </p:txBody>
      </p:sp>
      <p:sp>
        <p:nvSpPr>
          <p:cNvPr id="3" name="Content Placeholder 2"/>
          <p:cNvSpPr>
            <a:spLocks noGrp="1"/>
          </p:cNvSpPr>
          <p:nvPr>
            <p:ph idx="1"/>
          </p:nvPr>
        </p:nvSpPr>
        <p:spPr/>
        <p:txBody>
          <a:bodyPr>
            <a:normAutofit/>
          </a:bodyPr>
          <a:lstStyle/>
          <a:p>
            <a:r>
              <a:rPr lang="en-US" dirty="0" smtClean="0"/>
              <a:t>Professionals </a:t>
            </a:r>
            <a:r>
              <a:rPr lang="en-US" dirty="0"/>
              <a:t>need to have an understanding of the financial concepts to understand and contribute </a:t>
            </a:r>
            <a:r>
              <a:rPr lang="en-US" dirty="0" smtClean="0"/>
              <a:t>to the </a:t>
            </a:r>
            <a:r>
              <a:rPr lang="en-US" dirty="0"/>
              <a:t>overall corporate strategy</a:t>
            </a:r>
            <a:r>
              <a:rPr lang="en-US" dirty="0" smtClean="0"/>
              <a:t>.</a:t>
            </a:r>
          </a:p>
          <a:p>
            <a:r>
              <a:rPr lang="en-US" dirty="0"/>
              <a:t>Financial Engineering is an upcoming field that requires people with CS, math/science, </a:t>
            </a:r>
            <a:r>
              <a:rPr lang="en-US" dirty="0" smtClean="0"/>
              <a:t>and finance </a:t>
            </a:r>
            <a:r>
              <a:rPr lang="en-US" dirty="0"/>
              <a:t>background. Financial engineering is the application of engineering methods </a:t>
            </a:r>
            <a:r>
              <a:rPr lang="en-US"/>
              <a:t>to </a:t>
            </a:r>
            <a:r>
              <a:rPr lang="en-US" smtClean="0"/>
              <a:t>finance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a:t>
            </a:r>
            <a:r>
              <a:rPr lang="en-US" b="1" dirty="0" smtClean="0"/>
              <a:t>study </a:t>
            </a:r>
            <a:r>
              <a:rPr lang="en-US" b="1" dirty="0"/>
              <a:t>FM?</a:t>
            </a:r>
            <a:endParaRPr lang="en-US" dirty="0"/>
          </a:p>
        </p:txBody>
      </p:sp>
      <p:sp>
        <p:nvSpPr>
          <p:cNvPr id="3" name="Content Placeholder 2"/>
          <p:cNvSpPr>
            <a:spLocks noGrp="1"/>
          </p:cNvSpPr>
          <p:nvPr>
            <p:ph idx="1"/>
          </p:nvPr>
        </p:nvSpPr>
        <p:spPr/>
        <p:txBody>
          <a:bodyPr>
            <a:normAutofit/>
          </a:bodyPr>
          <a:lstStyle/>
          <a:p>
            <a:r>
              <a:rPr lang="en-US" dirty="0" smtClean="0"/>
              <a:t>One important area of study is the design, analysis, and construction of financial contracts to meet the needs of enterprises. This field is experiencing an increased demand for professionals, especially those who are trained in both the underlying mathematics/computer technologies and finance.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a:t>
            </a:r>
            <a:r>
              <a:rPr lang="en-US" b="1" dirty="0" smtClean="0"/>
              <a:t>study </a:t>
            </a:r>
            <a:r>
              <a:rPr lang="en-US" b="1" dirty="0"/>
              <a:t>FM?</a:t>
            </a:r>
            <a:endParaRPr lang="en-US" dirty="0"/>
          </a:p>
        </p:txBody>
      </p:sp>
      <p:sp>
        <p:nvSpPr>
          <p:cNvPr id="3" name="Content Placeholder 2"/>
          <p:cNvSpPr>
            <a:spLocks noGrp="1"/>
          </p:cNvSpPr>
          <p:nvPr>
            <p:ph idx="1"/>
          </p:nvPr>
        </p:nvSpPr>
        <p:spPr/>
        <p:txBody>
          <a:bodyPr>
            <a:normAutofit/>
          </a:bodyPr>
          <a:lstStyle/>
          <a:p>
            <a:r>
              <a:rPr lang="en-US" dirty="0" smtClean="0"/>
              <a:t>Apart from this, I will give you an overview of upcoming research and trends in finance like behavioral finance, </a:t>
            </a:r>
            <a:r>
              <a:rPr lang="en-US" dirty="0" err="1" smtClean="0"/>
              <a:t>neurofinance</a:t>
            </a:r>
            <a:r>
              <a:rPr lang="en-US" dirty="0" smtClean="0"/>
              <a:t>, complexity economics models.</a:t>
            </a:r>
          </a:p>
          <a:p>
            <a:r>
              <a:rPr lang="en-US" dirty="0" smtClean="0"/>
              <a:t>We will also talk important financial markets and institutions as well as the shadow banking system.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Prerequisites</a:t>
            </a:r>
            <a:endParaRPr lang="en-US" dirty="0"/>
          </a:p>
        </p:txBody>
      </p:sp>
      <p:sp>
        <p:nvSpPr>
          <p:cNvPr id="3" name="Content Placeholder 2"/>
          <p:cNvSpPr>
            <a:spLocks noGrp="1"/>
          </p:cNvSpPr>
          <p:nvPr>
            <p:ph idx="1"/>
          </p:nvPr>
        </p:nvSpPr>
        <p:spPr/>
        <p:txBody>
          <a:bodyPr>
            <a:normAutofit/>
          </a:bodyPr>
          <a:lstStyle/>
          <a:p>
            <a:r>
              <a:rPr lang="en-US" dirty="0" smtClean="0"/>
              <a:t>Financial Accounting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READING </a:t>
            </a:r>
            <a:r>
              <a:rPr lang="en-US" b="1" dirty="0"/>
              <a:t>MATERIALS</a:t>
            </a:r>
            <a:endParaRPr lang="en-US" dirty="0"/>
          </a:p>
        </p:txBody>
      </p:sp>
      <p:sp>
        <p:nvSpPr>
          <p:cNvPr id="3" name="Content Placeholder 2"/>
          <p:cNvSpPr>
            <a:spLocks noGrp="1"/>
          </p:cNvSpPr>
          <p:nvPr>
            <p:ph idx="1"/>
          </p:nvPr>
        </p:nvSpPr>
        <p:spPr/>
        <p:txBody>
          <a:bodyPr>
            <a:normAutofit/>
          </a:bodyPr>
          <a:lstStyle/>
          <a:p>
            <a:r>
              <a:rPr lang="en-US" dirty="0" smtClean="0"/>
              <a:t>Fundamentals </a:t>
            </a:r>
            <a:r>
              <a:rPr lang="en-US" dirty="0"/>
              <a:t>of Financial Management, 13th or Latest Edition, James C. Van Horne and John </a:t>
            </a:r>
            <a:r>
              <a:rPr lang="en-US" dirty="0" err="1"/>
              <a:t>M.Wachowicz</a:t>
            </a:r>
            <a:r>
              <a:rPr lang="en-US" dirty="0"/>
              <a:t> .JR </a:t>
            </a:r>
          </a:p>
          <a:p>
            <a:r>
              <a:rPr lang="en-US" dirty="0" smtClean="0"/>
              <a:t>Financial </a:t>
            </a:r>
            <a:r>
              <a:rPr lang="en-US" dirty="0"/>
              <a:t>Management – Theory and Practice, 11th Edition, Eugene F. Brigham and Lou s C. </a:t>
            </a:r>
            <a:r>
              <a:rPr lang="en-US" dirty="0" err="1"/>
              <a:t>Gapenski</a:t>
            </a:r>
            <a:r>
              <a:rPr lang="en-US" dirty="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READING </a:t>
            </a:r>
            <a:r>
              <a:rPr lang="en-US" b="1" dirty="0"/>
              <a:t>MATERIALS</a:t>
            </a:r>
            <a:endParaRPr lang="en-US" dirty="0"/>
          </a:p>
        </p:txBody>
      </p:sp>
      <p:sp>
        <p:nvSpPr>
          <p:cNvPr id="3" name="Content Placeholder 2"/>
          <p:cNvSpPr>
            <a:spLocks noGrp="1"/>
          </p:cNvSpPr>
          <p:nvPr>
            <p:ph idx="1"/>
          </p:nvPr>
        </p:nvSpPr>
        <p:spPr/>
        <p:txBody>
          <a:bodyPr>
            <a:normAutofit lnSpcReduction="10000"/>
          </a:bodyPr>
          <a:lstStyle/>
          <a:p>
            <a:r>
              <a:rPr lang="en-US" dirty="0" smtClean="0"/>
              <a:t>Financial </a:t>
            </a:r>
            <a:r>
              <a:rPr lang="en-US" dirty="0"/>
              <a:t>Times </a:t>
            </a:r>
          </a:p>
          <a:p>
            <a:r>
              <a:rPr lang="en-US" dirty="0" smtClean="0"/>
              <a:t>New </a:t>
            </a:r>
            <a:r>
              <a:rPr lang="en-US" dirty="0"/>
              <a:t>York Times, Business Section </a:t>
            </a:r>
          </a:p>
          <a:p>
            <a:r>
              <a:rPr lang="en-US" dirty="0" smtClean="0"/>
              <a:t>Wall </a:t>
            </a:r>
            <a:r>
              <a:rPr lang="en-US" dirty="0"/>
              <a:t>Street Journal </a:t>
            </a:r>
          </a:p>
          <a:p>
            <a:r>
              <a:rPr lang="en-US" dirty="0" smtClean="0"/>
              <a:t>Business </a:t>
            </a:r>
            <a:r>
              <a:rPr lang="en-US" dirty="0"/>
              <a:t>Section of Daily Dawn, The News and The Nation </a:t>
            </a:r>
            <a:endParaRPr lang="en-US" dirty="0" smtClean="0"/>
          </a:p>
          <a:p>
            <a:r>
              <a:rPr lang="en-US" dirty="0" smtClean="0"/>
              <a:t>Institute of New Economic Thinking (INET)</a:t>
            </a:r>
            <a:endParaRPr lang="en-US" dirty="0"/>
          </a:p>
          <a:p>
            <a:r>
              <a:rPr lang="en-US" dirty="0" smtClean="0"/>
              <a:t>Bank of England (BOE) </a:t>
            </a:r>
            <a:endParaRPr lang="en-US" dirty="0"/>
          </a:p>
          <a:p>
            <a:r>
              <a:rPr lang="en-US" dirty="0" smtClean="0"/>
              <a:t>Bank of International Settlements(BIS)</a:t>
            </a:r>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Finance: </a:t>
            </a:r>
            <a:r>
              <a:rPr lang="en-US" dirty="0" smtClean="0"/>
              <a:t>Finance </a:t>
            </a:r>
            <a:r>
              <a:rPr lang="en-US" dirty="0"/>
              <a:t>is the science of managing </a:t>
            </a:r>
            <a:r>
              <a:rPr lang="en-US" dirty="0" smtClean="0"/>
              <a:t>financial resources </a:t>
            </a:r>
            <a:r>
              <a:rPr lang="en-US" dirty="0"/>
              <a:t>in </a:t>
            </a:r>
            <a:r>
              <a:rPr lang="en-US" dirty="0" smtClean="0"/>
              <a:t>an optimal </a:t>
            </a:r>
            <a:r>
              <a:rPr lang="en-US" dirty="0"/>
              <a:t>pattern i.e. the best use </a:t>
            </a:r>
            <a:r>
              <a:rPr lang="en-US" dirty="0" smtClean="0"/>
              <a:t>of available </a:t>
            </a:r>
            <a:r>
              <a:rPr lang="en-US" dirty="0"/>
              <a:t>financial sources. Finance consists of three interrelated areas:</a:t>
            </a:r>
          </a:p>
          <a:p>
            <a:pPr algn="just"/>
            <a:r>
              <a:rPr lang="en-US" dirty="0" smtClean="0"/>
              <a:t> </a:t>
            </a:r>
            <a:r>
              <a:rPr lang="en-US" dirty="0"/>
              <a:t>Money &amp; Capital markets, which deals with securities markets &amp; financial institutions.</a:t>
            </a:r>
          </a:p>
          <a:p>
            <a:pPr algn="just"/>
            <a:r>
              <a:rPr lang="en-US" dirty="0" smtClean="0"/>
              <a:t> </a:t>
            </a:r>
            <a:r>
              <a:rPr lang="en-US" dirty="0"/>
              <a:t>Investments, which focuses on the decisions of both individual and institutional investors </a:t>
            </a:r>
            <a:r>
              <a:rPr lang="en-US" dirty="0" smtClean="0"/>
              <a:t>as they </a:t>
            </a:r>
            <a:r>
              <a:rPr lang="en-US" dirty="0"/>
              <a:t>choose assets for their investment portfolios.</a:t>
            </a:r>
          </a:p>
          <a:p>
            <a:pPr algn="just"/>
            <a:r>
              <a:rPr lang="en-US" dirty="0" smtClean="0"/>
              <a:t>Financial </a:t>
            </a:r>
            <a:r>
              <a:rPr lang="en-US" dirty="0"/>
              <a:t>Management, or business finance which involves the actual management of firms.</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fontScale="92500"/>
          </a:bodyPr>
          <a:lstStyle/>
          <a:p>
            <a:r>
              <a:rPr lang="en-US" dirty="0"/>
              <a:t>Following are some of the important areas and concepts of financial management, which </a:t>
            </a:r>
            <a:r>
              <a:rPr lang="en-US" dirty="0" smtClean="0"/>
              <a:t>would be </a:t>
            </a:r>
            <a:r>
              <a:rPr lang="en-US" dirty="0"/>
              <a:t>discussed in detail in the lectures to come</a:t>
            </a:r>
            <a:r>
              <a:rPr lang="en-US" dirty="0" smtClean="0"/>
              <a:t>.</a:t>
            </a:r>
          </a:p>
          <a:p>
            <a:r>
              <a:rPr lang="en-US" b="1" dirty="0"/>
              <a:t>Analysis of Financial </a:t>
            </a:r>
            <a:r>
              <a:rPr lang="en-US" b="1" dirty="0" smtClean="0"/>
              <a:t>Statements</a:t>
            </a:r>
          </a:p>
          <a:p>
            <a:pPr>
              <a:buNone/>
            </a:pPr>
            <a:r>
              <a:rPr lang="en-US" dirty="0" smtClean="0"/>
              <a:t>	Analysis </a:t>
            </a:r>
            <a:r>
              <a:rPr lang="en-US" dirty="0"/>
              <a:t>of financial statement is one of the most common techniques of financial analysis, </a:t>
            </a:r>
            <a:r>
              <a:rPr lang="en-US" dirty="0" smtClean="0"/>
              <a:t>in which </a:t>
            </a:r>
            <a:r>
              <a:rPr lang="en-US" dirty="0"/>
              <a:t>the financial performance and financial health of a company are analyzed based on its </a:t>
            </a:r>
            <a:r>
              <a:rPr lang="en-US" dirty="0" smtClean="0"/>
              <a:t>past performance.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following financial statements are used in the analysis process</a:t>
            </a:r>
            <a:r>
              <a:rPr lang="en-US" dirty="0" smtClean="0"/>
              <a:t>.</a:t>
            </a:r>
          </a:p>
          <a:p>
            <a:r>
              <a:rPr lang="en-US" b="1" dirty="0"/>
              <a:t>Profit &amp; Loss Statement or Income Statement</a:t>
            </a:r>
          </a:p>
          <a:p>
            <a:pPr>
              <a:buNone/>
            </a:pPr>
            <a:r>
              <a:rPr lang="en-US" dirty="0" smtClean="0"/>
              <a:t>	Income </a:t>
            </a:r>
            <a:r>
              <a:rPr lang="en-US" dirty="0"/>
              <a:t>statement reflects the </a:t>
            </a:r>
            <a:r>
              <a:rPr lang="en-US" dirty="0" smtClean="0"/>
              <a:t>operating efficiency </a:t>
            </a:r>
            <a:r>
              <a:rPr lang="en-US" dirty="0"/>
              <a:t>or profitability of a company as a </a:t>
            </a:r>
            <a:r>
              <a:rPr lang="en-US" dirty="0" smtClean="0"/>
              <a:t>result of </a:t>
            </a:r>
            <a:r>
              <a:rPr lang="en-US" dirty="0"/>
              <a:t>its operations along with the net profit available to the shareholders for a given </a:t>
            </a:r>
            <a:r>
              <a:rPr lang="en-US" dirty="0" smtClean="0"/>
              <a:t>year (usually </a:t>
            </a:r>
            <a:r>
              <a:rPr lang="en-US" dirty="0"/>
              <a:t>one accounting period). This statement provides the analyst with some insight </a:t>
            </a:r>
            <a:r>
              <a:rPr lang="en-US" dirty="0" smtClean="0"/>
              <a:t>into the </a:t>
            </a:r>
            <a:r>
              <a:rPr lang="en-US" dirty="0"/>
              <a:t>financial performance of the company.</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a:bodyPr>
          <a:lstStyle/>
          <a:p>
            <a:pPr>
              <a:buNone/>
            </a:pPr>
            <a:r>
              <a:rPr lang="en-US" b="1" dirty="0"/>
              <a:t>Balance </a:t>
            </a:r>
            <a:r>
              <a:rPr lang="en-US" b="1" dirty="0" smtClean="0"/>
              <a:t>Sheet</a:t>
            </a:r>
          </a:p>
          <a:p>
            <a:pPr algn="just">
              <a:buNone/>
            </a:pPr>
            <a:r>
              <a:rPr lang="en-US" dirty="0" smtClean="0"/>
              <a:t>	Balance </a:t>
            </a:r>
            <a:r>
              <a:rPr lang="en-US" dirty="0"/>
              <a:t>Sheet is a snap-shot of an </a:t>
            </a:r>
            <a:r>
              <a:rPr lang="en-US" dirty="0" smtClean="0"/>
              <a:t>organization’s financial </a:t>
            </a:r>
            <a:r>
              <a:rPr lang="en-US" dirty="0"/>
              <a:t>health at a particular time. </a:t>
            </a:r>
            <a:r>
              <a:rPr lang="en-US" dirty="0" smtClean="0"/>
              <a:t>It shows </a:t>
            </a:r>
            <a:r>
              <a:rPr lang="en-US" dirty="0"/>
              <a:t>what assets are owned by the business and the sources of acquiring these assets.</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a:bodyPr>
          <a:lstStyle/>
          <a:p>
            <a:pPr>
              <a:buNone/>
            </a:pPr>
            <a:r>
              <a:rPr lang="en-US" b="1" dirty="0"/>
              <a:t>Statement of Shareholders’ equity</a:t>
            </a:r>
          </a:p>
          <a:p>
            <a:pPr>
              <a:buNone/>
            </a:pPr>
            <a:r>
              <a:rPr lang="en-US" dirty="0" smtClean="0"/>
              <a:t>	Statement </a:t>
            </a:r>
            <a:r>
              <a:rPr lang="en-US" dirty="0"/>
              <a:t>of shareholders’ equity provides the share of the owners in the business</a:t>
            </a:r>
            <a:r>
              <a:rPr lang="en-US" dirty="0" smtClean="0"/>
              <a:t>.</a:t>
            </a:r>
          </a:p>
          <a:p>
            <a:pPr>
              <a:buNone/>
            </a:pPr>
            <a:r>
              <a:rPr lang="en-US" b="1" dirty="0"/>
              <a:t>Statement of Cash Flows</a:t>
            </a:r>
          </a:p>
          <a:p>
            <a:pPr>
              <a:buNone/>
            </a:pPr>
            <a:r>
              <a:rPr lang="en-US" dirty="0"/>
              <a:t>Statement of cash flows explicitly reflects the </a:t>
            </a:r>
            <a:r>
              <a:rPr lang="en-US" dirty="0" smtClean="0"/>
              <a:t>cash </a:t>
            </a:r>
            <a:r>
              <a:rPr lang="en-US" dirty="0"/>
              <a:t>movement (inflows and </a:t>
            </a:r>
            <a:r>
              <a:rPr lang="en-US" dirty="0" smtClean="0"/>
              <a:t>outflows) during </a:t>
            </a:r>
            <a:r>
              <a:rPr lang="en-US" dirty="0"/>
              <a:t>the operations in an accounting period.</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Areas &amp; Concepts of Financial Management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a:t>Taken together, these statements give an accounting picture of the firm’s operations </a:t>
            </a:r>
            <a:r>
              <a:rPr lang="en-US" dirty="0" smtClean="0"/>
              <a:t>and financial </a:t>
            </a:r>
            <a:r>
              <a:rPr lang="en-US" dirty="0"/>
              <a:t>position. Financial statements report what has actually happened to the assets, </a:t>
            </a:r>
            <a:r>
              <a:rPr lang="en-US" dirty="0" smtClean="0"/>
              <a:t>earnings, and </a:t>
            </a:r>
            <a:r>
              <a:rPr lang="en-US" dirty="0"/>
              <a:t>dividends over the years. </a:t>
            </a:r>
            <a:endParaRPr lang="en-US" dirty="0" smtClean="0"/>
          </a:p>
          <a:p>
            <a:r>
              <a:rPr lang="en-US" dirty="0" smtClean="0"/>
              <a:t>The </a:t>
            </a:r>
            <a:r>
              <a:rPr lang="en-US" dirty="0"/>
              <a:t>analysis of the information contained in these statements </a:t>
            </a:r>
            <a:r>
              <a:rPr lang="en-US" dirty="0" smtClean="0"/>
              <a:t>help management </a:t>
            </a:r>
            <a:r>
              <a:rPr lang="en-US" dirty="0"/>
              <a:t>of the organization to evaluate the performance and activities of the concern; it </a:t>
            </a:r>
            <a:r>
              <a:rPr lang="en-US" dirty="0" smtClean="0"/>
              <a:t>also helps </a:t>
            </a:r>
            <a:r>
              <a:rPr lang="en-US" dirty="0"/>
              <a:t>the investors and creditors to have an idea of the profitability potential and creditworthiness </a:t>
            </a:r>
            <a:r>
              <a:rPr lang="en-US" dirty="0" smtClean="0"/>
              <a:t>of the </a:t>
            </a:r>
            <a:r>
              <a:rPr lang="en-US" dirty="0"/>
              <a:t>business.</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Investment Decisions &amp; Capital Budgeting</a:t>
            </a:r>
          </a:p>
        </p:txBody>
      </p:sp>
      <p:sp>
        <p:nvSpPr>
          <p:cNvPr id="3" name="Content Placeholder 2"/>
          <p:cNvSpPr>
            <a:spLocks noGrp="1"/>
          </p:cNvSpPr>
          <p:nvPr>
            <p:ph idx="1"/>
          </p:nvPr>
        </p:nvSpPr>
        <p:spPr/>
        <p:txBody>
          <a:bodyPr>
            <a:normAutofit/>
          </a:bodyPr>
          <a:lstStyle/>
          <a:p>
            <a:pPr>
              <a:buNone/>
            </a:pPr>
            <a:r>
              <a:rPr lang="en-US" dirty="0" smtClean="0"/>
              <a:t>	Investment </a:t>
            </a:r>
            <a:r>
              <a:rPr lang="en-US" dirty="0"/>
              <a:t>decisions are the most critical as they usually involve huge sums of money </a:t>
            </a:r>
            <a:r>
              <a:rPr lang="en-US" dirty="0" smtClean="0"/>
              <a:t>and these </a:t>
            </a:r>
            <a:r>
              <a:rPr lang="en-US" dirty="0"/>
              <a:t>decisions are likely to bring prosperity or doom to a business. A company’s future </a:t>
            </a:r>
            <a:r>
              <a:rPr lang="en-US" dirty="0" smtClean="0"/>
              <a:t>income depends </a:t>
            </a:r>
            <a:r>
              <a:rPr lang="en-US" dirty="0"/>
              <a:t>on how much investment is made, in what type of assets, and how these assets add to </a:t>
            </a:r>
            <a:r>
              <a:rPr lang="en-US" dirty="0" smtClean="0"/>
              <a:t>the overall </a:t>
            </a:r>
            <a:r>
              <a:rPr lang="en-US" dirty="0"/>
              <a:t>value of the company.</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Investment Decisions &amp; Capital Budgeting</a:t>
            </a:r>
          </a:p>
        </p:txBody>
      </p:sp>
      <p:sp>
        <p:nvSpPr>
          <p:cNvPr id="3" name="Content Placeholder 2"/>
          <p:cNvSpPr>
            <a:spLocks noGrp="1"/>
          </p:cNvSpPr>
          <p:nvPr>
            <p:ph idx="1"/>
          </p:nvPr>
        </p:nvSpPr>
        <p:spPr/>
        <p:txBody>
          <a:bodyPr>
            <a:normAutofit/>
          </a:bodyPr>
          <a:lstStyle/>
          <a:p>
            <a:r>
              <a:rPr lang="en-US" dirty="0"/>
              <a:t>Capital budgeting is a term strictly related to investment in fixed assets; here, the </a:t>
            </a:r>
            <a:r>
              <a:rPr lang="en-US" dirty="0" smtClean="0"/>
              <a:t>term capital </a:t>
            </a:r>
            <a:r>
              <a:rPr lang="en-US" dirty="0"/>
              <a:t>refers to the fixed assets that are used in production, while budget is a plan which </a:t>
            </a:r>
            <a:r>
              <a:rPr lang="en-US" dirty="0" smtClean="0"/>
              <a:t>details projected </a:t>
            </a:r>
            <a:r>
              <a:rPr lang="en-US" dirty="0"/>
              <a:t>cash inflows and outflows over some future period. </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Investment Decisions &amp; Capital Budgeting</a:t>
            </a:r>
          </a:p>
        </p:txBody>
      </p:sp>
      <p:sp>
        <p:nvSpPr>
          <p:cNvPr id="3" name="Content Placeholder 2"/>
          <p:cNvSpPr>
            <a:spLocks noGrp="1"/>
          </p:cNvSpPr>
          <p:nvPr>
            <p:ph idx="1"/>
          </p:nvPr>
        </p:nvSpPr>
        <p:spPr/>
        <p:txBody>
          <a:bodyPr>
            <a:normAutofit/>
          </a:bodyPr>
          <a:lstStyle/>
          <a:p>
            <a:r>
              <a:rPr lang="en-US" dirty="0" smtClean="0"/>
              <a:t>The following concepts and techniques are employed while analyzing investment decisions.</a:t>
            </a:r>
          </a:p>
          <a:p>
            <a:r>
              <a:rPr lang="en-US" dirty="0"/>
              <a:t>Interest rate formulas</a:t>
            </a:r>
          </a:p>
          <a:p>
            <a:r>
              <a:rPr lang="en-US" dirty="0" smtClean="0"/>
              <a:t>Time </a:t>
            </a:r>
            <a:r>
              <a:rPr lang="en-US" dirty="0"/>
              <a:t>Value of Money</a:t>
            </a:r>
          </a:p>
          <a:p>
            <a:r>
              <a:rPr lang="en-US" dirty="0" smtClean="0"/>
              <a:t>Discounted </a:t>
            </a:r>
            <a:r>
              <a:rPr lang="en-US" dirty="0"/>
              <a:t>Cash Flows</a:t>
            </a:r>
          </a:p>
          <a:p>
            <a:r>
              <a:rPr lang="en-US" dirty="0" smtClean="0"/>
              <a:t>Net </a:t>
            </a:r>
            <a:r>
              <a:rPr lang="en-US" dirty="0"/>
              <a:t>Present Value</a:t>
            </a:r>
          </a:p>
          <a:p>
            <a:r>
              <a:rPr lang="en-US" dirty="0" smtClean="0"/>
              <a:t>Internal </a:t>
            </a:r>
            <a:r>
              <a:rPr lang="en-US" dirty="0"/>
              <a:t>Rate of Return</a:t>
            </a: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 &amp; Return:</a:t>
            </a:r>
            <a:endParaRPr lang="en-US" b="1" dirty="0" smtClean="0"/>
          </a:p>
        </p:txBody>
      </p:sp>
      <p:sp>
        <p:nvSpPr>
          <p:cNvPr id="3" name="Content Placeholder 2"/>
          <p:cNvSpPr>
            <a:spLocks noGrp="1"/>
          </p:cNvSpPr>
          <p:nvPr>
            <p:ph idx="1"/>
          </p:nvPr>
        </p:nvSpPr>
        <p:spPr/>
        <p:txBody>
          <a:bodyPr>
            <a:normAutofit/>
          </a:bodyPr>
          <a:lstStyle/>
          <a:p>
            <a:r>
              <a:rPr lang="en-US" dirty="0"/>
              <a:t>Investors, individual or institutional, invest their money with the expectations of earning </a:t>
            </a:r>
            <a:r>
              <a:rPr lang="en-US" dirty="0" smtClean="0"/>
              <a:t>a return </a:t>
            </a:r>
            <a:r>
              <a:rPr lang="en-US" dirty="0"/>
              <a:t>on their investment. While investors wish and attempt to earn maximum return, they </a:t>
            </a:r>
            <a:r>
              <a:rPr lang="en-US" dirty="0" smtClean="0"/>
              <a:t>are constrained </a:t>
            </a:r>
            <a:r>
              <a:rPr lang="en-US" dirty="0"/>
              <a:t>by risk. How the risks and returns are related and how do investors make a choice </a:t>
            </a:r>
            <a:r>
              <a:rPr lang="en-US" dirty="0" smtClean="0"/>
              <a:t>of their </a:t>
            </a:r>
            <a:r>
              <a:rPr lang="en-US" dirty="0"/>
              <a:t>portfolios is important for investment decision making.</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 &amp; Return:</a:t>
            </a:r>
            <a:endParaRPr lang="en-US" b="1" dirty="0" smtClean="0"/>
          </a:p>
        </p:txBody>
      </p:sp>
      <p:sp>
        <p:nvSpPr>
          <p:cNvPr id="3" name="Content Placeholder 2"/>
          <p:cNvSpPr>
            <a:spLocks noGrp="1"/>
          </p:cNvSpPr>
          <p:nvPr>
            <p:ph idx="1"/>
          </p:nvPr>
        </p:nvSpPr>
        <p:spPr/>
        <p:txBody>
          <a:bodyPr>
            <a:normAutofit/>
          </a:bodyPr>
          <a:lstStyle/>
          <a:p>
            <a:r>
              <a:rPr lang="en-US" dirty="0"/>
              <a:t>Following concepts and theories </a:t>
            </a:r>
            <a:r>
              <a:rPr lang="en-US" dirty="0" smtClean="0"/>
              <a:t>would be </a:t>
            </a:r>
            <a:r>
              <a:rPr lang="en-US" dirty="0"/>
              <a:t>discussed while discussing the risk-return choices of the investor:</a:t>
            </a:r>
          </a:p>
          <a:p>
            <a:r>
              <a:rPr lang="en-US" dirty="0" smtClean="0"/>
              <a:t>Uncertainty</a:t>
            </a:r>
            <a:endParaRPr lang="en-US" dirty="0"/>
          </a:p>
          <a:p>
            <a:r>
              <a:rPr lang="en-US" dirty="0" smtClean="0"/>
              <a:t>Risk</a:t>
            </a:r>
            <a:endParaRPr lang="en-US" dirty="0"/>
          </a:p>
          <a:p>
            <a:r>
              <a:rPr lang="en-US" dirty="0" smtClean="0"/>
              <a:t>Portfolio </a:t>
            </a:r>
            <a:r>
              <a:rPr lang="en-US" dirty="0"/>
              <a:t>Theory</a:t>
            </a:r>
          </a:p>
          <a:p>
            <a:r>
              <a:rPr lang="en-US" dirty="0" smtClean="0"/>
              <a:t>Capital </a:t>
            </a:r>
            <a:r>
              <a:rPr lang="en-US" dirty="0"/>
              <a:t>Asset Pricing Model</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Corporate Financing &amp; Capital Structure</a:t>
            </a:r>
            <a:endParaRPr lang="en-US" b="1" dirty="0" smtClean="0"/>
          </a:p>
        </p:txBody>
      </p:sp>
      <p:sp>
        <p:nvSpPr>
          <p:cNvPr id="3" name="Content Placeholder 2"/>
          <p:cNvSpPr>
            <a:spLocks noGrp="1"/>
          </p:cNvSpPr>
          <p:nvPr>
            <p:ph idx="1"/>
          </p:nvPr>
        </p:nvSpPr>
        <p:spPr/>
        <p:txBody>
          <a:bodyPr>
            <a:normAutofit/>
          </a:bodyPr>
          <a:lstStyle/>
          <a:p>
            <a:r>
              <a:rPr lang="en-US" dirty="0"/>
              <a:t>When a firm plans to expand, it needs capital or funds. Acquisition of funds is considered </a:t>
            </a:r>
            <a:r>
              <a:rPr lang="en-US" dirty="0" smtClean="0"/>
              <a:t>to be </a:t>
            </a:r>
            <a:r>
              <a:rPr lang="en-US" dirty="0"/>
              <a:t>a primary responsibility of a finance department in an organization. </a:t>
            </a:r>
            <a:endParaRPr lang="en-US" dirty="0" smtClean="0"/>
          </a:p>
          <a:p>
            <a:r>
              <a:rPr lang="en-US" dirty="0" smtClean="0"/>
              <a:t>There </a:t>
            </a:r>
            <a:r>
              <a:rPr lang="en-US" dirty="0"/>
              <a:t>are numerous ways </a:t>
            </a:r>
            <a:r>
              <a:rPr lang="en-US" dirty="0" smtClean="0"/>
              <a:t>to acquire </a:t>
            </a:r>
            <a:r>
              <a:rPr lang="en-US" dirty="0"/>
              <a:t>funds, i.e., finances can be raised in the form of debt or equity. </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Corporate Financing &amp; Capital Structure</a:t>
            </a:r>
            <a:endParaRPr lang="en-US" b="1" dirty="0" smtClean="0"/>
          </a:p>
        </p:txBody>
      </p:sp>
      <p:sp>
        <p:nvSpPr>
          <p:cNvPr id="3" name="Content Placeholder 2"/>
          <p:cNvSpPr>
            <a:spLocks noGrp="1"/>
          </p:cNvSpPr>
          <p:nvPr>
            <p:ph idx="1"/>
          </p:nvPr>
        </p:nvSpPr>
        <p:spPr/>
        <p:txBody>
          <a:bodyPr>
            <a:normAutofit/>
          </a:bodyPr>
          <a:lstStyle/>
          <a:p>
            <a:r>
              <a:rPr lang="en-US" dirty="0" smtClean="0"/>
              <a:t>The proportion of debt and equity constitutes the capital structure of the firm. Financial experts attempt to find a combination of debt and equity that could increase the overall value of the company, i.e., they try to find the optimal capital structure.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Corporate Financing &amp; Capital Structure</a:t>
            </a:r>
            <a:endParaRPr lang="en-US" b="1" dirty="0" smtClean="0"/>
          </a:p>
        </p:txBody>
      </p:sp>
      <p:sp>
        <p:nvSpPr>
          <p:cNvPr id="3" name="Content Placeholder 2"/>
          <p:cNvSpPr>
            <a:spLocks noGrp="1"/>
          </p:cNvSpPr>
          <p:nvPr>
            <p:ph idx="1"/>
          </p:nvPr>
        </p:nvSpPr>
        <p:spPr/>
        <p:txBody>
          <a:bodyPr>
            <a:normAutofit/>
          </a:bodyPr>
          <a:lstStyle/>
          <a:p>
            <a:r>
              <a:rPr lang="en-US" dirty="0"/>
              <a:t>The following concepts would be used to understand how an </a:t>
            </a:r>
            <a:r>
              <a:rPr lang="en-US" dirty="0" smtClean="0"/>
              <a:t>optimal Capital </a:t>
            </a:r>
            <a:r>
              <a:rPr lang="en-US" dirty="0"/>
              <a:t>structure could be attained.</a:t>
            </a:r>
          </a:p>
          <a:p>
            <a:r>
              <a:rPr lang="en-US" dirty="0" smtClean="0"/>
              <a:t>Cost </a:t>
            </a:r>
            <a:r>
              <a:rPr lang="en-US" dirty="0"/>
              <a:t>of Capital</a:t>
            </a:r>
          </a:p>
          <a:p>
            <a:r>
              <a:rPr lang="en-US" dirty="0" smtClean="0"/>
              <a:t>Leverage</a:t>
            </a:r>
            <a:endParaRPr lang="en-US" dirty="0"/>
          </a:p>
          <a:p>
            <a:r>
              <a:rPr lang="en-US" dirty="0" smtClean="0"/>
              <a:t>Dividend </a:t>
            </a:r>
            <a:r>
              <a:rPr lang="en-US" dirty="0"/>
              <a:t>Policy</a:t>
            </a:r>
          </a:p>
          <a:p>
            <a:r>
              <a:rPr lang="en-US" dirty="0" smtClean="0"/>
              <a:t>Debt </a:t>
            </a:r>
            <a:r>
              <a:rPr lang="en-US" dirty="0"/>
              <a:t>Instruments</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Valuation</a:t>
            </a:r>
          </a:p>
        </p:txBody>
      </p:sp>
      <p:sp>
        <p:nvSpPr>
          <p:cNvPr id="3" name="Content Placeholder 2"/>
          <p:cNvSpPr>
            <a:spLocks noGrp="1"/>
          </p:cNvSpPr>
          <p:nvPr>
            <p:ph idx="1"/>
          </p:nvPr>
        </p:nvSpPr>
        <p:spPr/>
        <p:txBody>
          <a:bodyPr>
            <a:normAutofit/>
          </a:bodyPr>
          <a:lstStyle/>
          <a:p>
            <a:r>
              <a:rPr lang="en-US" dirty="0"/>
              <a:t>Asset or company valuation is important not only for financial managers, but also </a:t>
            </a:r>
            <a:r>
              <a:rPr lang="en-US" dirty="0" smtClean="0"/>
              <a:t>for creditors </a:t>
            </a:r>
            <a:r>
              <a:rPr lang="en-US" dirty="0"/>
              <a:t>and investors. It is important to know the value of the company or its assets to </a:t>
            </a:r>
            <a:r>
              <a:rPr lang="en-US" dirty="0" smtClean="0"/>
              <a:t>make </a:t>
            </a:r>
            <a:r>
              <a:rPr lang="en-US" dirty="0"/>
              <a:t>important financing and investment choices.</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Valuation</a:t>
            </a:r>
          </a:p>
        </p:txBody>
      </p:sp>
      <p:sp>
        <p:nvSpPr>
          <p:cNvPr id="3" name="Content Placeholder 2"/>
          <p:cNvSpPr>
            <a:spLocks noGrp="1"/>
          </p:cNvSpPr>
          <p:nvPr>
            <p:ph idx="1"/>
          </p:nvPr>
        </p:nvSpPr>
        <p:spPr/>
        <p:txBody>
          <a:bodyPr>
            <a:normAutofit/>
          </a:bodyPr>
          <a:lstStyle/>
          <a:p>
            <a:r>
              <a:rPr lang="en-US" dirty="0"/>
              <a:t>Different valuation techniques and factors </a:t>
            </a:r>
            <a:r>
              <a:rPr lang="en-US" dirty="0" smtClean="0"/>
              <a:t>that influence </a:t>
            </a:r>
            <a:r>
              <a:rPr lang="en-US" dirty="0"/>
              <a:t>the value of a company or its financial instruments would be discussed in this section.</a:t>
            </a:r>
          </a:p>
          <a:p>
            <a:r>
              <a:rPr lang="en-US" dirty="0" smtClean="0"/>
              <a:t> </a:t>
            </a:r>
            <a:r>
              <a:rPr lang="en-US" dirty="0"/>
              <a:t>Share</a:t>
            </a:r>
          </a:p>
          <a:p>
            <a:r>
              <a:rPr lang="en-US" dirty="0" smtClean="0"/>
              <a:t> </a:t>
            </a:r>
            <a:r>
              <a:rPr lang="en-US" dirty="0"/>
              <a:t>Bond</a:t>
            </a:r>
          </a:p>
          <a:p>
            <a:r>
              <a:rPr lang="en-US" dirty="0" smtClean="0"/>
              <a:t> </a:t>
            </a:r>
            <a:r>
              <a:rPr lang="en-US" dirty="0"/>
              <a:t>Option</a:t>
            </a:r>
          </a:p>
          <a:p>
            <a:r>
              <a:rPr lang="en-US" dirty="0" smtClean="0"/>
              <a:t> Other Derivatives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Working Capital &amp; Inventory Management:</a:t>
            </a:r>
            <a:endParaRPr lang="en-US" b="1" dirty="0" smtClean="0"/>
          </a:p>
        </p:txBody>
      </p:sp>
      <p:sp>
        <p:nvSpPr>
          <p:cNvPr id="3" name="Content Placeholder 2"/>
          <p:cNvSpPr>
            <a:spLocks noGrp="1"/>
          </p:cNvSpPr>
          <p:nvPr>
            <p:ph idx="1"/>
          </p:nvPr>
        </p:nvSpPr>
        <p:spPr/>
        <p:txBody>
          <a:bodyPr>
            <a:normAutofit/>
          </a:bodyPr>
          <a:lstStyle/>
          <a:p>
            <a:r>
              <a:rPr lang="en-US" dirty="0"/>
              <a:t>Working capital and inventory management pertains to the effective management of </a:t>
            </a:r>
            <a:r>
              <a:rPr lang="en-US" dirty="0" smtClean="0"/>
              <a:t>current assets</a:t>
            </a:r>
            <a:r>
              <a:rPr lang="en-US" dirty="0"/>
              <a:t>. As we will see, an optimal and effective utilization of working capital and </a:t>
            </a:r>
            <a:r>
              <a:rPr lang="en-US" dirty="0" smtClean="0"/>
              <a:t>inventory increases </a:t>
            </a:r>
            <a:r>
              <a:rPr lang="en-US" dirty="0"/>
              <a:t>the operating efficiency of the firm.</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International Finance &amp; Foreign Exchange</a:t>
            </a:r>
            <a:endParaRPr lang="en-US" b="1" dirty="0" smtClean="0"/>
          </a:p>
        </p:txBody>
      </p:sp>
      <p:sp>
        <p:nvSpPr>
          <p:cNvPr id="3" name="Content Placeholder 2"/>
          <p:cNvSpPr>
            <a:spLocks noGrp="1"/>
          </p:cNvSpPr>
          <p:nvPr>
            <p:ph idx="1"/>
          </p:nvPr>
        </p:nvSpPr>
        <p:spPr/>
        <p:txBody>
          <a:bodyPr>
            <a:normAutofit/>
          </a:bodyPr>
          <a:lstStyle/>
          <a:p>
            <a:r>
              <a:rPr lang="en-US" dirty="0"/>
              <a:t>With the increasing importance of international trade and global markets, the role </a:t>
            </a:r>
            <a:r>
              <a:rPr lang="en-US" dirty="0" smtClean="0"/>
              <a:t>of international </a:t>
            </a:r>
            <a:r>
              <a:rPr lang="en-US" dirty="0"/>
              <a:t>finance has increased manifold. In a global environment, the finance managers </a:t>
            </a:r>
            <a:r>
              <a:rPr lang="en-US" dirty="0" smtClean="0"/>
              <a:t>have more </a:t>
            </a:r>
            <a:r>
              <a:rPr lang="en-US" dirty="0"/>
              <a:t>choices pertaining to investing and financing than ever before. </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International Finance &amp; Foreign Exchange</a:t>
            </a:r>
            <a:endParaRPr lang="en-US" b="1" dirty="0" smtClean="0"/>
          </a:p>
        </p:txBody>
      </p:sp>
      <p:sp>
        <p:nvSpPr>
          <p:cNvPr id="3" name="Content Placeholder 2"/>
          <p:cNvSpPr>
            <a:spLocks noGrp="1"/>
          </p:cNvSpPr>
          <p:nvPr>
            <p:ph idx="1"/>
          </p:nvPr>
        </p:nvSpPr>
        <p:spPr/>
        <p:txBody>
          <a:bodyPr>
            <a:normAutofit/>
          </a:bodyPr>
          <a:lstStyle/>
          <a:p>
            <a:r>
              <a:rPr lang="en-US" dirty="0" smtClean="0"/>
              <a:t>However, it is important to understand the implications of working in a global environment, since fluctuations in the currency rates can convert a good financing or investment decision into a bad one. This section of the course would discuss the international financial environment and the financial implications of working in a global environment.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Organizational Structure</a:t>
            </a:r>
            <a:endParaRPr lang="en-US" b="1" dirty="0" smtClean="0"/>
          </a:p>
        </p:txBody>
      </p:sp>
      <p:pic>
        <p:nvPicPr>
          <p:cNvPr id="1026" name="Picture 2"/>
          <p:cNvPicPr>
            <a:picLocks noGrp="1" noChangeAspect="1" noChangeArrowheads="1"/>
          </p:cNvPicPr>
          <p:nvPr>
            <p:ph idx="1"/>
          </p:nvPr>
        </p:nvPicPr>
        <p:blipFill>
          <a:blip r:embed="rId2" cstate="print"/>
          <a:srcRect/>
          <a:stretch>
            <a:fillRect/>
          </a:stretch>
        </p:blipFill>
        <p:spPr bwMode="auto">
          <a:xfrm>
            <a:off x="1128712" y="1943894"/>
            <a:ext cx="6886575" cy="3838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Organizational Structure</a:t>
            </a:r>
            <a:endParaRPr lang="en-US" b="1" dirty="0" smtClean="0"/>
          </a:p>
        </p:txBody>
      </p:sp>
      <p:sp>
        <p:nvSpPr>
          <p:cNvPr id="4" name="Content Placeholder 3"/>
          <p:cNvSpPr>
            <a:spLocks noGrp="1"/>
          </p:cNvSpPr>
          <p:nvPr>
            <p:ph idx="1"/>
          </p:nvPr>
        </p:nvSpPr>
        <p:spPr/>
        <p:txBody>
          <a:bodyPr/>
          <a:lstStyle/>
          <a:p>
            <a:pPr>
              <a:buNone/>
            </a:pPr>
            <a:r>
              <a:rPr lang="en-US" b="1" dirty="0" smtClean="0"/>
              <a:t>Business </a:t>
            </a:r>
            <a:r>
              <a:rPr lang="en-US" b="1" dirty="0"/>
              <a:t>Legal </a:t>
            </a:r>
            <a:r>
              <a:rPr lang="en-US" b="1" dirty="0" smtClean="0"/>
              <a:t>Entities</a:t>
            </a:r>
          </a:p>
          <a:p>
            <a:r>
              <a:rPr lang="en-US" b="1" dirty="0"/>
              <a:t>Sole Proprietorship :</a:t>
            </a:r>
          </a:p>
          <a:p>
            <a:r>
              <a:rPr lang="en-US" dirty="0"/>
              <a:t>It is an unincorporated business owned by one individual. Going into a business as a </a:t>
            </a:r>
            <a:r>
              <a:rPr lang="en-US" dirty="0" smtClean="0"/>
              <a:t>sole proprietor </a:t>
            </a:r>
            <a:r>
              <a:rPr lang="en-US" dirty="0"/>
              <a:t>is simple – one merely has to begin business operations. Proprietorship consists of 80</a:t>
            </a:r>
            <a:r>
              <a:rPr lang="en-US" dirty="0" smtClean="0"/>
              <a:t>% of the </a:t>
            </a:r>
            <a:r>
              <a:rPr lang="en-US" dirty="0"/>
              <a:t>total number of businesses worldwide.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Sole Proprietorship</a:t>
            </a:r>
          </a:p>
        </p:txBody>
      </p:sp>
      <p:sp>
        <p:nvSpPr>
          <p:cNvPr id="4" name="Content Placeholder 3"/>
          <p:cNvSpPr>
            <a:spLocks noGrp="1"/>
          </p:cNvSpPr>
          <p:nvPr>
            <p:ph idx="1"/>
          </p:nvPr>
        </p:nvSpPr>
        <p:spPr/>
        <p:txBody>
          <a:bodyPr/>
          <a:lstStyle/>
          <a:p>
            <a:pPr>
              <a:buNone/>
            </a:pPr>
            <a:r>
              <a:rPr lang="en-US" b="1" dirty="0"/>
              <a:t>Advantages:</a:t>
            </a:r>
          </a:p>
          <a:p>
            <a:r>
              <a:rPr lang="en-US" dirty="0" smtClean="0"/>
              <a:t>It </a:t>
            </a:r>
            <a:r>
              <a:rPr lang="en-US" dirty="0"/>
              <a:t>is easily &amp; inexpensively formed.</a:t>
            </a:r>
          </a:p>
          <a:p>
            <a:r>
              <a:rPr lang="en-US" dirty="0" smtClean="0"/>
              <a:t>It </a:t>
            </a:r>
            <a:r>
              <a:rPr lang="en-US" dirty="0"/>
              <a:t>is subject to few government regulations.</a:t>
            </a:r>
          </a:p>
          <a:p>
            <a:r>
              <a:rPr lang="en-US" dirty="0" smtClean="0"/>
              <a:t>The </a:t>
            </a:r>
            <a:r>
              <a:rPr lang="en-US" dirty="0"/>
              <a:t>business pays no corporate income tax; only personal income tax is paid by </a:t>
            </a:r>
            <a:r>
              <a:rPr lang="en-US" dirty="0" smtClean="0"/>
              <a:t>the proprietor</a:t>
            </a:r>
            <a:r>
              <a:rPr lang="en-US" dirty="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Sole Proprietorship</a:t>
            </a:r>
          </a:p>
        </p:txBody>
      </p:sp>
      <p:sp>
        <p:nvSpPr>
          <p:cNvPr id="4" name="Content Placeholder 3"/>
          <p:cNvSpPr>
            <a:spLocks noGrp="1"/>
          </p:cNvSpPr>
          <p:nvPr>
            <p:ph idx="1"/>
          </p:nvPr>
        </p:nvSpPr>
        <p:spPr/>
        <p:txBody>
          <a:bodyPr>
            <a:normAutofit fontScale="92500" lnSpcReduction="10000"/>
          </a:bodyPr>
          <a:lstStyle/>
          <a:p>
            <a:pPr>
              <a:buNone/>
            </a:pPr>
            <a:r>
              <a:rPr lang="en-US" b="1" dirty="0"/>
              <a:t>Limitations:</a:t>
            </a:r>
          </a:p>
          <a:p>
            <a:r>
              <a:rPr lang="en-US" dirty="0" smtClean="0"/>
              <a:t>It </a:t>
            </a:r>
            <a:r>
              <a:rPr lang="en-US" dirty="0"/>
              <a:t>is difficult for a proprietorship to obtain large sums of capital.</a:t>
            </a:r>
          </a:p>
          <a:p>
            <a:r>
              <a:rPr lang="en-US" dirty="0" smtClean="0"/>
              <a:t>The </a:t>
            </a:r>
            <a:r>
              <a:rPr lang="en-US" dirty="0"/>
              <a:t>proprietor has unlimited personal liability for the business debts, which </a:t>
            </a:r>
            <a:r>
              <a:rPr lang="en-US" dirty="0" smtClean="0"/>
              <a:t>can result </a:t>
            </a:r>
            <a:r>
              <a:rPr lang="en-US" dirty="0"/>
              <a:t>in losses hat exceed the money invested by him in the business</a:t>
            </a:r>
            <a:r>
              <a:rPr lang="en-US" dirty="0" smtClean="0"/>
              <a:t>.</a:t>
            </a:r>
            <a:endParaRPr lang="en-US" dirty="0"/>
          </a:p>
          <a:p>
            <a:r>
              <a:rPr lang="en-US" dirty="0" smtClean="0"/>
              <a:t>The </a:t>
            </a:r>
            <a:r>
              <a:rPr lang="en-US" dirty="0"/>
              <a:t>life of the business organized as proprietorship is limited to the life of </a:t>
            </a:r>
            <a:r>
              <a:rPr lang="en-US" dirty="0" smtClean="0"/>
              <a:t>the individual </a:t>
            </a:r>
            <a:r>
              <a:rPr lang="en-US" dirty="0"/>
              <a:t>who created it.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Partnership</a:t>
            </a:r>
            <a:endParaRPr lang="en-US" b="1" dirty="0" smtClean="0"/>
          </a:p>
        </p:txBody>
      </p:sp>
      <p:sp>
        <p:nvSpPr>
          <p:cNvPr id="4" name="Content Placeholder 3"/>
          <p:cNvSpPr>
            <a:spLocks noGrp="1"/>
          </p:cNvSpPr>
          <p:nvPr>
            <p:ph idx="1"/>
          </p:nvPr>
        </p:nvSpPr>
        <p:spPr/>
        <p:txBody>
          <a:bodyPr>
            <a:normAutofit/>
          </a:bodyPr>
          <a:lstStyle/>
          <a:p>
            <a:r>
              <a:rPr lang="en-US" dirty="0"/>
              <a:t>A partnership exists whenever two or more persons associate to conduct a </a:t>
            </a:r>
            <a:r>
              <a:rPr lang="en-US" dirty="0" smtClean="0"/>
              <a:t>non-corporate business</a:t>
            </a:r>
            <a:r>
              <a:rPr lang="en-US" dirty="0"/>
              <a:t>. It could be registered or unregistered.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Partnership</a:t>
            </a:r>
            <a:endParaRPr lang="en-US" b="1" dirty="0" smtClean="0"/>
          </a:p>
        </p:txBody>
      </p:sp>
      <p:sp>
        <p:nvSpPr>
          <p:cNvPr id="4" name="Content Placeholder 3"/>
          <p:cNvSpPr>
            <a:spLocks noGrp="1"/>
          </p:cNvSpPr>
          <p:nvPr>
            <p:ph idx="1"/>
          </p:nvPr>
        </p:nvSpPr>
        <p:spPr/>
        <p:txBody>
          <a:bodyPr>
            <a:normAutofit/>
          </a:bodyPr>
          <a:lstStyle/>
          <a:p>
            <a:pPr>
              <a:buNone/>
            </a:pPr>
            <a:r>
              <a:rPr lang="en-US" b="1" dirty="0"/>
              <a:t>Advantages:</a:t>
            </a:r>
          </a:p>
          <a:p>
            <a:r>
              <a:rPr lang="en-US" dirty="0" smtClean="0"/>
              <a:t>Low </a:t>
            </a:r>
            <a:r>
              <a:rPr lang="en-US" dirty="0"/>
              <a:t>cost involved</a:t>
            </a:r>
          </a:p>
          <a:p>
            <a:r>
              <a:rPr lang="en-US" dirty="0" smtClean="0"/>
              <a:t>Ease </a:t>
            </a:r>
            <a:r>
              <a:rPr lang="en-US" dirty="0"/>
              <a:t>of formation.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Partnership</a:t>
            </a:r>
            <a:endParaRPr lang="en-US" b="1" dirty="0" smtClean="0"/>
          </a:p>
        </p:txBody>
      </p:sp>
      <p:sp>
        <p:nvSpPr>
          <p:cNvPr id="4" name="Content Placeholder 3"/>
          <p:cNvSpPr>
            <a:spLocks noGrp="1"/>
          </p:cNvSpPr>
          <p:nvPr>
            <p:ph idx="1"/>
          </p:nvPr>
        </p:nvSpPr>
        <p:spPr/>
        <p:txBody>
          <a:bodyPr>
            <a:normAutofit/>
          </a:bodyPr>
          <a:lstStyle/>
          <a:p>
            <a:pPr>
              <a:buNone/>
            </a:pPr>
            <a:r>
              <a:rPr lang="en-US" b="1" dirty="0"/>
              <a:t>Limitations:</a:t>
            </a:r>
          </a:p>
          <a:p>
            <a:r>
              <a:rPr lang="en-US" dirty="0" smtClean="0"/>
              <a:t>Unlimited </a:t>
            </a:r>
            <a:r>
              <a:rPr lang="en-US" dirty="0"/>
              <a:t>Liability.</a:t>
            </a:r>
          </a:p>
          <a:p>
            <a:r>
              <a:rPr lang="en-US" dirty="0" smtClean="0"/>
              <a:t>Limited </a:t>
            </a:r>
            <a:r>
              <a:rPr lang="en-US" dirty="0"/>
              <a:t>life of the organization.</a:t>
            </a:r>
          </a:p>
          <a:p>
            <a:r>
              <a:rPr lang="en-US" dirty="0" smtClean="0"/>
              <a:t>Difficulty </a:t>
            </a:r>
            <a:r>
              <a:rPr lang="en-US" dirty="0"/>
              <a:t>of transferring ownership.</a:t>
            </a:r>
          </a:p>
          <a:p>
            <a:r>
              <a:rPr lang="en-US" dirty="0" smtClean="0"/>
              <a:t>Difficulty </a:t>
            </a:r>
            <a:r>
              <a:rPr lang="en-US" dirty="0"/>
              <a:t>of raising large amounts of capital.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Corporation</a:t>
            </a:r>
            <a:endParaRPr lang="en-US" b="1" dirty="0" smtClean="0"/>
          </a:p>
        </p:txBody>
      </p:sp>
      <p:sp>
        <p:nvSpPr>
          <p:cNvPr id="4" name="Content Placeholder 3"/>
          <p:cNvSpPr>
            <a:spLocks noGrp="1"/>
          </p:cNvSpPr>
          <p:nvPr>
            <p:ph idx="1"/>
          </p:nvPr>
        </p:nvSpPr>
        <p:spPr/>
        <p:txBody>
          <a:bodyPr>
            <a:normAutofit/>
          </a:bodyPr>
          <a:lstStyle/>
          <a:p>
            <a:r>
              <a:rPr lang="en-US" dirty="0"/>
              <a:t>A corporation is a limited company and a separate legal entity registered by the government. </a:t>
            </a:r>
            <a:r>
              <a:rPr lang="en-US" dirty="0" smtClean="0"/>
              <a:t>It is </a:t>
            </a:r>
            <a:r>
              <a:rPr lang="en-US" dirty="0"/>
              <a:t>separate &amp; distinct from its owners &amp; managers. It Can be Private Limited (Pvt. Ltd.) or </a:t>
            </a:r>
            <a:r>
              <a:rPr lang="en-US" dirty="0" smtClean="0"/>
              <a:t>Public Limited </a:t>
            </a:r>
            <a:r>
              <a:rPr lang="en-US" dirty="0"/>
              <a:t>(which may be listed on Stock Exchange). The businesses in the form of corporations </a:t>
            </a:r>
            <a:r>
              <a:rPr lang="en-US" dirty="0" smtClean="0"/>
              <a:t>control 80</a:t>
            </a:r>
            <a:r>
              <a:rPr lang="en-US" dirty="0"/>
              <a:t>% of global sales of products and services.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Corporation</a:t>
            </a:r>
            <a:endParaRPr lang="en-US" b="1" dirty="0" smtClean="0"/>
          </a:p>
        </p:txBody>
      </p:sp>
      <p:sp>
        <p:nvSpPr>
          <p:cNvPr id="4" name="Content Placeholder 3"/>
          <p:cNvSpPr>
            <a:spLocks noGrp="1"/>
          </p:cNvSpPr>
          <p:nvPr>
            <p:ph idx="1"/>
          </p:nvPr>
        </p:nvSpPr>
        <p:spPr/>
        <p:txBody>
          <a:bodyPr>
            <a:normAutofit fontScale="77500" lnSpcReduction="20000"/>
          </a:bodyPr>
          <a:lstStyle/>
          <a:p>
            <a:pPr>
              <a:buNone/>
            </a:pPr>
            <a:r>
              <a:rPr lang="en-US" b="1" dirty="0"/>
              <a:t>Advantages:</a:t>
            </a:r>
          </a:p>
          <a:p>
            <a:pPr>
              <a:buNone/>
            </a:pPr>
            <a:r>
              <a:rPr lang="en-US" b="1" dirty="0" smtClean="0"/>
              <a:t>	Unlimited </a:t>
            </a:r>
            <a:r>
              <a:rPr lang="en-US" b="1" dirty="0"/>
              <a:t>life:</a:t>
            </a:r>
          </a:p>
          <a:p>
            <a:r>
              <a:rPr lang="en-US" dirty="0"/>
              <a:t>A corporation can continue even after the death of its original owners.</a:t>
            </a:r>
          </a:p>
          <a:p>
            <a:pPr>
              <a:buNone/>
            </a:pPr>
            <a:r>
              <a:rPr lang="en-US" b="1" dirty="0" smtClean="0"/>
              <a:t>	Easy </a:t>
            </a:r>
            <a:r>
              <a:rPr lang="en-US" b="1" dirty="0"/>
              <a:t>transferability of ownership interest:</a:t>
            </a:r>
          </a:p>
          <a:p>
            <a:r>
              <a:rPr lang="en-US" dirty="0"/>
              <a:t>Ownership interests can be divided into shares of stock, which in turn can be transferred </a:t>
            </a:r>
            <a:r>
              <a:rPr lang="en-US" dirty="0" smtClean="0"/>
              <a:t>far more </a:t>
            </a:r>
            <a:r>
              <a:rPr lang="en-US" dirty="0"/>
              <a:t>easily than can proprietorship &amp; partnership interests.</a:t>
            </a:r>
          </a:p>
          <a:p>
            <a:pPr>
              <a:buNone/>
            </a:pPr>
            <a:r>
              <a:rPr lang="en-US" b="1" dirty="0"/>
              <a:t>	</a:t>
            </a:r>
            <a:r>
              <a:rPr lang="en-US" b="1" dirty="0" smtClean="0"/>
              <a:t>Limited </a:t>
            </a:r>
            <a:r>
              <a:rPr lang="en-US" b="1" dirty="0"/>
              <a:t>Liability:</a:t>
            </a:r>
          </a:p>
          <a:p>
            <a:r>
              <a:rPr lang="en-US" dirty="0"/>
              <a:t>The liability of the shareholders is limited up to the extent of nominal value of shares held </a:t>
            </a:r>
            <a:r>
              <a:rPr lang="en-US" dirty="0" smtClean="0"/>
              <a:t>by them</a:t>
            </a:r>
            <a:r>
              <a:rPr lang="en-US" dirty="0"/>
              <a:t>. Creditors and banks cannot confiscate personal properties of director &amp; shareholders in case of </a:t>
            </a:r>
            <a:r>
              <a:rPr lang="en-US" dirty="0" smtClean="0"/>
              <a:t>its bankruptcy</a:t>
            </a:r>
            <a:r>
              <a:rPr lang="en-US" dirty="0"/>
              <a:t>.</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Corporation</a:t>
            </a:r>
            <a:endParaRPr lang="en-US" b="1" dirty="0" smtClean="0"/>
          </a:p>
        </p:txBody>
      </p:sp>
      <p:sp>
        <p:nvSpPr>
          <p:cNvPr id="4" name="Content Placeholder 3"/>
          <p:cNvSpPr>
            <a:spLocks noGrp="1"/>
          </p:cNvSpPr>
          <p:nvPr>
            <p:ph idx="1"/>
          </p:nvPr>
        </p:nvSpPr>
        <p:spPr/>
        <p:txBody>
          <a:bodyPr>
            <a:normAutofit fontScale="85000" lnSpcReduction="20000"/>
          </a:bodyPr>
          <a:lstStyle/>
          <a:p>
            <a:pPr>
              <a:buNone/>
            </a:pPr>
            <a:r>
              <a:rPr lang="en-US" b="1" dirty="0"/>
              <a:t>Limitations</a:t>
            </a:r>
            <a:r>
              <a:rPr lang="en-US" b="1" dirty="0" smtClean="0"/>
              <a:t>:</a:t>
            </a:r>
          </a:p>
          <a:p>
            <a:endParaRPr lang="en-US" dirty="0" smtClean="0"/>
          </a:p>
          <a:p>
            <a:r>
              <a:rPr lang="en-US" dirty="0" smtClean="0"/>
              <a:t>Double </a:t>
            </a:r>
            <a:r>
              <a:rPr lang="en-US" dirty="0"/>
              <a:t>Taxation:</a:t>
            </a:r>
          </a:p>
          <a:p>
            <a:pPr>
              <a:buNone/>
            </a:pPr>
            <a:r>
              <a:rPr lang="en-US" dirty="0" smtClean="0"/>
              <a:t>	Corporate </a:t>
            </a:r>
            <a:r>
              <a:rPr lang="en-US" dirty="0"/>
              <a:t>earnings may be subject to double taxation – the earnings of </a:t>
            </a:r>
            <a:r>
              <a:rPr lang="en-US" dirty="0" smtClean="0"/>
              <a:t>the corporation </a:t>
            </a:r>
            <a:r>
              <a:rPr lang="en-US" dirty="0"/>
              <a:t>are taxed at corporate level, and then any earnings paid out </a:t>
            </a:r>
            <a:r>
              <a:rPr lang="en-US" dirty="0" smtClean="0"/>
              <a:t>as dividends </a:t>
            </a:r>
            <a:r>
              <a:rPr lang="en-US" dirty="0"/>
              <a:t>are taxed again as income to the stockholders.</a:t>
            </a:r>
          </a:p>
          <a:p>
            <a:r>
              <a:rPr lang="en-US" dirty="0" smtClean="0"/>
              <a:t>Legal </a:t>
            </a:r>
            <a:r>
              <a:rPr lang="en-US" dirty="0"/>
              <a:t>Formalities:</a:t>
            </a:r>
          </a:p>
          <a:p>
            <a:pPr>
              <a:buNone/>
            </a:pPr>
            <a:r>
              <a:rPr lang="en-US" dirty="0" smtClean="0"/>
              <a:t>	Setting </a:t>
            </a:r>
            <a:r>
              <a:rPr lang="en-US" dirty="0"/>
              <a:t>up a corporation, and filing many official documents, is more </a:t>
            </a:r>
            <a:r>
              <a:rPr lang="en-US" dirty="0" smtClean="0"/>
              <a:t>complex and </a:t>
            </a:r>
            <a:r>
              <a:rPr lang="en-US" dirty="0"/>
              <a:t>time consuming than for a proprietor ship or a </a:t>
            </a:r>
            <a:r>
              <a:rPr lang="en-US" dirty="0" smtClean="0"/>
              <a:t>partnership.</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1444</Words>
  <Application>Microsoft Office PowerPoint</Application>
  <PresentationFormat>On-screen Show (4:3)</PresentationFormat>
  <Paragraphs>139</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Financial Management</vt:lpstr>
      <vt:lpstr>What is Financial Management(FM)?</vt:lpstr>
      <vt:lpstr>Why study FM?</vt:lpstr>
      <vt:lpstr>Why study FM?</vt:lpstr>
      <vt:lpstr>Why study FM?</vt:lpstr>
      <vt:lpstr>Why study FM?</vt:lpstr>
      <vt:lpstr>Prerequisites</vt:lpstr>
      <vt:lpstr>READING MATERIALS</vt:lpstr>
      <vt:lpstr>READING MATERIALS</vt:lpstr>
      <vt:lpstr>Major Areas &amp; Concepts of Financial Management</vt:lpstr>
      <vt:lpstr>Major Areas &amp; Concepts of Financial Management</vt:lpstr>
      <vt:lpstr>Major Areas &amp; Concepts of Financial Management</vt:lpstr>
      <vt:lpstr>Major Areas &amp; Concepts of Financial Management</vt:lpstr>
      <vt:lpstr>Major Areas &amp; Concepts of Financial Management</vt:lpstr>
      <vt:lpstr>Major Areas &amp; Concepts of Financial Management</vt:lpstr>
      <vt:lpstr>Investment Decisions &amp; Capital Budgeting</vt:lpstr>
      <vt:lpstr>Investment Decisions &amp; Capital Budgeting</vt:lpstr>
      <vt:lpstr>Investment Decisions &amp; Capital Budgeting</vt:lpstr>
      <vt:lpstr>Risk &amp; Return:</vt:lpstr>
      <vt:lpstr>Risk &amp; Return:</vt:lpstr>
      <vt:lpstr>Corporate Financing &amp; Capital Structure</vt:lpstr>
      <vt:lpstr>Corporate Financing &amp; Capital Structure</vt:lpstr>
      <vt:lpstr>Corporate Financing &amp; Capital Structure</vt:lpstr>
      <vt:lpstr>Valuation</vt:lpstr>
      <vt:lpstr>Valuation</vt:lpstr>
      <vt:lpstr>Working Capital &amp; Inventory Management:</vt:lpstr>
      <vt:lpstr>International Finance &amp; Foreign Exchange</vt:lpstr>
      <vt:lpstr>International Finance &amp; Foreign Exchange</vt:lpstr>
      <vt:lpstr>Organizational Structure</vt:lpstr>
      <vt:lpstr>Organizational Structure</vt:lpstr>
      <vt:lpstr>Sole Proprietorship</vt:lpstr>
      <vt:lpstr>Sole Proprietorship</vt:lpstr>
      <vt:lpstr>Partnership</vt:lpstr>
      <vt:lpstr>Partnership</vt:lpstr>
      <vt:lpstr>Partnership</vt:lpstr>
      <vt:lpstr>Corporation</vt:lpstr>
      <vt:lpstr>Corporation</vt:lpstr>
      <vt:lpstr>Corporation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Management</dc:title>
  <dc:creator>Ammar</dc:creator>
  <cp:lastModifiedBy>NTS</cp:lastModifiedBy>
  <cp:revision>60</cp:revision>
  <dcterms:created xsi:type="dcterms:W3CDTF">2014-05-14T04:42:57Z</dcterms:created>
  <dcterms:modified xsi:type="dcterms:W3CDTF">2014-05-14T12:19:01Z</dcterms:modified>
</cp:coreProperties>
</file>