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13" r:id="rId2"/>
    <p:sldId id="329" r:id="rId3"/>
    <p:sldId id="332" r:id="rId4"/>
    <p:sldId id="344" r:id="rId5"/>
    <p:sldId id="330" r:id="rId6"/>
    <p:sldId id="333" r:id="rId7"/>
    <p:sldId id="334" r:id="rId8"/>
    <p:sldId id="335" r:id="rId9"/>
    <p:sldId id="338" r:id="rId10"/>
    <p:sldId id="339" r:id="rId11"/>
    <p:sldId id="345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1" autoAdjust="0"/>
    <p:restoredTop sz="94256" autoAdjust="0"/>
  </p:normalViewPr>
  <p:slideViewPr>
    <p:cSldViewPr>
      <p:cViewPr>
        <p:scale>
          <a:sx n="66" d="100"/>
          <a:sy n="66" d="100"/>
        </p:scale>
        <p:origin x="-9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1272" y="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DA6BB40-5769-4B68-BAD2-386E687F84F6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D0286C0-1C6B-45D5-BBB0-CE2A55D75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11EDFB-1F9F-4430-BE09-2F3B122F7ECC}" type="slidenum">
              <a:rPr lang="en-US"/>
              <a:pPr/>
              <a:t>1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2696CE-3D41-43A5-A03C-56E046CBF8A2}" type="slidenum">
              <a:rPr lang="en-US"/>
              <a:pPr/>
              <a:t>2</a:t>
            </a:fld>
            <a:endParaRPr lang="en-US"/>
          </a:p>
        </p:txBody>
      </p:sp>
      <p:sp>
        <p:nvSpPr>
          <p:cNvPr id="148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B6EB6-36A1-4FED-B5EE-2216CA9B0E99}" type="slidenum">
              <a:rPr lang="en-US"/>
              <a:pPr/>
              <a:t>3</a:t>
            </a:fld>
            <a:endParaRPr lang="en-US"/>
          </a:p>
        </p:txBody>
      </p:sp>
      <p:sp>
        <p:nvSpPr>
          <p:cNvPr id="151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B6EB6-36A1-4FED-B5EE-2216CA9B0E99}" type="slidenum">
              <a:rPr lang="en-US"/>
              <a:pPr/>
              <a:t>4</a:t>
            </a:fld>
            <a:endParaRPr lang="en-US"/>
          </a:p>
        </p:txBody>
      </p:sp>
      <p:sp>
        <p:nvSpPr>
          <p:cNvPr id="151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628B31-09B1-4A8B-B52B-06A9A9B4AAA6}" type="slidenum">
              <a:rPr lang="en-US"/>
              <a:pPr/>
              <a:t>5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0F2303-0A5F-4083-B447-101E377E655B}" type="slidenum">
              <a:rPr lang="en-US"/>
              <a:pPr/>
              <a:t>6</a:t>
            </a:fld>
            <a:endParaRPr lang="en-US"/>
          </a:p>
        </p:txBody>
      </p:sp>
      <p:sp>
        <p:nvSpPr>
          <p:cNvPr id="151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E3D830-75BE-4567-AA8D-83DE123EF2A5}" type="slidenum">
              <a:rPr lang="en-US"/>
              <a:pPr/>
              <a:t>7</a:t>
            </a:fld>
            <a:endParaRPr lang="en-US"/>
          </a:p>
        </p:txBody>
      </p:sp>
      <p:sp>
        <p:nvSpPr>
          <p:cNvPr id="151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AA1E1-2F5A-4B83-A4DE-A396FF54CD80}" type="slidenum">
              <a:rPr lang="en-US"/>
              <a:pPr/>
              <a:t>8</a:t>
            </a:fld>
            <a:endParaRPr lang="en-US"/>
          </a:p>
        </p:txBody>
      </p:sp>
      <p:sp>
        <p:nvSpPr>
          <p:cNvPr id="151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6C316-FB43-41EB-853C-2B5786D74373}" type="slidenum">
              <a:rPr lang="en-US"/>
              <a:pPr/>
              <a:t>9</a:t>
            </a:fld>
            <a:endParaRPr lang="en-US"/>
          </a:p>
        </p:txBody>
      </p:sp>
      <p:sp>
        <p:nvSpPr>
          <p:cNvPr id="152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8D234B-964D-47F2-BC19-742D952359D5}" type="slidenum">
              <a:rPr lang="en-US"/>
              <a:pPr/>
              <a:t>10</a:t>
            </a:fld>
            <a:endParaRPr lang="en-US"/>
          </a:p>
        </p:txBody>
      </p:sp>
      <p:sp>
        <p:nvSpPr>
          <p:cNvPr id="152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AEB1D81E-1900-4C1A-B795-1C31B95D4B4A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253E56E6-F138-4A16-9E27-509E92E76D98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C4F2A172-1D5F-4084-9796-40CB62C39D29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6892B97C-A342-48D7-ABE1-0C6837E6B056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CE2B54CB-DF1A-431C-8778-4BEDB19D4BBA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cussion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EA416775-5C79-47A2-A154-668C891F4276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05000" y="1219200"/>
            <a:ext cx="6781800" cy="5181600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09C340C5-17B4-4194-9C1F-279092347398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in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/>
          <p:cNvSpPr/>
          <p:nvPr userDrawn="1"/>
        </p:nvSpPr>
        <p:spPr>
          <a:xfrm rot="18984247">
            <a:off x="-617538" y="452438"/>
            <a:ext cx="2763838" cy="569912"/>
          </a:xfrm>
          <a:prstGeom prst="trapezoid">
            <a:avLst>
              <a:gd name="adj" fmla="val 1026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3716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Defined</a:t>
            </a:r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31E965ED-0E2D-4588-8000-3BF4F76EC713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24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981200"/>
            <a:ext cx="7620000" cy="3962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3204"/>
            <a:ext cx="7315200" cy="86319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D8A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0" y="2209800"/>
            <a:ext cx="6553200" cy="1393825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6158" name="AutoShape 14"/>
          <p:cNvSpPr>
            <a:spLocks noChangeArrowheads="1"/>
          </p:cNvSpPr>
          <p:nvPr userDrawn="1"/>
        </p:nvSpPr>
        <p:spPr bwMode="auto">
          <a:xfrm>
            <a:off x="1828800" y="1143000"/>
            <a:ext cx="7543800" cy="18288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6163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52049" y="0"/>
            <a:ext cx="9596049" cy="661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0" y="1981200"/>
            <a:ext cx="6248400" cy="1393825"/>
          </a:xfrm>
        </p:spPr>
        <p:txBody>
          <a:bodyPr/>
          <a:lstStyle/>
          <a:p>
            <a:pPr algn="r"/>
            <a:r>
              <a:rPr lang="en-US" sz="9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Competitive Dynamics</a:t>
            </a:r>
            <a:endParaRPr lang="en-US" sz="9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534400" cy="1143000"/>
          </a:xfrm>
        </p:spPr>
        <p:txBody>
          <a:bodyPr/>
          <a:lstStyle/>
          <a:p>
            <a:r>
              <a:rPr lang="en-US"/>
              <a:t>Expanding the Total Market</a:t>
            </a:r>
          </a:p>
        </p:txBody>
      </p:sp>
      <p:sp>
        <p:nvSpPr>
          <p:cNvPr id="1486851" name="AutoShape 3"/>
          <p:cNvSpPr>
            <a:spLocks noChangeArrowheads="1"/>
          </p:cNvSpPr>
          <p:nvPr/>
        </p:nvSpPr>
        <p:spPr bwMode="auto">
          <a:xfrm>
            <a:off x="4648200" y="1828800"/>
            <a:ext cx="4495800" cy="1295400"/>
          </a:xfrm>
          <a:prstGeom prst="roundRect">
            <a:avLst>
              <a:gd name="adj" fmla="val 50000"/>
            </a:avLst>
          </a:prstGeom>
          <a:solidFill>
            <a:srgbClr val="E3E3FF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anchor="ctr"/>
          <a:lstStyle/>
          <a:p>
            <a:pPr algn="ctr"/>
            <a:r>
              <a:rPr lang="en-US" sz="3200" dirty="0"/>
              <a:t>New </a:t>
            </a:r>
            <a:r>
              <a:rPr lang="en-US" sz="3200" dirty="0" smtClean="0"/>
              <a:t>customers</a:t>
            </a:r>
          </a:p>
          <a:p>
            <a:pPr algn="ctr"/>
            <a:r>
              <a:rPr lang="en-US" sz="1400" dirty="0" smtClean="0"/>
              <a:t>(Market </a:t>
            </a:r>
            <a:r>
              <a:rPr lang="en-US" sz="1400" dirty="0" smtClean="0"/>
              <a:t>Penetration Strategy, New-market segment strategy, Geo-graphical expansion strategy)</a:t>
            </a:r>
          </a:p>
        </p:txBody>
      </p:sp>
      <p:sp>
        <p:nvSpPr>
          <p:cNvPr id="1486852" name="AutoShape 4"/>
          <p:cNvSpPr>
            <a:spLocks noChangeArrowheads="1"/>
          </p:cNvSpPr>
          <p:nvPr/>
        </p:nvSpPr>
        <p:spPr bwMode="auto">
          <a:xfrm>
            <a:off x="4724400" y="3276600"/>
            <a:ext cx="4419600" cy="914400"/>
          </a:xfrm>
          <a:prstGeom prst="roundRect">
            <a:avLst>
              <a:gd name="adj" fmla="val 50000"/>
            </a:avLst>
          </a:prstGeom>
          <a:solidFill>
            <a:srgbClr val="E3E3FF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anchor="ctr"/>
          <a:lstStyle/>
          <a:p>
            <a:pPr algn="ctr"/>
            <a:r>
              <a:rPr lang="en-US" sz="3200" dirty="0"/>
              <a:t>More usage</a:t>
            </a:r>
          </a:p>
        </p:txBody>
      </p:sp>
      <p:sp>
        <p:nvSpPr>
          <p:cNvPr id="112642" name="AutoShape 2" descr="data:image/jpeg;base64,/9j/4AAQSkZJRgABAQAAAQABAAD/2wCEAAkGBxQSEhUUEhQUFRUUGBgYFxgWGB0XGBgYGxcXHxgbFBsYHCggGBslHRcUITEhJSktLi4uFx8zRDMsOCgtLisBCgoKDg0OGxAQGywmICUsLC82Ny8sLCwsLCwsLCwsNy8vLCwsLCwsLCwsLCwsLCwsLCwsLCwsLSwsLC0sLCwsLP/AABEIAQkAvgMBIgACEQEDEQH/xAAcAAACAgMBAQAAAAAAAAAAAAAAAQUGAgQHAwj/xABFEAABAgMEBgkCAwYFAwUBAAABAhEAA/AEITFBBRJRYZHBBhMicYGhsdHhMvEHI0IUUmJygsIzorLS4kNjkhU0U5PTFv/EABoBAAIDAQEAAAAAAAAAAAAAAAABAgMEBQb/xAAwEQACAQMDAgILAAIDAAAAAAAAAQIDESEEEjETQSJRBRQyYXGBkaGx4fDR8RVSwf/aAAwDAQACEQMRAD8A6jVe/GCq9uEH3r34wVXtgcomQNW1W5CZiJalFKpjlJyJDOnWNzkeheNr7V7cIxmyUqbWSFapCg4dlDBQe8EbcRnEV0k0z+yIRMKNaWVBC2PaS+BAAIIxuuGwwD54Jh/evfiIGqvThHhY7WiahMxBdKxrJO0bdvjj3x7NVfY5NAIb+/z88YTVXpwhvVfcZwqrLkcmgAf3+fnjB9q9uEFVnzG+Bqq7kd0ACqvfjDb2r24Qnqr+Y3w6rLkd0MAqvfjCr4+OEOqz5jfCqsuR3QgH969+MJvavbhDqs+Y3wVWXI7oACq98Rm8FVTHJoK4ed3EbxBXHy5HdAAqqnG+CuPlyO6CuHndxG8QVx8uR3QwHVZ8xvhVWXI7odcPO7iN8KuPlyO6EA6z+/Mb4AWwLdxI/wBP2grh53cRvgar/wC37QwCqz5jfCqsuR3Q6rPwxGUJ6r1wOcIB1WfMbxHjarMiYkomJCkkMQd/o/A7o9qr2xGTwnqvXA5wAQej5yrNNRZVh5a3FnmAM2qH6qYP3gkEgi9hE5XHy5HcYr/TmxKmWYqQpSVSjrjUuUQAdYA4gsXGYbFoOimnOus6VTVAqT2VFiGI/fySWYvgXyvZcYJWvksNcPO7iN4hVx8uR3GAGq9OED1XrxhkR1w87uI3wVWXI7oKr24QVXvxgAVcPO7iN8Oqy5HdCqhy4Q6o8+MMBNVX8xvgqsuR3Q6r24QnqvXjCAAK7sOHEb4KrLxwO6HVe3CFVe/GAB1XtjsgqvfDbBVe3CCvn54wAKq9uEOq9+MKq9uED1XrxgAdUOXCE9V68YdV7cIT1XrxgAKr24QM+/z9G48b4Kr24QM9P61thgFfHxwgeq9eMFV7YHKB6q/mM4QDr4blwhPVevGHVe2ByaE9d3nzEAGE+cEJUpVyUgk7gA58suERPRYSrRKmTUpZS5iiSzKxcPtZJA3xI6SkGZJmISwUtCkh8HUkgPx7jlET0ISZYnSSpJUlYWwLjVVcQGwUClQIyIG2IyJwJT9lWgdgaovwHZb+JJbyaNdGlwFai03i/WQdYDeoXLT36rbSYnkiK30tt0tICLusJxdilr3J2AQrtEtqZvWzSUqUO2sAsSE4qIAcskXm4YYbDEXorpMLStQlylaqA61KIDKP0pucOwUXfIYvFH0dbwZs38xRdCkELHa1Tq/S5dnG7wix9CZVnQpcsKcsVTFKcCap9Ydk/pSkpAByO+I9S/BLpW5JUdKpIUpKwUpSw6wMqWXLXKF2IN0bM/pLZEBzPln+VWsf8t/jxip2idImzUzpssLSpaxLlFyOyrVCikAlWsXuZrsNlqlaMstolJKrNK1b+yUJ7LG8Ap9RfhjE02yuUUiRsVrRNQmZLOslQBBZrjuOHcfCPZ6r14x5WWzIlJCJaUoSnBKQAA/lyPfHq9d3nzG+JEB1Xthsgeq9eMFVlyO6MCouzHA35XEePMNnABnVZcjugqs+Y3wnqruR3Q6rPmN8ACqqY7oHqr+Y3wVWXI7oK4efMb4YBVZcjugNVjzG+HVZcjuhPVX8xvhAANXZ+XI7oDWH933EIm67HLZ7cjuga6/kPX05QAOqy5HdA9VfzG+B6r1w2wVXtjshgOqy5HcYVcPPmN8N6r1w2wqr24QgMJ6CpKkgkawIcYhxiKY7jHMOglvXJn2sJImFASAAQdYgLACdo1lAnuEdRUtgScnO309eIjg9o0qqTa50yz3SVq10ghuyq8ux2khtw2RGROB061dOSjr+zLUlK1plqSu90hDBaT3rL4Xbr+baU0utZWkOrrC61qvJe9hsB9GEaEq3khRZtYk73JN9/oLoyCtU3do3YebHbgPCKpNpmmnFNZPRE3VUDem4AiWA7MxJL33ZfEXzQ2pbCFSCnrJeolZSVBSkvqkkO1ycTFKmMwYF3wN5Ac7M2jY6FTR16mnmzApLq1XBYgsSbgSAb3fxhQd1dhVjZ4Ogr0d+zmWyQSAUIzOs+tccWuJN+ESeiJpdFxclYWAGAUGcnxADiIkaSs02ZLMu0hRDBgp1XBbkPtBvxdhEloK1qGv1iAh0Jm3EkdrWBSScSCkEm7HKLUUS4M+kq7SAk2bXcOexqEE7FBQLjcliYk9HqmqlgzUaq2Dpwv3Am7iW2xo2XpDKClJmHV1VMdY7ScM3vGORxiwCaCHBEO4tuDRNoS4BUATgCWO+4+uB3R61XtiMnjx0lLkTkhM5KF6pBALKYvimHP0RImJCVS0kDBriB3i+DcLYehUzb6x54bYdV7cIrE3on1EwrkzlplhiZZWda53CFF2ffFiQrsgkEXANjj600NMi1Y9Cpr+8/PzxiE6WTJiZSVSylLLRiC7v2RcbhtHCJG06Slo1nOsU4pT2lOcBdmeMRcyYq0FKJoEt1XSwXWlIc/mMWBUAeyMNpeBscV3JeyqC0pW15TjeO/H147Y9TLDu19ZbaBjCyyRLQEh2D57ybtgv8MGj1qvbDZDQm/IAar14wO27y9+HC6G9V64jODWam9PtshkRPVevGCq9uEOqz8cRvhVWXI7oQxvXP54wqr24Q6rPxxG+FVZcjugAacarx4xwPpZZ/wBntU+XMuZaykAH6FrdOWGqRhsjuGldJIs0pU2aWSnvLnAAZu+eIzuis6R0bZNOyBMlK6q0y0t2vqS9+pOSD2k7FDDLMQSg2rk4TSdjjylAJBfxy3NG5ZFFnDjaDgRtEbWmNDTrIertcooN7L+pC8W1FAMcBcb+6NSRJIIOAbPBs2yujM5eZsjHuj0kIKlaxU2rgRu9Y2JlrldVqhOrMBLqAHaScH2EORGKVAMkNqvcMzfkRj6wCwpmr7D6tzPjlie/vwiLqJZZJUm8GOj5S0TRMkq1yCzBSpd5BwOJ/VwiyaP6TWwIVKmhEwrCmI/LMtLFRYsXOBCWvZu+IkS+pWChI10H+IgjNRYi8O3i8bKrer6AAQWBIYqZg4BYEJxLY5PAquLhKl4ttjZk2pU5pyJzk/UFhTEqI1riGUkkAkAuH3X7v7aULT1euT9SpZJI1QAHD4qSWuGwXRVLKSNaXrkywoAKCXDH6gxxINzZt4xPW5QMp0gzdUg6yiAUpY/pFwYJD35s0W70UOkybsenpwWjWdaS7M4SU3FwrjiwG6Jy39I0aqf2SUVWhdwcBwLwSrVfWALYXO2+Obo0lMTroGoHd06rapAyLsk3nE7Yw/8A6WfLl/loRLJATrJvUU5gG8A+d5h7okdkjpFqVaVBIXMQnV7cx/rP8KJeO7H9UT1gspmSgpM9ZSt1BtVwFfpdjhfdtjjWg9JWtZ1lK61II1krI7SbiASchd34RYNK6YtfVpEnWlJl36qAEjG4HVJLANuhb1e1wcHa9i7aS0rIk2mXZtfq1rSVKWWfEMhyLtbtHL6e6DRdrFotCpkpRVJQjq0qS2oVBRCg5Dk43Yb3N3JLFYlWm0Il2ybqyidYzFr1rgO0lKxtbMsL7o7hYBKShKJOoJaQAkII1QnJmubfgc4nGzyVzusGzVZ8xvhVWXI7jAtQAJLADEm4BttON8eFlt0ubrdWtK9RTK1S4BYHHDAi/A7omVmxWf3u4jfA9X/2/YwVVOMnhAvv8/8ATXjDAdVnzG+FVZcjugqvbHZBVe/GEA6rPmN8Kqy5HdD+1e3CF969+MAFX/Ei3CVYlpOM5Qli65/qLvh2Uq398cw0WtctSZktS0LTgpBYh+V14N0Wf8TZ4VPQlJfVBNxJAKbmAwBB137oh58kS9aZe7OA7O7OfPuvjs6SmlSz3OXq6r6iSLPor8SULT1OkZKVoNylpQFoI/7ks+qX7hGzpDoDZLajrdGz0o2JB15Xd+8jMMXbZHM5xOy5z3uw+IystqXKXryVrlLH6kKIJ/myI3ERVX0EJPw4NOn1c9qbN7TnR612IHrpRSm8a4dcsjaFi4D+ZjEVZ7ctBBBJDjA7N8X3QX4oT5YCbUgT04FSWQvxS2or/LEoqx6F0mp0EWeeq7s/kqJ3oV2F94B745VXRzhyjpw1akUCZpwvrJvU9zsT/WMFBrgWyiJtmk1doa2q4cgEJ1rrhfeTfF80n+FdplX2aZLnp/dP5SyNjElJ4juimaT0XPs5ItEiZL/nSQk9ysD4GM0aUY9i91ZS4YaHStUtkpJSb9pG81lG/KUEKZTA/SQL0qF7gg490R8vTapYASEpS141XCtmtvHhjvjztGlxMQpwGz1XfG4OS+J84VpvCWCScFmT4JEaOSgutSmW5CgNchySdcC/M4ffX0lZjLB1SlSFELSU/u7wb8QGf+LvitdfeQCoJ2A1fEgbe8rVCkqwDq7MwNkS/bDNjfFm1rkp3p8YNjR9pXKV+WWJxzHi9xi2aG01aCoaypKQL2WkF9nZdjFBsc44FzvMStjtKkqDOxIuGff4RGpF2e3knTcXa52OVpmWpCUTbPLmldxKJYQgb5ms7C/AOcYhNNLsCSVy7OkaoIC5cwo1igt2CE3S0kNrFhsBiEGlwuWUpUUnAli4GBKdpZ23kRloHo9MtszOXIRq65F9yfolS9oSM8ySrZFdCpKStLklWpxg7rgzsMudaVNK660IuB61aijWH0vhqhmxvxaLroywW1EoI1rLJvP+GlalD+IFaiCrK8RP2azploCEJCUpDAAXUfPbHrVZ+OO2NSgZJVb4SNKVo9kFCps1ZLuoq1VX4AajAAZAeBMYaJ0Qiz63V6x1y5ftG578nLk3+BwEb9V7YHJoZrP1+8S2or3MVV7cIKr34wVx8uR3QVw87uI3wxDqvbhGMxRAJAJIBIAN5bYTnk/GMq4+XI7o17fPMuWtaU6xSkkJvvI87uI3w1liZxzT88zrSrWSEqJUFoAYJL3g7S4vjd0ooKky1AuVITf3Btm6/ujd6I9H1W82iepZSrWcKbsKmKJJChsZsLxrCNXpbJXZ9SVMRqMCEn9KheDqHA498d2NWG9Q4aOJUoT6e5ZX35f5Kw41yLrwA5yJA9LzCWisM8xBMWFFwkDu7gNt+DxlKBOsS77d+/bF8UKcttvckeC0tGK0g3EA849lnF67/OMGIPdfClEup1LrJJaL6R2qzf4NomBI/So66P8AxW4Hg0W3R34qTG1bVZ0TEnEyiz/0TCQbv4o5+pBBbOFGappqcuUaYVpLhnRpo0BbR2kpsqzmHsxfvH5Z841LR+DsqYNayW10/wDcSF/5pRA8oocbNjBl9tClIORSSkv3paMr9Hp+yy71vbybukvwq0hLcolS5w2ypgfhM1TEFaeitsl/4tmnozLy1EcQ484stl6aW+X9NpWR+7MSiZxKk63nEzY/xStaf8SVJX3FUs+qh5Rnnoqiwi6OphyzlqrOA+sWLi5VxjYs9pUFAIKZl9wz/p1b47ZI6edYh5llBxdpiVAM1xK5YY34HZGEnp0grCJVjOsogBlITjn2Ek7Ioemqd0XKvDDXJBdEehc2cettSVSpVxCPpWo5A/uoHgS+UdMs1nTLSES0hKU3BKQwDbAPuN8er1WXltaCvj4xGTxCMUuBTm5u7Css/Lkd0FVnzG+Cqpjm0Kq9sdjwyAVWXI7oCau/u+4gr5q7bA9YevpyhgFVlyO6Bqq+7iN8FfPzxgauXxwhAOqyv4HdEN0wtXVWKepyDqaobHWUQkD/ADd4iZr5+eMVjpFZTOttjlKmNK7cxcvB+rKSknMhyAxuvMWU/au+2fpkjPix7WIf+m2GWkJeas6xS+q61MVXt+lIA/pESthtUm3yFa8tMyWSUqRMSCHDO4N2eI8o9ZFskWsTJZ1VhJKVA+I1hm2LKEeNrnybDICJabhchCb1KWs3APipSjn34CFJ359q5OKsrLg5pbOgil2u0yLGoBEoJmJ60Ep7f/S6wXghnvBuIiEt9inWFRFqkqlggjWN8tV1xQtNzvkWjtfR+wGzyVdYdabMUZs4i8GYUgEI/hSlKUDckZkxFWHplZLRMVJ6yWpTlJST9TYgBYAmf0kxpp6yrHjKM9XSUqi8SONIKdUsHfAvlDlywbiptj/EdZ0n0DsNpcygbOtr1STq37VSz2TwffFH6S9DLRZWIXInJUUoSAeqmaylBKAEk6pJP8W2N9PX05YeGYZ6CpH2XdFcVq6oAHacucmyAEYJAzbDPlfjHpb5S5J1Z8ubJI/+VBSH/hJuI7jGCGIuNxcFmOVzRpTjJeF3Km5w9rBjqRvT5GqkAm7jiH2+D5RjZrNeCe/wOEemlJ14a5wHOZF2Xhk0Mg57pWIxZvO6NzRdlKlhr892590eKJRW5d9UD1Ycu6N8dbJTrDWGslgpO268k4G5opfdmpO7UfqZWa3rW6FBOqoElIGq5O3bfc8Xn8OdFk69pmJDn8uXcGYHtFObvdl9N0UiyWRc+aiWjVSqY6eyMAb3UEhyGCh4eMdl0PZTKkSpamdCEpLYOAHZ8vLY0YtXPbHau5qopye5m3Xz88YbV6D44GFVU+14Gqrr+Gxo5xpHXz88RCauXxwMOqz57XhNVXX8NjQgCvn54iG/h5e/DhBXDz5jfBWz/T9oYCr5+eMDVXphsh1w87uI3wmrv8uR3QgHXz847Y5t0ymrmaRQmWopVIQNUpLFJVepiMHSobc9sdJJa83fHndxG8RxvrFTLXNmS9YCYtZS15ZRIwF/6hht2Rt0UN0235GTWTcYXRPaSPUSRqKKJoBIUCyrmvGZAvMSH4eaKnTl/ttsmmbqumzBX0pxC5iUi5zekFnIc5iIPpDLITKUoEEpCVPkb3DYZl/CNPROl7fYkul7RZ0MnVP1yxkAQHbcQRdlF9ajKVPdFZKKGojGq6cpcLB0HpB0ykWO0IlTjq66da9JIZ2clL6o8DgcM9PSfRfRukE9ZqoQpd4mySEud5S6Fnvcx5WDpjYbejqp6UklgZU4AHWz1Qbj/SSd0adp/DqWkqm6NtK7Ms3lLlSDuU5cDH6grujnJbecM6d7kNp7Rlt0OnXl21M6U4aXPBKg+ASCTsJ7Kk3Alro3eh0udpafLtVqATIsyvy0B9WZPBHaOsS4QwxzYfvRXv8A0W26QtqbLaJqFCQAZq5TaiEnE3JA61QZgQO4AGOz2Sxoky0ypSQmWgBKQMhz74nKVl7wSuYaTny0hpjFJLMoBQL7jcYrto6E6Pn9oSRLKrwZLyTfmyWHERGfiD0OtdtWlUqdKKEfTKW6e0cVawBBLXBwGHeYX4a9ErVZFrXaVlKWKUykzNZJJxUQLg2Wd8RVoxupZB5dmjHSn4f9VLWuzzlEpSTqzQC4AwCgBf3iKHorRVotSdazSFTL71uEpBbAqWQCb95js2mFdco2ZBbWS8xQxTLJIU2wn6RvJP6TGVsmJsln/KkqKZYCUy5KCstkEpF5omNFPV1Ixty2UT01OTv2RyezdD7albrsswX4uhQN/wDAo3bonZ+ipwHVJkTSr+UJSolzqgque57tnfFlsHS9agVLslpQBjryylsNowZy+6M5umlzJQntqKmHqLMhZDFaneYrcLwO4/vNDdeq2rpAqMFdoj+hOgFS5kydNTqqH5aBjsKlOM/pDi+4xcqrLkd0R+gdHfs8hEu8kOVEkqJWSSokm8lyTuyuiQr5+cNsZqs3OTbLIxUVZCqs7uI3wVx8uR3QNVemOyCq98NsQJDrh53cRvhVWV/A7obVXpjshVXvxhANqvy838xvgAq/+37d0Jq5fGOyGz7/AD9G484YA1VfzG+FVd/A5tA1cvjhBXz88YAIvpUprJP7RRrIKQRiCq4Y7yN4GEUXo7YlKnS5pCiCOyMmKMVP9LMMN0Tf4j6VKEJkAEdYylKwZIUGSNpJyybfGzohICQoOEB0lLYks1+wO/jujoUE40W/M5+oleql5GvpWVLUlU1V6XBUklwFXi7O+9LAfu7IgbXajKSxOoFA9hP1kD9836gBe4X74ntMDqiVzMQgTJYa4EjVf+YXcd8UW2WlcxUxWSmKvAOHe+5zHJ1uuqSbpQdkvuel9C+hqNlqKsU5Pz4X78/LhWPHSFllTUax6v8AlD9YCScSccBfvjGw6VtcgNJnqKRgmZ29X+TWwxwF0eQUHvfC7vh9WWB2vGWnqqkFa9178/s7df0Zp6zu1Z+ax+vqiwdDem8uxS+rnSFhS1FcycPzDMWcVrwO5g7R7dKunsyfMSiwr1UpvUspxOSAFp4ltmwvWUoe7LfD6vVuGWy71jR67Dnbn7HP/wCCnvXj8Pws/wD1fP7Fh0f+IlsQwmyZc0bUEoVwvHkInk9P1zgESLOvrF9lIUQO0cPpx4iKTY5Tm+t8TCNJzbIvrJaELdJQNZ3SP1FLEMT6RZQ1UKktsopP42X98zNrvRMqEd1OTfu23f1X+Da0fP0rZJ01a7IucJuqVapSSNV9XUKCoAdo9luGc/o7phaFzEoVYLUlRLXoDYi8qOqABESr8RZidUdQVkh1FBcA7gUgk7n8YmtG9OTNH/t5oLXApu4vyjY4ynnb9DjtqGG7fEttsWdUIBZS7n2D9SuHmRFa0eiVabRrpbqrE8mUnEa3ZeZuZtUeJOIiGPSi0TFLk9U0+e6Eq1vpS5ACQU3FnJL4nNot+h7L1UiWhgkpQAQnAEC8g59+O14i6bpRzy/79Eeopvwu6Nxvb4+OEH3+fniIGrvruOTQVWfMZvFBMTVy+OEH3+fnjA1Vt4HdDqs+Y3wwBvb4+OEKvn54w2qrr+B3QVWfMb4QCArl8cIGff5+rceMDVd9r+B3QEVd/d94YBXx8YbGgqqfa8FVlfwO6GK8PO7iN8IDn3Tu1ldskykAKEpClKGWsu4A7GDZt2sosegVFKJUuYACsXthrM5A3XGjFPSozrbaFBpZK+wReOydVztBZy13aiW6QzRIEgSDf1pms4LlIcgZX7I6nTThGmuTmyquM5TfC/Baek2iE2qVquyk3pU2G1JwuI5bI4va7KqUtUuYClaCyh43eGYOcd1sNoROlpmSy6VBwfUHYQbvCNHTOgZFqDTkORgsXKT3Hkbo4dahufkz0+g9I9FbZZi/scV18mxw4+eEJBi46S/DyegvZ1pmJD3KOqvh9J4iK/aOjtrl3Ks87vSgrHFIMY3TkuUehpayjPKkjVUwZi53OG44wglw9VhGYsM3DqZ3jLWOUbMjRswm9Cx3pI5RW00bVUi83PfRSQ52gX0Yyt9ofjdv83iSk6P1Uu4Bvxu7497DoFMxQ1piTuBviHLM7rQTcmaeg9FdahSiMMMosclQRKShQLg9lr7mvJbAByIl7HY0IQyTc2IOMQmkp4ShTFlTVJQHve/VDZ55R1PR1Nquvgzy/p3VdXTy+KsZ9ErMZloXaCkagSUJUSH1nYgB9ji/wN8XGuHndxG+NPRGjxIlJlhRUzl1M9/k2Qyujcaq2cRvjbXqdSbZxtPS6dNR/rg1d/lyO6Bq7vO7iN8Kq98NsNqr04RSXCrLPy5HdDau7zu4jfCqvfjA1V6cIYDqsuR3QVw87uI3wVXvxhV7D44QgCqy5HdARV39337xAK9/njB5eXhe/DhdDAKr3w2xoaf0l+zWebO1dYy0uEk6usXAAfK8jeMo36+fnjFX/EW2ql2QpSkkzSEuwZICgb3zLMOIidKO+aiQnLbFsguh8gKAmm8qcqYPeCyiHyeIzpSkImSkpLBJmF1HB2bwuaJnRutLs+tKAS7Y3jDtOMsOG+IPpmsqQhRQy0qIcYFKk3ekdik31LnHrpbVD8mPR3psqyzGI1pSm10Db+8nYd2cdX0ZpGXaECZJUFJN92I7wbwY+dye+N6yaTmylCZKWqWpIZ0lnbaMD3GIajSxqvcsP8mjT1ZUUo8r8H0OBAvLKOSaO/Ey0IYTZcuYMyHQpvAs/hFhs/4nWYjtSpwO7VV5lQjny0dVdrm5aql3di9oEZJimy/xIsuUu0X/AMKP/wBI2EdPZBF0q0cEf74j6pW/6sUtZQXMkWoja0eEyxS1fVLQe9I9orY6eSX/AMG0ZYJQcd2vG5ZemNmUWPWoIZ9aWbnwfVdojLS1e8WShraLfhmvqSNs0SkoOp2CAf5TdgQcor+iLF1k4LUElEoEJcf9VxeO4P4m7CJbT+l0iQ8pQWZjhOrfhj47scY9NGWXqpSUOVM7khnKiSQx77gdmLwoQVKLlazePl3HVqyrTUG7qOfn2Nv7178YG9q9uEFV747YTe1e2GyKyY/vXvxgb2r24QVWfMb4KrLkd0ACqvfjA1V6cIKrPmN8FcfK/gd0MB1XvxhVXthsh1WfMb4VVlyO6EAP7178YMM28vR6wh1n97uI3wVn/b9oYBVU4zeKZ01txVOlSEocJda9a5N47DbWZW5yM4udVnzG+OL22ZPtlpnlPZOsQASyUkFmJG4eZ2xp0kby3eRRXzGxarfpFMmSNdI7Qwdhs2d0R+ldJItVlVL1NUs8s6xUxSQWDp3AeMQ/S5KjMSCXUhACsnFX8I19CoAYlYHId5jqUaScbvnk5Orq7HeD9xXSIySGHf8AOMTvSTRep+bLBMpVzi8JXsfYcREE+AGynizBbCe6KYzAIFRklTxNEJ8HpLEbZmEBnPGNeTDmG52udvGJoySV2e9nnqBuJ33+0W4Tz1WoCSqaLmxBN2OX3MVGxHtgJ+olgACWPcIuybOLNJKllKpqgSbxdcLhhfcODRVVawiUIZcv5kl0bsy0zkIBGrJSVHWxvcFVxcqL+HhFzqsuR3RoaCs4TJQf1LSlSiQxJIBvGIbZiN8b9Vl44HOOHqKm+dzuaak6cLPl5HXDz5jfCqsuR3Q6r2xGTwqr3wOcUGgdcPPmN8FcfLkd0FfHxwgr5+eMACrh58xvgrj5eOB3QVXtwgr5+eMMB1w8+Y3wq41jgd0OvhuXCE9c/njCAdVn4YjfA1Xn/T9vGFXsPjhAz7/P248b4YGrpVShJmGWHWEHVyvbfsxbG66ObdG7JMUAkAaiirrX2apwP7zkReumU1KbHO1nAUAm64uogD3bAtFRtlu6qQcUi5IAV2rxeS10dDSXVN27swamKlUSfCRAdILGDNvWQAw1EvcAMzmYk9E6IQuUnqpbFxrFV5ye835hsIrH7WlKge2Q94dr/vn5RtSdOT5jsrq7zcklIbDHElvsI6LWUlycxqbi2/Z+herfpSRKSpExpjulUsXgXfrJil6W6LrSBNkAqQtylH/UA/hBvWkPj6xDK0io5ljm96u6J2w6TXLT1i1FSyNRLkqIA2PgL/KIwppeyyc51YJOXHZFZIILMxGIIvHfGSUx0XQ3U2hWrORLmJSyXUm8qIJLHG4A55R7aR6NWIMRLKRe7LVuuAJuxgdVRltaJJ74b72OdJuEbFgsE2cWlpJGZwSMrzhF4Xo6xyg4lAn+J1txJD4xo2jS5bVBAAySGA8MrosjJy4X1MtSrCHvfuNzQ2ikWUFbiZOAvOSQckP6490SmhtGJtE7rVAlCU37NYKYBz+lnyzEVgTZn1AFTsO98AwvcnZHStA2HqZCEH6m1lfzG9TbGN26MOqnsi85Z0NJTc5KT4WfmSFUOXCE9fPPjBVe2Bygeq9cRnHJOuOq9uED1XrxgqvbA5QVXviM4ACqHLhBVe+O2FVZX8Duh1WfMb4AFVe3CB6r1xGcFVlfwO6Cqz5jeIYDqvbDZBVe+O2FVZcjuh1WfMbxCAVV7YbIGrH1+8D1dn5cjugNYf3fcQwKh+IM5QQB2hLAcqBABUotq4E4X3ML+FW0nKQizoE5SiMk/rU2ASf0pZr4kPxRta0FKFqCkTCFISBq6oAZTkHtub/ERSJlpXMTqqOsEC58WfbHV0kfAjBqXlngbZrKLISEZDFvHEmPG2LYB8MhtO07RAUjAXd1xHdHtL0PMI6xbgXB1G87CNzXxfebW1ZK2qUGpPC/J42WUT2le/gI9jaNZT5At9vON1MtDgAsMzGumzpc3kX15Rd05RSSMq1EJycpr4EvoNQSQpiBrOm9ySWAw8ThG50i0setKXPZN95x1UuPKNXRZT1gWQGQkq4YeDtENOnmavWxJU53ObvKHKyZRTh1W2+P9kpadIlQzwrCPKzLKsBc33O3bHgqSpJdxeCbvQxIWSWdRwNUlmY4sC7vfeWziU5WQUaUexYOhmjlzrRrqUNWQQSGxJfUAfuJc+0dKrh58xvERfR3Rv7PISj9R7Sz/Ecb9gwGTC+JSqz8MRlHA1FXqTv2O/Rp7I2FXHy5HdA9d3nzG+B6r1wObQVXtiMooLRvVXcjugrh58xvED1Xrgc2gqvbHZAAPVXcjugqs/DEb4HqvXjBVe3CABPVXcjnDqvbEZPCeq9eMOq9uEMAequ8cDm0FV7YjKB6r14wqr24QgB6r1wOcBNXD19OUN6+efGE7bvL34cIYiu9N+jv7ZI7LdbL7UsnA/vJJ2KYX7QHjis7XlrUkhSFJJBBuKSMjH0Y9V68YrfSrodJto1v8OcAwWkY7AsfqFA5RpoV9nhfBXOmnk40uQpCimYClQALHeARhuIjZTbFauqS4Ds+8fEbWm+j1oshacnsvdMT2kKy+rEdxYxClcdOFRJXRjnS34kSMtQJZVw4faMUzQC4ckHZl6+0aa5ocYhhfe5JzI2QKm33HHG/Hv2RY6xQtKu5KS7cWKXuIZtgu4xjY7SmW5Avy7/G6I5M3Hb5QImP3Q+qvIXqiznBME6wPab73s9XxaOiWixOnICgdSWOsUNqgQEA951i26KfYJxwGOw3vmAOHlHZOiejeos6AodtYCl95wDYBgwbNsXjPrK22OOWT0dCzathO5MPVevGHVe3CFVe+Izh1WXhgco4x1geq9eMKq9uEOq98RnCqsvDAwgG9V68YKr24QVWfMZvBVUx3QAD1XrjtgqvbDZBXDz5jeIKrLkd0ACeq9cRnBVe2Bygqs+Y3iB6q7kdxhgN6r1xGcKqy8MDlDrP73cRvhVWXI7oQDeqv8cRm8D1h6faCqzu4jfA9X/2/YwwCqz5jfCrj5cjuh+6PSAclwAYzEBQIUAQbiDeD3vj6jeIqemPw9sk5ygKkKN5Ms9n/wAFdkeDA7ot/wDw9IXsuHGco8MVkzkekfwytSD+SuXNTsP5auBcE+MV219FrZL+qzTu9CesG49h478P9kH/ADi9ama5IdNHzuND2jD9ntH/ANMz/bG9I0DbZgCE2ee29JSnxK2Ed8/4Qj/viXrb7IXSRQOiXQVUsJVaSAQrWMtPadhcFKGDOXAvvi/Vx8uR3Qf8IfuuKKlSU3dk4xS4Ma4efMb4dVlyO6F7IjI/7/SKyQq4efMb4VVlyO6A8kQ/dfpAAVw8+Y3wVWXI7oMvBHrDOPiuABVWfMZPA9V64HNoWX9KfWM8/wCpXpABhVU4yeG9V64HOMcv6R6xnn/Ur0gAVV7YjJ4T1Xrgc4WX9KfWM8/6lekACFVyx2Qefn6evOMcv6R/qgtH9x5Qw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2644" name="AutoShape 4" descr="data:image/jpeg;base64,/9j/4AAQSkZJRgABAQAAAQABAAD/2wCEAAkGBxQSEhUUEhQUFRUUGBgYFxgWGB0XGBgYGxcXHxgbFBsYHCggGBslHRcUITEhJSktLi4uFx8zRDMsOCgtLisBCgoKDg0OGxAQGywmICUsLC82Ny8sLCwsLCwsLCwsNy8vLCwsLCwsLCwsLCwsLCwsLCwsLCwsLSwsLC0sLCwsLP/AABEIAQkAvgMBIgACEQEDEQH/xAAcAAACAgMBAQAAAAAAAAAAAAAAAQUGAgQHAwj/xABFEAABAgMEBgkCAwYFAwUBAAABAhEAA/AEITFBBRJRYZHBBhMicYGhsdHhMvEHI0IUUmJygsIzorLS4kNjkhU0U5PTFv/EABoBAAIDAQEAAAAAAAAAAAAAAAABAgMEBQb/xAAwEQACAQMDAgILAAIDAAAAAAAAAQIDESEEEjETQSJRBRQyYXGBkaGx4fDR8RVSwf/aAAwDAQACEQMRAD8A6jVe/GCq9uEH3r34wVXtgcomQNW1W5CZiJalFKpjlJyJDOnWNzkeheNr7V7cIxmyUqbWSFapCg4dlDBQe8EbcRnEV0k0z+yIRMKNaWVBC2PaS+BAAIIxuuGwwD54Jh/evfiIGqvThHhY7WiahMxBdKxrJO0bdvjj3x7NVfY5NAIb+/z88YTVXpwhvVfcZwqrLkcmgAf3+fnjB9q9uEFVnzG+Bqq7kd0ACqvfjDb2r24Qnqr+Y3w6rLkd0MAqvfjCr4+OEOqz5jfCqsuR3QgH969+MJvavbhDqs+Y3wVWXI7oACq98Rm8FVTHJoK4ed3EbxBXHy5HdAAqqnG+CuPlyO6CuHndxG8QVx8uR3QwHVZ8xvhVWXI7odcPO7iN8KuPlyO6EA6z+/Mb4AWwLdxI/wBP2grh53cRvgar/wC37QwCqz5jfCqsuR3Q6rPwxGUJ6r1wOcIB1WfMbxHjarMiYkomJCkkMQd/o/A7o9qr2xGTwnqvXA5wAQej5yrNNRZVh5a3FnmAM2qH6qYP3gkEgi9hE5XHy5HcYr/TmxKmWYqQpSVSjrjUuUQAdYA4gsXGYbFoOimnOus6VTVAqT2VFiGI/fySWYvgXyvZcYJWvksNcPO7iN4hVx8uR3GAGq9OED1XrxhkR1w87uI3wVWXI7oKr24QVXvxgAVcPO7iN8Oqy5HdCqhy4Q6o8+MMBNVX8xvgqsuR3Q6r24QnqvXjCAAK7sOHEb4KrLxwO6HVe3CFVe/GAB1XtjsgqvfDbBVe3CCvn54wAKq9uEOq9+MKq9uED1XrxgAdUOXCE9V68YdV7cIT1XrxgAKr24QM+/z9G48b4Kr24QM9P61thgFfHxwgeq9eMFV7YHKB6q/mM4QDr4blwhPVevGHVe2ByaE9d3nzEAGE+cEJUpVyUgk7gA58suERPRYSrRKmTUpZS5iiSzKxcPtZJA3xI6SkGZJmISwUtCkh8HUkgPx7jlET0ISZYnSSpJUlYWwLjVVcQGwUClQIyIG2IyJwJT9lWgdgaovwHZb+JJbyaNdGlwFai03i/WQdYDeoXLT36rbSYnkiK30tt0tICLusJxdilr3J2AQrtEtqZvWzSUqUO2sAsSE4qIAcskXm4YYbDEXorpMLStQlylaqA61KIDKP0pucOwUXfIYvFH0dbwZs38xRdCkELHa1Tq/S5dnG7wix9CZVnQpcsKcsVTFKcCap9Ydk/pSkpAByO+I9S/BLpW5JUdKpIUpKwUpSw6wMqWXLXKF2IN0bM/pLZEBzPln+VWsf8t/jxip2idImzUzpssLSpaxLlFyOyrVCikAlWsXuZrsNlqlaMstolJKrNK1b+yUJ7LG8Ap9RfhjE02yuUUiRsVrRNQmZLOslQBBZrjuOHcfCPZ6r14x5WWzIlJCJaUoSnBKQAA/lyPfHq9d3nzG+JEB1Xthsgeq9eMFVlyO6MCouzHA35XEePMNnABnVZcjugqs+Y3wnqruR3Q6rPmN8ACqqY7oHqr+Y3wVWXI7oK4efMb4YBVZcjugNVjzG+HVZcjuhPVX8xvhAANXZ+XI7oDWH933EIm67HLZ7cjuga6/kPX05QAOqy5HdA9VfzG+B6r1w2wVXtjshgOqy5HcYVcPPmN8N6r1w2wqr24QgMJ6CpKkgkawIcYhxiKY7jHMOglvXJn2sJImFASAAQdYgLACdo1lAnuEdRUtgScnO309eIjg9o0qqTa50yz3SVq10ghuyq8ux2khtw2RGROB061dOSjr+zLUlK1plqSu90hDBaT3rL4Xbr+baU0utZWkOrrC61qvJe9hsB9GEaEq3khRZtYk73JN9/oLoyCtU3do3YebHbgPCKpNpmmnFNZPRE3VUDem4AiWA7MxJL33ZfEXzQ2pbCFSCnrJeolZSVBSkvqkkO1ycTFKmMwYF3wN5Ac7M2jY6FTR16mnmzApLq1XBYgsSbgSAb3fxhQd1dhVjZ4Ogr0d+zmWyQSAUIzOs+tccWuJN+ESeiJpdFxclYWAGAUGcnxADiIkaSs02ZLMu0hRDBgp1XBbkPtBvxdhEloK1qGv1iAh0Jm3EkdrWBSScSCkEm7HKLUUS4M+kq7SAk2bXcOexqEE7FBQLjcliYk9HqmqlgzUaq2Dpwv3Am7iW2xo2XpDKClJmHV1VMdY7ScM3vGORxiwCaCHBEO4tuDRNoS4BUATgCWO+4+uB3R61XtiMnjx0lLkTkhM5KF6pBALKYvimHP0RImJCVS0kDBriB3i+DcLYehUzb6x54bYdV7cIrE3on1EwrkzlplhiZZWda53CFF2ffFiQrsgkEXANjj600NMi1Y9Cpr+8/PzxiE6WTJiZSVSylLLRiC7v2RcbhtHCJG06Slo1nOsU4pT2lOcBdmeMRcyYq0FKJoEt1XSwXWlIc/mMWBUAeyMNpeBscV3JeyqC0pW15TjeO/H147Y9TLDu19ZbaBjCyyRLQEh2D57ybtgv8MGj1qvbDZDQm/IAar14wO27y9+HC6G9V64jODWam9PtshkRPVevGCq9uEOqz8cRvhVWXI7oQxvXP54wqr24Q6rPxxG+FVZcjugAacarx4xwPpZZ/wBntU+XMuZaykAH6FrdOWGqRhsjuGldJIs0pU2aWSnvLnAAZu+eIzuis6R0bZNOyBMlK6q0y0t2vqS9+pOSD2k7FDDLMQSg2rk4TSdjjylAJBfxy3NG5ZFFnDjaDgRtEbWmNDTrIertcooN7L+pC8W1FAMcBcb+6NSRJIIOAbPBs2yujM5eZsjHuj0kIKlaxU2rgRu9Y2JlrldVqhOrMBLqAHaScH2EORGKVAMkNqvcMzfkRj6wCwpmr7D6tzPjlie/vwiLqJZZJUm8GOj5S0TRMkq1yCzBSpd5BwOJ/VwiyaP6TWwIVKmhEwrCmI/LMtLFRYsXOBCWvZu+IkS+pWChI10H+IgjNRYi8O3i8bKrer6AAQWBIYqZg4BYEJxLY5PAquLhKl4ttjZk2pU5pyJzk/UFhTEqI1riGUkkAkAuH3X7v7aULT1euT9SpZJI1QAHD4qSWuGwXRVLKSNaXrkywoAKCXDH6gxxINzZt4xPW5QMp0gzdUg6yiAUpY/pFwYJD35s0W70UOkybsenpwWjWdaS7M4SU3FwrjiwG6Jy39I0aqf2SUVWhdwcBwLwSrVfWALYXO2+Obo0lMTroGoHd06rapAyLsk3nE7Yw/8A6WfLl/loRLJATrJvUU5gG8A+d5h7okdkjpFqVaVBIXMQnV7cx/rP8KJeO7H9UT1gspmSgpM9ZSt1BtVwFfpdjhfdtjjWg9JWtZ1lK61II1krI7SbiASchd34RYNK6YtfVpEnWlJl36qAEjG4HVJLANuhb1e1wcHa9i7aS0rIk2mXZtfq1rSVKWWfEMhyLtbtHL6e6DRdrFotCpkpRVJQjq0qS2oVBRCg5Dk43Yb3N3JLFYlWm0Il2ybqyidYzFr1rgO0lKxtbMsL7o7hYBKShKJOoJaQAkII1QnJmubfgc4nGzyVzusGzVZ8xvhVWXI7jAtQAJLADEm4BttON8eFlt0ubrdWtK9RTK1S4BYHHDAi/A7omVmxWf3u4jfA9X/2/YwVVOMnhAvv8/8ATXjDAdVnzG+FVZcjugqvbHZBVe/GEA6rPmN8Kqy5HdD+1e3CF969+MAFX/Ei3CVYlpOM5Qli65/qLvh2Uq398cw0WtctSZktS0LTgpBYh+V14N0Wf8TZ4VPQlJfVBNxJAKbmAwBB137oh58kS9aZe7OA7O7OfPuvjs6SmlSz3OXq6r6iSLPor8SULT1OkZKVoNylpQFoI/7ks+qX7hGzpDoDZLajrdGz0o2JB15Xd+8jMMXbZHM5xOy5z3uw+IystqXKXryVrlLH6kKIJ/myI3ERVX0EJPw4NOn1c9qbN7TnR612IHrpRSm8a4dcsjaFi4D+ZjEVZ7ctBBBJDjA7N8X3QX4oT5YCbUgT04FSWQvxS2or/LEoqx6F0mp0EWeeq7s/kqJ3oV2F94B745VXRzhyjpw1akUCZpwvrJvU9zsT/WMFBrgWyiJtmk1doa2q4cgEJ1rrhfeTfF80n+FdplX2aZLnp/dP5SyNjElJ4juimaT0XPs5ItEiZL/nSQk9ysD4GM0aUY9i91ZS4YaHStUtkpJSb9pG81lG/KUEKZTA/SQL0qF7gg490R8vTapYASEpS141XCtmtvHhjvjztGlxMQpwGz1XfG4OS+J84VpvCWCScFmT4JEaOSgutSmW5CgNchySdcC/M4ffX0lZjLB1SlSFELSU/u7wb8QGf+LvitdfeQCoJ2A1fEgbe8rVCkqwDq7MwNkS/bDNjfFm1rkp3p8YNjR9pXKV+WWJxzHi9xi2aG01aCoaypKQL2WkF9nZdjFBsc44FzvMStjtKkqDOxIuGff4RGpF2e3knTcXa52OVpmWpCUTbPLmldxKJYQgb5ms7C/AOcYhNNLsCSVy7OkaoIC5cwo1igt2CE3S0kNrFhsBiEGlwuWUpUUnAli4GBKdpZ23kRloHo9MtszOXIRq65F9yfolS9oSM8ySrZFdCpKStLklWpxg7rgzsMudaVNK660IuB61aijWH0vhqhmxvxaLroywW1EoI1rLJvP+GlalD+IFaiCrK8RP2azploCEJCUpDAAXUfPbHrVZ+OO2NSgZJVb4SNKVo9kFCps1ZLuoq1VX4AajAAZAeBMYaJ0Qiz63V6x1y5ftG578nLk3+BwEb9V7YHJoZrP1+8S2or3MVV7cIKr34wVx8uR3QVw87uI3wxDqvbhGMxRAJAJIBIAN5bYTnk/GMq4+XI7o17fPMuWtaU6xSkkJvvI87uI3w1liZxzT88zrSrWSEqJUFoAYJL3g7S4vjd0ooKky1AuVITf3Btm6/ujd6I9H1W82iepZSrWcKbsKmKJJChsZsLxrCNXpbJXZ9SVMRqMCEn9KheDqHA498d2NWG9Q4aOJUoT6e5ZX35f5Kw41yLrwA5yJA9LzCWisM8xBMWFFwkDu7gNt+DxlKBOsS77d+/bF8UKcttvckeC0tGK0g3EA849lnF67/OMGIPdfClEup1LrJJaL6R2qzf4NomBI/So66P8AxW4Hg0W3R34qTG1bVZ0TEnEyiz/0TCQbv4o5+pBBbOFGappqcuUaYVpLhnRpo0BbR2kpsqzmHsxfvH5Z841LR+DsqYNayW10/wDcSF/5pRA8oocbNjBl9tClIORSSkv3paMr9Hp+yy71vbybukvwq0hLcolS5w2ypgfhM1TEFaeitsl/4tmnozLy1EcQ484stl6aW+X9NpWR+7MSiZxKk63nEzY/xStaf8SVJX3FUs+qh5Rnnoqiwi6OphyzlqrOA+sWLi5VxjYs9pUFAIKZl9wz/p1b47ZI6edYh5llBxdpiVAM1xK5YY34HZGEnp0grCJVjOsogBlITjn2Ek7Ioemqd0XKvDDXJBdEehc2cettSVSpVxCPpWo5A/uoHgS+UdMs1nTLSES0hKU3BKQwDbAPuN8er1WXltaCvj4xGTxCMUuBTm5u7Css/Lkd0FVnzG+Cqpjm0Kq9sdjwyAVWXI7oCau/u+4gr5q7bA9YevpyhgFVlyO6Bqq+7iN8FfPzxgauXxwhAOqyv4HdEN0wtXVWKepyDqaobHWUQkD/ADd4iZr5+eMVjpFZTOttjlKmNK7cxcvB+rKSknMhyAxuvMWU/au+2fpkjPix7WIf+m2GWkJeas6xS+q61MVXt+lIA/pESthtUm3yFa8tMyWSUqRMSCHDO4N2eI8o9ZFskWsTJZ1VhJKVA+I1hm2LKEeNrnybDICJabhchCb1KWs3APipSjn34CFJ359q5OKsrLg5pbOgil2u0yLGoBEoJmJ60Ep7f/S6wXghnvBuIiEt9inWFRFqkqlggjWN8tV1xQtNzvkWjtfR+wGzyVdYdabMUZs4i8GYUgEI/hSlKUDckZkxFWHplZLRMVJ6yWpTlJST9TYgBYAmf0kxpp6yrHjKM9XSUqi8SONIKdUsHfAvlDlywbiptj/EdZ0n0DsNpcygbOtr1STq37VSz2TwffFH6S9DLRZWIXInJUUoSAeqmaylBKAEk6pJP8W2N9PX05YeGYZ6CpH2XdFcVq6oAHacucmyAEYJAzbDPlfjHpb5S5J1Z8ubJI/+VBSH/hJuI7jGCGIuNxcFmOVzRpTjJeF3Km5w9rBjqRvT5GqkAm7jiH2+D5RjZrNeCe/wOEemlJ14a5wHOZF2Xhk0Mg57pWIxZvO6NzRdlKlhr892590eKJRW5d9UD1Ycu6N8dbJTrDWGslgpO268k4G5opfdmpO7UfqZWa3rW6FBOqoElIGq5O3bfc8Xn8OdFk69pmJDn8uXcGYHtFObvdl9N0UiyWRc+aiWjVSqY6eyMAb3UEhyGCh4eMdl0PZTKkSpamdCEpLYOAHZ8vLY0YtXPbHau5qopye5m3Xz88YbV6D44GFVU+14Gqrr+Gxo5xpHXz88RCauXxwMOqz57XhNVXX8NjQgCvn54iG/h5e/DhBXDz5jfBWz/T9oYCr5+eMDVXphsh1w87uI3wmrv8uR3QgHXz847Y5t0ymrmaRQmWopVIQNUpLFJVepiMHSobc9sdJJa83fHndxG8RxvrFTLXNmS9YCYtZS15ZRIwF/6hht2Rt0UN0235GTWTcYXRPaSPUSRqKKJoBIUCyrmvGZAvMSH4eaKnTl/ttsmmbqumzBX0pxC5iUi5zekFnIc5iIPpDLITKUoEEpCVPkb3DYZl/CNPROl7fYkul7RZ0MnVP1yxkAQHbcQRdlF9ajKVPdFZKKGojGq6cpcLB0HpB0ykWO0IlTjq66da9JIZ2clL6o8DgcM9PSfRfRukE9ZqoQpd4mySEud5S6Fnvcx5WDpjYbejqp6UklgZU4AHWz1Qbj/SSd0adp/DqWkqm6NtK7Ms3lLlSDuU5cDH6grujnJbecM6d7kNp7Rlt0OnXl21M6U4aXPBKg+ASCTsJ7Kk3Alro3eh0udpafLtVqATIsyvy0B9WZPBHaOsS4QwxzYfvRXv8A0W26QtqbLaJqFCQAZq5TaiEnE3JA61QZgQO4AGOz2Sxoky0ypSQmWgBKQMhz74nKVl7wSuYaTny0hpjFJLMoBQL7jcYrto6E6Pn9oSRLKrwZLyTfmyWHERGfiD0OtdtWlUqdKKEfTKW6e0cVawBBLXBwGHeYX4a9ErVZFrXaVlKWKUykzNZJJxUQLg2Wd8RVoxupZB5dmjHSn4f9VLWuzzlEpSTqzQC4AwCgBf3iKHorRVotSdazSFTL71uEpBbAqWQCb95js2mFdco2ZBbWS8xQxTLJIU2wn6RvJP6TGVsmJsln/KkqKZYCUy5KCstkEpF5omNFPV1Ixty2UT01OTv2RyezdD7albrsswX4uhQN/wDAo3bonZ+ipwHVJkTSr+UJSolzqgque57tnfFlsHS9agVLslpQBjryylsNowZy+6M5umlzJQntqKmHqLMhZDFaneYrcLwO4/vNDdeq2rpAqMFdoj+hOgFS5kydNTqqH5aBjsKlOM/pDi+4xcqrLkd0R+gdHfs8hEu8kOVEkqJWSSokm8lyTuyuiQr5+cNsZqs3OTbLIxUVZCqs7uI3wVx8uR3QNVemOyCq98NsQJDrh53cRvhVWV/A7obVXpjshVXvxhANqvy838xvgAq/+37d0Jq5fGOyGz7/AD9G484YA1VfzG+FVd/A5tA1cvjhBXz88YAIvpUprJP7RRrIKQRiCq4Y7yN4GEUXo7YlKnS5pCiCOyMmKMVP9LMMN0Tf4j6VKEJkAEdYylKwZIUGSNpJyybfGzohICQoOEB0lLYks1+wO/jujoUE40W/M5+oleql5GvpWVLUlU1V6XBUklwFXi7O+9LAfu7IgbXajKSxOoFA9hP1kD9836gBe4X74ntMDqiVzMQgTJYa4EjVf+YXcd8UW2WlcxUxWSmKvAOHe+5zHJ1uuqSbpQdkvuel9C+hqNlqKsU5Pz4X78/LhWPHSFllTUax6v8AlD9YCScSccBfvjGw6VtcgNJnqKRgmZ29X+TWwxwF0eQUHvfC7vh9WWB2vGWnqqkFa9178/s7df0Zp6zu1Z+ax+vqiwdDem8uxS+rnSFhS1FcycPzDMWcVrwO5g7R7dKunsyfMSiwr1UpvUspxOSAFp4ltmwvWUoe7LfD6vVuGWy71jR67Dnbn7HP/wCCnvXj8Pws/wD1fP7Fh0f+IlsQwmyZc0bUEoVwvHkInk9P1zgESLOvrF9lIUQO0cPpx4iKTY5Tm+t8TCNJzbIvrJaELdJQNZ3SP1FLEMT6RZQ1UKktsopP42X98zNrvRMqEd1OTfu23f1X+Da0fP0rZJ01a7IucJuqVapSSNV9XUKCoAdo9luGc/o7phaFzEoVYLUlRLXoDYi8qOqABESr8RZidUdQVkh1FBcA7gUgk7n8YmtG9OTNH/t5oLXApu4vyjY4ynnb9DjtqGG7fEttsWdUIBZS7n2D9SuHmRFa0eiVabRrpbqrE8mUnEa3ZeZuZtUeJOIiGPSi0TFLk9U0+e6Eq1vpS5ACQU3FnJL4nNot+h7L1UiWhgkpQAQnAEC8g59+O14i6bpRzy/79Eeopvwu6Nxvb4+OEH3+fniIGrvruOTQVWfMZvFBMTVy+OEH3+fnjA1Vt4HdDqs+Y3wwBvb4+OEKvn54w2qrr+B3QVWfMb4QCArl8cIGff5+rceMDVd9r+B3QEVd/d94YBXx8YbGgqqfa8FVlfwO6GK8PO7iN8IDn3Tu1ldskykAKEpClKGWsu4A7GDZt2sosegVFKJUuYACsXthrM5A3XGjFPSozrbaFBpZK+wReOydVztBZy13aiW6QzRIEgSDf1pms4LlIcgZX7I6nTThGmuTmyquM5TfC/Baek2iE2qVquyk3pU2G1JwuI5bI4va7KqUtUuYClaCyh43eGYOcd1sNoROlpmSy6VBwfUHYQbvCNHTOgZFqDTkORgsXKT3Hkbo4dahufkz0+g9I9FbZZi/scV18mxw4+eEJBi46S/DyegvZ1pmJD3KOqvh9J4iK/aOjtrl3Ks87vSgrHFIMY3TkuUehpayjPKkjVUwZi53OG44wglw9VhGYsM3DqZ3jLWOUbMjRswm9Cx3pI5RW00bVUi83PfRSQ52gX0Yyt9ofjdv83iSk6P1Uu4Bvxu7497DoFMxQ1piTuBviHLM7rQTcmaeg9FdahSiMMMosclQRKShQLg9lr7mvJbAByIl7HY0IQyTc2IOMQmkp4ShTFlTVJQHve/VDZ55R1PR1Nquvgzy/p3VdXTy+KsZ9ErMZloXaCkagSUJUSH1nYgB9ji/wN8XGuHndxG+NPRGjxIlJlhRUzl1M9/k2Qyujcaq2cRvjbXqdSbZxtPS6dNR/rg1d/lyO6Bq7vO7iN8Kq98NsNqr04RSXCrLPy5HdDau7zu4jfCqvfjA1V6cIYDqsuR3QVw87uI3wVXvxhV7D44QgCqy5HdARV39337xAK9/njB5eXhe/DhdDAKr3w2xoaf0l+zWebO1dYy0uEk6usXAAfK8jeMo36+fnjFX/EW2ql2QpSkkzSEuwZICgb3zLMOIidKO+aiQnLbFsguh8gKAmm8qcqYPeCyiHyeIzpSkImSkpLBJmF1HB2bwuaJnRutLs+tKAS7Y3jDtOMsOG+IPpmsqQhRQy0qIcYFKk3ekdik31LnHrpbVD8mPR3psqyzGI1pSm10Db+8nYd2cdX0ZpGXaECZJUFJN92I7wbwY+dye+N6yaTmylCZKWqWpIZ0lnbaMD3GIajSxqvcsP8mjT1ZUUo8r8H0OBAvLKOSaO/Ey0IYTZcuYMyHQpvAs/hFhs/4nWYjtSpwO7VV5lQjny0dVdrm5aql3di9oEZJimy/xIsuUu0X/AMKP/wBI2EdPZBF0q0cEf74j6pW/6sUtZQXMkWoja0eEyxS1fVLQe9I9orY6eSX/AMG0ZYJQcd2vG5ZemNmUWPWoIZ9aWbnwfVdojLS1e8WShraLfhmvqSNs0SkoOp2CAf5TdgQcor+iLF1k4LUElEoEJcf9VxeO4P4m7CJbT+l0iQ8pQWZjhOrfhj47scY9NGWXqpSUOVM7khnKiSQx77gdmLwoQVKLlazePl3HVqyrTUG7qOfn2Nv7178YG9q9uEFV747YTe1e2GyKyY/vXvxgb2r24QVWfMb4KrLkd0ACqvfjA1V6cIKrPmN8FcfK/gd0MB1XvxhVXthsh1WfMb4VVlyO6EAP7178YMM28vR6wh1n97uI3wVn/b9oYBVU4zeKZ01txVOlSEocJda9a5N47DbWZW5yM4udVnzG+OL22ZPtlpnlPZOsQASyUkFmJG4eZ2xp0kby3eRRXzGxarfpFMmSNdI7Qwdhs2d0R+ldJItVlVL1NUs8s6xUxSQWDp3AeMQ/S5KjMSCXUhACsnFX8I19CoAYlYHId5jqUaScbvnk5Orq7HeD9xXSIySGHf8AOMTvSTRep+bLBMpVzi8JXsfYcREE+AGynizBbCe6KYzAIFRklTxNEJ8HpLEbZmEBnPGNeTDmG52udvGJoySV2e9nnqBuJ33+0W4Tz1WoCSqaLmxBN2OX3MVGxHtgJ+olgACWPcIuybOLNJKllKpqgSbxdcLhhfcODRVVawiUIZcv5kl0bsy0zkIBGrJSVHWxvcFVxcqL+HhFzqsuR3RoaCs4TJQf1LSlSiQxJIBvGIbZiN8b9Vl44HOOHqKm+dzuaak6cLPl5HXDz5jfCqsuR3Q6r2xGTwqr3wOcUGgdcPPmN8FcfLkd0FfHxwgr5+eMACrh58xvgrj5eOB3QVXtwgr5+eMMB1w8+Y3wq41jgd0OvhuXCE9c/njCAdVn4YjfA1Xn/T9vGFXsPjhAz7/P248b4YGrpVShJmGWHWEHVyvbfsxbG66ObdG7JMUAkAaiirrX2apwP7zkReumU1KbHO1nAUAm64uogD3bAtFRtlu6qQcUi5IAV2rxeS10dDSXVN27swamKlUSfCRAdILGDNvWQAw1EvcAMzmYk9E6IQuUnqpbFxrFV5ye835hsIrH7WlKge2Q94dr/vn5RtSdOT5jsrq7zcklIbDHElvsI6LWUlycxqbi2/Z+herfpSRKSpExpjulUsXgXfrJil6W6LrSBNkAqQtylH/UA/hBvWkPj6xDK0io5ljm96u6J2w6TXLT1i1FSyNRLkqIA2PgL/KIwppeyyc51YJOXHZFZIILMxGIIvHfGSUx0XQ3U2hWrORLmJSyXUm8qIJLHG4A55R7aR6NWIMRLKRe7LVuuAJuxgdVRltaJJ74b72OdJuEbFgsE2cWlpJGZwSMrzhF4Xo6xyg4lAn+J1txJD4xo2jS5bVBAAySGA8MrosjJy4X1MtSrCHvfuNzQ2ikWUFbiZOAvOSQckP6490SmhtGJtE7rVAlCU37NYKYBz+lnyzEVgTZn1AFTsO98AwvcnZHStA2HqZCEH6m1lfzG9TbGN26MOqnsi85Z0NJTc5KT4WfmSFUOXCE9fPPjBVe2Bygeq9cRnHJOuOq9uED1XrxgqvbA5QVXviM4ACqHLhBVe+O2FVZX8Duh1WfMb4AFVe3CB6r1xGcFVlfwO6Cqz5jeIYDqvbDZBVe+O2FVZcjuh1WfMbxCAVV7YbIGrH1+8D1dn5cjugNYf3fcQwKh+IM5QQB2hLAcqBABUotq4E4X3ML+FW0nKQizoE5SiMk/rU2ASf0pZr4kPxRta0FKFqCkTCFISBq6oAZTkHtub/ERSJlpXMTqqOsEC58WfbHV0kfAjBqXlngbZrKLISEZDFvHEmPG2LYB8MhtO07RAUjAXd1xHdHtL0PMI6xbgXB1G87CNzXxfebW1ZK2qUGpPC/J42WUT2le/gI9jaNZT5At9vON1MtDgAsMzGumzpc3kX15Rd05RSSMq1EJycpr4EvoNQSQpiBrOm9ySWAw8ThG50i0setKXPZN95x1UuPKNXRZT1gWQGQkq4YeDtENOnmavWxJU53ObvKHKyZRTh1W2+P9kpadIlQzwrCPKzLKsBc33O3bHgqSpJdxeCbvQxIWSWdRwNUlmY4sC7vfeWziU5WQUaUexYOhmjlzrRrqUNWQQSGxJfUAfuJc+0dKrh58xvERfR3Rv7PISj9R7Sz/Ecb9gwGTC+JSqz8MRlHA1FXqTv2O/Rp7I2FXHy5HdA9d3nzG+B6r1wObQVXtiMooLRvVXcjugrh58xvED1Xrgc2gqvbHZAAPVXcjugqs/DEb4HqvXjBVe3CABPVXcjnDqvbEZPCeq9eMOq9uEMAequ8cDm0FV7YjKB6r14wqr24QgB6r1wOcBNXD19OUN6+efGE7bvL34cIYiu9N+jv7ZI7LdbL7UsnA/vJJ2KYX7QHjis7XlrUkhSFJJBBuKSMjH0Y9V68YrfSrodJto1v8OcAwWkY7AsfqFA5RpoV9nhfBXOmnk40uQpCimYClQALHeARhuIjZTbFauqS4Ds+8fEbWm+j1oshacnsvdMT2kKy+rEdxYxClcdOFRJXRjnS34kSMtQJZVw4faMUzQC4ckHZl6+0aa5ocYhhfe5JzI2QKm33HHG/Hv2RY6xQtKu5KS7cWKXuIZtgu4xjY7SmW5Avy7/G6I5M3Hb5QImP3Q+qvIXqiznBME6wPab73s9XxaOiWixOnICgdSWOsUNqgQEA951i26KfYJxwGOw3vmAOHlHZOiejeos6AodtYCl95wDYBgwbNsXjPrK22OOWT0dCzathO5MPVevGHVe3CFVe+Izh1WXhgco4x1geq9eMKq9uEOq98RnCqsvDAwgG9V68YKr24QVWfMZvBVUx3QAD1XrjtgqvbDZBXDz5jeIKrLkd0ACeq9cRnBVe2Bygqs+Y3iB6q7kdxhgN6r1xGcKqy8MDlDrP73cRvhVWXI7oQDeqv8cRm8D1h6faCqzu4jfA9X/2/YwwCqz5jfCrj5cjuh+6PSAclwAYzEBQIUAQbiDeD3vj6jeIqemPw9sk5ygKkKN5Ms9n/wAFdkeDA7ot/wDw9IXsuHGco8MVkzkekfwytSD+SuXNTsP5auBcE+MV219FrZL+qzTu9CesG49h478P9kH/ADi9ama5IdNHzuND2jD9ntH/ANMz/bG9I0DbZgCE2ee29JSnxK2Ed8/4Qj/viXrb7IXSRQOiXQVUsJVaSAQrWMtPadhcFKGDOXAvvi/Vx8uR3Qf8IfuuKKlSU3dk4xS4Ma4efMb4dVlyO6F7IjI/7/SKyQq4efMb4VVlyO6A8kQ/dfpAAVw8+Y3wVWXI7oMvBHrDOPiuABVWfMZPA9V64HNoWX9KfWM8/wCpXpABhVU4yeG9V64HOMcv6R6xnn/Ur0gAVV7YjJ4T1Xrgc4WX9KfWM8/6lekACFVyx2Qefn6evOMcv6R/qgtH9x5Qw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2646" name="Picture 6" descr="https://encrypted-tbn2.gstatic.com/images?q=tbn:ANd9GcRwQpKPc09zC0jvrw23Aoir6APhtPtK4Zj6EVj1vyR4YqAg67B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05000"/>
            <a:ext cx="2143125" cy="2143125"/>
          </a:xfrm>
          <a:prstGeom prst="rect">
            <a:avLst/>
          </a:prstGeom>
          <a:noFill/>
        </p:spPr>
      </p:pic>
      <p:pic>
        <p:nvPicPr>
          <p:cNvPr id="112648" name="Picture 8" descr="https://encrypted-tbn2.gstatic.com/images?q=tbn:ANd9GcSnUAeg-Rmcgpg0gvTACCk8WmbOiByQDsZ5nViKfo7Dv60wnytgi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29150"/>
            <a:ext cx="2047875" cy="2228850"/>
          </a:xfrm>
          <a:prstGeom prst="rect">
            <a:avLst/>
          </a:prstGeom>
          <a:noFill/>
        </p:spPr>
      </p:pic>
      <p:pic>
        <p:nvPicPr>
          <p:cNvPr id="112650" name="Picture 10" descr="https://encrypted-tbn2.gstatic.com/images?q=tbn:ANd9GcS0WstcdoTA1M9dY83b2xU9EgsxgnRe8QVcJ1OFbsHWdZgfD1P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209800"/>
            <a:ext cx="2438400" cy="2819401"/>
          </a:xfrm>
          <a:prstGeom prst="rect">
            <a:avLst/>
          </a:prstGeom>
          <a:noFill/>
        </p:spPr>
      </p:pic>
      <p:pic>
        <p:nvPicPr>
          <p:cNvPr id="112652" name="Picture 12" descr="https://encrypted-tbn0.gstatic.com/images?q=tbn:ANd9GcTbeeqeCGCJCNNfJSob0qX_D2Rb2Cquqt95Ox-fuPC5JxJnlRb5xdDD6YW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5105400"/>
            <a:ext cx="3886200" cy="1524000"/>
          </a:xfrm>
          <a:prstGeom prst="rect">
            <a:avLst/>
          </a:prstGeom>
          <a:noFill/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Market Share</a:t>
            </a:r>
            <a:endParaRPr lang="en-US" dirty="0"/>
          </a:p>
        </p:txBody>
      </p:sp>
      <p:sp>
        <p:nvSpPr>
          <p:cNvPr id="149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7696200" cy="5410200"/>
          </a:xfrm>
        </p:spPr>
        <p:txBody>
          <a:bodyPr/>
          <a:lstStyle/>
          <a:p>
            <a:pPr algn="just"/>
            <a:r>
              <a:rPr lang="en-US" dirty="0" smtClean="0"/>
              <a:t>Dominant firm in any business must defend its current business through continuous innovation.</a:t>
            </a:r>
          </a:p>
          <a:p>
            <a:pPr algn="just">
              <a:buNone/>
            </a:pPr>
            <a:r>
              <a:rPr lang="en-US" b="1" dirty="0" smtClean="0"/>
              <a:t>Proactive Market</a:t>
            </a:r>
          </a:p>
          <a:p>
            <a:pPr algn="just">
              <a:buNone/>
            </a:pPr>
            <a:r>
              <a:rPr lang="en-US" dirty="0" smtClean="0"/>
              <a:t>1. Responsive Marketer finds a stated need and fills it.</a:t>
            </a:r>
          </a:p>
          <a:p>
            <a:pPr algn="just">
              <a:buNone/>
            </a:pPr>
            <a:r>
              <a:rPr lang="en-US" dirty="0" smtClean="0"/>
              <a:t>2. Anticipative Marketer looks ahead to </a:t>
            </a:r>
            <a:r>
              <a:rPr lang="en-US" dirty="0" smtClean="0"/>
              <a:t>  needs, </a:t>
            </a:r>
            <a:r>
              <a:rPr lang="en-US" dirty="0" smtClean="0"/>
              <a:t>customer may have in future.</a:t>
            </a:r>
          </a:p>
          <a:p>
            <a:pPr algn="just">
              <a:buNone/>
            </a:pPr>
            <a:r>
              <a:rPr lang="en-US" dirty="0" smtClean="0"/>
              <a:t>3. Creative Marketer discovers solutions customer did not ask for.  </a:t>
            </a: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Defensive Marketing</a:t>
            </a:r>
            <a:endParaRPr lang="en-US" dirty="0"/>
          </a:p>
        </p:txBody>
      </p:sp>
      <p:sp>
        <p:nvSpPr>
          <p:cNvPr id="149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82000" cy="6019800"/>
          </a:xfrm>
        </p:spPr>
        <p:txBody>
          <a:bodyPr/>
          <a:lstStyle/>
          <a:p>
            <a:pPr marL="342900" lvl="2" indent="-342900" algn="just"/>
            <a:r>
              <a:rPr lang="en-US" dirty="0" smtClean="0"/>
              <a:t>Position Defense – </a:t>
            </a:r>
            <a:r>
              <a:rPr lang="en-US" dirty="0" smtClean="0"/>
              <a:t>Market Leader occupy </a:t>
            </a:r>
            <a:r>
              <a:rPr lang="en-US" dirty="0" smtClean="0"/>
              <a:t>the most desirable market space in consumer’s minds</a:t>
            </a:r>
            <a:endParaRPr lang="en-GB" dirty="0" smtClean="0"/>
          </a:p>
          <a:p>
            <a:pPr marL="342900" lvl="2" indent="-342900" algn="just"/>
            <a:r>
              <a:rPr lang="en-US" dirty="0" smtClean="0"/>
              <a:t>Flank Defense – </a:t>
            </a:r>
            <a:r>
              <a:rPr lang="en-US" dirty="0" smtClean="0"/>
              <a:t>Market Leader erect </a:t>
            </a:r>
            <a:r>
              <a:rPr lang="en-US" dirty="0" smtClean="0"/>
              <a:t>outposts to protect a weak front or support a possible counter attack</a:t>
            </a:r>
            <a:endParaRPr lang="en-GB" dirty="0" smtClean="0"/>
          </a:p>
          <a:p>
            <a:pPr marL="342900" lvl="2" indent="-342900" algn="just"/>
            <a:r>
              <a:rPr lang="en-US" dirty="0" smtClean="0"/>
              <a:t>Preemptive Defense – </a:t>
            </a:r>
            <a:r>
              <a:rPr lang="en-US" dirty="0" smtClean="0"/>
              <a:t>Attack </a:t>
            </a:r>
            <a:r>
              <a:rPr lang="en-US" dirty="0" smtClean="0"/>
              <a:t>competitor (s) first, achieve broad market envelopment that signals competitors not to attack </a:t>
            </a:r>
            <a:endParaRPr lang="en-GB" dirty="0" smtClean="0"/>
          </a:p>
          <a:p>
            <a:pPr marL="342900" lvl="2" indent="-342900" algn="just"/>
            <a:r>
              <a:rPr lang="en-US" dirty="0" smtClean="0"/>
              <a:t>Counteroffensive Defense – meet attacker frontally</a:t>
            </a:r>
            <a:endParaRPr lang="en-GB" dirty="0" smtClean="0"/>
          </a:p>
          <a:p>
            <a:pPr marL="342900" lvl="3" indent="-342900" algn="just">
              <a:buFont typeface="Arial" pitchFamily="34" charset="0"/>
              <a:buChar char="•"/>
            </a:pPr>
            <a:r>
              <a:rPr lang="en-GB" sz="2400" dirty="0" smtClean="0"/>
              <a:t>Mobile </a:t>
            </a:r>
            <a:r>
              <a:rPr lang="en-GB" sz="2400" dirty="0" err="1" smtClean="0"/>
              <a:t>defense</a:t>
            </a:r>
            <a:r>
              <a:rPr lang="en-GB" sz="2400" dirty="0" smtClean="0"/>
              <a:t> is stretching the firm’s domain in new territories through market broadening (</a:t>
            </a:r>
            <a:r>
              <a:rPr lang="en-US" sz="2400" dirty="0" smtClean="0"/>
              <a:t>shifts focus </a:t>
            </a:r>
            <a:r>
              <a:rPr lang="en-US" sz="2400" dirty="0" smtClean="0"/>
              <a:t>from </a:t>
            </a:r>
            <a:r>
              <a:rPr lang="en-US" sz="2400" dirty="0" smtClean="0"/>
              <a:t>the current product to the underlying generic need e.g. petroleum company recasts itself as “energy” company)</a:t>
            </a:r>
            <a:r>
              <a:rPr lang="en-GB" sz="2400" dirty="0" smtClean="0"/>
              <a:t> and market diversification (</a:t>
            </a:r>
            <a:r>
              <a:rPr lang="en-US" sz="2400" dirty="0" smtClean="0"/>
              <a:t>shift into unrelated industries)</a:t>
            </a:r>
            <a:r>
              <a:rPr lang="en-GB" sz="2400" dirty="0" smtClean="0"/>
              <a:t>.</a:t>
            </a:r>
          </a:p>
          <a:p>
            <a:pPr marL="342900" lvl="3" indent="-342900" algn="just">
              <a:buFont typeface="Arial" pitchFamily="34" charset="0"/>
              <a:buChar char="•"/>
            </a:pPr>
            <a:r>
              <a:rPr lang="en-GB" sz="2400" dirty="0" smtClean="0"/>
              <a:t>Contracting </a:t>
            </a:r>
            <a:r>
              <a:rPr lang="en-GB" sz="2400" dirty="0" err="1" smtClean="0"/>
              <a:t>Defense</a:t>
            </a:r>
            <a:r>
              <a:rPr lang="en-GB" sz="2400" dirty="0" smtClean="0"/>
              <a:t> is giving up weaker market  </a:t>
            </a:r>
          </a:p>
          <a:p>
            <a:pPr marL="342900" lvl="3" indent="-342900">
              <a:buFont typeface="Arial" pitchFamily="34" charset="0"/>
              <a:buChar char="•"/>
            </a:pPr>
            <a:endParaRPr lang="en-GB" sz="2400" dirty="0" smtClean="0"/>
          </a:p>
          <a:p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Six </a:t>
            </a:r>
            <a:r>
              <a:rPr lang="en-US" sz="3200" dirty="0"/>
              <a:t>Types of </a:t>
            </a:r>
            <a:r>
              <a:rPr lang="en-US" sz="3200" dirty="0" smtClean="0"/>
              <a:t>Defense </a:t>
            </a:r>
            <a:r>
              <a:rPr lang="en-US" sz="3200" dirty="0"/>
              <a:t>Strategies</a:t>
            </a:r>
          </a:p>
        </p:txBody>
      </p:sp>
      <p:pic>
        <p:nvPicPr>
          <p:cNvPr id="1488899" name="Picture 3" descr="fig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62000" y="1960563"/>
            <a:ext cx="7696200" cy="3849687"/>
          </a:xfrm>
          <a:noFill/>
          <a:ln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Competitive Strategies</a:t>
            </a:r>
          </a:p>
        </p:txBody>
      </p:sp>
      <p:sp>
        <p:nvSpPr>
          <p:cNvPr id="1491971" name="Oval 3"/>
          <p:cNvSpPr>
            <a:spLocks noChangeArrowheads="1"/>
          </p:cNvSpPr>
          <p:nvPr/>
        </p:nvSpPr>
        <p:spPr bwMode="auto">
          <a:xfrm>
            <a:off x="3276600" y="1828800"/>
            <a:ext cx="2438400" cy="2057400"/>
          </a:xfrm>
          <a:prstGeom prst="ellipse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000046"/>
                </a:solidFill>
              </a:rPr>
              <a:t>Market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000046"/>
                </a:solidFill>
              </a:rPr>
              <a:t>Challengers</a:t>
            </a:r>
          </a:p>
        </p:txBody>
      </p:sp>
      <p:sp>
        <p:nvSpPr>
          <p:cNvPr id="1491972" name="Oval 4"/>
          <p:cNvSpPr>
            <a:spLocks noChangeArrowheads="1"/>
          </p:cNvSpPr>
          <p:nvPr/>
        </p:nvSpPr>
        <p:spPr bwMode="auto">
          <a:xfrm>
            <a:off x="5334000" y="3810000"/>
            <a:ext cx="2438400" cy="2057400"/>
          </a:xfrm>
          <a:prstGeom prst="ellipse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000046"/>
                </a:solidFill>
              </a:rPr>
              <a:t>Market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000046"/>
                </a:solidFill>
              </a:rPr>
              <a:t>Nichers</a:t>
            </a:r>
          </a:p>
        </p:txBody>
      </p:sp>
      <p:sp>
        <p:nvSpPr>
          <p:cNvPr id="1491973" name="Oval 5"/>
          <p:cNvSpPr>
            <a:spLocks noChangeArrowheads="1"/>
          </p:cNvSpPr>
          <p:nvPr/>
        </p:nvSpPr>
        <p:spPr bwMode="auto">
          <a:xfrm>
            <a:off x="1447800" y="3886200"/>
            <a:ext cx="2438400" cy="2057400"/>
          </a:xfrm>
          <a:prstGeom prst="ellipse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000046"/>
                </a:solidFill>
              </a:rPr>
              <a:t>Market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000046"/>
                </a:solidFill>
              </a:rPr>
              <a:t>Followers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 Challenger Strategies</a:t>
            </a:r>
          </a:p>
        </p:txBody>
      </p:sp>
      <p:sp>
        <p:nvSpPr>
          <p:cNvPr id="149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the strategic objective and </a:t>
            </a:r>
            <a:r>
              <a:rPr lang="en-US" dirty="0" smtClean="0"/>
              <a:t>opponents</a:t>
            </a:r>
          </a:p>
          <a:p>
            <a:pPr lvl="1"/>
            <a:r>
              <a:rPr lang="en-US" dirty="0" smtClean="0"/>
              <a:t>Market leader can be attacked</a:t>
            </a:r>
          </a:p>
          <a:p>
            <a:pPr lvl="1"/>
            <a:r>
              <a:rPr lang="en-US" dirty="0" smtClean="0"/>
              <a:t>Market challenger can attack firms of its own size who are not doing the job and are underfinanced.</a:t>
            </a:r>
          </a:p>
          <a:p>
            <a:pPr lvl="1"/>
            <a:r>
              <a:rPr lang="en-US" dirty="0" smtClean="0"/>
              <a:t>Market challengers can attack small local and regional firms  </a:t>
            </a:r>
            <a:endParaRPr lang="en-US" dirty="0"/>
          </a:p>
          <a:p>
            <a:r>
              <a:rPr lang="en-US" dirty="0"/>
              <a:t>Choose a general attack strategy</a:t>
            </a:r>
          </a:p>
          <a:p>
            <a:r>
              <a:rPr lang="en-US" dirty="0"/>
              <a:t>Choose a specific attack strategy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Attack Strategies</a:t>
            </a:r>
          </a:p>
        </p:txBody>
      </p:sp>
      <p:sp>
        <p:nvSpPr>
          <p:cNvPr id="1494019" name="AutoShape 3"/>
          <p:cNvSpPr>
            <a:spLocks noChangeArrowheads="1"/>
          </p:cNvSpPr>
          <p:nvPr/>
        </p:nvSpPr>
        <p:spPr bwMode="auto">
          <a:xfrm>
            <a:off x="838200" y="1371600"/>
            <a:ext cx="3657600" cy="1371600"/>
          </a:xfrm>
          <a:prstGeom prst="octagon">
            <a:avLst>
              <a:gd name="adj" fmla="val 2928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 dirty="0">
                <a:solidFill>
                  <a:srgbClr val="000066"/>
                </a:solidFill>
              </a:rPr>
              <a:t>Frontal </a:t>
            </a:r>
            <a:r>
              <a:rPr lang="en-US" sz="3200" dirty="0" smtClean="0">
                <a:solidFill>
                  <a:srgbClr val="000066"/>
                </a:solidFill>
              </a:rPr>
              <a:t>Attack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 dirty="0" smtClean="0"/>
              <a:t>M</a:t>
            </a:r>
            <a:r>
              <a:rPr lang="en-US" sz="2000" dirty="0" smtClean="0"/>
              <a:t>atch </a:t>
            </a:r>
            <a:r>
              <a:rPr lang="en-US" sz="2000" dirty="0" smtClean="0"/>
              <a:t>opponents marketing mix</a:t>
            </a:r>
            <a:endParaRPr lang="en-US" sz="2000" dirty="0">
              <a:solidFill>
                <a:srgbClr val="000066"/>
              </a:solidFill>
            </a:endParaRPr>
          </a:p>
        </p:txBody>
      </p:sp>
      <p:sp>
        <p:nvSpPr>
          <p:cNvPr id="1494020" name="AutoShape 4"/>
          <p:cNvSpPr>
            <a:spLocks noChangeArrowheads="1"/>
          </p:cNvSpPr>
          <p:nvPr/>
        </p:nvSpPr>
        <p:spPr bwMode="auto">
          <a:xfrm>
            <a:off x="838200" y="2971800"/>
            <a:ext cx="3657600" cy="1828800"/>
          </a:xfrm>
          <a:prstGeom prst="octagon">
            <a:avLst>
              <a:gd name="adj" fmla="val 2928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400" dirty="0">
                <a:solidFill>
                  <a:srgbClr val="000066"/>
                </a:solidFill>
              </a:rPr>
              <a:t>Encirclement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 smtClean="0">
                <a:solidFill>
                  <a:srgbClr val="000066"/>
                </a:solidFill>
              </a:rPr>
              <a:t>Attack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Launch offensive on multiple fronts</a:t>
            </a: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1494021" name="AutoShape 5"/>
          <p:cNvSpPr>
            <a:spLocks noChangeArrowheads="1"/>
          </p:cNvSpPr>
          <p:nvPr/>
        </p:nvSpPr>
        <p:spPr bwMode="auto">
          <a:xfrm>
            <a:off x="4724400" y="3048000"/>
            <a:ext cx="3810000" cy="1752600"/>
          </a:xfrm>
          <a:prstGeom prst="octagon">
            <a:avLst>
              <a:gd name="adj" fmla="val 2928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 dirty="0">
                <a:solidFill>
                  <a:srgbClr val="000066"/>
                </a:solidFill>
              </a:rPr>
              <a:t>Bypass </a:t>
            </a:r>
            <a:r>
              <a:rPr lang="en-US" sz="3200" dirty="0" smtClean="0">
                <a:solidFill>
                  <a:srgbClr val="000066"/>
                </a:solidFill>
              </a:rPr>
              <a:t>Attack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Diversify into unrelated products</a:t>
            </a:r>
            <a:r>
              <a:rPr lang="en-GB" dirty="0" smtClean="0"/>
              <a:t>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Diversify into new geographical markets\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leapfrog into new technologies</a:t>
            </a:r>
            <a:endParaRPr lang="en-GB" dirty="0" smtClean="0"/>
          </a:p>
          <a:p>
            <a:pPr marL="342900" indent="-342900" algn="ctr">
              <a:spcBef>
                <a:spcPct val="20000"/>
              </a:spcBef>
            </a:pPr>
            <a:endParaRPr lang="en-US" sz="3200" dirty="0">
              <a:solidFill>
                <a:srgbClr val="000066"/>
              </a:solidFill>
            </a:endParaRPr>
          </a:p>
        </p:txBody>
      </p:sp>
      <p:sp>
        <p:nvSpPr>
          <p:cNvPr id="1494022" name="AutoShape 6"/>
          <p:cNvSpPr>
            <a:spLocks noChangeArrowheads="1"/>
          </p:cNvSpPr>
          <p:nvPr/>
        </p:nvSpPr>
        <p:spPr bwMode="auto">
          <a:xfrm>
            <a:off x="4572000" y="1143000"/>
            <a:ext cx="4191000" cy="1600200"/>
          </a:xfrm>
          <a:prstGeom prst="octagon">
            <a:avLst>
              <a:gd name="adj" fmla="val 2928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endParaRPr lang="en-US" sz="3200" dirty="0" smtClean="0">
              <a:solidFill>
                <a:srgbClr val="000066"/>
              </a:solidFill>
            </a:endParaRPr>
          </a:p>
          <a:p>
            <a:pPr marL="342900" indent="-342900" algn="ctr">
              <a:spcBef>
                <a:spcPct val="20000"/>
              </a:spcBef>
            </a:pPr>
            <a:endParaRPr lang="en-US" sz="3200" dirty="0" smtClean="0">
              <a:solidFill>
                <a:srgbClr val="000066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3200" dirty="0" smtClean="0">
                <a:solidFill>
                  <a:srgbClr val="000066"/>
                </a:solidFill>
              </a:rPr>
              <a:t>Flank Attack</a:t>
            </a:r>
          </a:p>
          <a:p>
            <a:pPr algn="ctr">
              <a:spcBef>
                <a:spcPts val="0"/>
              </a:spcBef>
            </a:pPr>
            <a:r>
              <a:rPr lang="en-US" sz="1600" dirty="0" smtClean="0">
                <a:solidFill>
                  <a:srgbClr val="000066"/>
                </a:solidFill>
              </a:rPr>
              <a:t> I</a:t>
            </a:r>
            <a:r>
              <a:rPr lang="en-US" sz="1600" dirty="0" smtClean="0"/>
              <a:t>dentify shifts that are causing gaps to develop,</a:t>
            </a:r>
          </a:p>
          <a:p>
            <a:pPr algn="ctr">
              <a:spcBef>
                <a:spcPts val="0"/>
              </a:spcBef>
            </a:pPr>
            <a:r>
              <a:rPr lang="en-US" sz="1600" dirty="0" smtClean="0"/>
              <a:t> then rushing to fill the gaps.</a:t>
            </a:r>
            <a:endParaRPr lang="en-US" sz="1600" dirty="0" smtClean="0">
              <a:solidFill>
                <a:srgbClr val="000066"/>
              </a:solidFill>
            </a:endParaRPr>
          </a:p>
          <a:p>
            <a:pPr marL="342900" indent="-342900" algn="ctr">
              <a:spcBef>
                <a:spcPct val="20000"/>
              </a:spcBef>
            </a:pPr>
            <a:endParaRPr lang="en-US" sz="3200" dirty="0">
              <a:solidFill>
                <a:srgbClr val="000066"/>
              </a:solidFill>
            </a:endParaRPr>
          </a:p>
        </p:txBody>
      </p:sp>
      <p:sp>
        <p:nvSpPr>
          <p:cNvPr id="1494023" name="AutoShape 7"/>
          <p:cNvSpPr>
            <a:spLocks noChangeArrowheads="1"/>
          </p:cNvSpPr>
          <p:nvPr/>
        </p:nvSpPr>
        <p:spPr bwMode="auto">
          <a:xfrm>
            <a:off x="2971800" y="5029200"/>
            <a:ext cx="3962400" cy="1295400"/>
          </a:xfrm>
          <a:prstGeom prst="octagon">
            <a:avLst>
              <a:gd name="adj" fmla="val 2928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 dirty="0">
                <a:solidFill>
                  <a:srgbClr val="000066"/>
                </a:solidFill>
              </a:rPr>
              <a:t>Guerrilla </a:t>
            </a:r>
            <a:r>
              <a:rPr lang="en-US" sz="3200" dirty="0" smtClean="0">
                <a:solidFill>
                  <a:srgbClr val="000066"/>
                </a:solidFill>
              </a:rPr>
              <a:t>Warfare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S</a:t>
            </a:r>
            <a:r>
              <a:rPr lang="en-US" dirty="0" smtClean="0"/>
              <a:t>mall </a:t>
            </a:r>
            <a:r>
              <a:rPr lang="en-US" dirty="0" smtClean="0"/>
              <a:t>intermittent attacks, conventional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and unconventional.</a:t>
            </a:r>
            <a:endParaRPr lang="en-US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Follower Strategies</a:t>
            </a:r>
          </a:p>
        </p:txBody>
      </p:sp>
      <p:sp>
        <p:nvSpPr>
          <p:cNvPr id="1498115" name="AutoShape 3"/>
          <p:cNvSpPr>
            <a:spLocks noChangeArrowheads="1"/>
          </p:cNvSpPr>
          <p:nvPr/>
        </p:nvSpPr>
        <p:spPr bwMode="auto">
          <a:xfrm>
            <a:off x="838200" y="1752600"/>
            <a:ext cx="7696200" cy="838200"/>
          </a:xfrm>
          <a:prstGeom prst="roundRect">
            <a:avLst>
              <a:gd name="adj" fmla="val 1666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lvl="2" indent="-342900" algn="ctr">
              <a:spcBef>
                <a:spcPct val="20000"/>
              </a:spcBef>
            </a:pPr>
            <a:endParaRPr lang="en-US" sz="3200" dirty="0" smtClean="0">
              <a:solidFill>
                <a:srgbClr val="000046"/>
              </a:solidFill>
            </a:endParaRPr>
          </a:p>
          <a:p>
            <a:pPr marL="342900" lvl="2" indent="-342900" algn="ctr">
              <a:spcBef>
                <a:spcPct val="20000"/>
              </a:spcBef>
            </a:pPr>
            <a:endParaRPr lang="en-US" sz="3200" dirty="0" smtClean="0">
              <a:solidFill>
                <a:srgbClr val="000046"/>
              </a:solidFill>
            </a:endParaRPr>
          </a:p>
          <a:p>
            <a:pPr marL="342900" lvl="2" indent="-342900" algn="ctr">
              <a:spcBef>
                <a:spcPct val="20000"/>
              </a:spcBef>
            </a:pPr>
            <a:r>
              <a:rPr lang="en-US" sz="3200" dirty="0" smtClean="0">
                <a:solidFill>
                  <a:srgbClr val="000046"/>
                </a:solidFill>
              </a:rPr>
              <a:t>Counterfeiter: </a:t>
            </a:r>
            <a:r>
              <a:rPr lang="en-US" dirty="0" smtClean="0"/>
              <a:t>Duplicating leader’s product and sell on black market</a:t>
            </a:r>
            <a:endParaRPr lang="en-GB" dirty="0" smtClean="0"/>
          </a:p>
          <a:p>
            <a:pPr marL="342900" indent="-342900" algn="ctr">
              <a:spcBef>
                <a:spcPct val="20000"/>
              </a:spcBef>
            </a:pPr>
            <a:endParaRPr lang="en-US" sz="3200" dirty="0" smtClean="0">
              <a:solidFill>
                <a:srgbClr val="000046"/>
              </a:solidFill>
            </a:endParaRPr>
          </a:p>
          <a:p>
            <a:pPr marL="342900" indent="-342900" algn="ctr">
              <a:spcBef>
                <a:spcPct val="20000"/>
              </a:spcBef>
            </a:pPr>
            <a:endParaRPr lang="en-US" sz="3200" dirty="0">
              <a:solidFill>
                <a:srgbClr val="000046"/>
              </a:solidFill>
            </a:endParaRPr>
          </a:p>
        </p:txBody>
      </p:sp>
      <p:sp>
        <p:nvSpPr>
          <p:cNvPr id="1498116" name="AutoShape 4"/>
          <p:cNvSpPr>
            <a:spLocks noChangeArrowheads="1"/>
          </p:cNvSpPr>
          <p:nvPr/>
        </p:nvSpPr>
        <p:spPr bwMode="auto">
          <a:xfrm>
            <a:off x="838200" y="2819400"/>
            <a:ext cx="7696200" cy="838200"/>
          </a:xfrm>
          <a:prstGeom prst="roundRect">
            <a:avLst>
              <a:gd name="adj" fmla="val 1666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en-US" sz="3200" dirty="0" smtClean="0">
                <a:solidFill>
                  <a:srgbClr val="000046"/>
                </a:solidFill>
              </a:rPr>
              <a:t>Cloner</a:t>
            </a:r>
            <a:r>
              <a:rPr lang="en-US" sz="2400" dirty="0" smtClean="0">
                <a:solidFill>
                  <a:srgbClr val="000046"/>
                </a:solidFill>
              </a:rPr>
              <a:t>: </a:t>
            </a:r>
            <a:r>
              <a:rPr lang="en-US" dirty="0" smtClean="0"/>
              <a:t>Emulate leader’s solutions with slight variations</a:t>
            </a:r>
          </a:p>
        </p:txBody>
      </p:sp>
      <p:sp>
        <p:nvSpPr>
          <p:cNvPr id="1498117" name="AutoShape 5"/>
          <p:cNvSpPr>
            <a:spLocks noChangeArrowheads="1"/>
          </p:cNvSpPr>
          <p:nvPr/>
        </p:nvSpPr>
        <p:spPr bwMode="auto">
          <a:xfrm>
            <a:off x="838200" y="3886200"/>
            <a:ext cx="7848600" cy="838200"/>
          </a:xfrm>
          <a:prstGeom prst="roundRect">
            <a:avLst>
              <a:gd name="adj" fmla="val 1666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3200" dirty="0" smtClean="0">
                <a:solidFill>
                  <a:srgbClr val="000046"/>
                </a:solidFill>
              </a:rPr>
              <a:t>Imitator: </a:t>
            </a:r>
            <a:r>
              <a:rPr lang="en-US" dirty="0" smtClean="0"/>
              <a:t>Copy a few things from the leader but maintain differentiation </a:t>
            </a:r>
            <a:endParaRPr lang="en-US" dirty="0" smtClean="0"/>
          </a:p>
          <a:p>
            <a:pPr marL="342900" indent="-342900" algn="ctr">
              <a:spcBef>
                <a:spcPct val="20000"/>
              </a:spcBef>
            </a:pPr>
            <a:r>
              <a:rPr lang="en-US" dirty="0" smtClean="0"/>
              <a:t>of </a:t>
            </a:r>
            <a:r>
              <a:rPr lang="en-US" dirty="0" smtClean="0"/>
              <a:t>packaging, advertising, pricing or location</a:t>
            </a:r>
          </a:p>
        </p:txBody>
      </p:sp>
      <p:sp>
        <p:nvSpPr>
          <p:cNvPr id="1498118" name="AutoShape 6"/>
          <p:cNvSpPr>
            <a:spLocks noChangeArrowheads="1"/>
          </p:cNvSpPr>
          <p:nvPr/>
        </p:nvSpPr>
        <p:spPr bwMode="auto">
          <a:xfrm>
            <a:off x="838200" y="4953000"/>
            <a:ext cx="7924800" cy="838200"/>
          </a:xfrm>
          <a:prstGeom prst="roundRect">
            <a:avLst>
              <a:gd name="adj" fmla="val 16667"/>
            </a:avLst>
          </a:prstGeom>
          <a:solidFill>
            <a:srgbClr val="DFDFFF"/>
          </a:solidFill>
          <a:ln w="9525" algn="ctr">
            <a:solidFill>
              <a:srgbClr val="E1D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342900" lvl="2" indent="-342900" algn="ctr">
              <a:spcBef>
                <a:spcPct val="20000"/>
              </a:spcBef>
            </a:pPr>
            <a:endParaRPr lang="en-US" sz="3200" dirty="0" smtClean="0">
              <a:solidFill>
                <a:srgbClr val="000046"/>
              </a:solidFill>
            </a:endParaRPr>
          </a:p>
          <a:p>
            <a:pPr marL="342900" lvl="2" indent="-342900">
              <a:spcBef>
                <a:spcPct val="20000"/>
              </a:spcBef>
            </a:pPr>
            <a:r>
              <a:rPr lang="en-US" sz="3200" dirty="0" smtClean="0">
                <a:solidFill>
                  <a:srgbClr val="000046"/>
                </a:solidFill>
              </a:rPr>
              <a:t>Adapter: </a:t>
            </a:r>
            <a:r>
              <a:rPr lang="en-US" dirty="0" smtClean="0">
                <a:solidFill>
                  <a:srgbClr val="000046"/>
                </a:solidFill>
              </a:rPr>
              <a:t>T</a:t>
            </a:r>
            <a:r>
              <a:rPr lang="en-US" dirty="0" smtClean="0"/>
              <a:t>ake leader’s products and adapt or improve them </a:t>
            </a:r>
          </a:p>
          <a:p>
            <a:pPr marL="342900" lvl="2" indent="-342900">
              <a:spcBef>
                <a:spcPct val="20000"/>
              </a:spcBef>
            </a:pPr>
            <a:r>
              <a:rPr lang="en-US" dirty="0" smtClean="0"/>
              <a:t>                              for </a:t>
            </a:r>
            <a:r>
              <a:rPr lang="en-US" dirty="0" smtClean="0"/>
              <a:t>different markets </a:t>
            </a:r>
            <a:endParaRPr lang="en-GB" dirty="0" smtClean="0"/>
          </a:p>
          <a:p>
            <a:pPr marL="342900" indent="-342900" algn="ctr">
              <a:spcBef>
                <a:spcPct val="20000"/>
              </a:spcBef>
            </a:pPr>
            <a:endParaRPr lang="en-US" sz="3200" dirty="0">
              <a:solidFill>
                <a:srgbClr val="000046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</a:t>
            </a:r>
            <a:r>
              <a:rPr lang="en-US" dirty="0" err="1"/>
              <a:t>Nicher</a:t>
            </a:r>
            <a:r>
              <a:rPr lang="en-US" dirty="0"/>
              <a:t> Strategies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 marL="360363" lvl="2" algn="just"/>
            <a:r>
              <a:rPr lang="en-US" sz="3200" dirty="0" smtClean="0"/>
              <a:t>Avoid competing with larger firms by targeting small markets of little or no interest to larger rivals</a:t>
            </a:r>
            <a:endParaRPr lang="en-GB" sz="3200" dirty="0" smtClean="0"/>
          </a:p>
          <a:p>
            <a:pPr marL="360363" lvl="2" algn="just"/>
            <a:r>
              <a:rPr lang="en-US" sz="3200" dirty="0" smtClean="0"/>
              <a:t>Larger firms may use niche strategy for some business units</a:t>
            </a:r>
            <a:endParaRPr lang="en-GB" sz="3200" dirty="0" smtClean="0"/>
          </a:p>
          <a:p>
            <a:pPr marL="360363" lvl="2" algn="just"/>
            <a:r>
              <a:rPr lang="en-US" sz="3200" dirty="0" smtClean="0"/>
              <a:t>Risks – niche may “dry-up” or be attacked</a:t>
            </a:r>
            <a:endParaRPr lang="en-GB" sz="3200" dirty="0" smtClean="0"/>
          </a:p>
          <a:p>
            <a:pPr marL="360363" lvl="2" algn="just"/>
            <a:r>
              <a:rPr lang="en-US" sz="3200" dirty="0" err="1" smtClean="0"/>
              <a:t>Nichers</a:t>
            </a:r>
            <a:r>
              <a:rPr lang="en-US" sz="3200" dirty="0" smtClean="0"/>
              <a:t> must create new niches, expand existing niches and protect niches</a:t>
            </a:r>
            <a:endParaRPr lang="en-GB" sz="3200" dirty="0" smtClean="0"/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	Product has a life cycle means it has four things:</a:t>
            </a:r>
          </a:p>
          <a:p>
            <a:pPr marL="514350" indent="-514350">
              <a:buAutoNum type="arabicPeriod"/>
            </a:pPr>
            <a:r>
              <a:rPr lang="en-GB" dirty="0" smtClean="0"/>
              <a:t>Products have a limited life.</a:t>
            </a:r>
          </a:p>
          <a:p>
            <a:pPr marL="514350" indent="-514350">
              <a:buAutoNum type="arabicPeriod"/>
            </a:pPr>
            <a:r>
              <a:rPr lang="en-GB" dirty="0" smtClean="0"/>
              <a:t>Product sales pass through distinctive stages, each posing different challenges, opportunities and problems to the seller.</a:t>
            </a:r>
          </a:p>
          <a:p>
            <a:pPr marL="514350" indent="-514350">
              <a:buAutoNum type="arabicPeriod"/>
            </a:pPr>
            <a:r>
              <a:rPr lang="en-GB" dirty="0" smtClean="0"/>
              <a:t>Profit rises and falls at different stages of PLC</a:t>
            </a:r>
          </a:p>
          <a:p>
            <a:pPr marL="514350" indent="-514350">
              <a:buAutoNum type="arabicPeriod"/>
            </a:pPr>
            <a:r>
              <a:rPr lang="en-GB" dirty="0" smtClean="0"/>
              <a:t>Products require different marketing, financial, manufacturing, purchasing, and human resource strategies in each life cycle stage. 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Product-Life Cycle Marketing Strategies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Life-Cycle Strategies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352800"/>
            <a:ext cx="3810000" cy="3200400"/>
          </a:xfrm>
          <a:noFill/>
        </p:spPr>
        <p:txBody>
          <a:bodyPr/>
          <a:lstStyle/>
          <a:p>
            <a:r>
              <a:rPr lang="en-US" sz="2400" b="1" i="1" u="sng" dirty="0"/>
              <a:t>Product development</a:t>
            </a:r>
          </a:p>
          <a:p>
            <a:r>
              <a:rPr lang="en-US" sz="2400" i="1" dirty="0"/>
              <a:t>Introduction</a:t>
            </a:r>
          </a:p>
          <a:p>
            <a:r>
              <a:rPr lang="en-US" sz="2400" i="1" dirty="0"/>
              <a:t>Growth</a:t>
            </a:r>
          </a:p>
          <a:p>
            <a:r>
              <a:rPr lang="en-US" sz="2400" i="1" dirty="0"/>
              <a:t>Maturity</a:t>
            </a:r>
          </a:p>
          <a:p>
            <a:r>
              <a:rPr lang="en-US" sz="2400" i="1" dirty="0"/>
              <a:t>Decline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4191000" cy="4343400"/>
          </a:xfrm>
        </p:spPr>
        <p:txBody>
          <a:bodyPr/>
          <a:lstStyle/>
          <a:p>
            <a:r>
              <a:rPr lang="en-US"/>
              <a:t>Begins when the company develops a new-product idea</a:t>
            </a:r>
          </a:p>
          <a:p>
            <a:r>
              <a:rPr lang="en-US"/>
              <a:t>Sales are zero</a:t>
            </a:r>
          </a:p>
          <a:p>
            <a:r>
              <a:rPr lang="en-US"/>
              <a:t>Investment costs are high</a:t>
            </a:r>
          </a:p>
          <a:p>
            <a:r>
              <a:rPr lang="en-US"/>
              <a:t>Profits are negative</a:t>
            </a:r>
          </a:p>
        </p:txBody>
      </p:sp>
      <p:sp>
        <p:nvSpPr>
          <p:cNvPr id="193541" name="Rectangle 5"/>
          <p:cNvSpPr>
            <a:spLocks noChangeArrowheads="1"/>
          </p:cNvSpPr>
          <p:nvPr/>
        </p:nvSpPr>
        <p:spPr bwMode="auto">
          <a:xfrm>
            <a:off x="609600" y="23622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</a:pP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PLC Stages </a:t>
            </a:r>
          </a:p>
        </p:txBody>
      </p:sp>
      <p:sp>
        <p:nvSpPr>
          <p:cNvPr id="193542" name="Rectangle 6"/>
          <p:cNvSpPr>
            <a:spLocks noChangeArrowheads="1"/>
          </p:cNvSpPr>
          <p:nvPr/>
        </p:nvSpPr>
        <p:spPr bwMode="auto">
          <a:xfrm>
            <a:off x="4495800" y="2590800"/>
            <a:ext cx="76200" cy="37338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609600" y="3048000"/>
            <a:ext cx="3657600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Life-Cycle Strategies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352800"/>
            <a:ext cx="3810000" cy="3200400"/>
          </a:xfrm>
          <a:noFill/>
        </p:spPr>
        <p:txBody>
          <a:bodyPr/>
          <a:lstStyle/>
          <a:p>
            <a:r>
              <a:rPr lang="en-US" sz="2400" i="1" dirty="0"/>
              <a:t>Product development</a:t>
            </a:r>
          </a:p>
          <a:p>
            <a:r>
              <a:rPr lang="en-US" sz="2400" b="1" i="1" u="sng" dirty="0"/>
              <a:t>Introduction</a:t>
            </a:r>
          </a:p>
          <a:p>
            <a:r>
              <a:rPr lang="en-US" sz="2400" i="1" dirty="0"/>
              <a:t>Growth</a:t>
            </a:r>
          </a:p>
          <a:p>
            <a:r>
              <a:rPr lang="en-US" sz="2400" i="1" dirty="0"/>
              <a:t>Maturity</a:t>
            </a:r>
          </a:p>
          <a:p>
            <a:r>
              <a:rPr lang="en-US" sz="2400" i="1" dirty="0"/>
              <a:t>Decline</a:t>
            </a:r>
          </a:p>
        </p:txBody>
      </p:sp>
      <p:sp>
        <p:nvSpPr>
          <p:cNvPr id="1945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3962400" cy="4343400"/>
          </a:xfrm>
        </p:spPr>
        <p:txBody>
          <a:bodyPr/>
          <a:lstStyle/>
          <a:p>
            <a:r>
              <a:rPr lang="en-US" sz="2400" dirty="0"/>
              <a:t>Low sales</a:t>
            </a:r>
          </a:p>
          <a:p>
            <a:r>
              <a:rPr lang="en-US" sz="2400" dirty="0"/>
              <a:t>High cost per customer acquired</a:t>
            </a:r>
          </a:p>
          <a:p>
            <a:r>
              <a:rPr lang="en-US" sz="2400" dirty="0"/>
              <a:t>Negative profits</a:t>
            </a:r>
          </a:p>
          <a:p>
            <a:r>
              <a:rPr lang="en-US" sz="2400" dirty="0"/>
              <a:t>Innovators are targeted</a:t>
            </a:r>
          </a:p>
          <a:p>
            <a:r>
              <a:rPr lang="en-US" sz="2400" dirty="0"/>
              <a:t>Little competition</a:t>
            </a:r>
          </a:p>
        </p:txBody>
      </p:sp>
      <p:sp>
        <p:nvSpPr>
          <p:cNvPr id="194565" name="Rectangle 5"/>
          <p:cNvSpPr>
            <a:spLocks noChangeArrowheads="1"/>
          </p:cNvSpPr>
          <p:nvPr/>
        </p:nvSpPr>
        <p:spPr bwMode="auto">
          <a:xfrm>
            <a:off x="609600" y="23622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</a:pP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PLC Stages </a:t>
            </a:r>
          </a:p>
        </p:txBody>
      </p:sp>
      <p:sp>
        <p:nvSpPr>
          <p:cNvPr id="194566" name="Rectangle 6"/>
          <p:cNvSpPr>
            <a:spLocks noChangeArrowheads="1"/>
          </p:cNvSpPr>
          <p:nvPr/>
        </p:nvSpPr>
        <p:spPr bwMode="auto">
          <a:xfrm>
            <a:off x="4495800" y="2590800"/>
            <a:ext cx="76200" cy="37338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4567" name="Rectangle 7"/>
          <p:cNvSpPr>
            <a:spLocks noChangeArrowheads="1"/>
          </p:cNvSpPr>
          <p:nvPr/>
        </p:nvSpPr>
        <p:spPr bwMode="auto">
          <a:xfrm>
            <a:off x="609600" y="3048000"/>
            <a:ext cx="3657600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Strategies: Introduction Stage</a:t>
            </a:r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Product – Offer a basic product</a:t>
            </a:r>
          </a:p>
          <a:p>
            <a:r>
              <a:rPr lang="en-US" sz="2800"/>
              <a:t>Price – Use cost-plus basis to set</a:t>
            </a:r>
          </a:p>
          <a:p>
            <a:r>
              <a:rPr lang="en-US" sz="2800"/>
              <a:t>Distribution – Build selective distribution</a:t>
            </a:r>
          </a:p>
          <a:p>
            <a:r>
              <a:rPr lang="en-US" sz="2800"/>
              <a:t>Advertising – Build awareness among early adopters and dealers/resellers</a:t>
            </a:r>
          </a:p>
          <a:p>
            <a:r>
              <a:rPr lang="en-US" sz="2800"/>
              <a:t>Sales Promotion – Heavy expenditures to create trial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Life-Cycle Strategies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352800"/>
            <a:ext cx="3810000" cy="3200400"/>
          </a:xfrm>
          <a:noFill/>
        </p:spPr>
        <p:txBody>
          <a:bodyPr/>
          <a:lstStyle/>
          <a:p>
            <a:r>
              <a:rPr lang="en-US" sz="2400" i="1" dirty="0"/>
              <a:t>Product development</a:t>
            </a:r>
          </a:p>
          <a:p>
            <a:r>
              <a:rPr lang="en-US" sz="2400" i="1" dirty="0"/>
              <a:t>Introduction</a:t>
            </a:r>
          </a:p>
          <a:p>
            <a:r>
              <a:rPr lang="en-US" sz="2400" b="1" i="1" u="sng" dirty="0"/>
              <a:t>Growth</a:t>
            </a:r>
          </a:p>
          <a:p>
            <a:r>
              <a:rPr lang="en-US" sz="2400" i="1" dirty="0"/>
              <a:t>Maturity</a:t>
            </a:r>
          </a:p>
          <a:p>
            <a:r>
              <a:rPr lang="en-US" sz="2400" i="1" dirty="0"/>
              <a:t>Decline</a:t>
            </a:r>
          </a:p>
        </p:txBody>
      </p:sp>
      <p:sp>
        <p:nvSpPr>
          <p:cNvPr id="1966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3962400" cy="4343400"/>
          </a:xfrm>
        </p:spPr>
        <p:txBody>
          <a:bodyPr/>
          <a:lstStyle/>
          <a:p>
            <a:r>
              <a:rPr lang="en-US" sz="2400"/>
              <a:t>Rapidly rising sales</a:t>
            </a:r>
          </a:p>
          <a:p>
            <a:r>
              <a:rPr lang="en-US" sz="2400"/>
              <a:t>Average cost per customer</a:t>
            </a:r>
          </a:p>
          <a:p>
            <a:r>
              <a:rPr lang="en-US" sz="2400"/>
              <a:t>Rising profits</a:t>
            </a:r>
          </a:p>
          <a:p>
            <a:r>
              <a:rPr lang="en-US" sz="2400"/>
              <a:t>Early adopters are targeted</a:t>
            </a:r>
          </a:p>
          <a:p>
            <a:r>
              <a:rPr lang="en-US" sz="2400"/>
              <a:t>Growing competition</a:t>
            </a:r>
          </a:p>
        </p:txBody>
      </p:sp>
      <p:sp>
        <p:nvSpPr>
          <p:cNvPr id="196613" name="Rectangle 5"/>
          <p:cNvSpPr>
            <a:spLocks noChangeArrowheads="1"/>
          </p:cNvSpPr>
          <p:nvPr/>
        </p:nvSpPr>
        <p:spPr bwMode="auto">
          <a:xfrm>
            <a:off x="609600" y="23622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</a:pP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PLC Stages </a:t>
            </a:r>
          </a:p>
        </p:txBody>
      </p:sp>
      <p:sp>
        <p:nvSpPr>
          <p:cNvPr id="196614" name="Rectangle 6"/>
          <p:cNvSpPr>
            <a:spLocks noChangeArrowheads="1"/>
          </p:cNvSpPr>
          <p:nvPr/>
        </p:nvSpPr>
        <p:spPr bwMode="auto">
          <a:xfrm>
            <a:off x="4495800" y="2590800"/>
            <a:ext cx="76200" cy="37338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6615" name="Rectangle 7"/>
          <p:cNvSpPr>
            <a:spLocks noChangeArrowheads="1"/>
          </p:cNvSpPr>
          <p:nvPr/>
        </p:nvSpPr>
        <p:spPr bwMode="auto">
          <a:xfrm>
            <a:off x="609600" y="3048000"/>
            <a:ext cx="3657600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Strategies: </a:t>
            </a:r>
            <a:br>
              <a:rPr lang="en-US"/>
            </a:br>
            <a:r>
              <a:rPr lang="en-US"/>
              <a:t>Growth Stage</a:t>
            </a: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Product – Offer product extensions, service, warranty</a:t>
            </a:r>
          </a:p>
          <a:p>
            <a:pPr>
              <a:lnSpc>
                <a:spcPct val="80000"/>
              </a:lnSpc>
            </a:pPr>
            <a:r>
              <a:rPr lang="en-US" sz="2800"/>
              <a:t>Price – Penetration pricing</a:t>
            </a:r>
          </a:p>
          <a:p>
            <a:pPr>
              <a:lnSpc>
                <a:spcPct val="80000"/>
              </a:lnSpc>
            </a:pPr>
            <a:r>
              <a:rPr lang="en-US" sz="2800"/>
              <a:t>Distribution – Build intensive distribution</a:t>
            </a:r>
          </a:p>
          <a:p>
            <a:pPr>
              <a:lnSpc>
                <a:spcPct val="80000"/>
              </a:lnSpc>
            </a:pPr>
            <a:r>
              <a:rPr lang="en-US" sz="2800"/>
              <a:t>Advertising – Build awareness and interest in the mass market</a:t>
            </a:r>
          </a:p>
          <a:p>
            <a:pPr>
              <a:lnSpc>
                <a:spcPct val="80000"/>
              </a:lnSpc>
            </a:pPr>
            <a:r>
              <a:rPr lang="en-US" sz="2800"/>
              <a:t>Sales Promotion – Reduce expenditures to take advantage of consumer demand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Life-Cycle Strategies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352800"/>
            <a:ext cx="3810000" cy="3200400"/>
          </a:xfrm>
          <a:noFill/>
        </p:spPr>
        <p:txBody>
          <a:bodyPr/>
          <a:lstStyle/>
          <a:p>
            <a:r>
              <a:rPr lang="en-US" sz="2400" i="1" dirty="0"/>
              <a:t>Product development</a:t>
            </a:r>
          </a:p>
          <a:p>
            <a:r>
              <a:rPr lang="en-US" sz="2400" i="1" dirty="0"/>
              <a:t>Introduction</a:t>
            </a:r>
          </a:p>
          <a:p>
            <a:r>
              <a:rPr lang="en-US" sz="2400" i="1" dirty="0"/>
              <a:t>Growth</a:t>
            </a:r>
          </a:p>
          <a:p>
            <a:r>
              <a:rPr lang="en-US" sz="2400" b="1" i="1" u="sng" dirty="0"/>
              <a:t>Maturity</a:t>
            </a:r>
          </a:p>
          <a:p>
            <a:r>
              <a:rPr lang="en-US" sz="2400" i="1" dirty="0"/>
              <a:t>Decline</a:t>
            </a:r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3962400" cy="4343400"/>
          </a:xfrm>
        </p:spPr>
        <p:txBody>
          <a:bodyPr/>
          <a:lstStyle/>
          <a:p>
            <a:r>
              <a:rPr lang="en-US" sz="2400"/>
              <a:t>Sales peak</a:t>
            </a:r>
          </a:p>
          <a:p>
            <a:r>
              <a:rPr lang="en-US" sz="2400"/>
              <a:t>Low cost per customer</a:t>
            </a:r>
          </a:p>
          <a:p>
            <a:r>
              <a:rPr lang="en-US" sz="2400"/>
              <a:t>High profits</a:t>
            </a:r>
          </a:p>
          <a:p>
            <a:r>
              <a:rPr lang="en-US" sz="2400"/>
              <a:t>Middle majority are targeted</a:t>
            </a:r>
          </a:p>
          <a:p>
            <a:r>
              <a:rPr lang="en-US" sz="2400"/>
              <a:t>Competition begins to decline</a:t>
            </a:r>
          </a:p>
        </p:txBody>
      </p:sp>
      <p:sp>
        <p:nvSpPr>
          <p:cNvPr id="198661" name="Rectangle 5"/>
          <p:cNvSpPr>
            <a:spLocks noChangeArrowheads="1"/>
          </p:cNvSpPr>
          <p:nvPr/>
        </p:nvSpPr>
        <p:spPr bwMode="auto">
          <a:xfrm>
            <a:off x="609600" y="23622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</a:pP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PLC Stages </a:t>
            </a:r>
          </a:p>
        </p:txBody>
      </p:sp>
      <p:sp>
        <p:nvSpPr>
          <p:cNvPr id="198662" name="Rectangle 6"/>
          <p:cNvSpPr>
            <a:spLocks noChangeArrowheads="1"/>
          </p:cNvSpPr>
          <p:nvPr/>
        </p:nvSpPr>
        <p:spPr bwMode="auto">
          <a:xfrm>
            <a:off x="4495800" y="2590800"/>
            <a:ext cx="76200" cy="37338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8663" name="Rectangle 7"/>
          <p:cNvSpPr>
            <a:spLocks noChangeArrowheads="1"/>
          </p:cNvSpPr>
          <p:nvPr/>
        </p:nvSpPr>
        <p:spPr bwMode="auto">
          <a:xfrm>
            <a:off x="609600" y="3048000"/>
            <a:ext cx="3657600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Strategies: </a:t>
            </a:r>
            <a:br>
              <a:rPr lang="en-US"/>
            </a:br>
            <a:r>
              <a:rPr lang="en-US"/>
              <a:t>Maturity Stage</a:t>
            </a:r>
          </a:p>
        </p:txBody>
      </p:sp>
      <p:sp>
        <p:nvSpPr>
          <p:cNvPr id="1996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Product – Diversify brand and models</a:t>
            </a:r>
          </a:p>
          <a:p>
            <a:pPr>
              <a:lnSpc>
                <a:spcPct val="80000"/>
              </a:lnSpc>
            </a:pPr>
            <a:r>
              <a:rPr lang="en-US" sz="2800"/>
              <a:t>Price – Set to match or beat competition</a:t>
            </a:r>
          </a:p>
          <a:p>
            <a:pPr>
              <a:lnSpc>
                <a:spcPct val="80000"/>
              </a:lnSpc>
            </a:pPr>
            <a:r>
              <a:rPr lang="en-US" sz="2800"/>
              <a:t>Distribution – Build more intensive distribution</a:t>
            </a:r>
          </a:p>
          <a:p>
            <a:pPr>
              <a:lnSpc>
                <a:spcPct val="80000"/>
              </a:lnSpc>
            </a:pPr>
            <a:r>
              <a:rPr lang="en-US" sz="2800"/>
              <a:t>Advertising – Stress brand differences and benefits</a:t>
            </a:r>
          </a:p>
          <a:p>
            <a:pPr>
              <a:lnSpc>
                <a:spcPct val="80000"/>
              </a:lnSpc>
            </a:pPr>
            <a:r>
              <a:rPr lang="en-US" sz="2800"/>
              <a:t>Sales Promotion – Increase to encourage brand switching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Product Life-Cycle Strategies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352800"/>
            <a:ext cx="3810000" cy="3200400"/>
          </a:xfrm>
          <a:noFill/>
        </p:spPr>
        <p:txBody>
          <a:bodyPr/>
          <a:lstStyle/>
          <a:p>
            <a:r>
              <a:rPr lang="en-US" sz="2400" i="1" dirty="0"/>
              <a:t>Product development</a:t>
            </a:r>
          </a:p>
          <a:p>
            <a:r>
              <a:rPr lang="en-US" sz="2400" i="1" dirty="0"/>
              <a:t>Introduction</a:t>
            </a:r>
          </a:p>
          <a:p>
            <a:r>
              <a:rPr lang="en-US" sz="2400" i="1" dirty="0"/>
              <a:t>Growth</a:t>
            </a:r>
          </a:p>
          <a:p>
            <a:r>
              <a:rPr lang="en-US" sz="2400" i="1" dirty="0"/>
              <a:t>Maturity</a:t>
            </a:r>
          </a:p>
          <a:p>
            <a:r>
              <a:rPr lang="en-US" sz="2400" b="1" i="1" u="sng" dirty="0"/>
              <a:t>Decline</a:t>
            </a:r>
          </a:p>
        </p:txBody>
      </p:sp>
      <p:sp>
        <p:nvSpPr>
          <p:cNvPr id="2007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3962400" cy="4343400"/>
          </a:xfrm>
        </p:spPr>
        <p:txBody>
          <a:bodyPr/>
          <a:lstStyle/>
          <a:p>
            <a:r>
              <a:rPr lang="en-US" sz="2400"/>
              <a:t>Declining sales</a:t>
            </a:r>
          </a:p>
          <a:p>
            <a:r>
              <a:rPr lang="en-US" sz="2400"/>
              <a:t>Low cost per customer</a:t>
            </a:r>
          </a:p>
          <a:p>
            <a:r>
              <a:rPr lang="en-US" sz="2400"/>
              <a:t>Declining profits</a:t>
            </a:r>
          </a:p>
          <a:p>
            <a:r>
              <a:rPr lang="en-US" sz="2400"/>
              <a:t>Laggards are targeted</a:t>
            </a:r>
          </a:p>
          <a:p>
            <a:r>
              <a:rPr lang="en-US" sz="2400"/>
              <a:t>Declining competition</a:t>
            </a:r>
          </a:p>
        </p:txBody>
      </p:sp>
      <p:sp>
        <p:nvSpPr>
          <p:cNvPr id="200709" name="Rectangle 5"/>
          <p:cNvSpPr>
            <a:spLocks noChangeArrowheads="1"/>
          </p:cNvSpPr>
          <p:nvPr/>
        </p:nvSpPr>
        <p:spPr bwMode="auto">
          <a:xfrm>
            <a:off x="609600" y="23622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</a:pP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PLC Stages </a:t>
            </a:r>
          </a:p>
        </p:txBody>
      </p:sp>
      <p:sp>
        <p:nvSpPr>
          <p:cNvPr id="200710" name="Rectangle 6"/>
          <p:cNvSpPr>
            <a:spLocks noChangeArrowheads="1"/>
          </p:cNvSpPr>
          <p:nvPr/>
        </p:nvSpPr>
        <p:spPr bwMode="auto">
          <a:xfrm>
            <a:off x="4495800" y="2590800"/>
            <a:ext cx="76200" cy="37338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0711" name="Rectangle 7"/>
          <p:cNvSpPr>
            <a:spLocks noChangeArrowheads="1"/>
          </p:cNvSpPr>
          <p:nvPr/>
        </p:nvSpPr>
        <p:spPr bwMode="auto">
          <a:xfrm>
            <a:off x="609600" y="3048000"/>
            <a:ext cx="3657600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Marketing Strategies: Decline Stage</a:t>
            </a:r>
          </a:p>
        </p:txBody>
      </p:sp>
      <p:sp>
        <p:nvSpPr>
          <p:cNvPr id="20173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Product – Phase out weak items</a:t>
            </a:r>
          </a:p>
          <a:p>
            <a:pPr>
              <a:lnSpc>
                <a:spcPct val="80000"/>
              </a:lnSpc>
            </a:pPr>
            <a:r>
              <a:rPr lang="en-US" sz="2800"/>
              <a:t>Price – Cut price</a:t>
            </a:r>
          </a:p>
          <a:p>
            <a:pPr>
              <a:lnSpc>
                <a:spcPct val="80000"/>
              </a:lnSpc>
            </a:pPr>
            <a:r>
              <a:rPr lang="en-US" sz="2800"/>
              <a:t>Distribution – Use selective distribution: phase out unprofitable outlets</a:t>
            </a:r>
          </a:p>
          <a:p>
            <a:pPr>
              <a:lnSpc>
                <a:spcPct val="80000"/>
              </a:lnSpc>
            </a:pPr>
            <a:r>
              <a:rPr lang="en-US" sz="2800"/>
              <a:t>Advertising – Reduce to level needed to retain hard-core loyalists</a:t>
            </a:r>
          </a:p>
          <a:p>
            <a:pPr>
              <a:lnSpc>
                <a:spcPct val="80000"/>
              </a:lnSpc>
            </a:pPr>
            <a:r>
              <a:rPr lang="en-US" sz="2800"/>
              <a:t>Sales Promotion – Reduce to minimal level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4" name="Rectangle 6"/>
          <p:cNvSpPr>
            <a:spLocks noGrp="1" noChangeArrowheads="1"/>
          </p:cNvSpPr>
          <p:nvPr>
            <p:ph type="title"/>
          </p:nvPr>
        </p:nvSpPr>
        <p:spPr>
          <a:xfrm>
            <a:off x="304800" y="2133600"/>
            <a:ext cx="8229600" cy="838200"/>
          </a:xfrm>
        </p:spPr>
        <p:txBody>
          <a:bodyPr/>
          <a:lstStyle/>
          <a:p>
            <a:pPr algn="ctr"/>
            <a:r>
              <a:rPr lang="en-US" sz="9600" dirty="0" smtClean="0"/>
              <a:t>Thank You</a:t>
            </a:r>
            <a:endParaRPr lang="en-US" sz="9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</TotalTime>
  <Words>739</Words>
  <Application>Microsoft Office PowerPoint</Application>
  <PresentationFormat>On-screen Show (4:3)</PresentationFormat>
  <Paragraphs>166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Competitive Dynamics</vt:lpstr>
      <vt:lpstr>Expanding the Total Market</vt:lpstr>
      <vt:lpstr>Protecting Market Share</vt:lpstr>
      <vt:lpstr>Defensive Marketing</vt:lpstr>
      <vt:lpstr>Six Types of Defense Strategies</vt:lpstr>
      <vt:lpstr>Other Competitive Strategies</vt:lpstr>
      <vt:lpstr>Market Challenger Strategies</vt:lpstr>
      <vt:lpstr>General Attack Strategies</vt:lpstr>
      <vt:lpstr>Market Follower Strategies</vt:lpstr>
      <vt:lpstr>Market Nicher Strategies</vt:lpstr>
      <vt:lpstr>Product-Life Cycle Marketing Strategies</vt:lpstr>
      <vt:lpstr>Product Life-Cycle Strategies</vt:lpstr>
      <vt:lpstr>Product Life-Cycle Strategies</vt:lpstr>
      <vt:lpstr>Marketing Strategies: Introduction Stage</vt:lpstr>
      <vt:lpstr>Product Life-Cycle Strategies</vt:lpstr>
      <vt:lpstr>Marketing Strategies:  Growth Stage</vt:lpstr>
      <vt:lpstr>Product Life-Cycle Strategies</vt:lpstr>
      <vt:lpstr>Marketing Strategies:  Maturity Stage</vt:lpstr>
      <vt:lpstr>Product Life-Cycle Strategies</vt:lpstr>
      <vt:lpstr>Marketing Strategies: Decline Stage</vt:lpstr>
      <vt:lpstr>Thank You</vt:lpstr>
    </vt:vector>
  </TitlesOfParts>
  <Company>Haworth College of Business-WMU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McCardle</dc:creator>
  <cp:lastModifiedBy>Administrator</cp:lastModifiedBy>
  <cp:revision>182</cp:revision>
  <dcterms:created xsi:type="dcterms:W3CDTF">2010-11-27T14:35:22Z</dcterms:created>
  <dcterms:modified xsi:type="dcterms:W3CDTF">2014-06-03T13:04:57Z</dcterms:modified>
</cp:coreProperties>
</file>