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xlsx" ContentType="application/vnd.openxmlformats-officedocument.spreadsheetml.sheet"/>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57" r:id="rId3"/>
    <p:sldId id="283" r:id="rId4"/>
    <p:sldId id="289" r:id="rId5"/>
    <p:sldId id="290" r:id="rId6"/>
    <p:sldId id="291" r:id="rId7"/>
    <p:sldId id="297" r:id="rId8"/>
    <p:sldId id="298" r:id="rId9"/>
    <p:sldId id="299" r:id="rId10"/>
    <p:sldId id="300" r:id="rId11"/>
    <p:sldId id="301" r:id="rId12"/>
    <p:sldId id="304" r:id="rId13"/>
    <p:sldId id="307" r:id="rId14"/>
    <p:sldId id="302" r:id="rId15"/>
    <p:sldId id="292" r:id="rId16"/>
    <p:sldId id="285" r:id="rId17"/>
    <p:sldId id="308" r:id="rId18"/>
    <p:sldId id="309" r:id="rId19"/>
    <p:sldId id="310" r:id="rId20"/>
    <p:sldId id="293" r:id="rId21"/>
    <p:sldId id="286" r:id="rId22"/>
    <p:sldId id="305" r:id="rId23"/>
    <p:sldId id="287" r:id="rId24"/>
    <p:sldId id="294" r:id="rId25"/>
    <p:sldId id="295" r:id="rId26"/>
    <p:sldId id="306" r:id="rId27"/>
    <p:sldId id="296" r:id="rId28"/>
    <p:sldId id="288" r:id="rId29"/>
    <p:sldId id="311"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04" autoAdjust="0"/>
    <p:restoredTop sz="79243" autoAdjust="0"/>
  </p:normalViewPr>
  <p:slideViewPr>
    <p:cSldViewPr>
      <p:cViewPr varScale="1">
        <p:scale>
          <a:sx n="54" d="100"/>
          <a:sy n="54" d="100"/>
        </p:scale>
        <p:origin x="-1944" y="-96"/>
      </p:cViewPr>
      <p:guideLst>
        <p:guide orient="horz" pos="2352"/>
        <p:guide pos="2880"/>
      </p:guideLst>
    </p:cSldViewPr>
  </p:slideViewPr>
  <p:notesTextViewPr>
    <p:cViewPr>
      <p:scale>
        <a:sx n="1" d="1"/>
        <a:sy n="1" d="1"/>
      </p:scale>
      <p:origin x="0" y="0"/>
    </p:cViewPr>
  </p:notesTextViewPr>
  <p:notesViewPr>
    <p:cSldViewPr>
      <p:cViewPr varScale="1">
        <p:scale>
          <a:sx n="74" d="100"/>
          <a:sy n="74" d="100"/>
        </p:scale>
        <p:origin x="-1836"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D7ADE3-D49F-4655-9B1C-7B3BC4850EC0}" type="doc">
      <dgm:prSet loTypeId="urn:microsoft.com/office/officeart/2005/8/layout/cycle3" loCatId="cycle" qsTypeId="urn:microsoft.com/office/officeart/2005/8/quickstyle/simple1" qsCatId="simple" csTypeId="urn:microsoft.com/office/officeart/2005/8/colors/colorful3" csCatId="colorful" phldr="1"/>
      <dgm:spPr/>
      <dgm:t>
        <a:bodyPr/>
        <a:lstStyle/>
        <a:p>
          <a:endParaRPr lang="en-US"/>
        </a:p>
      </dgm:t>
    </dgm:pt>
    <dgm:pt modelId="{7A7C4288-9D5C-4CE3-A7F5-17FF061EA81B}">
      <dgm:prSet phldrT="[Text]"/>
      <dgm:spPr/>
      <dgm:t>
        <a:bodyPr/>
        <a:lstStyle/>
        <a:p>
          <a:r>
            <a:rPr lang="en-US" dirty="0" smtClean="0"/>
            <a:t>Initiator</a:t>
          </a:r>
          <a:endParaRPr lang="en-US" dirty="0"/>
        </a:p>
      </dgm:t>
    </dgm:pt>
    <dgm:pt modelId="{3E3EF2E7-3105-4764-B396-1E6BB02D59B0}" type="parTrans" cxnId="{320EACE4-3510-4F73-8C4C-0A38C9B3BC1E}">
      <dgm:prSet/>
      <dgm:spPr/>
      <dgm:t>
        <a:bodyPr/>
        <a:lstStyle/>
        <a:p>
          <a:endParaRPr lang="en-US"/>
        </a:p>
      </dgm:t>
    </dgm:pt>
    <dgm:pt modelId="{0EAECAB5-0A33-41B0-A6B1-3272816D4CC7}" type="sibTrans" cxnId="{320EACE4-3510-4F73-8C4C-0A38C9B3BC1E}">
      <dgm:prSet/>
      <dgm:spPr/>
      <dgm:t>
        <a:bodyPr/>
        <a:lstStyle/>
        <a:p>
          <a:endParaRPr lang="en-US"/>
        </a:p>
      </dgm:t>
    </dgm:pt>
    <dgm:pt modelId="{C2E3311D-AB4F-4D53-B96B-9A0D8056899D}">
      <dgm:prSet phldrT="[Text]"/>
      <dgm:spPr/>
      <dgm:t>
        <a:bodyPr/>
        <a:lstStyle/>
        <a:p>
          <a:r>
            <a:rPr lang="en-US" dirty="0" smtClean="0"/>
            <a:t>Influencer</a:t>
          </a:r>
          <a:endParaRPr lang="en-US" dirty="0"/>
        </a:p>
      </dgm:t>
    </dgm:pt>
    <dgm:pt modelId="{21A2E102-5353-4044-BF64-3445C924C27C}" type="parTrans" cxnId="{46A23FDD-DE2A-4457-8872-FFB4F19969EB}">
      <dgm:prSet/>
      <dgm:spPr/>
      <dgm:t>
        <a:bodyPr/>
        <a:lstStyle/>
        <a:p>
          <a:endParaRPr lang="en-US"/>
        </a:p>
      </dgm:t>
    </dgm:pt>
    <dgm:pt modelId="{ABF08DC4-48C5-4984-810F-C1C9D93D10C5}" type="sibTrans" cxnId="{46A23FDD-DE2A-4457-8872-FFB4F19969EB}">
      <dgm:prSet/>
      <dgm:spPr/>
      <dgm:t>
        <a:bodyPr/>
        <a:lstStyle/>
        <a:p>
          <a:endParaRPr lang="en-US"/>
        </a:p>
      </dgm:t>
    </dgm:pt>
    <dgm:pt modelId="{A7C75325-9FF5-4945-B8B1-08D215A8446E}">
      <dgm:prSet phldrT="[Text]"/>
      <dgm:spPr/>
      <dgm:t>
        <a:bodyPr/>
        <a:lstStyle/>
        <a:p>
          <a:r>
            <a:rPr lang="en-US" dirty="0" smtClean="0"/>
            <a:t>Decider</a:t>
          </a:r>
          <a:endParaRPr lang="en-US" dirty="0"/>
        </a:p>
      </dgm:t>
    </dgm:pt>
    <dgm:pt modelId="{AA31BE30-4D74-426D-881F-055902C5A2C3}" type="parTrans" cxnId="{9487CCF8-9545-4EF9-8FD7-11501F19FF6F}">
      <dgm:prSet/>
      <dgm:spPr/>
      <dgm:t>
        <a:bodyPr/>
        <a:lstStyle/>
        <a:p>
          <a:endParaRPr lang="en-US"/>
        </a:p>
      </dgm:t>
    </dgm:pt>
    <dgm:pt modelId="{6656D453-026B-485B-A7DC-1A441D75F603}" type="sibTrans" cxnId="{9487CCF8-9545-4EF9-8FD7-11501F19FF6F}">
      <dgm:prSet/>
      <dgm:spPr/>
      <dgm:t>
        <a:bodyPr/>
        <a:lstStyle/>
        <a:p>
          <a:endParaRPr lang="en-US"/>
        </a:p>
      </dgm:t>
    </dgm:pt>
    <dgm:pt modelId="{BAA92BF6-2C57-4826-91BE-7B1EB42BA47B}">
      <dgm:prSet phldrT="[Text]"/>
      <dgm:spPr/>
      <dgm:t>
        <a:bodyPr/>
        <a:lstStyle/>
        <a:p>
          <a:r>
            <a:rPr lang="en-US" dirty="0" smtClean="0"/>
            <a:t>Buyer</a:t>
          </a:r>
          <a:endParaRPr lang="en-US" dirty="0"/>
        </a:p>
      </dgm:t>
    </dgm:pt>
    <dgm:pt modelId="{945D93D4-344A-4B6B-BBEE-5A000153754B}" type="parTrans" cxnId="{AC824112-495B-4385-AA04-1C8D1EE344FE}">
      <dgm:prSet/>
      <dgm:spPr/>
      <dgm:t>
        <a:bodyPr/>
        <a:lstStyle/>
        <a:p>
          <a:endParaRPr lang="en-US"/>
        </a:p>
      </dgm:t>
    </dgm:pt>
    <dgm:pt modelId="{36BBD828-ECD1-4AD2-A4B2-A5600D188025}" type="sibTrans" cxnId="{AC824112-495B-4385-AA04-1C8D1EE344FE}">
      <dgm:prSet/>
      <dgm:spPr/>
      <dgm:t>
        <a:bodyPr/>
        <a:lstStyle/>
        <a:p>
          <a:endParaRPr lang="en-US"/>
        </a:p>
      </dgm:t>
    </dgm:pt>
    <dgm:pt modelId="{E66D69BC-C597-4B0C-A7BE-9CBEC9E91272}">
      <dgm:prSet phldrT="[Text]"/>
      <dgm:spPr/>
      <dgm:t>
        <a:bodyPr/>
        <a:lstStyle/>
        <a:p>
          <a:r>
            <a:rPr lang="en-US" dirty="0" smtClean="0"/>
            <a:t>User</a:t>
          </a:r>
          <a:endParaRPr lang="en-US" dirty="0"/>
        </a:p>
      </dgm:t>
    </dgm:pt>
    <dgm:pt modelId="{0D6B6621-11B9-482B-8E32-34BC595BEE17}" type="parTrans" cxnId="{AA1FA4F7-9D55-4BB0-97A0-132DC9012E37}">
      <dgm:prSet/>
      <dgm:spPr/>
      <dgm:t>
        <a:bodyPr/>
        <a:lstStyle/>
        <a:p>
          <a:endParaRPr lang="en-US"/>
        </a:p>
      </dgm:t>
    </dgm:pt>
    <dgm:pt modelId="{17E1393B-3A0C-4507-AEA3-7A53C37DA0D2}" type="sibTrans" cxnId="{AA1FA4F7-9D55-4BB0-97A0-132DC9012E37}">
      <dgm:prSet/>
      <dgm:spPr/>
      <dgm:t>
        <a:bodyPr/>
        <a:lstStyle/>
        <a:p>
          <a:endParaRPr lang="en-US"/>
        </a:p>
      </dgm:t>
    </dgm:pt>
    <dgm:pt modelId="{9F3EB20F-0C14-4D3A-A872-5F55D406D10F}" type="pres">
      <dgm:prSet presAssocID="{17D7ADE3-D49F-4655-9B1C-7B3BC4850EC0}" presName="Name0" presStyleCnt="0">
        <dgm:presLayoutVars>
          <dgm:dir/>
          <dgm:resizeHandles val="exact"/>
        </dgm:presLayoutVars>
      </dgm:prSet>
      <dgm:spPr/>
      <dgm:t>
        <a:bodyPr/>
        <a:lstStyle/>
        <a:p>
          <a:endParaRPr lang="en-US"/>
        </a:p>
      </dgm:t>
    </dgm:pt>
    <dgm:pt modelId="{68F3FEFC-3C17-427C-91EC-056FDDAA7C5C}" type="pres">
      <dgm:prSet presAssocID="{17D7ADE3-D49F-4655-9B1C-7B3BC4850EC0}" presName="cycle" presStyleCnt="0"/>
      <dgm:spPr/>
    </dgm:pt>
    <dgm:pt modelId="{5FCEFF84-C00C-4C13-A4B9-3A5EC5A14BF2}" type="pres">
      <dgm:prSet presAssocID="{7A7C4288-9D5C-4CE3-A7F5-17FF061EA81B}" presName="nodeFirstNode" presStyleLbl="node1" presStyleIdx="0" presStyleCnt="5" custRadScaleRad="96967" custRadScaleInc="46">
        <dgm:presLayoutVars>
          <dgm:bulletEnabled val="1"/>
        </dgm:presLayoutVars>
      </dgm:prSet>
      <dgm:spPr/>
      <dgm:t>
        <a:bodyPr/>
        <a:lstStyle/>
        <a:p>
          <a:endParaRPr lang="en-US"/>
        </a:p>
      </dgm:t>
    </dgm:pt>
    <dgm:pt modelId="{2961F8F9-C4B0-4DDF-BD2C-345DE7A156B1}" type="pres">
      <dgm:prSet presAssocID="{0EAECAB5-0A33-41B0-A6B1-3272816D4CC7}" presName="sibTransFirstNode" presStyleLbl="bgShp" presStyleIdx="0" presStyleCnt="1"/>
      <dgm:spPr/>
      <dgm:t>
        <a:bodyPr/>
        <a:lstStyle/>
        <a:p>
          <a:endParaRPr lang="en-US"/>
        </a:p>
      </dgm:t>
    </dgm:pt>
    <dgm:pt modelId="{F9F8A881-A2BD-4FCA-BBB8-0319E07026BA}" type="pres">
      <dgm:prSet presAssocID="{C2E3311D-AB4F-4D53-B96B-9A0D8056899D}" presName="nodeFollowingNodes" presStyleLbl="node1" presStyleIdx="1" presStyleCnt="5" custRadScaleRad="135999" custRadScaleInc="1288">
        <dgm:presLayoutVars>
          <dgm:bulletEnabled val="1"/>
        </dgm:presLayoutVars>
      </dgm:prSet>
      <dgm:spPr/>
      <dgm:t>
        <a:bodyPr/>
        <a:lstStyle/>
        <a:p>
          <a:endParaRPr lang="en-US"/>
        </a:p>
      </dgm:t>
    </dgm:pt>
    <dgm:pt modelId="{BD25B0DA-8847-4A5D-8C68-C8A5F48BD85B}" type="pres">
      <dgm:prSet presAssocID="{A7C75325-9FF5-4945-B8B1-08D215A8446E}" presName="nodeFollowingNodes" presStyleLbl="node1" presStyleIdx="2" presStyleCnt="5">
        <dgm:presLayoutVars>
          <dgm:bulletEnabled val="1"/>
        </dgm:presLayoutVars>
      </dgm:prSet>
      <dgm:spPr/>
      <dgm:t>
        <a:bodyPr/>
        <a:lstStyle/>
        <a:p>
          <a:endParaRPr lang="en-US"/>
        </a:p>
      </dgm:t>
    </dgm:pt>
    <dgm:pt modelId="{9FAB868A-1629-4CF7-8B73-F74117A54628}" type="pres">
      <dgm:prSet presAssocID="{BAA92BF6-2C57-4826-91BE-7B1EB42BA47B}" presName="nodeFollowingNodes" presStyleLbl="node1" presStyleIdx="3" presStyleCnt="5">
        <dgm:presLayoutVars>
          <dgm:bulletEnabled val="1"/>
        </dgm:presLayoutVars>
      </dgm:prSet>
      <dgm:spPr/>
      <dgm:t>
        <a:bodyPr/>
        <a:lstStyle/>
        <a:p>
          <a:endParaRPr lang="en-US"/>
        </a:p>
      </dgm:t>
    </dgm:pt>
    <dgm:pt modelId="{94A881CA-E847-4736-8610-4AE94AEB8431}" type="pres">
      <dgm:prSet presAssocID="{E66D69BC-C597-4B0C-A7BE-9CBEC9E91272}" presName="nodeFollowingNodes" presStyleLbl="node1" presStyleIdx="4" presStyleCnt="5" custRadScaleRad="129181" custRadScaleInc="-13404">
        <dgm:presLayoutVars>
          <dgm:bulletEnabled val="1"/>
        </dgm:presLayoutVars>
      </dgm:prSet>
      <dgm:spPr/>
      <dgm:t>
        <a:bodyPr/>
        <a:lstStyle/>
        <a:p>
          <a:endParaRPr lang="en-US"/>
        </a:p>
      </dgm:t>
    </dgm:pt>
  </dgm:ptLst>
  <dgm:cxnLst>
    <dgm:cxn modelId="{FD8C7DB6-E14F-4B18-99BB-F8E01AD87084}" type="presOf" srcId="{A7C75325-9FF5-4945-B8B1-08D215A8446E}" destId="{BD25B0DA-8847-4A5D-8C68-C8A5F48BD85B}" srcOrd="0" destOrd="0" presId="urn:microsoft.com/office/officeart/2005/8/layout/cycle3"/>
    <dgm:cxn modelId="{1FD95695-B5E4-4C0A-972D-E578BD82193F}" type="presOf" srcId="{0EAECAB5-0A33-41B0-A6B1-3272816D4CC7}" destId="{2961F8F9-C4B0-4DDF-BD2C-345DE7A156B1}" srcOrd="0" destOrd="0" presId="urn:microsoft.com/office/officeart/2005/8/layout/cycle3"/>
    <dgm:cxn modelId="{AC824112-495B-4385-AA04-1C8D1EE344FE}" srcId="{17D7ADE3-D49F-4655-9B1C-7B3BC4850EC0}" destId="{BAA92BF6-2C57-4826-91BE-7B1EB42BA47B}" srcOrd="3" destOrd="0" parTransId="{945D93D4-344A-4B6B-BBEE-5A000153754B}" sibTransId="{36BBD828-ECD1-4AD2-A4B2-A5600D188025}"/>
    <dgm:cxn modelId="{0C76F0AE-2BF1-4D52-9653-FC08B9BC1D11}" type="presOf" srcId="{E66D69BC-C597-4B0C-A7BE-9CBEC9E91272}" destId="{94A881CA-E847-4736-8610-4AE94AEB8431}" srcOrd="0" destOrd="0" presId="urn:microsoft.com/office/officeart/2005/8/layout/cycle3"/>
    <dgm:cxn modelId="{E7626075-01F0-4673-80A6-B094F8C73C2A}" type="presOf" srcId="{BAA92BF6-2C57-4826-91BE-7B1EB42BA47B}" destId="{9FAB868A-1629-4CF7-8B73-F74117A54628}" srcOrd="0" destOrd="0" presId="urn:microsoft.com/office/officeart/2005/8/layout/cycle3"/>
    <dgm:cxn modelId="{46A23FDD-DE2A-4457-8872-FFB4F19969EB}" srcId="{17D7ADE3-D49F-4655-9B1C-7B3BC4850EC0}" destId="{C2E3311D-AB4F-4D53-B96B-9A0D8056899D}" srcOrd="1" destOrd="0" parTransId="{21A2E102-5353-4044-BF64-3445C924C27C}" sibTransId="{ABF08DC4-48C5-4984-810F-C1C9D93D10C5}"/>
    <dgm:cxn modelId="{320EACE4-3510-4F73-8C4C-0A38C9B3BC1E}" srcId="{17D7ADE3-D49F-4655-9B1C-7B3BC4850EC0}" destId="{7A7C4288-9D5C-4CE3-A7F5-17FF061EA81B}" srcOrd="0" destOrd="0" parTransId="{3E3EF2E7-3105-4764-B396-1E6BB02D59B0}" sibTransId="{0EAECAB5-0A33-41B0-A6B1-3272816D4CC7}"/>
    <dgm:cxn modelId="{B4781681-6AE5-4658-9F4D-D94D3FC831DB}" type="presOf" srcId="{7A7C4288-9D5C-4CE3-A7F5-17FF061EA81B}" destId="{5FCEFF84-C00C-4C13-A4B9-3A5EC5A14BF2}" srcOrd="0" destOrd="0" presId="urn:microsoft.com/office/officeart/2005/8/layout/cycle3"/>
    <dgm:cxn modelId="{DD348E22-4AFC-4D3D-A373-312152156D5F}" type="presOf" srcId="{17D7ADE3-D49F-4655-9B1C-7B3BC4850EC0}" destId="{9F3EB20F-0C14-4D3A-A872-5F55D406D10F}" srcOrd="0" destOrd="0" presId="urn:microsoft.com/office/officeart/2005/8/layout/cycle3"/>
    <dgm:cxn modelId="{AA1FA4F7-9D55-4BB0-97A0-132DC9012E37}" srcId="{17D7ADE3-D49F-4655-9B1C-7B3BC4850EC0}" destId="{E66D69BC-C597-4B0C-A7BE-9CBEC9E91272}" srcOrd="4" destOrd="0" parTransId="{0D6B6621-11B9-482B-8E32-34BC595BEE17}" sibTransId="{17E1393B-3A0C-4507-AEA3-7A53C37DA0D2}"/>
    <dgm:cxn modelId="{BC9517E4-C9B9-4C58-AE3A-C099E2C4C788}" type="presOf" srcId="{C2E3311D-AB4F-4D53-B96B-9A0D8056899D}" destId="{F9F8A881-A2BD-4FCA-BBB8-0319E07026BA}" srcOrd="0" destOrd="0" presId="urn:microsoft.com/office/officeart/2005/8/layout/cycle3"/>
    <dgm:cxn modelId="{9487CCF8-9545-4EF9-8FD7-11501F19FF6F}" srcId="{17D7ADE3-D49F-4655-9B1C-7B3BC4850EC0}" destId="{A7C75325-9FF5-4945-B8B1-08D215A8446E}" srcOrd="2" destOrd="0" parTransId="{AA31BE30-4D74-426D-881F-055902C5A2C3}" sibTransId="{6656D453-026B-485B-A7DC-1A441D75F603}"/>
    <dgm:cxn modelId="{6ECBF8E8-9146-469F-8376-A50E3F5D2C2C}" type="presParOf" srcId="{9F3EB20F-0C14-4D3A-A872-5F55D406D10F}" destId="{68F3FEFC-3C17-427C-91EC-056FDDAA7C5C}" srcOrd="0" destOrd="0" presId="urn:microsoft.com/office/officeart/2005/8/layout/cycle3"/>
    <dgm:cxn modelId="{39774633-433E-4400-A264-4F2F619064B6}" type="presParOf" srcId="{68F3FEFC-3C17-427C-91EC-056FDDAA7C5C}" destId="{5FCEFF84-C00C-4C13-A4B9-3A5EC5A14BF2}" srcOrd="0" destOrd="0" presId="urn:microsoft.com/office/officeart/2005/8/layout/cycle3"/>
    <dgm:cxn modelId="{0508DDC1-5649-4EDF-827E-7C867F3882FB}" type="presParOf" srcId="{68F3FEFC-3C17-427C-91EC-056FDDAA7C5C}" destId="{2961F8F9-C4B0-4DDF-BD2C-345DE7A156B1}" srcOrd="1" destOrd="0" presId="urn:microsoft.com/office/officeart/2005/8/layout/cycle3"/>
    <dgm:cxn modelId="{689A9026-91D9-41ED-816E-D4A7D56850B5}" type="presParOf" srcId="{68F3FEFC-3C17-427C-91EC-056FDDAA7C5C}" destId="{F9F8A881-A2BD-4FCA-BBB8-0319E07026BA}" srcOrd="2" destOrd="0" presId="urn:microsoft.com/office/officeart/2005/8/layout/cycle3"/>
    <dgm:cxn modelId="{977D3947-BE59-4BF6-80F0-2492C1154DAB}" type="presParOf" srcId="{68F3FEFC-3C17-427C-91EC-056FDDAA7C5C}" destId="{BD25B0DA-8847-4A5D-8C68-C8A5F48BD85B}" srcOrd="3" destOrd="0" presId="urn:microsoft.com/office/officeart/2005/8/layout/cycle3"/>
    <dgm:cxn modelId="{906AE3FC-A16A-48B9-BAB8-EB054DF04006}" type="presParOf" srcId="{68F3FEFC-3C17-427C-91EC-056FDDAA7C5C}" destId="{9FAB868A-1629-4CF7-8B73-F74117A54628}" srcOrd="4" destOrd="0" presId="urn:microsoft.com/office/officeart/2005/8/layout/cycle3"/>
    <dgm:cxn modelId="{D1D8559A-FA6F-46FE-8A90-5070F207F673}" type="presParOf" srcId="{68F3FEFC-3C17-427C-91EC-056FDDAA7C5C}" destId="{94A881CA-E847-4736-8610-4AE94AEB8431}" srcOrd="5" destOrd="0" presId="urn:microsoft.com/office/officeart/2005/8/layout/cycle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B91B7A6-D2CD-4523-896F-39D03B313956}" type="doc">
      <dgm:prSet loTypeId="urn:microsoft.com/office/officeart/2005/8/layout/radial4" loCatId="relationship" qsTypeId="urn:microsoft.com/office/officeart/2005/8/quickstyle/simple1" qsCatId="simple" csTypeId="urn:microsoft.com/office/officeart/2005/8/colors/colorful1#1" csCatId="colorful" phldr="1"/>
      <dgm:spPr/>
      <dgm:t>
        <a:bodyPr/>
        <a:lstStyle/>
        <a:p>
          <a:endParaRPr lang="en-US"/>
        </a:p>
      </dgm:t>
    </dgm:pt>
    <dgm:pt modelId="{D643DA1D-409E-4F7A-AAFB-E9385677FA8C}">
      <dgm:prSet phldrT="[Text]"/>
      <dgm:spPr/>
      <dgm:t>
        <a:bodyPr/>
        <a:lstStyle/>
        <a:p>
          <a:r>
            <a:rPr lang="en-US" dirty="0" smtClean="0"/>
            <a:t>Rivals</a:t>
          </a:r>
          <a:endParaRPr lang="en-US" dirty="0"/>
        </a:p>
      </dgm:t>
    </dgm:pt>
    <dgm:pt modelId="{834FB86F-997C-4FE7-96DD-3B7A484FA46E}" type="parTrans" cxnId="{BDC8D0C5-0B6B-4D19-8C85-A04EE27B82FC}">
      <dgm:prSet/>
      <dgm:spPr/>
      <dgm:t>
        <a:bodyPr/>
        <a:lstStyle/>
        <a:p>
          <a:endParaRPr lang="en-US"/>
        </a:p>
      </dgm:t>
    </dgm:pt>
    <dgm:pt modelId="{305A44EA-46F2-4F99-897F-D625260D0B64}" type="sibTrans" cxnId="{BDC8D0C5-0B6B-4D19-8C85-A04EE27B82FC}">
      <dgm:prSet/>
      <dgm:spPr/>
      <dgm:t>
        <a:bodyPr/>
        <a:lstStyle/>
        <a:p>
          <a:endParaRPr lang="en-US"/>
        </a:p>
      </dgm:t>
    </dgm:pt>
    <dgm:pt modelId="{58723AC4-D3C2-421A-B3B4-30505761C97D}">
      <dgm:prSet phldrT="[Text]"/>
      <dgm:spPr/>
      <dgm:t>
        <a:bodyPr/>
        <a:lstStyle/>
        <a:p>
          <a:r>
            <a:rPr lang="en-US" dirty="0" smtClean="0"/>
            <a:t>New Entrants</a:t>
          </a:r>
          <a:endParaRPr lang="en-US" dirty="0"/>
        </a:p>
      </dgm:t>
    </dgm:pt>
    <dgm:pt modelId="{C4826BA1-27B2-48B1-871F-D5B21F76E020}" type="parTrans" cxnId="{5C86CDA7-18AA-4A60-8E36-69C6E150D83F}">
      <dgm:prSet/>
      <dgm:spPr/>
      <dgm:t>
        <a:bodyPr/>
        <a:lstStyle/>
        <a:p>
          <a:endParaRPr lang="en-US"/>
        </a:p>
      </dgm:t>
    </dgm:pt>
    <dgm:pt modelId="{6A18434A-758A-40C2-8D4A-DC96D23E9C5A}" type="sibTrans" cxnId="{5C86CDA7-18AA-4A60-8E36-69C6E150D83F}">
      <dgm:prSet/>
      <dgm:spPr/>
      <dgm:t>
        <a:bodyPr/>
        <a:lstStyle/>
        <a:p>
          <a:endParaRPr lang="en-US"/>
        </a:p>
      </dgm:t>
    </dgm:pt>
    <dgm:pt modelId="{BA644D60-5508-4D19-B469-D4A0E63C3590}">
      <dgm:prSet phldrT="[Text]"/>
      <dgm:spPr/>
      <dgm:t>
        <a:bodyPr/>
        <a:lstStyle/>
        <a:p>
          <a:r>
            <a:rPr lang="en-US" dirty="0" smtClean="0"/>
            <a:t>Substitute Products</a:t>
          </a:r>
          <a:endParaRPr lang="en-US" dirty="0"/>
        </a:p>
      </dgm:t>
    </dgm:pt>
    <dgm:pt modelId="{E2008D40-3B1E-46D8-950A-218356A39CD8}" type="parTrans" cxnId="{B210511B-D1ED-41B4-BC2F-C82979F2A45B}">
      <dgm:prSet/>
      <dgm:spPr/>
      <dgm:t>
        <a:bodyPr/>
        <a:lstStyle/>
        <a:p>
          <a:endParaRPr lang="en-US"/>
        </a:p>
      </dgm:t>
    </dgm:pt>
    <dgm:pt modelId="{6E94B410-EE0B-49A8-9117-D449F7BE78DE}" type="sibTrans" cxnId="{B210511B-D1ED-41B4-BC2F-C82979F2A45B}">
      <dgm:prSet/>
      <dgm:spPr/>
      <dgm:t>
        <a:bodyPr/>
        <a:lstStyle/>
        <a:p>
          <a:endParaRPr lang="en-US"/>
        </a:p>
      </dgm:t>
    </dgm:pt>
    <dgm:pt modelId="{76A53FF0-9559-4325-B9E1-C9469264903C}">
      <dgm:prSet phldrT="[Text]"/>
      <dgm:spPr/>
      <dgm:t>
        <a:bodyPr/>
        <a:lstStyle/>
        <a:p>
          <a:r>
            <a:rPr lang="en-US" dirty="0" smtClean="0"/>
            <a:t>Buyer Power</a:t>
          </a:r>
          <a:endParaRPr lang="en-US" dirty="0"/>
        </a:p>
      </dgm:t>
    </dgm:pt>
    <dgm:pt modelId="{BE17174E-7BCA-44A7-8BBF-152891E31816}" type="parTrans" cxnId="{14C25B2B-66EE-4748-BE12-AFE867F0B3D2}">
      <dgm:prSet/>
      <dgm:spPr/>
      <dgm:t>
        <a:bodyPr/>
        <a:lstStyle/>
        <a:p>
          <a:endParaRPr lang="en-US"/>
        </a:p>
      </dgm:t>
    </dgm:pt>
    <dgm:pt modelId="{2F914F6A-5E6A-487E-8977-D42CB44FD5C9}" type="sibTrans" cxnId="{14C25B2B-66EE-4748-BE12-AFE867F0B3D2}">
      <dgm:prSet/>
      <dgm:spPr/>
      <dgm:t>
        <a:bodyPr/>
        <a:lstStyle/>
        <a:p>
          <a:endParaRPr lang="en-US"/>
        </a:p>
      </dgm:t>
    </dgm:pt>
    <dgm:pt modelId="{8A3ED9AA-D94B-43A6-B961-6CC610EEE563}">
      <dgm:prSet/>
      <dgm:spPr/>
      <dgm:t>
        <a:bodyPr/>
        <a:lstStyle/>
        <a:p>
          <a:r>
            <a:rPr lang="en-US" dirty="0" smtClean="0"/>
            <a:t>Supplier Power</a:t>
          </a:r>
          <a:endParaRPr lang="en-US" dirty="0"/>
        </a:p>
      </dgm:t>
    </dgm:pt>
    <dgm:pt modelId="{48B1CA63-000F-4A16-B13C-86F1465C75B0}" type="parTrans" cxnId="{1A055C25-8E89-49A5-8408-B32D5E1E98CD}">
      <dgm:prSet/>
      <dgm:spPr/>
      <dgm:t>
        <a:bodyPr/>
        <a:lstStyle/>
        <a:p>
          <a:endParaRPr lang="en-US"/>
        </a:p>
      </dgm:t>
    </dgm:pt>
    <dgm:pt modelId="{1AD8B398-DA62-4AE6-A2BD-89442194B1E3}" type="sibTrans" cxnId="{1A055C25-8E89-49A5-8408-B32D5E1E98CD}">
      <dgm:prSet/>
      <dgm:spPr/>
      <dgm:t>
        <a:bodyPr/>
        <a:lstStyle/>
        <a:p>
          <a:endParaRPr lang="en-US"/>
        </a:p>
      </dgm:t>
    </dgm:pt>
    <dgm:pt modelId="{282264DC-3363-4507-9412-765D1101B135}" type="pres">
      <dgm:prSet presAssocID="{9B91B7A6-D2CD-4523-896F-39D03B313956}" presName="cycle" presStyleCnt="0">
        <dgm:presLayoutVars>
          <dgm:chMax val="1"/>
          <dgm:dir/>
          <dgm:animLvl val="ctr"/>
          <dgm:resizeHandles val="exact"/>
        </dgm:presLayoutVars>
      </dgm:prSet>
      <dgm:spPr/>
      <dgm:t>
        <a:bodyPr/>
        <a:lstStyle/>
        <a:p>
          <a:endParaRPr lang="en-US"/>
        </a:p>
      </dgm:t>
    </dgm:pt>
    <dgm:pt modelId="{0810033B-9EC5-4890-A99B-1B0374C32F1E}" type="pres">
      <dgm:prSet presAssocID="{D643DA1D-409E-4F7A-AAFB-E9385677FA8C}" presName="centerShape" presStyleLbl="node0" presStyleIdx="0" presStyleCnt="1" custLinFactNeighborX="-325" custLinFactNeighborY="12971"/>
      <dgm:spPr/>
      <dgm:t>
        <a:bodyPr/>
        <a:lstStyle/>
        <a:p>
          <a:endParaRPr lang="en-US"/>
        </a:p>
      </dgm:t>
    </dgm:pt>
    <dgm:pt modelId="{15EA6DDA-3C22-4116-BFD9-5EBBF573026C}" type="pres">
      <dgm:prSet presAssocID="{C4826BA1-27B2-48B1-871F-D5B21F76E020}" presName="parTrans" presStyleLbl="bgSibTrans2D1" presStyleIdx="0" presStyleCnt="4"/>
      <dgm:spPr/>
      <dgm:t>
        <a:bodyPr/>
        <a:lstStyle/>
        <a:p>
          <a:endParaRPr lang="en-US"/>
        </a:p>
      </dgm:t>
    </dgm:pt>
    <dgm:pt modelId="{AD42C46C-17A5-4B54-B26F-A3A71718E084}" type="pres">
      <dgm:prSet presAssocID="{58723AC4-D3C2-421A-B3B4-30505761C97D}" presName="node" presStyleLbl="node1" presStyleIdx="0" presStyleCnt="4" custScaleX="117181" custRadScaleRad="109954" custRadScaleInc="-5045">
        <dgm:presLayoutVars>
          <dgm:bulletEnabled val="1"/>
        </dgm:presLayoutVars>
      </dgm:prSet>
      <dgm:spPr/>
      <dgm:t>
        <a:bodyPr/>
        <a:lstStyle/>
        <a:p>
          <a:endParaRPr lang="en-US"/>
        </a:p>
      </dgm:t>
    </dgm:pt>
    <dgm:pt modelId="{88E66A19-6B8F-4B5C-86B4-9764E761262A}" type="pres">
      <dgm:prSet presAssocID="{E2008D40-3B1E-46D8-950A-218356A39CD8}" presName="parTrans" presStyleLbl="bgSibTrans2D1" presStyleIdx="1" presStyleCnt="4"/>
      <dgm:spPr/>
      <dgm:t>
        <a:bodyPr/>
        <a:lstStyle/>
        <a:p>
          <a:endParaRPr lang="en-US"/>
        </a:p>
      </dgm:t>
    </dgm:pt>
    <dgm:pt modelId="{D224B17C-1F38-45E5-AB24-8B64AF35688B}" type="pres">
      <dgm:prSet presAssocID="{BA644D60-5508-4D19-B469-D4A0E63C3590}" presName="node" presStyleLbl="node1" presStyleIdx="1" presStyleCnt="4" custScaleX="127165" custRadScaleRad="119104" custRadScaleInc="-4832">
        <dgm:presLayoutVars>
          <dgm:bulletEnabled val="1"/>
        </dgm:presLayoutVars>
      </dgm:prSet>
      <dgm:spPr/>
      <dgm:t>
        <a:bodyPr/>
        <a:lstStyle/>
        <a:p>
          <a:endParaRPr lang="en-US"/>
        </a:p>
      </dgm:t>
    </dgm:pt>
    <dgm:pt modelId="{5F82A0CE-3CB8-434A-89C5-3006911B3791}" type="pres">
      <dgm:prSet presAssocID="{BE17174E-7BCA-44A7-8BBF-152891E31816}" presName="parTrans" presStyleLbl="bgSibTrans2D1" presStyleIdx="2" presStyleCnt="4"/>
      <dgm:spPr/>
      <dgm:t>
        <a:bodyPr/>
        <a:lstStyle/>
        <a:p>
          <a:endParaRPr lang="en-US"/>
        </a:p>
      </dgm:t>
    </dgm:pt>
    <dgm:pt modelId="{827CDFCF-2C9E-44D0-8767-853D3CB8B461}" type="pres">
      <dgm:prSet presAssocID="{76A53FF0-9559-4325-B9E1-C9469264903C}" presName="node" presStyleLbl="node1" presStyleIdx="2" presStyleCnt="4" custScaleX="125698" custRadScaleRad="118630" custRadScaleInc="-4464">
        <dgm:presLayoutVars>
          <dgm:bulletEnabled val="1"/>
        </dgm:presLayoutVars>
      </dgm:prSet>
      <dgm:spPr/>
      <dgm:t>
        <a:bodyPr/>
        <a:lstStyle/>
        <a:p>
          <a:endParaRPr lang="en-US"/>
        </a:p>
      </dgm:t>
    </dgm:pt>
    <dgm:pt modelId="{1B655211-9551-4D88-9E32-9C98CEADF277}" type="pres">
      <dgm:prSet presAssocID="{48B1CA63-000F-4A16-B13C-86F1465C75B0}" presName="parTrans" presStyleLbl="bgSibTrans2D1" presStyleIdx="3" presStyleCnt="4"/>
      <dgm:spPr/>
      <dgm:t>
        <a:bodyPr/>
        <a:lstStyle/>
        <a:p>
          <a:endParaRPr lang="en-US"/>
        </a:p>
      </dgm:t>
    </dgm:pt>
    <dgm:pt modelId="{FC224BC9-6B1D-421D-BFAB-89DF4ACEB839}" type="pres">
      <dgm:prSet presAssocID="{8A3ED9AA-D94B-43A6-B961-6CC610EEE563}" presName="node" presStyleLbl="node1" presStyleIdx="3" presStyleCnt="4" custScaleX="115669" custRadScaleRad="118623" custRadScaleInc="-11566">
        <dgm:presLayoutVars>
          <dgm:bulletEnabled val="1"/>
        </dgm:presLayoutVars>
      </dgm:prSet>
      <dgm:spPr/>
      <dgm:t>
        <a:bodyPr/>
        <a:lstStyle/>
        <a:p>
          <a:endParaRPr lang="en-US"/>
        </a:p>
      </dgm:t>
    </dgm:pt>
  </dgm:ptLst>
  <dgm:cxnLst>
    <dgm:cxn modelId="{F4A0846E-1640-4801-BCCB-C39D3BFC6AC5}" type="presOf" srcId="{76A53FF0-9559-4325-B9E1-C9469264903C}" destId="{827CDFCF-2C9E-44D0-8767-853D3CB8B461}" srcOrd="0" destOrd="0" presId="urn:microsoft.com/office/officeart/2005/8/layout/radial4"/>
    <dgm:cxn modelId="{1A055C25-8E89-49A5-8408-B32D5E1E98CD}" srcId="{D643DA1D-409E-4F7A-AAFB-E9385677FA8C}" destId="{8A3ED9AA-D94B-43A6-B961-6CC610EEE563}" srcOrd="3" destOrd="0" parTransId="{48B1CA63-000F-4A16-B13C-86F1465C75B0}" sibTransId="{1AD8B398-DA62-4AE6-A2BD-89442194B1E3}"/>
    <dgm:cxn modelId="{14C25B2B-66EE-4748-BE12-AFE867F0B3D2}" srcId="{D643DA1D-409E-4F7A-AAFB-E9385677FA8C}" destId="{76A53FF0-9559-4325-B9E1-C9469264903C}" srcOrd="2" destOrd="0" parTransId="{BE17174E-7BCA-44A7-8BBF-152891E31816}" sibTransId="{2F914F6A-5E6A-487E-8977-D42CB44FD5C9}"/>
    <dgm:cxn modelId="{9AE33342-4B10-45A4-8296-D8DA54DE3387}" type="presOf" srcId="{D643DA1D-409E-4F7A-AAFB-E9385677FA8C}" destId="{0810033B-9EC5-4890-A99B-1B0374C32F1E}" srcOrd="0" destOrd="0" presId="urn:microsoft.com/office/officeart/2005/8/layout/radial4"/>
    <dgm:cxn modelId="{8DBF8831-D30C-4ACE-AAD8-87CE698EDC5D}" type="presOf" srcId="{8A3ED9AA-D94B-43A6-B961-6CC610EEE563}" destId="{FC224BC9-6B1D-421D-BFAB-89DF4ACEB839}" srcOrd="0" destOrd="0" presId="urn:microsoft.com/office/officeart/2005/8/layout/radial4"/>
    <dgm:cxn modelId="{9BF22DC8-64D3-4440-836C-A668B1ED2690}" type="presOf" srcId="{E2008D40-3B1E-46D8-950A-218356A39CD8}" destId="{88E66A19-6B8F-4B5C-86B4-9764E761262A}" srcOrd="0" destOrd="0" presId="urn:microsoft.com/office/officeart/2005/8/layout/radial4"/>
    <dgm:cxn modelId="{5C86CDA7-18AA-4A60-8E36-69C6E150D83F}" srcId="{D643DA1D-409E-4F7A-AAFB-E9385677FA8C}" destId="{58723AC4-D3C2-421A-B3B4-30505761C97D}" srcOrd="0" destOrd="0" parTransId="{C4826BA1-27B2-48B1-871F-D5B21F76E020}" sibTransId="{6A18434A-758A-40C2-8D4A-DC96D23E9C5A}"/>
    <dgm:cxn modelId="{A99C7BFD-B006-482F-A349-2F116081BCB6}" type="presOf" srcId="{C4826BA1-27B2-48B1-871F-D5B21F76E020}" destId="{15EA6DDA-3C22-4116-BFD9-5EBBF573026C}" srcOrd="0" destOrd="0" presId="urn:microsoft.com/office/officeart/2005/8/layout/radial4"/>
    <dgm:cxn modelId="{20BD96C1-9583-4F70-9CDD-056E33DA4666}" type="presOf" srcId="{58723AC4-D3C2-421A-B3B4-30505761C97D}" destId="{AD42C46C-17A5-4B54-B26F-A3A71718E084}" srcOrd="0" destOrd="0" presId="urn:microsoft.com/office/officeart/2005/8/layout/radial4"/>
    <dgm:cxn modelId="{A09A06F7-215A-4DB4-8A24-FF84B6A031C1}" type="presOf" srcId="{48B1CA63-000F-4A16-B13C-86F1465C75B0}" destId="{1B655211-9551-4D88-9E32-9C98CEADF277}" srcOrd="0" destOrd="0" presId="urn:microsoft.com/office/officeart/2005/8/layout/radial4"/>
    <dgm:cxn modelId="{F9FDD288-629A-424E-B621-1B085A6AA6A8}" type="presOf" srcId="{BE17174E-7BCA-44A7-8BBF-152891E31816}" destId="{5F82A0CE-3CB8-434A-89C5-3006911B3791}" srcOrd="0" destOrd="0" presId="urn:microsoft.com/office/officeart/2005/8/layout/radial4"/>
    <dgm:cxn modelId="{04BC12D2-3249-4E0B-B3C4-E6E5DA959BD4}" type="presOf" srcId="{BA644D60-5508-4D19-B469-D4A0E63C3590}" destId="{D224B17C-1F38-45E5-AB24-8B64AF35688B}" srcOrd="0" destOrd="0" presId="urn:microsoft.com/office/officeart/2005/8/layout/radial4"/>
    <dgm:cxn modelId="{92AFFC8B-8698-4F97-8F1B-88F5F5A892F7}" type="presOf" srcId="{9B91B7A6-D2CD-4523-896F-39D03B313956}" destId="{282264DC-3363-4507-9412-765D1101B135}" srcOrd="0" destOrd="0" presId="urn:microsoft.com/office/officeart/2005/8/layout/radial4"/>
    <dgm:cxn modelId="{BDC8D0C5-0B6B-4D19-8C85-A04EE27B82FC}" srcId="{9B91B7A6-D2CD-4523-896F-39D03B313956}" destId="{D643DA1D-409E-4F7A-AAFB-E9385677FA8C}" srcOrd="0" destOrd="0" parTransId="{834FB86F-997C-4FE7-96DD-3B7A484FA46E}" sibTransId="{305A44EA-46F2-4F99-897F-D625260D0B64}"/>
    <dgm:cxn modelId="{B210511B-D1ED-41B4-BC2F-C82979F2A45B}" srcId="{D643DA1D-409E-4F7A-AAFB-E9385677FA8C}" destId="{BA644D60-5508-4D19-B469-D4A0E63C3590}" srcOrd="1" destOrd="0" parTransId="{E2008D40-3B1E-46D8-950A-218356A39CD8}" sibTransId="{6E94B410-EE0B-49A8-9117-D449F7BE78DE}"/>
    <dgm:cxn modelId="{366B0345-5182-433D-B3CF-672DB7B271D7}" type="presParOf" srcId="{282264DC-3363-4507-9412-765D1101B135}" destId="{0810033B-9EC5-4890-A99B-1B0374C32F1E}" srcOrd="0" destOrd="0" presId="urn:microsoft.com/office/officeart/2005/8/layout/radial4"/>
    <dgm:cxn modelId="{20347620-A01B-46F8-8FB7-5A6AEA0602C2}" type="presParOf" srcId="{282264DC-3363-4507-9412-765D1101B135}" destId="{15EA6DDA-3C22-4116-BFD9-5EBBF573026C}" srcOrd="1" destOrd="0" presId="urn:microsoft.com/office/officeart/2005/8/layout/radial4"/>
    <dgm:cxn modelId="{00118BE5-0C40-417A-A747-6F709CFF1FB6}" type="presParOf" srcId="{282264DC-3363-4507-9412-765D1101B135}" destId="{AD42C46C-17A5-4B54-B26F-A3A71718E084}" srcOrd="2" destOrd="0" presId="urn:microsoft.com/office/officeart/2005/8/layout/radial4"/>
    <dgm:cxn modelId="{D6EB7AE0-1F01-43CE-A6EE-2FD51CF3B0D0}" type="presParOf" srcId="{282264DC-3363-4507-9412-765D1101B135}" destId="{88E66A19-6B8F-4B5C-86B4-9764E761262A}" srcOrd="3" destOrd="0" presId="urn:microsoft.com/office/officeart/2005/8/layout/radial4"/>
    <dgm:cxn modelId="{07956717-D4AA-4709-B752-65DC0CB28841}" type="presParOf" srcId="{282264DC-3363-4507-9412-765D1101B135}" destId="{D224B17C-1F38-45E5-AB24-8B64AF35688B}" srcOrd="4" destOrd="0" presId="urn:microsoft.com/office/officeart/2005/8/layout/radial4"/>
    <dgm:cxn modelId="{3352F27B-A10F-4E97-8DCB-918A54AD2F9B}" type="presParOf" srcId="{282264DC-3363-4507-9412-765D1101B135}" destId="{5F82A0CE-3CB8-434A-89C5-3006911B3791}" srcOrd="5" destOrd="0" presId="urn:microsoft.com/office/officeart/2005/8/layout/radial4"/>
    <dgm:cxn modelId="{EE56914B-39DC-48E0-A4AD-9515E2715D65}" type="presParOf" srcId="{282264DC-3363-4507-9412-765D1101B135}" destId="{827CDFCF-2C9E-44D0-8767-853D3CB8B461}" srcOrd="6" destOrd="0" presId="urn:microsoft.com/office/officeart/2005/8/layout/radial4"/>
    <dgm:cxn modelId="{A435506D-87B8-4D9A-B253-4ED0937F70B8}" type="presParOf" srcId="{282264DC-3363-4507-9412-765D1101B135}" destId="{1B655211-9551-4D88-9E32-9C98CEADF277}" srcOrd="7" destOrd="0" presId="urn:microsoft.com/office/officeart/2005/8/layout/radial4"/>
    <dgm:cxn modelId="{97900936-39A4-4078-B4EC-4DC2051D4D7F}" type="presParOf" srcId="{282264DC-3363-4507-9412-765D1101B135}" destId="{FC224BC9-6B1D-421D-BFAB-89DF4ACEB839}" srcOrd="8"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61F8F9-C4B0-4DDF-BD2C-345DE7A156B1}">
      <dsp:nvSpPr>
        <dsp:cNvPr id="0" name=""/>
        <dsp:cNvSpPr/>
      </dsp:nvSpPr>
      <dsp:spPr>
        <a:xfrm>
          <a:off x="640097" y="24375"/>
          <a:ext cx="2988195" cy="2988195"/>
        </a:xfrm>
        <a:prstGeom prst="circularArrow">
          <a:avLst>
            <a:gd name="adj1" fmla="val 5544"/>
            <a:gd name="adj2" fmla="val 330680"/>
            <a:gd name="adj3" fmla="val 13890794"/>
            <a:gd name="adj4" fmla="val 17316445"/>
            <a:gd name="adj5" fmla="val 5757"/>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CEFF84-C00C-4C13-A4B9-3A5EC5A14BF2}">
      <dsp:nvSpPr>
        <dsp:cNvPr id="0" name=""/>
        <dsp:cNvSpPr/>
      </dsp:nvSpPr>
      <dsp:spPr>
        <a:xfrm>
          <a:off x="1469528" y="39615"/>
          <a:ext cx="1329332" cy="664666"/>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Initiator</a:t>
          </a:r>
          <a:endParaRPr lang="en-US" sz="2100" kern="1200" dirty="0"/>
        </a:p>
      </dsp:txBody>
      <dsp:txXfrm>
        <a:off x="1469528" y="39615"/>
        <a:ext cx="1329332" cy="664666"/>
      </dsp:txXfrm>
    </dsp:sp>
    <dsp:sp modelId="{F9F8A881-A2BD-4FCA-BBB8-0319E07026BA}">
      <dsp:nvSpPr>
        <dsp:cNvPr id="0" name=""/>
        <dsp:cNvSpPr/>
      </dsp:nvSpPr>
      <dsp:spPr>
        <a:xfrm>
          <a:off x="2937867" y="761998"/>
          <a:ext cx="1329332" cy="664666"/>
        </a:xfrm>
        <a:prstGeom prst="roundRect">
          <a:avLst/>
        </a:prstGeom>
        <a:solidFill>
          <a:schemeClr val="accent3">
            <a:hueOff val="2812566"/>
            <a:satOff val="-4220"/>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Influencer</a:t>
          </a:r>
          <a:endParaRPr lang="en-US" sz="2100" kern="1200" dirty="0"/>
        </a:p>
      </dsp:txBody>
      <dsp:txXfrm>
        <a:off x="2937867" y="761998"/>
        <a:ext cx="1329332" cy="664666"/>
      </dsp:txXfrm>
    </dsp:sp>
    <dsp:sp modelId="{BD25B0DA-8847-4A5D-8C68-C8A5F48BD85B}">
      <dsp:nvSpPr>
        <dsp:cNvPr id="0" name=""/>
        <dsp:cNvSpPr/>
      </dsp:nvSpPr>
      <dsp:spPr>
        <a:xfrm>
          <a:off x="2217938" y="2306167"/>
          <a:ext cx="1329332" cy="664666"/>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Decider</a:t>
          </a:r>
          <a:endParaRPr lang="en-US" sz="2100" kern="1200" dirty="0"/>
        </a:p>
      </dsp:txBody>
      <dsp:txXfrm>
        <a:off x="2217938" y="2306167"/>
        <a:ext cx="1329332" cy="664666"/>
      </dsp:txXfrm>
    </dsp:sp>
    <dsp:sp modelId="{9FAB868A-1629-4CF7-8B73-F74117A54628}">
      <dsp:nvSpPr>
        <dsp:cNvPr id="0" name=""/>
        <dsp:cNvSpPr/>
      </dsp:nvSpPr>
      <dsp:spPr>
        <a:xfrm>
          <a:off x="719928" y="2306167"/>
          <a:ext cx="1329332" cy="664666"/>
        </a:xfrm>
        <a:prstGeom prst="roundRect">
          <a:avLst/>
        </a:prstGeom>
        <a:solidFill>
          <a:schemeClr val="accent3">
            <a:hueOff val="8437698"/>
            <a:satOff val="-12660"/>
            <a:lumOff val="-205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Buyer</a:t>
          </a:r>
          <a:endParaRPr lang="en-US" sz="2100" kern="1200" dirty="0"/>
        </a:p>
      </dsp:txBody>
      <dsp:txXfrm>
        <a:off x="719928" y="2306167"/>
        <a:ext cx="1329332" cy="664666"/>
      </dsp:txXfrm>
    </dsp:sp>
    <dsp:sp modelId="{94A881CA-E847-4736-8610-4AE94AEB8431}">
      <dsp:nvSpPr>
        <dsp:cNvPr id="0" name=""/>
        <dsp:cNvSpPr/>
      </dsp:nvSpPr>
      <dsp:spPr>
        <a:xfrm>
          <a:off x="0" y="990601"/>
          <a:ext cx="1329332" cy="664666"/>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User</a:t>
          </a:r>
          <a:endParaRPr lang="en-US" sz="2100" kern="1200" dirty="0"/>
        </a:p>
      </dsp:txBody>
      <dsp:txXfrm>
        <a:off x="0" y="990601"/>
        <a:ext cx="1329332" cy="66466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810033B-9EC5-4890-A99B-1B0374C32F1E}">
      <dsp:nvSpPr>
        <dsp:cNvPr id="0" name=""/>
        <dsp:cNvSpPr/>
      </dsp:nvSpPr>
      <dsp:spPr>
        <a:xfrm>
          <a:off x="2598225" y="1959603"/>
          <a:ext cx="1872274" cy="187227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305" tIns="27305" rIns="27305" bIns="27305" numCol="1" spcCol="1270" anchor="ctr" anchorCtr="0">
          <a:noAutofit/>
        </a:bodyPr>
        <a:lstStyle/>
        <a:p>
          <a:pPr lvl="0" algn="ctr" defTabSz="1911350">
            <a:lnSpc>
              <a:spcPct val="90000"/>
            </a:lnSpc>
            <a:spcBef>
              <a:spcPct val="0"/>
            </a:spcBef>
            <a:spcAft>
              <a:spcPct val="35000"/>
            </a:spcAft>
          </a:pPr>
          <a:r>
            <a:rPr lang="en-US" sz="4300" kern="1200" dirty="0" smtClean="0"/>
            <a:t>Rivals</a:t>
          </a:r>
          <a:endParaRPr lang="en-US" sz="4300" kern="1200" dirty="0"/>
        </a:p>
      </dsp:txBody>
      <dsp:txXfrm>
        <a:off x="2598225" y="1959603"/>
        <a:ext cx="1872274" cy="1872274"/>
      </dsp:txXfrm>
    </dsp:sp>
    <dsp:sp modelId="{15EA6DDA-3C22-4116-BFD9-5EBBF573026C}">
      <dsp:nvSpPr>
        <dsp:cNvPr id="0" name=""/>
        <dsp:cNvSpPr/>
      </dsp:nvSpPr>
      <dsp:spPr>
        <a:xfrm rot="11591386">
          <a:off x="1021888" y="2219911"/>
          <a:ext cx="1534327" cy="533598"/>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D42C46C-17A5-4B54-B26F-A3A71718E084}">
      <dsp:nvSpPr>
        <dsp:cNvPr id="0" name=""/>
        <dsp:cNvSpPr/>
      </dsp:nvSpPr>
      <dsp:spPr>
        <a:xfrm>
          <a:off x="0" y="1600197"/>
          <a:ext cx="2084252" cy="1422928"/>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70485" rIns="70485" bIns="70485" numCol="1" spcCol="1270" anchor="ctr" anchorCtr="0">
          <a:noAutofit/>
        </a:bodyPr>
        <a:lstStyle/>
        <a:p>
          <a:pPr lvl="0" algn="ctr" defTabSz="1644650">
            <a:lnSpc>
              <a:spcPct val="90000"/>
            </a:lnSpc>
            <a:spcBef>
              <a:spcPct val="0"/>
            </a:spcBef>
            <a:spcAft>
              <a:spcPct val="35000"/>
            </a:spcAft>
          </a:pPr>
          <a:r>
            <a:rPr lang="en-US" sz="3700" kern="1200" dirty="0" smtClean="0"/>
            <a:t>New Entrants</a:t>
          </a:r>
          <a:endParaRPr lang="en-US" sz="3700" kern="1200" dirty="0"/>
        </a:p>
      </dsp:txBody>
      <dsp:txXfrm>
        <a:off x="0" y="1600197"/>
        <a:ext cx="2084252" cy="1422928"/>
      </dsp:txXfrm>
    </dsp:sp>
    <dsp:sp modelId="{88E66A19-6B8F-4B5C-86B4-9764E761262A}">
      <dsp:nvSpPr>
        <dsp:cNvPr id="0" name=""/>
        <dsp:cNvSpPr/>
      </dsp:nvSpPr>
      <dsp:spPr>
        <a:xfrm rot="14360341">
          <a:off x="1868247" y="1096248"/>
          <a:ext cx="1514957" cy="533598"/>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24B17C-1F38-45E5-AB24-8B64AF35688B}">
      <dsp:nvSpPr>
        <dsp:cNvPr id="0" name=""/>
        <dsp:cNvSpPr/>
      </dsp:nvSpPr>
      <dsp:spPr>
        <a:xfrm>
          <a:off x="1108527" y="0"/>
          <a:ext cx="2261833" cy="1422928"/>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70485" rIns="70485" bIns="70485" numCol="1" spcCol="1270" anchor="ctr" anchorCtr="0">
          <a:noAutofit/>
        </a:bodyPr>
        <a:lstStyle/>
        <a:p>
          <a:pPr lvl="0" algn="ctr" defTabSz="1644650">
            <a:lnSpc>
              <a:spcPct val="90000"/>
            </a:lnSpc>
            <a:spcBef>
              <a:spcPct val="0"/>
            </a:spcBef>
            <a:spcAft>
              <a:spcPct val="35000"/>
            </a:spcAft>
          </a:pPr>
          <a:r>
            <a:rPr lang="en-US" sz="3700" kern="1200" dirty="0" smtClean="0"/>
            <a:t>Substitute Products</a:t>
          </a:r>
          <a:endParaRPr lang="en-US" sz="3700" kern="1200" dirty="0"/>
        </a:p>
      </dsp:txBody>
      <dsp:txXfrm>
        <a:off x="1108527" y="0"/>
        <a:ext cx="2261833" cy="1422928"/>
      </dsp:txXfrm>
    </dsp:sp>
    <dsp:sp modelId="{5F82A0CE-3CB8-434A-89C5-3006911B3791}">
      <dsp:nvSpPr>
        <dsp:cNvPr id="0" name=""/>
        <dsp:cNvSpPr/>
      </dsp:nvSpPr>
      <dsp:spPr>
        <a:xfrm rot="17843803">
          <a:off x="3614936" y="1084021"/>
          <a:ext cx="1440248" cy="533598"/>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7CDFCF-2C9E-44D0-8767-853D3CB8B461}">
      <dsp:nvSpPr>
        <dsp:cNvPr id="0" name=""/>
        <dsp:cNvSpPr/>
      </dsp:nvSpPr>
      <dsp:spPr>
        <a:xfrm>
          <a:off x="3548555" y="0"/>
          <a:ext cx="2235740" cy="1422928"/>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70485" rIns="70485" bIns="70485" numCol="1" spcCol="1270" anchor="ctr" anchorCtr="0">
          <a:noAutofit/>
        </a:bodyPr>
        <a:lstStyle/>
        <a:p>
          <a:pPr lvl="0" algn="ctr" defTabSz="1644650">
            <a:lnSpc>
              <a:spcPct val="90000"/>
            </a:lnSpc>
            <a:spcBef>
              <a:spcPct val="0"/>
            </a:spcBef>
            <a:spcAft>
              <a:spcPct val="35000"/>
            </a:spcAft>
          </a:pPr>
          <a:r>
            <a:rPr lang="en-US" sz="3700" kern="1200" dirty="0" smtClean="0"/>
            <a:t>Buyer Power</a:t>
          </a:r>
          <a:endParaRPr lang="en-US" sz="3700" kern="1200" dirty="0"/>
        </a:p>
      </dsp:txBody>
      <dsp:txXfrm>
        <a:off x="3548555" y="0"/>
        <a:ext cx="2235740" cy="1422928"/>
      </dsp:txXfrm>
    </dsp:sp>
    <dsp:sp modelId="{1B655211-9551-4D88-9E32-9C98CEADF277}">
      <dsp:nvSpPr>
        <dsp:cNvPr id="0" name=""/>
        <dsp:cNvSpPr/>
      </dsp:nvSpPr>
      <dsp:spPr>
        <a:xfrm rot="20317823">
          <a:off x="4439368" y="1946898"/>
          <a:ext cx="1676171" cy="533598"/>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224BC9-6B1D-421D-BFAB-89DF4ACEB839}">
      <dsp:nvSpPr>
        <dsp:cNvPr id="0" name=""/>
        <dsp:cNvSpPr/>
      </dsp:nvSpPr>
      <dsp:spPr>
        <a:xfrm>
          <a:off x="5029241" y="1196848"/>
          <a:ext cx="2057358" cy="1422928"/>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0485" tIns="70485" rIns="70485" bIns="70485" numCol="1" spcCol="1270" anchor="ctr" anchorCtr="0">
          <a:noAutofit/>
        </a:bodyPr>
        <a:lstStyle/>
        <a:p>
          <a:pPr lvl="0" algn="ctr" defTabSz="1644650">
            <a:lnSpc>
              <a:spcPct val="90000"/>
            </a:lnSpc>
            <a:spcBef>
              <a:spcPct val="0"/>
            </a:spcBef>
            <a:spcAft>
              <a:spcPct val="35000"/>
            </a:spcAft>
          </a:pPr>
          <a:r>
            <a:rPr lang="en-US" sz="3700" kern="1200" dirty="0" smtClean="0"/>
            <a:t>Supplier Power</a:t>
          </a:r>
          <a:endParaRPr lang="en-US" sz="3700" kern="1200" dirty="0"/>
        </a:p>
      </dsp:txBody>
      <dsp:txXfrm>
        <a:off x="5029241" y="1196848"/>
        <a:ext cx="2057358" cy="1422928"/>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075E84DD-5B4C-4C8F-B69C-F85CC43FDC10}" type="datetimeFigureOut">
              <a:rPr lang="en-US"/>
              <a:pPr>
                <a:defRPr/>
              </a:pPr>
              <a:t>5/29/2014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9A1C9E65-11AA-47A9-A217-F5A8F8C736ED}"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C6A3F43-4E1F-4558-89FB-A9D6A93B0ABD}"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Companies cannot connect with all customers in large, broad, or diverse markets. But they can divide such markets into groups of consumers or segments with distinct needs and wants. A company then needs to identify which market segments it can serve effectively. This decision requires a keen understanding of consumer behavior and careful strategic thinking. To develop the best marketing plans, managers need to understand what makes each segment unique and different. Identifying and satisfying the right market segments is often the key to marketing success.</a:t>
            </a:r>
          </a:p>
          <a:p>
            <a:endParaRPr lang="en-US" dirty="0" smtClean="0"/>
          </a:p>
          <a:p>
            <a:endParaRPr lang="en-US" dirty="0" smtClean="0"/>
          </a:p>
        </p:txBody>
      </p:sp>
      <p:sp>
        <p:nvSpPr>
          <p:cNvPr id="4" name="Slide Number Placeholder 3"/>
          <p:cNvSpPr>
            <a:spLocks noGrp="1"/>
          </p:cNvSpPr>
          <p:nvPr>
            <p:ph type="sldNum" sz="quarter" idx="5"/>
          </p:nvPr>
        </p:nvSpPr>
        <p:spPr/>
        <p:txBody>
          <a:bodyPr/>
          <a:lstStyle/>
          <a:p>
            <a:pPr>
              <a:defRPr/>
            </a:pPr>
            <a:fld id="{6A5158F4-9980-4A53-9B55-F41D7912D67E}"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Market Segmentation – Identify and profile distinct groups of buyers who differ in their needs and wants.</a:t>
            </a:r>
          </a:p>
          <a:p>
            <a:pPr eaLnBrk="1" hangingPunct="1">
              <a:spcBef>
                <a:spcPct val="0"/>
              </a:spcBef>
            </a:pPr>
            <a:r>
              <a:rPr lang="en-US" smtClean="0"/>
              <a:t>Market Targeting – Select one or more market segments to enter.</a:t>
            </a:r>
          </a:p>
          <a:p>
            <a:pPr eaLnBrk="1" hangingPunct="1">
              <a:spcBef>
                <a:spcPct val="0"/>
              </a:spcBef>
            </a:pPr>
            <a:r>
              <a:rPr lang="en-US" smtClean="0"/>
              <a:t>Market Positioning – For each target segment, establish and communicate the distinctive benefit(s) of the company’s market offering.</a:t>
            </a:r>
          </a:p>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32B041-AB05-41F2-B6C1-5B7C16DE8E3C}" type="slidenum">
              <a:rPr lang="en-US" smtClean="0"/>
              <a:pPr fontAlgn="base">
                <a:spcBef>
                  <a:spcPct val="0"/>
                </a:spcBef>
                <a:spcAft>
                  <a:spcPct val="0"/>
                </a:spcAft>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dirty="0" smtClean="0"/>
              <a:t>A market segment consists of a group of customers who share a similar set of needs and wants. Major </a:t>
            </a:r>
            <a:r>
              <a:rPr lang="en-US" dirty="0"/>
              <a:t>segmentation </a:t>
            </a:r>
            <a:r>
              <a:rPr lang="en-US" dirty="0" smtClean="0"/>
              <a:t>variables are:</a:t>
            </a:r>
          </a:p>
          <a:p>
            <a:pPr marL="171450" indent="-171450">
              <a:buFont typeface="Arial" pitchFamily="34" charset="0"/>
              <a:buChar char="•"/>
              <a:defRPr/>
            </a:pPr>
            <a:r>
              <a:rPr lang="en-US" dirty="0" smtClean="0"/>
              <a:t>Geographic,</a:t>
            </a:r>
          </a:p>
          <a:p>
            <a:pPr marL="171450" indent="-171450">
              <a:buFont typeface="Arial" pitchFamily="34" charset="0"/>
              <a:buChar char="•"/>
              <a:defRPr/>
            </a:pPr>
            <a:r>
              <a:rPr lang="en-US" dirty="0" smtClean="0"/>
              <a:t>Demographic</a:t>
            </a:r>
          </a:p>
          <a:p>
            <a:pPr marL="171450" indent="-171450">
              <a:buFont typeface="Arial" pitchFamily="34" charset="0"/>
              <a:buChar char="•"/>
              <a:defRPr/>
            </a:pPr>
            <a:r>
              <a:rPr lang="en-US" dirty="0" smtClean="0"/>
              <a:t>Psychographic</a:t>
            </a:r>
          </a:p>
          <a:p>
            <a:pPr marL="171450" indent="-171450">
              <a:buFont typeface="Arial" pitchFamily="34" charset="0"/>
              <a:buChar char="•"/>
              <a:defRPr/>
            </a:pPr>
            <a:r>
              <a:rPr lang="en-US" dirty="0" smtClean="0"/>
              <a:t>Behavioral </a:t>
            </a:r>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C75015E-A8FF-439A-8F2F-030368E38FCB}" type="slidenum">
              <a:rPr lang="en-US" smtClean="0"/>
              <a:pPr fontAlgn="base">
                <a:spcBef>
                  <a:spcPct val="0"/>
                </a:spcBef>
                <a:spcAft>
                  <a:spcPct val="0"/>
                </a:spcAft>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Geographic segmentation divides the market by nations, states, regions, counties, cities, or neighborhoods. </a:t>
            </a:r>
          </a:p>
          <a:p>
            <a:pPr eaLnBrk="1" hangingPunct="1">
              <a:spcBef>
                <a:spcPct val="0"/>
              </a:spcBef>
            </a:pPr>
            <a:endParaRPr lang="en-US" dirty="0" smtClean="0"/>
          </a:p>
          <a:p>
            <a:pPr eaLnBrk="1" hangingPunct="1">
              <a:spcBef>
                <a:spcPct val="0"/>
              </a:spcBef>
            </a:pPr>
            <a:r>
              <a:rPr lang="en-US" dirty="0" smtClean="0"/>
              <a:t>Nielsen </a:t>
            </a:r>
            <a:r>
              <a:rPr lang="en-US" dirty="0" err="1" smtClean="0"/>
              <a:t>Claritas</a:t>
            </a:r>
            <a:r>
              <a:rPr lang="en-US" dirty="0" smtClean="0"/>
              <a:t> developed PRIZM NE, a </a:t>
            </a:r>
            <a:r>
              <a:rPr lang="en-US" dirty="0" err="1" smtClean="0"/>
              <a:t>geoclustering</a:t>
            </a:r>
            <a:r>
              <a:rPr lang="en-US" dirty="0" smtClean="0"/>
              <a:t> approach that combines geographic data with demographic data that yields richer descriptions of consumers and neighborhoods.  The groupings take into consideration 39 factors from 5 broad categories: (1) education and affluence, (2) family life cycle, (3) urbanization, (4) race and ethnicity, and (5) mobility.</a:t>
            </a:r>
          </a:p>
          <a:p>
            <a:pPr eaLnBrk="1" hangingPunct="1">
              <a:spcBef>
                <a:spcPct val="0"/>
              </a:spcBef>
            </a:pPr>
            <a:r>
              <a:rPr lang="en-US" dirty="0" smtClean="0"/>
              <a:t>Inhabitants in a cluster tend to lead similar lives, drive similar cars, have similar jobs, and read similar magazines.</a:t>
            </a:r>
          </a:p>
          <a:p>
            <a:pPr eaLnBrk="1" hangingPunct="1">
              <a:spcBef>
                <a:spcPct val="0"/>
              </a:spcBef>
            </a:pPr>
            <a:endParaRPr lang="en-US" dirty="0"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1048CDC-BB4F-4C83-9BC7-CBA2AC08E1FF}" type="slidenum">
              <a:rPr lang="en-US" smtClean="0"/>
              <a:pPr fontAlgn="base">
                <a:spcBef>
                  <a:spcPct val="0"/>
                </a:spcBef>
                <a:spcAft>
                  <a:spcPct val="0"/>
                </a:spcAft>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Demographic segmentation divides the market on variables such as age, family size, family life cycle, gender, income, occupation, education, religion, race, generation, nationality, and social class.</a:t>
            </a:r>
          </a:p>
          <a:p>
            <a:r>
              <a:rPr lang="en-US" dirty="0" smtClean="0"/>
              <a:t>Demographic variables are often associated with consumer needs and wants and are easy to measure.</a:t>
            </a:r>
          </a:p>
        </p:txBody>
      </p:sp>
      <p:sp>
        <p:nvSpPr>
          <p:cNvPr id="4" name="Slide Number Placeholder 3"/>
          <p:cNvSpPr>
            <a:spLocks noGrp="1"/>
          </p:cNvSpPr>
          <p:nvPr>
            <p:ph type="sldNum" sz="quarter" idx="5"/>
          </p:nvPr>
        </p:nvSpPr>
        <p:spPr/>
        <p:txBody>
          <a:bodyPr/>
          <a:lstStyle/>
          <a:p>
            <a:pPr>
              <a:defRPr/>
            </a:pPr>
            <a:fld id="{805334FB-A9FF-4A21-872D-988FAD04D08A}"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Wants and abilities change with age. Companies such as Crest and Colgate offer products that target kids, adults and older consumers.</a:t>
            </a:r>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98B2DCD-420C-4495-97C2-4A5F4BFA9829}" type="slidenum">
              <a:rPr lang="en-US" smtClean="0"/>
              <a:pPr fontAlgn="base">
                <a:spcBef>
                  <a:spcPct val="0"/>
                </a:spcBef>
                <a:spcAft>
                  <a:spcPct val="0"/>
                </a:spcAft>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Life stage defines a person’s major concern, such as going through a divorce, going into a second marriage, taking care of an older parent, deciding to cohabit with another person, deciding to buy a new home, and so on. These life stages present opportunities for marketers who can help people cope with their major concerns..</a:t>
            </a:r>
          </a:p>
        </p:txBody>
      </p:sp>
      <p:sp>
        <p:nvSpPr>
          <p:cNvPr id="4" name="Slide Number Placeholder 3"/>
          <p:cNvSpPr>
            <a:spLocks noGrp="1"/>
          </p:cNvSpPr>
          <p:nvPr>
            <p:ph type="sldNum" sz="quarter" idx="5"/>
          </p:nvPr>
        </p:nvSpPr>
        <p:spPr/>
        <p:txBody>
          <a:bodyPr/>
          <a:lstStyle/>
          <a:p>
            <a:pPr>
              <a:defRPr/>
            </a:pPr>
            <a:fld id="{5E60317F-E680-4BEE-AD9F-C311C1B40DEB}"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Men and women have different attitudes and behaviors due in part to genetics and socialization. Women are more communal-minded, men more self-expressive and goal directed. A recent study found that men need to be invited to touch a product, whereas women are more likely to pick up without prompting.</a:t>
            </a:r>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81C2956-79B3-4E50-9E84-D96241863A0E}" type="slidenum">
              <a:rPr lang="en-US" smtClean="0"/>
              <a:pPr fontAlgn="base">
                <a:spcBef>
                  <a:spcPct val="0"/>
                </a:spcBef>
                <a:spcAft>
                  <a:spcPct val="0"/>
                </a:spcAft>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p:spPr>
      </p:sp>
      <p:sp>
        <p:nvSpPr>
          <p:cNvPr id="471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Income segmentation is used in categories such as clothing, travel, financial services, and automobiles. Income does not always predict the best customers – blue collar workers were among the first adopters of color TVs as it offered entertainment at a lower cost than going to movies or restaurants.</a:t>
            </a:r>
          </a:p>
          <a:p>
            <a:r>
              <a:rPr lang="en-US" dirty="0" smtClean="0"/>
              <a:t>Increasingly, companies are finding their markets are hourglass shaped as middle-market U.S. consumers migrate toward both discount </a:t>
            </a:r>
            <a:r>
              <a:rPr lang="en-US" i="1" dirty="0" smtClean="0"/>
              <a:t>and </a:t>
            </a:r>
            <a:r>
              <a:rPr lang="en-US" dirty="0" smtClean="0"/>
              <a:t>premium products.</a:t>
            </a:r>
          </a:p>
        </p:txBody>
      </p:sp>
      <p:sp>
        <p:nvSpPr>
          <p:cNvPr id="471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62BCCC8-5152-4C9D-B8D7-A66CAD5C658F}" type="slidenum">
              <a:rPr lang="en-US" smtClean="0"/>
              <a:pPr fontAlgn="base">
                <a:spcBef>
                  <a:spcPct val="0"/>
                </a:spcBef>
                <a:spcAft>
                  <a:spcPct val="0"/>
                </a:spcAft>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Each generation or </a:t>
            </a:r>
            <a:r>
              <a:rPr lang="en-US" i="1" smtClean="0"/>
              <a:t>cohort </a:t>
            </a:r>
            <a:r>
              <a:rPr lang="en-US" smtClean="0"/>
              <a:t>is profoundly influenced by the times in which it grows up—the music, movies, politics, and defining events of that period. Members share the same major cultural, political, and economic experiences and have similar outlooks and values. Marketers often advertise to a cohort by using the icons and images prominent in its experiences. They also try to develop products and services that uniquely meet the particular interests or needs of a generational target.</a:t>
            </a:r>
          </a:p>
        </p:txBody>
      </p:sp>
      <p:sp>
        <p:nvSpPr>
          <p:cNvPr id="4" name="Slide Number Placeholder 3"/>
          <p:cNvSpPr>
            <a:spLocks noGrp="1"/>
          </p:cNvSpPr>
          <p:nvPr>
            <p:ph type="sldNum" sz="quarter" idx="5"/>
          </p:nvPr>
        </p:nvSpPr>
        <p:spPr/>
        <p:txBody>
          <a:bodyPr/>
          <a:lstStyle/>
          <a:p>
            <a:pPr>
              <a:defRPr/>
            </a:pPr>
            <a:fld id="{FAF188E1-72FD-4633-BAB4-C50F601AE2EE}"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0F1FA071-2E30-4C62-ACF4-D50FDABC875F}" type="slidenum">
              <a:rPr lang="en-US" smtClean="0"/>
              <a:pPr>
                <a:defRPr/>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Multicultural marketing is an approach recognizing that different ethnic and cultural segments have sufficiently different needs and wants to require targeted marketing activities, and that a mass market approach is not refined enough for the diversity of the marketplace. Multicultural marketing can result in different marketing messages, media, channels, and so on.</a:t>
            </a:r>
          </a:p>
          <a:p>
            <a:pPr eaLnBrk="1" hangingPunct="1">
              <a:spcBef>
                <a:spcPct val="0"/>
              </a:spcBef>
            </a:pPr>
            <a:r>
              <a:rPr lang="en-US" dirty="0" smtClean="0"/>
              <a:t>Hispanic Americans are the largest minority group in America and have an annual purchasing power estimated to exceed $1 trillion. By 2020, 17% of Americans are projected to be of Hispanic origin.</a:t>
            </a:r>
          </a:p>
          <a:p>
            <a:pPr eaLnBrk="1" hangingPunct="1">
              <a:spcBef>
                <a:spcPct val="0"/>
              </a:spcBef>
            </a:pPr>
            <a:r>
              <a:rPr lang="en-US" dirty="0" smtClean="0"/>
              <a:t>African Americans have had a significant economic, social, and cultural impact on the U.S. life. African Americans are the most fashion-conscious of all racial and ethnic groups, but strongly motivated by quality and selection. Children have a strong influence on product selection.</a:t>
            </a:r>
          </a:p>
          <a:p>
            <a:pPr eaLnBrk="1" hangingPunct="1">
              <a:spcBef>
                <a:spcPct val="0"/>
              </a:spcBef>
            </a:pPr>
            <a:r>
              <a:rPr lang="en-US" dirty="0" smtClean="0"/>
              <a:t>The Asian American market has been called the “invisible market” because, compared to Hispanic Americans and African Americans, it has traditionally received a relatively small portion of multicultural marketing dollars.</a:t>
            </a:r>
          </a:p>
          <a:p>
            <a:pPr eaLnBrk="1" hangingPunct="1">
              <a:spcBef>
                <a:spcPct val="0"/>
              </a:spcBef>
            </a:pPr>
            <a:r>
              <a:rPr lang="en-US" dirty="0" smtClean="0"/>
              <a:t>The next slide contains Table 8.4 that offers a profile of these three markets. </a:t>
            </a:r>
          </a:p>
        </p:txBody>
      </p:sp>
      <p:sp>
        <p:nvSpPr>
          <p:cNvPr id="501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667F0ED-DC5E-4A37-AEED-F6AC82CB7B7E}" type="slidenum">
              <a:rPr lang="en-US" smtClean="0"/>
              <a:pPr fontAlgn="base">
                <a:spcBef>
                  <a:spcPct val="0"/>
                </a:spcBef>
                <a:spcAft>
                  <a:spcPct val="0"/>
                </a:spcAft>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dirty="0" smtClean="0"/>
              <a:t>Psychographics </a:t>
            </a:r>
            <a:r>
              <a:rPr lang="en-US" dirty="0" smtClean="0"/>
              <a:t>is the science of using psychology and demographics to better understand consumers. In psychographic segmentation</a:t>
            </a:r>
            <a:r>
              <a:rPr lang="en-US" i="1" dirty="0" smtClean="0"/>
              <a:t>, </a:t>
            </a:r>
            <a:r>
              <a:rPr lang="en-US" dirty="0" smtClean="0"/>
              <a:t>buyers are divided into different groups on the basis of psychological/personality traits, lifestyle, or values. People within the same demographic group can exhibit very different psychographic profiles.</a:t>
            </a:r>
          </a:p>
        </p:txBody>
      </p:sp>
      <p:sp>
        <p:nvSpPr>
          <p:cNvPr id="4" name="Slide Number Placeholder 3"/>
          <p:cNvSpPr>
            <a:spLocks noGrp="1"/>
          </p:cNvSpPr>
          <p:nvPr>
            <p:ph type="sldNum" sz="quarter" idx="5"/>
          </p:nvPr>
        </p:nvSpPr>
        <p:spPr/>
        <p:txBody>
          <a:bodyPr/>
          <a:lstStyle/>
          <a:p>
            <a:pPr>
              <a:defRPr/>
            </a:pPr>
            <a:fld id="{CC5650F8-4A27-4DAC-A382-FEAABC4E80D3}" type="slidenum">
              <a:rPr lang="en-US" smtClean="0"/>
              <a:pPr>
                <a:defRPr/>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1100" dirty="0" smtClean="0"/>
              <a:t>VALS™ framework signifies values and lifestyles, classifies U.S. adults into eight primary groups based on responses to a questionnaire featuring 4 demographic and 35 attitudinal questions. The VALS system is continually updated with new data from more than 80,000 surveys per year.</a:t>
            </a:r>
          </a:p>
          <a:p>
            <a:pPr>
              <a:spcBef>
                <a:spcPct val="0"/>
              </a:spcBef>
            </a:pPr>
            <a:r>
              <a:rPr lang="en-US" sz="1100" dirty="0" smtClean="0"/>
              <a:t>The four groups with higher resources are:</a:t>
            </a:r>
          </a:p>
          <a:p>
            <a:pPr>
              <a:spcBef>
                <a:spcPct val="0"/>
              </a:spcBef>
            </a:pPr>
            <a:r>
              <a:rPr lang="en-US" sz="1100" dirty="0" smtClean="0"/>
              <a:t>1. </a:t>
            </a:r>
            <a:r>
              <a:rPr lang="en-US" sz="1100" i="1" dirty="0" smtClean="0"/>
              <a:t>Innovators</a:t>
            </a:r>
            <a:r>
              <a:rPr lang="en-US" sz="1100" dirty="0" smtClean="0"/>
              <a:t>—Successful, sophisticated, active, “take-charge” people with high self-esteem. Purchases often reflect cultivated tastes for relatively upscale, niche-oriented products and services.</a:t>
            </a:r>
          </a:p>
          <a:p>
            <a:pPr>
              <a:spcBef>
                <a:spcPct val="0"/>
              </a:spcBef>
            </a:pPr>
            <a:r>
              <a:rPr lang="en-US" sz="1100" dirty="0" smtClean="0"/>
              <a:t>2. </a:t>
            </a:r>
            <a:r>
              <a:rPr lang="en-US" sz="1100" i="1" dirty="0" smtClean="0"/>
              <a:t>Thinkers</a:t>
            </a:r>
            <a:r>
              <a:rPr lang="en-US" sz="1100" dirty="0" smtClean="0"/>
              <a:t>—Mature, satisfied, and reflective people motivated by ideals and who value order, knowledge, and responsibility. They seek durability, functionality, and value in products.</a:t>
            </a:r>
          </a:p>
          <a:p>
            <a:pPr>
              <a:spcBef>
                <a:spcPct val="0"/>
              </a:spcBef>
            </a:pPr>
            <a:r>
              <a:rPr lang="en-US" sz="1100" dirty="0" smtClean="0"/>
              <a:t>3. </a:t>
            </a:r>
            <a:r>
              <a:rPr lang="en-US" sz="1100" i="1" dirty="0" smtClean="0"/>
              <a:t>Achievers</a:t>
            </a:r>
            <a:r>
              <a:rPr lang="en-US" sz="1100" dirty="0" smtClean="0"/>
              <a:t>—Successful, goal-oriented people who focus on career and family. They favor premium products that demonstrate success to their peers.</a:t>
            </a:r>
          </a:p>
          <a:p>
            <a:pPr>
              <a:spcBef>
                <a:spcPct val="0"/>
              </a:spcBef>
            </a:pPr>
            <a:r>
              <a:rPr lang="en-US" sz="1100" dirty="0" smtClean="0"/>
              <a:t>4. </a:t>
            </a:r>
            <a:r>
              <a:rPr lang="en-US" sz="1100" i="1" dirty="0" err="1" smtClean="0"/>
              <a:t>Experiencer</a:t>
            </a:r>
            <a:r>
              <a:rPr lang="en-US" sz="1100" dirty="0" smtClean="0"/>
              <a:t>—Young, enthusiastic, impulsive people who seek variety and excitement. They spend a comparatively high proportion of income on fashion, entertainment, and socializing.</a:t>
            </a:r>
          </a:p>
          <a:p>
            <a:pPr>
              <a:spcBef>
                <a:spcPct val="0"/>
              </a:spcBef>
            </a:pPr>
            <a:r>
              <a:rPr lang="en-US" sz="1100" dirty="0" smtClean="0"/>
              <a:t>The four groups with lower resources are:</a:t>
            </a:r>
          </a:p>
          <a:p>
            <a:pPr>
              <a:spcBef>
                <a:spcPct val="0"/>
              </a:spcBef>
            </a:pPr>
            <a:r>
              <a:rPr lang="en-US" sz="1100" dirty="0" smtClean="0"/>
              <a:t>1. </a:t>
            </a:r>
            <a:r>
              <a:rPr lang="en-US" sz="1100" i="1" dirty="0" smtClean="0"/>
              <a:t>Believers</a:t>
            </a:r>
            <a:r>
              <a:rPr lang="en-US" sz="1100" dirty="0" smtClean="0"/>
              <a:t>—Conservative, conventional, and traditional people with concrete beliefs. They prefer familiar, U.S.-made products and are loyal to established brands.</a:t>
            </a:r>
          </a:p>
          <a:p>
            <a:pPr>
              <a:spcBef>
                <a:spcPct val="0"/>
              </a:spcBef>
            </a:pPr>
            <a:r>
              <a:rPr lang="en-US" sz="1100" dirty="0" smtClean="0"/>
              <a:t>2. </a:t>
            </a:r>
            <a:r>
              <a:rPr lang="en-US" sz="1100" i="1" dirty="0" smtClean="0"/>
              <a:t>Strivers</a:t>
            </a:r>
            <a:r>
              <a:rPr lang="en-US" sz="1100" dirty="0" smtClean="0"/>
              <a:t>—Trendy and fun-loving people who are resource-constrained. They favor stylish products that emulate the purchases of those with greater material wealth.</a:t>
            </a:r>
          </a:p>
          <a:p>
            <a:pPr>
              <a:spcBef>
                <a:spcPct val="0"/>
              </a:spcBef>
            </a:pPr>
            <a:r>
              <a:rPr lang="en-US" sz="1100" dirty="0" smtClean="0"/>
              <a:t>3. </a:t>
            </a:r>
            <a:r>
              <a:rPr lang="en-US" sz="1100" i="1" dirty="0" smtClean="0"/>
              <a:t>Makers</a:t>
            </a:r>
            <a:r>
              <a:rPr lang="en-US" sz="1100" dirty="0" smtClean="0"/>
              <a:t>—Practical, down-to-earth, self-sufficient people who like to work with their hands. They seek U.S.-made products with a practical or functional purpose.</a:t>
            </a:r>
          </a:p>
          <a:p>
            <a:pPr>
              <a:spcBef>
                <a:spcPct val="0"/>
              </a:spcBef>
            </a:pPr>
            <a:r>
              <a:rPr lang="en-US" sz="1100" dirty="0" smtClean="0"/>
              <a:t>4. </a:t>
            </a:r>
            <a:r>
              <a:rPr lang="en-US" sz="1100" i="1" dirty="0" smtClean="0"/>
              <a:t>Survivors</a:t>
            </a:r>
            <a:r>
              <a:rPr lang="en-US" sz="1100" dirty="0" smtClean="0"/>
              <a:t>—Elderly, passive people concerned about change and loyal to their favorite brands.</a:t>
            </a:r>
          </a:p>
        </p:txBody>
      </p:sp>
      <p:sp>
        <p:nvSpPr>
          <p:cNvPr id="4" name="Slide Number Placeholder 3"/>
          <p:cNvSpPr>
            <a:spLocks noGrp="1"/>
          </p:cNvSpPr>
          <p:nvPr>
            <p:ph type="sldNum" sz="quarter" idx="5"/>
          </p:nvPr>
        </p:nvSpPr>
        <p:spPr/>
        <p:txBody>
          <a:bodyPr/>
          <a:lstStyle/>
          <a:p>
            <a:pPr>
              <a:defRPr/>
            </a:pPr>
            <a:fld id="{A3F5A6EB-3379-492C-B204-E50A323526E1}" type="slidenum">
              <a:rPr lang="en-US" smtClean="0"/>
              <a:pPr>
                <a:defRPr/>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Market Segmentation – Identify and profile distinct groups of buyers who differ in their needs and wants.</a:t>
            </a:r>
          </a:p>
          <a:p>
            <a:pPr eaLnBrk="1" hangingPunct="1">
              <a:spcBef>
                <a:spcPct val="0"/>
              </a:spcBef>
            </a:pPr>
            <a:r>
              <a:rPr lang="en-US" dirty="0" smtClean="0"/>
              <a:t>Market Targeting – Select one or more market segments to enter.</a:t>
            </a:r>
          </a:p>
          <a:p>
            <a:pPr eaLnBrk="1" hangingPunct="1">
              <a:spcBef>
                <a:spcPct val="0"/>
              </a:spcBef>
            </a:pPr>
            <a:r>
              <a:rPr lang="en-US" dirty="0" smtClean="0"/>
              <a:t>Market Positioning – For each target segment, establish and communicate the distinctive benefit(s) of the company’s market offering.</a:t>
            </a:r>
          </a:p>
          <a:p>
            <a:pPr eaLnBrk="1" hangingPunct="1">
              <a:spcBef>
                <a:spcPct val="0"/>
              </a:spcBef>
            </a:pPr>
            <a:endParaRPr lang="en-US" dirty="0"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32B041-AB05-41F2-B6C1-5B7C16DE8E3C}" type="slidenum">
              <a:rPr lang="en-US" smtClean="0"/>
              <a:pPr fontAlgn="base">
                <a:spcBef>
                  <a:spcPct val="0"/>
                </a:spcBef>
                <a:spcAft>
                  <a:spcPct val="0"/>
                </a:spcAft>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Market Segmentation – Identify and profile distinct groups of buyers who differ in their needs and wants.</a:t>
            </a:r>
          </a:p>
          <a:p>
            <a:pPr eaLnBrk="1" hangingPunct="1">
              <a:spcBef>
                <a:spcPct val="0"/>
              </a:spcBef>
            </a:pPr>
            <a:r>
              <a:rPr lang="en-US" dirty="0" smtClean="0"/>
              <a:t>Market Targeting – Select one or more market segments to enter.</a:t>
            </a:r>
          </a:p>
          <a:p>
            <a:pPr eaLnBrk="1" hangingPunct="1">
              <a:spcBef>
                <a:spcPct val="0"/>
              </a:spcBef>
            </a:pPr>
            <a:r>
              <a:rPr lang="en-US" dirty="0" smtClean="0"/>
              <a:t>Market Positioning – For each target segment, establish and communicate the distinctive benefit(s) of the company’s market offering.</a:t>
            </a:r>
          </a:p>
          <a:p>
            <a:pPr eaLnBrk="1" hangingPunct="1">
              <a:spcBef>
                <a:spcPct val="0"/>
              </a:spcBef>
            </a:pPr>
            <a:endParaRPr lang="en-US" dirty="0"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32B041-AB05-41F2-B6C1-5B7C16DE8E3C}" type="slidenum">
              <a:rPr lang="en-US" smtClean="0"/>
              <a:pPr fontAlgn="base">
                <a:spcBef>
                  <a:spcPct val="0"/>
                </a:spcBef>
                <a:spcAft>
                  <a:spcPct val="0"/>
                </a:spcAft>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Market Segmentation – Identify and profile distinct groups of buyers who differ in their needs and wants.</a:t>
            </a:r>
          </a:p>
          <a:p>
            <a:pPr eaLnBrk="1" hangingPunct="1">
              <a:spcBef>
                <a:spcPct val="0"/>
              </a:spcBef>
            </a:pPr>
            <a:r>
              <a:rPr lang="en-US" dirty="0" smtClean="0"/>
              <a:t>Market Targeting – Select one or more market segments to enter.</a:t>
            </a:r>
          </a:p>
          <a:p>
            <a:pPr eaLnBrk="1" hangingPunct="1">
              <a:spcBef>
                <a:spcPct val="0"/>
              </a:spcBef>
            </a:pPr>
            <a:r>
              <a:rPr lang="en-US" dirty="0" smtClean="0"/>
              <a:t>Market Positioning – For each target segment, establish and communicate the distinctive benefit(s) of the company’s market offering.</a:t>
            </a:r>
          </a:p>
          <a:p>
            <a:pPr eaLnBrk="1" hangingPunct="1">
              <a:spcBef>
                <a:spcPct val="0"/>
              </a:spcBef>
            </a:pPr>
            <a:endParaRPr lang="en-US" dirty="0"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32B041-AB05-41F2-B6C1-5B7C16DE8E3C}" type="slidenum">
              <a:rPr lang="en-US" smtClean="0"/>
              <a:pPr fontAlgn="base">
                <a:spcBef>
                  <a:spcPct val="0"/>
                </a:spcBef>
                <a:spcAft>
                  <a:spcPct val="0"/>
                </a:spcAft>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defRPr/>
            </a:pPr>
            <a:r>
              <a:rPr lang="en-US" b="1" dirty="0" smtClean="0"/>
              <a:t>Behavioral segmentation </a:t>
            </a:r>
            <a:r>
              <a:rPr lang="en-US" dirty="0" smtClean="0"/>
              <a:t>divide buyers </a:t>
            </a:r>
            <a:r>
              <a:rPr lang="en-US" dirty="0"/>
              <a:t>into groups on the basis of </a:t>
            </a:r>
            <a:r>
              <a:rPr lang="en-US" dirty="0" smtClean="0"/>
              <a:t>their knowledge of, attitude toward, use of, or response to a product.</a:t>
            </a:r>
          </a:p>
          <a:p>
            <a:pPr>
              <a:defRPr/>
            </a:pPr>
            <a:r>
              <a:rPr lang="en-US" b="1" dirty="0" smtClean="0"/>
              <a:t>Needs and Benefits: </a:t>
            </a:r>
            <a:r>
              <a:rPr lang="en-US" dirty="0"/>
              <a:t>N</a:t>
            </a:r>
            <a:r>
              <a:rPr lang="en-US" dirty="0" smtClean="0"/>
              <a:t>ot </a:t>
            </a:r>
            <a:r>
              <a:rPr lang="en-US" dirty="0"/>
              <a:t>everyone who buys a product has the same needs or wants </a:t>
            </a:r>
            <a:r>
              <a:rPr lang="en-US" dirty="0" smtClean="0"/>
              <a:t>the same </a:t>
            </a:r>
            <a:r>
              <a:rPr lang="en-US" dirty="0"/>
              <a:t>benefits from it</a:t>
            </a:r>
            <a:r>
              <a:rPr lang="en-US" dirty="0" smtClean="0"/>
              <a:t>. Needs-based </a:t>
            </a:r>
            <a:r>
              <a:rPr lang="en-US" dirty="0"/>
              <a:t>or benefit-based segmentation is a widely used approach </a:t>
            </a:r>
            <a:r>
              <a:rPr lang="en-US" dirty="0" smtClean="0"/>
              <a:t>because it </a:t>
            </a:r>
            <a:r>
              <a:rPr lang="en-US" dirty="0"/>
              <a:t>identifies distinct market segments with clear marketing implications</a:t>
            </a:r>
            <a:r>
              <a:rPr lang="en-US" dirty="0" smtClean="0"/>
              <a:t>.</a:t>
            </a:r>
          </a:p>
          <a:p>
            <a:pPr>
              <a:defRPr/>
            </a:pPr>
            <a:r>
              <a:rPr lang="en-US" b="1" dirty="0" smtClean="0"/>
              <a:t>Decision Roles: </a:t>
            </a:r>
            <a:r>
              <a:rPr lang="en-US" dirty="0" smtClean="0"/>
              <a:t>People </a:t>
            </a:r>
            <a:r>
              <a:rPr lang="en-US" dirty="0"/>
              <a:t>play five roles in a buying decision: </a:t>
            </a:r>
            <a:r>
              <a:rPr lang="en-US" i="1" dirty="0"/>
              <a:t>Initiator, </a:t>
            </a:r>
            <a:r>
              <a:rPr lang="en-US" i="1" dirty="0" smtClean="0"/>
              <a:t>Influencer, Decider</a:t>
            </a:r>
            <a:r>
              <a:rPr lang="en-US" i="1" dirty="0"/>
              <a:t>, Buyer, </a:t>
            </a:r>
            <a:r>
              <a:rPr lang="en-US" dirty="0"/>
              <a:t>and </a:t>
            </a:r>
            <a:r>
              <a:rPr lang="en-US" i="1" dirty="0"/>
              <a:t>User</a:t>
            </a:r>
            <a:r>
              <a:rPr lang="en-US" i="1" dirty="0" smtClean="0"/>
              <a:t>.</a:t>
            </a:r>
          </a:p>
          <a:p>
            <a:pPr>
              <a:defRPr/>
            </a:pPr>
            <a:r>
              <a:rPr lang="en-US" b="1" dirty="0" smtClean="0"/>
              <a:t>User and Usage: </a:t>
            </a:r>
            <a:r>
              <a:rPr lang="en-US" dirty="0" smtClean="0"/>
              <a:t>variables </a:t>
            </a:r>
            <a:r>
              <a:rPr lang="en-US" dirty="0"/>
              <a:t>related to various aspects of users or their usage—occasions, user status, usage </a:t>
            </a:r>
            <a:r>
              <a:rPr lang="en-US" dirty="0" smtClean="0"/>
              <a:t>rate, buyer-readiness </a:t>
            </a:r>
            <a:r>
              <a:rPr lang="en-US" dirty="0"/>
              <a:t>stage, and loyalty status—are good starting points for constructing market segments</a:t>
            </a:r>
            <a:r>
              <a:rPr lang="en-US" dirty="0" smtClean="0"/>
              <a:t>.</a:t>
            </a:r>
          </a:p>
          <a:p>
            <a:pPr marL="171450" indent="-171450">
              <a:buFont typeface="Arial" pitchFamily="34" charset="0"/>
              <a:buChar char="•"/>
              <a:defRPr/>
            </a:pPr>
            <a:r>
              <a:rPr lang="en-US" b="1" i="1" dirty="0" smtClean="0"/>
              <a:t>Occasions: </a:t>
            </a:r>
            <a:r>
              <a:rPr lang="en-US" dirty="0" smtClean="0"/>
              <a:t>We can distinguish </a:t>
            </a:r>
            <a:r>
              <a:rPr lang="en-US" dirty="0"/>
              <a:t>buyers according to the occasions when they </a:t>
            </a:r>
            <a:r>
              <a:rPr lang="en-US" dirty="0" smtClean="0"/>
              <a:t>develop a </a:t>
            </a:r>
            <a:r>
              <a:rPr lang="en-US" dirty="0"/>
              <a:t>need, purchase </a:t>
            </a:r>
            <a:r>
              <a:rPr lang="en-US" dirty="0" smtClean="0"/>
              <a:t>or use a product. </a:t>
            </a:r>
            <a:r>
              <a:rPr lang="en-US" dirty="0"/>
              <a:t>For example, air travel is triggered by occasions </a:t>
            </a:r>
            <a:r>
              <a:rPr lang="en-US" dirty="0" smtClean="0"/>
              <a:t>related to </a:t>
            </a:r>
            <a:r>
              <a:rPr lang="en-US" dirty="0"/>
              <a:t>business, vacation, or family. </a:t>
            </a:r>
          </a:p>
          <a:p>
            <a:pPr marL="171450" indent="-171450">
              <a:buFont typeface="Arial" pitchFamily="34" charset="0"/>
              <a:buChar char="•"/>
              <a:defRPr/>
            </a:pPr>
            <a:r>
              <a:rPr lang="en-US" b="1" i="1" dirty="0"/>
              <a:t>User </a:t>
            </a:r>
            <a:r>
              <a:rPr lang="en-US" b="1" i="1" dirty="0" smtClean="0"/>
              <a:t>Status: </a:t>
            </a:r>
            <a:r>
              <a:rPr lang="en-US" dirty="0" smtClean="0"/>
              <a:t>The </a:t>
            </a:r>
            <a:r>
              <a:rPr lang="en-US" dirty="0"/>
              <a:t>key </a:t>
            </a:r>
            <a:r>
              <a:rPr lang="en-US" dirty="0" smtClean="0"/>
              <a:t>to attracting </a:t>
            </a:r>
            <a:r>
              <a:rPr lang="en-US" dirty="0"/>
              <a:t>potential users, or even possibly nonusers, is understanding the reasons they are </a:t>
            </a:r>
            <a:r>
              <a:rPr lang="en-US" dirty="0" smtClean="0"/>
              <a:t>not using</a:t>
            </a:r>
            <a:r>
              <a:rPr lang="en-US" dirty="0"/>
              <a:t>. </a:t>
            </a:r>
            <a:r>
              <a:rPr lang="en-US" dirty="0" smtClean="0"/>
              <a:t>Included </a:t>
            </a:r>
            <a:r>
              <a:rPr lang="en-US" dirty="0"/>
              <a:t>in the potential-user group are consumers who will become users in connection </a:t>
            </a:r>
            <a:r>
              <a:rPr lang="en-US" dirty="0" smtClean="0"/>
              <a:t>with some </a:t>
            </a:r>
            <a:r>
              <a:rPr lang="en-US" dirty="0"/>
              <a:t>life stage or life event. Mothers-to-be are potential users who will turn into heavy users.</a:t>
            </a:r>
          </a:p>
          <a:p>
            <a:pPr marL="171450" indent="-171450">
              <a:buFont typeface="Arial" pitchFamily="34" charset="0"/>
              <a:buChar char="•"/>
              <a:defRPr/>
            </a:pPr>
            <a:r>
              <a:rPr lang="en-US" b="1" i="1" dirty="0" smtClean="0"/>
              <a:t>Usage </a:t>
            </a:r>
            <a:r>
              <a:rPr lang="en-US" b="1" i="1" dirty="0"/>
              <a:t>Rate </a:t>
            </a:r>
            <a:r>
              <a:rPr lang="en-US" dirty="0" smtClean="0"/>
              <a:t>Heavy </a:t>
            </a:r>
            <a:r>
              <a:rPr lang="en-US" dirty="0"/>
              <a:t>users </a:t>
            </a:r>
            <a:r>
              <a:rPr lang="en-US" dirty="0" smtClean="0"/>
              <a:t>are often </a:t>
            </a:r>
            <a:r>
              <a:rPr lang="en-US" dirty="0"/>
              <a:t>a small slice but account for a high percentage of total consumption</a:t>
            </a:r>
            <a:r>
              <a:rPr lang="en-US" dirty="0" smtClean="0"/>
              <a:t>. </a:t>
            </a:r>
            <a:endParaRPr lang="en-US" dirty="0"/>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6B22BC1-E938-45B8-9A58-B60CA07F0B1E}" type="slidenum">
              <a:rPr lang="en-US" smtClean="0"/>
              <a:pPr fontAlgn="base">
                <a:spcBef>
                  <a:spcPct val="0"/>
                </a:spcBef>
                <a:spcAft>
                  <a:spcPct val="0"/>
                </a:spcAft>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US" b="1" dirty="0" smtClean="0"/>
              <a:t>User and Usage</a:t>
            </a:r>
            <a:endParaRPr lang="en-US" dirty="0" smtClean="0"/>
          </a:p>
          <a:p>
            <a:pPr marL="171450" indent="-171450">
              <a:buFont typeface="Arial" pitchFamily="34" charset="0"/>
              <a:buChar char="•"/>
              <a:defRPr/>
            </a:pPr>
            <a:r>
              <a:rPr lang="en-US" b="1" i="1" dirty="0" smtClean="0"/>
              <a:t>Buyer-Readiness: </a:t>
            </a:r>
            <a:r>
              <a:rPr lang="en-US" dirty="0" smtClean="0"/>
              <a:t>Some </a:t>
            </a:r>
            <a:r>
              <a:rPr lang="en-US" dirty="0"/>
              <a:t>people are unaware of the product, some are aware, some </a:t>
            </a:r>
            <a:r>
              <a:rPr lang="en-US" dirty="0" smtClean="0"/>
              <a:t>are informed</a:t>
            </a:r>
            <a:r>
              <a:rPr lang="en-US" dirty="0"/>
              <a:t>, some are interested, some desire the product, and some intend to buy. </a:t>
            </a:r>
            <a:r>
              <a:rPr lang="en-US" dirty="0" smtClean="0"/>
              <a:t>To help characterize </a:t>
            </a:r>
            <a:r>
              <a:rPr lang="en-US" dirty="0"/>
              <a:t>how many people are at different stages and how well they have converted people </a:t>
            </a:r>
            <a:r>
              <a:rPr lang="en-US" dirty="0" smtClean="0"/>
              <a:t>from one </a:t>
            </a:r>
            <a:r>
              <a:rPr lang="en-US" dirty="0"/>
              <a:t>stage to another, marketers can employ a </a:t>
            </a:r>
            <a:r>
              <a:rPr lang="en-US" i="1" dirty="0"/>
              <a:t>marketing funnel </a:t>
            </a:r>
            <a:r>
              <a:rPr lang="en-US" dirty="0"/>
              <a:t>to break down the market </a:t>
            </a:r>
            <a:r>
              <a:rPr lang="en-US" dirty="0" smtClean="0"/>
              <a:t>into different </a:t>
            </a:r>
            <a:r>
              <a:rPr lang="en-US" dirty="0"/>
              <a:t>buyer-readiness stages</a:t>
            </a:r>
            <a:r>
              <a:rPr lang="en-US" dirty="0" smtClean="0"/>
              <a:t>.</a:t>
            </a:r>
          </a:p>
          <a:p>
            <a:pPr marL="171450" indent="-171450">
              <a:buFont typeface="Arial" pitchFamily="34" charset="0"/>
              <a:buChar char="•"/>
              <a:defRPr/>
            </a:pPr>
            <a:r>
              <a:rPr lang="en-US" b="1" i="1" dirty="0"/>
              <a:t>Loyalty </a:t>
            </a:r>
            <a:r>
              <a:rPr lang="en-US" b="1" i="1" dirty="0" smtClean="0"/>
              <a:t>Status: </a:t>
            </a:r>
            <a:r>
              <a:rPr lang="en-US" dirty="0"/>
              <a:t>Marketers usually envision four groups based on brand loyalty status:</a:t>
            </a:r>
          </a:p>
          <a:p>
            <a:pPr marL="685800" lvl="1" indent="-228600">
              <a:buFontTx/>
              <a:buAutoNum type="arabicPeriod"/>
              <a:defRPr/>
            </a:pPr>
            <a:r>
              <a:rPr lang="en-US" i="1" dirty="0" smtClean="0"/>
              <a:t>Hard-core </a:t>
            </a:r>
            <a:r>
              <a:rPr lang="en-US" i="1" dirty="0" err="1"/>
              <a:t>loyals</a:t>
            </a:r>
            <a:r>
              <a:rPr lang="en-US" dirty="0"/>
              <a:t>—Consumers who buy only one brand all the </a:t>
            </a:r>
            <a:r>
              <a:rPr lang="en-US" dirty="0" smtClean="0"/>
              <a:t>time</a:t>
            </a:r>
          </a:p>
          <a:p>
            <a:pPr marL="685800" lvl="1" indent="-228600">
              <a:buFontTx/>
              <a:buAutoNum type="arabicPeriod"/>
              <a:defRPr/>
            </a:pPr>
            <a:r>
              <a:rPr lang="en-US" i="1" dirty="0" smtClean="0"/>
              <a:t>Split </a:t>
            </a:r>
            <a:r>
              <a:rPr lang="en-US" i="1" dirty="0" err="1"/>
              <a:t>loyals</a:t>
            </a:r>
            <a:r>
              <a:rPr lang="en-US" dirty="0"/>
              <a:t>—Consumers who are loyal to two or three </a:t>
            </a:r>
            <a:r>
              <a:rPr lang="en-US" dirty="0" smtClean="0"/>
              <a:t>brands</a:t>
            </a:r>
          </a:p>
          <a:p>
            <a:pPr marL="685800" lvl="1" indent="-228600">
              <a:buFontTx/>
              <a:buAutoNum type="arabicPeriod"/>
              <a:defRPr/>
            </a:pPr>
            <a:r>
              <a:rPr lang="en-US" i="1" dirty="0" smtClean="0"/>
              <a:t>Shifting </a:t>
            </a:r>
            <a:r>
              <a:rPr lang="en-US" i="1" dirty="0" err="1"/>
              <a:t>loyals</a:t>
            </a:r>
            <a:r>
              <a:rPr lang="en-US" dirty="0"/>
              <a:t>—Consumers who shift loyalty from one brand to </a:t>
            </a:r>
            <a:r>
              <a:rPr lang="en-US" dirty="0" smtClean="0"/>
              <a:t>another</a:t>
            </a:r>
          </a:p>
          <a:p>
            <a:pPr marL="685800" lvl="1" indent="-228600">
              <a:buFontTx/>
              <a:buAutoNum type="arabicPeriod"/>
              <a:defRPr/>
            </a:pPr>
            <a:r>
              <a:rPr lang="en-US" i="1" dirty="0" smtClean="0"/>
              <a:t>Switchers</a:t>
            </a:r>
            <a:r>
              <a:rPr lang="en-US" dirty="0" smtClean="0"/>
              <a:t>—Consumers </a:t>
            </a:r>
            <a:r>
              <a:rPr lang="en-US" dirty="0"/>
              <a:t>who show no loyalty to any brand51</a:t>
            </a:r>
            <a:endParaRPr lang="en-US" dirty="0" smtClean="0"/>
          </a:p>
          <a:p>
            <a:pPr>
              <a:defRPr/>
            </a:pPr>
            <a:r>
              <a:rPr lang="en-US" dirty="0" smtClean="0"/>
              <a:t>Figure </a:t>
            </a:r>
            <a:r>
              <a:rPr lang="en-US" dirty="0"/>
              <a:t>8.2 displays a funnel for two hypothetical brands. Compared to Brand B, Brand </a:t>
            </a:r>
            <a:r>
              <a:rPr lang="en-US" dirty="0" smtClean="0"/>
              <a:t>A performs </a:t>
            </a:r>
            <a:r>
              <a:rPr lang="en-US" dirty="0"/>
              <a:t>poorly at converting one-time users to more recent users (only 46 percent convert </a:t>
            </a:r>
            <a:r>
              <a:rPr lang="en-US" dirty="0" smtClean="0"/>
              <a:t>for Brand </a:t>
            </a:r>
            <a:r>
              <a:rPr lang="en-US" dirty="0"/>
              <a:t>A compared to 61 percent for Brand B). Depending on the reasons consumers didn’t </a:t>
            </a:r>
            <a:r>
              <a:rPr lang="en-US" dirty="0" smtClean="0"/>
              <a:t>use again</a:t>
            </a:r>
            <a:r>
              <a:rPr lang="en-US" dirty="0"/>
              <a:t>, a marketing campaign could introduce more relevant products, find more accessible </a:t>
            </a:r>
            <a:r>
              <a:rPr lang="en-US" dirty="0" smtClean="0"/>
              <a:t>retail outlets</a:t>
            </a:r>
            <a:r>
              <a:rPr lang="en-US" dirty="0"/>
              <a:t>, or dispel rumors or incorrect beliefs consumers hold.</a:t>
            </a:r>
          </a:p>
        </p:txBody>
      </p:sp>
      <p:sp>
        <p:nvSpPr>
          <p:cNvPr id="4" name="Slide Number Placeholder 3"/>
          <p:cNvSpPr>
            <a:spLocks noGrp="1"/>
          </p:cNvSpPr>
          <p:nvPr>
            <p:ph type="sldNum" sz="quarter" idx="5"/>
          </p:nvPr>
        </p:nvSpPr>
        <p:spPr/>
        <p:txBody>
          <a:bodyPr/>
          <a:lstStyle/>
          <a:p>
            <a:pPr>
              <a:defRPr/>
            </a:pPr>
            <a:fld id="{74930D5F-8196-4DBE-A9B3-AC13F32F9C5C}" type="slidenum">
              <a:rPr lang="en-US" smtClean="0"/>
              <a:pPr>
                <a:defRPr/>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Five consumer attitudes about products are: enthusiastic, positive, indifferent, negative, and hostile. Door-to-door workers in a political campaign use attitude to determine how much time to spend with each voter. They thank enthusiastic voters and remind them to vote, reinforce those who are positively disposed, try to win the votes of indifferent voters, and spend no time trying to change the attitudes of negative and hostile voters.</a:t>
            </a:r>
          </a:p>
        </p:txBody>
      </p:sp>
      <p:sp>
        <p:nvSpPr>
          <p:cNvPr id="4" name="Slide Number Placeholder 3"/>
          <p:cNvSpPr>
            <a:spLocks noGrp="1"/>
          </p:cNvSpPr>
          <p:nvPr>
            <p:ph type="sldNum" sz="quarter" idx="5"/>
          </p:nvPr>
        </p:nvSpPr>
        <p:spPr/>
        <p:txBody>
          <a:bodyPr/>
          <a:lstStyle/>
          <a:p>
            <a:pPr>
              <a:defRPr/>
            </a:pPr>
            <a:fld id="{5F362CF8-4EDF-4E4D-BFF5-3B721D403D25}" type="slidenum">
              <a:rPr lang="en-US" smtClean="0"/>
              <a:pPr>
                <a:defRPr/>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Combining different behavioral bases can provide a more comprehensive and cohesive view of a market and its segments. Figure 8.3 depicts one possible way to break down a target market by various behavioral segmentation bases.</a:t>
            </a:r>
          </a:p>
        </p:txBody>
      </p:sp>
      <p:sp>
        <p:nvSpPr>
          <p:cNvPr id="4" name="Slide Number Placeholder 3"/>
          <p:cNvSpPr>
            <a:spLocks noGrp="1"/>
          </p:cNvSpPr>
          <p:nvPr>
            <p:ph type="sldNum" sz="quarter" idx="5"/>
          </p:nvPr>
        </p:nvSpPr>
        <p:spPr/>
        <p:txBody>
          <a:bodyPr/>
          <a:lstStyle/>
          <a:p>
            <a:pPr>
              <a:defRPr/>
            </a:pPr>
            <a:fld id="{C61DF5DA-31CA-41CF-A500-05FF4B7CCB53}" type="slidenum">
              <a:rPr lang="en-US" smtClean="0"/>
              <a:pPr>
                <a:defRPr/>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Table 8.5 lists major questions that business marketers should ask in determining which segments and customers to serve. A rubber-tire company can sell tires to manufacturers of automobiles, trucks, farm tractors, forklift trucks, or aircraft. Within a chosen target industry, it can further segment by company size and set up separate operations for selling to large and small customers.</a:t>
            </a:r>
          </a:p>
          <a:p>
            <a:r>
              <a:rPr lang="en-US" smtClean="0"/>
              <a:t>Business marketers generally identify segments through a sequential process. Consider an aluminum company: The company first undertook macrosegmentation. It looked at which end-use market to serve: automobile, residential, or beverage containers. It chose the residential market, and it needed to determine the most attractive product application: semifinished material, building components, or aluminum mobile homes. Deciding to focus on building components, it considered the best customer size and chose large customers. The second stage consisted of microsegmentation. The company distinguished among customers buying on price, service, or quality. Because it had a high-service profile, the firm decided to concentrate on the service-motivated segment of the market.</a:t>
            </a:r>
          </a:p>
        </p:txBody>
      </p:sp>
      <p:sp>
        <p:nvSpPr>
          <p:cNvPr id="4" name="Slide Number Placeholder 3"/>
          <p:cNvSpPr>
            <a:spLocks noGrp="1"/>
          </p:cNvSpPr>
          <p:nvPr>
            <p:ph type="sldNum" sz="quarter" idx="5"/>
          </p:nvPr>
        </p:nvSpPr>
        <p:spPr/>
        <p:txBody>
          <a:bodyPr/>
          <a:lstStyle/>
          <a:p>
            <a:pPr>
              <a:defRPr/>
            </a:pPr>
            <a:fld id="{C527E419-C821-44A2-8002-A32D7F786384}" type="slidenum">
              <a:rPr lang="en-US" smtClean="0"/>
              <a:pPr>
                <a:defRPr/>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b="1" i="1" dirty="0" smtClean="0"/>
              <a:t>Measurable. </a:t>
            </a:r>
            <a:r>
              <a:rPr lang="en-US" dirty="0" smtClean="0"/>
              <a:t>The size, purchasing power, and characteristics of the segments can be measured.</a:t>
            </a:r>
          </a:p>
          <a:p>
            <a:r>
              <a:rPr lang="en-US" b="1" i="1" dirty="0" smtClean="0"/>
              <a:t>Substantial. </a:t>
            </a:r>
            <a:r>
              <a:rPr lang="en-US" dirty="0" smtClean="0"/>
              <a:t>The segments are large and profitable enough to serve. A segment should be the largest possible homogeneous group worth going after with a tailored marketing program. It would not pay, for example, for an automobile manufacturer to develop cars for people who are less than four feet tall.</a:t>
            </a:r>
          </a:p>
          <a:p>
            <a:r>
              <a:rPr lang="en-US" b="1" i="1" dirty="0" smtClean="0"/>
              <a:t>Accessible. </a:t>
            </a:r>
            <a:r>
              <a:rPr lang="en-US" dirty="0" smtClean="0"/>
              <a:t>The segments can be effectively reached and served.</a:t>
            </a:r>
          </a:p>
          <a:p>
            <a:r>
              <a:rPr lang="en-US" b="1" i="1" dirty="0" smtClean="0"/>
              <a:t>Differentiable. </a:t>
            </a:r>
            <a:r>
              <a:rPr lang="en-US" dirty="0" smtClean="0"/>
              <a:t>The segments are conceptually distinguishable and respond differently to different marketing-mix elements and programs. If married and unmarried women respond similarly to a sale on perfume, they do not constitute separate segments. </a:t>
            </a:r>
          </a:p>
          <a:p>
            <a:r>
              <a:rPr lang="en-US" b="1" i="1" dirty="0" smtClean="0"/>
              <a:t>Actionable. </a:t>
            </a:r>
            <a:r>
              <a:rPr lang="en-US" dirty="0" smtClean="0"/>
              <a:t>Effective programs can be formulated for attracting and serving the segments.</a:t>
            </a:r>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A392439-C7DE-4528-9103-F9EBBC3187CC}" type="slidenum">
              <a:rPr lang="en-US" smtClean="0"/>
              <a:pPr fontAlgn="base">
                <a:spcBef>
                  <a:spcPct val="0"/>
                </a:spcBef>
                <a:spcAft>
                  <a:spcPct val="0"/>
                </a:spcAft>
              </a:pPr>
              <a:t>25</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Michael Porter has identified five forces that determine the intrinsic long-run attractiveness of a market or market segment:</a:t>
            </a:r>
          </a:p>
          <a:p>
            <a:r>
              <a:rPr lang="en-US" b="1" i="1" dirty="0" smtClean="0"/>
              <a:t>1. Threat of intense segment rivalry</a:t>
            </a:r>
            <a:r>
              <a:rPr lang="en-US" dirty="0" smtClean="0"/>
              <a:t>—A segment is unattractive if it already contains numerous, strong, or aggressive competitors.. The cellular phone market has seen fierce competition due to segment rivalry.</a:t>
            </a:r>
          </a:p>
          <a:p>
            <a:r>
              <a:rPr lang="en-US" b="1" dirty="0" smtClean="0"/>
              <a:t>2. </a:t>
            </a:r>
            <a:r>
              <a:rPr lang="en-US" b="1" i="1" dirty="0" smtClean="0"/>
              <a:t>Threat of new entrants</a:t>
            </a:r>
            <a:r>
              <a:rPr lang="en-US" dirty="0" smtClean="0"/>
              <a:t>—The most attractive segment is one in which entry barriers are high and exit barriers are low. The worst case is when entry barriers are low and exit barriers are high: Here firms enter during good times but find it hard to leave during bad times. The result is chronic overcapacity and depressed earnings for all. </a:t>
            </a:r>
          </a:p>
          <a:p>
            <a:r>
              <a:rPr lang="en-US" b="1" dirty="0" smtClean="0"/>
              <a:t>3. </a:t>
            </a:r>
            <a:r>
              <a:rPr lang="en-US" b="1" i="1" dirty="0" smtClean="0"/>
              <a:t>Threat of substitute products</a:t>
            </a:r>
            <a:r>
              <a:rPr lang="en-US" dirty="0" smtClean="0"/>
              <a:t>—A segment is unattractive when there are actual or potential substitutes for the product. Substitutes place a limit on prices and on profits. Air travel has severely challenged profitability for Greyhound and Amtrak.</a:t>
            </a:r>
          </a:p>
          <a:p>
            <a:r>
              <a:rPr lang="en-US" b="1" dirty="0" smtClean="0"/>
              <a:t>4. </a:t>
            </a:r>
            <a:r>
              <a:rPr lang="en-US" b="1" i="1" dirty="0" smtClean="0"/>
              <a:t>Threat of buyers’ growing bargaining power</a:t>
            </a:r>
            <a:r>
              <a:rPr lang="en-US" dirty="0" smtClean="0"/>
              <a:t>—A segment is unattractive if buyers possess strong or growing bargaining power. The rise of retail giants such as </a:t>
            </a:r>
            <a:r>
              <a:rPr lang="en-US" dirty="0" err="1" smtClean="0"/>
              <a:t>Walmart</a:t>
            </a:r>
            <a:r>
              <a:rPr lang="en-US" dirty="0" smtClean="0"/>
              <a:t> has led some analysts to conclude that the potential profitability of packaged-goods companies will become curtailed. </a:t>
            </a:r>
          </a:p>
          <a:p>
            <a:r>
              <a:rPr lang="en-US" b="1" dirty="0" smtClean="0"/>
              <a:t>5. </a:t>
            </a:r>
            <a:r>
              <a:rPr lang="en-US" b="1" i="1" dirty="0" smtClean="0"/>
              <a:t>Threat of suppliers’ growing bargaining power</a:t>
            </a:r>
            <a:r>
              <a:rPr lang="en-US" dirty="0" smtClean="0"/>
              <a:t>—A segment is unattractive if the company’s suppliers are able to raise prices or reduce quantity supplied. </a:t>
            </a:r>
          </a:p>
        </p:txBody>
      </p:sp>
      <p:sp>
        <p:nvSpPr>
          <p:cNvPr id="4" name="Slide Number Placeholder 3"/>
          <p:cNvSpPr>
            <a:spLocks noGrp="1"/>
          </p:cNvSpPr>
          <p:nvPr>
            <p:ph type="sldNum" sz="quarter" idx="5"/>
          </p:nvPr>
        </p:nvSpPr>
        <p:spPr/>
        <p:txBody>
          <a:bodyPr/>
          <a:lstStyle/>
          <a:p>
            <a:pPr>
              <a:defRPr/>
            </a:pPr>
            <a:fld id="{3444E8DB-EC22-4CE5-87B4-CCBE1759C575}" type="slidenum">
              <a:rPr lang="en-US" smtClean="0"/>
              <a:pPr>
                <a:defRPr/>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In evaluating different market segments, the firm must look at two factors: the segment’s overall attractiveness and the company’s objectives and resources.</a:t>
            </a:r>
          </a:p>
          <a:p>
            <a:r>
              <a:rPr lang="en-US" smtClean="0"/>
              <a:t>Figure 8.4 shows that marketers have a range or continuum of possible levels of segmentation that can guide their target market decisions.</a:t>
            </a:r>
          </a:p>
        </p:txBody>
      </p:sp>
      <p:sp>
        <p:nvSpPr>
          <p:cNvPr id="4" name="Slide Number Placeholder 3"/>
          <p:cNvSpPr>
            <a:spLocks noGrp="1"/>
          </p:cNvSpPr>
          <p:nvPr>
            <p:ph type="sldNum" sz="quarter" idx="5"/>
          </p:nvPr>
        </p:nvSpPr>
        <p:spPr/>
        <p:txBody>
          <a:bodyPr/>
          <a:lstStyle/>
          <a:p>
            <a:pPr>
              <a:defRPr/>
            </a:pPr>
            <a:fld id="{07DC519A-9499-43A3-AB79-52504A8699D9}" type="slidenum">
              <a:rPr lang="en-US" smtClean="0"/>
              <a:pPr>
                <a:defRPr/>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a:defRPr/>
            </a:pPr>
            <a:r>
              <a:rPr lang="en-US" sz="1100" b="1" dirty="0" smtClean="0"/>
              <a:t>Full </a:t>
            </a:r>
            <a:r>
              <a:rPr lang="en-US" sz="1100" b="1" dirty="0"/>
              <a:t>market </a:t>
            </a:r>
            <a:r>
              <a:rPr lang="en-US" sz="1100" b="1" dirty="0" smtClean="0"/>
              <a:t>coverage: </a:t>
            </a:r>
            <a:r>
              <a:rPr lang="en-US" sz="1100" dirty="0" smtClean="0"/>
              <a:t>a </a:t>
            </a:r>
            <a:r>
              <a:rPr lang="en-US" sz="1100" dirty="0"/>
              <a:t>firm attempts to serve all </a:t>
            </a:r>
            <a:r>
              <a:rPr lang="en-US" sz="1100" dirty="0" smtClean="0"/>
              <a:t>customer groups </a:t>
            </a:r>
            <a:r>
              <a:rPr lang="en-US" sz="1100" dirty="0"/>
              <a:t>with all the products they might need</a:t>
            </a:r>
            <a:r>
              <a:rPr lang="en-US" sz="1100" dirty="0" smtClean="0"/>
              <a:t>.</a:t>
            </a:r>
          </a:p>
          <a:p>
            <a:pPr marL="171450" indent="-171450">
              <a:buFont typeface="Arial" pitchFamily="34" charset="0"/>
              <a:buChar char="•"/>
              <a:defRPr/>
            </a:pPr>
            <a:r>
              <a:rPr lang="en-US" sz="1100" i="1" dirty="0" smtClean="0"/>
              <a:t>Undifferentiated </a:t>
            </a:r>
            <a:r>
              <a:rPr lang="en-US" sz="1100" dirty="0"/>
              <a:t>or </a:t>
            </a:r>
            <a:r>
              <a:rPr lang="en-US" sz="1100" i="1" dirty="0"/>
              <a:t>mass marketing</a:t>
            </a:r>
            <a:r>
              <a:rPr lang="en-US" sz="1100" dirty="0"/>
              <a:t>, the firm ignores segment differences and goes after </a:t>
            </a:r>
            <a:r>
              <a:rPr lang="en-US" sz="1100" dirty="0" smtClean="0"/>
              <a:t>the whole </a:t>
            </a:r>
            <a:r>
              <a:rPr lang="en-US" sz="1100" dirty="0"/>
              <a:t>market with one offer.</a:t>
            </a:r>
            <a:endParaRPr lang="en-US" sz="1100" dirty="0" smtClean="0"/>
          </a:p>
          <a:p>
            <a:pPr marL="171450" indent="-171450">
              <a:buFont typeface="Arial" pitchFamily="34" charset="0"/>
              <a:buChar char="•"/>
              <a:defRPr/>
            </a:pPr>
            <a:r>
              <a:rPr lang="en-US" sz="1100" i="1" dirty="0"/>
              <a:t>D</a:t>
            </a:r>
            <a:r>
              <a:rPr lang="en-US" sz="1100" i="1" dirty="0" smtClean="0"/>
              <a:t>ifferentiated </a:t>
            </a:r>
            <a:r>
              <a:rPr lang="en-US" sz="1100" i="1" dirty="0"/>
              <a:t>marketing</a:t>
            </a:r>
            <a:r>
              <a:rPr lang="en-US" sz="1100" dirty="0"/>
              <a:t>, the firm sells different products to all the different segment of the market</a:t>
            </a:r>
            <a:r>
              <a:rPr lang="en-US" sz="1100" dirty="0" smtClean="0"/>
              <a:t>.</a:t>
            </a:r>
          </a:p>
          <a:p>
            <a:pPr>
              <a:defRPr/>
            </a:pPr>
            <a:r>
              <a:rPr lang="en-US" sz="1100" b="1" dirty="0" smtClean="0"/>
              <a:t>Multiple Segment Specialization: </a:t>
            </a:r>
            <a:r>
              <a:rPr lang="en-US" sz="1100" dirty="0"/>
              <a:t>With </a:t>
            </a:r>
            <a:r>
              <a:rPr lang="en-US" sz="1100" i="1" dirty="0"/>
              <a:t>selective specialization</a:t>
            </a:r>
            <a:r>
              <a:rPr lang="en-US" sz="1100" dirty="0"/>
              <a:t>, </a:t>
            </a:r>
            <a:r>
              <a:rPr lang="en-US" sz="1100" dirty="0" smtClean="0"/>
              <a:t>a firm </a:t>
            </a:r>
            <a:r>
              <a:rPr lang="en-US" sz="1100" dirty="0"/>
              <a:t>selects a subset of all the possible segments, each objectively attractive </a:t>
            </a:r>
            <a:r>
              <a:rPr lang="en-US" sz="1100" dirty="0" smtClean="0"/>
              <a:t>and appropriate.</a:t>
            </a:r>
            <a:r>
              <a:rPr lang="en-US" sz="1100" dirty="0"/>
              <a:t> A </a:t>
            </a:r>
            <a:r>
              <a:rPr lang="en-US" sz="1100" b="1" dirty="0" err="1"/>
              <a:t>supersegment</a:t>
            </a:r>
            <a:r>
              <a:rPr lang="en-US" sz="1100" b="1" dirty="0"/>
              <a:t> </a:t>
            </a:r>
            <a:r>
              <a:rPr lang="en-US" sz="1100" dirty="0"/>
              <a:t>is a set of segments sharing some </a:t>
            </a:r>
            <a:r>
              <a:rPr lang="en-US" sz="1100" dirty="0" smtClean="0"/>
              <a:t>exploitable similarity</a:t>
            </a:r>
            <a:r>
              <a:rPr lang="en-US" sz="1100" dirty="0"/>
              <a:t>. </a:t>
            </a:r>
            <a:r>
              <a:rPr lang="en-US" sz="1100" dirty="0" smtClean="0"/>
              <a:t> A firm can </a:t>
            </a:r>
            <a:r>
              <a:rPr lang="en-US" sz="1100" dirty="0"/>
              <a:t>also attempt to achieve some synergy with product or market specialization</a:t>
            </a:r>
            <a:r>
              <a:rPr lang="en-US" sz="1100" dirty="0" smtClean="0"/>
              <a:t>.</a:t>
            </a:r>
          </a:p>
          <a:p>
            <a:pPr marL="171450" indent="-171450">
              <a:buFont typeface="Arial" pitchFamily="34" charset="0"/>
              <a:buChar char="•"/>
              <a:defRPr/>
            </a:pPr>
            <a:r>
              <a:rPr lang="en-US" sz="1100" i="1" dirty="0"/>
              <a:t>product specialization</a:t>
            </a:r>
            <a:r>
              <a:rPr lang="en-US" sz="1100" dirty="0"/>
              <a:t>, the firm sells a certain product to several </a:t>
            </a:r>
            <a:r>
              <a:rPr lang="en-US" sz="1100" dirty="0" smtClean="0"/>
              <a:t>different market </a:t>
            </a:r>
            <a:r>
              <a:rPr lang="en-US" sz="1100" dirty="0"/>
              <a:t>segments. </a:t>
            </a:r>
          </a:p>
          <a:p>
            <a:pPr marL="171450" indent="-171450">
              <a:buFont typeface="Arial" pitchFamily="34" charset="0"/>
              <a:buChar char="•"/>
              <a:defRPr/>
            </a:pPr>
            <a:r>
              <a:rPr lang="en-US" sz="1100" i="1" dirty="0" smtClean="0"/>
              <a:t>market </a:t>
            </a:r>
            <a:r>
              <a:rPr lang="en-US" sz="1100" i="1" dirty="0"/>
              <a:t>specialization</a:t>
            </a:r>
            <a:r>
              <a:rPr lang="en-US" sz="1100" dirty="0"/>
              <a:t>, the firm concentrates on serving many needs of </a:t>
            </a:r>
            <a:r>
              <a:rPr lang="en-US" sz="1100" dirty="0" smtClean="0"/>
              <a:t>a particular </a:t>
            </a:r>
            <a:r>
              <a:rPr lang="en-US" sz="1100" dirty="0"/>
              <a:t>customer group, such as by selling an assortment of products only </a:t>
            </a:r>
            <a:r>
              <a:rPr lang="en-US" sz="1100" dirty="0" smtClean="0"/>
              <a:t>to university </a:t>
            </a:r>
            <a:r>
              <a:rPr lang="en-US" sz="1100" dirty="0"/>
              <a:t>laboratories.</a:t>
            </a:r>
            <a:endParaRPr lang="en-US" sz="1100" dirty="0" smtClean="0"/>
          </a:p>
          <a:p>
            <a:pPr>
              <a:defRPr/>
            </a:pPr>
            <a:r>
              <a:rPr lang="en-US" sz="1100" b="1" dirty="0" smtClean="0"/>
              <a:t>Single-segment concentration:  </a:t>
            </a:r>
            <a:r>
              <a:rPr lang="en-US" sz="1100" dirty="0"/>
              <a:t>the </a:t>
            </a:r>
            <a:r>
              <a:rPr lang="en-US" sz="1100" dirty="0" smtClean="0"/>
              <a:t>firm markets </a:t>
            </a:r>
            <a:r>
              <a:rPr lang="en-US" sz="1100" dirty="0"/>
              <a:t>to only one particular </a:t>
            </a:r>
            <a:r>
              <a:rPr lang="en-US" sz="1100" dirty="0" smtClean="0"/>
              <a:t>segment. Porsche </a:t>
            </a:r>
            <a:r>
              <a:rPr lang="en-US" sz="1100" dirty="0"/>
              <a:t>concentrates on the sports car market </a:t>
            </a:r>
            <a:r>
              <a:rPr lang="en-US" sz="1100" dirty="0" smtClean="0"/>
              <a:t>and Volkswagen </a:t>
            </a:r>
            <a:r>
              <a:rPr lang="en-US" sz="1100" dirty="0"/>
              <a:t>on the small-car </a:t>
            </a:r>
            <a:r>
              <a:rPr lang="en-US" sz="1100" dirty="0" smtClean="0"/>
              <a:t>market.</a:t>
            </a:r>
            <a:r>
              <a:rPr lang="en-US" sz="1100" dirty="0"/>
              <a:t> A </a:t>
            </a:r>
            <a:r>
              <a:rPr lang="en-US" sz="1100" i="1" dirty="0"/>
              <a:t>niche </a:t>
            </a:r>
            <a:r>
              <a:rPr lang="en-US" sz="1100" dirty="0"/>
              <a:t>is a more narrowly defined customer group seeking a distinctive </a:t>
            </a:r>
            <a:r>
              <a:rPr lang="en-US" sz="1100" dirty="0" smtClean="0"/>
              <a:t>mix of </a:t>
            </a:r>
            <a:r>
              <a:rPr lang="en-US" sz="1100" dirty="0"/>
              <a:t>benefits within </a:t>
            </a:r>
            <a:r>
              <a:rPr lang="en-US" sz="1100" dirty="0" smtClean="0"/>
              <a:t>a segment</a:t>
            </a:r>
            <a:r>
              <a:rPr lang="en-US" sz="1100" dirty="0"/>
              <a:t>.</a:t>
            </a:r>
            <a:endParaRPr lang="en-US" sz="1100" dirty="0" smtClean="0"/>
          </a:p>
          <a:p>
            <a:pPr>
              <a:defRPr/>
            </a:pPr>
            <a:r>
              <a:rPr lang="en-US" sz="1100" b="1" dirty="0" smtClean="0"/>
              <a:t>Individual Marketing:  </a:t>
            </a:r>
            <a:r>
              <a:rPr lang="en-US" sz="1100" dirty="0" smtClean="0"/>
              <a:t>“segments </a:t>
            </a:r>
            <a:r>
              <a:rPr lang="en-US" sz="1100" dirty="0"/>
              <a:t>of one</a:t>
            </a:r>
            <a:r>
              <a:rPr lang="en-US" sz="1100" dirty="0" smtClean="0"/>
              <a:t>,” “</a:t>
            </a:r>
            <a:r>
              <a:rPr lang="en-US" sz="1100" dirty="0"/>
              <a:t>customized marketing,” or “</a:t>
            </a:r>
            <a:r>
              <a:rPr lang="en-US" sz="1100" dirty="0" smtClean="0"/>
              <a:t>one-to-one marketing.”</a:t>
            </a:r>
            <a:r>
              <a:rPr lang="en-US" sz="1100" b="1" dirty="0"/>
              <a:t> </a:t>
            </a:r>
            <a:r>
              <a:rPr lang="en-US" sz="1100" b="1" dirty="0" err="1"/>
              <a:t>Customerization</a:t>
            </a:r>
            <a:r>
              <a:rPr lang="en-US" sz="1100" b="1" dirty="0"/>
              <a:t> </a:t>
            </a:r>
            <a:r>
              <a:rPr lang="en-US" sz="1100" dirty="0"/>
              <a:t>combines operationally </a:t>
            </a:r>
            <a:r>
              <a:rPr lang="en-US" sz="1100" dirty="0" smtClean="0"/>
              <a:t>driven mass </a:t>
            </a:r>
            <a:r>
              <a:rPr lang="en-US" sz="1100" dirty="0"/>
              <a:t>customization with customized marketing in a way that </a:t>
            </a:r>
            <a:r>
              <a:rPr lang="en-US" sz="1100" dirty="0" smtClean="0"/>
              <a:t>empowers consumers </a:t>
            </a:r>
            <a:r>
              <a:rPr lang="en-US" sz="1100" dirty="0"/>
              <a:t>to design the product and service offering of their choice. </a:t>
            </a:r>
          </a:p>
          <a:p>
            <a:pPr>
              <a:defRPr/>
            </a:pPr>
            <a:endParaRPr lang="en-US" dirty="0" smtClean="0"/>
          </a:p>
        </p:txBody>
      </p:sp>
      <p:sp>
        <p:nvSpPr>
          <p:cNvPr id="4" name="Slide Number Placeholder 3"/>
          <p:cNvSpPr>
            <a:spLocks noGrp="1"/>
          </p:cNvSpPr>
          <p:nvPr>
            <p:ph type="sldNum" sz="quarter" idx="5"/>
          </p:nvPr>
        </p:nvSpPr>
        <p:spPr/>
        <p:txBody>
          <a:bodyPr/>
          <a:lstStyle/>
          <a:p>
            <a:pPr>
              <a:defRPr/>
            </a:pPr>
            <a:fld id="{8CB6CF37-E067-4D7D-9D1F-B8C6B8440E77}" type="slidenum">
              <a:rPr lang="en-US" smtClean="0"/>
              <a:pPr>
                <a:defRPr/>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5C5F8B29-929C-41E9-8F69-AEED5A414CB5}" type="slidenum">
              <a:rPr lang="en-US" sz="900">
                <a:latin typeface="+mj-lt"/>
              </a:rPr>
              <a:pPr>
                <a:defRPr/>
              </a:pPr>
              <a:t>‹#›</a:t>
            </a:fld>
            <a:r>
              <a:rPr lang="en-US" sz="900" dirty="0">
                <a:latin typeface="+mj-lt"/>
              </a:rPr>
              <a:t> of 26</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4840CF19-65FE-43D3-9543-F5D5473E6138}" type="slidenum">
              <a:rPr lang="en-US" sz="900">
                <a:latin typeface="+mj-lt"/>
              </a:rPr>
              <a:pPr>
                <a:defRPr/>
              </a:pPr>
              <a:t>‹#›</a:t>
            </a:fld>
            <a:r>
              <a:rPr lang="en-US" sz="900" dirty="0">
                <a:latin typeface="+mj-lt"/>
              </a:rPr>
              <a:t> of 26</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80258969-EDC7-4E58-9536-2EB87BA836E9}" type="slidenum">
              <a:rPr lang="en-US" sz="900">
                <a:latin typeface="+mj-lt"/>
              </a:rPr>
              <a:pPr>
                <a:defRPr/>
              </a:pPr>
              <a:t>‹#›</a:t>
            </a:fld>
            <a:r>
              <a:rPr lang="en-US" sz="900" dirty="0">
                <a:latin typeface="+mj-lt"/>
              </a:rPr>
              <a:t> of 26</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AC28FE46-704D-49AF-9A9B-D00E845C91E7}" type="slidenum">
              <a:rPr lang="en-US" sz="900">
                <a:latin typeface="+mj-lt"/>
              </a:rPr>
              <a:pPr>
                <a:defRPr/>
              </a:pPr>
              <a:t>‹#›</a:t>
            </a:fld>
            <a:r>
              <a:rPr lang="en-US" sz="900" dirty="0">
                <a:latin typeface="+mj-lt"/>
              </a:rPr>
              <a:t> of 26</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9B37BBA1-5A28-41F8-BE6D-74810FA89EE9}" type="slidenum">
              <a:rPr lang="en-US" sz="900">
                <a:latin typeface="+mj-lt"/>
              </a:rPr>
              <a:pPr>
                <a:defRPr/>
              </a:pPr>
              <a:t>‹#›</a:t>
            </a:fld>
            <a:r>
              <a:rPr lang="en-US" sz="900" dirty="0">
                <a:latin typeface="+mj-lt"/>
              </a:rPr>
              <a:t> of 26</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4117A7E-A445-4D52-94CA-48C8AA3923B6}" type="slidenum">
              <a:rPr lang="en-US" sz="900">
                <a:latin typeface="+mj-lt"/>
              </a:rPr>
              <a:pPr>
                <a:defRPr/>
              </a:pPr>
              <a:t>‹#›</a:t>
            </a:fld>
            <a:r>
              <a:rPr lang="en-US" sz="900" dirty="0">
                <a:latin typeface="+mj-lt"/>
              </a:rPr>
              <a:t> of 26</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C1ED7751-1BE6-4138-94DE-2F2E359FB49D}" type="slidenum">
              <a:rPr lang="en-US" sz="900">
                <a:latin typeface="+mj-lt"/>
              </a:rPr>
              <a:pPr>
                <a:defRPr/>
              </a:pPr>
              <a:t>‹#›</a:t>
            </a:fld>
            <a:r>
              <a:rPr lang="en-US" sz="900" dirty="0">
                <a:latin typeface="+mj-lt"/>
              </a:rPr>
              <a:t> of 26</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Defined</a:t>
            </a:r>
          </a:p>
        </p:txBody>
      </p:sp>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7"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33D3AE1A-425E-4556-9D35-F8FDBBE0FE2B}" type="slidenum">
              <a:rPr lang="en-US" sz="900">
                <a:latin typeface="+mj-lt"/>
              </a:rPr>
              <a:pPr>
                <a:defRPr/>
              </a:pPr>
              <a:t>‹#›</a:t>
            </a:fld>
            <a:r>
              <a:rPr lang="en-US" sz="900" dirty="0">
                <a:latin typeface="+mj-lt"/>
              </a:rPr>
              <a:t> of 26</a:t>
            </a:r>
          </a:p>
        </p:txBody>
      </p: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package" Target="../embeddings/Microsoft_Office_Excel_Worksheet111.xlsx"/><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7"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42.jpeg"/><Relationship Id="rId4" Type="http://schemas.openxmlformats.org/officeDocument/2006/relationships/image" Target="../media/image41.jpe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ctrTitle" idx="4294967295"/>
          </p:nvPr>
        </p:nvSpPr>
        <p:spPr bwMode="auto">
          <a:xfrm>
            <a:off x="228600" y="4495800"/>
            <a:ext cx="6629400" cy="1752600"/>
          </a:xfrm>
          <a:prstGeom prst="rect">
            <a:avLst/>
          </a:prstGeom>
          <a:noFill/>
          <a:ln>
            <a:miter lim="800000"/>
            <a:headEnd/>
            <a:tailEnd/>
          </a:ln>
        </p:spPr>
        <p:txBody>
          <a:bodyPr/>
          <a:lstStyle/>
          <a:p>
            <a:pPr eaLnBrk="1" hangingPunct="1"/>
            <a:r>
              <a:rPr lang="en-US" sz="4800" smtClean="0">
                <a:solidFill>
                  <a:srgbClr val="FF0000"/>
                </a:solidFill>
              </a:rPr>
              <a:t>Identifying Market Segments and Targets</a:t>
            </a:r>
          </a:p>
        </p:txBody>
      </p:sp>
      <p:pic>
        <p:nvPicPr>
          <p:cNvPr id="10244" name="Picture 2"/>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1871663" y="879475"/>
            <a:ext cx="6967537" cy="4454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Content Placeholder 2"/>
          <p:cNvSpPr>
            <a:spLocks noGrp="1"/>
          </p:cNvSpPr>
          <p:nvPr>
            <p:ph type="body" sz="quarter" idx="10"/>
          </p:nvPr>
        </p:nvSpPr>
        <p:spPr bwMode="auto">
          <a:xfrm>
            <a:off x="1066800" y="1066800"/>
            <a:ext cx="7737475" cy="5181600"/>
          </a:xfrm>
          <a:noFill/>
          <a:ln>
            <a:miter lim="800000"/>
            <a:headEnd/>
            <a:tailEnd/>
          </a:ln>
        </p:spPr>
        <p:txBody>
          <a:bodyPr vert="horz" wrap="square" lIns="91440" tIns="45720" rIns="91440" bIns="45720" numCol="1" anchor="t" anchorCtr="0" compatLnSpc="1">
            <a:prstTxWarp prst="textNoShape">
              <a:avLst/>
            </a:prstTxWarp>
          </a:bodyPr>
          <a:lstStyle/>
          <a:p>
            <a:pPr>
              <a:buNone/>
            </a:pPr>
            <a:endParaRPr lang="en-US" sz="2800" dirty="0" smtClean="0"/>
          </a:p>
          <a:p>
            <a:endParaRPr lang="en-US" sz="2800" dirty="0" smtClean="0"/>
          </a:p>
          <a:p>
            <a:pPr eaLnBrk="1" hangingPunct="1">
              <a:spcAft>
                <a:spcPts val="1200"/>
              </a:spcAft>
              <a:buNone/>
            </a:pPr>
            <a:endParaRPr lang="en-US" sz="3000" dirty="0" smtClean="0"/>
          </a:p>
        </p:txBody>
      </p:sp>
      <p:pic>
        <p:nvPicPr>
          <p:cNvPr id="49154" name="Picture 2" descr="http://d2tq98mqfjyz2l.cloudfront.net/image_cache/1302957194610532.jpeg"/>
          <p:cNvPicPr>
            <a:picLocks noChangeAspect="1" noChangeArrowheads="1"/>
          </p:cNvPicPr>
          <p:nvPr/>
        </p:nvPicPr>
        <p:blipFill>
          <a:blip r:embed="rId3" cstate="print"/>
          <a:srcRect/>
          <a:stretch>
            <a:fillRect/>
          </a:stretch>
        </p:blipFill>
        <p:spPr bwMode="auto">
          <a:xfrm>
            <a:off x="0" y="1"/>
            <a:ext cx="4438650" cy="3276600"/>
          </a:xfrm>
          <a:prstGeom prst="rect">
            <a:avLst/>
          </a:prstGeom>
          <a:noFill/>
        </p:spPr>
      </p:pic>
      <p:pic>
        <p:nvPicPr>
          <p:cNvPr id="49156" name="Picture 4" descr="http://stacymallak.files.wordpress.com/2010/09/fedex-ad1.jpg"/>
          <p:cNvPicPr>
            <a:picLocks noChangeAspect="1" noChangeArrowheads="1"/>
          </p:cNvPicPr>
          <p:nvPr/>
        </p:nvPicPr>
        <p:blipFill>
          <a:blip r:embed="rId4" cstate="print"/>
          <a:srcRect/>
          <a:stretch>
            <a:fillRect/>
          </a:stretch>
        </p:blipFill>
        <p:spPr bwMode="auto">
          <a:xfrm>
            <a:off x="0" y="3352800"/>
            <a:ext cx="4495800" cy="3499645"/>
          </a:xfrm>
          <a:prstGeom prst="rect">
            <a:avLst/>
          </a:prstGeom>
          <a:noFill/>
        </p:spPr>
      </p:pic>
      <p:pic>
        <p:nvPicPr>
          <p:cNvPr id="49158" name="Picture 6" descr="http://briankongmediajournal.files.wordpress.com/2013/12/38-most-amazing-print-advertisements-02.jpg"/>
          <p:cNvPicPr>
            <a:picLocks noChangeAspect="1" noChangeArrowheads="1"/>
          </p:cNvPicPr>
          <p:nvPr/>
        </p:nvPicPr>
        <p:blipFill>
          <a:blip r:embed="rId5" cstate="print"/>
          <a:srcRect/>
          <a:stretch>
            <a:fillRect/>
          </a:stretch>
        </p:blipFill>
        <p:spPr bwMode="auto">
          <a:xfrm>
            <a:off x="4495800" y="1"/>
            <a:ext cx="2733675" cy="3200400"/>
          </a:xfrm>
          <a:prstGeom prst="rect">
            <a:avLst/>
          </a:prstGeom>
          <a:noFill/>
        </p:spPr>
      </p:pic>
      <p:pic>
        <p:nvPicPr>
          <p:cNvPr id="49160" name="Picture 8" descr="http://1.bp.blogspot.com/-maZN-bMLdSU/TyXtsB-xgxI/AAAAAAAAnKY/Mx1AOQNwIMM/s1600/Creative-Print-Advertisements-22-520x713.jpg"/>
          <p:cNvPicPr>
            <a:picLocks noChangeAspect="1" noChangeArrowheads="1"/>
          </p:cNvPicPr>
          <p:nvPr/>
        </p:nvPicPr>
        <p:blipFill>
          <a:blip r:embed="rId6" cstate="print"/>
          <a:srcRect/>
          <a:stretch>
            <a:fillRect/>
          </a:stretch>
        </p:blipFill>
        <p:spPr bwMode="auto">
          <a:xfrm>
            <a:off x="4495800" y="3200400"/>
            <a:ext cx="2733675" cy="3657600"/>
          </a:xfrm>
          <a:prstGeom prst="rect">
            <a:avLst/>
          </a:prstGeom>
          <a:noFill/>
        </p:spPr>
      </p:pic>
      <p:pic>
        <p:nvPicPr>
          <p:cNvPr id="49162" name="Picture 10" descr="https://encrypted-tbn2.gstatic.com/images?q=tbn:ANd9GcQku96kDMJF1qGqrfDmWKtyXG7zDc-_e0DvvvQEfX0njGMGA4-4"/>
          <p:cNvPicPr>
            <a:picLocks noChangeAspect="1" noChangeArrowheads="1"/>
          </p:cNvPicPr>
          <p:nvPr/>
        </p:nvPicPr>
        <p:blipFill>
          <a:blip r:embed="rId7" cstate="print"/>
          <a:srcRect/>
          <a:stretch>
            <a:fillRect/>
          </a:stretch>
        </p:blipFill>
        <p:spPr bwMode="auto">
          <a:xfrm>
            <a:off x="7239001" y="0"/>
            <a:ext cx="1905000" cy="68580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Target Marketing Requirements</a:t>
            </a:r>
          </a:p>
        </p:txBody>
      </p:sp>
      <p:pic>
        <p:nvPicPr>
          <p:cNvPr id="12291" name="Picture 2"/>
          <p:cNvPicPr>
            <a:picLocks noChangeAspect="1"/>
          </p:cNvPicPr>
          <p:nvPr/>
        </p:nvPicPr>
        <p:blipFill>
          <a:blip r:embed="rId3" cstate="print">
            <a:clrChange>
              <a:clrFrom>
                <a:srgbClr val="FEFEFE"/>
              </a:clrFrom>
              <a:clrTo>
                <a:srgbClr val="FEFEFE">
                  <a:alpha val="0"/>
                </a:srgbClr>
              </a:clrTo>
            </a:clrChange>
          </a:blip>
          <a:srcRect/>
          <a:stretch>
            <a:fillRect/>
          </a:stretch>
        </p:blipFill>
        <p:spPr bwMode="auto">
          <a:xfrm>
            <a:off x="6605588" y="2514600"/>
            <a:ext cx="2501900" cy="4040188"/>
          </a:xfrm>
          <a:prstGeom prst="rect">
            <a:avLst/>
          </a:prstGeom>
          <a:noFill/>
          <a:ln w="9525">
            <a:noFill/>
            <a:miter lim="800000"/>
            <a:headEnd/>
            <a:tailEnd/>
          </a:ln>
        </p:spPr>
      </p:pic>
      <p:sp>
        <p:nvSpPr>
          <p:cNvPr id="12292" name="TextBox 3"/>
          <p:cNvSpPr txBox="1">
            <a:spLocks noChangeArrowheads="1"/>
          </p:cNvSpPr>
          <p:nvPr/>
        </p:nvSpPr>
        <p:spPr bwMode="auto">
          <a:xfrm>
            <a:off x="228600" y="1371600"/>
            <a:ext cx="6629400" cy="3970318"/>
          </a:xfrm>
          <a:prstGeom prst="rect">
            <a:avLst/>
          </a:prstGeom>
          <a:noFill/>
          <a:ln w="9525">
            <a:noFill/>
            <a:miter lim="800000"/>
            <a:headEnd/>
            <a:tailEnd/>
          </a:ln>
        </p:spPr>
        <p:txBody>
          <a:bodyPr>
            <a:spAutoFit/>
          </a:bodyPr>
          <a:lstStyle/>
          <a:p>
            <a:pPr marL="514350" indent="-514350">
              <a:buFont typeface="Calibri" pitchFamily="34" charset="0"/>
              <a:buAutoNum type="arabicPeriod"/>
            </a:pPr>
            <a:r>
              <a:rPr lang="en-US" sz="2800" dirty="0"/>
              <a:t>Identify and profile distinct groups of buyers </a:t>
            </a:r>
            <a:r>
              <a:rPr lang="en-US" sz="2800" dirty="0" smtClean="0"/>
              <a:t>who differ in their needs and wants (market </a:t>
            </a:r>
            <a:r>
              <a:rPr lang="en-US" sz="2800" dirty="0"/>
              <a:t>segmentation).</a:t>
            </a:r>
          </a:p>
          <a:p>
            <a:pPr marL="1885950" lvl="3" indent="-514350">
              <a:buFont typeface="Calibri" pitchFamily="34" charset="0"/>
              <a:buAutoNum type="arabicPeriod"/>
            </a:pPr>
            <a:endParaRPr lang="en-US" sz="2800" dirty="0"/>
          </a:p>
          <a:p>
            <a:pPr marL="514350" indent="-514350">
              <a:buFont typeface="Calibri" pitchFamily="34" charset="0"/>
              <a:buAutoNum type="arabicPeriod"/>
            </a:pPr>
            <a:r>
              <a:rPr lang="en-US" sz="2800" dirty="0"/>
              <a:t>Select one or more market segments to enter (market targeting).</a:t>
            </a:r>
          </a:p>
          <a:p>
            <a:pPr marL="514350" indent="-514350">
              <a:buFont typeface="Calibri" pitchFamily="34" charset="0"/>
              <a:buAutoNum type="arabicPeriod"/>
            </a:pPr>
            <a:endParaRPr lang="en-US" sz="2800" dirty="0"/>
          </a:p>
          <a:p>
            <a:pPr marL="514350" indent="-514350">
              <a:buFont typeface="Calibri" pitchFamily="34" charset="0"/>
              <a:buAutoNum type="arabicPeriod"/>
            </a:pPr>
            <a:r>
              <a:rPr lang="en-US" sz="2800" dirty="0"/>
              <a:t>For each, establish and communicate benefits of offering (market positioning).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Bases for Segmenting Consumers</a:t>
            </a:r>
          </a:p>
        </p:txBody>
      </p:sp>
      <p:pic>
        <p:nvPicPr>
          <p:cNvPr id="13315" name="Picture 6"/>
          <p:cNvPicPr>
            <a:picLocks noChangeAspect="1"/>
          </p:cNvPicPr>
          <p:nvPr/>
        </p:nvPicPr>
        <p:blipFill>
          <a:blip r:embed="rId3" cstate="print"/>
          <a:srcRect/>
          <a:stretch>
            <a:fillRect/>
          </a:stretch>
        </p:blipFill>
        <p:spPr bwMode="auto">
          <a:xfrm>
            <a:off x="150813" y="1139825"/>
            <a:ext cx="4151312" cy="1824038"/>
          </a:xfrm>
          <a:prstGeom prst="rect">
            <a:avLst/>
          </a:prstGeom>
          <a:noFill/>
          <a:ln w="9525">
            <a:noFill/>
            <a:miter lim="800000"/>
            <a:headEnd/>
            <a:tailEnd/>
          </a:ln>
        </p:spPr>
      </p:pic>
      <p:pic>
        <p:nvPicPr>
          <p:cNvPr id="13316" name="Picture 7"/>
          <p:cNvPicPr>
            <a:picLocks noChangeAspect="1"/>
          </p:cNvPicPr>
          <p:nvPr/>
        </p:nvPicPr>
        <p:blipFill>
          <a:blip r:embed="rId4" cstate="print"/>
          <a:srcRect/>
          <a:stretch>
            <a:fillRect/>
          </a:stretch>
        </p:blipFill>
        <p:spPr bwMode="auto">
          <a:xfrm>
            <a:off x="5791200" y="1577975"/>
            <a:ext cx="2620963" cy="2601913"/>
          </a:xfrm>
          <a:prstGeom prst="rect">
            <a:avLst/>
          </a:prstGeom>
          <a:noFill/>
          <a:ln w="9525">
            <a:noFill/>
            <a:miter lim="800000"/>
            <a:headEnd/>
            <a:tailEnd/>
          </a:ln>
        </p:spPr>
      </p:pic>
      <p:sp>
        <p:nvSpPr>
          <p:cNvPr id="13317" name="TextBox 9"/>
          <p:cNvSpPr txBox="1">
            <a:spLocks noChangeArrowheads="1"/>
          </p:cNvSpPr>
          <p:nvPr/>
        </p:nvSpPr>
        <p:spPr bwMode="auto">
          <a:xfrm>
            <a:off x="1293813" y="2586038"/>
            <a:ext cx="2514600" cy="584200"/>
          </a:xfrm>
          <a:prstGeom prst="rect">
            <a:avLst/>
          </a:prstGeom>
          <a:noFill/>
          <a:ln w="9525">
            <a:noFill/>
            <a:miter lim="800000"/>
            <a:headEnd/>
            <a:tailEnd/>
          </a:ln>
        </p:spPr>
        <p:txBody>
          <a:bodyPr>
            <a:spAutoFit/>
          </a:bodyPr>
          <a:lstStyle/>
          <a:p>
            <a:r>
              <a:rPr lang="en-US" sz="3200"/>
              <a:t>Geographic</a:t>
            </a:r>
          </a:p>
        </p:txBody>
      </p:sp>
      <p:sp>
        <p:nvSpPr>
          <p:cNvPr id="13318" name="TextBox 10"/>
          <p:cNvSpPr txBox="1">
            <a:spLocks noChangeArrowheads="1"/>
          </p:cNvSpPr>
          <p:nvPr/>
        </p:nvSpPr>
        <p:spPr bwMode="auto">
          <a:xfrm>
            <a:off x="5775325" y="4002088"/>
            <a:ext cx="3038475" cy="646112"/>
          </a:xfrm>
          <a:prstGeom prst="rect">
            <a:avLst/>
          </a:prstGeom>
          <a:noFill/>
          <a:ln w="9525">
            <a:noFill/>
            <a:miter lim="800000"/>
            <a:headEnd/>
            <a:tailEnd/>
          </a:ln>
        </p:spPr>
        <p:txBody>
          <a:bodyPr>
            <a:spAutoFit/>
          </a:bodyPr>
          <a:lstStyle/>
          <a:p>
            <a:r>
              <a:rPr lang="en-US" sz="3600"/>
              <a:t>Demographic</a:t>
            </a:r>
          </a:p>
        </p:txBody>
      </p:sp>
      <p:sp>
        <p:nvSpPr>
          <p:cNvPr id="13319" name="TextBox 3"/>
          <p:cNvSpPr txBox="1">
            <a:spLocks noChangeArrowheads="1"/>
          </p:cNvSpPr>
          <p:nvPr/>
        </p:nvSpPr>
        <p:spPr bwMode="auto">
          <a:xfrm>
            <a:off x="990600" y="5854700"/>
            <a:ext cx="3048000" cy="646113"/>
          </a:xfrm>
          <a:prstGeom prst="rect">
            <a:avLst/>
          </a:prstGeom>
          <a:noFill/>
          <a:ln w="9525">
            <a:noFill/>
            <a:miter lim="800000"/>
            <a:headEnd/>
            <a:tailEnd/>
          </a:ln>
        </p:spPr>
        <p:txBody>
          <a:bodyPr>
            <a:spAutoFit/>
          </a:bodyPr>
          <a:lstStyle/>
          <a:p>
            <a:r>
              <a:rPr lang="en-US" sz="3600"/>
              <a:t>Psychographic</a:t>
            </a:r>
          </a:p>
        </p:txBody>
      </p:sp>
      <p:sp>
        <p:nvSpPr>
          <p:cNvPr id="13320" name="TextBox 11"/>
          <p:cNvSpPr txBox="1">
            <a:spLocks noChangeArrowheads="1"/>
          </p:cNvSpPr>
          <p:nvPr/>
        </p:nvSpPr>
        <p:spPr bwMode="auto">
          <a:xfrm>
            <a:off x="6045200" y="5854700"/>
            <a:ext cx="3048000" cy="646113"/>
          </a:xfrm>
          <a:prstGeom prst="rect">
            <a:avLst/>
          </a:prstGeom>
          <a:noFill/>
          <a:ln w="9525">
            <a:noFill/>
            <a:miter lim="800000"/>
            <a:headEnd/>
            <a:tailEnd/>
          </a:ln>
        </p:spPr>
        <p:txBody>
          <a:bodyPr>
            <a:spAutoFit/>
          </a:bodyPr>
          <a:lstStyle/>
          <a:p>
            <a:r>
              <a:rPr lang="en-US" sz="3600"/>
              <a:t>Behavioral</a:t>
            </a:r>
          </a:p>
        </p:txBody>
      </p:sp>
      <p:pic>
        <p:nvPicPr>
          <p:cNvPr id="13321" name="Picture 12"/>
          <p:cNvPicPr>
            <a:picLocks noChangeAspect="1"/>
          </p:cNvPicPr>
          <p:nvPr/>
        </p:nvPicPr>
        <p:blipFill>
          <a:blip r:embed="rId5" cstate="print">
            <a:clrChange>
              <a:clrFrom>
                <a:srgbClr val="FFFFFF"/>
              </a:clrFrom>
              <a:clrTo>
                <a:srgbClr val="FFFFFF">
                  <a:alpha val="0"/>
                </a:srgbClr>
              </a:clrTo>
            </a:clrChange>
          </a:blip>
          <a:srcRect/>
          <a:stretch>
            <a:fillRect/>
          </a:stretch>
        </p:blipFill>
        <p:spPr bwMode="auto">
          <a:xfrm>
            <a:off x="1143000" y="3409950"/>
            <a:ext cx="3732213" cy="2768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Geographic Segmentation</a:t>
            </a:r>
          </a:p>
        </p:txBody>
      </p:sp>
      <p:pic>
        <p:nvPicPr>
          <p:cNvPr id="14339" name="Picture 8"/>
          <p:cNvPicPr>
            <a:picLocks noChangeAspect="1"/>
          </p:cNvPicPr>
          <p:nvPr/>
        </p:nvPicPr>
        <p:blipFill>
          <a:blip r:embed="rId3" cstate="print"/>
          <a:srcRect/>
          <a:stretch>
            <a:fillRect/>
          </a:stretch>
        </p:blipFill>
        <p:spPr bwMode="auto">
          <a:xfrm>
            <a:off x="228601" y="1752600"/>
            <a:ext cx="4494080" cy="1752600"/>
          </a:xfrm>
          <a:prstGeom prst="rect">
            <a:avLst/>
          </a:prstGeom>
          <a:noFill/>
          <a:ln w="9525">
            <a:noFill/>
            <a:miter lim="800000"/>
            <a:headEnd/>
            <a:tailEnd/>
          </a:ln>
        </p:spPr>
      </p:pic>
      <p:pic>
        <p:nvPicPr>
          <p:cNvPr id="14340" name="Picture 2"/>
          <p:cNvPicPr>
            <a:picLocks noChangeAspect="1"/>
          </p:cNvPicPr>
          <p:nvPr/>
        </p:nvPicPr>
        <p:blipFill>
          <a:blip r:embed="rId4" cstate="print"/>
          <a:srcRect/>
          <a:stretch>
            <a:fillRect/>
          </a:stretch>
        </p:blipFill>
        <p:spPr bwMode="auto">
          <a:xfrm>
            <a:off x="0" y="5029200"/>
            <a:ext cx="1123950" cy="1828800"/>
          </a:xfrm>
          <a:prstGeom prst="rect">
            <a:avLst/>
          </a:prstGeom>
          <a:noFill/>
          <a:ln w="9525">
            <a:noFill/>
            <a:miter lim="800000"/>
            <a:headEnd/>
            <a:tailEnd/>
          </a:ln>
        </p:spPr>
      </p:pic>
      <p:pic>
        <p:nvPicPr>
          <p:cNvPr id="14341" name="Picture 4"/>
          <p:cNvPicPr>
            <a:picLocks noChangeAspect="1"/>
          </p:cNvPicPr>
          <p:nvPr/>
        </p:nvPicPr>
        <p:blipFill>
          <a:blip r:embed="rId5" cstate="print"/>
          <a:srcRect/>
          <a:stretch>
            <a:fillRect/>
          </a:stretch>
        </p:blipFill>
        <p:spPr bwMode="auto">
          <a:xfrm>
            <a:off x="914400" y="5722938"/>
            <a:ext cx="1185862" cy="1135062"/>
          </a:xfrm>
          <a:prstGeom prst="rect">
            <a:avLst/>
          </a:prstGeom>
          <a:noFill/>
          <a:ln w="9525">
            <a:noFill/>
            <a:miter lim="800000"/>
            <a:headEnd/>
            <a:tailEnd/>
          </a:ln>
        </p:spPr>
      </p:pic>
      <p:pic>
        <p:nvPicPr>
          <p:cNvPr id="14342" name="Picture 5"/>
          <p:cNvPicPr>
            <a:picLocks noChangeAspect="1"/>
          </p:cNvPicPr>
          <p:nvPr/>
        </p:nvPicPr>
        <p:blipFill>
          <a:blip r:embed="rId6" cstate="print"/>
          <a:srcRect/>
          <a:stretch>
            <a:fillRect/>
          </a:stretch>
        </p:blipFill>
        <p:spPr bwMode="auto">
          <a:xfrm>
            <a:off x="2057400" y="5867400"/>
            <a:ext cx="1066800" cy="762000"/>
          </a:xfrm>
          <a:prstGeom prst="rect">
            <a:avLst/>
          </a:prstGeom>
          <a:noFill/>
          <a:ln w="9525">
            <a:noFill/>
            <a:miter lim="800000"/>
            <a:headEnd/>
            <a:tailEnd/>
          </a:ln>
        </p:spPr>
      </p:pic>
      <p:sp>
        <p:nvSpPr>
          <p:cNvPr id="14343" name="TextBox 6"/>
          <p:cNvSpPr txBox="1">
            <a:spLocks noChangeArrowheads="1"/>
          </p:cNvSpPr>
          <p:nvPr/>
        </p:nvSpPr>
        <p:spPr bwMode="auto">
          <a:xfrm>
            <a:off x="228600" y="4038600"/>
            <a:ext cx="8915400" cy="1200329"/>
          </a:xfrm>
          <a:prstGeom prst="rect">
            <a:avLst/>
          </a:prstGeom>
          <a:noFill/>
          <a:ln w="9525">
            <a:noFill/>
            <a:miter lim="800000"/>
            <a:headEnd/>
            <a:tailEnd/>
          </a:ln>
        </p:spPr>
        <p:txBody>
          <a:bodyPr wrap="square">
            <a:spAutoFit/>
          </a:bodyPr>
          <a:lstStyle/>
          <a:p>
            <a:r>
              <a:rPr lang="en-US" sz="2400" dirty="0" err="1" smtClean="0"/>
              <a:t>Geoclustering</a:t>
            </a:r>
            <a:r>
              <a:rPr lang="en-US" sz="2400" dirty="0" smtClean="0"/>
              <a:t>: Approach that combines geographic data with demographic data that yields richer descriptions of consumers and neighborhoods. 39 factors considered from 5 broad categories. </a:t>
            </a:r>
            <a:endParaRPr lang="en-US" sz="2400" dirty="0"/>
          </a:p>
        </p:txBody>
      </p:sp>
      <p:sp>
        <p:nvSpPr>
          <p:cNvPr id="8" name="TextBox 7"/>
          <p:cNvSpPr txBox="1"/>
          <p:nvPr/>
        </p:nvSpPr>
        <p:spPr>
          <a:xfrm>
            <a:off x="382114" y="1143000"/>
            <a:ext cx="8928598" cy="461665"/>
          </a:xfrm>
          <a:prstGeom prst="rect">
            <a:avLst/>
          </a:prstGeom>
          <a:noFill/>
        </p:spPr>
        <p:txBody>
          <a:bodyPr wrap="none" rtlCol="0">
            <a:spAutoFit/>
          </a:bodyPr>
          <a:lstStyle/>
          <a:p>
            <a:r>
              <a:rPr lang="en-US" sz="2400" dirty="0" smtClean="0"/>
              <a:t>Market by nations, states, regions, </a:t>
            </a:r>
            <a:r>
              <a:rPr lang="en-US" sz="2400" dirty="0" smtClean="0"/>
              <a:t>countries</a:t>
            </a:r>
            <a:r>
              <a:rPr lang="en-US" sz="2400" dirty="0" smtClean="0"/>
              <a:t>, cities, or neighborhoods</a:t>
            </a:r>
            <a:endParaRPr lang="en-GB" sz="2400" dirty="0"/>
          </a:p>
        </p:txBody>
      </p:sp>
      <p:sp>
        <p:nvSpPr>
          <p:cNvPr id="9" name="TextBox 8"/>
          <p:cNvSpPr txBox="1"/>
          <p:nvPr/>
        </p:nvSpPr>
        <p:spPr>
          <a:xfrm>
            <a:off x="3048000" y="5334000"/>
            <a:ext cx="6096000" cy="1200329"/>
          </a:xfrm>
          <a:prstGeom prst="rect">
            <a:avLst/>
          </a:prstGeom>
          <a:noFill/>
        </p:spPr>
        <p:txBody>
          <a:bodyPr wrap="square" rtlCol="0">
            <a:spAutoFit/>
          </a:bodyPr>
          <a:lstStyle/>
          <a:p>
            <a:pPr marL="342900" indent="-342900">
              <a:buAutoNum type="arabicParenBoth"/>
            </a:pPr>
            <a:r>
              <a:rPr lang="en-US" sz="2400" dirty="0" smtClean="0"/>
              <a:t>Education and affluence, (2) Family life cycle, (3) Urbanization, (4) Race and ethnicity, and (5) Mobility.</a:t>
            </a:r>
            <a:endParaRPr lang="en-GB"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Demographic Segmentation</a:t>
            </a:r>
          </a:p>
        </p:txBody>
      </p:sp>
      <p:sp>
        <p:nvSpPr>
          <p:cNvPr id="15363" name="TextBox 2"/>
          <p:cNvSpPr txBox="1">
            <a:spLocks noChangeArrowheads="1"/>
          </p:cNvSpPr>
          <p:nvPr/>
        </p:nvSpPr>
        <p:spPr bwMode="auto">
          <a:xfrm>
            <a:off x="609600" y="1219200"/>
            <a:ext cx="5638800" cy="5262979"/>
          </a:xfrm>
          <a:prstGeom prst="rect">
            <a:avLst/>
          </a:prstGeom>
          <a:noFill/>
          <a:ln w="9525">
            <a:noFill/>
            <a:miter lim="800000"/>
            <a:headEnd/>
            <a:tailEnd/>
          </a:ln>
        </p:spPr>
        <p:txBody>
          <a:bodyPr wrap="square">
            <a:spAutoFit/>
          </a:bodyPr>
          <a:lstStyle/>
          <a:p>
            <a:r>
              <a:rPr lang="en-US" sz="2800" dirty="0" smtClean="0"/>
              <a:t>Demographic variables are often associated with consumer needs and wants and are easy to measure.</a:t>
            </a:r>
          </a:p>
          <a:p>
            <a:r>
              <a:rPr lang="en-US" sz="2800" dirty="0" smtClean="0"/>
              <a:t>Age </a:t>
            </a:r>
            <a:r>
              <a:rPr lang="en-US" sz="2800" dirty="0"/>
              <a:t>and Life-cycle Stage</a:t>
            </a:r>
          </a:p>
          <a:p>
            <a:r>
              <a:rPr lang="en-US" sz="2800" dirty="0"/>
              <a:t>Life Stage</a:t>
            </a:r>
          </a:p>
          <a:p>
            <a:r>
              <a:rPr lang="en-US" sz="2800" dirty="0"/>
              <a:t>Gender</a:t>
            </a:r>
          </a:p>
          <a:p>
            <a:r>
              <a:rPr lang="en-US" sz="2800" dirty="0"/>
              <a:t>Income</a:t>
            </a:r>
          </a:p>
          <a:p>
            <a:r>
              <a:rPr lang="en-US" sz="2800" dirty="0"/>
              <a:t>Generation</a:t>
            </a:r>
          </a:p>
          <a:p>
            <a:r>
              <a:rPr lang="en-US" sz="2800" dirty="0"/>
              <a:t>Race and </a:t>
            </a:r>
            <a:r>
              <a:rPr lang="en-US" sz="2800" dirty="0" smtClean="0"/>
              <a:t>Culture</a:t>
            </a:r>
          </a:p>
          <a:p>
            <a:r>
              <a:rPr lang="en-US" sz="2800" dirty="0" smtClean="0"/>
              <a:t>Religion</a:t>
            </a:r>
          </a:p>
          <a:p>
            <a:r>
              <a:rPr lang="en-US" sz="2800" dirty="0" smtClean="0"/>
              <a:t>Occupation</a:t>
            </a:r>
          </a:p>
          <a:p>
            <a:r>
              <a:rPr lang="en-US" sz="2800" dirty="0" smtClean="0"/>
              <a:t>Education</a:t>
            </a:r>
            <a:endParaRPr lang="en-US" sz="2800" dirty="0"/>
          </a:p>
        </p:txBody>
      </p:sp>
      <p:pic>
        <p:nvPicPr>
          <p:cNvPr id="15364" name="Picture 3"/>
          <p:cNvPicPr>
            <a:picLocks noChangeAspect="1"/>
          </p:cNvPicPr>
          <p:nvPr/>
        </p:nvPicPr>
        <p:blipFill>
          <a:blip r:embed="rId3" cstate="print"/>
          <a:srcRect/>
          <a:stretch>
            <a:fillRect/>
          </a:stretch>
        </p:blipFill>
        <p:spPr bwMode="auto">
          <a:xfrm>
            <a:off x="6248400" y="1295400"/>
            <a:ext cx="2392363" cy="2374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Age and Life-Cycle Stage</a:t>
            </a:r>
          </a:p>
        </p:txBody>
      </p:sp>
      <p:pic>
        <p:nvPicPr>
          <p:cNvPr id="16387" name="Picture 2"/>
          <p:cNvPicPr>
            <a:picLocks noChangeAspect="1"/>
          </p:cNvPicPr>
          <p:nvPr/>
        </p:nvPicPr>
        <p:blipFill>
          <a:blip r:embed="rId3" cstate="print"/>
          <a:srcRect/>
          <a:stretch>
            <a:fillRect/>
          </a:stretch>
        </p:blipFill>
        <p:spPr bwMode="auto">
          <a:xfrm>
            <a:off x="304800" y="3935413"/>
            <a:ext cx="3810000" cy="2533650"/>
          </a:xfrm>
          <a:prstGeom prst="rect">
            <a:avLst/>
          </a:prstGeom>
          <a:noFill/>
          <a:ln w="9525">
            <a:noFill/>
            <a:miter lim="800000"/>
            <a:headEnd/>
            <a:tailEnd/>
          </a:ln>
        </p:spPr>
      </p:pic>
      <p:pic>
        <p:nvPicPr>
          <p:cNvPr id="16388" name="Picture 4"/>
          <p:cNvPicPr>
            <a:picLocks noChangeAspect="1"/>
          </p:cNvPicPr>
          <p:nvPr/>
        </p:nvPicPr>
        <p:blipFill>
          <a:blip r:embed="rId4" cstate="print"/>
          <a:srcRect/>
          <a:stretch>
            <a:fillRect/>
          </a:stretch>
        </p:blipFill>
        <p:spPr bwMode="auto">
          <a:xfrm>
            <a:off x="2667000" y="1981200"/>
            <a:ext cx="4851400" cy="2265362"/>
          </a:xfrm>
          <a:prstGeom prst="rect">
            <a:avLst/>
          </a:prstGeom>
          <a:noFill/>
          <a:ln w="9525">
            <a:noFill/>
            <a:miter lim="800000"/>
            <a:headEnd/>
            <a:tailEnd/>
          </a:ln>
        </p:spPr>
      </p:pic>
      <p:pic>
        <p:nvPicPr>
          <p:cNvPr id="16389" name="Picture 5"/>
          <p:cNvPicPr>
            <a:picLocks noChangeAspect="1"/>
          </p:cNvPicPr>
          <p:nvPr/>
        </p:nvPicPr>
        <p:blipFill>
          <a:blip r:embed="rId5" cstate="print"/>
          <a:srcRect/>
          <a:stretch>
            <a:fillRect/>
          </a:stretch>
        </p:blipFill>
        <p:spPr bwMode="auto">
          <a:xfrm>
            <a:off x="6477000" y="3505200"/>
            <a:ext cx="1981200" cy="2984500"/>
          </a:xfrm>
          <a:prstGeom prst="rect">
            <a:avLst/>
          </a:prstGeom>
          <a:noFill/>
          <a:ln w="9525">
            <a:noFill/>
            <a:miter lim="800000"/>
            <a:headEnd/>
            <a:tailEnd/>
          </a:ln>
        </p:spPr>
      </p:pic>
      <p:sp>
        <p:nvSpPr>
          <p:cNvPr id="6" name="TextBox 5"/>
          <p:cNvSpPr txBox="1"/>
          <p:nvPr/>
        </p:nvSpPr>
        <p:spPr>
          <a:xfrm>
            <a:off x="0" y="1219200"/>
            <a:ext cx="8660512" cy="1107996"/>
          </a:xfrm>
          <a:prstGeom prst="rect">
            <a:avLst/>
          </a:prstGeom>
          <a:noFill/>
        </p:spPr>
        <p:txBody>
          <a:bodyPr wrap="none" rtlCol="0">
            <a:spAutoFit/>
          </a:bodyPr>
          <a:lstStyle/>
          <a:p>
            <a:r>
              <a:rPr lang="en-US" sz="2400" dirty="0" smtClean="0"/>
              <a:t>Wants and abilities change with age. Companies such as Crest and </a:t>
            </a:r>
          </a:p>
          <a:p>
            <a:r>
              <a:rPr lang="en-US" sz="2400" dirty="0" smtClean="0"/>
              <a:t>Colgate offer products that target kids, adults and older consumers.</a:t>
            </a:r>
          </a:p>
          <a:p>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Life Stage</a:t>
            </a:r>
          </a:p>
        </p:txBody>
      </p:sp>
      <p:pic>
        <p:nvPicPr>
          <p:cNvPr id="17411" name="Picture 2"/>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4267200" y="3048000"/>
            <a:ext cx="4403725" cy="2336800"/>
          </a:xfrm>
          <a:prstGeom prst="rect">
            <a:avLst/>
          </a:prstGeom>
          <a:noFill/>
          <a:ln w="9525">
            <a:noFill/>
            <a:miter lim="800000"/>
            <a:headEnd/>
            <a:tailEnd/>
          </a:ln>
        </p:spPr>
      </p:pic>
      <p:pic>
        <p:nvPicPr>
          <p:cNvPr id="17412" name="Picture 6"/>
          <p:cNvPicPr>
            <a:picLocks noChangeAspect="1"/>
          </p:cNvPicPr>
          <p:nvPr/>
        </p:nvPicPr>
        <p:blipFill>
          <a:blip r:embed="rId4" cstate="print"/>
          <a:srcRect/>
          <a:stretch>
            <a:fillRect/>
          </a:stretch>
        </p:blipFill>
        <p:spPr bwMode="auto">
          <a:xfrm>
            <a:off x="31750" y="4191000"/>
            <a:ext cx="3505200" cy="2387600"/>
          </a:xfrm>
          <a:prstGeom prst="rect">
            <a:avLst/>
          </a:prstGeom>
          <a:noFill/>
          <a:ln w="9525">
            <a:noFill/>
            <a:miter lim="800000"/>
            <a:headEnd/>
            <a:tailEnd/>
          </a:ln>
        </p:spPr>
      </p:pic>
      <p:sp>
        <p:nvSpPr>
          <p:cNvPr id="5" name="TextBox 4"/>
          <p:cNvSpPr txBox="1"/>
          <p:nvPr/>
        </p:nvSpPr>
        <p:spPr>
          <a:xfrm>
            <a:off x="0" y="1066800"/>
            <a:ext cx="9208868" cy="1846659"/>
          </a:xfrm>
          <a:prstGeom prst="rect">
            <a:avLst/>
          </a:prstGeom>
          <a:noFill/>
        </p:spPr>
        <p:txBody>
          <a:bodyPr wrap="none" rtlCol="0">
            <a:spAutoFit/>
          </a:bodyPr>
          <a:lstStyle/>
          <a:p>
            <a:r>
              <a:rPr lang="en-US" sz="2400" dirty="0" smtClean="0"/>
              <a:t>Life stage defines a person’s major concern, such as going through a</a:t>
            </a:r>
          </a:p>
          <a:p>
            <a:r>
              <a:rPr lang="en-US" sz="2400" dirty="0" smtClean="0"/>
              <a:t> divorce, going into a second marriage, taking care of an older parent, </a:t>
            </a:r>
          </a:p>
          <a:p>
            <a:r>
              <a:rPr lang="en-US" sz="2400" dirty="0" smtClean="0"/>
              <a:t>deciding to buy a new home etc. These life stages present opportunities </a:t>
            </a:r>
          </a:p>
          <a:p>
            <a:r>
              <a:rPr lang="en-US" sz="2400" dirty="0" smtClean="0"/>
              <a:t>for marketers who can help people cope with their major concerns.</a:t>
            </a:r>
          </a:p>
          <a:p>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Gender</a:t>
            </a:r>
          </a:p>
        </p:txBody>
      </p:sp>
      <p:pic>
        <p:nvPicPr>
          <p:cNvPr id="18435" name="Picture 4"/>
          <p:cNvPicPr>
            <a:picLocks noChangeAspect="1"/>
          </p:cNvPicPr>
          <p:nvPr/>
        </p:nvPicPr>
        <p:blipFill>
          <a:blip r:embed="rId3" cstate="print"/>
          <a:srcRect/>
          <a:stretch>
            <a:fillRect/>
          </a:stretch>
        </p:blipFill>
        <p:spPr bwMode="auto">
          <a:xfrm>
            <a:off x="152400" y="2209800"/>
            <a:ext cx="4056063" cy="2362200"/>
          </a:xfrm>
          <a:prstGeom prst="rect">
            <a:avLst/>
          </a:prstGeom>
          <a:noFill/>
          <a:ln w="9525">
            <a:noFill/>
            <a:miter lim="800000"/>
            <a:headEnd/>
            <a:tailEnd/>
          </a:ln>
        </p:spPr>
      </p:pic>
      <p:pic>
        <p:nvPicPr>
          <p:cNvPr id="18436" name="Picture 5"/>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5562600" y="3048000"/>
            <a:ext cx="3657600" cy="3657600"/>
          </a:xfrm>
          <a:prstGeom prst="rect">
            <a:avLst/>
          </a:prstGeom>
          <a:noFill/>
          <a:ln w="9525">
            <a:noFill/>
            <a:miter lim="800000"/>
            <a:headEnd/>
            <a:tailEnd/>
          </a:ln>
        </p:spPr>
      </p:pic>
      <p:sp>
        <p:nvSpPr>
          <p:cNvPr id="18437" name="TextBox 6"/>
          <p:cNvSpPr txBox="1">
            <a:spLocks noChangeArrowheads="1"/>
          </p:cNvSpPr>
          <p:nvPr/>
        </p:nvSpPr>
        <p:spPr bwMode="auto">
          <a:xfrm>
            <a:off x="3505200" y="990600"/>
            <a:ext cx="5410200" cy="1631950"/>
          </a:xfrm>
          <a:prstGeom prst="rect">
            <a:avLst/>
          </a:prstGeom>
          <a:noFill/>
          <a:ln w="9525">
            <a:noFill/>
            <a:miter lim="800000"/>
            <a:headEnd/>
            <a:tailEnd/>
          </a:ln>
        </p:spPr>
        <p:txBody>
          <a:bodyPr>
            <a:spAutoFit/>
          </a:bodyPr>
          <a:lstStyle/>
          <a:p>
            <a:r>
              <a:rPr lang="en-US" sz="2800"/>
              <a:t>Women:</a:t>
            </a:r>
          </a:p>
          <a:p>
            <a:pPr lvl="1"/>
            <a:r>
              <a:rPr lang="en-US" sz="2400"/>
              <a:t>Influence 80% of consumer purchases</a:t>
            </a:r>
          </a:p>
          <a:p>
            <a:pPr lvl="1"/>
            <a:r>
              <a:rPr lang="en-US" sz="2400"/>
              <a:t>Make 75% of new home decisions</a:t>
            </a:r>
          </a:p>
          <a:p>
            <a:pPr lvl="1"/>
            <a:r>
              <a:rPr lang="en-US" sz="2400"/>
              <a:t>Purchase 60% of cars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Income</a:t>
            </a:r>
          </a:p>
        </p:txBody>
      </p:sp>
      <p:pic>
        <p:nvPicPr>
          <p:cNvPr id="19459" name="Picture 6"/>
          <p:cNvPicPr>
            <a:picLocks noChangeAspect="1"/>
          </p:cNvPicPr>
          <p:nvPr/>
        </p:nvPicPr>
        <p:blipFill>
          <a:blip r:embed="rId3" cstate="print"/>
          <a:srcRect/>
          <a:stretch>
            <a:fillRect/>
          </a:stretch>
        </p:blipFill>
        <p:spPr bwMode="auto">
          <a:xfrm>
            <a:off x="0" y="3352800"/>
            <a:ext cx="2022475" cy="2743200"/>
          </a:xfrm>
          <a:prstGeom prst="rect">
            <a:avLst/>
          </a:prstGeom>
          <a:noFill/>
          <a:ln w="9525">
            <a:noFill/>
            <a:miter lim="800000"/>
            <a:headEnd/>
            <a:tailEnd/>
          </a:ln>
        </p:spPr>
      </p:pic>
      <p:pic>
        <p:nvPicPr>
          <p:cNvPr id="19460" name="Picture 2"/>
          <p:cNvPicPr>
            <a:picLocks noChangeAspect="1"/>
          </p:cNvPicPr>
          <p:nvPr/>
        </p:nvPicPr>
        <p:blipFill>
          <a:blip r:embed="rId4" cstate="print"/>
          <a:srcRect t="9924" b="11739"/>
          <a:stretch>
            <a:fillRect/>
          </a:stretch>
        </p:blipFill>
        <p:spPr bwMode="auto">
          <a:xfrm>
            <a:off x="2133600" y="4114800"/>
            <a:ext cx="2895600" cy="2743200"/>
          </a:xfrm>
          <a:prstGeom prst="rect">
            <a:avLst/>
          </a:prstGeom>
          <a:noFill/>
          <a:ln w="9525">
            <a:noFill/>
            <a:miter lim="800000"/>
            <a:headEnd/>
            <a:tailEnd/>
          </a:ln>
        </p:spPr>
      </p:pic>
      <p:sp>
        <p:nvSpPr>
          <p:cNvPr id="6" name="Rounded Rectangle 5"/>
          <p:cNvSpPr/>
          <p:nvPr/>
        </p:nvSpPr>
        <p:spPr>
          <a:xfrm>
            <a:off x="4648200" y="4114800"/>
            <a:ext cx="3886200" cy="2133600"/>
          </a:xfrm>
          <a:prstGeom prst="roundRect">
            <a:avLst/>
          </a:prstGeom>
          <a:blipFill>
            <a:blip r:embed="rId5" cstate="print"/>
            <a:srcRect/>
            <a:stretch>
              <a:fillRect l="-5413" t="-51274" r="-5597" b="-291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extBox 7"/>
          <p:cNvSpPr txBox="1"/>
          <p:nvPr/>
        </p:nvSpPr>
        <p:spPr>
          <a:xfrm>
            <a:off x="0" y="1143000"/>
            <a:ext cx="9225667" cy="2308324"/>
          </a:xfrm>
          <a:prstGeom prst="rect">
            <a:avLst/>
          </a:prstGeom>
          <a:noFill/>
        </p:spPr>
        <p:txBody>
          <a:bodyPr wrap="none" rtlCol="0">
            <a:spAutoFit/>
          </a:bodyPr>
          <a:lstStyle/>
          <a:p>
            <a:pPr>
              <a:buFont typeface="Arial" pitchFamily="34" charset="0"/>
              <a:buChar char="•"/>
            </a:pPr>
            <a:r>
              <a:rPr lang="en-US" sz="2400" dirty="0" smtClean="0"/>
              <a:t>Income segmentation is used in categories such as clothing, travel, </a:t>
            </a:r>
          </a:p>
          <a:p>
            <a:r>
              <a:rPr lang="en-US" sz="2400" dirty="0" smtClean="0"/>
              <a:t>  financial services, and  automobiles. </a:t>
            </a:r>
          </a:p>
          <a:p>
            <a:pPr>
              <a:buFont typeface="Arial" pitchFamily="34" charset="0"/>
              <a:buChar char="•"/>
            </a:pPr>
            <a:r>
              <a:rPr lang="en-US" sz="2400" dirty="0" smtClean="0"/>
              <a:t>Income does not always predict the best customers.</a:t>
            </a:r>
          </a:p>
          <a:p>
            <a:pPr>
              <a:buFont typeface="Arial" pitchFamily="34" charset="0"/>
              <a:buChar char="•"/>
            </a:pPr>
            <a:r>
              <a:rPr lang="en-US" sz="2400" dirty="0" smtClean="0"/>
              <a:t>Like blue collar workers were among the first adopters of color TVs as it </a:t>
            </a:r>
          </a:p>
          <a:p>
            <a:r>
              <a:rPr lang="en-US" sz="2400" dirty="0" smtClean="0"/>
              <a:t>  offered entertainment at a lower cost than  going to movies or </a:t>
            </a:r>
          </a:p>
          <a:p>
            <a:r>
              <a:rPr lang="en-US" sz="2400" dirty="0" smtClean="0"/>
              <a:t>  restaurants.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Generation</a:t>
            </a:r>
          </a:p>
        </p:txBody>
      </p:sp>
      <p:sp>
        <p:nvSpPr>
          <p:cNvPr id="20483" name="TextBox 2"/>
          <p:cNvSpPr txBox="1">
            <a:spLocks noChangeArrowheads="1"/>
          </p:cNvSpPr>
          <p:nvPr/>
        </p:nvSpPr>
        <p:spPr bwMode="auto">
          <a:xfrm>
            <a:off x="914400" y="1600200"/>
            <a:ext cx="4800600" cy="923925"/>
          </a:xfrm>
          <a:prstGeom prst="rect">
            <a:avLst/>
          </a:prstGeom>
          <a:noFill/>
          <a:ln w="9525">
            <a:noFill/>
            <a:miter lim="800000"/>
            <a:headEnd/>
            <a:tailEnd/>
          </a:ln>
        </p:spPr>
        <p:txBody>
          <a:bodyPr>
            <a:spAutoFit/>
          </a:bodyPr>
          <a:lstStyle/>
          <a:p>
            <a:r>
              <a:rPr lang="en-US"/>
              <a:t>Gen X (1964-1978)</a:t>
            </a:r>
          </a:p>
          <a:p>
            <a:r>
              <a:rPr lang="en-US"/>
              <a:t>Baby Boomers (1946-1964)</a:t>
            </a:r>
          </a:p>
          <a:p>
            <a:r>
              <a:rPr lang="en-US"/>
              <a:t>Silent Generation (1925-1945)</a:t>
            </a:r>
          </a:p>
        </p:txBody>
      </p:sp>
      <p:pic>
        <p:nvPicPr>
          <p:cNvPr id="20484" name="Picture 3"/>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4451350" y="981075"/>
            <a:ext cx="4540250" cy="3027363"/>
          </a:xfrm>
          <a:prstGeom prst="rect">
            <a:avLst/>
          </a:prstGeom>
          <a:noFill/>
          <a:ln w="9525">
            <a:noFill/>
            <a:miter lim="800000"/>
            <a:headEnd/>
            <a:tailEnd/>
          </a:ln>
        </p:spPr>
      </p:pic>
      <p:sp>
        <p:nvSpPr>
          <p:cNvPr id="20485" name="TextBox 4"/>
          <p:cNvSpPr txBox="1">
            <a:spLocks noChangeArrowheads="1"/>
          </p:cNvSpPr>
          <p:nvPr/>
        </p:nvSpPr>
        <p:spPr bwMode="auto">
          <a:xfrm>
            <a:off x="4572000" y="4008438"/>
            <a:ext cx="4343400" cy="1200329"/>
          </a:xfrm>
          <a:prstGeom prst="rect">
            <a:avLst/>
          </a:prstGeom>
          <a:noFill/>
          <a:ln w="9525">
            <a:noFill/>
            <a:miter lim="800000"/>
            <a:headEnd/>
            <a:tailEnd/>
          </a:ln>
        </p:spPr>
        <p:txBody>
          <a:bodyPr>
            <a:spAutoFit/>
          </a:bodyPr>
          <a:lstStyle/>
          <a:p>
            <a:pPr algn="ctr"/>
            <a:r>
              <a:rPr lang="en-US" sz="2400" dirty="0" err="1"/>
              <a:t>Millennials</a:t>
            </a:r>
            <a:r>
              <a:rPr lang="en-US" sz="2400" dirty="0"/>
              <a:t> (Gen Y) – (1979-1994)</a:t>
            </a:r>
          </a:p>
          <a:p>
            <a:pPr lvl="1"/>
            <a:r>
              <a:rPr lang="en-US" sz="2400" dirty="0"/>
              <a:t>-78 Million </a:t>
            </a:r>
            <a:r>
              <a:rPr lang="en-US" sz="2400" dirty="0" smtClean="0"/>
              <a:t>people</a:t>
            </a:r>
          </a:p>
          <a:p>
            <a:pPr lvl="1"/>
            <a:r>
              <a:rPr lang="en-US" sz="2400" dirty="0" smtClean="0"/>
              <a:t>-Less saving intentions</a:t>
            </a:r>
            <a:endParaRPr lang="en-US"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1295400"/>
          <a:ext cx="8458200" cy="4876800"/>
        </p:xfrm>
        <a:graphic>
          <a:graphicData uri="http://schemas.openxmlformats.org/drawingml/2006/table">
            <a:tbl>
              <a:tblPr firstRow="1" bandRow="1">
                <a:tableStyleId>{8EC20E35-A176-4012-BC5E-935CFFF8708E}</a:tableStyleId>
              </a:tblPr>
              <a:tblGrid>
                <a:gridCol w="2362201"/>
                <a:gridCol w="838200"/>
                <a:gridCol w="5257799"/>
              </a:tblGrid>
              <a:tr h="541866">
                <a:tc>
                  <a:txBody>
                    <a:bodyPr/>
                    <a:lstStyle/>
                    <a:p>
                      <a:r>
                        <a:rPr lang="en-US" sz="2400" dirty="0" smtClean="0"/>
                        <a:t>Cohort</a:t>
                      </a:r>
                      <a:endParaRPr lang="en-US" sz="2400" dirty="0"/>
                    </a:p>
                  </a:txBody>
                  <a:tcPr/>
                </a:tc>
                <a:tc>
                  <a:txBody>
                    <a:bodyPr/>
                    <a:lstStyle/>
                    <a:p>
                      <a:r>
                        <a:rPr lang="en-US" sz="2400" dirty="0" smtClean="0"/>
                        <a:t>Size</a:t>
                      </a:r>
                      <a:endParaRPr lang="en-US" sz="2400" dirty="0"/>
                    </a:p>
                  </a:txBody>
                  <a:tcPr/>
                </a:tc>
                <a:tc>
                  <a:txBody>
                    <a:bodyPr/>
                    <a:lstStyle/>
                    <a:p>
                      <a:r>
                        <a:rPr lang="en-US" sz="2400" dirty="0" smtClean="0"/>
                        <a:t>Defining Features</a:t>
                      </a:r>
                      <a:endParaRPr lang="en-US" sz="2400" dirty="0"/>
                    </a:p>
                  </a:txBody>
                  <a:tcPr/>
                </a:tc>
              </a:tr>
              <a:tr h="9753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Millennials </a:t>
                      </a:r>
                      <a:br>
                        <a:rPr lang="en-US" sz="2400" dirty="0" smtClean="0"/>
                      </a:br>
                      <a:r>
                        <a:rPr lang="en-US" sz="2000" dirty="0" smtClean="0"/>
                        <a:t>(1979-1994)</a:t>
                      </a:r>
                      <a:endParaRPr lang="en-US" sz="2000" dirty="0"/>
                    </a:p>
                  </a:txBody>
                  <a:tcPr anchor="ctr">
                    <a:noFill/>
                  </a:tcPr>
                </a:tc>
                <a:tc>
                  <a:txBody>
                    <a:bodyPr/>
                    <a:lstStyle/>
                    <a:p>
                      <a:r>
                        <a:rPr lang="en-US" sz="2400" dirty="0" smtClean="0"/>
                        <a:t>78 m</a:t>
                      </a:r>
                      <a:endParaRPr lang="en-US" sz="2400" dirty="0"/>
                    </a:p>
                  </a:txBody>
                  <a:tcPr anchor="ctr">
                    <a:noFill/>
                  </a:tcPr>
                </a:tc>
                <a:tc>
                  <a:txBody>
                    <a:bodyPr/>
                    <a:lstStyle/>
                    <a:p>
                      <a:r>
                        <a:rPr lang="en-US" sz="2400" dirty="0" smtClean="0"/>
                        <a:t>Raised</a:t>
                      </a:r>
                      <a:r>
                        <a:rPr lang="en-US" sz="2400" baseline="0" dirty="0" smtClean="0"/>
                        <a:t> in affluence, tech savvy, perceived immunity from marketing</a:t>
                      </a:r>
                      <a:endParaRPr lang="en-US" sz="2400" dirty="0"/>
                    </a:p>
                  </a:txBody>
                  <a:tcPr anchor="ctr">
                    <a:noFill/>
                  </a:tcPr>
                </a:tc>
              </a:tr>
              <a:tr h="975360">
                <a:tc>
                  <a:txBody>
                    <a:bodyPr/>
                    <a:lstStyle/>
                    <a:p>
                      <a:r>
                        <a:rPr lang="en-US" sz="2400" dirty="0" smtClean="0"/>
                        <a:t>Gen X </a:t>
                      </a:r>
                      <a:br>
                        <a:rPr lang="en-US" sz="2400" dirty="0" smtClean="0"/>
                      </a:br>
                      <a:r>
                        <a:rPr lang="en-US" sz="2000" dirty="0" smtClean="0"/>
                        <a:t>(1964-1978)</a:t>
                      </a:r>
                      <a:endParaRPr lang="en-US" sz="2000" dirty="0"/>
                    </a:p>
                  </a:txBody>
                  <a:tcPr anchor="ctr">
                    <a:noFill/>
                  </a:tcPr>
                </a:tc>
                <a:tc>
                  <a:txBody>
                    <a:bodyPr/>
                    <a:lstStyle/>
                    <a:p>
                      <a:r>
                        <a:rPr lang="en-US" sz="2400" dirty="0" smtClean="0"/>
                        <a:t>50 m</a:t>
                      </a:r>
                      <a:endParaRPr lang="en-US" sz="2400" dirty="0"/>
                    </a:p>
                  </a:txBody>
                  <a:tcPr anchor="ctr">
                    <a:noFill/>
                  </a:tcPr>
                </a:tc>
                <a:tc>
                  <a:txBody>
                    <a:bodyPr/>
                    <a:lstStyle/>
                    <a:p>
                      <a:r>
                        <a:rPr lang="en-US" sz="2400" dirty="0" smtClean="0"/>
                        <a:t>Parents relied on day care, accepts diversity,</a:t>
                      </a:r>
                      <a:r>
                        <a:rPr lang="en-US" sz="2400" baseline="0" dirty="0" smtClean="0"/>
                        <a:t> pragmatic and individualistic</a:t>
                      </a:r>
                      <a:endParaRPr lang="en-US" sz="2400" dirty="0"/>
                    </a:p>
                  </a:txBody>
                  <a:tcPr anchor="ctr">
                    <a:noFill/>
                  </a:tcPr>
                </a:tc>
              </a:tr>
              <a:tr h="1408854">
                <a:tc>
                  <a:txBody>
                    <a:bodyPr/>
                    <a:lstStyle/>
                    <a:p>
                      <a:r>
                        <a:rPr lang="en-US" sz="2400" dirty="0" smtClean="0"/>
                        <a:t>Baby Boomers</a:t>
                      </a:r>
                      <a:br>
                        <a:rPr lang="en-US" sz="2400" dirty="0" smtClean="0"/>
                      </a:br>
                      <a:r>
                        <a:rPr lang="en-US" sz="2000" dirty="0" smtClean="0"/>
                        <a:t>(1946-1964)</a:t>
                      </a:r>
                      <a:endParaRPr lang="en-US" sz="2000" dirty="0"/>
                    </a:p>
                  </a:txBody>
                  <a:tcPr anchor="ctr">
                    <a:noFill/>
                  </a:tcPr>
                </a:tc>
                <a:tc>
                  <a:txBody>
                    <a:bodyPr/>
                    <a:lstStyle/>
                    <a:p>
                      <a:r>
                        <a:rPr lang="en-US" sz="2400" dirty="0" smtClean="0"/>
                        <a:t>76 m</a:t>
                      </a:r>
                      <a:endParaRPr lang="en-US" sz="2400" dirty="0"/>
                    </a:p>
                  </a:txBody>
                  <a:tcPr anchor="ctr">
                    <a:noFill/>
                  </a:tcPr>
                </a:tc>
                <a:tc>
                  <a:txBody>
                    <a:bodyPr/>
                    <a:lstStyle/>
                    <a:p>
                      <a:r>
                        <a:rPr lang="en-US" sz="2400" dirty="0" smtClean="0"/>
                        <a:t>Control 3/4</a:t>
                      </a:r>
                      <a:r>
                        <a:rPr lang="en-US" sz="2400" baseline="30000" dirty="0" smtClean="0"/>
                        <a:t>th</a:t>
                      </a:r>
                      <a:r>
                        <a:rPr lang="en-US" sz="2400" dirty="0" smtClean="0"/>
                        <a:t> of the wealth in the U.S,</a:t>
                      </a:r>
                      <a:r>
                        <a:rPr lang="en-US" sz="2400" baseline="0" dirty="0" smtClean="0"/>
                        <a:t> seek fountain of youth (hair color, hair replacement), home exercise equipment</a:t>
                      </a:r>
                      <a:endParaRPr lang="en-US" sz="2400" dirty="0"/>
                    </a:p>
                  </a:txBody>
                  <a:tcPr anchor="ctr">
                    <a:noFill/>
                  </a:tcPr>
                </a:tc>
              </a:tr>
              <a:tr h="975360">
                <a:tc>
                  <a:txBody>
                    <a:bodyPr/>
                    <a:lstStyle/>
                    <a:p>
                      <a:r>
                        <a:rPr lang="en-US" sz="2400" dirty="0" smtClean="0"/>
                        <a:t>Silent Generation</a:t>
                      </a:r>
                      <a:br>
                        <a:rPr lang="en-US" sz="2400" dirty="0" smtClean="0"/>
                      </a:br>
                      <a:r>
                        <a:rPr lang="en-US" sz="2000" dirty="0" smtClean="0"/>
                        <a:t>(1925-1945)</a:t>
                      </a:r>
                      <a:endParaRPr lang="en-US" sz="2400" dirty="0"/>
                    </a:p>
                  </a:txBody>
                  <a:tcPr anchor="ctr">
                    <a:noFill/>
                  </a:tcPr>
                </a:tc>
                <a:tc>
                  <a:txBody>
                    <a:bodyPr/>
                    <a:lstStyle/>
                    <a:p>
                      <a:r>
                        <a:rPr lang="en-US" sz="2400" dirty="0" smtClean="0"/>
                        <a:t>42 m</a:t>
                      </a:r>
                      <a:endParaRPr lang="en-US" sz="2400" dirty="0"/>
                    </a:p>
                  </a:txBody>
                  <a:tcPr anchor="ctr">
                    <a:noFill/>
                  </a:tcPr>
                </a:tc>
                <a:tc>
                  <a:txBody>
                    <a:bodyPr/>
                    <a:lstStyle/>
                    <a:p>
                      <a:r>
                        <a:rPr lang="en-US" sz="2400" dirty="0" smtClean="0"/>
                        <a:t>Lead vibrant </a:t>
                      </a:r>
                      <a:r>
                        <a:rPr lang="en-US" sz="2400" baseline="0" dirty="0" smtClean="0"/>
                        <a:t>lives, spend money and time on grandchildren.</a:t>
                      </a:r>
                      <a:endParaRPr lang="en-US" sz="2400" dirty="0"/>
                    </a:p>
                  </a:txBody>
                  <a:tcPr anchor="ctr">
                    <a:noFill/>
                  </a:tcPr>
                </a:tc>
              </a:tr>
            </a:tbl>
          </a:graphicData>
        </a:graphic>
      </p:graphicFrame>
      <p:sp>
        <p:nvSpPr>
          <p:cNvPr id="21525" name="Title 2"/>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U.S. Generation Cohorts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Pakistani Population 2012</a:t>
            </a:r>
            <a:endParaRPr lang="en-GB" dirty="0"/>
          </a:p>
        </p:txBody>
      </p:sp>
      <p:graphicFrame>
        <p:nvGraphicFramePr>
          <p:cNvPr id="65538" name="Object 2"/>
          <p:cNvGraphicFramePr>
            <a:graphicFrameLocks noChangeAspect="1"/>
          </p:cNvGraphicFramePr>
          <p:nvPr/>
        </p:nvGraphicFramePr>
        <p:xfrm>
          <a:off x="228600" y="1295400"/>
          <a:ext cx="8287455" cy="4551708"/>
        </p:xfrm>
        <a:graphic>
          <a:graphicData uri="http://schemas.openxmlformats.org/presentationml/2006/ole">
            <p:oleObj spid="_x0000_s65538" name="Worksheet" r:id="rId3" imgW="2793315" imgH="1302879" progId="">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Race and Culture</a:t>
            </a:r>
          </a:p>
        </p:txBody>
      </p:sp>
      <p:pic>
        <p:nvPicPr>
          <p:cNvPr id="22531" name="Picture 2"/>
          <p:cNvPicPr>
            <a:picLocks noChangeAspect="1"/>
          </p:cNvPicPr>
          <p:nvPr/>
        </p:nvPicPr>
        <p:blipFill>
          <a:blip r:embed="rId3" cstate="print"/>
          <a:srcRect/>
          <a:stretch>
            <a:fillRect/>
          </a:stretch>
        </p:blipFill>
        <p:spPr bwMode="auto">
          <a:xfrm>
            <a:off x="0" y="4191000"/>
            <a:ext cx="2971800" cy="1981200"/>
          </a:xfrm>
          <a:prstGeom prst="rect">
            <a:avLst/>
          </a:prstGeom>
          <a:noFill/>
          <a:ln w="9525">
            <a:noFill/>
            <a:miter lim="800000"/>
            <a:headEnd/>
            <a:tailEnd/>
          </a:ln>
        </p:spPr>
      </p:pic>
      <p:pic>
        <p:nvPicPr>
          <p:cNvPr id="22532" name="Picture 3"/>
          <p:cNvPicPr>
            <a:picLocks noChangeAspect="1"/>
          </p:cNvPicPr>
          <p:nvPr/>
        </p:nvPicPr>
        <p:blipFill>
          <a:blip r:embed="rId4" cstate="print"/>
          <a:srcRect/>
          <a:stretch>
            <a:fillRect/>
          </a:stretch>
        </p:blipFill>
        <p:spPr bwMode="auto">
          <a:xfrm>
            <a:off x="5867400" y="4038600"/>
            <a:ext cx="3276600" cy="2184400"/>
          </a:xfrm>
          <a:prstGeom prst="rect">
            <a:avLst/>
          </a:prstGeom>
          <a:noFill/>
          <a:ln w="9525">
            <a:noFill/>
            <a:miter lim="800000"/>
            <a:headEnd/>
            <a:tailEnd/>
          </a:ln>
        </p:spPr>
      </p:pic>
      <p:pic>
        <p:nvPicPr>
          <p:cNvPr id="22533" name="Picture 4"/>
          <p:cNvPicPr>
            <a:picLocks noChangeAspect="1"/>
          </p:cNvPicPr>
          <p:nvPr/>
        </p:nvPicPr>
        <p:blipFill>
          <a:blip r:embed="rId5" cstate="print">
            <a:clrChange>
              <a:clrFrom>
                <a:srgbClr val="FFFFFF"/>
              </a:clrFrom>
              <a:clrTo>
                <a:srgbClr val="FFFFFF">
                  <a:alpha val="0"/>
                </a:srgbClr>
              </a:clrTo>
            </a:clrChange>
          </a:blip>
          <a:srcRect/>
          <a:stretch>
            <a:fillRect/>
          </a:stretch>
        </p:blipFill>
        <p:spPr bwMode="auto">
          <a:xfrm>
            <a:off x="2895600" y="3733800"/>
            <a:ext cx="3657600" cy="2716213"/>
          </a:xfrm>
          <a:prstGeom prst="rect">
            <a:avLst/>
          </a:prstGeom>
          <a:noFill/>
          <a:ln w="9525">
            <a:noFill/>
            <a:miter lim="800000"/>
            <a:headEnd/>
            <a:tailEnd/>
          </a:ln>
        </p:spPr>
      </p:pic>
      <p:sp>
        <p:nvSpPr>
          <p:cNvPr id="6" name="TextBox 5"/>
          <p:cNvSpPr txBox="1"/>
          <p:nvPr/>
        </p:nvSpPr>
        <p:spPr>
          <a:xfrm>
            <a:off x="0" y="1219200"/>
            <a:ext cx="8459111" cy="2523768"/>
          </a:xfrm>
          <a:prstGeom prst="rect">
            <a:avLst/>
          </a:prstGeom>
          <a:noFill/>
        </p:spPr>
        <p:txBody>
          <a:bodyPr wrap="none" rtlCol="0">
            <a:spAutoFit/>
          </a:bodyPr>
          <a:lstStyle/>
          <a:p>
            <a:r>
              <a:rPr lang="en-US" sz="2800" dirty="0" smtClean="0"/>
              <a:t>Multicultural marketing is an approach recognizing that </a:t>
            </a:r>
          </a:p>
          <a:p>
            <a:r>
              <a:rPr lang="en-US" sz="2800" dirty="0" smtClean="0"/>
              <a:t>different ethnic and cultural segments have sufficiently </a:t>
            </a:r>
          </a:p>
          <a:p>
            <a:r>
              <a:rPr lang="en-US" sz="2800" dirty="0" smtClean="0"/>
              <a:t>different needs and wants to require targeted marketing </a:t>
            </a:r>
          </a:p>
          <a:p>
            <a:r>
              <a:rPr lang="en-US" sz="2800" dirty="0" smtClean="0"/>
              <a:t>activities. Multicultural marketing can result in different </a:t>
            </a:r>
          </a:p>
          <a:p>
            <a:r>
              <a:rPr lang="en-US" sz="2800" dirty="0" smtClean="0"/>
              <a:t>marketing messages, media, channels, and so on.</a:t>
            </a:r>
          </a:p>
          <a:p>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Psychographic Segmentation</a:t>
            </a:r>
          </a:p>
        </p:txBody>
      </p:sp>
      <p:pic>
        <p:nvPicPr>
          <p:cNvPr id="24579" name="Picture 2"/>
          <p:cNvPicPr>
            <a:picLocks noChangeAspect="1"/>
          </p:cNvPicPr>
          <p:nvPr/>
        </p:nvPicPr>
        <p:blipFill>
          <a:blip r:embed="rId3" cstate="print">
            <a:clrChange>
              <a:clrFrom>
                <a:srgbClr val="FFFFFF"/>
              </a:clrFrom>
              <a:clrTo>
                <a:srgbClr val="FFFFFF">
                  <a:alpha val="0"/>
                </a:srgbClr>
              </a:clrTo>
            </a:clrChange>
          </a:blip>
          <a:srcRect/>
          <a:stretch>
            <a:fillRect/>
          </a:stretch>
        </p:blipFill>
        <p:spPr bwMode="auto">
          <a:xfrm>
            <a:off x="76200" y="3406775"/>
            <a:ext cx="4343400" cy="3222625"/>
          </a:xfrm>
          <a:prstGeom prst="rect">
            <a:avLst/>
          </a:prstGeom>
          <a:noFill/>
          <a:ln w="9525">
            <a:noFill/>
            <a:miter lim="800000"/>
            <a:headEnd/>
            <a:tailEnd/>
          </a:ln>
        </p:spPr>
      </p:pic>
      <p:sp>
        <p:nvSpPr>
          <p:cNvPr id="24580" name="TextBox 3"/>
          <p:cNvSpPr txBox="1">
            <a:spLocks noChangeArrowheads="1"/>
          </p:cNvSpPr>
          <p:nvPr/>
        </p:nvSpPr>
        <p:spPr bwMode="auto">
          <a:xfrm>
            <a:off x="5105400" y="2743200"/>
            <a:ext cx="3429000" cy="1570038"/>
          </a:xfrm>
          <a:prstGeom prst="rect">
            <a:avLst/>
          </a:prstGeom>
          <a:noFill/>
          <a:ln w="9525">
            <a:noFill/>
            <a:miter lim="800000"/>
            <a:headEnd/>
            <a:tailEnd/>
          </a:ln>
        </p:spPr>
        <p:txBody>
          <a:bodyPr>
            <a:spAutoFit/>
          </a:bodyPr>
          <a:lstStyle/>
          <a:p>
            <a:pPr marL="457200" indent="-457200">
              <a:buFont typeface="Arial" charset="0"/>
              <a:buChar char="•"/>
            </a:pPr>
            <a:r>
              <a:rPr lang="en-US" sz="3200" dirty="0"/>
              <a:t>Personality traits</a:t>
            </a:r>
          </a:p>
          <a:p>
            <a:pPr marL="457200" indent="-457200">
              <a:buFont typeface="Arial" charset="0"/>
              <a:buChar char="•"/>
            </a:pPr>
            <a:r>
              <a:rPr lang="en-US" sz="3200" dirty="0"/>
              <a:t>Lifestyle</a:t>
            </a:r>
          </a:p>
          <a:p>
            <a:pPr marL="457200" indent="-457200">
              <a:buFont typeface="Arial" charset="0"/>
              <a:buChar char="•"/>
            </a:pPr>
            <a:r>
              <a:rPr lang="en-US" sz="3200" dirty="0"/>
              <a:t>Values</a:t>
            </a:r>
          </a:p>
        </p:txBody>
      </p:sp>
      <p:sp>
        <p:nvSpPr>
          <p:cNvPr id="5" name="TextBox 4"/>
          <p:cNvSpPr txBox="1"/>
          <p:nvPr/>
        </p:nvSpPr>
        <p:spPr>
          <a:xfrm>
            <a:off x="0" y="1066800"/>
            <a:ext cx="8458200" cy="954107"/>
          </a:xfrm>
          <a:prstGeom prst="rect">
            <a:avLst/>
          </a:prstGeom>
          <a:noFill/>
        </p:spPr>
        <p:txBody>
          <a:bodyPr wrap="square" rtlCol="0">
            <a:spAutoFit/>
          </a:bodyPr>
          <a:lstStyle/>
          <a:p>
            <a:r>
              <a:rPr lang="en-US" sz="2800" b="1" dirty="0" smtClean="0"/>
              <a:t>Psychographics </a:t>
            </a:r>
            <a:r>
              <a:rPr lang="en-US" sz="2800" dirty="0" smtClean="0"/>
              <a:t>is the science of using psychology and </a:t>
            </a:r>
          </a:p>
          <a:p>
            <a:r>
              <a:rPr lang="en-US" sz="2800" dirty="0" smtClean="0"/>
              <a:t>demographics to better understand consumers.</a:t>
            </a: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3" name="Picture 2"/>
          <p:cNvPicPr>
            <a:picLocks noChangeAspect="1"/>
          </p:cNvPicPr>
          <p:nvPr/>
        </p:nvPicPr>
        <p:blipFill>
          <a:blip r:embed="rId3" cstate="print"/>
          <a:srcRect/>
          <a:stretch>
            <a:fillRect/>
          </a:stretch>
        </p:blipFill>
        <p:spPr bwMode="auto">
          <a:xfrm>
            <a:off x="2895600" y="1295400"/>
            <a:ext cx="3465513" cy="5305425"/>
          </a:xfrm>
          <a:prstGeom prst="rect">
            <a:avLst/>
          </a:prstGeom>
          <a:noFill/>
          <a:ln w="9525">
            <a:noFill/>
            <a:miter lim="800000"/>
            <a:headEnd/>
            <a:tailEnd/>
          </a:ln>
        </p:spPr>
      </p:pic>
      <p:sp>
        <p:nvSpPr>
          <p:cNvPr id="25604" name="Title 1"/>
          <p:cNvSpPr txBox="1">
            <a:spLocks/>
          </p:cNvSpPr>
          <p:nvPr/>
        </p:nvSpPr>
        <p:spPr bwMode="auto">
          <a:xfrm>
            <a:off x="1828800" y="350838"/>
            <a:ext cx="6324600" cy="838200"/>
          </a:xfrm>
          <a:prstGeom prst="rect">
            <a:avLst/>
          </a:prstGeom>
          <a:noFill/>
          <a:ln w="9525">
            <a:noFill/>
            <a:miter lim="800000"/>
            <a:headEnd/>
            <a:tailEnd/>
          </a:ln>
        </p:spPr>
        <p:txBody>
          <a:bodyPr/>
          <a:lstStyle/>
          <a:p>
            <a:pPr algn="r"/>
            <a:r>
              <a:rPr lang="en-US" sz="4400" dirty="0"/>
              <a:t>VALS Segmentation System</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VALS Segmentation System</a:t>
            </a:r>
            <a:br>
              <a:rPr lang="en-US" dirty="0" smtClean="0"/>
            </a:br>
            <a:endParaRPr lang="en-US" dirty="0" smtClean="0"/>
          </a:p>
        </p:txBody>
      </p:sp>
      <p:sp>
        <p:nvSpPr>
          <p:cNvPr id="12292" name="TextBox 3"/>
          <p:cNvSpPr txBox="1">
            <a:spLocks noChangeArrowheads="1"/>
          </p:cNvSpPr>
          <p:nvPr/>
        </p:nvSpPr>
        <p:spPr bwMode="auto">
          <a:xfrm>
            <a:off x="228600" y="1371600"/>
            <a:ext cx="8686800" cy="4832092"/>
          </a:xfrm>
          <a:prstGeom prst="rect">
            <a:avLst/>
          </a:prstGeom>
          <a:noFill/>
          <a:ln w="9525">
            <a:noFill/>
            <a:miter lim="800000"/>
            <a:headEnd/>
            <a:tailEnd/>
          </a:ln>
        </p:spPr>
        <p:txBody>
          <a:bodyPr wrap="square">
            <a:spAutoFit/>
          </a:bodyPr>
          <a:lstStyle/>
          <a:p>
            <a:r>
              <a:rPr lang="en-US" sz="2800" dirty="0" smtClean="0"/>
              <a:t>1. </a:t>
            </a:r>
            <a:r>
              <a:rPr lang="en-US" sz="2800" i="1" dirty="0" smtClean="0"/>
              <a:t>Innovators</a:t>
            </a:r>
            <a:r>
              <a:rPr lang="en-US" sz="2800" dirty="0" smtClean="0"/>
              <a:t>—Successful, sophisticated, active, “take-charge” people with high self-esteem. Purchases often reflect cultivated tastes for relatively upscale, niche-oriented products and services.</a:t>
            </a:r>
          </a:p>
          <a:p>
            <a:r>
              <a:rPr lang="en-US" sz="2800" dirty="0" smtClean="0"/>
              <a:t>2. </a:t>
            </a:r>
            <a:r>
              <a:rPr lang="en-US" sz="2800" i="1" dirty="0" smtClean="0"/>
              <a:t>Thinkers</a:t>
            </a:r>
            <a:r>
              <a:rPr lang="en-US" sz="2800" dirty="0" smtClean="0"/>
              <a:t>—Mature, satisfied, and reflective people motivated by ideals and who value order, knowledge, and responsibility. They seek durability, functionality, and value in products.</a:t>
            </a:r>
          </a:p>
          <a:p>
            <a:r>
              <a:rPr lang="en-US" sz="2800" dirty="0" smtClean="0"/>
              <a:t>3. </a:t>
            </a:r>
            <a:r>
              <a:rPr lang="en-US" sz="2800" i="1" dirty="0" smtClean="0"/>
              <a:t>Achievers</a:t>
            </a:r>
            <a:r>
              <a:rPr lang="en-US" sz="2800" dirty="0" smtClean="0"/>
              <a:t>—Successful, goal-oriented people who focus on career and family. They favor premium products that demonstrate success to their peers.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VALS Segmentation System</a:t>
            </a:r>
            <a:br>
              <a:rPr lang="en-US" dirty="0" smtClean="0"/>
            </a:br>
            <a:endParaRPr lang="en-US" dirty="0" smtClean="0"/>
          </a:p>
        </p:txBody>
      </p:sp>
      <p:sp>
        <p:nvSpPr>
          <p:cNvPr id="12292" name="TextBox 3"/>
          <p:cNvSpPr txBox="1">
            <a:spLocks noChangeArrowheads="1"/>
          </p:cNvSpPr>
          <p:nvPr/>
        </p:nvSpPr>
        <p:spPr bwMode="auto">
          <a:xfrm>
            <a:off x="228600" y="1371600"/>
            <a:ext cx="8686800" cy="5693866"/>
          </a:xfrm>
          <a:prstGeom prst="rect">
            <a:avLst/>
          </a:prstGeom>
          <a:noFill/>
          <a:ln w="9525">
            <a:noFill/>
            <a:miter lim="800000"/>
            <a:headEnd/>
            <a:tailEnd/>
          </a:ln>
        </p:spPr>
        <p:txBody>
          <a:bodyPr wrap="square">
            <a:spAutoFit/>
          </a:bodyPr>
          <a:lstStyle/>
          <a:p>
            <a:r>
              <a:rPr lang="en-US" sz="2800" dirty="0" smtClean="0"/>
              <a:t>4. </a:t>
            </a:r>
            <a:r>
              <a:rPr lang="en-US" sz="2800" i="1" dirty="0" err="1" smtClean="0"/>
              <a:t>Experiencer</a:t>
            </a:r>
            <a:r>
              <a:rPr lang="en-US" sz="2800" dirty="0" smtClean="0"/>
              <a:t>—Young, enthusiastic, impulsive people who seek variety and excitement. They spend a comparatively high proportion of income on fashion, entertainment, and socializing.</a:t>
            </a:r>
          </a:p>
          <a:p>
            <a:r>
              <a:rPr lang="en-US" sz="2800" dirty="0" smtClean="0"/>
              <a:t>The four groups with lower resources are:</a:t>
            </a:r>
          </a:p>
          <a:p>
            <a:r>
              <a:rPr lang="en-US" sz="2800" dirty="0" smtClean="0"/>
              <a:t>1. </a:t>
            </a:r>
            <a:r>
              <a:rPr lang="en-US" sz="2800" i="1" dirty="0" smtClean="0"/>
              <a:t>Believers</a:t>
            </a:r>
            <a:r>
              <a:rPr lang="en-US" sz="2800" dirty="0" smtClean="0"/>
              <a:t>—Conservative, conventional, and traditional people with concrete beliefs. They prefer familiar, U.S.-made products and are loyal to established brands.</a:t>
            </a:r>
          </a:p>
          <a:p>
            <a:r>
              <a:rPr lang="en-US" sz="2800" dirty="0" smtClean="0"/>
              <a:t>2. </a:t>
            </a:r>
            <a:r>
              <a:rPr lang="en-US" sz="2800" i="1" dirty="0" smtClean="0"/>
              <a:t>Strivers</a:t>
            </a:r>
            <a:r>
              <a:rPr lang="en-US" sz="2800" dirty="0" smtClean="0"/>
              <a:t>—Trendy and fun-loving people who are resource-constrained. They favor stylish products that emulate the purchases of those with greater material wealth.</a:t>
            </a:r>
          </a:p>
          <a:p>
            <a:pPr marL="514350" indent="-514350"/>
            <a:endParaRPr lang="en-US"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VALS Segmentation System</a:t>
            </a:r>
            <a:br>
              <a:rPr lang="en-US" dirty="0" smtClean="0"/>
            </a:br>
            <a:endParaRPr lang="en-US" dirty="0" smtClean="0"/>
          </a:p>
        </p:txBody>
      </p:sp>
      <p:sp>
        <p:nvSpPr>
          <p:cNvPr id="12292" name="TextBox 3"/>
          <p:cNvSpPr txBox="1">
            <a:spLocks noChangeArrowheads="1"/>
          </p:cNvSpPr>
          <p:nvPr/>
        </p:nvSpPr>
        <p:spPr bwMode="auto">
          <a:xfrm>
            <a:off x="228600" y="1371600"/>
            <a:ext cx="8686800" cy="2677656"/>
          </a:xfrm>
          <a:prstGeom prst="rect">
            <a:avLst/>
          </a:prstGeom>
          <a:noFill/>
          <a:ln w="9525">
            <a:noFill/>
            <a:miter lim="800000"/>
            <a:headEnd/>
            <a:tailEnd/>
          </a:ln>
        </p:spPr>
        <p:txBody>
          <a:bodyPr wrap="square">
            <a:spAutoFit/>
          </a:bodyPr>
          <a:lstStyle/>
          <a:p>
            <a:r>
              <a:rPr lang="en-US" sz="2800" dirty="0" smtClean="0"/>
              <a:t>3. </a:t>
            </a:r>
            <a:r>
              <a:rPr lang="en-US" sz="2800" i="1" dirty="0" smtClean="0"/>
              <a:t>Makers</a:t>
            </a:r>
            <a:r>
              <a:rPr lang="en-US" sz="2800" dirty="0" smtClean="0"/>
              <a:t>—Practical, down-to-earth, self-sufficient people who like to work with their hands. They seek U.S.-made products with a practical or functional purpose.</a:t>
            </a:r>
          </a:p>
          <a:p>
            <a:r>
              <a:rPr lang="en-US" sz="2800" dirty="0" smtClean="0"/>
              <a:t>4. </a:t>
            </a:r>
            <a:r>
              <a:rPr lang="en-US" sz="2800" i="1" dirty="0" smtClean="0"/>
              <a:t>Survivors</a:t>
            </a:r>
            <a:r>
              <a:rPr lang="en-US" sz="2800" dirty="0" smtClean="0"/>
              <a:t>—Elderly, passive people concerned about change and loyal to their favorite brands.</a:t>
            </a:r>
          </a:p>
          <a:p>
            <a:pPr marL="514350" indent="-514350"/>
            <a:endParaRPr lang="en-US"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Behavioral Segmentation</a:t>
            </a:r>
          </a:p>
        </p:txBody>
      </p:sp>
      <p:sp>
        <p:nvSpPr>
          <p:cNvPr id="26627" name="TextBox 2"/>
          <p:cNvSpPr txBox="1">
            <a:spLocks noChangeArrowheads="1"/>
          </p:cNvSpPr>
          <p:nvPr/>
        </p:nvSpPr>
        <p:spPr bwMode="auto">
          <a:xfrm>
            <a:off x="6400800" y="4025900"/>
            <a:ext cx="2667000" cy="522288"/>
          </a:xfrm>
          <a:prstGeom prst="rect">
            <a:avLst/>
          </a:prstGeom>
          <a:noFill/>
          <a:ln w="9525">
            <a:noFill/>
            <a:miter lim="800000"/>
            <a:headEnd/>
            <a:tailEnd/>
          </a:ln>
        </p:spPr>
        <p:txBody>
          <a:bodyPr>
            <a:spAutoFit/>
          </a:bodyPr>
          <a:lstStyle/>
          <a:p>
            <a:pPr algn="ctr"/>
            <a:r>
              <a:rPr lang="en-US" sz="2800"/>
              <a:t>User and Usage</a:t>
            </a:r>
          </a:p>
        </p:txBody>
      </p:sp>
      <p:sp>
        <p:nvSpPr>
          <p:cNvPr id="26630" name="TextBox 6"/>
          <p:cNvSpPr txBox="1">
            <a:spLocks noChangeArrowheads="1"/>
          </p:cNvSpPr>
          <p:nvPr/>
        </p:nvSpPr>
        <p:spPr bwMode="auto">
          <a:xfrm>
            <a:off x="685800" y="5867400"/>
            <a:ext cx="2819400" cy="523875"/>
          </a:xfrm>
          <a:prstGeom prst="rect">
            <a:avLst/>
          </a:prstGeom>
          <a:noFill/>
          <a:ln w="9525">
            <a:noFill/>
            <a:miter lim="800000"/>
            <a:headEnd/>
            <a:tailEnd/>
          </a:ln>
        </p:spPr>
        <p:txBody>
          <a:bodyPr>
            <a:spAutoFit/>
          </a:bodyPr>
          <a:lstStyle/>
          <a:p>
            <a:pPr algn="ctr"/>
            <a:r>
              <a:rPr lang="en-US" sz="2800" dirty="0"/>
              <a:t>Decision Roles</a:t>
            </a:r>
          </a:p>
        </p:txBody>
      </p:sp>
      <p:graphicFrame>
        <p:nvGraphicFramePr>
          <p:cNvPr id="8" name="Diagram 7"/>
          <p:cNvGraphicFramePr/>
          <p:nvPr/>
        </p:nvGraphicFramePr>
        <p:xfrm>
          <a:off x="304800" y="2590800"/>
          <a:ext cx="4267200" cy="2971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Rectangle 9"/>
          <p:cNvSpPr/>
          <p:nvPr/>
        </p:nvSpPr>
        <p:spPr>
          <a:xfrm>
            <a:off x="6400800" y="1143000"/>
            <a:ext cx="26670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bg1"/>
                </a:solidFill>
              </a:rPr>
              <a:t>Usage occasions</a:t>
            </a:r>
          </a:p>
        </p:txBody>
      </p:sp>
      <p:sp>
        <p:nvSpPr>
          <p:cNvPr id="11" name="Rectangle 10"/>
          <p:cNvSpPr/>
          <p:nvPr/>
        </p:nvSpPr>
        <p:spPr>
          <a:xfrm>
            <a:off x="6400800" y="1752600"/>
            <a:ext cx="26670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bg1"/>
                </a:solidFill>
              </a:rPr>
              <a:t>User status</a:t>
            </a:r>
          </a:p>
        </p:txBody>
      </p:sp>
      <p:sp>
        <p:nvSpPr>
          <p:cNvPr id="12" name="Rectangle 11"/>
          <p:cNvSpPr/>
          <p:nvPr/>
        </p:nvSpPr>
        <p:spPr>
          <a:xfrm>
            <a:off x="6400800" y="2362200"/>
            <a:ext cx="26670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bg1"/>
                </a:solidFill>
              </a:rPr>
              <a:t>Usage rate</a:t>
            </a:r>
          </a:p>
        </p:txBody>
      </p:sp>
      <p:sp>
        <p:nvSpPr>
          <p:cNvPr id="13" name="Rectangle 12"/>
          <p:cNvSpPr/>
          <p:nvPr/>
        </p:nvSpPr>
        <p:spPr>
          <a:xfrm>
            <a:off x="6400800" y="2971800"/>
            <a:ext cx="26670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bg1"/>
                </a:solidFill>
              </a:rPr>
              <a:t>Buyer-readiness</a:t>
            </a:r>
          </a:p>
        </p:txBody>
      </p:sp>
      <p:sp>
        <p:nvSpPr>
          <p:cNvPr id="14" name="Rectangle 13"/>
          <p:cNvSpPr/>
          <p:nvPr/>
        </p:nvSpPr>
        <p:spPr>
          <a:xfrm>
            <a:off x="6400800" y="3581400"/>
            <a:ext cx="26670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400" dirty="0">
                <a:solidFill>
                  <a:schemeClr val="bg1"/>
                </a:solidFill>
              </a:rPr>
              <a:t>Loyalty status</a:t>
            </a:r>
          </a:p>
        </p:txBody>
      </p:sp>
      <p:sp>
        <p:nvSpPr>
          <p:cNvPr id="15" name="TextBox 14"/>
          <p:cNvSpPr txBox="1"/>
          <p:nvPr/>
        </p:nvSpPr>
        <p:spPr>
          <a:xfrm>
            <a:off x="0" y="1143000"/>
            <a:ext cx="6582699" cy="1477328"/>
          </a:xfrm>
          <a:prstGeom prst="rect">
            <a:avLst/>
          </a:prstGeom>
          <a:noFill/>
        </p:spPr>
        <p:txBody>
          <a:bodyPr wrap="none" rtlCol="0">
            <a:spAutoFit/>
          </a:bodyPr>
          <a:lstStyle/>
          <a:p>
            <a:r>
              <a:rPr lang="en-US" sz="2400" b="1" dirty="0" smtClean="0"/>
              <a:t>Behavioral segmentation </a:t>
            </a:r>
            <a:r>
              <a:rPr lang="en-US" sz="2400" dirty="0" smtClean="0"/>
              <a:t>divide buyers into groups</a:t>
            </a:r>
          </a:p>
          <a:p>
            <a:r>
              <a:rPr lang="en-US" sz="2400" dirty="0" smtClean="0"/>
              <a:t> on the  basis of their knowledge of, attitude </a:t>
            </a:r>
          </a:p>
          <a:p>
            <a:r>
              <a:rPr lang="en-US" sz="2400" dirty="0" smtClean="0"/>
              <a:t>toward, use of, or response to a product.</a:t>
            </a:r>
          </a:p>
          <a:p>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1" name="Title 1"/>
          <p:cNvSpPr txBox="1">
            <a:spLocks/>
          </p:cNvSpPr>
          <p:nvPr/>
        </p:nvSpPr>
        <p:spPr bwMode="auto">
          <a:xfrm>
            <a:off x="1828800" y="350838"/>
            <a:ext cx="6324600" cy="838200"/>
          </a:xfrm>
          <a:prstGeom prst="rect">
            <a:avLst/>
          </a:prstGeom>
          <a:noFill/>
          <a:ln w="9525">
            <a:noFill/>
            <a:miter lim="800000"/>
            <a:headEnd/>
            <a:tailEnd/>
          </a:ln>
        </p:spPr>
        <p:txBody>
          <a:bodyPr/>
          <a:lstStyle/>
          <a:p>
            <a:pPr algn="r"/>
            <a:r>
              <a:rPr lang="en-US" sz="4400"/>
              <a:t>Brand Funnel</a:t>
            </a:r>
          </a:p>
        </p:txBody>
      </p:sp>
      <p:pic>
        <p:nvPicPr>
          <p:cNvPr id="27652" name="Picture 4"/>
          <p:cNvPicPr>
            <a:picLocks noChangeAspect="1"/>
          </p:cNvPicPr>
          <p:nvPr/>
        </p:nvPicPr>
        <p:blipFill>
          <a:blip r:embed="rId3" cstate="print"/>
          <a:srcRect/>
          <a:stretch>
            <a:fillRect/>
          </a:stretch>
        </p:blipFill>
        <p:spPr bwMode="auto">
          <a:xfrm>
            <a:off x="1219200" y="1828800"/>
            <a:ext cx="7016750" cy="3352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Consumer Attitudes</a:t>
            </a:r>
          </a:p>
        </p:txBody>
      </p:sp>
      <p:grpSp>
        <p:nvGrpSpPr>
          <p:cNvPr id="28675" name="Group 15"/>
          <p:cNvGrpSpPr>
            <a:grpSpLocks/>
          </p:cNvGrpSpPr>
          <p:nvPr/>
        </p:nvGrpSpPr>
        <p:grpSpPr bwMode="auto">
          <a:xfrm>
            <a:off x="381000" y="2479675"/>
            <a:ext cx="1676400" cy="2112963"/>
            <a:chOff x="457200" y="3535985"/>
            <a:chExt cx="1676400" cy="2113146"/>
          </a:xfrm>
        </p:grpSpPr>
        <p:pic>
          <p:nvPicPr>
            <p:cNvPr id="28688" name="Picture 3"/>
            <p:cNvPicPr>
              <a:picLocks noChangeAspect="1"/>
            </p:cNvPicPr>
            <p:nvPr/>
          </p:nvPicPr>
          <p:blipFill>
            <a:blip r:embed="rId3" cstate="print"/>
            <a:srcRect r="50000" b="59245"/>
            <a:stretch>
              <a:fillRect/>
            </a:stretch>
          </p:blipFill>
          <p:spPr bwMode="auto">
            <a:xfrm>
              <a:off x="685800" y="3535985"/>
              <a:ext cx="1219200" cy="1484671"/>
            </a:xfrm>
            <a:prstGeom prst="rect">
              <a:avLst/>
            </a:prstGeom>
            <a:noFill/>
            <a:ln w="9525">
              <a:noFill/>
              <a:miter lim="800000"/>
              <a:headEnd/>
              <a:tailEnd/>
            </a:ln>
          </p:spPr>
        </p:pic>
        <p:sp>
          <p:nvSpPr>
            <p:cNvPr id="28689" name="TextBox 7"/>
            <p:cNvSpPr txBox="1">
              <a:spLocks noChangeArrowheads="1"/>
            </p:cNvSpPr>
            <p:nvPr/>
          </p:nvSpPr>
          <p:spPr bwMode="auto">
            <a:xfrm>
              <a:off x="457200" y="5187466"/>
              <a:ext cx="1676400" cy="461665"/>
            </a:xfrm>
            <a:prstGeom prst="rect">
              <a:avLst/>
            </a:prstGeom>
            <a:noFill/>
            <a:ln w="9525">
              <a:noFill/>
              <a:miter lim="800000"/>
              <a:headEnd/>
              <a:tailEnd/>
            </a:ln>
          </p:spPr>
          <p:txBody>
            <a:bodyPr>
              <a:spAutoFit/>
            </a:bodyPr>
            <a:lstStyle/>
            <a:p>
              <a:r>
                <a:rPr lang="en-US" sz="2400" dirty="0"/>
                <a:t>Enthusiastic</a:t>
              </a:r>
            </a:p>
          </p:txBody>
        </p:sp>
      </p:grpSp>
      <p:grpSp>
        <p:nvGrpSpPr>
          <p:cNvPr id="28676" name="Group 16"/>
          <p:cNvGrpSpPr>
            <a:grpSpLocks/>
          </p:cNvGrpSpPr>
          <p:nvPr/>
        </p:nvGrpSpPr>
        <p:grpSpPr bwMode="auto">
          <a:xfrm>
            <a:off x="2209800" y="2435225"/>
            <a:ext cx="1320800" cy="2157413"/>
            <a:chOff x="2519516" y="3613894"/>
            <a:chExt cx="1321208" cy="2156852"/>
          </a:xfrm>
        </p:grpSpPr>
        <p:pic>
          <p:nvPicPr>
            <p:cNvPr id="28686" name="Picture 4"/>
            <p:cNvPicPr>
              <a:picLocks noChangeAspect="1"/>
            </p:cNvPicPr>
            <p:nvPr/>
          </p:nvPicPr>
          <p:blipFill>
            <a:blip r:embed="rId4" cstate="print"/>
            <a:srcRect l="50000" t="2753" b="58533"/>
            <a:stretch>
              <a:fillRect/>
            </a:stretch>
          </p:blipFill>
          <p:spPr bwMode="auto">
            <a:xfrm>
              <a:off x="2519516" y="3613894"/>
              <a:ext cx="1321208" cy="1528377"/>
            </a:xfrm>
            <a:prstGeom prst="rect">
              <a:avLst/>
            </a:prstGeom>
            <a:noFill/>
            <a:ln w="9525">
              <a:noFill/>
              <a:miter lim="800000"/>
              <a:headEnd/>
              <a:tailEnd/>
            </a:ln>
          </p:spPr>
        </p:pic>
        <p:sp>
          <p:nvSpPr>
            <p:cNvPr id="28687" name="TextBox 8"/>
            <p:cNvSpPr txBox="1">
              <a:spLocks noChangeArrowheads="1"/>
            </p:cNvSpPr>
            <p:nvPr/>
          </p:nvSpPr>
          <p:spPr bwMode="auto">
            <a:xfrm>
              <a:off x="2519516" y="5309081"/>
              <a:ext cx="1321208" cy="461665"/>
            </a:xfrm>
            <a:prstGeom prst="rect">
              <a:avLst/>
            </a:prstGeom>
            <a:noFill/>
            <a:ln w="9525">
              <a:noFill/>
              <a:miter lim="800000"/>
              <a:headEnd/>
              <a:tailEnd/>
            </a:ln>
          </p:spPr>
          <p:txBody>
            <a:bodyPr>
              <a:spAutoFit/>
            </a:bodyPr>
            <a:lstStyle/>
            <a:p>
              <a:pPr algn="ctr"/>
              <a:r>
                <a:rPr lang="en-US" sz="2400"/>
                <a:t>Positive</a:t>
              </a:r>
            </a:p>
          </p:txBody>
        </p:sp>
      </p:grpSp>
      <p:grpSp>
        <p:nvGrpSpPr>
          <p:cNvPr id="28677" name="Group 14"/>
          <p:cNvGrpSpPr>
            <a:grpSpLocks/>
          </p:cNvGrpSpPr>
          <p:nvPr/>
        </p:nvGrpSpPr>
        <p:grpSpPr bwMode="auto">
          <a:xfrm>
            <a:off x="3733800" y="2357438"/>
            <a:ext cx="1614488" cy="2235200"/>
            <a:chOff x="3871592" y="3535985"/>
            <a:chExt cx="1614808" cy="2234761"/>
          </a:xfrm>
        </p:grpSpPr>
        <p:pic>
          <p:nvPicPr>
            <p:cNvPr id="28684" name="Picture 5"/>
            <p:cNvPicPr>
              <a:picLocks noChangeAspect="1"/>
            </p:cNvPicPr>
            <p:nvPr/>
          </p:nvPicPr>
          <p:blipFill>
            <a:blip r:embed="rId5" cstate="print"/>
            <a:srcRect l="537" t="50000" r="49463" b="8667"/>
            <a:stretch>
              <a:fillRect/>
            </a:stretch>
          </p:blipFill>
          <p:spPr bwMode="auto">
            <a:xfrm>
              <a:off x="4028695" y="3535985"/>
              <a:ext cx="1300603" cy="1606286"/>
            </a:xfrm>
            <a:prstGeom prst="rect">
              <a:avLst/>
            </a:prstGeom>
            <a:noFill/>
            <a:ln w="9525">
              <a:noFill/>
              <a:miter lim="800000"/>
              <a:headEnd/>
              <a:tailEnd/>
            </a:ln>
          </p:spPr>
        </p:pic>
        <p:sp>
          <p:nvSpPr>
            <p:cNvPr id="28685" name="TextBox 9"/>
            <p:cNvSpPr txBox="1">
              <a:spLocks noChangeArrowheads="1"/>
            </p:cNvSpPr>
            <p:nvPr/>
          </p:nvSpPr>
          <p:spPr bwMode="auto">
            <a:xfrm>
              <a:off x="3871592" y="5309081"/>
              <a:ext cx="1614808" cy="461665"/>
            </a:xfrm>
            <a:prstGeom prst="rect">
              <a:avLst/>
            </a:prstGeom>
            <a:noFill/>
            <a:ln w="9525">
              <a:noFill/>
              <a:miter lim="800000"/>
              <a:headEnd/>
              <a:tailEnd/>
            </a:ln>
          </p:spPr>
          <p:txBody>
            <a:bodyPr>
              <a:spAutoFit/>
            </a:bodyPr>
            <a:lstStyle/>
            <a:p>
              <a:pPr algn="ctr"/>
              <a:r>
                <a:rPr lang="en-US" sz="2400" dirty="0"/>
                <a:t>Indifferent</a:t>
              </a:r>
            </a:p>
          </p:txBody>
        </p:sp>
      </p:grpSp>
      <p:grpSp>
        <p:nvGrpSpPr>
          <p:cNvPr id="28678" name="Group 13"/>
          <p:cNvGrpSpPr>
            <a:grpSpLocks/>
          </p:cNvGrpSpPr>
          <p:nvPr/>
        </p:nvGrpSpPr>
        <p:grpSpPr bwMode="auto">
          <a:xfrm>
            <a:off x="5715000" y="2343150"/>
            <a:ext cx="1300163" cy="2249488"/>
            <a:chOff x="5514560" y="3520591"/>
            <a:chExt cx="1300604" cy="2250155"/>
          </a:xfrm>
        </p:grpSpPr>
        <p:pic>
          <p:nvPicPr>
            <p:cNvPr id="28682" name="Picture 2"/>
            <p:cNvPicPr>
              <a:picLocks noChangeAspect="1"/>
            </p:cNvPicPr>
            <p:nvPr/>
          </p:nvPicPr>
          <p:blipFill>
            <a:blip r:embed="rId6" cstate="print"/>
            <a:srcRect l="50000" t="50000" b="8270"/>
            <a:stretch>
              <a:fillRect/>
            </a:stretch>
          </p:blipFill>
          <p:spPr bwMode="auto">
            <a:xfrm>
              <a:off x="5514560" y="3520591"/>
              <a:ext cx="1300603" cy="1621680"/>
            </a:xfrm>
            <a:prstGeom prst="rect">
              <a:avLst/>
            </a:prstGeom>
            <a:noFill/>
            <a:ln w="9525">
              <a:noFill/>
              <a:miter lim="800000"/>
              <a:headEnd/>
              <a:tailEnd/>
            </a:ln>
          </p:spPr>
        </p:pic>
        <p:sp>
          <p:nvSpPr>
            <p:cNvPr id="28683" name="TextBox 10"/>
            <p:cNvSpPr txBox="1">
              <a:spLocks noChangeArrowheads="1"/>
            </p:cNvSpPr>
            <p:nvPr/>
          </p:nvSpPr>
          <p:spPr bwMode="auto">
            <a:xfrm>
              <a:off x="5514560" y="5309081"/>
              <a:ext cx="1300604" cy="461665"/>
            </a:xfrm>
            <a:prstGeom prst="rect">
              <a:avLst/>
            </a:prstGeom>
            <a:noFill/>
            <a:ln w="9525">
              <a:noFill/>
              <a:miter lim="800000"/>
              <a:headEnd/>
              <a:tailEnd/>
            </a:ln>
          </p:spPr>
          <p:txBody>
            <a:bodyPr>
              <a:spAutoFit/>
            </a:bodyPr>
            <a:lstStyle/>
            <a:p>
              <a:pPr algn="ctr"/>
              <a:r>
                <a:rPr lang="en-US" sz="2400"/>
                <a:t>Negative</a:t>
              </a:r>
            </a:p>
          </p:txBody>
        </p:sp>
      </p:grpSp>
      <p:grpSp>
        <p:nvGrpSpPr>
          <p:cNvPr id="28679" name="Group 17"/>
          <p:cNvGrpSpPr>
            <a:grpSpLocks/>
          </p:cNvGrpSpPr>
          <p:nvPr/>
        </p:nvGrpSpPr>
        <p:grpSpPr bwMode="auto">
          <a:xfrm>
            <a:off x="7467600" y="2435225"/>
            <a:ext cx="1238250" cy="2157413"/>
            <a:chOff x="7467600" y="3613894"/>
            <a:chExt cx="1238150" cy="2156852"/>
          </a:xfrm>
        </p:grpSpPr>
        <p:pic>
          <p:nvPicPr>
            <p:cNvPr id="28680" name="Picture 6"/>
            <p:cNvPicPr>
              <a:picLocks noChangeAspect="1"/>
            </p:cNvPicPr>
            <p:nvPr/>
          </p:nvPicPr>
          <p:blipFill>
            <a:blip r:embed="rId7" cstate="print"/>
            <a:srcRect t="50000" r="50000" b="8688"/>
            <a:stretch>
              <a:fillRect/>
            </a:stretch>
          </p:blipFill>
          <p:spPr bwMode="auto">
            <a:xfrm>
              <a:off x="7467600" y="3613894"/>
              <a:ext cx="1238150" cy="1528377"/>
            </a:xfrm>
            <a:prstGeom prst="rect">
              <a:avLst/>
            </a:prstGeom>
            <a:noFill/>
            <a:ln w="9525">
              <a:noFill/>
              <a:miter lim="800000"/>
              <a:headEnd/>
              <a:tailEnd/>
            </a:ln>
          </p:spPr>
        </p:pic>
        <p:sp>
          <p:nvSpPr>
            <p:cNvPr id="28681" name="TextBox 11"/>
            <p:cNvSpPr txBox="1">
              <a:spLocks noChangeArrowheads="1"/>
            </p:cNvSpPr>
            <p:nvPr/>
          </p:nvSpPr>
          <p:spPr bwMode="auto">
            <a:xfrm>
              <a:off x="7515175" y="5309081"/>
              <a:ext cx="1143000" cy="461665"/>
            </a:xfrm>
            <a:prstGeom prst="rect">
              <a:avLst/>
            </a:prstGeom>
            <a:noFill/>
            <a:ln w="9525">
              <a:noFill/>
              <a:miter lim="800000"/>
              <a:headEnd/>
              <a:tailEnd/>
            </a:ln>
          </p:spPr>
          <p:txBody>
            <a:bodyPr>
              <a:spAutoFit/>
            </a:bodyPr>
            <a:lstStyle/>
            <a:p>
              <a:pPr algn="ctr"/>
              <a:r>
                <a:rPr lang="en-US" sz="2400" dirty="0"/>
                <a:t>Hostile</a:t>
              </a: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9" name="Title 1"/>
          <p:cNvSpPr txBox="1">
            <a:spLocks/>
          </p:cNvSpPr>
          <p:nvPr/>
        </p:nvSpPr>
        <p:spPr bwMode="auto">
          <a:xfrm>
            <a:off x="1828800" y="350838"/>
            <a:ext cx="6324600" cy="838200"/>
          </a:xfrm>
          <a:prstGeom prst="rect">
            <a:avLst/>
          </a:prstGeom>
          <a:noFill/>
          <a:ln w="9525">
            <a:noFill/>
            <a:miter lim="800000"/>
            <a:headEnd/>
            <a:tailEnd/>
          </a:ln>
        </p:spPr>
        <p:txBody>
          <a:bodyPr/>
          <a:lstStyle/>
          <a:p>
            <a:pPr algn="r"/>
            <a:r>
              <a:rPr lang="en-US" sz="4400"/>
              <a:t>Behavioral Segmentation</a:t>
            </a:r>
          </a:p>
        </p:txBody>
      </p:sp>
      <p:pic>
        <p:nvPicPr>
          <p:cNvPr id="29700" name="Picture 4"/>
          <p:cNvPicPr>
            <a:picLocks noChangeAspect="1"/>
          </p:cNvPicPr>
          <p:nvPr/>
        </p:nvPicPr>
        <p:blipFill>
          <a:blip r:embed="rId3" cstate="print"/>
          <a:srcRect/>
          <a:stretch>
            <a:fillRect/>
          </a:stretch>
        </p:blipFill>
        <p:spPr bwMode="auto">
          <a:xfrm>
            <a:off x="304800" y="1395413"/>
            <a:ext cx="8839199" cy="52339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Bases for Segmenting B2B Markets</a:t>
            </a:r>
          </a:p>
        </p:txBody>
      </p:sp>
      <p:sp>
        <p:nvSpPr>
          <p:cNvPr id="3" name="Rectangle 2"/>
          <p:cNvSpPr/>
          <p:nvPr/>
        </p:nvSpPr>
        <p:spPr>
          <a:xfrm>
            <a:off x="381000" y="1524000"/>
            <a:ext cx="3886200" cy="76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Demographic</a:t>
            </a:r>
          </a:p>
        </p:txBody>
      </p:sp>
      <p:sp>
        <p:nvSpPr>
          <p:cNvPr id="4" name="Rectangle 3"/>
          <p:cNvSpPr/>
          <p:nvPr/>
        </p:nvSpPr>
        <p:spPr>
          <a:xfrm>
            <a:off x="381000" y="2506663"/>
            <a:ext cx="3886200" cy="762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Operating Variables</a:t>
            </a:r>
          </a:p>
        </p:txBody>
      </p:sp>
      <p:sp>
        <p:nvSpPr>
          <p:cNvPr id="5" name="Rectangle 4"/>
          <p:cNvSpPr/>
          <p:nvPr/>
        </p:nvSpPr>
        <p:spPr>
          <a:xfrm>
            <a:off x="381000" y="3490913"/>
            <a:ext cx="3886200" cy="762000"/>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Purchasing Approach</a:t>
            </a:r>
          </a:p>
        </p:txBody>
      </p:sp>
      <p:sp>
        <p:nvSpPr>
          <p:cNvPr id="6" name="Rectangle 5"/>
          <p:cNvSpPr/>
          <p:nvPr/>
        </p:nvSpPr>
        <p:spPr>
          <a:xfrm>
            <a:off x="381000" y="4473575"/>
            <a:ext cx="3886200" cy="762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Situational Factors</a:t>
            </a:r>
          </a:p>
        </p:txBody>
      </p:sp>
      <p:sp>
        <p:nvSpPr>
          <p:cNvPr id="7" name="Rectangle 6"/>
          <p:cNvSpPr/>
          <p:nvPr/>
        </p:nvSpPr>
        <p:spPr>
          <a:xfrm>
            <a:off x="381000" y="5456238"/>
            <a:ext cx="3886200" cy="762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Personal Characteristics</a:t>
            </a:r>
          </a:p>
        </p:txBody>
      </p:sp>
      <p:sp>
        <p:nvSpPr>
          <p:cNvPr id="30728" name="TextBox 7"/>
          <p:cNvSpPr txBox="1">
            <a:spLocks noChangeArrowheads="1"/>
          </p:cNvSpPr>
          <p:nvPr/>
        </p:nvSpPr>
        <p:spPr bwMode="auto">
          <a:xfrm>
            <a:off x="4495800" y="1714500"/>
            <a:ext cx="4267200" cy="381000"/>
          </a:xfrm>
          <a:prstGeom prst="rect">
            <a:avLst/>
          </a:prstGeom>
          <a:noFill/>
          <a:ln w="9525">
            <a:noFill/>
            <a:miter lim="800000"/>
            <a:headEnd/>
            <a:tailEnd/>
          </a:ln>
        </p:spPr>
        <p:txBody>
          <a:bodyPr>
            <a:spAutoFit/>
          </a:bodyPr>
          <a:lstStyle/>
          <a:p>
            <a:r>
              <a:rPr lang="en-US"/>
              <a:t>Industry, company size, location</a:t>
            </a:r>
          </a:p>
        </p:txBody>
      </p:sp>
      <p:sp>
        <p:nvSpPr>
          <p:cNvPr id="30729" name="TextBox 8"/>
          <p:cNvSpPr txBox="1">
            <a:spLocks noChangeArrowheads="1"/>
          </p:cNvSpPr>
          <p:nvPr/>
        </p:nvSpPr>
        <p:spPr bwMode="auto">
          <a:xfrm>
            <a:off x="4495800" y="2697163"/>
            <a:ext cx="4491038" cy="369887"/>
          </a:xfrm>
          <a:prstGeom prst="rect">
            <a:avLst/>
          </a:prstGeom>
          <a:noFill/>
          <a:ln w="9525">
            <a:noFill/>
            <a:miter lim="800000"/>
            <a:headEnd/>
            <a:tailEnd/>
          </a:ln>
        </p:spPr>
        <p:txBody>
          <a:bodyPr>
            <a:spAutoFit/>
          </a:bodyPr>
          <a:lstStyle/>
          <a:p>
            <a:r>
              <a:rPr lang="en-US"/>
              <a:t>Technology, user status, customer capabilities</a:t>
            </a:r>
          </a:p>
        </p:txBody>
      </p:sp>
      <p:sp>
        <p:nvSpPr>
          <p:cNvPr id="30730" name="TextBox 9"/>
          <p:cNvSpPr txBox="1">
            <a:spLocks noChangeArrowheads="1"/>
          </p:cNvSpPr>
          <p:nvPr/>
        </p:nvSpPr>
        <p:spPr bwMode="auto">
          <a:xfrm>
            <a:off x="4495800" y="3686175"/>
            <a:ext cx="4643438" cy="369888"/>
          </a:xfrm>
          <a:prstGeom prst="rect">
            <a:avLst/>
          </a:prstGeom>
          <a:noFill/>
          <a:ln w="9525">
            <a:noFill/>
            <a:miter lim="800000"/>
            <a:headEnd/>
            <a:tailEnd/>
          </a:ln>
        </p:spPr>
        <p:txBody>
          <a:bodyPr>
            <a:spAutoFit/>
          </a:bodyPr>
          <a:lstStyle/>
          <a:p>
            <a:r>
              <a:rPr lang="en-US"/>
              <a:t>Power structure, nature of existing relationship</a:t>
            </a:r>
          </a:p>
        </p:txBody>
      </p:sp>
      <p:sp>
        <p:nvSpPr>
          <p:cNvPr id="30731" name="TextBox 10"/>
          <p:cNvSpPr txBox="1">
            <a:spLocks noChangeArrowheads="1"/>
          </p:cNvSpPr>
          <p:nvPr/>
        </p:nvSpPr>
        <p:spPr bwMode="auto">
          <a:xfrm>
            <a:off x="4495800" y="4670425"/>
            <a:ext cx="4491038" cy="368300"/>
          </a:xfrm>
          <a:prstGeom prst="rect">
            <a:avLst/>
          </a:prstGeom>
          <a:noFill/>
          <a:ln w="9525">
            <a:noFill/>
            <a:miter lim="800000"/>
            <a:headEnd/>
            <a:tailEnd/>
          </a:ln>
        </p:spPr>
        <p:txBody>
          <a:bodyPr>
            <a:spAutoFit/>
          </a:bodyPr>
          <a:lstStyle/>
          <a:p>
            <a:r>
              <a:rPr lang="en-US"/>
              <a:t>Urgency, specific application, size of order</a:t>
            </a:r>
          </a:p>
        </p:txBody>
      </p:sp>
      <p:sp>
        <p:nvSpPr>
          <p:cNvPr id="30732" name="TextBox 11"/>
          <p:cNvSpPr txBox="1">
            <a:spLocks noChangeArrowheads="1"/>
          </p:cNvSpPr>
          <p:nvPr/>
        </p:nvSpPr>
        <p:spPr bwMode="auto">
          <a:xfrm>
            <a:off x="4495800" y="5653088"/>
            <a:ext cx="4491038" cy="369887"/>
          </a:xfrm>
          <a:prstGeom prst="rect">
            <a:avLst/>
          </a:prstGeom>
          <a:noFill/>
          <a:ln w="9525">
            <a:noFill/>
            <a:miter lim="800000"/>
            <a:headEnd/>
            <a:tailEnd/>
          </a:ln>
        </p:spPr>
        <p:txBody>
          <a:bodyPr>
            <a:spAutoFit/>
          </a:bodyPr>
          <a:lstStyle/>
          <a:p>
            <a:r>
              <a:rPr lang="en-US"/>
              <a:t>Buyer-seller similarity, loyalty, risk attitude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 Targeting</a:t>
            </a:r>
          </a:p>
        </p:txBody>
      </p:sp>
      <p:sp>
        <p:nvSpPr>
          <p:cNvPr id="31747" name="TextBox 3"/>
          <p:cNvSpPr txBox="1">
            <a:spLocks noChangeArrowheads="1"/>
          </p:cNvSpPr>
          <p:nvPr/>
        </p:nvSpPr>
        <p:spPr bwMode="auto">
          <a:xfrm>
            <a:off x="304800" y="914400"/>
            <a:ext cx="8458200" cy="5632311"/>
          </a:xfrm>
          <a:prstGeom prst="rect">
            <a:avLst/>
          </a:prstGeom>
          <a:noFill/>
          <a:ln w="9525">
            <a:noFill/>
            <a:miter lim="800000"/>
            <a:headEnd/>
            <a:tailEnd/>
          </a:ln>
        </p:spPr>
        <p:txBody>
          <a:bodyPr wrap="square">
            <a:spAutoFit/>
          </a:bodyPr>
          <a:lstStyle/>
          <a:p>
            <a:pPr algn="just"/>
            <a:r>
              <a:rPr lang="en-US" sz="2400" dirty="0"/>
              <a:t>Effective Segmentation Criteria</a:t>
            </a:r>
          </a:p>
          <a:p>
            <a:pPr algn="just"/>
            <a:r>
              <a:rPr lang="en-US" sz="2400" b="1" i="1" dirty="0" smtClean="0"/>
              <a:t>Measurable. </a:t>
            </a:r>
            <a:r>
              <a:rPr lang="en-US" sz="2400" dirty="0" smtClean="0"/>
              <a:t>The size, purchasing power, and characteristics of the segments can be measured.</a:t>
            </a:r>
          </a:p>
          <a:p>
            <a:pPr algn="just"/>
            <a:r>
              <a:rPr lang="en-US" sz="2400" b="1" i="1" dirty="0" smtClean="0"/>
              <a:t>Substantial. </a:t>
            </a:r>
            <a:r>
              <a:rPr lang="en-US" sz="2400" dirty="0" smtClean="0"/>
              <a:t>The segments are large and profitable enough to serve. A segment should be the largest possible homogeneous group worth going after with a tailored marketing program. It would not pay, for example, for an automobile manufacturer to develop cars for people who are less than four feet tall.</a:t>
            </a:r>
          </a:p>
          <a:p>
            <a:pPr algn="just"/>
            <a:r>
              <a:rPr lang="en-US" sz="2400" b="1" i="1" dirty="0" smtClean="0"/>
              <a:t>Accessible. </a:t>
            </a:r>
            <a:r>
              <a:rPr lang="en-US" sz="2400" dirty="0" smtClean="0"/>
              <a:t>The segments can be effectively reached and served.</a:t>
            </a:r>
          </a:p>
          <a:p>
            <a:pPr algn="just"/>
            <a:r>
              <a:rPr lang="en-US" sz="2400" b="1" i="1" dirty="0" smtClean="0"/>
              <a:t>Differentiable. </a:t>
            </a:r>
            <a:r>
              <a:rPr lang="en-US" sz="2400" dirty="0" smtClean="0"/>
              <a:t>The segments are conceptually distinguishable and respond differently to different marketing-mix elements and programs. If married and unmarried women respond similarly to a sale on perfume, they do not constitute separate segments. </a:t>
            </a:r>
          </a:p>
          <a:p>
            <a:pPr algn="just"/>
            <a:r>
              <a:rPr lang="en-US" sz="2400" b="1" i="1" dirty="0" smtClean="0"/>
              <a:t>Actionable. </a:t>
            </a:r>
            <a:r>
              <a:rPr lang="en-US" sz="2400" dirty="0" smtClean="0"/>
              <a:t>Effective programs can be formulated for attracting and serving the segments.</a:t>
            </a:r>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 Targeting</a:t>
            </a:r>
          </a:p>
        </p:txBody>
      </p:sp>
      <p:sp>
        <p:nvSpPr>
          <p:cNvPr id="32771" name="TextBox 2"/>
          <p:cNvSpPr txBox="1">
            <a:spLocks noChangeArrowheads="1"/>
          </p:cNvSpPr>
          <p:nvPr/>
        </p:nvSpPr>
        <p:spPr bwMode="auto">
          <a:xfrm>
            <a:off x="130174" y="1066800"/>
            <a:ext cx="9013825" cy="1569660"/>
          </a:xfrm>
          <a:prstGeom prst="rect">
            <a:avLst/>
          </a:prstGeom>
          <a:noFill/>
          <a:ln w="9525">
            <a:noFill/>
            <a:miter lim="800000"/>
            <a:headEnd/>
            <a:tailEnd/>
          </a:ln>
        </p:spPr>
        <p:txBody>
          <a:bodyPr wrap="square">
            <a:spAutoFit/>
          </a:bodyPr>
          <a:lstStyle/>
          <a:p>
            <a:r>
              <a:rPr lang="en-US" sz="3200" dirty="0"/>
              <a:t>Porter’s Five </a:t>
            </a:r>
            <a:r>
              <a:rPr lang="en-US" sz="3200" dirty="0" smtClean="0"/>
              <a:t>Force has identified five forces that determine the intrinsic long-run attractiveness of a market or market segment</a:t>
            </a:r>
            <a:endParaRPr lang="en-US" sz="3200" dirty="0"/>
          </a:p>
        </p:txBody>
      </p:sp>
      <p:graphicFrame>
        <p:nvGraphicFramePr>
          <p:cNvPr id="6" name="Diagram 5"/>
          <p:cNvGraphicFramePr/>
          <p:nvPr/>
        </p:nvGraphicFramePr>
        <p:xfrm>
          <a:off x="1752600" y="2667000"/>
          <a:ext cx="7086600" cy="38318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Evaluating and Selecting Segments</a:t>
            </a:r>
          </a:p>
        </p:txBody>
      </p:sp>
      <p:sp>
        <p:nvSpPr>
          <p:cNvPr id="33795" name="TextBox 2"/>
          <p:cNvSpPr txBox="1">
            <a:spLocks noChangeArrowheads="1"/>
          </p:cNvSpPr>
          <p:nvPr/>
        </p:nvSpPr>
        <p:spPr bwMode="auto">
          <a:xfrm>
            <a:off x="6134100" y="6086475"/>
            <a:ext cx="2743200" cy="461963"/>
          </a:xfrm>
          <a:prstGeom prst="rect">
            <a:avLst/>
          </a:prstGeom>
          <a:noFill/>
          <a:ln w="9525">
            <a:noFill/>
            <a:miter lim="800000"/>
            <a:headEnd/>
            <a:tailEnd/>
          </a:ln>
        </p:spPr>
        <p:txBody>
          <a:bodyPr>
            <a:spAutoFit/>
          </a:bodyPr>
          <a:lstStyle/>
          <a:p>
            <a:r>
              <a:rPr lang="en-US" sz="2400"/>
              <a:t>Individual marketing</a:t>
            </a:r>
          </a:p>
        </p:txBody>
      </p:sp>
      <p:pic>
        <p:nvPicPr>
          <p:cNvPr id="33796" name="Picture 3"/>
          <p:cNvPicPr>
            <a:picLocks noChangeAspect="1"/>
          </p:cNvPicPr>
          <p:nvPr/>
        </p:nvPicPr>
        <p:blipFill>
          <a:blip r:embed="rId3" cstate="print"/>
          <a:srcRect/>
          <a:stretch>
            <a:fillRect/>
          </a:stretch>
        </p:blipFill>
        <p:spPr bwMode="auto">
          <a:xfrm>
            <a:off x="176213" y="1150938"/>
            <a:ext cx="3268662" cy="3103562"/>
          </a:xfrm>
          <a:prstGeom prst="rect">
            <a:avLst/>
          </a:prstGeom>
          <a:noFill/>
          <a:ln w="9525">
            <a:noFill/>
            <a:miter lim="800000"/>
            <a:headEnd/>
            <a:tailEnd/>
          </a:ln>
        </p:spPr>
      </p:pic>
      <p:sp>
        <p:nvSpPr>
          <p:cNvPr id="33797" name="TextBox 5"/>
          <p:cNvSpPr txBox="1">
            <a:spLocks noChangeArrowheads="1"/>
          </p:cNvSpPr>
          <p:nvPr/>
        </p:nvSpPr>
        <p:spPr bwMode="auto">
          <a:xfrm>
            <a:off x="331788" y="4268788"/>
            <a:ext cx="3124200" cy="461962"/>
          </a:xfrm>
          <a:prstGeom prst="rect">
            <a:avLst/>
          </a:prstGeom>
          <a:noFill/>
          <a:ln w="9525">
            <a:noFill/>
            <a:miter lim="800000"/>
            <a:headEnd/>
            <a:tailEnd/>
          </a:ln>
        </p:spPr>
        <p:txBody>
          <a:bodyPr>
            <a:spAutoFit/>
          </a:bodyPr>
          <a:lstStyle/>
          <a:p>
            <a:r>
              <a:rPr lang="en-US" sz="2400"/>
              <a:t>Full market coverage</a:t>
            </a:r>
          </a:p>
        </p:txBody>
      </p:sp>
      <p:grpSp>
        <p:nvGrpSpPr>
          <p:cNvPr id="33798" name="Group 10"/>
          <p:cNvGrpSpPr>
            <a:grpSpLocks/>
          </p:cNvGrpSpPr>
          <p:nvPr/>
        </p:nvGrpSpPr>
        <p:grpSpPr bwMode="auto">
          <a:xfrm>
            <a:off x="5334000" y="1138238"/>
            <a:ext cx="2816225" cy="2459037"/>
            <a:chOff x="5476568" y="1295400"/>
            <a:chExt cx="2816942" cy="2458953"/>
          </a:xfrm>
        </p:grpSpPr>
        <p:pic>
          <p:nvPicPr>
            <p:cNvPr id="33802" name="Picture 4"/>
            <p:cNvPicPr>
              <a:picLocks noChangeAspect="1"/>
            </p:cNvPicPr>
            <p:nvPr/>
          </p:nvPicPr>
          <p:blipFill>
            <a:blip r:embed="rId4" cstate="print"/>
            <a:srcRect l="10527" r="35352" b="67628"/>
            <a:stretch>
              <a:fillRect/>
            </a:stretch>
          </p:blipFill>
          <p:spPr bwMode="auto">
            <a:xfrm>
              <a:off x="5476568" y="1295400"/>
              <a:ext cx="2816942" cy="1600200"/>
            </a:xfrm>
            <a:prstGeom prst="rect">
              <a:avLst/>
            </a:prstGeom>
            <a:noFill/>
            <a:ln w="9525">
              <a:noFill/>
              <a:miter lim="800000"/>
              <a:headEnd/>
              <a:tailEnd/>
            </a:ln>
          </p:spPr>
        </p:pic>
        <p:sp>
          <p:nvSpPr>
            <p:cNvPr id="33803" name="TextBox 6"/>
            <p:cNvSpPr txBox="1">
              <a:spLocks noChangeArrowheads="1"/>
            </p:cNvSpPr>
            <p:nvPr/>
          </p:nvSpPr>
          <p:spPr bwMode="auto">
            <a:xfrm>
              <a:off x="5867400" y="2923356"/>
              <a:ext cx="2426110" cy="830997"/>
            </a:xfrm>
            <a:prstGeom prst="rect">
              <a:avLst/>
            </a:prstGeom>
            <a:noFill/>
            <a:ln w="9525">
              <a:noFill/>
              <a:miter lim="800000"/>
              <a:headEnd/>
              <a:tailEnd/>
            </a:ln>
          </p:spPr>
          <p:txBody>
            <a:bodyPr>
              <a:spAutoFit/>
            </a:bodyPr>
            <a:lstStyle/>
            <a:p>
              <a:r>
                <a:rPr lang="en-US" sz="2400"/>
                <a:t>Multiple segment specialization</a:t>
              </a:r>
            </a:p>
          </p:txBody>
        </p:sp>
      </p:grpSp>
      <p:grpSp>
        <p:nvGrpSpPr>
          <p:cNvPr id="33799" name="Group 9"/>
          <p:cNvGrpSpPr>
            <a:grpSpLocks/>
          </p:cNvGrpSpPr>
          <p:nvPr/>
        </p:nvGrpSpPr>
        <p:grpSpPr bwMode="auto">
          <a:xfrm>
            <a:off x="3382963" y="4254500"/>
            <a:ext cx="2238375" cy="2249488"/>
            <a:chOff x="4923502" y="3810000"/>
            <a:chExt cx="2239298" cy="2250153"/>
          </a:xfrm>
        </p:grpSpPr>
        <p:pic>
          <p:nvPicPr>
            <p:cNvPr id="33800" name="Picture 7"/>
            <p:cNvPicPr>
              <a:picLocks noChangeAspect="1"/>
            </p:cNvPicPr>
            <p:nvPr/>
          </p:nvPicPr>
          <p:blipFill>
            <a:blip r:embed="rId5" cstate="print"/>
            <a:srcRect l="37131" r="35352" b="77959"/>
            <a:stretch>
              <a:fillRect/>
            </a:stretch>
          </p:blipFill>
          <p:spPr bwMode="auto">
            <a:xfrm>
              <a:off x="5105400" y="3810000"/>
              <a:ext cx="1903080" cy="1447800"/>
            </a:xfrm>
            <a:prstGeom prst="rect">
              <a:avLst/>
            </a:prstGeom>
            <a:noFill/>
            <a:ln w="9525">
              <a:noFill/>
              <a:miter lim="800000"/>
              <a:headEnd/>
              <a:tailEnd/>
            </a:ln>
          </p:spPr>
        </p:pic>
        <p:sp>
          <p:nvSpPr>
            <p:cNvPr id="33801" name="TextBox 8"/>
            <p:cNvSpPr txBox="1">
              <a:spLocks noChangeArrowheads="1"/>
            </p:cNvSpPr>
            <p:nvPr/>
          </p:nvSpPr>
          <p:spPr bwMode="auto">
            <a:xfrm>
              <a:off x="4923502" y="5229156"/>
              <a:ext cx="2239298" cy="830997"/>
            </a:xfrm>
            <a:prstGeom prst="rect">
              <a:avLst/>
            </a:prstGeom>
            <a:noFill/>
            <a:ln w="9525">
              <a:noFill/>
              <a:miter lim="800000"/>
              <a:headEnd/>
              <a:tailEnd/>
            </a:ln>
          </p:spPr>
          <p:txBody>
            <a:bodyPr>
              <a:spAutoFit/>
            </a:bodyPr>
            <a:lstStyle/>
            <a:p>
              <a:pPr algn="ctr"/>
              <a:r>
                <a:rPr lang="en-US" sz="2400"/>
                <a:t>Single-segment concentration</a:t>
              </a:r>
            </a:p>
          </p:txBody>
        </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9" name="Title 1"/>
          <p:cNvSpPr txBox="1">
            <a:spLocks/>
          </p:cNvSpPr>
          <p:nvPr/>
        </p:nvSpPr>
        <p:spPr bwMode="auto">
          <a:xfrm>
            <a:off x="1828800" y="350838"/>
            <a:ext cx="6324600" cy="838200"/>
          </a:xfrm>
          <a:prstGeom prst="rect">
            <a:avLst/>
          </a:prstGeom>
          <a:noFill/>
          <a:ln w="9525">
            <a:noFill/>
            <a:miter lim="800000"/>
            <a:headEnd/>
            <a:tailEnd/>
          </a:ln>
        </p:spPr>
        <p:txBody>
          <a:bodyPr/>
          <a:lstStyle/>
          <a:p>
            <a:pPr algn="r"/>
            <a:r>
              <a:rPr lang="en-US" sz="4400"/>
              <a:t>Levels of Segmentation</a:t>
            </a:r>
          </a:p>
        </p:txBody>
      </p:sp>
      <p:pic>
        <p:nvPicPr>
          <p:cNvPr id="34820" name="Picture 4"/>
          <p:cNvPicPr>
            <a:picLocks noChangeAspect="1"/>
          </p:cNvPicPr>
          <p:nvPr/>
        </p:nvPicPr>
        <p:blipFill>
          <a:blip r:embed="rId3" cstate="print"/>
          <a:srcRect/>
          <a:stretch>
            <a:fillRect/>
          </a:stretch>
        </p:blipFill>
        <p:spPr bwMode="auto">
          <a:xfrm>
            <a:off x="1143000" y="4114800"/>
            <a:ext cx="7316788" cy="2057400"/>
          </a:xfrm>
          <a:prstGeom prst="rect">
            <a:avLst/>
          </a:prstGeom>
          <a:noFill/>
          <a:ln w="9525">
            <a:noFill/>
            <a:miter lim="800000"/>
            <a:headEnd/>
            <a:tailEnd/>
          </a:ln>
        </p:spPr>
      </p:pic>
      <p:sp>
        <p:nvSpPr>
          <p:cNvPr id="5" name="TextBox 4"/>
          <p:cNvSpPr txBox="1"/>
          <p:nvPr/>
        </p:nvSpPr>
        <p:spPr>
          <a:xfrm>
            <a:off x="0" y="1066800"/>
            <a:ext cx="9062802" cy="3139321"/>
          </a:xfrm>
          <a:prstGeom prst="rect">
            <a:avLst/>
          </a:prstGeom>
          <a:noFill/>
        </p:spPr>
        <p:txBody>
          <a:bodyPr wrap="none" rtlCol="0">
            <a:spAutoFit/>
          </a:bodyPr>
          <a:lstStyle/>
          <a:p>
            <a:pPr>
              <a:defRPr/>
            </a:pPr>
            <a:r>
              <a:rPr lang="en-US" b="1" dirty="0" smtClean="0"/>
              <a:t>Full market coverage: </a:t>
            </a:r>
            <a:r>
              <a:rPr lang="en-US" dirty="0" smtClean="0"/>
              <a:t>a firm attempts to serve all customer groups with all the products they </a:t>
            </a:r>
          </a:p>
          <a:p>
            <a:pPr>
              <a:defRPr/>
            </a:pPr>
            <a:r>
              <a:rPr lang="en-US" dirty="0" smtClean="0"/>
              <a:t>might need.</a:t>
            </a:r>
          </a:p>
          <a:p>
            <a:pPr marL="171450" indent="-171450">
              <a:buFont typeface="Arial" pitchFamily="34" charset="0"/>
              <a:buChar char="•"/>
              <a:defRPr/>
            </a:pPr>
            <a:r>
              <a:rPr lang="en-US" i="1" dirty="0" smtClean="0"/>
              <a:t>Undifferentiated </a:t>
            </a:r>
            <a:r>
              <a:rPr lang="en-US" dirty="0" smtClean="0"/>
              <a:t>or </a:t>
            </a:r>
            <a:r>
              <a:rPr lang="en-US" i="1" dirty="0" smtClean="0"/>
              <a:t>mass marketing</a:t>
            </a:r>
            <a:r>
              <a:rPr lang="en-US" dirty="0" smtClean="0"/>
              <a:t>,</a:t>
            </a:r>
          </a:p>
          <a:p>
            <a:pPr marL="171450" indent="-171450">
              <a:buFont typeface="Arial" pitchFamily="34" charset="0"/>
              <a:buChar char="•"/>
              <a:defRPr/>
            </a:pPr>
            <a:r>
              <a:rPr lang="en-US" dirty="0" smtClean="0"/>
              <a:t> </a:t>
            </a:r>
            <a:r>
              <a:rPr lang="en-US" i="1" dirty="0" smtClean="0"/>
              <a:t>Differentiated marketing</a:t>
            </a:r>
            <a:r>
              <a:rPr lang="en-US" dirty="0" smtClean="0"/>
              <a:t>,.</a:t>
            </a:r>
          </a:p>
          <a:p>
            <a:pPr>
              <a:defRPr/>
            </a:pPr>
            <a:r>
              <a:rPr lang="en-US" b="1" dirty="0" smtClean="0"/>
              <a:t>Multiple Segment Specialization: </a:t>
            </a:r>
            <a:r>
              <a:rPr lang="en-US" dirty="0" smtClean="0"/>
              <a:t>With </a:t>
            </a:r>
            <a:r>
              <a:rPr lang="en-US" i="1" dirty="0" smtClean="0"/>
              <a:t>selective specialization</a:t>
            </a:r>
            <a:r>
              <a:rPr lang="en-US" dirty="0" smtClean="0"/>
              <a:t>, a firm selects a subset of all the</a:t>
            </a:r>
          </a:p>
          <a:p>
            <a:pPr>
              <a:defRPr/>
            </a:pPr>
            <a:r>
              <a:rPr lang="en-US" dirty="0" smtClean="0"/>
              <a:t> possible segments, each objectively attractive and appropriate. A </a:t>
            </a:r>
            <a:r>
              <a:rPr lang="en-US" b="1" dirty="0" err="1" smtClean="0"/>
              <a:t>supersegment</a:t>
            </a:r>
            <a:r>
              <a:rPr lang="en-US" b="1" dirty="0" smtClean="0"/>
              <a:t> </a:t>
            </a:r>
            <a:r>
              <a:rPr lang="en-US" dirty="0" smtClean="0"/>
              <a:t>is a set of </a:t>
            </a:r>
          </a:p>
          <a:p>
            <a:pPr>
              <a:defRPr/>
            </a:pPr>
            <a:r>
              <a:rPr lang="en-US" dirty="0" smtClean="0"/>
              <a:t>segments sharing some exploitable similarity.  </a:t>
            </a:r>
          </a:p>
          <a:p>
            <a:pPr marL="171450" indent="-171450">
              <a:buFont typeface="Arial" pitchFamily="34" charset="0"/>
              <a:buChar char="•"/>
              <a:defRPr/>
            </a:pPr>
            <a:r>
              <a:rPr lang="en-US" i="1" dirty="0" smtClean="0"/>
              <a:t>product specialization</a:t>
            </a:r>
            <a:r>
              <a:rPr lang="en-US" dirty="0" smtClean="0"/>
              <a:t>, </a:t>
            </a:r>
          </a:p>
          <a:p>
            <a:pPr marL="171450" indent="-171450">
              <a:buFont typeface="Arial" pitchFamily="34" charset="0"/>
              <a:buChar char="•"/>
              <a:defRPr/>
            </a:pPr>
            <a:r>
              <a:rPr lang="en-US" i="1" dirty="0" smtClean="0"/>
              <a:t>market specialization</a:t>
            </a:r>
            <a:r>
              <a:rPr lang="en-US" dirty="0" smtClean="0"/>
              <a:t>, </a:t>
            </a:r>
          </a:p>
          <a:p>
            <a:pPr>
              <a:defRPr/>
            </a:pPr>
            <a:r>
              <a:rPr lang="en-US" b="1" dirty="0" smtClean="0"/>
              <a:t>Single-segment concentration:  </a:t>
            </a:r>
            <a:r>
              <a:rPr lang="en-US" dirty="0" smtClean="0"/>
              <a:t>the firm markets to only one particular segment. </a:t>
            </a:r>
          </a:p>
          <a:p>
            <a:pPr>
              <a:defRPr/>
            </a:pPr>
            <a:r>
              <a:rPr lang="en-US" b="1" dirty="0" smtClean="0"/>
              <a:t>Individual Marketing:  </a:t>
            </a:r>
            <a:r>
              <a:rPr lang="en-US" dirty="0" smtClean="0"/>
              <a:t>“segments of one,” “customized marketing,” or “one-to-one marketing.”</a:t>
            </a:r>
            <a:endParaRPr lang="en-GB"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1143000" y="2057400"/>
            <a:ext cx="6477000" cy="1569660"/>
          </a:xfrm>
          <a:prstGeom prst="rect">
            <a:avLst/>
          </a:prstGeom>
          <a:noFill/>
        </p:spPr>
        <p:txBody>
          <a:bodyPr wrap="square" rtlCol="0">
            <a:spAutoFit/>
          </a:bodyPr>
          <a:lstStyle/>
          <a:p>
            <a:pPr algn="ctr"/>
            <a:r>
              <a:rPr lang="en-GB" sz="9600" dirty="0" smtClean="0"/>
              <a:t>Thank You</a:t>
            </a:r>
            <a:endParaRPr lang="en-GB" sz="9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3099</TotalTime>
  <Words>3889</Words>
  <Application>Microsoft Office PowerPoint</Application>
  <PresentationFormat>On-screen Show (4:3)</PresentationFormat>
  <Paragraphs>278</Paragraphs>
  <Slides>29</Slides>
  <Notes>27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1" baseType="lpstr">
      <vt:lpstr>Office Theme</vt:lpstr>
      <vt:lpstr>Worksheet</vt:lpstr>
      <vt:lpstr>Identifying Market Segments and Targets</vt:lpstr>
      <vt:lpstr>Slide 2</vt:lpstr>
      <vt:lpstr>Target Marketing Requirements</vt:lpstr>
      <vt:lpstr>Bases for Segmenting Consumers</vt:lpstr>
      <vt:lpstr>Geographic Segmentation</vt:lpstr>
      <vt:lpstr>Demographic Segmentation</vt:lpstr>
      <vt:lpstr>Age and Life-Cycle Stage</vt:lpstr>
      <vt:lpstr>Life Stage</vt:lpstr>
      <vt:lpstr>Gender</vt:lpstr>
      <vt:lpstr>Income</vt:lpstr>
      <vt:lpstr>Generation</vt:lpstr>
      <vt:lpstr>U.S. Generation Cohorts</vt:lpstr>
      <vt:lpstr>Pakistani Population 2012</vt:lpstr>
      <vt:lpstr>Race and Culture</vt:lpstr>
      <vt:lpstr>Psychographic Segmentation</vt:lpstr>
      <vt:lpstr>Slide 16</vt:lpstr>
      <vt:lpstr>VALS Segmentation System </vt:lpstr>
      <vt:lpstr>VALS Segmentation System </vt:lpstr>
      <vt:lpstr>VALS Segmentation System </vt:lpstr>
      <vt:lpstr>Behavioral Segmentation</vt:lpstr>
      <vt:lpstr>Slide 21</vt:lpstr>
      <vt:lpstr>Consumer Attitudes</vt:lpstr>
      <vt:lpstr>Slide 23</vt:lpstr>
      <vt:lpstr>Bases for Segmenting B2B Markets</vt:lpstr>
      <vt:lpstr>Market Targeting</vt:lpstr>
      <vt:lpstr>Market Targeting</vt:lpstr>
      <vt:lpstr>Evaluating and Selecting Segments</vt:lpstr>
      <vt:lpstr>Slide 28</vt:lpstr>
      <vt:lpstr>Slide 29</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Administrator</cp:lastModifiedBy>
  <cp:revision>175</cp:revision>
  <dcterms:created xsi:type="dcterms:W3CDTF">2010-11-27T14:35:22Z</dcterms:created>
  <dcterms:modified xsi:type="dcterms:W3CDTF">2014-05-29T10:55:53Z</dcterms:modified>
</cp:coreProperties>
</file>