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3" r:id="rId2"/>
    <p:sldId id="300" r:id="rId3"/>
    <p:sldId id="299" r:id="rId4"/>
    <p:sldId id="283" r:id="rId5"/>
    <p:sldId id="297" r:id="rId6"/>
    <p:sldId id="298" r:id="rId7"/>
    <p:sldId id="285" r:id="rId8"/>
    <p:sldId id="286" r:id="rId9"/>
    <p:sldId id="287" r:id="rId10"/>
    <p:sldId id="288" r:id="rId11"/>
    <p:sldId id="289" r:id="rId12"/>
    <p:sldId id="290" r:id="rId13"/>
    <p:sldId id="301" r:id="rId14"/>
    <p:sldId id="306" r:id="rId15"/>
    <p:sldId id="307" r:id="rId16"/>
    <p:sldId id="308" r:id="rId17"/>
    <p:sldId id="309" r:id="rId18"/>
    <p:sldId id="310" r:id="rId19"/>
    <p:sldId id="311" r:id="rId20"/>
    <p:sldId id="312" r:id="rId21"/>
    <p:sldId id="292" r:id="rId22"/>
    <p:sldId id="313" r:id="rId23"/>
    <p:sldId id="304" r:id="rId24"/>
    <p:sldId id="296" r:id="rId25"/>
    <p:sldId id="314"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725" autoAdjust="0"/>
  </p:normalViewPr>
  <p:slideViewPr>
    <p:cSldViewPr>
      <p:cViewPr>
        <p:scale>
          <a:sx n="70" d="100"/>
          <a:sy n="70" d="100"/>
        </p:scale>
        <p:origin x="-1302" y="6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944C4C1-D999-4268-B156-E3A014FB0CDC}" type="datetimeFigureOut">
              <a:rPr lang="en-US"/>
              <a:pPr>
                <a:defRPr/>
              </a:pPr>
              <a:t>5/29/2014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B17C639-5FC8-4BB9-A396-31F2371DA21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 business market consists of all the organizations that acquire goods and services used in the production of other products or services that are sold, rented, or supplied to others.</a:t>
            </a:r>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39032E-C128-4485-A655-3518975B19AB}" type="slidenum">
              <a:rPr lang="en-US" smtClean="0"/>
              <a:pPr fontAlgn="base">
                <a:spcBef>
                  <a:spcPct val="0"/>
                </a:spcBef>
                <a:spcAft>
                  <a:spcPct val="0"/>
                </a:spcAft>
              </a:pPr>
              <a:t>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B2B marketers face similar challenges as do B2C marketers.</a:t>
            </a:r>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6AC2EA-8770-43B8-9E9D-BDC7165F6925}" type="slidenum">
              <a:rPr lang="en-US" smtClean="0"/>
              <a:pPr fontAlgn="base">
                <a:spcBef>
                  <a:spcPct val="0"/>
                </a:spcBef>
                <a:spcAft>
                  <a:spcPct val="0"/>
                </a:spcAft>
              </a:pPr>
              <a:t>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Other differences include:</a:t>
            </a:r>
          </a:p>
          <a:p>
            <a:pPr eaLnBrk="1" hangingPunct="1">
              <a:spcBef>
                <a:spcPct val="0"/>
              </a:spcBef>
            </a:pPr>
            <a:r>
              <a:rPr lang="en-US" smtClean="0"/>
              <a:t>Multiple buying influences – Such as buying committees, which can be comprised of technical experts and senior management.</a:t>
            </a:r>
          </a:p>
          <a:p>
            <a:pPr eaLnBrk="1" hangingPunct="1">
              <a:spcBef>
                <a:spcPct val="0"/>
              </a:spcBef>
            </a:pPr>
            <a:r>
              <a:rPr lang="en-US" smtClean="0"/>
              <a:t>Direct purchasing – Often large volume customers purchase directly from manufacturer, rather than intermediaries</a:t>
            </a:r>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6F6C5C-FDA3-487C-88A5-5197EB821BE0}" type="slidenum">
              <a:rPr lang="en-US" smtClean="0"/>
              <a:pPr fontAlgn="base">
                <a:spcBef>
                  <a:spcPct val="0"/>
                </a:spcBef>
                <a:spcAft>
                  <a:spcPct val="0"/>
                </a:spcAft>
              </a:pPr>
              <a:t>5</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B2B markets also differ from the consumer market in demand functions. </a:t>
            </a:r>
          </a:p>
          <a:p>
            <a:pPr eaLnBrk="1" hangingPunct="1">
              <a:spcBef>
                <a:spcPct val="0"/>
              </a:spcBef>
            </a:pPr>
            <a:r>
              <a:rPr lang="en-US" dirty="0" smtClean="0"/>
              <a:t>Derived Demand – Demand in the business market depends on demand from the consumer market.</a:t>
            </a:r>
          </a:p>
          <a:p>
            <a:pPr eaLnBrk="1" hangingPunct="1">
              <a:spcBef>
                <a:spcPct val="0"/>
              </a:spcBef>
            </a:pPr>
            <a:r>
              <a:rPr lang="en-US" dirty="0" smtClean="0"/>
              <a:t>Inelastic Demand – Total demand for many business goods and services is inelastic – that is, not affected too much by changes in price. </a:t>
            </a:r>
          </a:p>
          <a:p>
            <a:pPr eaLnBrk="1" hangingPunct="1">
              <a:spcBef>
                <a:spcPct val="0"/>
              </a:spcBef>
            </a:pPr>
            <a:r>
              <a:rPr lang="en-US" dirty="0" smtClean="0"/>
              <a:t>Fluctuating Demand – Demand for business goods tends to be more volatile than the demand for consumer goods. At times, a rise of 10% in consumer demand can result in a rise in business demand by as much as 200%.</a:t>
            </a:r>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E794A35-9B96-404F-BD0F-0754C2C2E828}" type="slidenum">
              <a:rPr lang="en-US" smtClean="0"/>
              <a:pPr fontAlgn="base">
                <a:spcBef>
                  <a:spcPct val="0"/>
                </a:spcBef>
                <a:spcAft>
                  <a:spcPct val="0"/>
                </a:spcAft>
              </a:pPr>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Systems buying originated with the government awarding contracts for weapons and communications systems. The firm (buyer) solicits bids from prime contractors that, if awarded the bid, would be responsible for assembling the subcomponents of the system from second-tier contractors.</a:t>
            </a:r>
          </a:p>
          <a:p>
            <a:pPr eaLnBrk="1" hangingPunct="1">
              <a:spcBef>
                <a:spcPct val="0"/>
              </a:spcBef>
            </a:pPr>
            <a:endParaRPr lang="en-US" dirty="0" smtClean="0"/>
          </a:p>
          <a:p>
            <a:pPr eaLnBrk="1" hangingPunct="1">
              <a:spcBef>
                <a:spcPct val="0"/>
              </a:spcBef>
            </a:pPr>
            <a:r>
              <a:rPr lang="en-US" dirty="0" smtClean="0"/>
              <a:t>Many organizations have turned the process around by adopting </a:t>
            </a:r>
            <a:r>
              <a:rPr lang="en-US" b="1" dirty="0" smtClean="0"/>
              <a:t>systems selling </a:t>
            </a:r>
            <a:r>
              <a:rPr lang="en-US" dirty="0" smtClean="0"/>
              <a:t>as a marketing tool. The contractor (seller) approaches a potential buyer and offers to provide all of the organizations MRO (maintenance, repair, and operating) supplies. Systems selling is a key strategy in bidding on large-scale industrial projects such as dams, pipelines, factories, etc.</a:t>
            </a:r>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29083EB-023C-4A6A-8325-564FA11DC0FA}" type="slidenum">
              <a:rPr lang="en-US" smtClean="0"/>
              <a:pPr fontAlgn="base">
                <a:spcBef>
                  <a:spcPct val="0"/>
                </a:spcBef>
                <a:spcAft>
                  <a:spcPct val="0"/>
                </a:spcAft>
              </a:pPr>
              <a:t>8</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Initiators</a:t>
            </a:r>
          </a:p>
          <a:p>
            <a:pPr eaLnBrk="1" hangingPunct="1">
              <a:spcBef>
                <a:spcPct val="0"/>
              </a:spcBef>
            </a:pPr>
            <a:r>
              <a:rPr lang="en-US" dirty="0" smtClean="0"/>
              <a:t>Users</a:t>
            </a:r>
          </a:p>
          <a:p>
            <a:pPr eaLnBrk="1" hangingPunct="1">
              <a:spcBef>
                <a:spcPct val="0"/>
              </a:spcBef>
            </a:pPr>
            <a:r>
              <a:rPr lang="en-US" dirty="0" smtClean="0"/>
              <a:t>Influences</a:t>
            </a:r>
          </a:p>
          <a:p>
            <a:pPr eaLnBrk="1" hangingPunct="1">
              <a:spcBef>
                <a:spcPct val="0"/>
              </a:spcBef>
            </a:pPr>
            <a:r>
              <a:rPr lang="en-US" dirty="0" smtClean="0"/>
              <a:t>Deciders</a:t>
            </a:r>
          </a:p>
          <a:p>
            <a:pPr eaLnBrk="1" hangingPunct="1">
              <a:spcBef>
                <a:spcPct val="0"/>
              </a:spcBef>
            </a:pPr>
            <a:r>
              <a:rPr lang="en-US" dirty="0" smtClean="0"/>
              <a:t>Approvers</a:t>
            </a:r>
          </a:p>
          <a:p>
            <a:pPr eaLnBrk="1" hangingPunct="1">
              <a:spcBef>
                <a:spcPct val="0"/>
              </a:spcBef>
            </a:pPr>
            <a:r>
              <a:rPr lang="en-US" dirty="0" smtClean="0"/>
              <a:t>Buyers</a:t>
            </a:r>
          </a:p>
          <a:p>
            <a:pPr eaLnBrk="1" hangingPunct="1">
              <a:spcBef>
                <a:spcPct val="0"/>
              </a:spcBef>
            </a:pPr>
            <a:r>
              <a:rPr lang="en-US" dirty="0" smtClean="0"/>
              <a:t>Gatekeepers</a:t>
            </a:r>
          </a:p>
          <a:p>
            <a:pPr eaLnBrk="1" hangingPunct="1">
              <a:spcBef>
                <a:spcPct val="0"/>
              </a:spcBef>
            </a:pPr>
            <a:endParaRPr lang="en-US" dirty="0" smtClean="0"/>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34EBAED-E932-43F2-ACFF-E0D4A25E2186}" type="slidenum">
              <a:rPr lang="en-US" smtClean="0"/>
              <a:pPr fontAlgn="base">
                <a:spcBef>
                  <a:spcPct val="0"/>
                </a:spcBef>
                <a:spcAft>
                  <a:spcPct val="0"/>
                </a:spcAft>
              </a:pPr>
              <a:t>9</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Buying centers can have multiple participants, with a variety of backgrounds, such as finance, engineering, production staff, and/or senior managers. These differences must be taken into account as sales messages must be structure not to overly appeal to one participant, at the risk of alienating another.</a:t>
            </a:r>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6EABDFD-21B5-45F6-8CFE-F1EFB2BB0DE0}" type="slidenum">
              <a:rPr lang="en-US" smtClean="0"/>
              <a:pPr fontAlgn="base">
                <a:spcBef>
                  <a:spcPct val="0"/>
                </a:spcBef>
                <a:spcAft>
                  <a:spcPct val="0"/>
                </a:spcAft>
              </a:pPr>
              <a:t>10</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Firms should uncover those business sectors that have high future growth potential, most profitable customers, and the most promising opportunities. Once target firms are identified the firm must determine how best to sell to them. Marketers must determine:</a:t>
            </a:r>
          </a:p>
          <a:p>
            <a:pPr eaLnBrk="1" hangingPunct="1">
              <a:spcBef>
                <a:spcPct val="0"/>
              </a:spcBef>
            </a:pPr>
            <a:r>
              <a:rPr lang="en-US" dirty="0" smtClean="0"/>
              <a:t>Who are the major decision makers? </a:t>
            </a:r>
          </a:p>
          <a:p>
            <a:pPr eaLnBrk="1" hangingPunct="1">
              <a:spcBef>
                <a:spcPct val="0"/>
              </a:spcBef>
            </a:pPr>
            <a:r>
              <a:rPr lang="en-US" dirty="0" smtClean="0"/>
              <a:t>What decisions do the influence?</a:t>
            </a:r>
          </a:p>
          <a:p>
            <a:pPr eaLnBrk="1" hangingPunct="1">
              <a:spcBef>
                <a:spcPct val="0"/>
              </a:spcBef>
            </a:pPr>
            <a:r>
              <a:rPr lang="en-US" dirty="0" smtClean="0"/>
              <a:t>What is their level of influence?</a:t>
            </a:r>
          </a:p>
          <a:p>
            <a:pPr eaLnBrk="1" hangingPunct="1">
              <a:spcBef>
                <a:spcPct val="0"/>
              </a:spcBef>
            </a:pPr>
            <a:r>
              <a:rPr lang="en-US" dirty="0" smtClean="0"/>
              <a:t>What evaluation criteria do they use?</a:t>
            </a:r>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A4617D-B3ED-49DE-88A4-9347F3BE41B1}" type="slidenum">
              <a:rPr lang="en-US" smtClean="0"/>
              <a:pPr fontAlgn="base">
                <a:spcBef>
                  <a:spcPct val="0"/>
                </a:spcBef>
                <a:spcAft>
                  <a:spcPct val="0"/>
                </a:spcAft>
              </a:pPr>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Buyers typically seek to obtain the highest benefit package from the products and services they purchase, in relation to the overall costs of the offering. To compare the offerings of one company to another, they will translate the costs and benefits into monetary terms. As such, the marketer must develop a profitable offering that delivers superior customer value.</a:t>
            </a:r>
          </a:p>
          <a:p>
            <a:pPr eaLnBrk="1" hangingPunct="1">
              <a:spcBef>
                <a:spcPct val="0"/>
              </a:spcBef>
            </a:pPr>
            <a:endParaRPr lang="en-US" dirty="0" smtClean="0"/>
          </a:p>
          <a:p>
            <a:pPr eaLnBrk="1" hangingPunct="1">
              <a:spcBef>
                <a:spcPct val="0"/>
              </a:spcBef>
            </a:pPr>
            <a:r>
              <a:rPr lang="en-US" dirty="0" smtClean="0"/>
              <a:t>Purchasing departments have been elevated in the hierarchy of many organizations. </a:t>
            </a:r>
          </a:p>
          <a:p>
            <a:pPr eaLnBrk="1" hangingPunct="1">
              <a:spcBef>
                <a:spcPct val="0"/>
              </a:spcBef>
            </a:pPr>
            <a:endParaRPr lang="en-US" dirty="0" smtClean="0"/>
          </a:p>
          <a:p>
            <a:pPr eaLnBrk="1" hangingPunct="1">
              <a:spcBef>
                <a:spcPct val="0"/>
              </a:spcBef>
            </a:pPr>
            <a:r>
              <a:rPr lang="en-US" dirty="0" smtClean="0"/>
              <a:t>Firms are actively seeking out women and minority owned firms in order to diversify their supplier base.</a:t>
            </a:r>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A150EE-9787-40A2-A885-82CAF5DCC717}" type="slidenum">
              <a:rPr lang="en-US" smtClean="0"/>
              <a:pPr fontAlgn="base">
                <a:spcBef>
                  <a:spcPct val="0"/>
                </a:spcBef>
                <a:spcAft>
                  <a:spcPct val="0"/>
                </a:spcAft>
              </a:pPr>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Problems can be discovered from internal or external stimuli. A broken machine, low stock levels, or a new product being developed. External stimuli can trigger the process as well.</a:t>
            </a:r>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E40EDB-9405-4A1D-9578-0733EE4CCECC}" type="slidenum">
              <a:rPr lang="en-US" smtClean="0"/>
              <a:pPr fontAlgn="base">
                <a:spcBef>
                  <a:spcPct val="0"/>
                </a:spcBef>
                <a:spcAft>
                  <a:spcPct val="0"/>
                </a:spcAft>
              </a:pPr>
              <a:t>14</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Product value analysis is an approach to cost reduction that studies whether components can be redesigned or standardized or made by cheaper methods of production without affecting the product performance.</a:t>
            </a:r>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D6ACC5F-DE15-4141-9435-5F0D5F49AB67}" type="slidenum">
              <a:rPr lang="en-US" smtClean="0"/>
              <a:pPr fontAlgn="base">
                <a:spcBef>
                  <a:spcPct val="0"/>
                </a:spcBef>
                <a:spcAft>
                  <a:spcPct val="0"/>
                </a:spcAft>
              </a:pPr>
              <a:t>15</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Electronic marketplaces take numerous forms including: Catalog sites, Vertical markets, “Pure Play” auction sites, Spot markets, Private exchanges, Barter markets, and Buying alliances.</a:t>
            </a:r>
          </a:p>
          <a:p>
            <a:pPr eaLnBrk="1" hangingPunct="1">
              <a:spcBef>
                <a:spcPct val="0"/>
              </a:spcBef>
            </a:pPr>
            <a:endParaRPr lang="en-US" dirty="0" smtClean="0"/>
          </a:p>
          <a:p>
            <a:pPr eaLnBrk="1" hangingPunct="1">
              <a:spcBef>
                <a:spcPct val="0"/>
              </a:spcBef>
            </a:pPr>
            <a:r>
              <a:rPr lang="en-US" dirty="0" smtClean="0"/>
              <a:t>The suppliers task is to ensure that they are considered when customers are– our could be – in the market and searching for a supplier. Marketing must work together with sales to define what makes a “sales ready” prospect and cooperate to send the right messages via sales calls, trade shows, online activities, PR, events, direct mail, and referrals.</a:t>
            </a:r>
          </a:p>
          <a:p>
            <a:pPr eaLnBrk="1" hangingPunct="1">
              <a:spcBef>
                <a:spcPct val="0"/>
              </a:spcBef>
            </a:pPr>
            <a:endParaRPr lang="en-US" dirty="0" smtClean="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F6756D1-21BA-4CA4-8BBC-0978FCC77A9E}" type="slidenum">
              <a:rPr lang="en-US" smtClean="0"/>
              <a:pPr fontAlgn="base">
                <a:spcBef>
                  <a:spcPct val="0"/>
                </a:spcBef>
                <a:spcAft>
                  <a:spcPct val="0"/>
                </a:spcAft>
              </a:pPr>
              <a:t>16</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Buyers next invites suppliers to submit proposals. Complex or expensive items will require written and detail proposals and suppliers who make the cut may often be required to make formal presentations of their proposals.</a:t>
            </a:r>
          </a:p>
          <a:p>
            <a:pPr eaLnBrk="1" hangingPunct="1">
              <a:spcBef>
                <a:spcPct val="0"/>
              </a:spcBef>
            </a:pPr>
            <a:endParaRPr lang="en-US" smtClean="0"/>
          </a:p>
          <a:p>
            <a:pPr eaLnBrk="1" hangingPunct="1">
              <a:spcBef>
                <a:spcPct val="0"/>
              </a:spcBef>
            </a:pPr>
            <a:r>
              <a:rPr lang="en-US" smtClean="0"/>
              <a:t>Marketers must be skilled in researching, writing, and presenting proposals. Materials should stress the value and benefits in customer terms.</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051428-C24D-4C42-AB26-720A21685E49}" type="slidenum">
              <a:rPr lang="en-US" smtClean="0"/>
              <a:pPr fontAlgn="base">
                <a:spcBef>
                  <a:spcPct val="0"/>
                </a:spcBef>
                <a:spcAft>
                  <a:spcPct val="0"/>
                </a:spcAft>
              </a:pPr>
              <a:t>17</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Buyers will often specify and rank desired supplier attributes, often using a supplier-evaluation model. In some cases, companies are reducing the overall number of suppliers they deal with. They want to choose suppliers who can be responsible for large component systems. </a:t>
            </a:r>
          </a:p>
          <a:p>
            <a:pPr eaLnBrk="1" hangingPunct="1">
              <a:spcBef>
                <a:spcPct val="0"/>
              </a:spcBef>
            </a:pPr>
            <a:endParaRPr lang="en-US" dirty="0" smtClean="0"/>
          </a:p>
          <a:p>
            <a:pPr eaLnBrk="1" hangingPunct="1">
              <a:spcBef>
                <a:spcPct val="0"/>
              </a:spcBef>
            </a:pPr>
            <a:r>
              <a:rPr lang="en-US" dirty="0" smtClean="0"/>
              <a:t>Marketers should develop compelling value propositions and understand how buyers arrive at their valuations.</a:t>
            </a:r>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503D4CD-561E-46D2-8989-18CAA8E25F2E}" type="slidenum">
              <a:rPr lang="en-US" smtClean="0"/>
              <a:pPr fontAlgn="base">
                <a:spcBef>
                  <a:spcPct val="0"/>
                </a:spcBef>
                <a:spcAft>
                  <a:spcPct val="0"/>
                </a:spcAft>
              </a:pPr>
              <a:t>18</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After selecting suppliers, the buyer negotiates the final order. Depending on the product, the buyer may end up leasing the product. Advantages of leasing include: Latest product, better service, conservation of capital, and tax advantages.</a:t>
            </a:r>
          </a:p>
          <a:p>
            <a:pPr eaLnBrk="1" hangingPunct="1">
              <a:spcBef>
                <a:spcPct val="0"/>
              </a:spcBef>
            </a:pPr>
            <a:endParaRPr lang="en-US" dirty="0" smtClean="0"/>
          </a:p>
          <a:p>
            <a:pPr eaLnBrk="1" hangingPunct="1">
              <a:spcBef>
                <a:spcPct val="0"/>
              </a:spcBef>
            </a:pPr>
            <a:r>
              <a:rPr lang="en-US" dirty="0" smtClean="0"/>
              <a:t>For maintenance, repair, and operating (MRO) items, buyers are beginning to use </a:t>
            </a:r>
            <a:r>
              <a:rPr lang="en-US" b="1" dirty="0" smtClean="0"/>
              <a:t>stockless purchase plans</a:t>
            </a:r>
            <a:r>
              <a:rPr lang="en-US" dirty="0" smtClean="0"/>
              <a:t>, (blanket contracts) that establish long-term relationships. Here the supplier agrees to resupply the buyer as needed, at agreed upon prices, over a specific period of time. </a:t>
            </a: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C8A6679-03C9-4D88-A627-D23E08E36577}" type="slidenum">
              <a:rPr lang="en-US" smtClean="0"/>
              <a:pPr fontAlgn="base">
                <a:spcBef>
                  <a:spcPct val="0"/>
                </a:spcBef>
                <a:spcAft>
                  <a:spcPct val="0"/>
                </a:spcAft>
              </a:pPr>
              <a:t>19</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Buyers periodically review the performance of chosen suppliers  using one of three methods.</a:t>
            </a:r>
          </a:p>
          <a:p>
            <a:pPr marL="228600" indent="-228600" eaLnBrk="1" fontAlgn="auto" hangingPunct="1">
              <a:spcBef>
                <a:spcPts val="0"/>
              </a:spcBef>
              <a:spcAft>
                <a:spcPts val="0"/>
              </a:spcAft>
              <a:buFontTx/>
              <a:buAutoNum type="arabicPeriod"/>
              <a:defRPr/>
            </a:pPr>
            <a:r>
              <a:rPr lang="en-US" dirty="0" smtClean="0"/>
              <a:t>Buyers contact end users and ask for their evaluations of the product/supplier</a:t>
            </a:r>
          </a:p>
          <a:p>
            <a:pPr marL="228600" indent="-228600" eaLnBrk="1" fontAlgn="auto" hangingPunct="1">
              <a:spcBef>
                <a:spcPts val="0"/>
              </a:spcBef>
              <a:spcAft>
                <a:spcPts val="0"/>
              </a:spcAft>
              <a:buFontTx/>
              <a:buAutoNum type="arabicPeriod"/>
              <a:defRPr/>
            </a:pPr>
            <a:r>
              <a:rPr lang="en-US" dirty="0" smtClean="0"/>
              <a:t>Rate the supplier on several criteria using a weighted-score method.</a:t>
            </a:r>
          </a:p>
          <a:p>
            <a:pPr marL="228600" indent="-228600" eaLnBrk="1" fontAlgn="auto" hangingPunct="1">
              <a:spcBef>
                <a:spcPts val="0"/>
              </a:spcBef>
              <a:spcAft>
                <a:spcPts val="0"/>
              </a:spcAft>
              <a:buFontTx/>
              <a:buAutoNum type="arabicPeriod"/>
              <a:defRPr/>
            </a:pPr>
            <a:r>
              <a:rPr lang="en-US" dirty="0" smtClean="0"/>
              <a:t>Aggregate the cost of poor performance to come up with adjusted costs of purchase, including price.</a:t>
            </a:r>
            <a:endParaRPr lang="en-US" dirty="0"/>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84466D2-E896-4752-8EC0-2DD87EE79760}" type="slidenum">
              <a:rPr lang="en-US" smtClean="0"/>
              <a:pPr fontAlgn="base">
                <a:spcBef>
                  <a:spcPct val="0"/>
                </a:spcBef>
                <a:spcAft>
                  <a:spcPct val="0"/>
                </a:spcAft>
              </a:pPr>
              <a:t>20</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Buyers and sellers are exploring different ways to manage their relationships. Closer relationships are driven in part by supply chain management, early supplier involvement, and purchasing alliances. Cultivating the right relationships is paramount for any holistic marketing program.</a:t>
            </a:r>
          </a:p>
          <a:p>
            <a:pPr eaLnBrk="1" hangingPunct="1">
              <a:spcBef>
                <a:spcPct val="0"/>
              </a:spcBef>
            </a:pPr>
            <a:endParaRPr lang="en-US" dirty="0" smtClean="0"/>
          </a:p>
          <a:p>
            <a:pPr eaLnBrk="1" hangingPunct="1">
              <a:spcBef>
                <a:spcPct val="0"/>
              </a:spcBef>
            </a:pPr>
            <a:r>
              <a:rPr lang="en-US" dirty="0" smtClean="0"/>
              <a:t>Marketers are focusing more on attracting and retaining the right customers, developing one-to-one marketing approaches.</a:t>
            </a:r>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16D868-1989-42E3-B3BE-2F76F60D710A}" type="slidenum">
              <a:rPr lang="en-US" smtClean="0"/>
              <a:pPr fontAlgn="base">
                <a:spcBef>
                  <a:spcPct val="0"/>
                </a:spcBef>
                <a:spcAft>
                  <a:spcPct val="0"/>
                </a:spcAft>
              </a:pPr>
              <a:t>21</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Companies are looking to move away from transactional relationships and instead focusing on activities that create value for both parties. One key factor in greater vertical coordination is building trust between parties.</a:t>
            </a:r>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4F824F4-CF70-499B-8AAB-2FBB3408F153}" type="slidenum">
              <a:rPr lang="en-US" smtClean="0"/>
              <a:pPr fontAlgn="base">
                <a:spcBef>
                  <a:spcPct val="0"/>
                </a:spcBef>
                <a:spcAft>
                  <a:spcPct val="0"/>
                </a:spcAft>
              </a:pPr>
              <a:t>22</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150000"/>
              </a:lnSpc>
              <a:spcBef>
                <a:spcPct val="0"/>
              </a:spcBef>
            </a:pPr>
            <a:r>
              <a:rPr lang="en-US" dirty="0" smtClean="0"/>
              <a:t>Basic buying and selling</a:t>
            </a:r>
          </a:p>
          <a:p>
            <a:pPr eaLnBrk="1" hangingPunct="1">
              <a:lnSpc>
                <a:spcPct val="150000"/>
              </a:lnSpc>
              <a:spcBef>
                <a:spcPct val="0"/>
              </a:spcBef>
            </a:pPr>
            <a:r>
              <a:rPr lang="en-US" dirty="0" smtClean="0"/>
              <a:t>Bare bones</a:t>
            </a:r>
          </a:p>
          <a:p>
            <a:pPr eaLnBrk="1" hangingPunct="1">
              <a:lnSpc>
                <a:spcPct val="150000"/>
              </a:lnSpc>
              <a:spcBef>
                <a:spcPct val="0"/>
              </a:spcBef>
            </a:pPr>
            <a:r>
              <a:rPr lang="en-US" dirty="0" smtClean="0"/>
              <a:t>Customer supply</a:t>
            </a:r>
          </a:p>
          <a:p>
            <a:pPr eaLnBrk="1" hangingPunct="1">
              <a:spcBef>
                <a:spcPct val="0"/>
              </a:spcBef>
            </a:pPr>
            <a:endParaRPr lang="en-US" dirty="0" smtClean="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C552806-E7D2-456B-AFE6-7677132B3D7C}" type="slidenum">
              <a:rPr lang="en-US" smtClean="0"/>
              <a:pPr fontAlgn="base">
                <a:spcBef>
                  <a:spcPct val="0"/>
                </a:spcBef>
                <a:spcAft>
                  <a:spcPct val="0"/>
                </a:spcAft>
              </a:pPr>
              <a:t>23</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Many of the buying behaviors exhibited by organizations are similar to those of institutions and governments. However, there are certain special features in this part of the B2B market. </a:t>
            </a:r>
          </a:p>
          <a:p>
            <a:pPr marL="171450" indent="-171450" eaLnBrk="1" fontAlgn="auto" hangingPunct="1">
              <a:spcBef>
                <a:spcPts val="0"/>
              </a:spcBef>
              <a:spcAft>
                <a:spcPts val="0"/>
              </a:spcAft>
              <a:buFontTx/>
              <a:buChar char="-"/>
              <a:defRPr/>
            </a:pPr>
            <a:r>
              <a:rPr lang="en-US" dirty="0" smtClean="0"/>
              <a:t>Many institutions are characterized by having low budgets and captive clients. Hospitals, for example, decide what quality of food to buy for patients. The goal is not profit, because the food is part of the total service package. But low quality food can damage the hospitals reputation.</a:t>
            </a:r>
          </a:p>
          <a:p>
            <a:pPr marL="171450" indent="-171450" eaLnBrk="1" fontAlgn="auto" hangingPunct="1">
              <a:spcBef>
                <a:spcPts val="0"/>
              </a:spcBef>
              <a:spcAft>
                <a:spcPts val="0"/>
              </a:spcAft>
              <a:buFontTx/>
              <a:buChar char="-"/>
              <a:defRPr/>
            </a:pPr>
            <a:endParaRPr lang="en-US" dirty="0" smtClean="0"/>
          </a:p>
          <a:p>
            <a:pPr marL="171450" indent="-171450" eaLnBrk="1" fontAlgn="auto" hangingPunct="1">
              <a:spcBef>
                <a:spcPts val="0"/>
              </a:spcBef>
              <a:spcAft>
                <a:spcPts val="0"/>
              </a:spcAft>
              <a:buFontTx/>
              <a:buChar char="-"/>
              <a:defRPr/>
            </a:pPr>
            <a:r>
              <a:rPr lang="en-US" dirty="0" smtClean="0"/>
              <a:t>Governments typically require that sellers submit bids and most often award the contract to the lowest bidder. The US government bought goods and services of $220 billion in 2009, making it the largest customer in the world.</a:t>
            </a:r>
            <a:endParaRPr lang="en-US" dirty="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D7BED31-60C5-4621-AB25-BFE158BB2E40}" type="slidenum">
              <a:rPr lang="en-US" smtClean="0"/>
              <a:pPr fontAlgn="base">
                <a:spcBef>
                  <a:spcPct val="0"/>
                </a:spcBef>
                <a:spcAft>
                  <a:spcPct val="0"/>
                </a:spcAft>
              </a:pPr>
              <a:t>24</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B7DADE57-212A-48E9-BB75-AB25873F38C3}" type="slidenum">
              <a:rPr lang="en-US" sz="900">
                <a:latin typeface="+mj-lt"/>
              </a:rPr>
              <a:pPr>
                <a:defRPr/>
              </a:pPr>
              <a:t>‹#›</a:t>
            </a:fld>
            <a:r>
              <a:rPr lang="en-US" sz="900" dirty="0">
                <a:latin typeface="+mj-lt"/>
              </a:rPr>
              <a:t> of 27</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47B534B6-E138-46C0-9B13-5539FCD23DB8}" type="slidenum">
              <a:rPr lang="en-US" sz="900">
                <a:latin typeface="+mj-lt"/>
              </a:rPr>
              <a:pPr>
                <a:defRPr/>
              </a:pPr>
              <a:t>‹#›</a:t>
            </a:fld>
            <a:r>
              <a:rPr lang="en-US" sz="900" dirty="0">
                <a:latin typeface="+mj-lt"/>
              </a:rPr>
              <a:t> of 27</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80A99FAB-0409-4A73-8645-9610B016D2FD}" type="slidenum">
              <a:rPr lang="en-US" sz="900">
                <a:latin typeface="+mj-lt"/>
              </a:rPr>
              <a:pPr>
                <a:defRPr/>
              </a:pPr>
              <a:t>‹#›</a:t>
            </a:fld>
            <a:r>
              <a:rPr lang="en-US" sz="900" dirty="0">
                <a:latin typeface="+mj-lt"/>
              </a:rPr>
              <a:t> of 27</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1FDDE8E2-1EDF-4D34-A373-C1FECBFD0EBF}" type="slidenum">
              <a:rPr lang="en-US" sz="900">
                <a:latin typeface="+mj-lt"/>
              </a:rPr>
              <a:pPr>
                <a:defRPr/>
              </a:pPr>
              <a:t>‹#›</a:t>
            </a:fld>
            <a:r>
              <a:rPr lang="en-US" sz="900" dirty="0">
                <a:latin typeface="+mj-lt"/>
              </a:rPr>
              <a:t> of 27</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BDAD0D3D-D6D0-49A6-9C6B-B7F5248A7EE4}" type="slidenum">
              <a:rPr lang="en-US" sz="900">
                <a:latin typeface="+mj-lt"/>
              </a:rPr>
              <a:pPr>
                <a:defRPr/>
              </a:pPr>
              <a:t>‹#›</a:t>
            </a:fld>
            <a:r>
              <a:rPr lang="en-US" sz="900" dirty="0">
                <a:latin typeface="+mj-lt"/>
              </a:rPr>
              <a:t> of 27</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AD85EB75-B0A7-43B3-94F8-BAA2B03F8F77}" type="slidenum">
              <a:rPr lang="en-US" sz="900">
                <a:latin typeface="+mj-lt"/>
              </a:rPr>
              <a:pPr>
                <a:defRPr/>
              </a:pPr>
              <a:t>‹#›</a:t>
            </a:fld>
            <a:r>
              <a:rPr lang="en-US" sz="900" dirty="0">
                <a:latin typeface="+mj-lt"/>
              </a:rPr>
              <a:t> of 27</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48353E4-4A70-4BF3-98D5-92B43225791E}" type="slidenum">
              <a:rPr lang="en-US" sz="900">
                <a:latin typeface="+mj-lt"/>
              </a:rPr>
              <a:pPr>
                <a:defRPr/>
              </a:pPr>
              <a:t>‹#›</a:t>
            </a:fld>
            <a:r>
              <a:rPr lang="en-US" sz="900" dirty="0">
                <a:latin typeface="+mj-lt"/>
              </a:rPr>
              <a:t> of 27</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Defined</a:t>
            </a:r>
          </a:p>
        </p:txBody>
      </p:sp>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7"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44915E87-CB27-4C39-A1FC-01CD2D07D4C4}" type="slidenum">
              <a:rPr lang="en-US" sz="900">
                <a:latin typeface="+mj-lt"/>
              </a:rPr>
              <a:pPr>
                <a:defRPr/>
              </a:pPr>
              <a:t>‹#›</a:t>
            </a:fld>
            <a:r>
              <a:rPr lang="en-US" sz="900" dirty="0">
                <a:latin typeface="+mj-lt"/>
              </a:rPr>
              <a:t> of 27</a:t>
            </a:r>
          </a:p>
        </p:txBody>
      </p: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ctrTitle"/>
          </p:nvPr>
        </p:nvSpPr>
        <p:spPr bwMode="auto">
          <a:xfrm>
            <a:off x="1143000" y="1928813"/>
            <a:ext cx="6477000" cy="1752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800" smtClean="0">
                <a:solidFill>
                  <a:srgbClr val="FF0000"/>
                </a:solidFill>
              </a:rPr>
              <a:t>Analyzing Business Markets</a:t>
            </a:r>
          </a:p>
        </p:txBody>
      </p:sp>
      <p:pic>
        <p:nvPicPr>
          <p:cNvPr id="10244" name="Picture 2" descr="C:\Users\Mike Home\Documents\Teaching Material\Artwork\Photos\Shutterstock\LowRez\B2B.jpg"/>
          <p:cNvPicPr>
            <a:picLocks noChangeAspect="1" noChangeArrowheads="1"/>
          </p:cNvPicPr>
          <p:nvPr/>
        </p:nvPicPr>
        <p:blipFill>
          <a:blip r:embed="rId2" cstate="print"/>
          <a:srcRect l="9570" t="23238" r="7428" b="31619"/>
          <a:stretch>
            <a:fillRect/>
          </a:stretch>
        </p:blipFill>
        <p:spPr bwMode="auto">
          <a:xfrm>
            <a:off x="3424238" y="4419600"/>
            <a:ext cx="5607050" cy="2287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ext Placeholder 1"/>
          <p:cNvSpPr>
            <a:spLocks noGrp="1"/>
          </p:cNvSpPr>
          <p:nvPr>
            <p:ph type="body" sz="quarter" idx="10"/>
          </p:nvPr>
        </p:nvSpPr>
        <p:spPr bwMode="auto">
          <a:xfrm>
            <a:off x="838200" y="1981200"/>
            <a:ext cx="7924800" cy="3962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The decision-making process by which formal organizations establish the need for purchased products and services and identify, evaluate, and choose among alternative brands and suppliers.</a:t>
            </a:r>
          </a:p>
          <a:p>
            <a:pPr algn="r" eaLnBrk="1" hangingPunct="1"/>
            <a:endParaRPr lang="en-US" sz="2400" smtClean="0"/>
          </a:p>
          <a:p>
            <a:pPr algn="r" eaLnBrk="1" hangingPunct="1"/>
            <a:r>
              <a:rPr lang="en-US" sz="2400" smtClean="0"/>
              <a:t>-- F. Webster Jr and Y. Wind</a:t>
            </a:r>
          </a:p>
        </p:txBody>
      </p:sp>
      <p:sp>
        <p:nvSpPr>
          <p:cNvPr id="12291" name="Title 2"/>
          <p:cNvSpPr>
            <a:spLocks noGrp="1"/>
          </p:cNvSpPr>
          <p:nvPr>
            <p:ph type="title"/>
          </p:nvPr>
        </p:nvSpPr>
        <p:spPr bwMode="auto">
          <a:xfrm>
            <a:off x="1143000" y="812800"/>
            <a:ext cx="7315200" cy="863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Organizational Buying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Business Markets</a:t>
            </a:r>
          </a:p>
        </p:txBody>
      </p:sp>
      <p:pic>
        <p:nvPicPr>
          <p:cNvPr id="13315" name="Picture 3"/>
          <p:cNvPicPr>
            <a:picLocks noChangeAspect="1"/>
          </p:cNvPicPr>
          <p:nvPr/>
        </p:nvPicPr>
        <p:blipFill>
          <a:blip r:embed="rId3" cstate="print"/>
          <a:srcRect/>
          <a:stretch>
            <a:fillRect/>
          </a:stretch>
        </p:blipFill>
        <p:spPr bwMode="auto">
          <a:xfrm>
            <a:off x="228600" y="1219200"/>
            <a:ext cx="2065338" cy="1371600"/>
          </a:xfrm>
          <a:prstGeom prst="rect">
            <a:avLst/>
          </a:prstGeom>
          <a:noFill/>
          <a:ln w="9525">
            <a:noFill/>
            <a:miter lim="800000"/>
            <a:headEnd/>
            <a:tailEnd/>
          </a:ln>
        </p:spPr>
      </p:pic>
      <p:pic>
        <p:nvPicPr>
          <p:cNvPr id="13316" name="Picture 4"/>
          <p:cNvPicPr>
            <a:picLocks noChangeAspect="1"/>
          </p:cNvPicPr>
          <p:nvPr/>
        </p:nvPicPr>
        <p:blipFill>
          <a:blip r:embed="rId4" cstate="print"/>
          <a:srcRect l="3403"/>
          <a:stretch>
            <a:fillRect/>
          </a:stretch>
        </p:blipFill>
        <p:spPr bwMode="auto">
          <a:xfrm>
            <a:off x="5792788" y="3048000"/>
            <a:ext cx="2208212" cy="1363663"/>
          </a:xfrm>
          <a:prstGeom prst="rect">
            <a:avLst/>
          </a:prstGeom>
          <a:noFill/>
          <a:ln w="9525">
            <a:noFill/>
            <a:miter lim="800000"/>
            <a:headEnd/>
            <a:tailEnd/>
          </a:ln>
        </p:spPr>
      </p:pic>
      <p:pic>
        <p:nvPicPr>
          <p:cNvPr id="13317" name="Picture 5"/>
          <p:cNvPicPr>
            <a:picLocks noChangeAspect="1"/>
          </p:cNvPicPr>
          <p:nvPr/>
        </p:nvPicPr>
        <p:blipFill>
          <a:blip r:embed="rId5" cstate="print"/>
          <a:srcRect/>
          <a:stretch>
            <a:fillRect/>
          </a:stretch>
        </p:blipFill>
        <p:spPr bwMode="auto">
          <a:xfrm>
            <a:off x="6705600" y="1146175"/>
            <a:ext cx="2133600" cy="1422400"/>
          </a:xfrm>
          <a:prstGeom prst="rect">
            <a:avLst/>
          </a:prstGeom>
          <a:noFill/>
          <a:ln w="9525">
            <a:noFill/>
            <a:miter lim="800000"/>
            <a:headEnd/>
            <a:tailEnd/>
          </a:ln>
        </p:spPr>
      </p:pic>
      <p:pic>
        <p:nvPicPr>
          <p:cNvPr id="13318" name="Picture 8"/>
          <p:cNvPicPr>
            <a:picLocks noChangeAspect="1"/>
          </p:cNvPicPr>
          <p:nvPr/>
        </p:nvPicPr>
        <p:blipFill>
          <a:blip r:embed="rId6" cstate="print"/>
          <a:srcRect l="12857" t="6189" r="15358" b="3810"/>
          <a:stretch>
            <a:fillRect/>
          </a:stretch>
        </p:blipFill>
        <p:spPr bwMode="auto">
          <a:xfrm>
            <a:off x="255588" y="3657600"/>
            <a:ext cx="2187575" cy="2057400"/>
          </a:xfrm>
          <a:prstGeom prst="rect">
            <a:avLst/>
          </a:prstGeom>
          <a:noFill/>
          <a:ln w="9525">
            <a:noFill/>
            <a:miter lim="800000"/>
            <a:headEnd/>
            <a:tailEnd/>
          </a:ln>
        </p:spPr>
      </p:pic>
      <p:pic>
        <p:nvPicPr>
          <p:cNvPr id="13319" name="Picture 9"/>
          <p:cNvPicPr>
            <a:picLocks noChangeAspect="1"/>
          </p:cNvPicPr>
          <p:nvPr/>
        </p:nvPicPr>
        <p:blipFill>
          <a:blip r:embed="rId7" cstate="print"/>
          <a:srcRect/>
          <a:stretch>
            <a:fillRect/>
          </a:stretch>
        </p:blipFill>
        <p:spPr bwMode="auto">
          <a:xfrm>
            <a:off x="2546350" y="4259263"/>
            <a:ext cx="1905000" cy="1905000"/>
          </a:xfrm>
          <a:prstGeom prst="rect">
            <a:avLst/>
          </a:prstGeom>
          <a:noFill/>
          <a:ln w="9525">
            <a:noFill/>
            <a:miter lim="800000"/>
            <a:headEnd/>
            <a:tailEnd/>
          </a:ln>
        </p:spPr>
      </p:pic>
      <p:pic>
        <p:nvPicPr>
          <p:cNvPr id="13320" name="Picture 11"/>
          <p:cNvPicPr>
            <a:picLocks noChangeAspect="1"/>
          </p:cNvPicPr>
          <p:nvPr/>
        </p:nvPicPr>
        <p:blipFill>
          <a:blip r:embed="rId8" cstate="print">
            <a:clrChange>
              <a:clrFrom>
                <a:srgbClr val="E3E3E3"/>
              </a:clrFrom>
              <a:clrTo>
                <a:srgbClr val="E3E3E3">
                  <a:alpha val="0"/>
                </a:srgbClr>
              </a:clrTo>
            </a:clrChange>
          </a:blip>
          <a:srcRect b="6715"/>
          <a:stretch>
            <a:fillRect/>
          </a:stretch>
        </p:blipFill>
        <p:spPr bwMode="auto">
          <a:xfrm>
            <a:off x="2546350" y="1577975"/>
            <a:ext cx="2971800" cy="2079625"/>
          </a:xfrm>
          <a:prstGeom prst="rect">
            <a:avLst/>
          </a:prstGeom>
          <a:noFill/>
          <a:ln w="9525">
            <a:noFill/>
            <a:miter lim="800000"/>
            <a:headEnd/>
            <a:tailEnd/>
          </a:ln>
        </p:spPr>
      </p:pic>
      <p:pic>
        <p:nvPicPr>
          <p:cNvPr id="13321" name="Picture 12"/>
          <p:cNvPicPr>
            <a:picLocks noChangeAspect="1"/>
          </p:cNvPicPr>
          <p:nvPr/>
        </p:nvPicPr>
        <p:blipFill>
          <a:blip r:embed="rId9" cstate="print"/>
          <a:srcRect/>
          <a:stretch>
            <a:fillRect/>
          </a:stretch>
        </p:blipFill>
        <p:spPr bwMode="auto">
          <a:xfrm>
            <a:off x="6637338" y="4887913"/>
            <a:ext cx="2506662" cy="1665287"/>
          </a:xfrm>
          <a:prstGeom prst="rect">
            <a:avLst/>
          </a:prstGeom>
          <a:noFill/>
          <a:ln w="9525">
            <a:noFill/>
            <a:miter lim="800000"/>
            <a:headEnd/>
            <a:tailEnd/>
          </a:ln>
        </p:spPr>
      </p:pic>
      <p:sp>
        <p:nvSpPr>
          <p:cNvPr id="13322" name="TextBox 13"/>
          <p:cNvSpPr txBox="1">
            <a:spLocks noChangeArrowheads="1"/>
          </p:cNvSpPr>
          <p:nvPr/>
        </p:nvSpPr>
        <p:spPr bwMode="auto">
          <a:xfrm>
            <a:off x="228600" y="2692400"/>
            <a:ext cx="2065338" cy="461963"/>
          </a:xfrm>
          <a:prstGeom prst="rect">
            <a:avLst/>
          </a:prstGeom>
          <a:noFill/>
          <a:ln w="9525">
            <a:noFill/>
            <a:miter lim="800000"/>
            <a:headEnd/>
            <a:tailEnd/>
          </a:ln>
        </p:spPr>
        <p:txBody>
          <a:bodyPr>
            <a:spAutoFit/>
          </a:bodyPr>
          <a:lstStyle/>
          <a:p>
            <a:r>
              <a:rPr lang="en-US" sz="2400"/>
              <a:t>Agriculture</a:t>
            </a:r>
          </a:p>
        </p:txBody>
      </p:sp>
      <p:sp>
        <p:nvSpPr>
          <p:cNvPr id="13323" name="TextBox 14"/>
          <p:cNvSpPr txBox="1">
            <a:spLocks noChangeArrowheads="1"/>
          </p:cNvSpPr>
          <p:nvPr/>
        </p:nvSpPr>
        <p:spPr bwMode="auto">
          <a:xfrm>
            <a:off x="152400" y="5630863"/>
            <a:ext cx="2290763" cy="461962"/>
          </a:xfrm>
          <a:prstGeom prst="rect">
            <a:avLst/>
          </a:prstGeom>
          <a:noFill/>
          <a:ln w="9525">
            <a:noFill/>
            <a:miter lim="800000"/>
            <a:headEnd/>
            <a:tailEnd/>
          </a:ln>
        </p:spPr>
        <p:txBody>
          <a:bodyPr>
            <a:spAutoFit/>
          </a:bodyPr>
          <a:lstStyle/>
          <a:p>
            <a:r>
              <a:rPr lang="en-US" sz="2400"/>
              <a:t>Communications</a:t>
            </a:r>
          </a:p>
        </p:txBody>
      </p:sp>
      <p:sp>
        <p:nvSpPr>
          <p:cNvPr id="13324" name="TextBox 15"/>
          <p:cNvSpPr txBox="1">
            <a:spLocks noChangeArrowheads="1"/>
          </p:cNvSpPr>
          <p:nvPr/>
        </p:nvSpPr>
        <p:spPr bwMode="auto">
          <a:xfrm>
            <a:off x="2663825" y="6135688"/>
            <a:ext cx="2854325" cy="460375"/>
          </a:xfrm>
          <a:prstGeom prst="rect">
            <a:avLst/>
          </a:prstGeom>
          <a:noFill/>
          <a:ln w="9525">
            <a:noFill/>
            <a:miter lim="800000"/>
            <a:headEnd/>
            <a:tailEnd/>
          </a:ln>
        </p:spPr>
        <p:txBody>
          <a:bodyPr>
            <a:spAutoFit/>
          </a:bodyPr>
          <a:lstStyle/>
          <a:p>
            <a:r>
              <a:rPr lang="en-US" sz="2400"/>
              <a:t>Banking &amp; Finance</a:t>
            </a:r>
          </a:p>
        </p:txBody>
      </p:sp>
      <p:sp>
        <p:nvSpPr>
          <p:cNvPr id="13325" name="TextBox 16"/>
          <p:cNvSpPr txBox="1">
            <a:spLocks noChangeArrowheads="1"/>
          </p:cNvSpPr>
          <p:nvPr/>
        </p:nvSpPr>
        <p:spPr bwMode="auto">
          <a:xfrm>
            <a:off x="3733800" y="1101725"/>
            <a:ext cx="2290763" cy="831850"/>
          </a:xfrm>
          <a:prstGeom prst="rect">
            <a:avLst/>
          </a:prstGeom>
          <a:noFill/>
          <a:ln w="9525">
            <a:noFill/>
            <a:miter lim="800000"/>
            <a:headEnd/>
            <a:tailEnd/>
          </a:ln>
        </p:spPr>
        <p:txBody>
          <a:bodyPr>
            <a:spAutoFit/>
          </a:bodyPr>
          <a:lstStyle/>
          <a:p>
            <a:r>
              <a:rPr lang="en-US" sz="2400"/>
              <a:t>Transportation &amp; Distribution</a:t>
            </a:r>
          </a:p>
        </p:txBody>
      </p:sp>
      <p:sp>
        <p:nvSpPr>
          <p:cNvPr id="13326" name="TextBox 17"/>
          <p:cNvSpPr txBox="1">
            <a:spLocks noChangeArrowheads="1"/>
          </p:cNvSpPr>
          <p:nvPr/>
        </p:nvSpPr>
        <p:spPr bwMode="auto">
          <a:xfrm>
            <a:off x="6637338" y="2568575"/>
            <a:ext cx="2290762" cy="460375"/>
          </a:xfrm>
          <a:prstGeom prst="rect">
            <a:avLst/>
          </a:prstGeom>
          <a:noFill/>
          <a:ln w="9525">
            <a:noFill/>
            <a:miter lim="800000"/>
            <a:headEnd/>
            <a:tailEnd/>
          </a:ln>
        </p:spPr>
        <p:txBody>
          <a:bodyPr>
            <a:spAutoFit/>
          </a:bodyPr>
          <a:lstStyle/>
          <a:p>
            <a:pPr algn="r"/>
            <a:r>
              <a:rPr lang="en-US" sz="2400"/>
              <a:t>Construction</a:t>
            </a:r>
          </a:p>
        </p:txBody>
      </p:sp>
      <p:sp>
        <p:nvSpPr>
          <p:cNvPr id="13327" name="TextBox 18"/>
          <p:cNvSpPr txBox="1">
            <a:spLocks noChangeArrowheads="1"/>
          </p:cNvSpPr>
          <p:nvPr/>
        </p:nvSpPr>
        <p:spPr bwMode="auto">
          <a:xfrm>
            <a:off x="4114800" y="4027488"/>
            <a:ext cx="2057400" cy="461962"/>
          </a:xfrm>
          <a:prstGeom prst="rect">
            <a:avLst/>
          </a:prstGeom>
          <a:noFill/>
          <a:ln w="9525">
            <a:noFill/>
            <a:miter lim="800000"/>
            <a:headEnd/>
            <a:tailEnd/>
          </a:ln>
        </p:spPr>
        <p:txBody>
          <a:bodyPr>
            <a:spAutoFit/>
          </a:bodyPr>
          <a:lstStyle/>
          <a:p>
            <a:pPr algn="r"/>
            <a:r>
              <a:rPr lang="en-US" sz="2400"/>
              <a:t>Forestry</a:t>
            </a:r>
          </a:p>
        </p:txBody>
      </p:sp>
      <p:sp>
        <p:nvSpPr>
          <p:cNvPr id="13328" name="TextBox 19"/>
          <p:cNvSpPr txBox="1">
            <a:spLocks noChangeArrowheads="1"/>
          </p:cNvSpPr>
          <p:nvPr/>
        </p:nvSpPr>
        <p:spPr bwMode="auto">
          <a:xfrm>
            <a:off x="6853238" y="4422775"/>
            <a:ext cx="2290762" cy="461963"/>
          </a:xfrm>
          <a:prstGeom prst="rect">
            <a:avLst/>
          </a:prstGeom>
          <a:noFill/>
          <a:ln w="9525">
            <a:noFill/>
            <a:miter lim="800000"/>
            <a:headEnd/>
            <a:tailEnd/>
          </a:ln>
        </p:spPr>
        <p:txBody>
          <a:bodyPr>
            <a:spAutoFit/>
          </a:bodyPr>
          <a:lstStyle/>
          <a:p>
            <a:r>
              <a:rPr lang="en-US" sz="2400"/>
              <a:t>Manufacturing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Business Markets</a:t>
            </a:r>
          </a:p>
        </p:txBody>
      </p:sp>
      <p:sp>
        <p:nvSpPr>
          <p:cNvPr id="14339" name="TextBox 3"/>
          <p:cNvSpPr txBox="1">
            <a:spLocks noChangeArrowheads="1"/>
          </p:cNvSpPr>
          <p:nvPr/>
        </p:nvSpPr>
        <p:spPr bwMode="auto">
          <a:xfrm>
            <a:off x="1981200" y="1828800"/>
            <a:ext cx="7010400" cy="4549775"/>
          </a:xfrm>
          <a:prstGeom prst="rect">
            <a:avLst/>
          </a:prstGeom>
          <a:noFill/>
          <a:ln w="9525">
            <a:noFill/>
            <a:miter lim="800000"/>
            <a:headEnd/>
            <a:tailEnd/>
          </a:ln>
        </p:spPr>
        <p:txBody>
          <a:bodyPr>
            <a:spAutoFit/>
          </a:bodyPr>
          <a:lstStyle/>
          <a:p>
            <a:pPr marL="342900" indent="-342900">
              <a:lnSpc>
                <a:spcPct val="150000"/>
              </a:lnSpc>
              <a:buFont typeface="Arial" charset="0"/>
              <a:buChar char="•"/>
            </a:pPr>
            <a:r>
              <a:rPr lang="en-US" sz="2800" dirty="0"/>
              <a:t>Understanding deep customer needs</a:t>
            </a:r>
          </a:p>
          <a:p>
            <a:pPr marL="342900" indent="-342900">
              <a:lnSpc>
                <a:spcPct val="150000"/>
              </a:lnSpc>
              <a:buFont typeface="Arial" charset="0"/>
              <a:buChar char="•"/>
            </a:pPr>
            <a:r>
              <a:rPr lang="en-US" sz="2800" dirty="0"/>
              <a:t>Identify areas for growth</a:t>
            </a:r>
          </a:p>
          <a:p>
            <a:pPr marL="342900" indent="-342900">
              <a:lnSpc>
                <a:spcPct val="150000"/>
              </a:lnSpc>
              <a:buFont typeface="Arial" charset="0"/>
              <a:buChar char="•"/>
            </a:pPr>
            <a:r>
              <a:rPr lang="en-US" sz="2800" dirty="0"/>
              <a:t>Improving value management techniques</a:t>
            </a:r>
          </a:p>
          <a:p>
            <a:pPr marL="342900" indent="-342900">
              <a:lnSpc>
                <a:spcPct val="150000"/>
              </a:lnSpc>
              <a:buFont typeface="Arial" charset="0"/>
              <a:buChar char="•"/>
            </a:pPr>
            <a:r>
              <a:rPr lang="en-US" sz="2800" dirty="0"/>
              <a:t>Calculating better marketing metrics</a:t>
            </a:r>
          </a:p>
          <a:p>
            <a:pPr marL="342900" indent="-342900">
              <a:lnSpc>
                <a:spcPct val="150000"/>
              </a:lnSpc>
              <a:buFont typeface="Arial" charset="0"/>
              <a:buChar char="•"/>
            </a:pPr>
            <a:r>
              <a:rPr lang="en-US" sz="2800" dirty="0"/>
              <a:t>Competing and growing in global markets</a:t>
            </a:r>
          </a:p>
          <a:p>
            <a:pPr marL="342900" indent="-342900">
              <a:lnSpc>
                <a:spcPct val="150000"/>
              </a:lnSpc>
              <a:buFont typeface="Arial" charset="0"/>
              <a:buChar char="•"/>
            </a:pPr>
            <a:r>
              <a:rPr lang="en-US" sz="2800" dirty="0"/>
              <a:t>Countering product commoditization</a:t>
            </a:r>
          </a:p>
          <a:p>
            <a:pPr marL="342900" indent="-342900">
              <a:lnSpc>
                <a:spcPct val="150000"/>
              </a:lnSpc>
              <a:buFont typeface="Arial" charset="0"/>
              <a:buChar char="•"/>
            </a:pPr>
            <a:r>
              <a:rPr lang="en-US" sz="2800" dirty="0"/>
              <a:t>Gain support for the marketing concept</a:t>
            </a:r>
          </a:p>
        </p:txBody>
      </p:sp>
      <p:sp>
        <p:nvSpPr>
          <p:cNvPr id="14340" name="TextBox 4"/>
          <p:cNvSpPr txBox="1">
            <a:spLocks noChangeArrowheads="1"/>
          </p:cNvSpPr>
          <p:nvPr/>
        </p:nvSpPr>
        <p:spPr bwMode="auto">
          <a:xfrm>
            <a:off x="457200" y="1219200"/>
            <a:ext cx="6553200" cy="584200"/>
          </a:xfrm>
          <a:prstGeom prst="rect">
            <a:avLst/>
          </a:prstGeom>
          <a:noFill/>
          <a:ln w="9525">
            <a:noFill/>
            <a:miter lim="800000"/>
            <a:headEnd/>
            <a:tailEnd/>
          </a:ln>
        </p:spPr>
        <p:txBody>
          <a:bodyPr>
            <a:spAutoFit/>
          </a:bodyPr>
          <a:lstStyle/>
          <a:p>
            <a:r>
              <a:rPr lang="en-US" sz="3200">
                <a:solidFill>
                  <a:srgbClr val="FF0000"/>
                </a:solidFill>
              </a:rPr>
              <a:t>Similarities to the Consumer Market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Business Markets</a:t>
            </a:r>
          </a:p>
        </p:txBody>
      </p:sp>
      <p:grpSp>
        <p:nvGrpSpPr>
          <p:cNvPr id="15363" name="Group 3"/>
          <p:cNvGrpSpPr>
            <a:grpSpLocks/>
          </p:cNvGrpSpPr>
          <p:nvPr/>
        </p:nvGrpSpPr>
        <p:grpSpPr bwMode="auto">
          <a:xfrm>
            <a:off x="152400" y="2273300"/>
            <a:ext cx="1905000" cy="2986088"/>
            <a:chOff x="381000" y="1524000"/>
            <a:chExt cx="1905000" cy="2987075"/>
          </a:xfrm>
        </p:grpSpPr>
        <p:pic>
          <p:nvPicPr>
            <p:cNvPr id="15373" name="Picture 4" descr="C:\Users\Mike Home\Documents\Teaching Material\Artwork\Photos\Shutterstock\2011\Serious business men.jpg"/>
            <p:cNvPicPr>
              <a:picLocks noChangeAspect="1" noChangeArrowheads="1"/>
            </p:cNvPicPr>
            <p:nvPr/>
          </p:nvPicPr>
          <p:blipFill>
            <a:blip r:embed="rId3" cstate="print"/>
            <a:srcRect l="51666" t="5009" r="4286"/>
            <a:stretch>
              <a:fillRect/>
            </a:stretch>
          </p:blipFill>
          <p:spPr bwMode="auto">
            <a:xfrm>
              <a:off x="685800" y="1524000"/>
              <a:ext cx="1354263" cy="2156078"/>
            </a:xfrm>
            <a:prstGeom prst="rect">
              <a:avLst/>
            </a:prstGeom>
            <a:noFill/>
            <a:ln w="9525">
              <a:noFill/>
              <a:miter lim="800000"/>
              <a:headEnd/>
              <a:tailEnd/>
            </a:ln>
          </p:spPr>
        </p:pic>
        <p:sp>
          <p:nvSpPr>
            <p:cNvPr id="15374" name="TextBox 7"/>
            <p:cNvSpPr txBox="1">
              <a:spLocks noChangeArrowheads="1"/>
            </p:cNvSpPr>
            <p:nvPr/>
          </p:nvSpPr>
          <p:spPr bwMode="auto">
            <a:xfrm>
              <a:off x="381000" y="3680078"/>
              <a:ext cx="1905000" cy="830997"/>
            </a:xfrm>
            <a:prstGeom prst="rect">
              <a:avLst/>
            </a:prstGeom>
            <a:noFill/>
            <a:ln w="9525">
              <a:noFill/>
              <a:miter lim="800000"/>
              <a:headEnd/>
              <a:tailEnd/>
            </a:ln>
          </p:spPr>
          <p:txBody>
            <a:bodyPr>
              <a:spAutoFit/>
            </a:bodyPr>
            <a:lstStyle/>
            <a:p>
              <a:pPr algn="ctr"/>
              <a:r>
                <a:rPr lang="en-US" sz="2400"/>
                <a:t>Professional Buyers</a:t>
              </a:r>
            </a:p>
          </p:txBody>
        </p:sp>
      </p:grpSp>
      <p:pic>
        <p:nvPicPr>
          <p:cNvPr id="15364" name="Picture 3" descr="C:\Users\Mike Home\Documents\Teaching Material\Artwork\Photos\Shutterstock\LowRez\Map of US 3d.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rot="-656971">
            <a:off x="6399213" y="1925638"/>
            <a:ext cx="2441575" cy="1830387"/>
          </a:xfrm>
          <a:prstGeom prst="rect">
            <a:avLst/>
          </a:prstGeom>
          <a:noFill/>
          <a:ln w="9525">
            <a:noFill/>
            <a:miter lim="800000"/>
            <a:headEnd/>
            <a:tailEnd/>
          </a:ln>
        </p:spPr>
      </p:pic>
      <p:sp>
        <p:nvSpPr>
          <p:cNvPr id="15365" name="TextBox 9"/>
          <p:cNvSpPr txBox="1">
            <a:spLocks noChangeArrowheads="1"/>
          </p:cNvSpPr>
          <p:nvPr/>
        </p:nvSpPr>
        <p:spPr bwMode="auto">
          <a:xfrm>
            <a:off x="6781800" y="1295400"/>
            <a:ext cx="2209800" cy="830263"/>
          </a:xfrm>
          <a:prstGeom prst="rect">
            <a:avLst/>
          </a:prstGeom>
          <a:noFill/>
          <a:ln w="9525">
            <a:noFill/>
            <a:miter lim="800000"/>
            <a:headEnd/>
            <a:tailEnd/>
          </a:ln>
        </p:spPr>
        <p:txBody>
          <a:bodyPr>
            <a:spAutoFit/>
          </a:bodyPr>
          <a:lstStyle/>
          <a:p>
            <a:pPr algn="ctr"/>
            <a:r>
              <a:rPr lang="en-US" sz="2400"/>
              <a:t>Geographically Concentrated</a:t>
            </a:r>
          </a:p>
        </p:txBody>
      </p:sp>
      <p:sp>
        <p:nvSpPr>
          <p:cNvPr id="15366" name="TextBox 11"/>
          <p:cNvSpPr txBox="1">
            <a:spLocks noChangeArrowheads="1"/>
          </p:cNvSpPr>
          <p:nvPr/>
        </p:nvSpPr>
        <p:spPr bwMode="auto">
          <a:xfrm>
            <a:off x="2949575" y="5715000"/>
            <a:ext cx="1752600" cy="830263"/>
          </a:xfrm>
          <a:prstGeom prst="rect">
            <a:avLst/>
          </a:prstGeom>
          <a:noFill/>
          <a:ln w="9525">
            <a:noFill/>
            <a:miter lim="800000"/>
            <a:headEnd/>
            <a:tailEnd/>
          </a:ln>
        </p:spPr>
        <p:txBody>
          <a:bodyPr>
            <a:spAutoFit/>
          </a:bodyPr>
          <a:lstStyle/>
          <a:p>
            <a:pPr algn="ctr"/>
            <a:r>
              <a:rPr lang="en-US" sz="2400"/>
              <a:t>Multiple Sales Calls</a:t>
            </a:r>
          </a:p>
        </p:txBody>
      </p:sp>
      <p:pic>
        <p:nvPicPr>
          <p:cNvPr id="15367" name="Picture 4"/>
          <p:cNvPicPr>
            <a:picLocks noChangeAspect="1"/>
          </p:cNvPicPr>
          <p:nvPr/>
        </p:nvPicPr>
        <p:blipFill>
          <a:blip r:embed="rId5" cstate="print"/>
          <a:srcRect/>
          <a:stretch>
            <a:fillRect/>
          </a:stretch>
        </p:blipFill>
        <p:spPr bwMode="auto">
          <a:xfrm>
            <a:off x="1916113" y="4408488"/>
            <a:ext cx="1589087" cy="2225675"/>
          </a:xfrm>
          <a:prstGeom prst="rect">
            <a:avLst/>
          </a:prstGeom>
          <a:noFill/>
          <a:ln w="9525">
            <a:noFill/>
            <a:miter lim="800000"/>
            <a:headEnd/>
            <a:tailEnd/>
          </a:ln>
        </p:spPr>
      </p:pic>
      <p:sp>
        <p:nvSpPr>
          <p:cNvPr id="15368" name="TextBox 10"/>
          <p:cNvSpPr txBox="1">
            <a:spLocks noChangeArrowheads="1"/>
          </p:cNvSpPr>
          <p:nvPr/>
        </p:nvSpPr>
        <p:spPr bwMode="auto">
          <a:xfrm>
            <a:off x="76200" y="1066800"/>
            <a:ext cx="6553200" cy="584200"/>
          </a:xfrm>
          <a:prstGeom prst="rect">
            <a:avLst/>
          </a:prstGeom>
          <a:noFill/>
          <a:ln w="9525">
            <a:noFill/>
            <a:miter lim="800000"/>
            <a:headEnd/>
            <a:tailEnd/>
          </a:ln>
        </p:spPr>
        <p:txBody>
          <a:bodyPr>
            <a:spAutoFit/>
          </a:bodyPr>
          <a:lstStyle/>
          <a:p>
            <a:r>
              <a:rPr lang="en-US" sz="3200">
                <a:solidFill>
                  <a:srgbClr val="FF0000"/>
                </a:solidFill>
              </a:rPr>
              <a:t>Differences to the Consumer Market</a:t>
            </a:r>
          </a:p>
        </p:txBody>
      </p:sp>
      <p:pic>
        <p:nvPicPr>
          <p:cNvPr id="15369" name="Picture 8"/>
          <p:cNvPicPr>
            <a:picLocks noChangeAspect="1"/>
          </p:cNvPicPr>
          <p:nvPr/>
        </p:nvPicPr>
        <p:blipFill>
          <a:blip r:embed="rId6" cstate="print">
            <a:clrChange>
              <a:clrFrom>
                <a:srgbClr val="FFFFFF"/>
              </a:clrFrom>
              <a:clrTo>
                <a:srgbClr val="FFFFFF">
                  <a:alpha val="0"/>
                </a:srgbClr>
              </a:clrTo>
            </a:clrChange>
          </a:blip>
          <a:srcRect l="16666" t="14603" r="19286"/>
          <a:stretch>
            <a:fillRect/>
          </a:stretch>
        </p:blipFill>
        <p:spPr bwMode="auto">
          <a:xfrm>
            <a:off x="5029200" y="3124200"/>
            <a:ext cx="1828800" cy="3657600"/>
          </a:xfrm>
          <a:prstGeom prst="rect">
            <a:avLst/>
          </a:prstGeom>
          <a:noFill/>
          <a:ln w="9525">
            <a:noFill/>
            <a:miter lim="800000"/>
            <a:headEnd/>
            <a:tailEnd/>
          </a:ln>
        </p:spPr>
      </p:pic>
      <p:sp>
        <p:nvSpPr>
          <p:cNvPr id="15370" name="TextBox 13"/>
          <p:cNvSpPr txBox="1">
            <a:spLocks noChangeArrowheads="1"/>
          </p:cNvSpPr>
          <p:nvPr/>
        </p:nvSpPr>
        <p:spPr bwMode="auto">
          <a:xfrm>
            <a:off x="6705600" y="5715000"/>
            <a:ext cx="1981200" cy="830263"/>
          </a:xfrm>
          <a:prstGeom prst="rect">
            <a:avLst/>
          </a:prstGeom>
          <a:noFill/>
          <a:ln w="9525">
            <a:noFill/>
            <a:miter lim="800000"/>
            <a:headEnd/>
            <a:tailEnd/>
          </a:ln>
        </p:spPr>
        <p:txBody>
          <a:bodyPr>
            <a:spAutoFit/>
          </a:bodyPr>
          <a:lstStyle/>
          <a:p>
            <a:pPr algn="ctr"/>
            <a:r>
              <a:rPr lang="en-US" sz="2400"/>
              <a:t>Personal Relationships</a:t>
            </a:r>
          </a:p>
        </p:txBody>
      </p:sp>
      <p:sp>
        <p:nvSpPr>
          <p:cNvPr id="15371" name="TextBox 14"/>
          <p:cNvSpPr txBox="1">
            <a:spLocks noChangeArrowheads="1"/>
          </p:cNvSpPr>
          <p:nvPr/>
        </p:nvSpPr>
        <p:spPr bwMode="auto">
          <a:xfrm>
            <a:off x="2255838" y="3048000"/>
            <a:ext cx="2193925" cy="830263"/>
          </a:xfrm>
          <a:prstGeom prst="rect">
            <a:avLst/>
          </a:prstGeom>
          <a:noFill/>
          <a:ln w="9525">
            <a:noFill/>
            <a:miter lim="800000"/>
            <a:headEnd/>
            <a:tailEnd/>
          </a:ln>
        </p:spPr>
        <p:txBody>
          <a:bodyPr>
            <a:spAutoFit/>
          </a:bodyPr>
          <a:lstStyle/>
          <a:p>
            <a:pPr algn="ctr"/>
            <a:r>
              <a:rPr lang="en-US" sz="2400"/>
              <a:t>Fewer, Larger Buyers</a:t>
            </a:r>
          </a:p>
        </p:txBody>
      </p:sp>
      <p:pic>
        <p:nvPicPr>
          <p:cNvPr id="15372" name="Picture 12"/>
          <p:cNvPicPr>
            <a:picLocks noChangeAspect="1"/>
          </p:cNvPicPr>
          <p:nvPr/>
        </p:nvPicPr>
        <p:blipFill>
          <a:blip r:embed="rId7" cstate="print">
            <a:clrChange>
              <a:clrFrom>
                <a:srgbClr val="FEFEFE"/>
              </a:clrFrom>
              <a:clrTo>
                <a:srgbClr val="FEFEFE">
                  <a:alpha val="0"/>
                </a:srgbClr>
              </a:clrTo>
            </a:clrChange>
          </a:blip>
          <a:srcRect/>
          <a:stretch>
            <a:fillRect/>
          </a:stretch>
        </p:blipFill>
        <p:spPr bwMode="auto">
          <a:xfrm>
            <a:off x="3505200" y="1587500"/>
            <a:ext cx="205740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Business Markets</a:t>
            </a:r>
          </a:p>
        </p:txBody>
      </p:sp>
      <p:pic>
        <p:nvPicPr>
          <p:cNvPr id="16387" name="Picture 3"/>
          <p:cNvPicPr>
            <a:picLocks noChangeAspect="1"/>
          </p:cNvPicPr>
          <p:nvPr/>
        </p:nvPicPr>
        <p:blipFill>
          <a:blip r:embed="rId3" cstate="print"/>
          <a:srcRect l="12903"/>
          <a:stretch>
            <a:fillRect/>
          </a:stretch>
        </p:blipFill>
        <p:spPr bwMode="auto">
          <a:xfrm>
            <a:off x="0" y="3886200"/>
            <a:ext cx="2971800" cy="2562490"/>
          </a:xfrm>
          <a:prstGeom prst="rect">
            <a:avLst/>
          </a:prstGeom>
          <a:noFill/>
          <a:ln w="9525">
            <a:noFill/>
            <a:miter lim="800000"/>
            <a:headEnd/>
            <a:tailEnd/>
          </a:ln>
        </p:spPr>
      </p:pic>
      <p:sp>
        <p:nvSpPr>
          <p:cNvPr id="5" name="TextBox 4"/>
          <p:cNvSpPr txBox="1"/>
          <p:nvPr/>
        </p:nvSpPr>
        <p:spPr>
          <a:xfrm>
            <a:off x="381000" y="1676400"/>
            <a:ext cx="1866900" cy="1200150"/>
          </a:xfrm>
          <a:prstGeom prst="rect">
            <a:avLst/>
          </a:prstGeom>
          <a:noFill/>
        </p:spPr>
        <p:txBody>
          <a:bodyPr>
            <a:spAutoFit/>
          </a:bodyPr>
          <a:lstStyle/>
          <a:p>
            <a:pPr fontAlgn="auto">
              <a:spcBef>
                <a:spcPts val="0"/>
              </a:spcBef>
              <a:spcAft>
                <a:spcPts val="0"/>
              </a:spcAft>
              <a:defRPr/>
            </a:pPr>
            <a:r>
              <a:rPr lang="en-US" dirty="0">
                <a:latin typeface="+mn-lt"/>
              </a:rPr>
              <a:t>Demand</a:t>
            </a:r>
          </a:p>
          <a:p>
            <a:pPr marL="285750" indent="-285750" fontAlgn="auto">
              <a:spcBef>
                <a:spcPts val="0"/>
              </a:spcBef>
              <a:spcAft>
                <a:spcPts val="0"/>
              </a:spcAft>
              <a:buFont typeface="Arial" pitchFamily="34" charset="0"/>
              <a:buChar char="•"/>
              <a:defRPr/>
            </a:pPr>
            <a:r>
              <a:rPr lang="en-US" dirty="0" smtClean="0">
                <a:latin typeface="+mn-lt"/>
              </a:rPr>
              <a:t>Derived</a:t>
            </a:r>
          </a:p>
          <a:p>
            <a:pPr marL="285750" indent="-285750" fontAlgn="auto">
              <a:spcBef>
                <a:spcPts val="0"/>
              </a:spcBef>
              <a:spcAft>
                <a:spcPts val="0"/>
              </a:spcAft>
              <a:buFont typeface="Arial" pitchFamily="34" charset="0"/>
              <a:buChar char="•"/>
              <a:defRPr/>
            </a:pPr>
            <a:r>
              <a:rPr lang="en-US" dirty="0" smtClean="0">
                <a:latin typeface="+mn-lt"/>
              </a:rPr>
              <a:t>Inelastic: </a:t>
            </a:r>
            <a:endParaRPr lang="en-US" dirty="0">
              <a:latin typeface="+mn-lt"/>
            </a:endParaRPr>
          </a:p>
          <a:p>
            <a:pPr marL="285750" indent="-285750" fontAlgn="auto">
              <a:spcBef>
                <a:spcPts val="0"/>
              </a:spcBef>
              <a:spcAft>
                <a:spcPts val="0"/>
              </a:spcAft>
              <a:buFont typeface="Arial" pitchFamily="34" charset="0"/>
              <a:buChar char="•"/>
              <a:defRPr/>
            </a:pPr>
            <a:r>
              <a:rPr lang="en-US" dirty="0">
                <a:latin typeface="+mn-lt"/>
              </a:rPr>
              <a:t>Fluctuating</a:t>
            </a:r>
          </a:p>
        </p:txBody>
      </p:sp>
      <p:sp>
        <p:nvSpPr>
          <p:cNvPr id="16389" name="TextBox 5"/>
          <p:cNvSpPr txBox="1">
            <a:spLocks noChangeArrowheads="1"/>
          </p:cNvSpPr>
          <p:nvPr/>
        </p:nvSpPr>
        <p:spPr bwMode="auto">
          <a:xfrm>
            <a:off x="1981200" y="3200400"/>
            <a:ext cx="2743200" cy="1169551"/>
          </a:xfrm>
          <a:prstGeom prst="rect">
            <a:avLst/>
          </a:prstGeom>
          <a:noFill/>
          <a:ln w="9525">
            <a:noFill/>
            <a:miter lim="800000"/>
            <a:headEnd/>
            <a:tailEnd/>
          </a:ln>
        </p:spPr>
        <p:txBody>
          <a:bodyPr>
            <a:spAutoFit/>
          </a:bodyPr>
          <a:lstStyle/>
          <a:p>
            <a:r>
              <a:rPr lang="en-US" sz="2800" dirty="0"/>
              <a:t>Derived </a:t>
            </a:r>
            <a:r>
              <a:rPr lang="en-US" sz="2800" dirty="0" smtClean="0"/>
              <a:t>Demand: </a:t>
            </a:r>
            <a:r>
              <a:rPr lang="en-US" sz="1400" dirty="0" smtClean="0"/>
              <a:t>Demand in the business market depends on demand from the consumer market.</a:t>
            </a:r>
            <a:endParaRPr lang="en-US" sz="1400" dirty="0"/>
          </a:p>
        </p:txBody>
      </p:sp>
      <p:sp>
        <p:nvSpPr>
          <p:cNvPr id="16390" name="TextBox 6"/>
          <p:cNvSpPr txBox="1">
            <a:spLocks noChangeArrowheads="1"/>
          </p:cNvSpPr>
          <p:nvPr/>
        </p:nvSpPr>
        <p:spPr bwMode="auto">
          <a:xfrm>
            <a:off x="76200" y="1066800"/>
            <a:ext cx="6553200" cy="584200"/>
          </a:xfrm>
          <a:prstGeom prst="rect">
            <a:avLst/>
          </a:prstGeom>
          <a:noFill/>
          <a:ln w="9525">
            <a:noFill/>
            <a:miter lim="800000"/>
            <a:headEnd/>
            <a:tailEnd/>
          </a:ln>
        </p:spPr>
        <p:txBody>
          <a:bodyPr>
            <a:spAutoFit/>
          </a:bodyPr>
          <a:lstStyle/>
          <a:p>
            <a:r>
              <a:rPr lang="en-US" sz="3200">
                <a:solidFill>
                  <a:srgbClr val="FF0000"/>
                </a:solidFill>
              </a:rPr>
              <a:t>Differences to the Consumer Market</a:t>
            </a:r>
          </a:p>
        </p:txBody>
      </p:sp>
      <p:pic>
        <p:nvPicPr>
          <p:cNvPr id="16391" name="Picture 2"/>
          <p:cNvPicPr>
            <a:picLocks noChangeAspect="1"/>
          </p:cNvPicPr>
          <p:nvPr/>
        </p:nvPicPr>
        <p:blipFill>
          <a:blip r:embed="rId4" cstate="print">
            <a:clrChange>
              <a:clrFrom>
                <a:srgbClr val="F4F4F4"/>
              </a:clrFrom>
              <a:clrTo>
                <a:srgbClr val="F4F4F4">
                  <a:alpha val="0"/>
                </a:srgbClr>
              </a:clrTo>
            </a:clrChange>
          </a:blip>
          <a:srcRect r="16953" b="45522"/>
          <a:stretch>
            <a:fillRect/>
          </a:stretch>
        </p:blipFill>
        <p:spPr bwMode="auto">
          <a:xfrm>
            <a:off x="5270500" y="4475163"/>
            <a:ext cx="3632200" cy="1587500"/>
          </a:xfrm>
          <a:prstGeom prst="rect">
            <a:avLst/>
          </a:prstGeom>
          <a:noFill/>
          <a:ln w="9525">
            <a:noFill/>
            <a:miter lim="800000"/>
            <a:headEnd/>
            <a:tailEnd/>
          </a:ln>
        </p:spPr>
      </p:pic>
      <p:cxnSp>
        <p:nvCxnSpPr>
          <p:cNvPr id="9" name="Straight Connector 8"/>
          <p:cNvCxnSpPr/>
          <p:nvPr/>
        </p:nvCxnSpPr>
        <p:spPr>
          <a:xfrm>
            <a:off x="5105400" y="4267200"/>
            <a:ext cx="0" cy="1752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105400" y="6019800"/>
            <a:ext cx="3962400" cy="111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394" name="TextBox 14"/>
          <p:cNvSpPr txBox="1">
            <a:spLocks noChangeArrowheads="1"/>
          </p:cNvSpPr>
          <p:nvPr/>
        </p:nvSpPr>
        <p:spPr bwMode="auto">
          <a:xfrm>
            <a:off x="5105400" y="6062663"/>
            <a:ext cx="3352800" cy="523875"/>
          </a:xfrm>
          <a:prstGeom prst="rect">
            <a:avLst/>
          </a:prstGeom>
          <a:noFill/>
          <a:ln w="9525">
            <a:noFill/>
            <a:miter lim="800000"/>
            <a:headEnd/>
            <a:tailEnd/>
          </a:ln>
        </p:spPr>
        <p:txBody>
          <a:bodyPr>
            <a:spAutoFit/>
          </a:bodyPr>
          <a:lstStyle/>
          <a:p>
            <a:r>
              <a:rPr lang="en-US" sz="2800" dirty="0"/>
              <a:t>Fluctuating Demand</a:t>
            </a:r>
          </a:p>
        </p:txBody>
      </p:sp>
      <p:sp>
        <p:nvSpPr>
          <p:cNvPr id="16" name="Rectangle 15"/>
          <p:cNvSpPr/>
          <p:nvPr/>
        </p:nvSpPr>
        <p:spPr>
          <a:xfrm>
            <a:off x="6421530" y="1107987"/>
            <a:ext cx="2036670" cy="2400657"/>
          </a:xfrm>
          <a:prstGeom prst="rect">
            <a:avLst/>
          </a:prstGeom>
          <a:noFill/>
        </p:spPr>
        <p:txBody>
          <a:bodyPr>
            <a:spAutoFit/>
            <a:scene3d>
              <a:camera prst="isometricOffAxis2Left"/>
              <a:lightRig rig="threePt" dir="t"/>
            </a:scene3d>
          </a:bodyPr>
          <a:lstStyle/>
          <a:p>
            <a:pPr algn="ctr" fontAlgn="auto">
              <a:spcBef>
                <a:spcPts val="0"/>
              </a:spcBef>
              <a:spcAft>
                <a:spcPts val="0"/>
              </a:spcAft>
              <a:defRPr/>
            </a:pPr>
            <a:r>
              <a:rPr lang="en-US" sz="15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a:t>
            </a:r>
            <a:r>
              <a:rPr lang="en-US" sz="65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a:t>
            </a:r>
          </a:p>
        </p:txBody>
      </p:sp>
      <p:sp>
        <p:nvSpPr>
          <p:cNvPr id="16396" name="TextBox 16"/>
          <p:cNvSpPr txBox="1">
            <a:spLocks noChangeArrowheads="1"/>
          </p:cNvSpPr>
          <p:nvPr/>
        </p:nvSpPr>
        <p:spPr bwMode="auto">
          <a:xfrm>
            <a:off x="6248400" y="3236913"/>
            <a:ext cx="2895600" cy="1077218"/>
          </a:xfrm>
          <a:prstGeom prst="rect">
            <a:avLst/>
          </a:prstGeom>
          <a:noFill/>
          <a:ln w="9525">
            <a:noFill/>
            <a:miter lim="800000"/>
            <a:headEnd/>
            <a:tailEnd/>
          </a:ln>
        </p:spPr>
        <p:txBody>
          <a:bodyPr>
            <a:spAutoFit/>
          </a:bodyPr>
          <a:lstStyle/>
          <a:p>
            <a:r>
              <a:rPr lang="en-US" sz="2800" dirty="0"/>
              <a:t>Inelastic </a:t>
            </a:r>
            <a:r>
              <a:rPr lang="en-US" sz="2800" dirty="0" smtClean="0"/>
              <a:t>Demand:</a:t>
            </a:r>
          </a:p>
          <a:p>
            <a:r>
              <a:rPr lang="en-US" sz="1200" dirty="0" smtClean="0"/>
              <a:t>Total demand for many business goods and services is inelastic – that is, not affected too much by changes in price.</a:t>
            </a:r>
            <a:endParaRPr lang="en-US"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Buying Situations</a:t>
            </a:r>
          </a:p>
        </p:txBody>
      </p:sp>
      <p:sp>
        <p:nvSpPr>
          <p:cNvPr id="17411" name="TextBox 2"/>
          <p:cNvSpPr txBox="1">
            <a:spLocks noChangeArrowheads="1"/>
          </p:cNvSpPr>
          <p:nvPr/>
        </p:nvSpPr>
        <p:spPr bwMode="auto">
          <a:xfrm>
            <a:off x="327025" y="2982913"/>
            <a:ext cx="3146425" cy="1169551"/>
          </a:xfrm>
          <a:prstGeom prst="rect">
            <a:avLst/>
          </a:prstGeom>
          <a:noFill/>
          <a:ln w="9525">
            <a:noFill/>
            <a:miter lim="800000"/>
            <a:headEnd/>
            <a:tailEnd/>
          </a:ln>
        </p:spPr>
        <p:txBody>
          <a:bodyPr>
            <a:spAutoFit/>
          </a:bodyPr>
          <a:lstStyle/>
          <a:p>
            <a:r>
              <a:rPr lang="en-US" sz="2800" dirty="0"/>
              <a:t>Straight </a:t>
            </a:r>
            <a:r>
              <a:rPr lang="en-US" sz="2800" dirty="0" err="1" smtClean="0"/>
              <a:t>Rebuy</a:t>
            </a:r>
            <a:r>
              <a:rPr lang="en-US" sz="2800" dirty="0" smtClean="0"/>
              <a:t>: </a:t>
            </a:r>
            <a:r>
              <a:rPr lang="en-US" sz="1400" dirty="0" smtClean="0"/>
              <a:t>Purchasing department coordinates with suppliers whenever they need something</a:t>
            </a:r>
            <a:endParaRPr lang="en-US" sz="1400" dirty="0"/>
          </a:p>
        </p:txBody>
      </p:sp>
      <p:pic>
        <p:nvPicPr>
          <p:cNvPr id="17412" name="Picture 3"/>
          <p:cNvPicPr>
            <a:picLocks noChangeAspect="1"/>
          </p:cNvPicPr>
          <p:nvPr/>
        </p:nvPicPr>
        <p:blipFill>
          <a:blip r:embed="rId2" cstate="print"/>
          <a:srcRect l="33864" t="15884" r="34373" b="14285"/>
          <a:stretch>
            <a:fillRect/>
          </a:stretch>
        </p:blipFill>
        <p:spPr bwMode="auto">
          <a:xfrm>
            <a:off x="304800" y="1306513"/>
            <a:ext cx="1052513" cy="1654175"/>
          </a:xfrm>
          <a:prstGeom prst="rect">
            <a:avLst/>
          </a:prstGeom>
          <a:noFill/>
          <a:ln w="9525">
            <a:noFill/>
            <a:miter lim="800000"/>
            <a:headEnd/>
            <a:tailEnd/>
          </a:ln>
        </p:spPr>
      </p:pic>
      <p:pic>
        <p:nvPicPr>
          <p:cNvPr id="17413" name="Picture 5"/>
          <p:cNvPicPr>
            <a:picLocks noChangeAspect="1"/>
          </p:cNvPicPr>
          <p:nvPr/>
        </p:nvPicPr>
        <p:blipFill>
          <a:blip r:embed="rId2" cstate="print"/>
          <a:srcRect l="33864" t="15884" r="34373" b="14285"/>
          <a:stretch>
            <a:fillRect/>
          </a:stretch>
        </p:blipFill>
        <p:spPr bwMode="auto">
          <a:xfrm>
            <a:off x="2420938" y="1306513"/>
            <a:ext cx="1052512" cy="1654175"/>
          </a:xfrm>
          <a:prstGeom prst="rect">
            <a:avLst/>
          </a:prstGeom>
          <a:noFill/>
          <a:ln w="9525">
            <a:noFill/>
            <a:miter lim="800000"/>
            <a:headEnd/>
            <a:tailEnd/>
          </a:ln>
        </p:spPr>
      </p:pic>
      <p:sp>
        <p:nvSpPr>
          <p:cNvPr id="7" name="Right Arrow 6"/>
          <p:cNvSpPr/>
          <p:nvPr/>
        </p:nvSpPr>
        <p:spPr>
          <a:xfrm>
            <a:off x="1676400" y="1981200"/>
            <a:ext cx="6096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415" name="TextBox 7"/>
          <p:cNvSpPr txBox="1">
            <a:spLocks noChangeArrowheads="1"/>
          </p:cNvSpPr>
          <p:nvPr/>
        </p:nvSpPr>
        <p:spPr bwMode="auto">
          <a:xfrm>
            <a:off x="5503863" y="2782888"/>
            <a:ext cx="3352800" cy="954107"/>
          </a:xfrm>
          <a:prstGeom prst="rect">
            <a:avLst/>
          </a:prstGeom>
          <a:noFill/>
          <a:ln w="9525">
            <a:noFill/>
            <a:miter lim="800000"/>
            <a:headEnd/>
            <a:tailEnd/>
          </a:ln>
        </p:spPr>
        <p:txBody>
          <a:bodyPr>
            <a:spAutoFit/>
          </a:bodyPr>
          <a:lstStyle/>
          <a:p>
            <a:r>
              <a:rPr lang="en-US" sz="2800" dirty="0"/>
              <a:t>New </a:t>
            </a:r>
            <a:r>
              <a:rPr lang="en-US" sz="2800" dirty="0" smtClean="0"/>
              <a:t>Task: </a:t>
            </a:r>
            <a:r>
              <a:rPr lang="en-US" sz="1400" dirty="0" smtClean="0"/>
              <a:t>A purchaser buys the product first time like office building, machinery </a:t>
            </a:r>
            <a:endParaRPr lang="en-US" sz="1400" dirty="0"/>
          </a:p>
        </p:txBody>
      </p:sp>
      <p:sp>
        <p:nvSpPr>
          <p:cNvPr id="17416" name="TextBox 8"/>
          <p:cNvSpPr txBox="1">
            <a:spLocks noChangeArrowheads="1"/>
          </p:cNvSpPr>
          <p:nvPr/>
        </p:nvSpPr>
        <p:spPr bwMode="auto">
          <a:xfrm>
            <a:off x="2057400" y="5903893"/>
            <a:ext cx="6553200" cy="954107"/>
          </a:xfrm>
          <a:prstGeom prst="rect">
            <a:avLst/>
          </a:prstGeom>
          <a:noFill/>
          <a:ln w="9525">
            <a:noFill/>
            <a:miter lim="800000"/>
            <a:headEnd/>
            <a:tailEnd/>
          </a:ln>
        </p:spPr>
        <p:txBody>
          <a:bodyPr wrap="square">
            <a:spAutoFit/>
          </a:bodyPr>
          <a:lstStyle/>
          <a:p>
            <a:r>
              <a:rPr lang="en-US" sz="2800" dirty="0"/>
              <a:t>Modified </a:t>
            </a:r>
            <a:r>
              <a:rPr lang="en-US" sz="2800" dirty="0" err="1" smtClean="0"/>
              <a:t>Rebuy</a:t>
            </a:r>
            <a:r>
              <a:rPr lang="en-US" sz="2800" dirty="0" smtClean="0"/>
              <a:t>: </a:t>
            </a:r>
            <a:r>
              <a:rPr lang="en-US" sz="1600" dirty="0" smtClean="0"/>
              <a:t>When product specifications, delivery requirements, or other terms changed on the request of buyer</a:t>
            </a:r>
            <a:r>
              <a:rPr lang="en-US" sz="2800" dirty="0" smtClean="0"/>
              <a:t> </a:t>
            </a:r>
            <a:endParaRPr lang="en-US" sz="2800" dirty="0"/>
          </a:p>
        </p:txBody>
      </p:sp>
      <p:pic>
        <p:nvPicPr>
          <p:cNvPr id="17417" name="Picture 9"/>
          <p:cNvPicPr>
            <a:picLocks noChangeAspect="1"/>
          </p:cNvPicPr>
          <p:nvPr/>
        </p:nvPicPr>
        <p:blipFill>
          <a:blip r:embed="rId3" cstate="print"/>
          <a:srcRect l="17484" t="13397" r="12688" b="11443"/>
          <a:stretch>
            <a:fillRect/>
          </a:stretch>
        </p:blipFill>
        <p:spPr bwMode="auto">
          <a:xfrm>
            <a:off x="3886200" y="3733800"/>
            <a:ext cx="1905000" cy="2051050"/>
          </a:xfrm>
          <a:prstGeom prst="rect">
            <a:avLst/>
          </a:prstGeom>
          <a:noFill/>
          <a:ln w="9525">
            <a:noFill/>
            <a:miter lim="800000"/>
            <a:headEnd/>
            <a:tailEnd/>
          </a:ln>
        </p:spPr>
      </p:pic>
      <p:pic>
        <p:nvPicPr>
          <p:cNvPr id="17418" name="Picture 10"/>
          <p:cNvPicPr>
            <a:picLocks noChangeAspect="1"/>
          </p:cNvPicPr>
          <p:nvPr/>
        </p:nvPicPr>
        <p:blipFill>
          <a:blip r:embed="rId2" cstate="print"/>
          <a:srcRect l="33864" t="15884" r="34373" b="14285"/>
          <a:stretch>
            <a:fillRect/>
          </a:stretch>
        </p:blipFill>
        <p:spPr bwMode="auto">
          <a:xfrm>
            <a:off x="1752600" y="3886200"/>
            <a:ext cx="1239838" cy="1949450"/>
          </a:xfrm>
          <a:prstGeom prst="rect">
            <a:avLst/>
          </a:prstGeom>
          <a:noFill/>
          <a:ln w="9525">
            <a:noFill/>
            <a:miter lim="800000"/>
            <a:headEnd/>
            <a:tailEnd/>
          </a:ln>
        </p:spPr>
      </p:pic>
      <p:sp>
        <p:nvSpPr>
          <p:cNvPr id="12" name="Right Arrow 11"/>
          <p:cNvSpPr/>
          <p:nvPr/>
        </p:nvSpPr>
        <p:spPr>
          <a:xfrm>
            <a:off x="3048000" y="4724400"/>
            <a:ext cx="6096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7420" name="Picture 12"/>
          <p:cNvPicPr>
            <a:picLocks noChangeAspect="1"/>
          </p:cNvPicPr>
          <p:nvPr/>
        </p:nvPicPr>
        <p:blipFill>
          <a:blip r:embed="rId4" cstate="print"/>
          <a:srcRect/>
          <a:stretch>
            <a:fillRect/>
          </a:stretch>
        </p:blipFill>
        <p:spPr bwMode="auto">
          <a:xfrm>
            <a:off x="5187950" y="1347788"/>
            <a:ext cx="3684588" cy="1435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Systems Buying and Selling</a:t>
            </a:r>
          </a:p>
        </p:txBody>
      </p:sp>
      <p:pic>
        <p:nvPicPr>
          <p:cNvPr id="18435" name="Picture 2"/>
          <p:cNvPicPr>
            <a:picLocks noChangeAspect="1"/>
          </p:cNvPicPr>
          <p:nvPr/>
        </p:nvPicPr>
        <p:blipFill>
          <a:blip r:embed="rId3" cstate="print">
            <a:clrChange>
              <a:clrFrom>
                <a:srgbClr val="FFFFFF"/>
              </a:clrFrom>
              <a:clrTo>
                <a:srgbClr val="FFFFFF">
                  <a:alpha val="0"/>
                </a:srgbClr>
              </a:clrTo>
            </a:clrChange>
          </a:blip>
          <a:srcRect l="13002" t="53967" r="6003" b="1587"/>
          <a:stretch>
            <a:fillRect/>
          </a:stretch>
        </p:blipFill>
        <p:spPr bwMode="auto">
          <a:xfrm>
            <a:off x="76200" y="3619500"/>
            <a:ext cx="6172200" cy="3048000"/>
          </a:xfrm>
          <a:prstGeom prst="rect">
            <a:avLst/>
          </a:prstGeom>
          <a:noFill/>
          <a:ln w="9525">
            <a:noFill/>
            <a:miter lim="800000"/>
            <a:headEnd/>
            <a:tailEnd/>
          </a:ln>
        </p:spPr>
      </p:pic>
      <p:pic>
        <p:nvPicPr>
          <p:cNvPr id="18436" name="Picture 3"/>
          <p:cNvPicPr>
            <a:picLocks noChangeAspect="1"/>
          </p:cNvPicPr>
          <p:nvPr/>
        </p:nvPicPr>
        <p:blipFill>
          <a:blip r:embed="rId4" cstate="print"/>
          <a:srcRect l="43718" t="2856" r="45998" b="82224"/>
          <a:stretch>
            <a:fillRect/>
          </a:stretch>
        </p:blipFill>
        <p:spPr bwMode="auto">
          <a:xfrm>
            <a:off x="1828800" y="2895600"/>
            <a:ext cx="784225" cy="1023938"/>
          </a:xfrm>
          <a:prstGeom prst="rect">
            <a:avLst/>
          </a:prstGeom>
          <a:noFill/>
          <a:ln w="9525">
            <a:noFill/>
            <a:miter lim="800000"/>
            <a:headEnd/>
            <a:tailEnd/>
          </a:ln>
        </p:spPr>
      </p:pic>
      <p:cxnSp>
        <p:nvCxnSpPr>
          <p:cNvPr id="6" name="Straight Connector 5"/>
          <p:cNvCxnSpPr/>
          <p:nvPr/>
        </p:nvCxnSpPr>
        <p:spPr>
          <a:xfrm rot="16200000" flipH="1">
            <a:off x="2097881" y="3693319"/>
            <a:ext cx="528638" cy="4572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8438" name="TextBox 8"/>
          <p:cNvSpPr txBox="1">
            <a:spLocks noChangeArrowheads="1"/>
          </p:cNvSpPr>
          <p:nvPr/>
        </p:nvSpPr>
        <p:spPr bwMode="auto">
          <a:xfrm rot="-923698">
            <a:off x="2474814" y="2674066"/>
            <a:ext cx="1846263" cy="523875"/>
          </a:xfrm>
          <a:prstGeom prst="rect">
            <a:avLst/>
          </a:prstGeom>
          <a:noFill/>
          <a:ln w="9525">
            <a:noFill/>
            <a:miter lim="800000"/>
            <a:headEnd/>
            <a:tailEnd/>
          </a:ln>
        </p:spPr>
        <p:txBody>
          <a:bodyPr>
            <a:spAutoFit/>
          </a:bodyPr>
          <a:lstStyle/>
          <a:p>
            <a:r>
              <a:rPr lang="en-US" sz="2800" dirty="0"/>
              <a:t>Buyer</a:t>
            </a:r>
          </a:p>
        </p:txBody>
      </p:sp>
      <p:sp>
        <p:nvSpPr>
          <p:cNvPr id="18439" name="TextBox 9"/>
          <p:cNvSpPr txBox="1">
            <a:spLocks noChangeArrowheads="1"/>
          </p:cNvSpPr>
          <p:nvPr/>
        </p:nvSpPr>
        <p:spPr bwMode="auto">
          <a:xfrm rot="-806398">
            <a:off x="2917604" y="3293038"/>
            <a:ext cx="2825750" cy="522287"/>
          </a:xfrm>
          <a:prstGeom prst="rect">
            <a:avLst/>
          </a:prstGeom>
          <a:noFill/>
          <a:ln w="9525">
            <a:noFill/>
            <a:miter lim="800000"/>
            <a:headEnd/>
            <a:tailEnd/>
          </a:ln>
        </p:spPr>
        <p:txBody>
          <a:bodyPr>
            <a:spAutoFit/>
          </a:bodyPr>
          <a:lstStyle/>
          <a:p>
            <a:r>
              <a:rPr lang="en-US" sz="2800" dirty="0"/>
              <a:t>Prime Contractor</a:t>
            </a:r>
          </a:p>
        </p:txBody>
      </p:sp>
      <p:sp>
        <p:nvSpPr>
          <p:cNvPr id="18440" name="TextBox 10"/>
          <p:cNvSpPr txBox="1">
            <a:spLocks noChangeArrowheads="1"/>
          </p:cNvSpPr>
          <p:nvPr/>
        </p:nvSpPr>
        <p:spPr bwMode="auto">
          <a:xfrm rot="-881934">
            <a:off x="4656138" y="5249863"/>
            <a:ext cx="3613150" cy="523875"/>
          </a:xfrm>
          <a:prstGeom prst="rect">
            <a:avLst/>
          </a:prstGeom>
          <a:noFill/>
          <a:ln w="9525">
            <a:noFill/>
            <a:miter lim="800000"/>
            <a:headEnd/>
            <a:tailEnd/>
          </a:ln>
        </p:spPr>
        <p:txBody>
          <a:bodyPr>
            <a:spAutoFit/>
          </a:bodyPr>
          <a:lstStyle/>
          <a:p>
            <a:r>
              <a:rPr lang="en-US" sz="2800"/>
              <a:t>Second-tier Contractors</a:t>
            </a:r>
          </a:p>
        </p:txBody>
      </p:sp>
      <p:sp>
        <p:nvSpPr>
          <p:cNvPr id="10" name="TextBox 9"/>
          <p:cNvSpPr txBox="1"/>
          <p:nvPr/>
        </p:nvSpPr>
        <p:spPr>
          <a:xfrm>
            <a:off x="152400" y="914400"/>
            <a:ext cx="8183651" cy="2062103"/>
          </a:xfrm>
          <a:prstGeom prst="rect">
            <a:avLst/>
          </a:prstGeom>
          <a:noFill/>
        </p:spPr>
        <p:txBody>
          <a:bodyPr wrap="none" rtlCol="0">
            <a:spAutoFit/>
          </a:bodyPr>
          <a:lstStyle/>
          <a:p>
            <a:pPr>
              <a:buFont typeface="Arial" pitchFamily="34" charset="0"/>
              <a:buChar char="•"/>
            </a:pPr>
            <a:r>
              <a:rPr lang="en-US" sz="1600" dirty="0" smtClean="0"/>
              <a:t>    Systems </a:t>
            </a:r>
            <a:r>
              <a:rPr lang="en-US" sz="1600" dirty="0" smtClean="0"/>
              <a:t>buying originated with the government awarding contracts for weapons and </a:t>
            </a:r>
          </a:p>
          <a:p>
            <a:r>
              <a:rPr lang="en-US" sz="1600" dirty="0" smtClean="0"/>
              <a:t>      communications </a:t>
            </a:r>
            <a:r>
              <a:rPr lang="en-US" sz="1600" dirty="0" smtClean="0"/>
              <a:t>systems. The firm (buyer) solicits bids from prime contractors that,</a:t>
            </a:r>
          </a:p>
          <a:p>
            <a:r>
              <a:rPr lang="en-US" sz="1600" dirty="0" smtClean="0"/>
              <a:t>      </a:t>
            </a:r>
            <a:r>
              <a:rPr lang="en-US" sz="1600" dirty="0" smtClean="0"/>
              <a:t>if awarded the bid, would be responsible for assembling the subcomponents of the system</a:t>
            </a:r>
          </a:p>
          <a:p>
            <a:r>
              <a:rPr lang="en-US" sz="1600" dirty="0" smtClean="0"/>
              <a:t>      </a:t>
            </a:r>
            <a:r>
              <a:rPr lang="en-US" sz="1600" dirty="0" smtClean="0"/>
              <a:t>from second-tier contractors.</a:t>
            </a:r>
          </a:p>
          <a:p>
            <a:pPr>
              <a:buFont typeface="Arial" pitchFamily="34" charset="0"/>
              <a:buChar char="•"/>
            </a:pPr>
            <a:r>
              <a:rPr lang="en-US" sz="1600" b="1" dirty="0" smtClean="0"/>
              <a:t>    S</a:t>
            </a:r>
            <a:r>
              <a:rPr lang="en-US" sz="1600" b="1" dirty="0" smtClean="0"/>
              <a:t>ystems </a:t>
            </a:r>
            <a:r>
              <a:rPr lang="en-US" sz="1600" b="1" dirty="0" smtClean="0"/>
              <a:t>selling </a:t>
            </a:r>
            <a:r>
              <a:rPr lang="en-US" sz="1600" dirty="0" smtClean="0"/>
              <a:t>as a marketing tool. The contractor (seller) approaches a potential buyer and </a:t>
            </a:r>
          </a:p>
          <a:p>
            <a:r>
              <a:rPr lang="en-US" sz="1600" dirty="0" smtClean="0"/>
              <a:t>     offers </a:t>
            </a:r>
            <a:r>
              <a:rPr lang="en-US" sz="1600" dirty="0" smtClean="0"/>
              <a:t>to provide all of the organizations MRO (maintenance, repair, and operating) supplies. </a:t>
            </a:r>
          </a:p>
          <a:p>
            <a:pPr>
              <a:buFont typeface="Arial" pitchFamily="34" charset="0"/>
              <a:buChar char="•"/>
            </a:pPr>
            <a:r>
              <a:rPr lang="en-US" sz="1600" dirty="0" smtClean="0"/>
              <a:t>    Systems </a:t>
            </a:r>
            <a:r>
              <a:rPr lang="en-US" sz="1600" dirty="0" smtClean="0"/>
              <a:t>selling is a key strategy in bidding on large-scale industrial projects such as dams, </a:t>
            </a:r>
          </a:p>
          <a:p>
            <a:r>
              <a:rPr lang="en-US" sz="1600" dirty="0" smtClean="0"/>
              <a:t>      pipelines</a:t>
            </a:r>
            <a:r>
              <a:rPr lang="en-US" sz="1600" dirty="0" smtClean="0"/>
              <a:t>, factories, etc.</a:t>
            </a:r>
            <a:endParaRPr lang="en-GB" sz="1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Business Buying Participants</a:t>
            </a:r>
          </a:p>
        </p:txBody>
      </p:sp>
      <p:grpSp>
        <p:nvGrpSpPr>
          <p:cNvPr id="19459" name="Group 44"/>
          <p:cNvGrpSpPr>
            <a:grpSpLocks/>
          </p:cNvGrpSpPr>
          <p:nvPr/>
        </p:nvGrpSpPr>
        <p:grpSpPr bwMode="auto">
          <a:xfrm>
            <a:off x="3633788" y="1174750"/>
            <a:ext cx="1546225" cy="2644775"/>
            <a:chOff x="2939280" y="1174169"/>
            <a:chExt cx="1546556" cy="2645523"/>
          </a:xfrm>
        </p:grpSpPr>
        <p:sp>
          <p:nvSpPr>
            <p:cNvPr id="19480" name="TextBox 10"/>
            <p:cNvSpPr txBox="1">
              <a:spLocks noChangeArrowheads="1"/>
            </p:cNvSpPr>
            <p:nvPr/>
          </p:nvSpPr>
          <p:spPr bwMode="auto">
            <a:xfrm>
              <a:off x="2939280" y="3358027"/>
              <a:ext cx="1546556" cy="461665"/>
            </a:xfrm>
            <a:prstGeom prst="rect">
              <a:avLst/>
            </a:prstGeom>
            <a:noFill/>
            <a:ln w="9525">
              <a:noFill/>
              <a:miter lim="800000"/>
              <a:headEnd/>
              <a:tailEnd/>
            </a:ln>
          </p:spPr>
          <p:txBody>
            <a:bodyPr>
              <a:spAutoFit/>
            </a:bodyPr>
            <a:lstStyle/>
            <a:p>
              <a:pPr algn="ctr"/>
              <a:r>
                <a:rPr lang="en-US" sz="2400" dirty="0"/>
                <a:t>Influencer</a:t>
              </a:r>
            </a:p>
          </p:txBody>
        </p:sp>
        <p:pic>
          <p:nvPicPr>
            <p:cNvPr id="19481" name="Picture 16"/>
            <p:cNvPicPr>
              <a:picLocks noChangeAspect="1"/>
            </p:cNvPicPr>
            <p:nvPr/>
          </p:nvPicPr>
          <p:blipFill>
            <a:blip r:embed="rId3" cstate="print"/>
            <a:srcRect/>
            <a:stretch>
              <a:fillRect/>
            </a:stretch>
          </p:blipFill>
          <p:spPr bwMode="auto">
            <a:xfrm>
              <a:off x="2971800" y="1174169"/>
              <a:ext cx="1437836" cy="2164832"/>
            </a:xfrm>
            <a:prstGeom prst="rect">
              <a:avLst/>
            </a:prstGeom>
            <a:noFill/>
            <a:ln w="9525">
              <a:noFill/>
              <a:miter lim="800000"/>
              <a:headEnd/>
              <a:tailEnd/>
            </a:ln>
          </p:spPr>
        </p:pic>
      </p:grpSp>
      <p:grpSp>
        <p:nvGrpSpPr>
          <p:cNvPr id="19460" name="Group 41"/>
          <p:cNvGrpSpPr>
            <a:grpSpLocks/>
          </p:cNvGrpSpPr>
          <p:nvPr/>
        </p:nvGrpSpPr>
        <p:grpSpPr bwMode="auto">
          <a:xfrm>
            <a:off x="941388" y="4295775"/>
            <a:ext cx="1149350" cy="2238375"/>
            <a:chOff x="7421561" y="4296056"/>
            <a:chExt cx="1149706" cy="2237822"/>
          </a:xfrm>
        </p:grpSpPr>
        <p:pic>
          <p:nvPicPr>
            <p:cNvPr id="19478" name="Picture 4" descr="C:\Users\Mike Home\Documents\Teaching Material\Artwork\Photos\Shutterstock\2011\Serious business men.jpg"/>
            <p:cNvPicPr>
              <a:picLocks noChangeAspect="1" noChangeArrowheads="1"/>
            </p:cNvPicPr>
            <p:nvPr/>
          </p:nvPicPr>
          <p:blipFill>
            <a:blip r:embed="rId4" cstate="print"/>
            <a:srcRect l="51666" t="5009" r="4286"/>
            <a:stretch>
              <a:fillRect/>
            </a:stretch>
          </p:blipFill>
          <p:spPr bwMode="auto">
            <a:xfrm>
              <a:off x="7421561" y="4296056"/>
              <a:ext cx="1149705" cy="1776157"/>
            </a:xfrm>
            <a:prstGeom prst="rect">
              <a:avLst/>
            </a:prstGeom>
            <a:noFill/>
            <a:ln w="9525">
              <a:noFill/>
              <a:miter lim="800000"/>
              <a:headEnd/>
              <a:tailEnd/>
            </a:ln>
          </p:spPr>
        </p:pic>
        <p:sp>
          <p:nvSpPr>
            <p:cNvPr id="19479" name="TextBox 21"/>
            <p:cNvSpPr txBox="1">
              <a:spLocks noChangeArrowheads="1"/>
            </p:cNvSpPr>
            <p:nvPr/>
          </p:nvSpPr>
          <p:spPr bwMode="auto">
            <a:xfrm>
              <a:off x="7421561" y="6072213"/>
              <a:ext cx="1149706" cy="461665"/>
            </a:xfrm>
            <a:prstGeom prst="rect">
              <a:avLst/>
            </a:prstGeom>
            <a:noFill/>
            <a:ln w="9525">
              <a:noFill/>
              <a:miter lim="800000"/>
              <a:headEnd/>
              <a:tailEnd/>
            </a:ln>
          </p:spPr>
          <p:txBody>
            <a:bodyPr>
              <a:spAutoFit/>
            </a:bodyPr>
            <a:lstStyle/>
            <a:p>
              <a:pPr algn="ctr"/>
              <a:r>
                <a:rPr lang="en-US" sz="2400"/>
                <a:t>Buyers</a:t>
              </a:r>
            </a:p>
          </p:txBody>
        </p:sp>
      </p:grpSp>
      <p:grpSp>
        <p:nvGrpSpPr>
          <p:cNvPr id="19461" name="Group 40"/>
          <p:cNvGrpSpPr>
            <a:grpSpLocks/>
          </p:cNvGrpSpPr>
          <p:nvPr/>
        </p:nvGrpSpPr>
        <p:grpSpPr bwMode="auto">
          <a:xfrm>
            <a:off x="3181350" y="4559300"/>
            <a:ext cx="1662113" cy="1884363"/>
            <a:chOff x="7079271" y="1204306"/>
            <a:chExt cx="1820526" cy="2015956"/>
          </a:xfrm>
        </p:grpSpPr>
        <p:sp>
          <p:nvSpPr>
            <p:cNvPr id="19476" name="TextBox 25"/>
            <p:cNvSpPr txBox="1">
              <a:spLocks noChangeArrowheads="1"/>
            </p:cNvSpPr>
            <p:nvPr/>
          </p:nvSpPr>
          <p:spPr bwMode="auto">
            <a:xfrm>
              <a:off x="7079271" y="2726622"/>
              <a:ext cx="1820526" cy="493640"/>
            </a:xfrm>
            <a:prstGeom prst="rect">
              <a:avLst/>
            </a:prstGeom>
            <a:noFill/>
            <a:ln w="9525">
              <a:noFill/>
              <a:miter lim="800000"/>
              <a:headEnd/>
              <a:tailEnd/>
            </a:ln>
          </p:spPr>
          <p:txBody>
            <a:bodyPr>
              <a:spAutoFit/>
            </a:bodyPr>
            <a:lstStyle/>
            <a:p>
              <a:pPr algn="ctr"/>
              <a:r>
                <a:rPr lang="en-US" sz="2400"/>
                <a:t>Gatekeeper</a:t>
              </a:r>
            </a:p>
          </p:txBody>
        </p:sp>
        <p:pic>
          <p:nvPicPr>
            <p:cNvPr id="19477" name="Picture 28"/>
            <p:cNvPicPr>
              <a:picLocks noChangeAspect="1"/>
            </p:cNvPicPr>
            <p:nvPr/>
          </p:nvPicPr>
          <p:blipFill>
            <a:blip r:embed="rId5" cstate="print"/>
            <a:srcRect l="16563" r="9404"/>
            <a:stretch>
              <a:fillRect/>
            </a:stretch>
          </p:blipFill>
          <p:spPr bwMode="auto">
            <a:xfrm>
              <a:off x="7162800" y="1204306"/>
              <a:ext cx="1736997" cy="1564175"/>
            </a:xfrm>
            <a:prstGeom prst="rect">
              <a:avLst/>
            </a:prstGeom>
            <a:noFill/>
            <a:ln w="9525">
              <a:noFill/>
              <a:miter lim="800000"/>
              <a:headEnd/>
              <a:tailEnd/>
            </a:ln>
          </p:spPr>
        </p:pic>
      </p:grpSp>
      <p:grpSp>
        <p:nvGrpSpPr>
          <p:cNvPr id="19462" name="Group 42"/>
          <p:cNvGrpSpPr>
            <a:grpSpLocks/>
          </p:cNvGrpSpPr>
          <p:nvPr/>
        </p:nvGrpSpPr>
        <p:grpSpPr bwMode="auto">
          <a:xfrm>
            <a:off x="6978650" y="1498600"/>
            <a:ext cx="1693863" cy="2184400"/>
            <a:chOff x="3356965" y="4296056"/>
            <a:chExt cx="1694006" cy="2185409"/>
          </a:xfrm>
        </p:grpSpPr>
        <p:sp>
          <p:nvSpPr>
            <p:cNvPr id="19474" name="TextBox 6"/>
            <p:cNvSpPr txBox="1">
              <a:spLocks noChangeArrowheads="1"/>
            </p:cNvSpPr>
            <p:nvPr/>
          </p:nvSpPr>
          <p:spPr bwMode="auto">
            <a:xfrm>
              <a:off x="3360391" y="6019800"/>
              <a:ext cx="1603213" cy="461665"/>
            </a:xfrm>
            <a:prstGeom prst="rect">
              <a:avLst/>
            </a:prstGeom>
            <a:noFill/>
            <a:ln w="9525">
              <a:noFill/>
              <a:miter lim="800000"/>
              <a:headEnd/>
              <a:tailEnd/>
            </a:ln>
          </p:spPr>
          <p:txBody>
            <a:bodyPr>
              <a:spAutoFit/>
            </a:bodyPr>
            <a:lstStyle/>
            <a:p>
              <a:pPr algn="ctr"/>
              <a:r>
                <a:rPr lang="en-US" sz="2400"/>
                <a:t>Decider</a:t>
              </a:r>
            </a:p>
          </p:txBody>
        </p:sp>
        <p:pic>
          <p:nvPicPr>
            <p:cNvPr id="19475" name="Picture 31"/>
            <p:cNvPicPr>
              <a:picLocks noChangeAspect="1"/>
            </p:cNvPicPr>
            <p:nvPr/>
          </p:nvPicPr>
          <p:blipFill>
            <a:blip r:embed="rId6" cstate="print">
              <a:clrChange>
                <a:clrFrom>
                  <a:srgbClr val="FFFFFF"/>
                </a:clrFrom>
                <a:clrTo>
                  <a:srgbClr val="FFFFFF">
                    <a:alpha val="0"/>
                  </a:srgbClr>
                </a:clrTo>
              </a:clrChange>
            </a:blip>
            <a:srcRect r="35204"/>
            <a:stretch>
              <a:fillRect/>
            </a:stretch>
          </p:blipFill>
          <p:spPr bwMode="auto">
            <a:xfrm>
              <a:off x="3356965" y="4296056"/>
              <a:ext cx="1694006" cy="1743174"/>
            </a:xfrm>
            <a:prstGeom prst="rect">
              <a:avLst/>
            </a:prstGeom>
            <a:noFill/>
            <a:ln w="9525">
              <a:noFill/>
              <a:miter lim="800000"/>
              <a:headEnd/>
              <a:tailEnd/>
            </a:ln>
          </p:spPr>
        </p:pic>
      </p:grpSp>
      <p:grpSp>
        <p:nvGrpSpPr>
          <p:cNvPr id="19463" name="Group 39"/>
          <p:cNvGrpSpPr>
            <a:grpSpLocks/>
          </p:cNvGrpSpPr>
          <p:nvPr/>
        </p:nvGrpSpPr>
        <p:grpSpPr bwMode="auto">
          <a:xfrm>
            <a:off x="260350" y="1277938"/>
            <a:ext cx="1384300" cy="2865437"/>
            <a:chOff x="3028532" y="1066800"/>
            <a:chExt cx="1383097" cy="2866102"/>
          </a:xfrm>
        </p:grpSpPr>
        <p:sp>
          <p:nvSpPr>
            <p:cNvPr id="19472" name="TextBox 18"/>
            <p:cNvSpPr txBox="1">
              <a:spLocks noChangeArrowheads="1"/>
            </p:cNvSpPr>
            <p:nvPr/>
          </p:nvSpPr>
          <p:spPr bwMode="auto">
            <a:xfrm>
              <a:off x="3107922" y="3101905"/>
              <a:ext cx="1303707" cy="830997"/>
            </a:xfrm>
            <a:prstGeom prst="rect">
              <a:avLst/>
            </a:prstGeom>
            <a:noFill/>
            <a:ln w="9525">
              <a:noFill/>
              <a:miter lim="800000"/>
              <a:headEnd/>
              <a:tailEnd/>
            </a:ln>
          </p:spPr>
          <p:txBody>
            <a:bodyPr>
              <a:spAutoFit/>
            </a:bodyPr>
            <a:lstStyle/>
            <a:p>
              <a:pPr algn="ctr"/>
              <a:r>
                <a:rPr lang="en-US" sz="2400"/>
                <a:t>Initiator/Users</a:t>
              </a:r>
            </a:p>
          </p:txBody>
        </p:sp>
        <p:pic>
          <p:nvPicPr>
            <p:cNvPr id="19473" name="Picture 38"/>
            <p:cNvPicPr>
              <a:picLocks noChangeAspect="1"/>
            </p:cNvPicPr>
            <p:nvPr/>
          </p:nvPicPr>
          <p:blipFill>
            <a:blip r:embed="rId7" cstate="print"/>
            <a:srcRect/>
            <a:stretch>
              <a:fillRect/>
            </a:stretch>
          </p:blipFill>
          <p:spPr bwMode="auto">
            <a:xfrm>
              <a:off x="3028532" y="1066800"/>
              <a:ext cx="1359713" cy="2039570"/>
            </a:xfrm>
            <a:prstGeom prst="rect">
              <a:avLst/>
            </a:prstGeom>
            <a:noFill/>
            <a:ln w="9525">
              <a:noFill/>
              <a:miter lim="800000"/>
              <a:headEnd/>
              <a:tailEnd/>
            </a:ln>
          </p:spPr>
        </p:pic>
      </p:grpSp>
      <p:grpSp>
        <p:nvGrpSpPr>
          <p:cNvPr id="19464" name="Group 46"/>
          <p:cNvGrpSpPr>
            <a:grpSpLocks/>
          </p:cNvGrpSpPr>
          <p:nvPr/>
        </p:nvGrpSpPr>
        <p:grpSpPr bwMode="auto">
          <a:xfrm>
            <a:off x="6096000" y="4044950"/>
            <a:ext cx="1765300" cy="2257425"/>
            <a:chOff x="4644110" y="3737708"/>
            <a:chExt cx="2083340" cy="2841060"/>
          </a:xfrm>
        </p:grpSpPr>
        <p:sp>
          <p:nvSpPr>
            <p:cNvPr id="19470" name="TextBox 4"/>
            <p:cNvSpPr txBox="1">
              <a:spLocks noChangeArrowheads="1"/>
            </p:cNvSpPr>
            <p:nvPr/>
          </p:nvSpPr>
          <p:spPr bwMode="auto">
            <a:xfrm>
              <a:off x="4644110" y="5997962"/>
              <a:ext cx="2083339" cy="580806"/>
            </a:xfrm>
            <a:prstGeom prst="rect">
              <a:avLst/>
            </a:prstGeom>
            <a:noFill/>
            <a:ln w="9525">
              <a:noFill/>
              <a:miter lim="800000"/>
              <a:headEnd/>
              <a:tailEnd/>
            </a:ln>
          </p:spPr>
          <p:txBody>
            <a:bodyPr>
              <a:spAutoFit/>
            </a:bodyPr>
            <a:lstStyle/>
            <a:p>
              <a:r>
                <a:rPr lang="en-US" sz="2400"/>
                <a:t>Approver</a:t>
              </a:r>
            </a:p>
          </p:txBody>
        </p:sp>
        <p:pic>
          <p:nvPicPr>
            <p:cNvPr id="19471" name="Picture 45"/>
            <p:cNvPicPr>
              <a:picLocks noChangeAspect="1"/>
            </p:cNvPicPr>
            <p:nvPr/>
          </p:nvPicPr>
          <p:blipFill>
            <a:blip r:embed="rId8" cstate="print">
              <a:clrChange>
                <a:clrFrom>
                  <a:srgbClr val="FFFFFF"/>
                </a:clrFrom>
                <a:clrTo>
                  <a:srgbClr val="FFFFFF">
                    <a:alpha val="0"/>
                  </a:srgbClr>
                </a:clrTo>
              </a:clrChange>
            </a:blip>
            <a:srcRect/>
            <a:stretch>
              <a:fillRect/>
            </a:stretch>
          </p:blipFill>
          <p:spPr bwMode="auto">
            <a:xfrm>
              <a:off x="4644110" y="3737708"/>
              <a:ext cx="2083340" cy="2510692"/>
            </a:xfrm>
            <a:prstGeom prst="rect">
              <a:avLst/>
            </a:prstGeom>
            <a:noFill/>
            <a:ln w="9525">
              <a:noFill/>
              <a:miter lim="800000"/>
              <a:headEnd/>
              <a:tailEnd/>
            </a:ln>
          </p:spPr>
        </p:pic>
      </p:grpSp>
      <p:sp>
        <p:nvSpPr>
          <p:cNvPr id="48" name="Right Arrow 47"/>
          <p:cNvSpPr/>
          <p:nvPr/>
        </p:nvSpPr>
        <p:spPr>
          <a:xfrm rot="10800000">
            <a:off x="4875213" y="5467350"/>
            <a:ext cx="6096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9" name="Right Arrow 48"/>
          <p:cNvSpPr/>
          <p:nvPr/>
        </p:nvSpPr>
        <p:spPr>
          <a:xfrm>
            <a:off x="2263775" y="2438400"/>
            <a:ext cx="6096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0" name="Right Arrow 49"/>
          <p:cNvSpPr/>
          <p:nvPr/>
        </p:nvSpPr>
        <p:spPr>
          <a:xfrm>
            <a:off x="5943600" y="2438400"/>
            <a:ext cx="6096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Right Arrow 50"/>
          <p:cNvSpPr/>
          <p:nvPr/>
        </p:nvSpPr>
        <p:spPr>
          <a:xfrm rot="10800000">
            <a:off x="2401888" y="5467350"/>
            <a:ext cx="609600" cy="304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Bent Arrow 51"/>
          <p:cNvSpPr/>
          <p:nvPr/>
        </p:nvSpPr>
        <p:spPr>
          <a:xfrm rot="10800000">
            <a:off x="7861300" y="3773488"/>
            <a:ext cx="685800" cy="1998662"/>
          </a:xfrm>
          <a:prstGeom prst="bentArrow">
            <a:avLst>
              <a:gd name="adj1" fmla="val 25000"/>
              <a:gd name="adj2" fmla="val 25000"/>
              <a:gd name="adj3" fmla="val 25000"/>
              <a:gd name="adj4" fmla="val 3895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Buying Center Influences</a:t>
            </a:r>
          </a:p>
        </p:txBody>
      </p:sp>
      <p:grpSp>
        <p:nvGrpSpPr>
          <p:cNvPr id="20483" name="Group 8"/>
          <p:cNvGrpSpPr>
            <a:grpSpLocks/>
          </p:cNvGrpSpPr>
          <p:nvPr/>
        </p:nvGrpSpPr>
        <p:grpSpPr bwMode="auto">
          <a:xfrm>
            <a:off x="433388" y="1544638"/>
            <a:ext cx="4672012" cy="4475162"/>
            <a:chOff x="432678" y="1544773"/>
            <a:chExt cx="4672722" cy="4475027"/>
          </a:xfrm>
        </p:grpSpPr>
        <p:pic>
          <p:nvPicPr>
            <p:cNvPr id="20485" name="Picture 5"/>
            <p:cNvPicPr>
              <a:picLocks noChangeAspect="1"/>
            </p:cNvPicPr>
            <p:nvPr/>
          </p:nvPicPr>
          <p:blipFill>
            <a:blip r:embed="rId3" cstate="print">
              <a:clrChange>
                <a:clrFrom>
                  <a:srgbClr val="FFFFFF"/>
                </a:clrFrom>
                <a:clrTo>
                  <a:srgbClr val="FFFFFF">
                    <a:alpha val="0"/>
                  </a:srgbClr>
                </a:clrTo>
              </a:clrChange>
            </a:blip>
            <a:srcRect l="35953" t="7301" r="20000" b="3651"/>
            <a:stretch>
              <a:fillRect/>
            </a:stretch>
          </p:blipFill>
          <p:spPr bwMode="auto">
            <a:xfrm>
              <a:off x="2724520" y="1850170"/>
              <a:ext cx="1237880" cy="3957409"/>
            </a:xfrm>
            <a:prstGeom prst="rect">
              <a:avLst/>
            </a:prstGeom>
            <a:noFill/>
            <a:ln w="9525">
              <a:noFill/>
              <a:miter lim="800000"/>
              <a:headEnd/>
              <a:tailEnd/>
            </a:ln>
          </p:spPr>
        </p:pic>
        <p:pic>
          <p:nvPicPr>
            <p:cNvPr id="20486" name="Picture 3"/>
            <p:cNvPicPr>
              <a:picLocks noChangeAspect="1"/>
            </p:cNvPicPr>
            <p:nvPr/>
          </p:nvPicPr>
          <p:blipFill>
            <a:blip r:embed="rId4" cstate="print"/>
            <a:srcRect l="18317" t="5714" r="16100" b="5714"/>
            <a:stretch>
              <a:fillRect/>
            </a:stretch>
          </p:blipFill>
          <p:spPr bwMode="auto">
            <a:xfrm>
              <a:off x="432678" y="1807723"/>
              <a:ext cx="1407470" cy="3999856"/>
            </a:xfrm>
            <a:prstGeom prst="rect">
              <a:avLst/>
            </a:prstGeom>
            <a:noFill/>
            <a:ln w="9525">
              <a:noFill/>
              <a:miter lim="800000"/>
              <a:headEnd/>
              <a:tailEnd/>
            </a:ln>
          </p:spPr>
        </p:pic>
        <p:pic>
          <p:nvPicPr>
            <p:cNvPr id="20487" name="Picture 4"/>
            <p:cNvPicPr>
              <a:picLocks noChangeAspect="1"/>
            </p:cNvPicPr>
            <p:nvPr/>
          </p:nvPicPr>
          <p:blipFill>
            <a:blip r:embed="rId5" cstate="print">
              <a:clrChange>
                <a:clrFrom>
                  <a:srgbClr val="FFFFFF"/>
                </a:clrFrom>
                <a:clrTo>
                  <a:srgbClr val="FFFFFF">
                    <a:alpha val="0"/>
                  </a:srgbClr>
                </a:clrTo>
              </a:clrChange>
            </a:blip>
            <a:srcRect l="28094" t="6030" r="26904" b="4604"/>
            <a:stretch>
              <a:fillRect/>
            </a:stretch>
          </p:blipFill>
          <p:spPr bwMode="auto">
            <a:xfrm>
              <a:off x="1600200" y="1932792"/>
              <a:ext cx="1301420" cy="4087008"/>
            </a:xfrm>
            <a:prstGeom prst="rect">
              <a:avLst/>
            </a:prstGeom>
            <a:noFill/>
            <a:ln w="9525">
              <a:noFill/>
              <a:miter lim="800000"/>
              <a:headEnd/>
              <a:tailEnd/>
            </a:ln>
          </p:spPr>
        </p:pic>
        <p:pic>
          <p:nvPicPr>
            <p:cNvPr id="20488" name="Picture 6"/>
            <p:cNvPicPr>
              <a:picLocks noChangeAspect="1"/>
            </p:cNvPicPr>
            <p:nvPr/>
          </p:nvPicPr>
          <p:blipFill>
            <a:blip r:embed="rId6" cstate="print">
              <a:clrChange>
                <a:clrFrom>
                  <a:srgbClr val="FCFCFC"/>
                </a:clrFrom>
                <a:clrTo>
                  <a:srgbClr val="FCFCFC">
                    <a:alpha val="0"/>
                  </a:srgbClr>
                </a:clrTo>
              </a:clrChange>
            </a:blip>
            <a:srcRect l="9470" t="2222" r="34869" b="1270"/>
            <a:stretch>
              <a:fillRect/>
            </a:stretch>
          </p:blipFill>
          <p:spPr bwMode="auto">
            <a:xfrm flipH="1">
              <a:off x="3691694" y="1544773"/>
              <a:ext cx="1413706" cy="4398827"/>
            </a:xfrm>
            <a:prstGeom prst="rect">
              <a:avLst/>
            </a:prstGeom>
            <a:noFill/>
            <a:ln w="9525">
              <a:noFill/>
              <a:miter lim="800000"/>
              <a:headEnd/>
              <a:tailEnd/>
            </a:ln>
          </p:spPr>
        </p:pic>
      </p:grpSp>
      <p:sp>
        <p:nvSpPr>
          <p:cNvPr id="20484" name="TextBox 2"/>
          <p:cNvSpPr txBox="1">
            <a:spLocks noChangeArrowheads="1"/>
          </p:cNvSpPr>
          <p:nvPr/>
        </p:nvSpPr>
        <p:spPr bwMode="auto">
          <a:xfrm>
            <a:off x="5486400" y="1447800"/>
            <a:ext cx="3505200" cy="2370138"/>
          </a:xfrm>
          <a:prstGeom prst="rect">
            <a:avLst/>
          </a:prstGeom>
          <a:noFill/>
          <a:ln w="9525">
            <a:noFill/>
            <a:miter lim="800000"/>
            <a:headEnd/>
            <a:tailEnd/>
          </a:ln>
        </p:spPr>
        <p:txBody>
          <a:bodyPr>
            <a:spAutoFit/>
          </a:bodyPr>
          <a:lstStyle/>
          <a:p>
            <a:r>
              <a:rPr lang="en-US" sz="2800" b="1">
                <a:solidFill>
                  <a:srgbClr val="C00000"/>
                </a:solidFill>
              </a:rPr>
              <a:t>Participants differ by:</a:t>
            </a:r>
          </a:p>
          <a:p>
            <a:pPr marL="742950" lvl="1" indent="-285750">
              <a:buFont typeface="Arial" charset="0"/>
              <a:buChar char="•"/>
            </a:pPr>
            <a:r>
              <a:rPr lang="en-US" sz="2400"/>
              <a:t>Interest</a:t>
            </a:r>
          </a:p>
          <a:p>
            <a:pPr marL="742950" lvl="1" indent="-285750">
              <a:buFont typeface="Arial" charset="0"/>
              <a:buChar char="•"/>
            </a:pPr>
            <a:r>
              <a:rPr lang="en-US" sz="2400"/>
              <a:t>Authority</a:t>
            </a:r>
          </a:p>
          <a:p>
            <a:pPr marL="742950" lvl="1" indent="-285750">
              <a:buFont typeface="Arial" charset="0"/>
              <a:buChar char="•"/>
            </a:pPr>
            <a:r>
              <a:rPr lang="en-US" sz="2400"/>
              <a:t>Status</a:t>
            </a:r>
          </a:p>
          <a:p>
            <a:pPr marL="742950" lvl="1" indent="-285750">
              <a:buFont typeface="Arial" charset="0"/>
              <a:buChar char="•"/>
            </a:pPr>
            <a:r>
              <a:rPr lang="en-US" sz="2400"/>
              <a:t>Persuasiveness</a:t>
            </a:r>
          </a:p>
          <a:p>
            <a:pPr marL="742950" lvl="1" indent="-285750">
              <a:buFont typeface="Arial" charset="0"/>
              <a:buChar char="•"/>
            </a:pPr>
            <a:r>
              <a:rPr lang="en-US" sz="2400"/>
              <a:t>Decision criteria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Targeting Firms and Buying Centers</a:t>
            </a:r>
          </a:p>
        </p:txBody>
      </p:sp>
      <p:pic>
        <p:nvPicPr>
          <p:cNvPr id="21507" name="Picture 3"/>
          <p:cNvPicPr>
            <a:picLocks noChangeAspect="1"/>
          </p:cNvPicPr>
          <p:nvPr/>
        </p:nvPicPr>
        <p:blipFill>
          <a:blip r:embed="rId3" cstate="print"/>
          <a:srcRect/>
          <a:stretch>
            <a:fillRect/>
          </a:stretch>
        </p:blipFill>
        <p:spPr bwMode="auto">
          <a:xfrm>
            <a:off x="239713" y="990600"/>
            <a:ext cx="4041775" cy="3810000"/>
          </a:xfrm>
          <a:prstGeom prst="rect">
            <a:avLst/>
          </a:prstGeom>
          <a:noFill/>
          <a:ln w="9525">
            <a:noFill/>
            <a:miter lim="800000"/>
            <a:headEnd/>
            <a:tailEnd/>
          </a:ln>
        </p:spPr>
      </p:pic>
      <p:pic>
        <p:nvPicPr>
          <p:cNvPr id="21508" name="Picture 4"/>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4114800" y="3633788"/>
            <a:ext cx="5029200" cy="2524125"/>
          </a:xfrm>
          <a:prstGeom prst="rect">
            <a:avLst/>
          </a:prstGeom>
          <a:noFill/>
          <a:ln w="9525">
            <a:noFill/>
            <a:miter lim="800000"/>
            <a:headEnd/>
            <a:tailEnd/>
          </a:ln>
        </p:spPr>
      </p:pic>
      <p:sp>
        <p:nvSpPr>
          <p:cNvPr id="21509" name="TextBox 5"/>
          <p:cNvSpPr txBox="1">
            <a:spLocks noChangeArrowheads="1"/>
          </p:cNvSpPr>
          <p:nvPr/>
        </p:nvSpPr>
        <p:spPr bwMode="auto">
          <a:xfrm>
            <a:off x="4648200" y="6148388"/>
            <a:ext cx="4495800" cy="523875"/>
          </a:xfrm>
          <a:prstGeom prst="rect">
            <a:avLst/>
          </a:prstGeom>
          <a:noFill/>
          <a:ln w="9525">
            <a:noFill/>
            <a:miter lim="800000"/>
            <a:headEnd/>
            <a:tailEnd/>
          </a:ln>
        </p:spPr>
        <p:txBody>
          <a:bodyPr>
            <a:spAutoFit/>
          </a:bodyPr>
          <a:lstStyle/>
          <a:p>
            <a:r>
              <a:rPr lang="en-US" sz="2800"/>
              <a:t>Who to target?</a:t>
            </a:r>
          </a:p>
        </p:txBody>
      </p:sp>
      <p:sp>
        <p:nvSpPr>
          <p:cNvPr id="6" name="TextBox 5"/>
          <p:cNvSpPr txBox="1"/>
          <p:nvPr/>
        </p:nvSpPr>
        <p:spPr>
          <a:xfrm>
            <a:off x="4648200" y="1295400"/>
            <a:ext cx="3703321" cy="1477328"/>
          </a:xfrm>
          <a:prstGeom prst="rect">
            <a:avLst/>
          </a:prstGeom>
          <a:noFill/>
        </p:spPr>
        <p:txBody>
          <a:bodyPr wrap="none" rtlCol="0">
            <a:spAutoFit/>
          </a:bodyPr>
          <a:lstStyle/>
          <a:p>
            <a:r>
              <a:rPr lang="en-US" dirty="0" smtClean="0"/>
              <a:t>Marketers must determine:</a:t>
            </a:r>
          </a:p>
          <a:p>
            <a:r>
              <a:rPr lang="en-US" dirty="0" smtClean="0"/>
              <a:t>Who are the major decision makers? </a:t>
            </a:r>
          </a:p>
          <a:p>
            <a:r>
              <a:rPr lang="en-US" dirty="0" smtClean="0"/>
              <a:t>What decisions do the influence?</a:t>
            </a:r>
          </a:p>
          <a:p>
            <a:r>
              <a:rPr lang="en-US" dirty="0" smtClean="0"/>
              <a:t>What is their level of influence?</a:t>
            </a:r>
          </a:p>
          <a:p>
            <a:r>
              <a:rPr lang="en-US" dirty="0" smtClean="0"/>
              <a:t>What evaluation criteria do they use?</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Purchasing/Procurement Process</a:t>
            </a:r>
          </a:p>
        </p:txBody>
      </p:sp>
      <p:pic>
        <p:nvPicPr>
          <p:cNvPr id="22531" name="Picture 4" descr="C:\Users\Mike Home\Documents\Teaching Material\Artwork\Photos\Shutterstock\2011\Serious business men.jpg"/>
          <p:cNvPicPr>
            <a:picLocks noChangeAspect="1" noChangeArrowheads="1"/>
          </p:cNvPicPr>
          <p:nvPr/>
        </p:nvPicPr>
        <p:blipFill>
          <a:blip r:embed="rId3" cstate="print"/>
          <a:srcRect l="51666" t="5009" r="4286"/>
          <a:stretch>
            <a:fillRect/>
          </a:stretch>
        </p:blipFill>
        <p:spPr bwMode="auto">
          <a:xfrm>
            <a:off x="796925" y="2438400"/>
            <a:ext cx="2268538" cy="3505200"/>
          </a:xfrm>
          <a:prstGeom prst="rect">
            <a:avLst/>
          </a:prstGeom>
          <a:noFill/>
          <a:ln w="9525">
            <a:noFill/>
            <a:miter lim="800000"/>
            <a:headEnd/>
            <a:tailEnd/>
          </a:ln>
        </p:spPr>
      </p:pic>
      <p:sp>
        <p:nvSpPr>
          <p:cNvPr id="22532" name="TextBox 6"/>
          <p:cNvSpPr txBox="1">
            <a:spLocks noChangeArrowheads="1"/>
          </p:cNvSpPr>
          <p:nvPr/>
        </p:nvSpPr>
        <p:spPr bwMode="auto">
          <a:xfrm>
            <a:off x="5610225" y="3819525"/>
            <a:ext cx="3336925" cy="523875"/>
          </a:xfrm>
          <a:prstGeom prst="rect">
            <a:avLst/>
          </a:prstGeom>
          <a:noFill/>
          <a:ln w="9525">
            <a:noFill/>
            <a:miter lim="800000"/>
            <a:headEnd/>
            <a:tailEnd/>
          </a:ln>
        </p:spPr>
        <p:txBody>
          <a:bodyPr>
            <a:spAutoFit/>
          </a:bodyPr>
          <a:lstStyle/>
          <a:p>
            <a:pPr algn="ctr"/>
            <a:r>
              <a:rPr lang="en-US" sz="2800"/>
              <a:t>Diverse supplier base</a:t>
            </a:r>
          </a:p>
        </p:txBody>
      </p:sp>
      <p:sp>
        <p:nvSpPr>
          <p:cNvPr id="22533" name="TextBox 7"/>
          <p:cNvSpPr txBox="1">
            <a:spLocks noChangeArrowheads="1"/>
          </p:cNvSpPr>
          <p:nvPr/>
        </p:nvSpPr>
        <p:spPr bwMode="auto">
          <a:xfrm>
            <a:off x="141288" y="5986463"/>
            <a:ext cx="3581400" cy="523875"/>
          </a:xfrm>
          <a:prstGeom prst="rect">
            <a:avLst/>
          </a:prstGeom>
          <a:noFill/>
          <a:ln w="9525">
            <a:noFill/>
            <a:miter lim="800000"/>
            <a:headEnd/>
            <a:tailEnd/>
          </a:ln>
        </p:spPr>
        <p:txBody>
          <a:bodyPr>
            <a:spAutoFit/>
          </a:bodyPr>
          <a:lstStyle/>
          <a:p>
            <a:pPr algn="ctr"/>
            <a:r>
              <a:rPr lang="en-US" sz="2800"/>
              <a:t>Benefits vs. Costs</a:t>
            </a:r>
          </a:p>
        </p:txBody>
      </p:sp>
      <p:pic>
        <p:nvPicPr>
          <p:cNvPr id="22534" name="Picture 5"/>
          <p:cNvPicPr>
            <a:picLocks noChangeAspect="1"/>
          </p:cNvPicPr>
          <p:nvPr/>
        </p:nvPicPr>
        <p:blipFill>
          <a:blip r:embed="rId4" cstate="print">
            <a:clrChange>
              <a:clrFrom>
                <a:srgbClr val="FFFFFF"/>
              </a:clrFrom>
              <a:clrTo>
                <a:srgbClr val="FFFFFF">
                  <a:alpha val="0"/>
                </a:srgbClr>
              </a:clrTo>
            </a:clrChange>
          </a:blip>
          <a:srcRect l="46561" t="8253" b="21588"/>
          <a:stretch>
            <a:fillRect/>
          </a:stretch>
        </p:blipFill>
        <p:spPr bwMode="auto">
          <a:xfrm>
            <a:off x="7427913" y="1338263"/>
            <a:ext cx="1373187" cy="2405062"/>
          </a:xfrm>
          <a:prstGeom prst="rect">
            <a:avLst/>
          </a:prstGeom>
          <a:noFill/>
          <a:ln w="9525">
            <a:noFill/>
            <a:miter lim="800000"/>
            <a:headEnd/>
            <a:tailEnd/>
          </a:ln>
        </p:spPr>
      </p:pic>
      <p:pic>
        <p:nvPicPr>
          <p:cNvPr id="22535" name="Picture 8"/>
          <p:cNvPicPr>
            <a:picLocks noChangeAspect="1"/>
          </p:cNvPicPr>
          <p:nvPr/>
        </p:nvPicPr>
        <p:blipFill>
          <a:blip r:embed="rId5" cstate="print">
            <a:clrChange>
              <a:clrFrom>
                <a:srgbClr val="FFFFFF"/>
              </a:clrFrom>
              <a:clrTo>
                <a:srgbClr val="FFFFFF">
                  <a:alpha val="0"/>
                </a:srgbClr>
              </a:clrTo>
            </a:clrChange>
          </a:blip>
          <a:srcRect/>
          <a:stretch>
            <a:fillRect/>
          </a:stretch>
        </p:blipFill>
        <p:spPr bwMode="auto">
          <a:xfrm>
            <a:off x="5486400" y="1338263"/>
            <a:ext cx="2628900" cy="2405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Stages in the Buying Process</a:t>
            </a:r>
          </a:p>
        </p:txBody>
      </p:sp>
      <p:sp>
        <p:nvSpPr>
          <p:cNvPr id="4" name="Curved Left Arrow 3"/>
          <p:cNvSpPr/>
          <p:nvPr/>
        </p:nvSpPr>
        <p:spPr>
          <a:xfrm>
            <a:off x="1905000" y="1481138"/>
            <a:ext cx="7162800" cy="4724400"/>
          </a:xfrm>
          <a:prstGeom prst="curvedLeftArrow">
            <a:avLst>
              <a:gd name="adj1" fmla="val 14452"/>
              <a:gd name="adj2" fmla="val 33232"/>
              <a:gd name="adj3" fmla="val 2684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nvGrpSpPr>
          <p:cNvPr id="29" name="Group 28"/>
          <p:cNvGrpSpPr/>
          <p:nvPr/>
        </p:nvGrpSpPr>
        <p:grpSpPr>
          <a:xfrm>
            <a:off x="185057" y="1458746"/>
            <a:ext cx="1981199" cy="919401"/>
            <a:chOff x="185057" y="1458746"/>
            <a:chExt cx="1981199" cy="919401"/>
          </a:xfrm>
          <a:solidFill>
            <a:srgbClr val="7030A0"/>
          </a:solidFill>
        </p:grpSpPr>
        <p:sp>
          <p:nvSpPr>
            <p:cNvPr id="6" name="Rectangle 5"/>
            <p:cNvSpPr/>
            <p:nvPr/>
          </p:nvSpPr>
          <p:spPr>
            <a:xfrm>
              <a:off x="293913" y="1466051"/>
              <a:ext cx="1828800" cy="81638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p>
          </p:txBody>
        </p:sp>
        <p:sp>
          <p:nvSpPr>
            <p:cNvPr id="7" name="TextBox 6"/>
            <p:cNvSpPr txBox="1"/>
            <p:nvPr/>
          </p:nvSpPr>
          <p:spPr>
            <a:xfrm>
              <a:off x="185057" y="1458746"/>
              <a:ext cx="1981199" cy="919401"/>
            </a:xfrm>
            <a:prstGeom prst="roundRect">
              <a:avLst/>
            </a:prstGeom>
            <a:grpFill/>
          </p:spPr>
          <p:txBody>
            <a:bodyPr>
              <a:spAutoFit/>
            </a:bodyPr>
            <a:lstStyle/>
            <a:p>
              <a:pPr algn="ctr" fontAlgn="auto">
                <a:spcBef>
                  <a:spcPts val="0"/>
                </a:spcBef>
                <a:spcAft>
                  <a:spcPts val="0"/>
                </a:spcAft>
                <a:defRPr/>
              </a:pPr>
              <a:r>
                <a:rPr lang="en-US" sz="2400" dirty="0">
                  <a:solidFill>
                    <a:schemeClr val="bg1"/>
                  </a:solidFill>
                  <a:latin typeface="+mn-lt"/>
                </a:rPr>
                <a:t>Problem </a:t>
              </a:r>
              <a:r>
                <a:rPr lang="en-US" sz="2400" dirty="0" smtClean="0">
                  <a:solidFill>
                    <a:schemeClr val="bg1"/>
                  </a:solidFill>
                  <a:latin typeface="+mn-lt"/>
                </a:rPr>
                <a:t>Recognition</a:t>
              </a:r>
            </a:p>
          </p:txBody>
        </p:sp>
      </p:grpSp>
      <p:sp>
        <p:nvSpPr>
          <p:cNvPr id="8" name="Rectangle 7"/>
          <p:cNvSpPr/>
          <p:nvPr/>
        </p:nvSpPr>
        <p:spPr>
          <a:xfrm>
            <a:off x="2743200" y="1620838"/>
            <a:ext cx="2209800" cy="969962"/>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p>
        </p:txBody>
      </p:sp>
      <p:sp>
        <p:nvSpPr>
          <p:cNvPr id="23558" name="TextBox 8"/>
          <p:cNvSpPr txBox="1">
            <a:spLocks noChangeArrowheads="1"/>
          </p:cNvSpPr>
          <p:nvPr/>
        </p:nvSpPr>
        <p:spPr bwMode="auto">
          <a:xfrm>
            <a:off x="2743200" y="1690688"/>
            <a:ext cx="2209800" cy="830997"/>
          </a:xfrm>
          <a:prstGeom prst="rect">
            <a:avLst/>
          </a:prstGeom>
          <a:noFill/>
          <a:ln w="9525">
            <a:noFill/>
            <a:miter lim="800000"/>
            <a:headEnd/>
            <a:tailEnd/>
          </a:ln>
        </p:spPr>
        <p:txBody>
          <a:bodyPr wrap="square">
            <a:spAutoFit/>
          </a:bodyPr>
          <a:lstStyle/>
          <a:p>
            <a:pPr algn="ctr"/>
            <a:r>
              <a:rPr lang="en-US" sz="2400" dirty="0">
                <a:solidFill>
                  <a:schemeClr val="bg1"/>
                </a:solidFill>
              </a:rPr>
              <a:t>Description and </a:t>
            </a:r>
            <a:r>
              <a:rPr lang="en-US" sz="2400" dirty="0" smtClean="0">
                <a:solidFill>
                  <a:schemeClr val="bg1"/>
                </a:solidFill>
              </a:rPr>
              <a:t>Characteristics</a:t>
            </a:r>
          </a:p>
        </p:txBody>
      </p:sp>
      <p:grpSp>
        <p:nvGrpSpPr>
          <p:cNvPr id="27" name="Group 26"/>
          <p:cNvGrpSpPr/>
          <p:nvPr/>
        </p:nvGrpSpPr>
        <p:grpSpPr>
          <a:xfrm>
            <a:off x="5715000" y="2017540"/>
            <a:ext cx="1981199" cy="919401"/>
            <a:chOff x="5181601" y="2963596"/>
            <a:chExt cx="1981199" cy="919401"/>
          </a:xfrm>
          <a:solidFill>
            <a:srgbClr val="00B050"/>
          </a:solidFill>
        </p:grpSpPr>
        <p:sp>
          <p:nvSpPr>
            <p:cNvPr id="15" name="Rectangle 14"/>
            <p:cNvSpPr/>
            <p:nvPr/>
          </p:nvSpPr>
          <p:spPr>
            <a:xfrm>
              <a:off x="5257800" y="2963596"/>
              <a:ext cx="1828800" cy="83099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p>
          </p:txBody>
        </p:sp>
        <p:sp>
          <p:nvSpPr>
            <p:cNvPr id="16" name="TextBox 15"/>
            <p:cNvSpPr txBox="1"/>
            <p:nvPr/>
          </p:nvSpPr>
          <p:spPr>
            <a:xfrm>
              <a:off x="5181601" y="2963596"/>
              <a:ext cx="1981199" cy="919401"/>
            </a:xfrm>
            <a:prstGeom prst="roundRect">
              <a:avLst/>
            </a:prstGeom>
            <a:grpFill/>
          </p:spPr>
          <p:txBody>
            <a:bodyPr>
              <a:spAutoFit/>
            </a:bodyPr>
            <a:lstStyle/>
            <a:p>
              <a:pPr algn="ctr" fontAlgn="auto">
                <a:spcBef>
                  <a:spcPts val="0"/>
                </a:spcBef>
                <a:spcAft>
                  <a:spcPts val="0"/>
                </a:spcAft>
                <a:defRPr/>
              </a:pPr>
              <a:r>
                <a:rPr lang="en-US" sz="2400" dirty="0">
                  <a:solidFill>
                    <a:schemeClr val="bg1"/>
                  </a:solidFill>
                  <a:latin typeface="+mn-lt"/>
                </a:rPr>
                <a:t>Supplier Search</a:t>
              </a:r>
            </a:p>
          </p:txBody>
        </p:sp>
      </p:grpSp>
      <p:grpSp>
        <p:nvGrpSpPr>
          <p:cNvPr id="26" name="Group 25"/>
          <p:cNvGrpSpPr/>
          <p:nvPr/>
        </p:nvGrpSpPr>
        <p:grpSpPr>
          <a:xfrm>
            <a:off x="7108371" y="3255669"/>
            <a:ext cx="1981199" cy="946536"/>
            <a:chOff x="7043057" y="3413591"/>
            <a:chExt cx="1981199" cy="946536"/>
          </a:xfrm>
          <a:solidFill>
            <a:srgbClr val="C00000"/>
          </a:solidFill>
        </p:grpSpPr>
        <p:sp>
          <p:nvSpPr>
            <p:cNvPr id="17" name="Rectangle 16"/>
            <p:cNvSpPr/>
            <p:nvPr/>
          </p:nvSpPr>
          <p:spPr>
            <a:xfrm>
              <a:off x="7141028" y="3413591"/>
              <a:ext cx="1828800" cy="8581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solidFill>
                  <a:schemeClr val="bg1"/>
                </a:solidFill>
              </a:endParaRPr>
            </a:p>
          </p:txBody>
        </p:sp>
        <p:sp>
          <p:nvSpPr>
            <p:cNvPr id="18" name="TextBox 17"/>
            <p:cNvSpPr txBox="1"/>
            <p:nvPr/>
          </p:nvSpPr>
          <p:spPr>
            <a:xfrm>
              <a:off x="7043057" y="3440726"/>
              <a:ext cx="1981199" cy="919401"/>
            </a:xfrm>
            <a:prstGeom prst="roundRect">
              <a:avLst/>
            </a:prstGeom>
            <a:noFill/>
          </p:spPr>
          <p:txBody>
            <a:bodyPr>
              <a:spAutoFit/>
            </a:bodyPr>
            <a:lstStyle/>
            <a:p>
              <a:pPr algn="ctr" fontAlgn="auto">
                <a:spcBef>
                  <a:spcPts val="0"/>
                </a:spcBef>
                <a:spcAft>
                  <a:spcPts val="0"/>
                </a:spcAft>
                <a:defRPr/>
              </a:pPr>
              <a:r>
                <a:rPr lang="en-US" sz="2400" dirty="0">
                  <a:solidFill>
                    <a:schemeClr val="bg1"/>
                  </a:solidFill>
                  <a:latin typeface="+mn-lt"/>
                </a:rPr>
                <a:t>Proposal Solicitations</a:t>
              </a:r>
            </a:p>
          </p:txBody>
        </p:sp>
      </p:grpSp>
      <p:grpSp>
        <p:nvGrpSpPr>
          <p:cNvPr id="25" name="Group 24"/>
          <p:cNvGrpSpPr/>
          <p:nvPr/>
        </p:nvGrpSpPr>
        <p:grpSpPr>
          <a:xfrm>
            <a:off x="6019800" y="4953000"/>
            <a:ext cx="1981199" cy="919401"/>
            <a:chOff x="6096000" y="4800600"/>
            <a:chExt cx="1981199" cy="919401"/>
          </a:xfrm>
          <a:solidFill>
            <a:schemeClr val="accent3">
              <a:lumMod val="75000"/>
            </a:schemeClr>
          </a:solidFill>
        </p:grpSpPr>
        <p:sp>
          <p:nvSpPr>
            <p:cNvPr id="19" name="Rectangle 18"/>
            <p:cNvSpPr/>
            <p:nvPr/>
          </p:nvSpPr>
          <p:spPr>
            <a:xfrm>
              <a:off x="6226628" y="4800600"/>
              <a:ext cx="1828800" cy="83099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solidFill>
                  <a:schemeClr val="bg1"/>
                </a:solidFill>
              </a:endParaRPr>
            </a:p>
          </p:txBody>
        </p:sp>
        <p:sp>
          <p:nvSpPr>
            <p:cNvPr id="20" name="TextBox 19"/>
            <p:cNvSpPr txBox="1"/>
            <p:nvPr/>
          </p:nvSpPr>
          <p:spPr>
            <a:xfrm>
              <a:off x="6096000" y="4800600"/>
              <a:ext cx="1981199" cy="919401"/>
            </a:xfrm>
            <a:prstGeom prst="roundRect">
              <a:avLst/>
            </a:prstGeom>
            <a:solidFill>
              <a:srgbClr val="FFC000"/>
            </a:solidFill>
          </p:spPr>
          <p:txBody>
            <a:bodyPr>
              <a:spAutoFit/>
            </a:bodyPr>
            <a:lstStyle/>
            <a:p>
              <a:pPr algn="ctr" fontAlgn="auto">
                <a:spcBef>
                  <a:spcPts val="0"/>
                </a:spcBef>
                <a:spcAft>
                  <a:spcPts val="0"/>
                </a:spcAft>
                <a:defRPr/>
              </a:pPr>
              <a:r>
                <a:rPr lang="en-US" sz="2400" dirty="0">
                  <a:latin typeface="+mn-lt"/>
                </a:rPr>
                <a:t>Supplier Selection</a:t>
              </a:r>
            </a:p>
          </p:txBody>
        </p:sp>
      </p:grpSp>
      <p:sp>
        <p:nvSpPr>
          <p:cNvPr id="22" name="TextBox 21"/>
          <p:cNvSpPr txBox="1"/>
          <p:nvPr/>
        </p:nvSpPr>
        <p:spPr>
          <a:xfrm>
            <a:off x="3429000" y="4953000"/>
            <a:ext cx="1981200" cy="919163"/>
          </a:xfrm>
          <a:prstGeom prst="roundRect">
            <a:avLst/>
          </a:prstGeom>
          <a:solidFill>
            <a:schemeClr val="accent4">
              <a:lumMod val="75000"/>
            </a:schemeClr>
          </a:solidFill>
        </p:spPr>
        <p:txBody>
          <a:bodyPr>
            <a:spAutoFit/>
          </a:bodyPr>
          <a:lstStyle/>
          <a:p>
            <a:pPr algn="ctr" fontAlgn="auto">
              <a:spcBef>
                <a:spcPts val="0"/>
              </a:spcBef>
              <a:spcAft>
                <a:spcPts val="0"/>
              </a:spcAft>
              <a:defRPr/>
            </a:pPr>
            <a:r>
              <a:rPr lang="en-US" sz="2400" dirty="0">
                <a:solidFill>
                  <a:schemeClr val="bg1"/>
                </a:solidFill>
                <a:latin typeface="+mn-lt"/>
              </a:rPr>
              <a:t>Order Specification</a:t>
            </a:r>
          </a:p>
        </p:txBody>
      </p:sp>
      <p:grpSp>
        <p:nvGrpSpPr>
          <p:cNvPr id="23563" name="Group 29"/>
          <p:cNvGrpSpPr>
            <a:grpSpLocks/>
          </p:cNvGrpSpPr>
          <p:nvPr/>
        </p:nvGrpSpPr>
        <p:grpSpPr bwMode="auto">
          <a:xfrm>
            <a:off x="762000" y="5029200"/>
            <a:ext cx="1981200" cy="919163"/>
            <a:chOff x="250371" y="5085467"/>
            <a:chExt cx="1981199" cy="919401"/>
          </a:xfrm>
        </p:grpSpPr>
        <p:sp>
          <p:nvSpPr>
            <p:cNvPr id="23" name="Rectangle 22"/>
            <p:cNvSpPr/>
            <p:nvPr/>
          </p:nvSpPr>
          <p:spPr>
            <a:xfrm>
              <a:off x="348796" y="5085467"/>
              <a:ext cx="1828799" cy="830478"/>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solidFill>
                  <a:schemeClr val="bg1"/>
                </a:solidFill>
              </a:endParaRPr>
            </a:p>
          </p:txBody>
        </p:sp>
        <p:sp>
          <p:nvSpPr>
            <p:cNvPr id="23565" name="TextBox 23"/>
            <p:cNvSpPr>
              <a:spLocks noChangeArrowheads="1"/>
            </p:cNvSpPr>
            <p:nvPr/>
          </p:nvSpPr>
          <p:spPr bwMode="auto">
            <a:xfrm>
              <a:off x="250371" y="5085467"/>
              <a:ext cx="1981199" cy="919401"/>
            </a:xfrm>
            <a:prstGeom prst="roundRect">
              <a:avLst>
                <a:gd name="adj" fmla="val 16667"/>
              </a:avLst>
            </a:prstGeom>
            <a:noFill/>
            <a:ln w="9525">
              <a:noFill/>
              <a:round/>
              <a:headEnd/>
              <a:tailEnd/>
            </a:ln>
          </p:spPr>
          <p:txBody>
            <a:bodyPr>
              <a:spAutoFit/>
            </a:bodyPr>
            <a:lstStyle/>
            <a:p>
              <a:pPr algn="ctr"/>
              <a:r>
                <a:rPr lang="en-US" sz="2400">
                  <a:solidFill>
                    <a:schemeClr val="bg1"/>
                  </a:solidFill>
                </a:rPr>
                <a:t>Performance Review</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Stages in the Buying Process</a:t>
            </a:r>
          </a:p>
        </p:txBody>
      </p:sp>
      <p:grpSp>
        <p:nvGrpSpPr>
          <p:cNvPr id="29" name="Group 28"/>
          <p:cNvGrpSpPr/>
          <p:nvPr/>
        </p:nvGrpSpPr>
        <p:grpSpPr>
          <a:xfrm>
            <a:off x="185057" y="1595199"/>
            <a:ext cx="1981199" cy="919401"/>
            <a:chOff x="185057" y="1458746"/>
            <a:chExt cx="1981199" cy="919401"/>
          </a:xfrm>
          <a:solidFill>
            <a:srgbClr val="7030A0"/>
          </a:solidFill>
        </p:grpSpPr>
        <p:sp>
          <p:nvSpPr>
            <p:cNvPr id="6" name="Rectangle 5"/>
            <p:cNvSpPr/>
            <p:nvPr/>
          </p:nvSpPr>
          <p:spPr>
            <a:xfrm>
              <a:off x="293913" y="1466051"/>
              <a:ext cx="1828800" cy="81638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p>
          </p:txBody>
        </p:sp>
        <p:sp>
          <p:nvSpPr>
            <p:cNvPr id="7" name="TextBox 6"/>
            <p:cNvSpPr txBox="1"/>
            <p:nvPr/>
          </p:nvSpPr>
          <p:spPr>
            <a:xfrm>
              <a:off x="185057" y="1458746"/>
              <a:ext cx="1981199" cy="919401"/>
            </a:xfrm>
            <a:prstGeom prst="roundRect">
              <a:avLst/>
            </a:prstGeom>
            <a:grpFill/>
          </p:spPr>
          <p:txBody>
            <a:bodyPr>
              <a:spAutoFit/>
            </a:bodyPr>
            <a:lstStyle/>
            <a:p>
              <a:pPr algn="ctr" fontAlgn="auto">
                <a:spcBef>
                  <a:spcPts val="0"/>
                </a:spcBef>
                <a:spcAft>
                  <a:spcPts val="0"/>
                </a:spcAft>
                <a:defRPr/>
              </a:pPr>
              <a:r>
                <a:rPr lang="en-US" sz="2400" dirty="0">
                  <a:solidFill>
                    <a:schemeClr val="bg1"/>
                  </a:solidFill>
                  <a:latin typeface="+mn-lt"/>
                </a:rPr>
                <a:t>Problem Recognition</a:t>
              </a:r>
            </a:p>
          </p:txBody>
        </p:sp>
      </p:grpSp>
      <p:sp>
        <p:nvSpPr>
          <p:cNvPr id="5" name="TextBox 4"/>
          <p:cNvSpPr txBox="1"/>
          <p:nvPr/>
        </p:nvSpPr>
        <p:spPr>
          <a:xfrm>
            <a:off x="2433638" y="2011363"/>
            <a:ext cx="4886325" cy="3970337"/>
          </a:xfrm>
          <a:prstGeom prst="rect">
            <a:avLst/>
          </a:prstGeom>
          <a:noFill/>
        </p:spPr>
        <p:txBody>
          <a:bodyPr>
            <a:spAutoFit/>
          </a:bodyPr>
          <a:lstStyle/>
          <a:p>
            <a:pPr fontAlgn="auto">
              <a:spcBef>
                <a:spcPts val="0"/>
              </a:spcBef>
              <a:spcAft>
                <a:spcPts val="0"/>
              </a:spcAft>
              <a:defRPr/>
            </a:pPr>
            <a:r>
              <a:rPr lang="en-US" sz="2400" b="1" dirty="0">
                <a:solidFill>
                  <a:srgbClr val="C00000"/>
                </a:solidFill>
                <a:latin typeface="+mn-lt"/>
              </a:rPr>
              <a:t>Internal stimuli</a:t>
            </a:r>
          </a:p>
          <a:p>
            <a:pPr marL="342900" indent="-342900" fontAlgn="auto">
              <a:lnSpc>
                <a:spcPct val="150000"/>
              </a:lnSpc>
              <a:spcBef>
                <a:spcPts val="0"/>
              </a:spcBef>
              <a:spcAft>
                <a:spcPts val="0"/>
              </a:spcAft>
              <a:buFont typeface="Arial" pitchFamily="34" charset="0"/>
              <a:buChar char="•"/>
              <a:defRPr/>
            </a:pPr>
            <a:r>
              <a:rPr lang="en-US" sz="2400" dirty="0">
                <a:latin typeface="+mn-lt"/>
              </a:rPr>
              <a:t>New product being developed</a:t>
            </a:r>
          </a:p>
          <a:p>
            <a:pPr marL="342900" indent="-342900" fontAlgn="auto">
              <a:lnSpc>
                <a:spcPct val="150000"/>
              </a:lnSpc>
              <a:spcBef>
                <a:spcPts val="0"/>
              </a:spcBef>
              <a:spcAft>
                <a:spcPts val="0"/>
              </a:spcAft>
              <a:buFont typeface="Arial" pitchFamily="34" charset="0"/>
              <a:buChar char="•"/>
              <a:defRPr/>
            </a:pPr>
            <a:r>
              <a:rPr lang="en-US" sz="2400" dirty="0">
                <a:latin typeface="+mn-lt"/>
              </a:rPr>
              <a:t>Broken machine</a:t>
            </a:r>
          </a:p>
          <a:p>
            <a:pPr marL="342900" indent="-342900" fontAlgn="auto">
              <a:lnSpc>
                <a:spcPct val="150000"/>
              </a:lnSpc>
              <a:spcBef>
                <a:spcPts val="0"/>
              </a:spcBef>
              <a:spcAft>
                <a:spcPts val="0"/>
              </a:spcAft>
              <a:buFont typeface="Arial" pitchFamily="34" charset="0"/>
              <a:buChar char="•"/>
              <a:defRPr/>
            </a:pPr>
            <a:r>
              <a:rPr lang="en-US" sz="2400" dirty="0">
                <a:latin typeface="+mn-lt"/>
              </a:rPr>
              <a:t>Low stock level</a:t>
            </a:r>
          </a:p>
          <a:p>
            <a:pPr fontAlgn="auto">
              <a:spcBef>
                <a:spcPts val="0"/>
              </a:spcBef>
              <a:spcAft>
                <a:spcPts val="0"/>
              </a:spcAft>
              <a:defRPr/>
            </a:pPr>
            <a:endParaRPr lang="en-US" sz="2400" b="1" dirty="0">
              <a:solidFill>
                <a:srgbClr val="C00000"/>
              </a:solidFill>
              <a:latin typeface="+mn-lt"/>
            </a:endParaRPr>
          </a:p>
          <a:p>
            <a:pPr fontAlgn="auto">
              <a:spcBef>
                <a:spcPts val="0"/>
              </a:spcBef>
              <a:spcAft>
                <a:spcPts val="0"/>
              </a:spcAft>
              <a:defRPr/>
            </a:pPr>
            <a:r>
              <a:rPr lang="en-US" sz="2400" b="1" dirty="0">
                <a:solidFill>
                  <a:srgbClr val="C00000"/>
                </a:solidFill>
                <a:latin typeface="+mn-lt"/>
              </a:rPr>
              <a:t>External stimuli</a:t>
            </a:r>
          </a:p>
          <a:p>
            <a:pPr marL="342900" indent="-342900" fontAlgn="auto">
              <a:lnSpc>
                <a:spcPct val="150000"/>
              </a:lnSpc>
              <a:spcBef>
                <a:spcPts val="0"/>
              </a:spcBef>
              <a:spcAft>
                <a:spcPts val="0"/>
              </a:spcAft>
              <a:buFont typeface="Arial" pitchFamily="34" charset="0"/>
              <a:buChar char="•"/>
              <a:defRPr/>
            </a:pPr>
            <a:r>
              <a:rPr lang="en-US" sz="2400" dirty="0">
                <a:latin typeface="+mn-lt"/>
              </a:rPr>
              <a:t>Trade show visit</a:t>
            </a:r>
          </a:p>
          <a:p>
            <a:pPr marL="342900" indent="-342900" fontAlgn="auto">
              <a:lnSpc>
                <a:spcPct val="150000"/>
              </a:lnSpc>
              <a:spcBef>
                <a:spcPts val="0"/>
              </a:spcBef>
              <a:spcAft>
                <a:spcPts val="0"/>
              </a:spcAft>
              <a:buFont typeface="Arial" pitchFamily="34" charset="0"/>
              <a:buChar char="•"/>
              <a:defRPr/>
            </a:pPr>
            <a:r>
              <a:rPr lang="en-US" sz="2400" dirty="0">
                <a:latin typeface="+mn-lt"/>
              </a:rPr>
              <a:t>Advertisement</a:t>
            </a:r>
          </a:p>
        </p:txBody>
      </p:sp>
      <p:pic>
        <p:nvPicPr>
          <p:cNvPr id="24581" name="Picture 9"/>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4876800" y="3886200"/>
            <a:ext cx="42672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Stages in the Buying Process</a:t>
            </a:r>
          </a:p>
        </p:txBody>
      </p:sp>
      <p:sp>
        <p:nvSpPr>
          <p:cNvPr id="25603" name="TextBox 4"/>
          <p:cNvSpPr txBox="1">
            <a:spLocks noChangeArrowheads="1"/>
          </p:cNvSpPr>
          <p:nvPr/>
        </p:nvSpPr>
        <p:spPr bwMode="auto">
          <a:xfrm>
            <a:off x="3581400" y="1620838"/>
            <a:ext cx="3352800" cy="2066925"/>
          </a:xfrm>
          <a:prstGeom prst="rect">
            <a:avLst/>
          </a:prstGeom>
          <a:noFill/>
          <a:ln w="9525">
            <a:noFill/>
            <a:miter lim="800000"/>
            <a:headEnd/>
            <a:tailEnd/>
          </a:ln>
        </p:spPr>
        <p:txBody>
          <a:bodyPr>
            <a:spAutoFit/>
          </a:bodyPr>
          <a:lstStyle/>
          <a:p>
            <a:pPr>
              <a:lnSpc>
                <a:spcPct val="150000"/>
              </a:lnSpc>
            </a:pPr>
            <a:r>
              <a:rPr lang="en-US" sz="2400" b="1"/>
              <a:t>Technical specifications</a:t>
            </a:r>
          </a:p>
          <a:p>
            <a:pPr marL="800100" lvl="1" indent="-342900">
              <a:buFont typeface="Arial" charset="0"/>
              <a:buChar char="•"/>
            </a:pPr>
            <a:r>
              <a:rPr lang="en-US" sz="2400"/>
              <a:t>Reliability</a:t>
            </a:r>
          </a:p>
          <a:p>
            <a:pPr marL="800100" lvl="1" indent="-342900">
              <a:lnSpc>
                <a:spcPct val="150000"/>
              </a:lnSpc>
              <a:buFont typeface="Arial" charset="0"/>
              <a:buChar char="•"/>
            </a:pPr>
            <a:r>
              <a:rPr lang="en-US" sz="2400"/>
              <a:t>Durability</a:t>
            </a:r>
          </a:p>
          <a:p>
            <a:pPr marL="800100" lvl="1" indent="-342900">
              <a:lnSpc>
                <a:spcPct val="150000"/>
              </a:lnSpc>
              <a:buFont typeface="Arial" charset="0"/>
              <a:buChar char="•"/>
            </a:pPr>
            <a:r>
              <a:rPr lang="en-US" sz="2400"/>
              <a:t>Price</a:t>
            </a:r>
          </a:p>
        </p:txBody>
      </p:sp>
      <p:grpSp>
        <p:nvGrpSpPr>
          <p:cNvPr id="25604" name="Group 2"/>
          <p:cNvGrpSpPr>
            <a:grpSpLocks/>
          </p:cNvGrpSpPr>
          <p:nvPr/>
        </p:nvGrpSpPr>
        <p:grpSpPr bwMode="auto">
          <a:xfrm>
            <a:off x="152400" y="1552575"/>
            <a:ext cx="2209800" cy="968375"/>
            <a:chOff x="152400" y="1621295"/>
            <a:chExt cx="2209800" cy="969505"/>
          </a:xfrm>
        </p:grpSpPr>
        <p:sp>
          <p:nvSpPr>
            <p:cNvPr id="8" name="Rectangle 7"/>
            <p:cNvSpPr/>
            <p:nvPr/>
          </p:nvSpPr>
          <p:spPr>
            <a:xfrm>
              <a:off x="152400" y="1621295"/>
              <a:ext cx="2209800" cy="96950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p>
          </p:txBody>
        </p:sp>
        <p:sp>
          <p:nvSpPr>
            <p:cNvPr id="25608" name="TextBox 8"/>
            <p:cNvSpPr txBox="1">
              <a:spLocks noChangeArrowheads="1"/>
            </p:cNvSpPr>
            <p:nvPr/>
          </p:nvSpPr>
          <p:spPr bwMode="auto">
            <a:xfrm>
              <a:off x="152400" y="1690548"/>
              <a:ext cx="2209800" cy="830997"/>
            </a:xfrm>
            <a:prstGeom prst="rect">
              <a:avLst/>
            </a:prstGeom>
            <a:noFill/>
            <a:ln w="9525">
              <a:noFill/>
              <a:miter lim="800000"/>
              <a:headEnd/>
              <a:tailEnd/>
            </a:ln>
          </p:spPr>
          <p:txBody>
            <a:bodyPr>
              <a:spAutoFit/>
            </a:bodyPr>
            <a:lstStyle/>
            <a:p>
              <a:pPr algn="ctr"/>
              <a:r>
                <a:rPr lang="en-US" sz="2400">
                  <a:solidFill>
                    <a:schemeClr val="bg1"/>
                  </a:solidFill>
                </a:rPr>
                <a:t>Description and Characteristics</a:t>
              </a:r>
            </a:p>
          </p:txBody>
        </p:sp>
      </p:grpSp>
      <p:pic>
        <p:nvPicPr>
          <p:cNvPr id="25605" name="Picture 3"/>
          <p:cNvPicPr>
            <a:picLocks noChangeAspect="1"/>
          </p:cNvPicPr>
          <p:nvPr/>
        </p:nvPicPr>
        <p:blipFill>
          <a:blip r:embed="rId3" cstate="print"/>
          <a:srcRect l="13751" t="15556" r="14761" b="15714"/>
          <a:stretch>
            <a:fillRect/>
          </a:stretch>
        </p:blipFill>
        <p:spPr bwMode="auto">
          <a:xfrm>
            <a:off x="5410200" y="3971925"/>
            <a:ext cx="3573463" cy="2576513"/>
          </a:xfrm>
          <a:prstGeom prst="rect">
            <a:avLst/>
          </a:prstGeom>
          <a:noFill/>
          <a:ln w="9525">
            <a:noFill/>
            <a:miter lim="800000"/>
            <a:headEnd/>
            <a:tailEnd/>
          </a:ln>
        </p:spPr>
      </p:pic>
      <p:sp>
        <p:nvSpPr>
          <p:cNvPr id="25606" name="TextBox 10"/>
          <p:cNvSpPr txBox="1">
            <a:spLocks noChangeArrowheads="1"/>
          </p:cNvSpPr>
          <p:nvPr/>
        </p:nvSpPr>
        <p:spPr bwMode="auto">
          <a:xfrm>
            <a:off x="2133600" y="6035675"/>
            <a:ext cx="3719513" cy="522288"/>
          </a:xfrm>
          <a:prstGeom prst="rect">
            <a:avLst/>
          </a:prstGeom>
          <a:noFill/>
          <a:ln w="9525">
            <a:noFill/>
            <a:miter lim="800000"/>
            <a:headEnd/>
            <a:tailEnd/>
          </a:ln>
        </p:spPr>
        <p:txBody>
          <a:bodyPr>
            <a:spAutoFit/>
          </a:bodyPr>
          <a:lstStyle/>
          <a:p>
            <a:pPr algn="ctr"/>
            <a:r>
              <a:rPr lang="en-US" sz="2800"/>
              <a:t>Product value analysis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Stages in the Buying Process</a:t>
            </a:r>
          </a:p>
        </p:txBody>
      </p:sp>
      <p:sp>
        <p:nvSpPr>
          <p:cNvPr id="26627" name="TextBox 4"/>
          <p:cNvSpPr txBox="1">
            <a:spLocks noChangeArrowheads="1"/>
          </p:cNvSpPr>
          <p:nvPr/>
        </p:nvSpPr>
        <p:spPr bwMode="auto">
          <a:xfrm>
            <a:off x="2743200" y="2498725"/>
            <a:ext cx="3352800" cy="2030413"/>
          </a:xfrm>
          <a:prstGeom prst="rect">
            <a:avLst/>
          </a:prstGeom>
          <a:noFill/>
          <a:ln w="9525">
            <a:noFill/>
            <a:miter lim="800000"/>
            <a:headEnd/>
            <a:tailEnd/>
          </a:ln>
        </p:spPr>
        <p:txBody>
          <a:bodyPr>
            <a:spAutoFit/>
          </a:bodyPr>
          <a:lstStyle/>
          <a:p>
            <a:pPr>
              <a:lnSpc>
                <a:spcPct val="150000"/>
              </a:lnSpc>
            </a:pPr>
            <a:r>
              <a:rPr lang="en-US" sz="2800"/>
              <a:t>Trade directories</a:t>
            </a:r>
          </a:p>
          <a:p>
            <a:pPr>
              <a:lnSpc>
                <a:spcPct val="150000"/>
              </a:lnSpc>
            </a:pPr>
            <a:r>
              <a:rPr lang="en-US" sz="2800"/>
              <a:t>Trade advertisements</a:t>
            </a:r>
          </a:p>
          <a:p>
            <a:pPr>
              <a:lnSpc>
                <a:spcPct val="150000"/>
              </a:lnSpc>
            </a:pPr>
            <a:r>
              <a:rPr lang="en-US" sz="2800"/>
              <a:t>Trade shows</a:t>
            </a:r>
          </a:p>
        </p:txBody>
      </p:sp>
      <p:grpSp>
        <p:nvGrpSpPr>
          <p:cNvPr id="10" name="Group 9"/>
          <p:cNvGrpSpPr/>
          <p:nvPr/>
        </p:nvGrpSpPr>
        <p:grpSpPr>
          <a:xfrm>
            <a:off x="152401" y="1557839"/>
            <a:ext cx="1981199" cy="919401"/>
            <a:chOff x="5181601" y="2963596"/>
            <a:chExt cx="1981199" cy="919401"/>
          </a:xfrm>
          <a:solidFill>
            <a:srgbClr val="00B050"/>
          </a:solidFill>
        </p:grpSpPr>
        <p:sp>
          <p:nvSpPr>
            <p:cNvPr id="12" name="Rectangle 14"/>
            <p:cNvSpPr/>
            <p:nvPr/>
          </p:nvSpPr>
          <p:spPr>
            <a:xfrm>
              <a:off x="5257800" y="2963596"/>
              <a:ext cx="1828800" cy="83099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p>
          </p:txBody>
        </p:sp>
        <p:sp>
          <p:nvSpPr>
            <p:cNvPr id="13" name="TextBox 12"/>
            <p:cNvSpPr txBox="1"/>
            <p:nvPr/>
          </p:nvSpPr>
          <p:spPr>
            <a:xfrm>
              <a:off x="5181601" y="2963596"/>
              <a:ext cx="1981199" cy="919401"/>
            </a:xfrm>
            <a:prstGeom prst="roundRect">
              <a:avLst/>
            </a:prstGeom>
            <a:grpFill/>
          </p:spPr>
          <p:txBody>
            <a:bodyPr>
              <a:spAutoFit/>
            </a:bodyPr>
            <a:lstStyle/>
            <a:p>
              <a:pPr algn="ctr" fontAlgn="auto">
                <a:spcBef>
                  <a:spcPts val="0"/>
                </a:spcBef>
                <a:spcAft>
                  <a:spcPts val="0"/>
                </a:spcAft>
                <a:defRPr/>
              </a:pPr>
              <a:r>
                <a:rPr lang="en-US" sz="2400" dirty="0">
                  <a:solidFill>
                    <a:schemeClr val="bg1"/>
                  </a:solidFill>
                  <a:latin typeface="+mn-lt"/>
                </a:rPr>
                <a:t>Supplier Search</a:t>
              </a:r>
            </a:p>
          </p:txBody>
        </p:sp>
      </p:grpSp>
      <p:pic>
        <p:nvPicPr>
          <p:cNvPr id="26629" name="Picture 5"/>
          <p:cNvPicPr>
            <a:picLocks noChangeAspect="1"/>
          </p:cNvPicPr>
          <p:nvPr/>
        </p:nvPicPr>
        <p:blipFill>
          <a:blip r:embed="rId3" cstate="print"/>
          <a:srcRect l="34644" r="35239"/>
          <a:stretch>
            <a:fillRect/>
          </a:stretch>
        </p:blipFill>
        <p:spPr bwMode="auto">
          <a:xfrm>
            <a:off x="6934200" y="1525588"/>
            <a:ext cx="1962150" cy="4884737"/>
          </a:xfrm>
          <a:prstGeom prst="rect">
            <a:avLst/>
          </a:prstGeom>
          <a:noFill/>
          <a:ln w="9525">
            <a:noFill/>
            <a:miter lim="800000"/>
            <a:headEnd/>
            <a:tailEnd/>
          </a:ln>
        </p:spPr>
      </p:pic>
      <p:pic>
        <p:nvPicPr>
          <p:cNvPr id="26630" name="Picture 13"/>
          <p:cNvPicPr>
            <a:picLocks noChangeAspect="1"/>
          </p:cNvPicPr>
          <p:nvPr/>
        </p:nvPicPr>
        <p:blipFill>
          <a:blip r:embed="rId4" cstate="print"/>
          <a:srcRect/>
          <a:stretch>
            <a:fillRect/>
          </a:stretch>
        </p:blipFill>
        <p:spPr bwMode="auto">
          <a:xfrm>
            <a:off x="263525" y="4398963"/>
            <a:ext cx="2547938" cy="1630362"/>
          </a:xfrm>
          <a:prstGeom prst="rect">
            <a:avLst/>
          </a:prstGeom>
          <a:noFill/>
          <a:ln w="9525">
            <a:noFill/>
            <a:miter lim="800000"/>
            <a:headEnd/>
            <a:tailEnd/>
          </a:ln>
        </p:spPr>
      </p:pic>
      <p:sp>
        <p:nvSpPr>
          <p:cNvPr id="26631" name="TextBox 14"/>
          <p:cNvSpPr txBox="1">
            <a:spLocks noChangeArrowheads="1"/>
          </p:cNvSpPr>
          <p:nvPr/>
        </p:nvSpPr>
        <p:spPr bwMode="auto">
          <a:xfrm>
            <a:off x="163513" y="6062663"/>
            <a:ext cx="2971800" cy="523875"/>
          </a:xfrm>
          <a:prstGeom prst="rect">
            <a:avLst/>
          </a:prstGeom>
          <a:noFill/>
          <a:ln w="9525">
            <a:noFill/>
            <a:miter lim="800000"/>
            <a:headEnd/>
            <a:tailEnd/>
          </a:ln>
        </p:spPr>
        <p:txBody>
          <a:bodyPr>
            <a:spAutoFit/>
          </a:bodyPr>
          <a:lstStyle/>
          <a:p>
            <a:r>
              <a:rPr lang="en-US" sz="2800"/>
              <a:t>E-Procurement</a:t>
            </a:r>
          </a:p>
        </p:txBody>
      </p:sp>
      <p:sp>
        <p:nvSpPr>
          <p:cNvPr id="26632" name="TextBox 15"/>
          <p:cNvSpPr txBox="1">
            <a:spLocks noChangeArrowheads="1"/>
          </p:cNvSpPr>
          <p:nvPr/>
        </p:nvSpPr>
        <p:spPr bwMode="auto">
          <a:xfrm>
            <a:off x="5160963" y="6029325"/>
            <a:ext cx="2743200" cy="523875"/>
          </a:xfrm>
          <a:prstGeom prst="rect">
            <a:avLst/>
          </a:prstGeom>
          <a:noFill/>
          <a:ln w="9525">
            <a:noFill/>
            <a:miter lim="800000"/>
            <a:headEnd/>
            <a:tailEnd/>
          </a:ln>
        </p:spPr>
        <p:txBody>
          <a:bodyPr>
            <a:spAutoFit/>
          </a:bodyPr>
          <a:lstStyle/>
          <a:p>
            <a:r>
              <a:rPr lang="en-US" sz="2800"/>
              <a:t>Lead generation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Group 7"/>
          <p:cNvGrpSpPr/>
          <p:nvPr/>
        </p:nvGrpSpPr>
        <p:grpSpPr>
          <a:xfrm>
            <a:off x="152400" y="1525182"/>
            <a:ext cx="1981200" cy="952058"/>
            <a:chOff x="7043057" y="3413591"/>
            <a:chExt cx="1981200" cy="952058"/>
          </a:xfrm>
          <a:solidFill>
            <a:srgbClr val="C00000"/>
          </a:solidFill>
        </p:grpSpPr>
        <p:sp>
          <p:nvSpPr>
            <p:cNvPr id="9" name="Rectangle 16"/>
            <p:cNvSpPr/>
            <p:nvPr/>
          </p:nvSpPr>
          <p:spPr>
            <a:xfrm>
              <a:off x="7043057" y="3413591"/>
              <a:ext cx="1981199" cy="95205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solidFill>
                  <a:schemeClr val="bg1"/>
                </a:solidFill>
              </a:endParaRPr>
            </a:p>
          </p:txBody>
        </p:sp>
        <p:sp>
          <p:nvSpPr>
            <p:cNvPr id="11" name="TextBox 10"/>
            <p:cNvSpPr txBox="1"/>
            <p:nvPr/>
          </p:nvSpPr>
          <p:spPr>
            <a:xfrm>
              <a:off x="7043058" y="3429919"/>
              <a:ext cx="1981199" cy="919401"/>
            </a:xfrm>
            <a:prstGeom prst="roundRect">
              <a:avLst/>
            </a:prstGeom>
            <a:noFill/>
          </p:spPr>
          <p:txBody>
            <a:bodyPr>
              <a:spAutoFit/>
            </a:bodyPr>
            <a:lstStyle/>
            <a:p>
              <a:pPr algn="ctr" fontAlgn="auto">
                <a:spcBef>
                  <a:spcPts val="0"/>
                </a:spcBef>
                <a:spcAft>
                  <a:spcPts val="0"/>
                </a:spcAft>
                <a:defRPr/>
              </a:pPr>
              <a:r>
                <a:rPr lang="en-US" sz="2400" dirty="0">
                  <a:solidFill>
                    <a:schemeClr val="bg1"/>
                  </a:solidFill>
                  <a:latin typeface="+mn-lt"/>
                </a:rPr>
                <a:t>Proposal Solicitations</a:t>
              </a:r>
            </a:p>
          </p:txBody>
        </p:sp>
      </p:grpSp>
      <p:sp>
        <p:nvSpPr>
          <p:cNvPr id="27651"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Stages in the Buying Process</a:t>
            </a:r>
          </a:p>
        </p:txBody>
      </p:sp>
      <p:sp>
        <p:nvSpPr>
          <p:cNvPr id="27652" name="TextBox 4"/>
          <p:cNvSpPr txBox="1">
            <a:spLocks noChangeArrowheads="1"/>
          </p:cNvSpPr>
          <p:nvPr/>
        </p:nvSpPr>
        <p:spPr bwMode="auto">
          <a:xfrm>
            <a:off x="5824538" y="3489325"/>
            <a:ext cx="3276600" cy="523875"/>
          </a:xfrm>
          <a:prstGeom prst="rect">
            <a:avLst/>
          </a:prstGeom>
          <a:noFill/>
          <a:ln w="9525">
            <a:noFill/>
            <a:miter lim="800000"/>
            <a:headEnd/>
            <a:tailEnd/>
          </a:ln>
        </p:spPr>
        <p:txBody>
          <a:bodyPr>
            <a:spAutoFit/>
          </a:bodyPr>
          <a:lstStyle/>
          <a:p>
            <a:r>
              <a:rPr lang="en-US" sz="2800"/>
              <a:t>Formal presentation</a:t>
            </a:r>
          </a:p>
        </p:txBody>
      </p:sp>
      <p:pic>
        <p:nvPicPr>
          <p:cNvPr id="27653" name="Picture 2"/>
          <p:cNvPicPr>
            <a:picLocks noChangeAspect="1"/>
          </p:cNvPicPr>
          <p:nvPr/>
        </p:nvPicPr>
        <p:blipFill>
          <a:blip r:embed="rId3" cstate="print"/>
          <a:srcRect l="5542" t="28355" r="4556"/>
          <a:stretch>
            <a:fillRect/>
          </a:stretch>
        </p:blipFill>
        <p:spPr bwMode="auto">
          <a:xfrm>
            <a:off x="1600200" y="4038600"/>
            <a:ext cx="4557713" cy="2438400"/>
          </a:xfrm>
          <a:prstGeom prst="rect">
            <a:avLst/>
          </a:prstGeom>
          <a:noFill/>
          <a:ln w="9525">
            <a:noFill/>
            <a:miter lim="800000"/>
            <a:headEnd/>
            <a:tailEnd/>
          </a:ln>
        </p:spPr>
      </p:pic>
      <p:sp>
        <p:nvSpPr>
          <p:cNvPr id="27654" name="TextBox 13"/>
          <p:cNvSpPr txBox="1">
            <a:spLocks noChangeArrowheads="1"/>
          </p:cNvSpPr>
          <p:nvPr/>
        </p:nvSpPr>
        <p:spPr bwMode="auto">
          <a:xfrm>
            <a:off x="419100" y="5799138"/>
            <a:ext cx="1447800" cy="523875"/>
          </a:xfrm>
          <a:prstGeom prst="rect">
            <a:avLst/>
          </a:prstGeom>
          <a:noFill/>
          <a:ln w="9525">
            <a:noFill/>
            <a:miter lim="800000"/>
            <a:headEnd/>
            <a:tailEnd/>
          </a:ln>
        </p:spPr>
        <p:txBody>
          <a:bodyPr>
            <a:spAutoFit/>
          </a:bodyPr>
          <a:lstStyle/>
          <a:p>
            <a:r>
              <a:rPr lang="en-US" sz="2800"/>
              <a:t>Written</a:t>
            </a:r>
          </a:p>
        </p:txBody>
      </p:sp>
      <p:pic>
        <p:nvPicPr>
          <p:cNvPr id="27655" name="Picture 3"/>
          <p:cNvPicPr>
            <a:picLocks noChangeAspect="1"/>
          </p:cNvPicPr>
          <p:nvPr/>
        </p:nvPicPr>
        <p:blipFill>
          <a:blip r:embed="rId4" cstate="print"/>
          <a:srcRect/>
          <a:stretch>
            <a:fillRect/>
          </a:stretch>
        </p:blipFill>
        <p:spPr bwMode="auto">
          <a:xfrm>
            <a:off x="5524500" y="1143000"/>
            <a:ext cx="35433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0" name="Group 9"/>
          <p:cNvGrpSpPr/>
          <p:nvPr/>
        </p:nvGrpSpPr>
        <p:grpSpPr>
          <a:xfrm>
            <a:off x="152401" y="1536068"/>
            <a:ext cx="1981199" cy="919401"/>
            <a:chOff x="6096000" y="4800600"/>
            <a:chExt cx="1981199" cy="919401"/>
          </a:xfrm>
          <a:solidFill>
            <a:schemeClr val="accent3">
              <a:lumMod val="75000"/>
            </a:schemeClr>
          </a:solidFill>
        </p:grpSpPr>
        <p:sp>
          <p:nvSpPr>
            <p:cNvPr id="12" name="Rectangle 18"/>
            <p:cNvSpPr/>
            <p:nvPr/>
          </p:nvSpPr>
          <p:spPr>
            <a:xfrm>
              <a:off x="6226628" y="4800600"/>
              <a:ext cx="1828800" cy="83099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solidFill>
                  <a:schemeClr val="bg1"/>
                </a:solidFill>
              </a:endParaRPr>
            </a:p>
          </p:txBody>
        </p:sp>
        <p:sp>
          <p:nvSpPr>
            <p:cNvPr id="13" name="TextBox 12"/>
            <p:cNvSpPr txBox="1"/>
            <p:nvPr/>
          </p:nvSpPr>
          <p:spPr>
            <a:xfrm>
              <a:off x="6096000" y="4800600"/>
              <a:ext cx="1981199" cy="919401"/>
            </a:xfrm>
            <a:prstGeom prst="roundRect">
              <a:avLst/>
            </a:prstGeom>
            <a:solidFill>
              <a:srgbClr val="FFC000"/>
            </a:solidFill>
          </p:spPr>
          <p:txBody>
            <a:bodyPr>
              <a:spAutoFit/>
            </a:bodyPr>
            <a:lstStyle/>
            <a:p>
              <a:pPr algn="ctr" fontAlgn="auto">
                <a:spcBef>
                  <a:spcPts val="0"/>
                </a:spcBef>
                <a:spcAft>
                  <a:spcPts val="0"/>
                </a:spcAft>
                <a:defRPr/>
              </a:pPr>
              <a:r>
                <a:rPr lang="en-US" sz="2400" dirty="0">
                  <a:latin typeface="+mn-lt"/>
                </a:rPr>
                <a:t>Supplier Selection</a:t>
              </a:r>
            </a:p>
          </p:txBody>
        </p:sp>
      </p:grpSp>
      <p:sp>
        <p:nvSpPr>
          <p:cNvPr id="28675"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Stages in the Buying Process</a:t>
            </a:r>
          </a:p>
        </p:txBody>
      </p:sp>
      <p:pic>
        <p:nvPicPr>
          <p:cNvPr id="28676" name="Picture 14"/>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4343400" y="2546350"/>
            <a:ext cx="4800600" cy="4176713"/>
          </a:xfrm>
          <a:prstGeom prst="rect">
            <a:avLst/>
          </a:prstGeom>
          <a:noFill/>
          <a:ln w="9525">
            <a:noFill/>
            <a:miter lim="800000"/>
            <a:headEnd/>
            <a:tailEnd/>
          </a:ln>
        </p:spPr>
      </p:pic>
      <p:sp>
        <p:nvSpPr>
          <p:cNvPr id="28677" name="TextBox 15"/>
          <p:cNvSpPr txBox="1">
            <a:spLocks noChangeArrowheads="1"/>
          </p:cNvSpPr>
          <p:nvPr/>
        </p:nvSpPr>
        <p:spPr bwMode="auto">
          <a:xfrm>
            <a:off x="1905000" y="2743200"/>
            <a:ext cx="4343400" cy="1384300"/>
          </a:xfrm>
          <a:prstGeom prst="rect">
            <a:avLst/>
          </a:prstGeom>
          <a:noFill/>
          <a:ln w="9525">
            <a:noFill/>
            <a:miter lim="800000"/>
            <a:headEnd/>
            <a:tailEnd/>
          </a:ln>
        </p:spPr>
        <p:txBody>
          <a:bodyPr>
            <a:spAutoFit/>
          </a:bodyPr>
          <a:lstStyle/>
          <a:p>
            <a:pPr>
              <a:lnSpc>
                <a:spcPct val="150000"/>
              </a:lnSpc>
            </a:pPr>
            <a:r>
              <a:rPr lang="en-US" sz="2800"/>
              <a:t>Supplier-evaluation model</a:t>
            </a:r>
          </a:p>
          <a:p>
            <a:pPr>
              <a:lnSpc>
                <a:spcPct val="150000"/>
              </a:lnSpc>
            </a:pPr>
            <a:r>
              <a:rPr lang="en-US" sz="2800"/>
              <a:t>Number of suppliers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p:cNvSpPr txBox="1"/>
          <p:nvPr/>
        </p:nvSpPr>
        <p:spPr>
          <a:xfrm>
            <a:off x="152400" y="1546225"/>
            <a:ext cx="1981200" cy="920750"/>
          </a:xfrm>
          <a:prstGeom prst="roundRect">
            <a:avLst/>
          </a:prstGeom>
          <a:solidFill>
            <a:schemeClr val="accent4">
              <a:lumMod val="75000"/>
            </a:schemeClr>
          </a:solidFill>
        </p:spPr>
        <p:txBody>
          <a:bodyPr>
            <a:spAutoFit/>
          </a:bodyPr>
          <a:lstStyle/>
          <a:p>
            <a:pPr algn="ctr" fontAlgn="auto">
              <a:spcBef>
                <a:spcPts val="0"/>
              </a:spcBef>
              <a:spcAft>
                <a:spcPts val="0"/>
              </a:spcAft>
              <a:defRPr/>
            </a:pPr>
            <a:r>
              <a:rPr lang="en-US" sz="2400" dirty="0">
                <a:solidFill>
                  <a:schemeClr val="bg1"/>
                </a:solidFill>
                <a:latin typeface="+mn-lt"/>
              </a:rPr>
              <a:t>Order Specification</a:t>
            </a:r>
          </a:p>
        </p:txBody>
      </p:sp>
      <p:sp>
        <p:nvSpPr>
          <p:cNvPr id="29699"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Stages in the Buying Process</a:t>
            </a:r>
          </a:p>
        </p:txBody>
      </p:sp>
      <p:sp>
        <p:nvSpPr>
          <p:cNvPr id="29700" name="TextBox 15"/>
          <p:cNvSpPr txBox="1">
            <a:spLocks noChangeArrowheads="1"/>
          </p:cNvSpPr>
          <p:nvPr/>
        </p:nvSpPr>
        <p:spPr bwMode="auto">
          <a:xfrm>
            <a:off x="1600200" y="3124200"/>
            <a:ext cx="4191000" cy="3324225"/>
          </a:xfrm>
          <a:prstGeom prst="rect">
            <a:avLst/>
          </a:prstGeom>
          <a:noFill/>
          <a:ln w="9525">
            <a:noFill/>
            <a:miter lim="800000"/>
            <a:headEnd/>
            <a:tailEnd/>
          </a:ln>
        </p:spPr>
        <p:txBody>
          <a:bodyPr>
            <a:spAutoFit/>
          </a:bodyPr>
          <a:lstStyle/>
          <a:p>
            <a:pPr>
              <a:lnSpc>
                <a:spcPct val="150000"/>
              </a:lnSpc>
            </a:pPr>
            <a:r>
              <a:rPr lang="en-US" sz="2800"/>
              <a:t>Technical specifications</a:t>
            </a:r>
          </a:p>
          <a:p>
            <a:pPr>
              <a:lnSpc>
                <a:spcPct val="150000"/>
              </a:lnSpc>
            </a:pPr>
            <a:r>
              <a:rPr lang="en-US" sz="2800"/>
              <a:t>Quantity</a:t>
            </a:r>
          </a:p>
          <a:p>
            <a:pPr>
              <a:lnSpc>
                <a:spcPct val="150000"/>
              </a:lnSpc>
            </a:pPr>
            <a:r>
              <a:rPr lang="en-US" sz="2800"/>
              <a:t>Delivery time</a:t>
            </a:r>
          </a:p>
          <a:p>
            <a:pPr>
              <a:lnSpc>
                <a:spcPct val="150000"/>
              </a:lnSpc>
            </a:pPr>
            <a:r>
              <a:rPr lang="en-US" sz="2800"/>
              <a:t>Return policy</a:t>
            </a:r>
          </a:p>
          <a:p>
            <a:pPr>
              <a:lnSpc>
                <a:spcPct val="150000"/>
              </a:lnSpc>
            </a:pPr>
            <a:r>
              <a:rPr lang="en-US" sz="2800"/>
              <a:t>Warranties</a:t>
            </a:r>
          </a:p>
        </p:txBody>
      </p:sp>
      <p:grpSp>
        <p:nvGrpSpPr>
          <p:cNvPr id="29701" name="Group 17"/>
          <p:cNvGrpSpPr>
            <a:grpSpLocks/>
          </p:cNvGrpSpPr>
          <p:nvPr/>
        </p:nvGrpSpPr>
        <p:grpSpPr bwMode="auto">
          <a:xfrm>
            <a:off x="5791200" y="1066800"/>
            <a:ext cx="3162300" cy="3048000"/>
            <a:chOff x="5048042" y="3149729"/>
            <a:chExt cx="3619915" cy="3529793"/>
          </a:xfrm>
        </p:grpSpPr>
        <p:pic>
          <p:nvPicPr>
            <p:cNvPr id="29702" name="Picture 5"/>
            <p:cNvPicPr>
              <a:picLocks noChangeAspect="1"/>
            </p:cNvPicPr>
            <p:nvPr/>
          </p:nvPicPr>
          <p:blipFill>
            <a:blip r:embed="rId3" cstate="print">
              <a:clrChange>
                <a:clrFrom>
                  <a:srgbClr val="FFFFFF"/>
                </a:clrFrom>
                <a:clrTo>
                  <a:srgbClr val="FFFFFF">
                    <a:alpha val="0"/>
                  </a:srgbClr>
                </a:clrTo>
              </a:clrChange>
            </a:blip>
            <a:srcRect l="10065" t="12195" r="10396" b="5923"/>
            <a:stretch>
              <a:fillRect/>
            </a:stretch>
          </p:blipFill>
          <p:spPr bwMode="auto">
            <a:xfrm>
              <a:off x="5048042" y="3149729"/>
              <a:ext cx="3619915" cy="3529793"/>
            </a:xfrm>
            <a:prstGeom prst="rect">
              <a:avLst/>
            </a:prstGeom>
            <a:noFill/>
            <a:ln w="9525">
              <a:noFill/>
              <a:miter lim="800000"/>
              <a:headEnd/>
              <a:tailEnd/>
            </a:ln>
          </p:spPr>
        </p:pic>
        <p:sp>
          <p:nvSpPr>
            <p:cNvPr id="29703" name="TextBox 6"/>
            <p:cNvSpPr txBox="1">
              <a:spLocks noChangeArrowheads="1"/>
            </p:cNvSpPr>
            <p:nvPr/>
          </p:nvSpPr>
          <p:spPr bwMode="auto">
            <a:xfrm>
              <a:off x="5745765" y="3970854"/>
              <a:ext cx="2209798" cy="1384995"/>
            </a:xfrm>
            <a:prstGeom prst="rect">
              <a:avLst/>
            </a:prstGeom>
            <a:noFill/>
            <a:ln w="9525">
              <a:noFill/>
              <a:miter lim="800000"/>
              <a:headEnd/>
              <a:tailEnd/>
            </a:ln>
          </p:spPr>
          <p:txBody>
            <a:bodyPr>
              <a:spAutoFit/>
            </a:bodyPr>
            <a:lstStyle/>
            <a:p>
              <a:pPr algn="ctr"/>
              <a:r>
                <a:rPr lang="en-US" sz="2800" b="1"/>
                <a:t>Stockless purchase plan</a:t>
              </a: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22"/>
          <p:cNvSpPr/>
          <p:nvPr/>
        </p:nvSpPr>
        <p:spPr>
          <a:xfrm>
            <a:off x="0" y="2057400"/>
            <a:ext cx="2209800" cy="1066800"/>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solidFill>
                <a:schemeClr val="bg1"/>
              </a:solidFill>
            </a:endParaRPr>
          </a:p>
        </p:txBody>
      </p:sp>
      <p:sp>
        <p:nvSpPr>
          <p:cNvPr id="30723"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Stages in the Buying Process</a:t>
            </a:r>
          </a:p>
        </p:txBody>
      </p:sp>
      <p:sp>
        <p:nvSpPr>
          <p:cNvPr id="30724" name="TextBox 4"/>
          <p:cNvSpPr txBox="1">
            <a:spLocks noChangeArrowheads="1"/>
          </p:cNvSpPr>
          <p:nvPr/>
        </p:nvSpPr>
        <p:spPr bwMode="auto">
          <a:xfrm>
            <a:off x="304800" y="3048000"/>
            <a:ext cx="4800600" cy="1384995"/>
          </a:xfrm>
          <a:prstGeom prst="rect">
            <a:avLst/>
          </a:prstGeom>
          <a:noFill/>
          <a:ln w="9525">
            <a:noFill/>
            <a:miter lim="800000"/>
            <a:headEnd/>
            <a:tailEnd/>
          </a:ln>
        </p:spPr>
        <p:txBody>
          <a:bodyPr wrap="square">
            <a:spAutoFit/>
          </a:bodyPr>
          <a:lstStyle/>
          <a:p>
            <a:pPr>
              <a:lnSpc>
                <a:spcPct val="150000"/>
              </a:lnSpc>
            </a:pPr>
            <a:r>
              <a:rPr lang="en-US" sz="2800" dirty="0"/>
              <a:t>End user evaluations</a:t>
            </a:r>
          </a:p>
          <a:p>
            <a:pPr>
              <a:lnSpc>
                <a:spcPct val="150000"/>
              </a:lnSpc>
            </a:pPr>
            <a:r>
              <a:rPr lang="en-US" sz="2800" dirty="0" smtClean="0"/>
              <a:t>Weighted-score  </a:t>
            </a:r>
            <a:r>
              <a:rPr lang="en-US" sz="2800" dirty="0"/>
              <a:t>method</a:t>
            </a:r>
          </a:p>
        </p:txBody>
      </p:sp>
      <p:sp>
        <p:nvSpPr>
          <p:cNvPr id="30725" name="TextBox 10"/>
          <p:cNvSpPr>
            <a:spLocks noChangeArrowheads="1"/>
          </p:cNvSpPr>
          <p:nvPr/>
        </p:nvSpPr>
        <p:spPr bwMode="auto">
          <a:xfrm>
            <a:off x="228600" y="2209800"/>
            <a:ext cx="1981200" cy="919163"/>
          </a:xfrm>
          <a:prstGeom prst="roundRect">
            <a:avLst>
              <a:gd name="adj" fmla="val 16667"/>
            </a:avLst>
          </a:prstGeom>
          <a:noFill/>
          <a:ln w="9525">
            <a:noFill/>
            <a:round/>
            <a:headEnd/>
            <a:tailEnd/>
          </a:ln>
        </p:spPr>
        <p:txBody>
          <a:bodyPr>
            <a:spAutoFit/>
          </a:bodyPr>
          <a:lstStyle/>
          <a:p>
            <a:pPr algn="ctr"/>
            <a:r>
              <a:rPr lang="en-US" sz="2400" dirty="0">
                <a:solidFill>
                  <a:schemeClr val="bg1"/>
                </a:solidFill>
              </a:rPr>
              <a:t>Performance Review</a:t>
            </a:r>
          </a:p>
        </p:txBody>
      </p:sp>
      <p:grpSp>
        <p:nvGrpSpPr>
          <p:cNvPr id="30726" name="Group 5"/>
          <p:cNvGrpSpPr>
            <a:grpSpLocks/>
          </p:cNvGrpSpPr>
          <p:nvPr/>
        </p:nvGrpSpPr>
        <p:grpSpPr bwMode="auto">
          <a:xfrm>
            <a:off x="4114800" y="1905000"/>
            <a:ext cx="4724400" cy="1981200"/>
            <a:chOff x="4114800" y="3124200"/>
            <a:chExt cx="5029200" cy="3352800"/>
          </a:xfrm>
        </p:grpSpPr>
        <p:pic>
          <p:nvPicPr>
            <p:cNvPr id="30727" name="Picture 2"/>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4114800" y="3124200"/>
              <a:ext cx="5029200" cy="3352800"/>
            </a:xfrm>
            <a:prstGeom prst="rect">
              <a:avLst/>
            </a:prstGeom>
            <a:noFill/>
            <a:ln w="9525">
              <a:noFill/>
              <a:miter lim="800000"/>
              <a:headEnd/>
              <a:tailEnd/>
            </a:ln>
          </p:spPr>
        </p:pic>
        <p:sp>
          <p:nvSpPr>
            <p:cNvPr id="30728" name="TextBox 3"/>
            <p:cNvSpPr txBox="1">
              <a:spLocks noChangeArrowheads="1"/>
            </p:cNvSpPr>
            <p:nvPr/>
          </p:nvSpPr>
          <p:spPr bwMode="auto">
            <a:xfrm>
              <a:off x="4533900" y="4267200"/>
              <a:ext cx="1028700" cy="1200329"/>
            </a:xfrm>
            <a:prstGeom prst="rect">
              <a:avLst/>
            </a:prstGeom>
            <a:noFill/>
            <a:ln w="9525">
              <a:noFill/>
              <a:miter lim="800000"/>
              <a:headEnd/>
              <a:tailEnd/>
            </a:ln>
          </p:spPr>
          <p:txBody>
            <a:bodyPr>
              <a:spAutoFit/>
            </a:bodyPr>
            <a:lstStyle/>
            <a:p>
              <a:pPr algn="ctr"/>
              <a:r>
                <a:rPr lang="en-US" sz="7200">
                  <a:latin typeface="Freestyle Script" pitchFamily="66" charset="0"/>
                </a:rPr>
                <a:t>7</a:t>
              </a:r>
            </a:p>
          </p:txBody>
        </p:sp>
        <p:sp>
          <p:nvSpPr>
            <p:cNvPr id="30729" name="TextBox 14"/>
            <p:cNvSpPr txBox="1">
              <a:spLocks noChangeArrowheads="1"/>
            </p:cNvSpPr>
            <p:nvPr/>
          </p:nvSpPr>
          <p:spPr bwMode="auto">
            <a:xfrm>
              <a:off x="6096000" y="3886200"/>
              <a:ext cx="1028700" cy="1200329"/>
            </a:xfrm>
            <a:prstGeom prst="rect">
              <a:avLst/>
            </a:prstGeom>
            <a:noFill/>
            <a:ln w="9525">
              <a:noFill/>
              <a:miter lim="800000"/>
              <a:headEnd/>
              <a:tailEnd/>
            </a:ln>
          </p:spPr>
          <p:txBody>
            <a:bodyPr>
              <a:spAutoFit/>
            </a:bodyPr>
            <a:lstStyle/>
            <a:p>
              <a:pPr algn="ctr"/>
              <a:r>
                <a:rPr lang="en-US" sz="7200">
                  <a:latin typeface="Freestyle Script" pitchFamily="66" charset="0"/>
                </a:rPr>
                <a:t>9</a:t>
              </a:r>
            </a:p>
          </p:txBody>
        </p:sp>
        <p:sp>
          <p:nvSpPr>
            <p:cNvPr id="30730" name="TextBox 15"/>
            <p:cNvSpPr txBox="1">
              <a:spLocks noChangeArrowheads="1"/>
            </p:cNvSpPr>
            <p:nvPr/>
          </p:nvSpPr>
          <p:spPr bwMode="auto">
            <a:xfrm>
              <a:off x="7772400" y="4267200"/>
              <a:ext cx="1028700" cy="1200329"/>
            </a:xfrm>
            <a:prstGeom prst="rect">
              <a:avLst/>
            </a:prstGeom>
            <a:noFill/>
            <a:ln w="9525">
              <a:noFill/>
              <a:miter lim="800000"/>
              <a:headEnd/>
              <a:tailEnd/>
            </a:ln>
          </p:spPr>
          <p:txBody>
            <a:bodyPr>
              <a:spAutoFit/>
            </a:bodyPr>
            <a:lstStyle/>
            <a:p>
              <a:pPr algn="ctr"/>
              <a:r>
                <a:rPr lang="en-US" sz="7200">
                  <a:latin typeface="Freestyle Script" pitchFamily="66" charset="0"/>
                </a:rPr>
                <a:t>4</a:t>
              </a:r>
            </a:p>
          </p:txBody>
        </p:sp>
      </p:grpSp>
      <p:graphicFrame>
        <p:nvGraphicFramePr>
          <p:cNvPr id="12" name="Table 11"/>
          <p:cNvGraphicFramePr>
            <a:graphicFrameLocks noGrp="1"/>
          </p:cNvGraphicFramePr>
          <p:nvPr/>
        </p:nvGraphicFramePr>
        <p:xfrm>
          <a:off x="304800" y="4572000"/>
          <a:ext cx="3848100" cy="2036445"/>
        </p:xfrm>
        <a:graphic>
          <a:graphicData uri="http://schemas.openxmlformats.org/drawingml/2006/table">
            <a:tbl>
              <a:tblPr/>
              <a:tblGrid>
                <a:gridCol w="609600"/>
                <a:gridCol w="609600"/>
                <a:gridCol w="609600"/>
                <a:gridCol w="609600"/>
                <a:gridCol w="609600"/>
                <a:gridCol w="800100"/>
              </a:tblGrid>
              <a:tr h="600075">
                <a:tc>
                  <a:txBody>
                    <a:bodyPr/>
                    <a:lstStyle/>
                    <a:p>
                      <a:pPr algn="l" fontAlgn="t"/>
                      <a:r>
                        <a:rPr lang="en-GB" sz="1800" b="1" i="0" u="none" strike="noStrike" dirty="0">
                          <a:solidFill>
                            <a:srgbClr val="FFFFFF"/>
                          </a:solidFill>
                          <a:latin typeface="Calibri"/>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t"/>
                      <a:r>
                        <a:rPr lang="en-GB" sz="1800" b="1" i="0" u="none" strike="noStrike" dirty="0">
                          <a:solidFill>
                            <a:srgbClr val="FFFFFF"/>
                          </a:solidFill>
                          <a:latin typeface="Calibri"/>
                        </a:rPr>
                        <a:t>C</a:t>
                      </a:r>
                      <a:r>
                        <a:rPr lang="en-GB" sz="1800" b="1" i="0" u="none" strike="noStrike" baseline="-25000" dirty="0">
                          <a:solidFill>
                            <a:srgbClr val="FFFFFF"/>
                          </a:solidFill>
                          <a:latin typeface="Calibri"/>
                        </a:rPr>
                        <a:t>1</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t"/>
                      <a:r>
                        <a:rPr lang="en-GB" sz="1800" b="1" i="0" u="none" strike="noStrike">
                          <a:solidFill>
                            <a:srgbClr val="FFFFFF"/>
                          </a:solidFill>
                          <a:latin typeface="Calibri"/>
                        </a:rPr>
                        <a:t>C</a:t>
                      </a:r>
                      <a:r>
                        <a:rPr lang="en-GB" sz="1800" b="1" i="0" u="none" strike="noStrike" baseline="-25000">
                          <a:solidFill>
                            <a:srgbClr val="FFFFFF"/>
                          </a:solidFill>
                          <a:latin typeface="Calibri"/>
                        </a:rPr>
                        <a:t>2</a:t>
                      </a:r>
                      <a:endParaRPr lang="en-GB" sz="1800" b="1" i="0" u="none" strike="noStrike">
                        <a:solidFill>
                          <a:srgbClr val="FFFFFF"/>
                        </a:solidFill>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t"/>
                      <a:r>
                        <a:rPr lang="en-GB" sz="1800" b="1" i="0" u="none" strike="noStrike">
                          <a:solidFill>
                            <a:srgbClr val="FFFFFF"/>
                          </a:solidFill>
                          <a:latin typeface="Calibri"/>
                        </a:rPr>
                        <a:t>C</a:t>
                      </a:r>
                      <a:r>
                        <a:rPr lang="en-GB" sz="1800" b="1" i="0" u="none" strike="noStrike" baseline="-25000">
                          <a:solidFill>
                            <a:srgbClr val="FFFFFF"/>
                          </a:solidFill>
                          <a:latin typeface="Calibri"/>
                        </a:rPr>
                        <a:t>3</a:t>
                      </a:r>
                      <a:endParaRPr lang="en-GB" sz="1800" b="1" i="0" u="none" strike="noStrike">
                        <a:solidFill>
                          <a:srgbClr val="FFFFFF"/>
                        </a:solidFill>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t"/>
                      <a:r>
                        <a:rPr lang="en-GB" sz="1800" b="1" i="0" u="none" strike="noStrike">
                          <a:solidFill>
                            <a:srgbClr val="FFFFFF"/>
                          </a:solidFill>
                          <a:latin typeface="Calibri"/>
                        </a:rPr>
                        <a:t>C</a:t>
                      </a:r>
                      <a:r>
                        <a:rPr lang="en-GB" sz="1800" b="1" i="0" u="none" strike="noStrike" baseline="-25000">
                          <a:solidFill>
                            <a:srgbClr val="FFFFFF"/>
                          </a:solidFill>
                          <a:latin typeface="Calibri"/>
                        </a:rPr>
                        <a:t>4 </a:t>
                      </a:r>
                      <a:endParaRPr lang="en-GB" sz="1800" b="1" i="0" u="none" strike="noStrike">
                        <a:solidFill>
                          <a:srgbClr val="FFFFFF"/>
                        </a:solidFill>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c>
                  <a:txBody>
                    <a:bodyPr/>
                    <a:lstStyle/>
                    <a:p>
                      <a:pPr algn="l" rtl="0" fontAlgn="t"/>
                      <a:r>
                        <a:rPr lang="en-GB" sz="1800" b="1" i="0" u="none" strike="noStrike">
                          <a:solidFill>
                            <a:srgbClr val="FFFFFF"/>
                          </a:solidFill>
                          <a:latin typeface="Calibri"/>
                        </a:rPr>
                        <a:t>TOTAL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F81BD"/>
                    </a:solidFill>
                  </a:tcPr>
                </a:tc>
              </a:tr>
              <a:tr h="314325">
                <a:tc>
                  <a:txBody>
                    <a:bodyPr/>
                    <a:lstStyle/>
                    <a:p>
                      <a:pPr algn="l" rtl="0" fontAlgn="t"/>
                      <a:r>
                        <a:rPr lang="en-GB" sz="1800" b="0" i="0" u="none" strike="noStrike">
                          <a:solidFill>
                            <a:srgbClr val="000000"/>
                          </a:solidFill>
                          <a:latin typeface="Calibri"/>
                        </a:rPr>
                        <a:t>Alts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rtl="0" fontAlgn="t"/>
                      <a:r>
                        <a:rPr lang="en-GB" sz="1800" b="0" i="0" u="none" strike="noStrike">
                          <a:solidFill>
                            <a:srgbClr val="000000"/>
                          </a:solidFill>
                          <a:latin typeface="Calibri"/>
                        </a:rPr>
                        <a:t>0.2</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rtl="0" fontAlgn="t"/>
                      <a:r>
                        <a:rPr lang="en-GB" sz="1800" b="0" i="0" u="none" strike="noStrike">
                          <a:solidFill>
                            <a:srgbClr val="000000"/>
                          </a:solidFill>
                          <a:latin typeface="Calibri"/>
                        </a:rPr>
                        <a:t>0.15</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rtl="0" fontAlgn="t"/>
                      <a:r>
                        <a:rPr lang="en-GB" sz="1800" b="0" i="0" u="none" strike="noStrike">
                          <a:solidFill>
                            <a:srgbClr val="000000"/>
                          </a:solidFill>
                          <a:latin typeface="Calibri"/>
                        </a:rPr>
                        <a:t>0.4</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rtl="0" fontAlgn="t"/>
                      <a:r>
                        <a:rPr lang="en-GB" sz="1800" b="0" i="0" u="none" strike="noStrike">
                          <a:solidFill>
                            <a:srgbClr val="000000"/>
                          </a:solidFill>
                          <a:latin typeface="Calibri"/>
                        </a:rPr>
                        <a:t>0.25</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fontAlgn="t"/>
                      <a:r>
                        <a:rPr lang="en-GB" sz="1800" b="0" i="0" u="none" strike="noStrike">
                          <a:solidFill>
                            <a:srgbClr val="000000"/>
                          </a:solidFill>
                          <a:latin typeface="Calibri"/>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r>
              <a:tr h="342900">
                <a:tc>
                  <a:txBody>
                    <a:bodyPr/>
                    <a:lstStyle/>
                    <a:p>
                      <a:pPr algn="l" rtl="0" fontAlgn="t"/>
                      <a:r>
                        <a:rPr lang="en-GB" sz="1800" b="0" i="0" u="none" strike="noStrike">
                          <a:solidFill>
                            <a:srgbClr val="000000"/>
                          </a:solidFill>
                          <a:latin typeface="Calibri"/>
                        </a:rPr>
                        <a:t>A</a:t>
                      </a:r>
                      <a:r>
                        <a:rPr lang="en-GB" sz="1800" b="0" i="0" u="none" strike="noStrike" baseline="-25000">
                          <a:solidFill>
                            <a:srgbClr val="000000"/>
                          </a:solidFill>
                          <a:latin typeface="Calibri"/>
                        </a:rPr>
                        <a:t>1 </a:t>
                      </a:r>
                      <a:endParaRPr lang="en-GB" sz="1800" b="0" i="0" u="none" strike="noStrike">
                        <a:solidFill>
                          <a:srgbClr val="000000"/>
                        </a:solidFill>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t"/>
                      <a:r>
                        <a:rPr lang="en-GB" sz="1800" b="0" i="0" u="none" strike="noStrike">
                          <a:solidFill>
                            <a:srgbClr val="000000"/>
                          </a:solidFill>
                          <a:latin typeface="Calibri"/>
                        </a:rPr>
                        <a:t>25</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t"/>
                      <a:r>
                        <a:rPr lang="en-GB" sz="1800" b="0" i="0" u="none" strike="noStrike">
                          <a:solidFill>
                            <a:srgbClr val="000000"/>
                          </a:solidFill>
                          <a:latin typeface="Calibri"/>
                        </a:rPr>
                        <a:t>20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t"/>
                      <a:r>
                        <a:rPr lang="en-GB" sz="1800" b="0" i="0" u="none" strike="noStrike">
                          <a:solidFill>
                            <a:srgbClr val="000000"/>
                          </a:solidFill>
                          <a:latin typeface="Calibri"/>
                        </a:rPr>
                        <a:t>15</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t"/>
                      <a:r>
                        <a:rPr lang="en-GB" sz="1800" b="0" i="0" u="none" strike="noStrike">
                          <a:solidFill>
                            <a:srgbClr val="000000"/>
                          </a:solidFill>
                          <a:latin typeface="Calibri"/>
                        </a:rPr>
                        <a:t>30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fontAlgn="t"/>
                      <a:r>
                        <a:rPr lang="en-GB" sz="1800" b="0" i="0" u="none" strike="noStrike">
                          <a:solidFill>
                            <a:srgbClr val="000000"/>
                          </a:solidFill>
                          <a:latin typeface="Calibri"/>
                        </a:rPr>
                        <a:t>21.5</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900">
                <a:tc>
                  <a:txBody>
                    <a:bodyPr/>
                    <a:lstStyle/>
                    <a:p>
                      <a:pPr algn="l" rtl="0" fontAlgn="t"/>
                      <a:r>
                        <a:rPr lang="en-GB" sz="2800" b="1" i="0" u="none" strike="noStrike" dirty="0">
                          <a:solidFill>
                            <a:schemeClr val="accent2">
                              <a:lumMod val="50000"/>
                            </a:schemeClr>
                          </a:solidFill>
                          <a:latin typeface="Calibri"/>
                        </a:rPr>
                        <a:t>A</a:t>
                      </a:r>
                      <a:r>
                        <a:rPr lang="en-GB" sz="2800" b="1" i="0" u="none" strike="noStrike" baseline="-25000" dirty="0">
                          <a:solidFill>
                            <a:schemeClr val="accent2">
                              <a:lumMod val="50000"/>
                            </a:schemeClr>
                          </a:solidFill>
                          <a:latin typeface="Calibri"/>
                        </a:rPr>
                        <a:t>2</a:t>
                      </a:r>
                      <a:endParaRPr lang="en-GB" sz="2800" b="1" i="0" u="none" strike="noStrike" dirty="0">
                        <a:solidFill>
                          <a:schemeClr val="accent2">
                            <a:lumMod val="50000"/>
                          </a:schemeClr>
                        </a:solidFill>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rtl="0" fontAlgn="t"/>
                      <a:r>
                        <a:rPr lang="en-GB" sz="2800" b="1" i="0" u="none" strike="noStrike">
                          <a:solidFill>
                            <a:schemeClr val="accent2">
                              <a:lumMod val="50000"/>
                            </a:schemeClr>
                          </a:solidFill>
                          <a:latin typeface="Calibri"/>
                        </a:rPr>
                        <a:t>10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rtl="0" fontAlgn="t"/>
                      <a:r>
                        <a:rPr lang="en-GB" sz="2800" b="1" i="0" u="none" strike="noStrike">
                          <a:solidFill>
                            <a:schemeClr val="accent2">
                              <a:lumMod val="50000"/>
                            </a:schemeClr>
                          </a:solidFill>
                          <a:latin typeface="Calibri"/>
                        </a:rPr>
                        <a:t>30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rtl="0" fontAlgn="t"/>
                      <a:r>
                        <a:rPr lang="en-GB" sz="2800" b="1" i="0" u="none" strike="noStrike">
                          <a:solidFill>
                            <a:schemeClr val="accent2">
                              <a:lumMod val="50000"/>
                            </a:schemeClr>
                          </a:solidFill>
                          <a:latin typeface="Calibri"/>
                        </a:rPr>
                        <a:t>20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l" rtl="0" fontAlgn="t"/>
                      <a:r>
                        <a:rPr lang="en-GB" sz="2800" b="1" i="0" u="none" strike="noStrike">
                          <a:solidFill>
                            <a:schemeClr val="accent2">
                              <a:lumMod val="50000"/>
                            </a:schemeClr>
                          </a:solidFill>
                          <a:latin typeface="Calibri"/>
                        </a:rPr>
                        <a:t>30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8E8"/>
                    </a:solidFill>
                  </a:tcPr>
                </a:tc>
                <a:tc>
                  <a:txBody>
                    <a:bodyPr/>
                    <a:lstStyle/>
                    <a:p>
                      <a:pPr algn="r" fontAlgn="t"/>
                      <a:r>
                        <a:rPr lang="en-GB" sz="2800" b="1" i="0" u="none" strike="noStrike" dirty="0">
                          <a:solidFill>
                            <a:schemeClr val="accent2">
                              <a:lumMod val="50000"/>
                            </a:schemeClr>
                          </a:solidFill>
                          <a:latin typeface="Calibri"/>
                        </a:rPr>
                        <a:t>22</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900">
                <a:tc>
                  <a:txBody>
                    <a:bodyPr/>
                    <a:lstStyle/>
                    <a:p>
                      <a:pPr algn="l" rtl="0" fontAlgn="t"/>
                      <a:r>
                        <a:rPr lang="en-GB" sz="1800" b="0" i="0" u="none" strike="noStrike">
                          <a:solidFill>
                            <a:srgbClr val="000000"/>
                          </a:solidFill>
                          <a:latin typeface="Calibri"/>
                        </a:rPr>
                        <a:t>A</a:t>
                      </a:r>
                      <a:r>
                        <a:rPr lang="en-GB" sz="1800" b="0" i="0" u="none" strike="noStrike" baseline="-25000">
                          <a:solidFill>
                            <a:srgbClr val="000000"/>
                          </a:solidFill>
                          <a:latin typeface="Calibri"/>
                        </a:rPr>
                        <a:t>3</a:t>
                      </a:r>
                      <a:endParaRPr lang="en-GB" sz="1800" b="0" i="0" u="none" strike="noStrike">
                        <a:solidFill>
                          <a:srgbClr val="000000"/>
                        </a:solidFill>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t"/>
                      <a:r>
                        <a:rPr lang="en-GB" sz="1800" b="0" i="0" u="none" strike="noStrike">
                          <a:solidFill>
                            <a:srgbClr val="000000"/>
                          </a:solidFill>
                          <a:latin typeface="Calibri"/>
                        </a:rPr>
                        <a:t>30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t"/>
                      <a:r>
                        <a:rPr lang="en-GB" sz="1800" b="0" i="0" u="none" strike="noStrike">
                          <a:solidFill>
                            <a:srgbClr val="000000"/>
                          </a:solidFill>
                          <a:latin typeface="Calibri"/>
                        </a:rPr>
                        <a:t>10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t"/>
                      <a:r>
                        <a:rPr lang="en-GB" sz="1800" b="0" i="0" u="none" strike="noStrike">
                          <a:solidFill>
                            <a:srgbClr val="000000"/>
                          </a:solidFill>
                          <a:latin typeface="Calibri"/>
                        </a:rPr>
                        <a:t>20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t"/>
                      <a:r>
                        <a:rPr lang="en-GB" sz="1800" b="0" i="0" u="none" strike="noStrike">
                          <a:solidFill>
                            <a:srgbClr val="000000"/>
                          </a:solidFill>
                          <a:latin typeface="Calibri"/>
                        </a:rPr>
                        <a:t>10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fontAlgn="t"/>
                      <a:r>
                        <a:rPr lang="en-GB" sz="1800" b="0" i="0" u="none" strike="noStrike" dirty="0">
                          <a:solidFill>
                            <a:srgbClr val="000000"/>
                          </a:solidFill>
                          <a:latin typeface="Calibri"/>
                        </a:rPr>
                        <a:t>18</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Managing B2B Relationships</a:t>
            </a:r>
          </a:p>
        </p:txBody>
      </p:sp>
      <p:pic>
        <p:nvPicPr>
          <p:cNvPr id="32771" name="Picture 3"/>
          <p:cNvPicPr>
            <a:picLocks noChangeAspect="1"/>
          </p:cNvPicPr>
          <p:nvPr/>
        </p:nvPicPr>
        <p:blipFill>
          <a:blip r:embed="rId3" cstate="print">
            <a:clrChange>
              <a:clrFrom>
                <a:srgbClr val="FAFAFA"/>
              </a:clrFrom>
              <a:clrTo>
                <a:srgbClr val="FAFAFA">
                  <a:alpha val="0"/>
                </a:srgbClr>
              </a:clrTo>
            </a:clrChange>
          </a:blip>
          <a:srcRect l="9595" t="17378" r="5969" b="11081"/>
          <a:stretch>
            <a:fillRect/>
          </a:stretch>
        </p:blipFill>
        <p:spPr bwMode="auto">
          <a:xfrm>
            <a:off x="533400" y="3505200"/>
            <a:ext cx="4310063" cy="2689225"/>
          </a:xfrm>
          <a:prstGeom prst="rect">
            <a:avLst/>
          </a:prstGeom>
          <a:noFill/>
          <a:ln w="9525">
            <a:noFill/>
            <a:miter lim="800000"/>
            <a:headEnd/>
            <a:tailEnd/>
          </a:ln>
        </p:spPr>
      </p:pic>
      <p:pic>
        <p:nvPicPr>
          <p:cNvPr id="32772" name="Picture 4"/>
          <p:cNvPicPr>
            <a:picLocks noChangeAspect="1"/>
          </p:cNvPicPr>
          <p:nvPr/>
        </p:nvPicPr>
        <p:blipFill>
          <a:blip r:embed="rId4" cstate="print"/>
          <a:srcRect/>
          <a:stretch>
            <a:fillRect/>
          </a:stretch>
        </p:blipFill>
        <p:spPr bwMode="auto">
          <a:xfrm>
            <a:off x="6096000" y="2335213"/>
            <a:ext cx="2432050" cy="2557462"/>
          </a:xfrm>
          <a:prstGeom prst="rect">
            <a:avLst/>
          </a:prstGeom>
          <a:noFill/>
          <a:ln w="9525">
            <a:noFill/>
            <a:miter lim="800000"/>
            <a:headEnd/>
            <a:tailEnd/>
          </a:ln>
        </p:spPr>
      </p:pic>
      <p:sp>
        <p:nvSpPr>
          <p:cNvPr id="32773" name="TextBox 2"/>
          <p:cNvSpPr txBox="1">
            <a:spLocks noChangeArrowheads="1"/>
          </p:cNvSpPr>
          <p:nvPr/>
        </p:nvSpPr>
        <p:spPr bwMode="auto">
          <a:xfrm>
            <a:off x="1524000" y="5867400"/>
            <a:ext cx="4038600" cy="523875"/>
          </a:xfrm>
          <a:prstGeom prst="rect">
            <a:avLst/>
          </a:prstGeom>
          <a:noFill/>
          <a:ln w="9525">
            <a:noFill/>
            <a:miter lim="800000"/>
            <a:headEnd/>
            <a:tailEnd/>
          </a:ln>
        </p:spPr>
        <p:txBody>
          <a:bodyPr>
            <a:spAutoFit/>
          </a:bodyPr>
          <a:lstStyle/>
          <a:p>
            <a:r>
              <a:rPr lang="en-US" sz="2800"/>
              <a:t>One-to-one Marketing</a:t>
            </a:r>
          </a:p>
        </p:txBody>
      </p:sp>
      <p:sp>
        <p:nvSpPr>
          <p:cNvPr id="32774" name="TextBox 5"/>
          <p:cNvSpPr txBox="1">
            <a:spLocks noChangeArrowheads="1"/>
          </p:cNvSpPr>
          <p:nvPr/>
        </p:nvSpPr>
        <p:spPr bwMode="auto">
          <a:xfrm>
            <a:off x="5715000" y="1720850"/>
            <a:ext cx="3194050" cy="522288"/>
          </a:xfrm>
          <a:prstGeom prst="rect">
            <a:avLst/>
          </a:prstGeom>
          <a:noFill/>
          <a:ln w="9525">
            <a:noFill/>
            <a:miter lim="800000"/>
            <a:headEnd/>
            <a:tailEnd/>
          </a:ln>
        </p:spPr>
        <p:txBody>
          <a:bodyPr>
            <a:spAutoFit/>
          </a:bodyPr>
          <a:lstStyle/>
          <a:p>
            <a:r>
              <a:rPr lang="en-US" sz="2800"/>
              <a:t>Online social media</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Managing B2B Relationships</a:t>
            </a:r>
          </a:p>
        </p:txBody>
      </p:sp>
      <p:pic>
        <p:nvPicPr>
          <p:cNvPr id="33795" name="Picture 6"/>
          <p:cNvPicPr>
            <a:picLocks noChangeAspect="1"/>
          </p:cNvPicPr>
          <p:nvPr/>
        </p:nvPicPr>
        <p:blipFill>
          <a:blip r:embed="rId3" cstate="print"/>
          <a:srcRect/>
          <a:stretch>
            <a:fillRect/>
          </a:stretch>
        </p:blipFill>
        <p:spPr bwMode="auto">
          <a:xfrm>
            <a:off x="11113" y="1817688"/>
            <a:ext cx="4419600" cy="3048000"/>
          </a:xfrm>
          <a:prstGeom prst="rect">
            <a:avLst/>
          </a:prstGeom>
          <a:noFill/>
          <a:ln w="9525">
            <a:noFill/>
            <a:miter lim="800000"/>
            <a:headEnd/>
            <a:tailEnd/>
          </a:ln>
        </p:spPr>
      </p:pic>
      <p:sp>
        <p:nvSpPr>
          <p:cNvPr id="33796" name="TextBox 8"/>
          <p:cNvSpPr txBox="1">
            <a:spLocks noChangeArrowheads="1"/>
          </p:cNvSpPr>
          <p:nvPr/>
        </p:nvSpPr>
        <p:spPr bwMode="auto">
          <a:xfrm>
            <a:off x="152400" y="1262063"/>
            <a:ext cx="3886200" cy="523875"/>
          </a:xfrm>
          <a:prstGeom prst="rect">
            <a:avLst/>
          </a:prstGeom>
          <a:noFill/>
          <a:ln w="9525">
            <a:noFill/>
            <a:miter lim="800000"/>
            <a:headEnd/>
            <a:tailEnd/>
          </a:ln>
        </p:spPr>
        <p:txBody>
          <a:bodyPr>
            <a:spAutoFit/>
          </a:bodyPr>
          <a:lstStyle/>
          <a:p>
            <a:r>
              <a:rPr lang="en-US" sz="2800"/>
              <a:t>Vertical Coordination</a:t>
            </a:r>
          </a:p>
        </p:txBody>
      </p:sp>
      <p:sp>
        <p:nvSpPr>
          <p:cNvPr id="33797" name="TextBox 9"/>
          <p:cNvSpPr txBox="1">
            <a:spLocks noChangeArrowheads="1"/>
          </p:cNvSpPr>
          <p:nvPr/>
        </p:nvSpPr>
        <p:spPr bwMode="auto">
          <a:xfrm>
            <a:off x="2590800" y="4495800"/>
            <a:ext cx="3505200" cy="1570038"/>
          </a:xfrm>
          <a:prstGeom prst="rect">
            <a:avLst/>
          </a:prstGeom>
          <a:noFill/>
          <a:ln w="9525">
            <a:noFill/>
            <a:miter lim="800000"/>
            <a:headEnd/>
            <a:tailEnd/>
          </a:ln>
        </p:spPr>
        <p:txBody>
          <a:bodyPr>
            <a:spAutoFit/>
          </a:bodyPr>
          <a:lstStyle/>
          <a:p>
            <a:r>
              <a:rPr lang="en-US" sz="2400"/>
              <a:t>Relationship Factors</a:t>
            </a:r>
          </a:p>
          <a:p>
            <a:pPr lvl="1"/>
            <a:r>
              <a:rPr lang="en-US"/>
              <a:t>Availability of alternatives</a:t>
            </a:r>
          </a:p>
          <a:p>
            <a:pPr lvl="1"/>
            <a:r>
              <a:rPr lang="en-US"/>
              <a:t>Importance of supply</a:t>
            </a:r>
          </a:p>
          <a:p>
            <a:pPr lvl="1"/>
            <a:r>
              <a:rPr lang="en-US"/>
              <a:t>Complexity of supply</a:t>
            </a:r>
          </a:p>
          <a:p>
            <a:pPr lvl="1"/>
            <a:r>
              <a:rPr lang="en-US"/>
              <a:t>Supply market dynamism</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Title 1"/>
          <p:cNvSpPr>
            <a:spLocks noGrp="1"/>
          </p:cNvSpPr>
          <p:nvPr>
            <p:ph type="title"/>
          </p:nvPr>
        </p:nvSpPr>
        <p:spPr bwMode="auto">
          <a:xfrm>
            <a:off x="457200" y="76200"/>
            <a:ext cx="85344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Buyer-Seller Relationship Categories</a:t>
            </a:r>
          </a:p>
        </p:txBody>
      </p:sp>
      <p:grpSp>
        <p:nvGrpSpPr>
          <p:cNvPr id="34819" name="Group 18"/>
          <p:cNvGrpSpPr>
            <a:grpSpLocks/>
          </p:cNvGrpSpPr>
          <p:nvPr/>
        </p:nvGrpSpPr>
        <p:grpSpPr bwMode="auto">
          <a:xfrm>
            <a:off x="3810000" y="1641475"/>
            <a:ext cx="2286000" cy="3227388"/>
            <a:chOff x="6858000" y="3276600"/>
            <a:chExt cx="2286000" cy="3226959"/>
          </a:xfrm>
        </p:grpSpPr>
        <p:pic>
          <p:nvPicPr>
            <p:cNvPr id="34830" name="Picture 3"/>
            <p:cNvPicPr>
              <a:picLocks noChangeAspect="1"/>
            </p:cNvPicPr>
            <p:nvPr/>
          </p:nvPicPr>
          <p:blipFill>
            <a:blip r:embed="rId3" cstate="print"/>
            <a:srcRect/>
            <a:stretch>
              <a:fillRect/>
            </a:stretch>
          </p:blipFill>
          <p:spPr bwMode="auto">
            <a:xfrm>
              <a:off x="6877812" y="3276600"/>
              <a:ext cx="1961388" cy="2971800"/>
            </a:xfrm>
            <a:prstGeom prst="rect">
              <a:avLst/>
            </a:prstGeom>
            <a:noFill/>
            <a:ln w="9525">
              <a:noFill/>
              <a:miter lim="800000"/>
              <a:headEnd/>
              <a:tailEnd/>
            </a:ln>
          </p:spPr>
        </p:pic>
        <p:sp>
          <p:nvSpPr>
            <p:cNvPr id="34831" name="TextBox 4"/>
            <p:cNvSpPr txBox="1">
              <a:spLocks noChangeArrowheads="1"/>
            </p:cNvSpPr>
            <p:nvPr/>
          </p:nvSpPr>
          <p:spPr bwMode="auto">
            <a:xfrm>
              <a:off x="6858000" y="6041894"/>
              <a:ext cx="2286000" cy="461665"/>
            </a:xfrm>
            <a:prstGeom prst="rect">
              <a:avLst/>
            </a:prstGeom>
            <a:noFill/>
            <a:ln w="9525">
              <a:noFill/>
              <a:miter lim="800000"/>
              <a:headEnd/>
              <a:tailEnd/>
            </a:ln>
          </p:spPr>
          <p:txBody>
            <a:bodyPr>
              <a:spAutoFit/>
            </a:bodyPr>
            <a:lstStyle/>
            <a:p>
              <a:r>
                <a:rPr lang="en-US" sz="2400"/>
                <a:t>Customer is king</a:t>
              </a:r>
              <a:endParaRPr lang="en-US"/>
            </a:p>
          </p:txBody>
        </p:sp>
      </p:grpSp>
      <p:grpSp>
        <p:nvGrpSpPr>
          <p:cNvPr id="34820" name="Group 17"/>
          <p:cNvGrpSpPr>
            <a:grpSpLocks/>
          </p:cNvGrpSpPr>
          <p:nvPr/>
        </p:nvGrpSpPr>
        <p:grpSpPr bwMode="auto">
          <a:xfrm>
            <a:off x="6343650" y="1069975"/>
            <a:ext cx="2571750" cy="2185988"/>
            <a:chOff x="5257800" y="1295400"/>
            <a:chExt cx="2571043" cy="2185890"/>
          </a:xfrm>
        </p:grpSpPr>
        <p:pic>
          <p:nvPicPr>
            <p:cNvPr id="34828" name="Picture 5"/>
            <p:cNvPicPr>
              <a:picLocks noChangeAspect="1"/>
            </p:cNvPicPr>
            <p:nvPr/>
          </p:nvPicPr>
          <p:blipFill>
            <a:blip r:embed="rId4" cstate="print"/>
            <a:srcRect/>
            <a:stretch>
              <a:fillRect/>
            </a:stretch>
          </p:blipFill>
          <p:spPr bwMode="auto">
            <a:xfrm>
              <a:off x="5257800" y="1295400"/>
              <a:ext cx="2494844" cy="1830456"/>
            </a:xfrm>
            <a:prstGeom prst="rect">
              <a:avLst/>
            </a:prstGeom>
            <a:noFill/>
            <a:ln w="9525">
              <a:noFill/>
              <a:miter lim="800000"/>
              <a:headEnd/>
              <a:tailEnd/>
            </a:ln>
          </p:spPr>
        </p:pic>
        <p:sp>
          <p:nvSpPr>
            <p:cNvPr id="34829" name="TextBox 6"/>
            <p:cNvSpPr txBox="1">
              <a:spLocks noChangeArrowheads="1"/>
            </p:cNvSpPr>
            <p:nvPr/>
          </p:nvSpPr>
          <p:spPr bwMode="auto">
            <a:xfrm>
              <a:off x="5366656" y="3019625"/>
              <a:ext cx="2462187" cy="461665"/>
            </a:xfrm>
            <a:prstGeom prst="rect">
              <a:avLst/>
            </a:prstGeom>
            <a:noFill/>
            <a:ln w="9525">
              <a:noFill/>
              <a:miter lim="800000"/>
              <a:headEnd/>
              <a:tailEnd/>
            </a:ln>
          </p:spPr>
          <p:txBody>
            <a:bodyPr>
              <a:spAutoFit/>
            </a:bodyPr>
            <a:lstStyle/>
            <a:p>
              <a:pPr algn="ctr"/>
              <a:r>
                <a:rPr lang="en-US" sz="2400"/>
                <a:t>Collaborative</a:t>
              </a:r>
              <a:endParaRPr lang="en-US"/>
            </a:p>
          </p:txBody>
        </p:sp>
      </p:grpSp>
      <p:grpSp>
        <p:nvGrpSpPr>
          <p:cNvPr id="34821" name="Group 16"/>
          <p:cNvGrpSpPr>
            <a:grpSpLocks/>
          </p:cNvGrpSpPr>
          <p:nvPr/>
        </p:nvGrpSpPr>
        <p:grpSpPr bwMode="auto">
          <a:xfrm>
            <a:off x="6402388" y="4191000"/>
            <a:ext cx="2447925" cy="2219325"/>
            <a:chOff x="4429404" y="3487388"/>
            <a:chExt cx="2448408" cy="2219052"/>
          </a:xfrm>
        </p:grpSpPr>
        <p:pic>
          <p:nvPicPr>
            <p:cNvPr id="34826" name="Picture 7"/>
            <p:cNvPicPr>
              <a:picLocks noChangeAspect="1"/>
            </p:cNvPicPr>
            <p:nvPr/>
          </p:nvPicPr>
          <p:blipFill>
            <a:blip r:embed="rId5" cstate="print"/>
            <a:srcRect l="15475" t="9207" r="14058" b="13016"/>
            <a:stretch>
              <a:fillRect/>
            </a:stretch>
          </p:blipFill>
          <p:spPr bwMode="auto">
            <a:xfrm>
              <a:off x="4572000" y="3487388"/>
              <a:ext cx="2143404" cy="1774371"/>
            </a:xfrm>
            <a:prstGeom prst="rect">
              <a:avLst/>
            </a:prstGeom>
            <a:noFill/>
            <a:ln w="9525">
              <a:noFill/>
              <a:miter lim="800000"/>
              <a:headEnd/>
              <a:tailEnd/>
            </a:ln>
          </p:spPr>
        </p:pic>
        <p:sp>
          <p:nvSpPr>
            <p:cNvPr id="34827" name="TextBox 8"/>
            <p:cNvSpPr txBox="1">
              <a:spLocks noChangeArrowheads="1"/>
            </p:cNvSpPr>
            <p:nvPr/>
          </p:nvSpPr>
          <p:spPr bwMode="auto">
            <a:xfrm>
              <a:off x="4429404" y="5244775"/>
              <a:ext cx="2448408" cy="461665"/>
            </a:xfrm>
            <a:prstGeom prst="rect">
              <a:avLst/>
            </a:prstGeom>
            <a:noFill/>
            <a:ln w="9525">
              <a:noFill/>
              <a:miter lim="800000"/>
              <a:headEnd/>
              <a:tailEnd/>
            </a:ln>
          </p:spPr>
          <p:txBody>
            <a:bodyPr>
              <a:spAutoFit/>
            </a:bodyPr>
            <a:lstStyle/>
            <a:p>
              <a:r>
                <a:rPr lang="en-US" sz="2400"/>
                <a:t>Mutually adaptive</a:t>
              </a:r>
              <a:endParaRPr lang="en-US"/>
            </a:p>
          </p:txBody>
        </p:sp>
      </p:grpSp>
      <p:pic>
        <p:nvPicPr>
          <p:cNvPr id="34822" name="Picture 9"/>
          <p:cNvPicPr>
            <a:picLocks noChangeAspect="1"/>
          </p:cNvPicPr>
          <p:nvPr/>
        </p:nvPicPr>
        <p:blipFill>
          <a:blip r:embed="rId6" cstate="print"/>
          <a:srcRect l="22896" t="5556" r="28171" b="2222"/>
          <a:stretch>
            <a:fillRect/>
          </a:stretch>
        </p:blipFill>
        <p:spPr bwMode="auto">
          <a:xfrm>
            <a:off x="1052513" y="4191000"/>
            <a:ext cx="1069975" cy="1862138"/>
          </a:xfrm>
          <a:prstGeom prst="rect">
            <a:avLst/>
          </a:prstGeom>
          <a:noFill/>
          <a:ln w="9525">
            <a:noFill/>
            <a:miter lim="800000"/>
            <a:headEnd/>
            <a:tailEnd/>
          </a:ln>
        </p:spPr>
      </p:pic>
      <p:sp>
        <p:nvSpPr>
          <p:cNvPr id="34823" name="TextBox 10"/>
          <p:cNvSpPr txBox="1">
            <a:spLocks noChangeArrowheads="1"/>
          </p:cNvSpPr>
          <p:nvPr/>
        </p:nvSpPr>
        <p:spPr bwMode="auto">
          <a:xfrm>
            <a:off x="290513" y="6053138"/>
            <a:ext cx="3124200" cy="461962"/>
          </a:xfrm>
          <a:prstGeom prst="rect">
            <a:avLst/>
          </a:prstGeom>
          <a:noFill/>
          <a:ln w="9525">
            <a:noFill/>
            <a:miter lim="800000"/>
            <a:headEnd/>
            <a:tailEnd/>
          </a:ln>
        </p:spPr>
        <p:txBody>
          <a:bodyPr>
            <a:spAutoFit/>
          </a:bodyPr>
          <a:lstStyle/>
          <a:p>
            <a:r>
              <a:rPr lang="en-US" sz="2400"/>
              <a:t>Contractual transaction</a:t>
            </a:r>
            <a:endParaRPr lang="en-US"/>
          </a:p>
        </p:txBody>
      </p:sp>
      <p:sp>
        <p:nvSpPr>
          <p:cNvPr id="34824" name="TextBox 13"/>
          <p:cNvSpPr txBox="1">
            <a:spLocks noChangeArrowheads="1"/>
          </p:cNvSpPr>
          <p:nvPr/>
        </p:nvSpPr>
        <p:spPr bwMode="auto">
          <a:xfrm>
            <a:off x="1316038" y="1158875"/>
            <a:ext cx="3124200" cy="461963"/>
          </a:xfrm>
          <a:prstGeom prst="rect">
            <a:avLst/>
          </a:prstGeom>
          <a:noFill/>
          <a:ln w="9525">
            <a:noFill/>
            <a:miter lim="800000"/>
            <a:headEnd/>
            <a:tailEnd/>
          </a:ln>
        </p:spPr>
        <p:txBody>
          <a:bodyPr>
            <a:spAutoFit/>
          </a:bodyPr>
          <a:lstStyle/>
          <a:p>
            <a:r>
              <a:rPr lang="en-US" sz="2400"/>
              <a:t>Cooperative systems</a:t>
            </a:r>
            <a:endParaRPr lang="en-US"/>
          </a:p>
        </p:txBody>
      </p:sp>
      <p:pic>
        <p:nvPicPr>
          <p:cNvPr id="34825" name="Picture 15"/>
          <p:cNvPicPr>
            <a:picLocks noChangeAspect="1"/>
          </p:cNvPicPr>
          <p:nvPr/>
        </p:nvPicPr>
        <p:blipFill>
          <a:blip r:embed="rId7" cstate="print">
            <a:clrChange>
              <a:clrFrom>
                <a:srgbClr val="FFFFFF"/>
              </a:clrFrom>
              <a:clrTo>
                <a:srgbClr val="FFFFFF">
                  <a:alpha val="0"/>
                </a:srgbClr>
              </a:clrTo>
            </a:clrChange>
          </a:blip>
          <a:srcRect/>
          <a:stretch>
            <a:fillRect/>
          </a:stretch>
        </p:blipFill>
        <p:spPr bwMode="auto">
          <a:xfrm>
            <a:off x="-11113" y="1030288"/>
            <a:ext cx="2560638" cy="2457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p:nvPr>
        </p:nvSpPr>
        <p:spPr bwMode="auto">
          <a:xfrm>
            <a:off x="152400" y="76200"/>
            <a:ext cx="88392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200" smtClean="0"/>
              <a:t>Institutional and Governments Markets</a:t>
            </a:r>
          </a:p>
        </p:txBody>
      </p:sp>
      <p:pic>
        <p:nvPicPr>
          <p:cNvPr id="35843" name="Picture 2"/>
          <p:cNvPicPr>
            <a:picLocks noChangeAspect="1"/>
          </p:cNvPicPr>
          <p:nvPr/>
        </p:nvPicPr>
        <p:blipFill>
          <a:blip r:embed="rId3" cstate="print"/>
          <a:srcRect/>
          <a:stretch>
            <a:fillRect/>
          </a:stretch>
        </p:blipFill>
        <p:spPr bwMode="auto">
          <a:xfrm>
            <a:off x="76200" y="1219200"/>
            <a:ext cx="2003425" cy="3005138"/>
          </a:xfrm>
          <a:prstGeom prst="rect">
            <a:avLst/>
          </a:prstGeom>
          <a:noFill/>
          <a:ln w="9525">
            <a:noFill/>
            <a:miter lim="800000"/>
            <a:headEnd/>
            <a:tailEnd/>
          </a:ln>
        </p:spPr>
      </p:pic>
      <p:pic>
        <p:nvPicPr>
          <p:cNvPr id="35844" name="Picture 3"/>
          <p:cNvPicPr>
            <a:picLocks noChangeAspect="1"/>
          </p:cNvPicPr>
          <p:nvPr/>
        </p:nvPicPr>
        <p:blipFill>
          <a:blip r:embed="rId4" cstate="print"/>
          <a:srcRect/>
          <a:stretch>
            <a:fillRect/>
          </a:stretch>
        </p:blipFill>
        <p:spPr bwMode="auto">
          <a:xfrm>
            <a:off x="7035800" y="3548063"/>
            <a:ext cx="1879600" cy="2819400"/>
          </a:xfrm>
          <a:prstGeom prst="rect">
            <a:avLst/>
          </a:prstGeom>
          <a:noFill/>
          <a:ln w="9525">
            <a:noFill/>
            <a:miter lim="800000"/>
            <a:headEnd/>
            <a:tailEnd/>
          </a:ln>
        </p:spPr>
      </p:pic>
      <p:pic>
        <p:nvPicPr>
          <p:cNvPr id="35845" name="Picture 4"/>
          <p:cNvPicPr>
            <a:picLocks noChangeAspect="1"/>
          </p:cNvPicPr>
          <p:nvPr/>
        </p:nvPicPr>
        <p:blipFill>
          <a:blip r:embed="rId5" cstate="print"/>
          <a:srcRect/>
          <a:stretch>
            <a:fillRect/>
          </a:stretch>
        </p:blipFill>
        <p:spPr bwMode="auto">
          <a:xfrm>
            <a:off x="2438400" y="4338638"/>
            <a:ext cx="3097213" cy="2057400"/>
          </a:xfrm>
          <a:prstGeom prst="rect">
            <a:avLst/>
          </a:prstGeom>
          <a:noFill/>
          <a:ln w="9525">
            <a:noFill/>
            <a:miter lim="800000"/>
            <a:headEnd/>
            <a:tailEnd/>
          </a:ln>
        </p:spPr>
      </p:pic>
      <p:pic>
        <p:nvPicPr>
          <p:cNvPr id="35846" name="Picture 5"/>
          <p:cNvPicPr>
            <a:picLocks noChangeAspect="1"/>
          </p:cNvPicPr>
          <p:nvPr/>
        </p:nvPicPr>
        <p:blipFill>
          <a:blip r:embed="rId6" cstate="print"/>
          <a:srcRect/>
          <a:stretch>
            <a:fillRect/>
          </a:stretch>
        </p:blipFill>
        <p:spPr bwMode="auto">
          <a:xfrm>
            <a:off x="2635250" y="1247775"/>
            <a:ext cx="3152775" cy="2030413"/>
          </a:xfrm>
          <a:prstGeom prst="rect">
            <a:avLst/>
          </a:prstGeom>
          <a:noFill/>
          <a:ln w="9525">
            <a:noFill/>
            <a:miter lim="800000"/>
            <a:headEnd/>
            <a:tailEnd/>
          </a:ln>
        </p:spPr>
      </p:pic>
      <p:sp>
        <p:nvSpPr>
          <p:cNvPr id="35847" name="TextBox 7"/>
          <p:cNvSpPr txBox="1">
            <a:spLocks noChangeArrowheads="1"/>
          </p:cNvSpPr>
          <p:nvPr/>
        </p:nvSpPr>
        <p:spPr bwMode="auto">
          <a:xfrm>
            <a:off x="0" y="4267200"/>
            <a:ext cx="2133600" cy="461963"/>
          </a:xfrm>
          <a:prstGeom prst="rect">
            <a:avLst/>
          </a:prstGeom>
          <a:noFill/>
          <a:ln w="9525">
            <a:noFill/>
            <a:miter lim="800000"/>
            <a:headEnd/>
            <a:tailEnd/>
          </a:ln>
        </p:spPr>
        <p:txBody>
          <a:bodyPr>
            <a:spAutoFit/>
          </a:bodyPr>
          <a:lstStyle/>
          <a:p>
            <a:pPr algn="ctr"/>
            <a:r>
              <a:rPr lang="en-US" sz="2400"/>
              <a:t>Schools</a:t>
            </a:r>
          </a:p>
        </p:txBody>
      </p:sp>
      <p:sp>
        <p:nvSpPr>
          <p:cNvPr id="35848" name="TextBox 8"/>
          <p:cNvSpPr txBox="1">
            <a:spLocks noChangeArrowheads="1"/>
          </p:cNvSpPr>
          <p:nvPr/>
        </p:nvSpPr>
        <p:spPr bwMode="auto">
          <a:xfrm>
            <a:off x="304800" y="5943600"/>
            <a:ext cx="2133600" cy="461963"/>
          </a:xfrm>
          <a:prstGeom prst="rect">
            <a:avLst/>
          </a:prstGeom>
          <a:noFill/>
          <a:ln w="9525">
            <a:noFill/>
            <a:miter lim="800000"/>
            <a:headEnd/>
            <a:tailEnd/>
          </a:ln>
        </p:spPr>
        <p:txBody>
          <a:bodyPr>
            <a:spAutoFit/>
          </a:bodyPr>
          <a:lstStyle/>
          <a:p>
            <a:pPr algn="r"/>
            <a:r>
              <a:rPr lang="en-US" sz="2400"/>
              <a:t>Hospitals</a:t>
            </a:r>
          </a:p>
        </p:txBody>
      </p:sp>
      <p:sp>
        <p:nvSpPr>
          <p:cNvPr id="35849" name="TextBox 9"/>
          <p:cNvSpPr txBox="1">
            <a:spLocks noChangeArrowheads="1"/>
          </p:cNvSpPr>
          <p:nvPr/>
        </p:nvSpPr>
        <p:spPr bwMode="auto">
          <a:xfrm>
            <a:off x="5819775" y="1241425"/>
            <a:ext cx="2133600" cy="461963"/>
          </a:xfrm>
          <a:prstGeom prst="rect">
            <a:avLst/>
          </a:prstGeom>
          <a:noFill/>
          <a:ln w="9525">
            <a:noFill/>
            <a:miter lim="800000"/>
            <a:headEnd/>
            <a:tailEnd/>
          </a:ln>
        </p:spPr>
        <p:txBody>
          <a:bodyPr>
            <a:spAutoFit/>
          </a:bodyPr>
          <a:lstStyle/>
          <a:p>
            <a:r>
              <a:rPr lang="en-US" sz="2400"/>
              <a:t>Prisons</a:t>
            </a:r>
          </a:p>
        </p:txBody>
      </p:sp>
      <p:sp>
        <p:nvSpPr>
          <p:cNvPr id="35850" name="TextBox 10"/>
          <p:cNvSpPr txBox="1">
            <a:spLocks noChangeArrowheads="1"/>
          </p:cNvSpPr>
          <p:nvPr/>
        </p:nvSpPr>
        <p:spPr bwMode="auto">
          <a:xfrm>
            <a:off x="6886575" y="2654300"/>
            <a:ext cx="2133600" cy="830263"/>
          </a:xfrm>
          <a:prstGeom prst="rect">
            <a:avLst/>
          </a:prstGeom>
          <a:noFill/>
          <a:ln w="9525">
            <a:noFill/>
            <a:miter lim="800000"/>
            <a:headEnd/>
            <a:tailEnd/>
          </a:ln>
        </p:spPr>
        <p:txBody>
          <a:bodyPr>
            <a:spAutoFit/>
          </a:bodyPr>
          <a:lstStyle/>
          <a:p>
            <a:pPr algn="ctr"/>
            <a:r>
              <a:rPr lang="en-US" sz="2400"/>
              <a:t>Government agencies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838200"/>
          </a:xfrm>
        </p:spPr>
        <p:txBody>
          <a:bodyPr/>
          <a:lstStyle/>
          <a:p>
            <a:pPr algn="ctr"/>
            <a:r>
              <a:rPr lang="en-US" sz="9600" dirty="0" smtClean="0"/>
              <a:t>Thank You</a:t>
            </a:r>
            <a:endParaRPr lang="en-US" sz="9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2795</TotalTime>
  <Words>1824</Words>
  <Application>Microsoft Office PowerPoint</Application>
  <PresentationFormat>On-screen Show (4:3)</PresentationFormat>
  <Paragraphs>266</Paragraphs>
  <Slides>25</Slides>
  <Notes>20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Analyzing Business Markets</vt:lpstr>
      <vt:lpstr>Organizational Buying</vt:lpstr>
      <vt:lpstr>Business Markets</vt:lpstr>
      <vt:lpstr>Business Markets</vt:lpstr>
      <vt:lpstr>Business Markets</vt:lpstr>
      <vt:lpstr>Business Markets</vt:lpstr>
      <vt:lpstr>Buying Situations</vt:lpstr>
      <vt:lpstr>Systems Buying and Selling</vt:lpstr>
      <vt:lpstr>Business Buying Participants</vt:lpstr>
      <vt:lpstr>Buying Center Influences</vt:lpstr>
      <vt:lpstr>Targeting Firms and Buying Centers</vt:lpstr>
      <vt:lpstr>Purchasing/Procurement Process</vt:lpstr>
      <vt:lpstr>Stages in the Buying Process</vt:lpstr>
      <vt:lpstr>Stages in the Buying Process</vt:lpstr>
      <vt:lpstr>Stages in the Buying Process</vt:lpstr>
      <vt:lpstr>Stages in the Buying Process</vt:lpstr>
      <vt:lpstr>Stages in the Buying Process</vt:lpstr>
      <vt:lpstr>Stages in the Buying Process</vt:lpstr>
      <vt:lpstr>Stages in the Buying Process</vt:lpstr>
      <vt:lpstr>Stages in the Buying Process</vt:lpstr>
      <vt:lpstr>Managing B2B Relationships</vt:lpstr>
      <vt:lpstr>Managing B2B Relationships</vt:lpstr>
      <vt:lpstr>Buyer-Seller Relationship Categories</vt:lpstr>
      <vt:lpstr>Institutional and Governments Markets</vt:lpstr>
      <vt:lpstr>Thank You</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Administrator</cp:lastModifiedBy>
  <cp:revision>177</cp:revision>
  <dcterms:created xsi:type="dcterms:W3CDTF">2010-11-27T14:35:22Z</dcterms:created>
  <dcterms:modified xsi:type="dcterms:W3CDTF">2014-05-29T08:26:04Z</dcterms:modified>
</cp:coreProperties>
</file>