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83" r:id="rId3"/>
    <p:sldId id="285" r:id="rId4"/>
    <p:sldId id="286" r:id="rId5"/>
    <p:sldId id="315" r:id="rId6"/>
    <p:sldId id="316" r:id="rId7"/>
    <p:sldId id="317" r:id="rId8"/>
    <p:sldId id="318" r:id="rId9"/>
    <p:sldId id="328" r:id="rId10"/>
    <p:sldId id="319" r:id="rId11"/>
    <p:sldId id="320" r:id="rId12"/>
    <p:sldId id="321" r:id="rId13"/>
    <p:sldId id="290" r:id="rId14"/>
    <p:sldId id="297" r:id="rId15"/>
    <p:sldId id="298" r:id="rId16"/>
    <p:sldId id="322" r:id="rId17"/>
    <p:sldId id="324" r:id="rId18"/>
    <p:sldId id="299" r:id="rId19"/>
    <p:sldId id="323" r:id="rId20"/>
    <p:sldId id="300" r:id="rId21"/>
    <p:sldId id="301" r:id="rId22"/>
    <p:sldId id="292" r:id="rId23"/>
    <p:sldId id="293" r:id="rId24"/>
    <p:sldId id="302" r:id="rId25"/>
    <p:sldId id="303" r:id="rId26"/>
    <p:sldId id="313" r:id="rId27"/>
    <p:sldId id="294" r:id="rId28"/>
    <p:sldId id="304" r:id="rId29"/>
    <p:sldId id="295" r:id="rId30"/>
    <p:sldId id="306" r:id="rId31"/>
    <p:sldId id="325" r:id="rId32"/>
    <p:sldId id="326" r:id="rId33"/>
    <p:sldId id="307" r:id="rId34"/>
    <p:sldId id="296" r:id="rId35"/>
    <p:sldId id="308" r:id="rId36"/>
    <p:sldId id="327"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54" autoAdjust="0"/>
    <p:restoredTop sz="76610" autoAdjust="0"/>
  </p:normalViewPr>
  <p:slideViewPr>
    <p:cSldViewPr>
      <p:cViewPr varScale="1">
        <p:scale>
          <a:sx n="50" d="100"/>
          <a:sy n="50" d="100"/>
        </p:scale>
        <p:origin x="-187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9200B94-76CF-420E-B532-723F44622FE2}" type="datetimeFigureOut">
              <a:rPr lang="en-US"/>
              <a:pPr>
                <a:defRPr/>
              </a:pPr>
              <a:t>25/05/2014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5619E01-6259-47F1-A3BD-FBD99151F7F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dirty="0" smtClean="0"/>
              <a:t>Successful marketing requires that companies </a:t>
            </a:r>
            <a:r>
              <a:rPr lang="en-US" dirty="0" smtClean="0"/>
              <a:t>fully connect with their customers. Adopting a holistic marketing orientation means understanding customers— gaining a 360-degree view of both their daily lives and the changes that occur during their lifetimes so the right products are always marketed to the right customers in the right way.</a:t>
            </a:r>
          </a:p>
          <a:p>
            <a:pPr eaLnBrk="1" hangingPunct="1"/>
            <a:endParaRPr lang="en-US" dirty="0" smtClean="0"/>
          </a:p>
          <a:p>
            <a:pPr eaLnBrk="1" hangingPunct="1"/>
            <a:r>
              <a:rPr lang="en-US" b="1" dirty="0" smtClean="0"/>
              <a:t>Consumer behavior </a:t>
            </a:r>
            <a:r>
              <a:rPr lang="en-US" dirty="0" smtClean="0"/>
              <a:t>is the study of how individuals, groups, and organizations select, buy, use, and dispose of goods, services, ideas, or experiences to satisfy their needs and wants. Marketers must fully understand both the theory and reality of consumer behavior. A consumer’s buying behavior is influenced by cultural, social, and personal factors. Of these, cultural factors exert the broadest and deepest influence.</a:t>
            </a:r>
          </a:p>
          <a:p>
            <a:pPr eaLnBrk="1" hangingPunct="1"/>
            <a:endParaRPr lang="en-US" dirty="0" smtClean="0"/>
          </a:p>
          <a:p>
            <a:pPr eaLnBrk="1" hangingPunct="1"/>
            <a:endParaRPr lang="en-US" dirty="0" smtClean="0"/>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D5FEBC4F-73AC-4A72-946D-2DCA97B04FB4}" type="slidenum">
              <a:rPr lang="en-US" smtClean="0"/>
              <a:pPr>
                <a:defRPr/>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dirty="0" smtClean="0"/>
              <a:t>Cultural Factors</a:t>
            </a:r>
          </a:p>
          <a:p>
            <a:pPr eaLnBrk="1" hangingPunct="1"/>
            <a:r>
              <a:rPr lang="en-US" dirty="0" smtClean="0"/>
              <a:t>Culture, subculture, and social class are particularly important influences on consumer buying behavior. </a:t>
            </a:r>
            <a:r>
              <a:rPr lang="en-US" b="1" dirty="0" smtClean="0"/>
              <a:t>Culture </a:t>
            </a:r>
            <a:r>
              <a:rPr lang="en-US" dirty="0" smtClean="0"/>
              <a:t>is the fundamental determinant of a person’s wants and behavior. Through family and other key institutions, a child growing up in the United States is exposed to values such as: achievement and success, activity, efficiency and practicality, progress, material comfort, individualism,</a:t>
            </a:r>
          </a:p>
          <a:p>
            <a:pPr eaLnBrk="1" hangingPunct="1"/>
            <a:r>
              <a:rPr lang="en-US" dirty="0" smtClean="0"/>
              <a:t>freedom, external comfort, humanitarianism, and youthfulness. A child growing up in another country might have a different view of self, relationship to others, and rituals. Marketers must closely attend to cultural values in every country to understand how to best market their existing products and find opportunities for new products.</a:t>
            </a:r>
          </a:p>
          <a:p>
            <a:pPr eaLnBrk="1" hangingPunct="1"/>
            <a:endParaRPr lang="en-US" dirty="0" smtClean="0"/>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A221693-4115-409B-818F-FE56DCEAF8B4}" type="slidenum">
              <a:rPr lang="en-US"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dirty="0" smtClean="0"/>
              <a:t>Cultural Factors</a:t>
            </a:r>
          </a:p>
          <a:p>
            <a:pPr eaLnBrk="1" hangingPunct="1"/>
            <a:r>
              <a:rPr lang="en-US" dirty="0" smtClean="0"/>
              <a:t>Culture, subculture, and social class are particularly important influences on consumer buying behavior. </a:t>
            </a:r>
            <a:r>
              <a:rPr lang="en-US" b="1" dirty="0" smtClean="0"/>
              <a:t>Culture </a:t>
            </a:r>
            <a:r>
              <a:rPr lang="en-US" dirty="0" smtClean="0"/>
              <a:t>is the fundamental determinant of a person’s wants and behavior. Through family and other key institutions, a child growing up in the United States is exposed to values such as: achievement and success, activity, efficiency and practicality, progress, material comfort, individualism,</a:t>
            </a:r>
          </a:p>
          <a:p>
            <a:pPr eaLnBrk="1" hangingPunct="1"/>
            <a:r>
              <a:rPr lang="en-US" dirty="0" smtClean="0"/>
              <a:t>freedom, external comfort, humanitarianism, and youthfulness. A child growing up in another country might have a different view of self, relationship to others, and rituals. Marketers must closely attend to cultural values in every country to understand how to best market their existing products and find opportunities for new products.</a:t>
            </a:r>
          </a:p>
          <a:p>
            <a:pPr eaLnBrk="1" hangingPunct="1"/>
            <a:endParaRPr lang="en-US" dirty="0" smtClean="0"/>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A221693-4115-409B-818F-FE56DCEAF8B4}" type="slidenum">
              <a:rPr lang="en-US"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dirty="0" smtClean="0"/>
              <a:t>Cultural Factors</a:t>
            </a:r>
          </a:p>
          <a:p>
            <a:pPr eaLnBrk="1" hangingPunct="1"/>
            <a:r>
              <a:rPr lang="en-US" dirty="0" smtClean="0"/>
              <a:t>Culture, subculture, and social class are particularly important influences on consumer buying behavior. </a:t>
            </a:r>
            <a:r>
              <a:rPr lang="en-US" b="1" dirty="0" smtClean="0"/>
              <a:t>Culture </a:t>
            </a:r>
            <a:r>
              <a:rPr lang="en-US" dirty="0" smtClean="0"/>
              <a:t>is the fundamental determinant of a person’s wants and behavior. Through family and other key institutions, a child growing up in the United States is exposed to values such as: achievement and success, activity, efficiency and practicality, progress, material comfort, individualism,</a:t>
            </a:r>
          </a:p>
          <a:p>
            <a:pPr eaLnBrk="1" hangingPunct="1"/>
            <a:r>
              <a:rPr lang="en-US" dirty="0" smtClean="0"/>
              <a:t>freedom, external comfort, humanitarianism, and youthfulness. A child growing up in another country might have a different view of self, relationship to others, and rituals. Marketers must closely attend to cultural values in every country to understand how to best market their existing products and find opportunities for new products.</a:t>
            </a:r>
          </a:p>
          <a:p>
            <a:pPr eaLnBrk="1" hangingPunct="1"/>
            <a:endParaRPr lang="en-US" dirty="0" smtClean="0"/>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A221693-4115-409B-818F-FE56DCEAF8B4}" type="slidenum">
              <a:rPr lang="en-US"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dirty="0" smtClean="0"/>
              <a:t>Cultural Factors</a:t>
            </a:r>
          </a:p>
          <a:p>
            <a:pPr eaLnBrk="1" hangingPunct="1"/>
            <a:r>
              <a:rPr lang="en-US" dirty="0" smtClean="0"/>
              <a:t>Culture, subculture, and social class are particularly important influences on consumer buying behavior. </a:t>
            </a:r>
            <a:r>
              <a:rPr lang="en-US" b="1" dirty="0" smtClean="0"/>
              <a:t>Culture </a:t>
            </a:r>
            <a:r>
              <a:rPr lang="en-US" dirty="0" smtClean="0"/>
              <a:t>is the fundamental determinant of a person’s wants and behavior. Through family and other key institutions, a child growing up in the United States is exposed to values such as: achievement and success, activity, efficiency and practicality, progress, material comfort, individualism,</a:t>
            </a:r>
          </a:p>
          <a:p>
            <a:pPr eaLnBrk="1" hangingPunct="1"/>
            <a:r>
              <a:rPr lang="en-US" dirty="0" smtClean="0"/>
              <a:t>freedom, external comfort, humanitarianism, and youthfulness. A child growing up in another country might have a different view of self, relationship to others, and rituals. Marketers must closely attend to cultural values in every country to understand how to best market their existing products and find opportunities for new products.</a:t>
            </a:r>
          </a:p>
          <a:p>
            <a:pPr eaLnBrk="1" hangingPunct="1"/>
            <a:endParaRPr lang="en-US" dirty="0" smtClean="0"/>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A221693-4115-409B-818F-FE56DCEAF8B4}" type="slidenum">
              <a:rPr lang="en-US" smtClean="0"/>
              <a:pPr>
                <a:defRPr/>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dirty="0" smtClean="0"/>
              <a:t>Cultural Factors</a:t>
            </a:r>
          </a:p>
          <a:p>
            <a:pPr eaLnBrk="1" hangingPunct="1"/>
            <a:r>
              <a:rPr lang="en-US" dirty="0" smtClean="0"/>
              <a:t>Culture, subculture, and social class are particularly important influences on consumer buying behavior. </a:t>
            </a:r>
            <a:r>
              <a:rPr lang="en-US" b="1" dirty="0" smtClean="0"/>
              <a:t>Culture </a:t>
            </a:r>
            <a:r>
              <a:rPr lang="en-US" dirty="0" smtClean="0"/>
              <a:t>is the fundamental determinant of a person’s wants and behavior. Through family and other key institutions, a child growing up in the United States is exposed to values such as: achievement and success, activity, efficiency and practicality, progress, material comfort, individualism,</a:t>
            </a:r>
          </a:p>
          <a:p>
            <a:pPr eaLnBrk="1" hangingPunct="1"/>
            <a:r>
              <a:rPr lang="en-US" dirty="0" smtClean="0"/>
              <a:t>freedom, external comfort, humanitarianism, and youthfulness. A child growing up in another country might have a different view of self, relationship to others, and rituals. Marketers must closely attend to cultural values in every country to understand how to best market their existing products and find opportunities for new products.</a:t>
            </a:r>
          </a:p>
          <a:p>
            <a:pPr eaLnBrk="1" hangingPunct="1"/>
            <a:endParaRPr lang="en-US" dirty="0" smtClean="0"/>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A221693-4115-409B-818F-FE56DCEAF8B4}"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dirty="0" smtClean="0"/>
              <a:t>Cultural Factors</a:t>
            </a:r>
          </a:p>
          <a:p>
            <a:pPr eaLnBrk="1" hangingPunct="1"/>
            <a:r>
              <a:rPr lang="en-US" dirty="0" smtClean="0"/>
              <a:t>Culture, subculture, and social class are particularly important influences on consumer buying behavior. </a:t>
            </a:r>
            <a:r>
              <a:rPr lang="en-US" b="1" dirty="0" smtClean="0"/>
              <a:t>Culture </a:t>
            </a:r>
            <a:r>
              <a:rPr lang="en-US" dirty="0" smtClean="0"/>
              <a:t>is the fundamental determinant of a person’s wants and behavior. Through family and other key institutions, a child growing up in the United States is exposed to values such as: achievement and success, activity, efficiency and practicality, progress, material comfort, individualism,</a:t>
            </a:r>
          </a:p>
          <a:p>
            <a:pPr eaLnBrk="1" hangingPunct="1"/>
            <a:r>
              <a:rPr lang="en-US" dirty="0" smtClean="0"/>
              <a:t>freedom, external comfort, humanitarianism, and youthfulness. A child growing up in another country might have a different view of self, relationship to others, and rituals. Marketers must closely attend to cultural values in every country to understand how to best market their existing products and find opportunities for new products.</a:t>
            </a:r>
          </a:p>
          <a:p>
            <a:pPr eaLnBrk="1" hangingPunct="1"/>
            <a:endParaRPr lang="en-US" dirty="0" smtClean="0"/>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A221693-4115-409B-818F-FE56DCEAF8B4}" type="slidenum">
              <a:rPr lang="en-US" smtClean="0"/>
              <a:pPr>
                <a:defRPr/>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dirty="0" smtClean="0"/>
              <a:t>Cultural Factors</a:t>
            </a:r>
          </a:p>
          <a:p>
            <a:pPr eaLnBrk="1" hangingPunct="1"/>
            <a:r>
              <a:rPr lang="en-US" dirty="0" smtClean="0"/>
              <a:t>Culture, subculture, and social class are particularly important influences on consumer buying behavior. </a:t>
            </a:r>
            <a:r>
              <a:rPr lang="en-US" b="1" dirty="0" smtClean="0"/>
              <a:t>Culture </a:t>
            </a:r>
            <a:r>
              <a:rPr lang="en-US" dirty="0" smtClean="0"/>
              <a:t>is the fundamental determinant of a person’s wants and behavior. Through family and other key institutions, a child growing up in the United States is exposed to values such as: achievement and success, activity, efficiency and practicality, progress, material comfort, individualism,</a:t>
            </a:r>
          </a:p>
          <a:p>
            <a:pPr eaLnBrk="1" hangingPunct="1"/>
            <a:r>
              <a:rPr lang="en-US" dirty="0" smtClean="0"/>
              <a:t>freedom, external comfort, humanitarianism, and youthfulness. A child growing up in another country might have a different view of self, relationship to others, and rituals. Marketers must closely attend to cultural values in every country to understand how to best market their existing products and find opportunities for new products.</a:t>
            </a:r>
          </a:p>
          <a:p>
            <a:pPr eaLnBrk="1" hangingPunct="1"/>
            <a:endParaRPr lang="en-US" dirty="0" smtClean="0"/>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A221693-4115-409B-818F-FE56DCEAF8B4}" type="slidenum">
              <a:rPr lang="en-US" smtClean="0"/>
              <a:pPr>
                <a:defRPr/>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dirty="0" smtClean="0"/>
              <a:t>Cultural Factors</a:t>
            </a:r>
          </a:p>
          <a:p>
            <a:pPr eaLnBrk="1" hangingPunct="1"/>
            <a:r>
              <a:rPr lang="en-US" dirty="0" smtClean="0"/>
              <a:t>Culture, subculture, and social class are particularly important influences on consumer buying behavior. </a:t>
            </a:r>
            <a:r>
              <a:rPr lang="en-US" b="1" dirty="0" smtClean="0"/>
              <a:t>Culture </a:t>
            </a:r>
            <a:r>
              <a:rPr lang="en-US" dirty="0" smtClean="0"/>
              <a:t>is the fundamental determinant of a person’s wants and behavior. Through family and other key institutions, a child growing up in the United States is exposed to values such as: achievement and success, activity, efficiency and practicality, progress, material comfort, individualism,</a:t>
            </a:r>
          </a:p>
          <a:p>
            <a:pPr eaLnBrk="1" hangingPunct="1"/>
            <a:r>
              <a:rPr lang="en-US" dirty="0" smtClean="0"/>
              <a:t>freedom, external comfort, humanitarianism, and youthfulness. A child growing up in another country might have a different view of self, relationship to others, and rituals. Marketers must closely attend to cultural values in every country to understand how to best market their existing products and find opportunities for new products.</a:t>
            </a:r>
          </a:p>
          <a:p>
            <a:pPr eaLnBrk="1" hangingPunct="1"/>
            <a:endParaRPr lang="en-US" dirty="0" smtClean="0"/>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A221693-4115-409B-818F-FE56DCEAF8B4}" type="slidenum">
              <a:rPr lang="en-US" smtClean="0"/>
              <a:pPr>
                <a:defRPr/>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The starting point for understanding consumer behavior is the stimulus-response model shown in </a:t>
            </a:r>
            <a:r>
              <a:rPr lang="en-US" b="1" i="1" smtClean="0"/>
              <a:t>Figure 6.1</a:t>
            </a:r>
            <a:r>
              <a:rPr lang="en-US" smtClean="0"/>
              <a:t>. Marketing and environmental stimuli enter the consumer’s consciousness, and a set of psychological processes combine with certain consumer characteristics to result in decision processes and purchase decisions. The marketer’s task is to understand what happens in the</a:t>
            </a:r>
          </a:p>
          <a:p>
            <a:pPr eaLnBrk="1" hangingPunct="1"/>
            <a:r>
              <a:rPr lang="en-US" smtClean="0"/>
              <a:t>consumer’s consciousness between the arrival of the outside marketing stimuli and the ultimate purchase decisions. Four key psychological processes—motivation, perception, learning, and memory—fundamentally influence consumer responses</a:t>
            </a:r>
          </a:p>
        </p:txBody>
      </p:sp>
      <p:sp>
        <p:nvSpPr>
          <p:cNvPr id="4" name="Slide Number Placeholder 3"/>
          <p:cNvSpPr>
            <a:spLocks noGrp="1"/>
          </p:cNvSpPr>
          <p:nvPr>
            <p:ph type="sldNum" sz="quarter" idx="5"/>
          </p:nvPr>
        </p:nvSpPr>
        <p:spPr/>
        <p:txBody>
          <a:bodyPr/>
          <a:lstStyle/>
          <a:p>
            <a:pPr>
              <a:defRPr/>
            </a:pPr>
            <a:fld id="{BBB6D558-D5C8-45A2-BB88-EC1AB64F7F33}" type="slidenum">
              <a:rPr lang="en-US" smtClean="0"/>
              <a:pPr>
                <a:defRPr/>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Freud – Psychological forces that shaped peoples behavior are unconscious.</a:t>
            </a:r>
          </a:p>
          <a:p>
            <a:pPr eaLnBrk="1" hangingPunct="1">
              <a:spcBef>
                <a:spcPct val="0"/>
              </a:spcBef>
            </a:pPr>
            <a:r>
              <a:rPr lang="en-US" dirty="0" smtClean="0"/>
              <a:t>Maslow – People are driven by different needs at different times. According to Maslow, human needs are arranged in a hierarchy from most to least pressing.</a:t>
            </a:r>
          </a:p>
          <a:p>
            <a:pPr eaLnBrk="1" hangingPunct="1">
              <a:spcBef>
                <a:spcPct val="0"/>
              </a:spcBef>
            </a:pPr>
            <a:r>
              <a:rPr lang="en-US" dirty="0" smtClean="0"/>
              <a:t>Herzberg – Developed two-factor theory that distinguishes </a:t>
            </a:r>
            <a:r>
              <a:rPr lang="en-US" dirty="0" err="1" smtClean="0"/>
              <a:t>dissatisfiers</a:t>
            </a:r>
            <a:r>
              <a:rPr lang="en-US" dirty="0" smtClean="0"/>
              <a:t> (factors that cause dissatisfaction) from satisfiers (factors that cause satisfaction).  </a:t>
            </a:r>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21147F-CA3A-4A42-9A00-1FA61C32ED3F}" type="slidenum">
              <a:rPr lang="en-US" smtClean="0"/>
              <a:pPr fontAlgn="base">
                <a:spcBef>
                  <a:spcPct val="0"/>
                </a:spcBef>
                <a:spcAft>
                  <a:spcPct val="0"/>
                </a:spcAft>
              </a:pPr>
              <a:t>14</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Selective retention – People tend to remember (forget) information that supports (differs) our attitudes and beliefs.</a:t>
            </a:r>
          </a:p>
          <a:p>
            <a:pPr eaLnBrk="1" hangingPunct="1">
              <a:spcBef>
                <a:spcPct val="0"/>
              </a:spcBef>
            </a:pPr>
            <a:endParaRPr lang="en-US" dirty="0" smtClean="0"/>
          </a:p>
          <a:p>
            <a:pPr eaLnBrk="1" hangingPunct="1"/>
            <a:r>
              <a:rPr lang="en-US" dirty="0" smtClean="0"/>
              <a:t>A motivated person is ready to act—</a:t>
            </a:r>
            <a:r>
              <a:rPr lang="en-US" i="1" dirty="0" smtClean="0"/>
              <a:t>how </a:t>
            </a:r>
            <a:r>
              <a:rPr lang="en-US" dirty="0" smtClean="0"/>
              <a:t>is influenced by his or her perception of the situation. In marketing, perceptions are more important than reality, because perceptions affect consumers’ actual behavior. </a:t>
            </a:r>
            <a:r>
              <a:rPr lang="en-US" b="1" dirty="0" smtClean="0"/>
              <a:t>Perception </a:t>
            </a:r>
            <a:r>
              <a:rPr lang="en-US" dirty="0" smtClean="0"/>
              <a:t>is the process by which we select, organize, and interpret information inputs to create a meaningful picture of the world. It depends not only on physical stimuli, but also on the stimuli’s relationship to the surrounding environment and on conditions within each of us. One person might perceive a fast-talking salesperson as aggressive and insincere; another, as intelligent and helpful. Each will respond to the salesperson differently.</a:t>
            </a:r>
          </a:p>
          <a:p>
            <a:pPr eaLnBrk="1" hangingPunct="1"/>
            <a:endParaRPr lang="en-US" dirty="0" smtClean="0"/>
          </a:p>
          <a:p>
            <a:pPr eaLnBrk="1" hangingPunct="1"/>
            <a:r>
              <a:rPr lang="en-US" b="1" dirty="0" smtClean="0"/>
              <a:t>SELECTIVE ATTENTION </a:t>
            </a:r>
          </a:p>
          <a:p>
            <a:pPr eaLnBrk="1" hangingPunct="1"/>
            <a:r>
              <a:rPr lang="en-US" dirty="0" smtClean="0"/>
              <a:t>Attention is the allocation of processing capacity to some stimulus. Voluntary attention is something purposeful; involuntary attention is grabbed by someone or something. It’s estimated that the average person may be exposed to over 1,500 ads or brand communications a day. Because we cannot possibly attend to all these, we screen most stimuli out—a process called </a:t>
            </a:r>
            <a:r>
              <a:rPr lang="en-US" b="1" dirty="0" smtClean="0"/>
              <a:t>selective attention</a:t>
            </a:r>
            <a:r>
              <a:rPr lang="en-US" dirty="0" smtClean="0"/>
              <a:t>. Selective attention means that marketers must work hard to attract consumers’ notice.</a:t>
            </a:r>
          </a:p>
          <a:p>
            <a:pPr eaLnBrk="1" hangingPunct="1"/>
            <a:endParaRPr lang="en-US" dirty="0" smtClean="0"/>
          </a:p>
          <a:p>
            <a:pPr eaLnBrk="1" hangingPunct="1"/>
            <a:r>
              <a:rPr lang="en-US" b="1" dirty="0" smtClean="0"/>
              <a:t>SELECTIVE DISTORTION </a:t>
            </a:r>
          </a:p>
          <a:p>
            <a:pPr eaLnBrk="1" hangingPunct="1"/>
            <a:r>
              <a:rPr lang="en-US" dirty="0" smtClean="0"/>
              <a:t>Even noticed stimuli don’t always come across in the way the senders intended. </a:t>
            </a:r>
            <a:r>
              <a:rPr lang="en-US" b="1" dirty="0" smtClean="0"/>
              <a:t>Selective distortion </a:t>
            </a:r>
            <a:r>
              <a:rPr lang="en-US" dirty="0" smtClean="0"/>
              <a:t>is the tendency to interpret information in a way that fits our preconceptions. Consumers will often distort information to be consistent with prior brand and product beliefs and expectations. For a stark demonstration of the power of consumer brand beliefs, consider that in “blind” taste tests, one group of consumers samples a product without knowing which brand it is, while another group knows. Invariably, the groups have different opinions, despite consuming </a:t>
            </a:r>
            <a:r>
              <a:rPr lang="en-US" i="1" dirty="0" smtClean="0"/>
              <a:t>exactly the same product</a:t>
            </a:r>
            <a:r>
              <a:rPr lang="en-US" dirty="0" smtClean="0"/>
              <a:t>.</a:t>
            </a:r>
          </a:p>
          <a:p>
            <a:pPr eaLnBrk="1" hangingPunct="1"/>
            <a:endParaRPr lang="en-US" dirty="0" smtClean="0"/>
          </a:p>
          <a:p>
            <a:pPr eaLnBrk="1" hangingPunct="1"/>
            <a:r>
              <a:rPr lang="en-US" b="1" dirty="0" smtClean="0"/>
              <a:t>SELECTIVE RETENTION </a:t>
            </a:r>
          </a:p>
          <a:p>
            <a:pPr eaLnBrk="1" hangingPunct="1"/>
            <a:r>
              <a:rPr lang="en-US" dirty="0" smtClean="0"/>
              <a:t>Most of us don’t remember much of the information to which we’re exposed, but we do retain information that supports our attitudes and beliefs. Because of </a:t>
            </a:r>
            <a:r>
              <a:rPr lang="en-US" b="1" dirty="0" smtClean="0"/>
              <a:t>selective retention</a:t>
            </a:r>
            <a:r>
              <a:rPr lang="en-US" dirty="0" smtClean="0"/>
              <a:t>, we’re likely to remember good points about a product we like and forget good points </a:t>
            </a:r>
          </a:p>
          <a:p>
            <a:pPr eaLnBrk="1" hangingPunct="1"/>
            <a:r>
              <a:rPr lang="en-US" dirty="0" smtClean="0"/>
              <a:t>about competing products. Selective retention again works to the advantage of strong brands. It also explains why marketers need to use repetition—to make sure their message is not overlooked. </a:t>
            </a:r>
          </a:p>
          <a:p>
            <a:pPr eaLnBrk="1" hangingPunct="1"/>
            <a:endParaRPr lang="en-US" dirty="0" smtClean="0"/>
          </a:p>
          <a:p>
            <a:pPr eaLnBrk="1" hangingPunct="1"/>
            <a:r>
              <a:rPr lang="en-US" b="1" dirty="0" smtClean="0"/>
              <a:t>SUBLIMINAL PERCEPTION </a:t>
            </a:r>
          </a:p>
          <a:p>
            <a:pPr eaLnBrk="1" hangingPunct="1"/>
            <a:r>
              <a:rPr lang="en-US" dirty="0" smtClean="0"/>
              <a:t>The selective perception mechanisms require consumers’ active engagement and thought. A topic that has fascinated armchair marketers for ages is </a:t>
            </a:r>
            <a:r>
              <a:rPr lang="en-US" b="1" dirty="0" smtClean="0"/>
              <a:t>subliminal perception</a:t>
            </a:r>
            <a:r>
              <a:rPr lang="en-US" dirty="0" smtClean="0"/>
              <a:t>. They argue that marketers embed covert, subliminal messages in ads or packaging.</a:t>
            </a:r>
          </a:p>
          <a:p>
            <a:pPr eaLnBrk="1" hangingPunct="1"/>
            <a:r>
              <a:rPr lang="en-US" dirty="0" smtClean="0"/>
              <a:t>Consumers are not consciously aware of them, yet they affect behavior. Although it’s clear that mental processes include many subtle subconscious effects, no evidence supports the notion that marketers can systematically control consumers at that level, especially enough to change moderately important or strongly held beliefs.</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127F886-7EF9-4EFD-A660-EBBB5F3D8438}" type="slidenum">
              <a:rPr lang="en-US" smtClean="0"/>
              <a:pPr fontAlgn="base">
                <a:spcBef>
                  <a:spcPct val="0"/>
                </a:spcBef>
                <a:spcAft>
                  <a:spcPct val="0"/>
                </a:spcAft>
              </a:pPr>
              <a:t>15</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Selective retention – People tend to remember (forget) information that supports (differs) our attitudes and beliefs.</a:t>
            </a:r>
          </a:p>
          <a:p>
            <a:pPr eaLnBrk="1" hangingPunct="1">
              <a:spcBef>
                <a:spcPct val="0"/>
              </a:spcBef>
            </a:pPr>
            <a:endParaRPr lang="en-US" dirty="0" smtClean="0"/>
          </a:p>
          <a:p>
            <a:pPr eaLnBrk="1" hangingPunct="1"/>
            <a:r>
              <a:rPr lang="en-US" dirty="0" smtClean="0"/>
              <a:t>A motivated person is ready to act—</a:t>
            </a:r>
            <a:r>
              <a:rPr lang="en-US" i="1" dirty="0" smtClean="0"/>
              <a:t>how </a:t>
            </a:r>
            <a:r>
              <a:rPr lang="en-US" dirty="0" smtClean="0"/>
              <a:t>is influenced by his or her perception of the situation. In marketing, perceptions are more important than reality, because perceptions affect consumers’ actual behavior. </a:t>
            </a:r>
            <a:r>
              <a:rPr lang="en-US" b="1" dirty="0" smtClean="0"/>
              <a:t>Perception </a:t>
            </a:r>
            <a:r>
              <a:rPr lang="en-US" dirty="0" smtClean="0"/>
              <a:t>is the process by which we select, organize, and interpret information inputs to create a meaningful picture of the world. It depends not only on physical stimuli, but also on the stimuli’s relationship to the surrounding environment and on conditions within each of us. One person might perceive a fast-talking salesperson as aggressive and insincere; another, as intelligent and helpful. Each will respond to the salesperson differently.</a:t>
            </a:r>
          </a:p>
          <a:p>
            <a:pPr eaLnBrk="1" hangingPunct="1"/>
            <a:endParaRPr lang="en-US" dirty="0" smtClean="0"/>
          </a:p>
          <a:p>
            <a:pPr eaLnBrk="1" hangingPunct="1"/>
            <a:r>
              <a:rPr lang="en-US" b="1" dirty="0" smtClean="0"/>
              <a:t>SELECTIVE ATTENTION </a:t>
            </a:r>
          </a:p>
          <a:p>
            <a:pPr eaLnBrk="1" hangingPunct="1"/>
            <a:r>
              <a:rPr lang="en-US" dirty="0" smtClean="0"/>
              <a:t>Attention is the allocation of processing capacity to some stimulus. Voluntary attention is something purposeful; involuntary attention is grabbed by someone or something. It’s estimated that the average person may be exposed to over 1,500 ads or brand communications a day. Because we cannot possibly attend to all these, we screen most stimuli out—a process called </a:t>
            </a:r>
            <a:r>
              <a:rPr lang="en-US" b="1" dirty="0" smtClean="0"/>
              <a:t>selective attention</a:t>
            </a:r>
            <a:r>
              <a:rPr lang="en-US" dirty="0" smtClean="0"/>
              <a:t>. Selective attention means that marketers must work hard to attract consumers’ notice.</a:t>
            </a:r>
          </a:p>
          <a:p>
            <a:pPr eaLnBrk="1" hangingPunct="1"/>
            <a:endParaRPr lang="en-US" dirty="0" smtClean="0"/>
          </a:p>
          <a:p>
            <a:pPr eaLnBrk="1" hangingPunct="1"/>
            <a:r>
              <a:rPr lang="en-US" b="1" dirty="0" smtClean="0"/>
              <a:t>SELECTIVE DISTORTION </a:t>
            </a:r>
          </a:p>
          <a:p>
            <a:pPr eaLnBrk="1" hangingPunct="1"/>
            <a:r>
              <a:rPr lang="en-US" dirty="0" smtClean="0"/>
              <a:t>Even noticed stimuli don’t always come across in the way the senders intended. </a:t>
            </a:r>
            <a:r>
              <a:rPr lang="en-US" b="1" dirty="0" smtClean="0"/>
              <a:t>Selective distortion </a:t>
            </a:r>
            <a:r>
              <a:rPr lang="en-US" dirty="0" smtClean="0"/>
              <a:t>is the tendency to interpret information in a way that fits our preconceptions. Consumers will often distort information to be consistent with prior brand and product beliefs and expectations. For a stark demonstration of the power of consumer brand beliefs, consider that in “blind” taste tests, one group of consumers samples a product without knowing which brand it is, while another group knows. Invariably, the groups have different opinions, despite consuming </a:t>
            </a:r>
            <a:r>
              <a:rPr lang="en-US" i="1" dirty="0" smtClean="0"/>
              <a:t>exactly the same product</a:t>
            </a:r>
            <a:r>
              <a:rPr lang="en-US" dirty="0" smtClean="0"/>
              <a:t>.</a:t>
            </a:r>
          </a:p>
          <a:p>
            <a:pPr eaLnBrk="1" hangingPunct="1"/>
            <a:endParaRPr lang="en-US" dirty="0" smtClean="0"/>
          </a:p>
          <a:p>
            <a:pPr eaLnBrk="1" hangingPunct="1"/>
            <a:r>
              <a:rPr lang="en-US" b="1" dirty="0" smtClean="0"/>
              <a:t>SELECTIVE RETENTION </a:t>
            </a:r>
          </a:p>
          <a:p>
            <a:pPr eaLnBrk="1" hangingPunct="1"/>
            <a:r>
              <a:rPr lang="en-US" dirty="0" smtClean="0"/>
              <a:t>Most of us don’t remember much of the information to which we’re exposed, but we do retain information that supports our attitudes and beliefs. Because of </a:t>
            </a:r>
            <a:r>
              <a:rPr lang="en-US" b="1" dirty="0" smtClean="0"/>
              <a:t>selective retention</a:t>
            </a:r>
            <a:r>
              <a:rPr lang="en-US" dirty="0" smtClean="0"/>
              <a:t>, we’re likely to remember good points about a product we like and forget good points </a:t>
            </a:r>
          </a:p>
          <a:p>
            <a:pPr eaLnBrk="1" hangingPunct="1"/>
            <a:r>
              <a:rPr lang="en-US" dirty="0" smtClean="0"/>
              <a:t>about competing products. Selective retention again works to the advantage of strong brands. It also explains why marketers need to use repetition—to make sure their message is not overlooked. </a:t>
            </a:r>
          </a:p>
          <a:p>
            <a:pPr eaLnBrk="1" hangingPunct="1"/>
            <a:endParaRPr lang="en-US" dirty="0" smtClean="0"/>
          </a:p>
          <a:p>
            <a:pPr eaLnBrk="1" hangingPunct="1"/>
            <a:r>
              <a:rPr lang="en-US" b="1" dirty="0" smtClean="0"/>
              <a:t>SUBLIMINAL PERCEPTION </a:t>
            </a:r>
          </a:p>
          <a:p>
            <a:pPr eaLnBrk="1" hangingPunct="1"/>
            <a:r>
              <a:rPr lang="en-US" dirty="0" smtClean="0"/>
              <a:t>The selective perception mechanisms require consumers’ active engagement and thought. A topic that has fascinated armchair marketers for ages is </a:t>
            </a:r>
            <a:r>
              <a:rPr lang="en-US" b="1" dirty="0" smtClean="0"/>
              <a:t>subliminal perception</a:t>
            </a:r>
            <a:r>
              <a:rPr lang="en-US" dirty="0" smtClean="0"/>
              <a:t>. They argue that marketers embed covert, subliminal messages in ads or packaging.</a:t>
            </a:r>
          </a:p>
          <a:p>
            <a:pPr eaLnBrk="1" hangingPunct="1"/>
            <a:r>
              <a:rPr lang="en-US" dirty="0" smtClean="0"/>
              <a:t>Consumers are not consciously aware of them, yet they affect behavior. Although it’s clear that mental processes include many subtle subconscious effects, no evidence supports the notion that marketers can systematically control consumers at that level, especially enough to change moderately important or strongly held beliefs.</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127F886-7EF9-4EFD-A660-EBBB5F3D8438}" type="slidenum">
              <a:rPr lang="en-US" smtClean="0"/>
              <a:pPr fontAlgn="base">
                <a:spcBef>
                  <a:spcPct val="0"/>
                </a:spcBef>
                <a:spcAft>
                  <a:spcPct val="0"/>
                </a:spcAft>
              </a:pPr>
              <a:t>16</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When we act, we learn. </a:t>
            </a:r>
            <a:r>
              <a:rPr lang="en-US" b="1" dirty="0" smtClean="0"/>
              <a:t>Learning </a:t>
            </a:r>
            <a:r>
              <a:rPr lang="en-US" dirty="0" smtClean="0"/>
              <a:t>induces changes in our behavior arising from experience. Most human behavior is learned, although much learning is incidental. Learning theorists believe learning is produced through the interplay of drives, stimuli, cues, responses, and reinforcement. Two popular approaches to learning are classical conditioning and operant (instrumental) conditioning. A </a:t>
            </a:r>
            <a:r>
              <a:rPr lang="en-US" b="1" dirty="0" smtClean="0"/>
              <a:t>drive </a:t>
            </a:r>
            <a:r>
              <a:rPr lang="en-US" dirty="0" smtClean="0"/>
              <a:t>is a strong internal stimulus impelling action. </a:t>
            </a:r>
            <a:r>
              <a:rPr lang="en-US" b="1" dirty="0" smtClean="0"/>
              <a:t>Cues </a:t>
            </a:r>
            <a:r>
              <a:rPr lang="en-US" dirty="0" smtClean="0"/>
              <a:t>are minor stimuli that determine when, where, and how a person responds. Suppose you buy an HP computer. If your experience is rewarding, your response to computers and HP will be positively reinforced. Later, when you want to buy a printer, you may assume that because it makes good computers, HP also makes good printers. In other words, you </a:t>
            </a:r>
            <a:r>
              <a:rPr lang="en-US" i="1" dirty="0" smtClean="0"/>
              <a:t>generalize </a:t>
            </a:r>
            <a:r>
              <a:rPr lang="en-US" dirty="0" smtClean="0"/>
              <a:t>your response to similar stimuli. A countertendency to generalization is discrimination. </a:t>
            </a:r>
            <a:r>
              <a:rPr lang="en-US" b="1" dirty="0" smtClean="0"/>
              <a:t>Discrimination </a:t>
            </a:r>
            <a:r>
              <a:rPr lang="en-US" dirty="0" smtClean="0"/>
              <a:t>means we have learned to recognize differences in sets of similar stimuli and can adjust our responses accordingly.</a:t>
            </a:r>
          </a:p>
        </p:txBody>
      </p:sp>
      <p:sp>
        <p:nvSpPr>
          <p:cNvPr id="4" name="Slide Number Placeholder 3"/>
          <p:cNvSpPr>
            <a:spLocks noGrp="1"/>
          </p:cNvSpPr>
          <p:nvPr>
            <p:ph type="sldNum" sz="quarter" idx="5"/>
          </p:nvPr>
        </p:nvSpPr>
        <p:spPr/>
        <p:txBody>
          <a:bodyPr/>
          <a:lstStyle/>
          <a:p>
            <a:pPr>
              <a:defRPr/>
            </a:pPr>
            <a:fld id="{E1E94AFF-6D8F-441A-A06F-5734C54AB0A0}" type="slidenum">
              <a:rPr lang="en-US" smtClean="0"/>
              <a:pPr>
                <a:defRPr/>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When we act, we learn. </a:t>
            </a:r>
            <a:r>
              <a:rPr lang="en-US" b="1" dirty="0" smtClean="0"/>
              <a:t>Learning </a:t>
            </a:r>
            <a:r>
              <a:rPr lang="en-US" dirty="0" smtClean="0"/>
              <a:t>induces changes in our behavior arising from experience. Most human behavior is learned, although much learning is incidental. Learning theorists believe learning is produced through the interplay of drives, stimuli, cues, responses, and reinforcement. Two popular approaches to learning are classical conditioning and operant (instrumental) conditioning. A </a:t>
            </a:r>
            <a:r>
              <a:rPr lang="en-US" b="1" dirty="0" smtClean="0"/>
              <a:t>drive </a:t>
            </a:r>
            <a:r>
              <a:rPr lang="en-US" dirty="0" smtClean="0"/>
              <a:t>is a strong internal stimulus impelling action. </a:t>
            </a:r>
            <a:r>
              <a:rPr lang="en-US" b="1" dirty="0" smtClean="0"/>
              <a:t>Cues </a:t>
            </a:r>
            <a:r>
              <a:rPr lang="en-US" dirty="0" smtClean="0"/>
              <a:t>are minor stimuli that determine when, where, and how a person responds. Suppose you buy an HP computer. If your experience is rewarding, your response to computers and HP will be positively reinforced. Later, when you want to buy a printer, you may assume that because it makes good computers, HP also makes good printers. In other words, you </a:t>
            </a:r>
            <a:r>
              <a:rPr lang="en-US" i="1" dirty="0" smtClean="0"/>
              <a:t>generalize </a:t>
            </a:r>
            <a:r>
              <a:rPr lang="en-US" dirty="0" smtClean="0"/>
              <a:t>your response to similar stimuli. A countertendency to generalization is discrimination. </a:t>
            </a:r>
            <a:r>
              <a:rPr lang="en-US" b="1" dirty="0" smtClean="0"/>
              <a:t>Discrimination </a:t>
            </a:r>
            <a:r>
              <a:rPr lang="en-US" dirty="0" smtClean="0"/>
              <a:t>means we have learned to recognize differences in sets of similar stimuli and can adjust our responses accordingly.</a:t>
            </a:r>
          </a:p>
        </p:txBody>
      </p:sp>
      <p:sp>
        <p:nvSpPr>
          <p:cNvPr id="4" name="Slide Number Placeholder 3"/>
          <p:cNvSpPr>
            <a:spLocks noGrp="1"/>
          </p:cNvSpPr>
          <p:nvPr>
            <p:ph type="sldNum" sz="quarter" idx="5"/>
          </p:nvPr>
        </p:nvSpPr>
        <p:spPr/>
        <p:txBody>
          <a:bodyPr/>
          <a:lstStyle/>
          <a:p>
            <a:pPr>
              <a:defRPr/>
            </a:pPr>
            <a:fld id="{E1E94AFF-6D8F-441A-A06F-5734C54AB0A0}" type="slidenum">
              <a:rPr lang="en-US" smtClean="0"/>
              <a:pPr>
                <a:defRPr/>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Consumers do not always respond cognitively  and rationally.  Many responses can be emotional. Brands can make people feel proud, excited, or confident. Ads can create feelings of amusement, disgust, or wonder.</a:t>
            </a: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ED8D42-4D0F-4D19-93DC-6761AD7B22A4}" type="slidenum">
              <a:rPr lang="en-US" smtClean="0"/>
              <a:pPr fontAlgn="base">
                <a:spcBef>
                  <a:spcPct val="0"/>
                </a:spcBef>
                <a:spcAft>
                  <a:spcPct val="0"/>
                </a:spcAft>
              </a:pPr>
              <a:t>20</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Brand associations consist of all brand related thoughts, feelings, perceptions, images, experiences, beliefs, attitudes, and so on that become linked to the brand node in the brain. </a:t>
            </a:r>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084F26F-1085-4A23-A23E-35E12A4B3A1E}" type="slidenum">
              <a:rPr lang="en-US" smtClean="0"/>
              <a:pPr fontAlgn="base">
                <a:spcBef>
                  <a:spcPct val="0"/>
                </a:spcBef>
                <a:spcAft>
                  <a:spcPct val="0"/>
                </a:spcAft>
              </a:pPr>
              <a:t>21</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Smart companies try to fully understand customers’ buying decision process—all the experiences in learning, choosing, using, and even disposing of a product. Marketing scholars have developed a “stage model” of the process. The consumer typically passes through five stages: problem recognition, information search, evaluation of alternatives, purchase decision, and postpurchase behavior. Clearly, the buying process starts long before the actual purchase and has consequences long afterward.</a:t>
            </a:r>
          </a:p>
          <a:p>
            <a:pPr eaLnBrk="1" hangingPunct="1"/>
            <a:endParaRPr lang="en-US" smtClean="0"/>
          </a:p>
        </p:txBody>
      </p:sp>
      <p:sp>
        <p:nvSpPr>
          <p:cNvPr id="4" name="Slide Number Placeholder 3"/>
          <p:cNvSpPr>
            <a:spLocks noGrp="1"/>
          </p:cNvSpPr>
          <p:nvPr>
            <p:ph type="sldNum" sz="quarter" idx="5"/>
          </p:nvPr>
        </p:nvSpPr>
        <p:spPr/>
        <p:txBody>
          <a:bodyPr/>
          <a:lstStyle/>
          <a:p>
            <a:pPr>
              <a:defRPr/>
            </a:pPr>
            <a:fld id="{48FFB29F-DD38-4E5A-8DDF-7CA7A6EA670F}" type="slidenum">
              <a:rPr lang="en-US" smtClean="0"/>
              <a:pPr>
                <a:defRPr/>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Consumers don’t always pass through all five stages—they may skip or reverse some. When you buy your regular brand of toothpaste, you go directly from the need to the purchase decision, skipping information search and evaluation. The model in Figure 6.4 provides a good frame of reference, however, because it captures the full range of considerations that arise when a consumer faces a highly involving new purchase</a:t>
            </a:r>
          </a:p>
        </p:txBody>
      </p:sp>
      <p:sp>
        <p:nvSpPr>
          <p:cNvPr id="4" name="Slide Number Placeholder 3"/>
          <p:cNvSpPr>
            <a:spLocks noGrp="1"/>
          </p:cNvSpPr>
          <p:nvPr>
            <p:ph type="sldNum" sz="quarter" idx="5"/>
          </p:nvPr>
        </p:nvSpPr>
        <p:spPr/>
        <p:txBody>
          <a:bodyPr/>
          <a:lstStyle/>
          <a:p>
            <a:pPr>
              <a:defRPr/>
            </a:pPr>
            <a:fld id="{8691DCC8-2829-4296-861E-AB6BA388241E}" type="slidenum">
              <a:rPr lang="en-US" smtClean="0"/>
              <a:pPr>
                <a:defRPr/>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An internal stimulus is triggered by a person’s normal needs – hunger, thirst – when the need rises to a threshold level.</a:t>
            </a:r>
          </a:p>
          <a:p>
            <a:pPr eaLnBrk="1" hangingPunct="1">
              <a:spcBef>
                <a:spcPct val="0"/>
              </a:spcBef>
            </a:pPr>
            <a:r>
              <a:rPr lang="en-US" smtClean="0"/>
              <a:t>A need can also be aroused by an external stimulus, such as seeing a commercial for a vacation. A person then begins to consider the possibility of taking a vacation.</a:t>
            </a:r>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34DC9F-376A-420F-AA89-2C01E1C133E1}" type="slidenum">
              <a:rPr lang="en-US" smtClean="0"/>
              <a:pPr fontAlgn="base">
                <a:spcBef>
                  <a:spcPct val="0"/>
                </a:spcBef>
                <a:spcAft>
                  <a:spcPct val="0"/>
                </a:spcAft>
              </a:pPr>
              <a:t>25</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b="1" smtClean="0"/>
              <a:t>Information Search </a:t>
            </a:r>
            <a:r>
              <a:rPr lang="en-US" smtClean="0"/>
              <a:t>Surprisingly, consumers often search for limited amounts of information. Surveys have shown that for durables, half of all consumers look at only one store, and only 30 percent look at more than one brand of appliances. We can distinguish between two levels of engagement in the search. The milder search state is called </a:t>
            </a:r>
            <a:r>
              <a:rPr lang="en-US" i="1" smtClean="0"/>
              <a:t>heightened attention. </a:t>
            </a:r>
            <a:r>
              <a:rPr lang="en-US" smtClean="0"/>
              <a:t>At this level a person simply becomes more receptive to information about a product. At the next level, the person may enter an </a:t>
            </a:r>
            <a:r>
              <a:rPr lang="en-US" i="1" smtClean="0"/>
              <a:t>active information search: </a:t>
            </a:r>
            <a:r>
              <a:rPr lang="en-US" smtClean="0"/>
              <a:t>looking for reading material, phoning friends, going online, and visiting stores to learn about the product.</a:t>
            </a:r>
          </a:p>
        </p:txBody>
      </p:sp>
      <p:sp>
        <p:nvSpPr>
          <p:cNvPr id="4" name="Slide Number Placeholder 3"/>
          <p:cNvSpPr>
            <a:spLocks noGrp="1"/>
          </p:cNvSpPr>
          <p:nvPr>
            <p:ph type="sldNum" sz="quarter" idx="5"/>
          </p:nvPr>
        </p:nvSpPr>
        <p:spPr/>
        <p:txBody>
          <a:bodyPr/>
          <a:lstStyle/>
          <a:p>
            <a:pPr>
              <a:defRPr/>
            </a:pPr>
            <a:fld id="{FD3537D7-2977-4FB7-B13B-ED19E3E3EAA9}" type="slidenum">
              <a:rPr lang="en-US" smtClean="0"/>
              <a:pPr>
                <a:defRPr/>
              </a:pPr>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By gathering information, the consumer learns about competing brands and their features. The first box in Figure 6.5 shows the </a:t>
            </a:r>
            <a:r>
              <a:rPr lang="en-US" i="1" smtClean="0"/>
              <a:t>total set </a:t>
            </a:r>
            <a:r>
              <a:rPr lang="en-US" smtClean="0"/>
              <a:t>of brands available. The individual consumer will come to know a subset of these, the </a:t>
            </a:r>
            <a:r>
              <a:rPr lang="en-US" i="1" smtClean="0"/>
              <a:t>awareness set</a:t>
            </a:r>
            <a:r>
              <a:rPr lang="en-US" smtClean="0"/>
              <a:t>. Only some, the </a:t>
            </a:r>
            <a:r>
              <a:rPr lang="en-US" i="1" smtClean="0"/>
              <a:t>consideration set, </a:t>
            </a:r>
            <a:r>
              <a:rPr lang="en-US" smtClean="0"/>
              <a:t>will meet initial buying criteria. As the consumer gathers more information, just a few, the </a:t>
            </a:r>
            <a:r>
              <a:rPr lang="en-US" i="1" smtClean="0"/>
              <a:t>choice set, </a:t>
            </a:r>
            <a:r>
              <a:rPr lang="en-US" smtClean="0"/>
              <a:t>will remain strong  contenders. The consumer makes a final choice from these.</a:t>
            </a:r>
          </a:p>
        </p:txBody>
      </p:sp>
      <p:sp>
        <p:nvSpPr>
          <p:cNvPr id="4" name="Slide Number Placeholder 3"/>
          <p:cNvSpPr>
            <a:spLocks noGrp="1"/>
          </p:cNvSpPr>
          <p:nvPr>
            <p:ph type="sldNum" sz="quarter" idx="5"/>
          </p:nvPr>
        </p:nvSpPr>
        <p:spPr/>
        <p:txBody>
          <a:bodyPr/>
          <a:lstStyle/>
          <a:p>
            <a:pPr>
              <a:defRPr/>
            </a:pPr>
            <a:fld id="{654CD6FC-D9CA-4457-A92B-5B8BD7E45FF5}" type="slidenum">
              <a:rPr lang="en-US" smtClean="0"/>
              <a:pPr>
                <a:defRPr/>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No single process is used by all consumers, or by one consumer in all buying situations. It is important that marketers understand that:</a:t>
            </a:r>
          </a:p>
          <a:p>
            <a:pPr marL="228600" indent="-228600" eaLnBrk="1" fontAlgn="auto" hangingPunct="1">
              <a:spcBef>
                <a:spcPts val="0"/>
              </a:spcBef>
              <a:spcAft>
                <a:spcPts val="0"/>
              </a:spcAft>
              <a:buFontTx/>
              <a:buAutoNum type="arabicPeriod"/>
              <a:defRPr/>
            </a:pPr>
            <a:r>
              <a:rPr lang="en-US" dirty="0" smtClean="0"/>
              <a:t>The consumer is trying to satisfy a need.</a:t>
            </a:r>
          </a:p>
          <a:p>
            <a:pPr marL="228600" indent="-228600" eaLnBrk="1" fontAlgn="auto" hangingPunct="1">
              <a:spcBef>
                <a:spcPts val="0"/>
              </a:spcBef>
              <a:spcAft>
                <a:spcPts val="0"/>
              </a:spcAft>
              <a:buFontTx/>
              <a:buAutoNum type="arabicPeriod"/>
              <a:defRPr/>
            </a:pPr>
            <a:r>
              <a:rPr lang="en-US" dirty="0" smtClean="0"/>
              <a:t>The consumer is looking for certain benefits from the product solution.</a:t>
            </a:r>
          </a:p>
          <a:p>
            <a:pPr marL="228600" indent="-228600" eaLnBrk="1" fontAlgn="auto" hangingPunct="1">
              <a:spcBef>
                <a:spcPts val="0"/>
              </a:spcBef>
              <a:spcAft>
                <a:spcPts val="0"/>
              </a:spcAft>
              <a:buFontTx/>
              <a:buAutoNum type="arabicPeriod"/>
              <a:defRPr/>
            </a:pPr>
            <a:r>
              <a:rPr lang="en-US" dirty="0" smtClean="0"/>
              <a:t>The consumer sees each product as a bundle of attributes with varying abilities to deliver the benefits.</a:t>
            </a:r>
          </a:p>
          <a:p>
            <a:pPr eaLnBrk="1" fontAlgn="auto" hangingPunct="1">
              <a:spcBef>
                <a:spcPts val="0"/>
              </a:spcBef>
              <a:spcAft>
                <a:spcPts val="0"/>
              </a:spcAft>
              <a:defRPr/>
            </a:pPr>
            <a:r>
              <a:rPr lang="en-US" dirty="0" smtClean="0"/>
              <a:t>-- The attributes of interest will vary based on the product.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A belief is a descriptive thought that a person holds about something. Attitudes are a person’s enduring favorable, or unfavorable evaluations, emotional feelings, and action tendencies toward some object or idea.</a:t>
            </a:r>
            <a:endParaRPr lang="en-US" dirty="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19E324-CD85-4BCE-8E07-A2DAD30E1F0D}" type="slidenum">
              <a:rPr lang="en-US" smtClean="0"/>
              <a:pPr fontAlgn="base">
                <a:spcBef>
                  <a:spcPct val="0"/>
                </a:spcBef>
                <a:spcAft>
                  <a:spcPct val="0"/>
                </a:spcAft>
              </a:pPr>
              <a:t>28</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Even if consumers form brand evaluations, two general factors can intervene between the purchase intention and the purchase decision (see Figure 6.6). The first factor is the </a:t>
            </a:r>
            <a:r>
              <a:rPr lang="en-US" i="1" smtClean="0"/>
              <a:t>attitudes of others. </a:t>
            </a:r>
            <a:r>
              <a:rPr lang="en-US" smtClean="0"/>
              <a:t>The influence of another person’s attitude depends on two things: (1) the intensity of the other person’s negative attitude toward our preferred alternative and (2) our motivation to comply with the other person’s wishes.66 The more intense the other person’s negativism and the closer he or she is to us, the more we will adjust our purchase intention. The converse is also true. </a:t>
            </a:r>
          </a:p>
          <a:p>
            <a:pPr eaLnBrk="1" hangingPunct="1"/>
            <a:endParaRPr lang="en-US" smtClean="0"/>
          </a:p>
          <a:p>
            <a:pPr eaLnBrk="1" hangingPunct="1"/>
            <a:r>
              <a:rPr lang="en-US" smtClean="0"/>
              <a:t>The second factor is </a:t>
            </a:r>
            <a:r>
              <a:rPr lang="en-US" i="1" smtClean="0"/>
              <a:t>unanticipated situational factors </a:t>
            </a:r>
            <a:r>
              <a:rPr lang="en-US" smtClean="0"/>
              <a:t>that may erupt to change the purchase intention. The consumer might lose her job, some other purchase might become more urgent, or a store salesperson may turn her off. Preferences and even purchase intentions are not completely reliable predictors of purchase behavior.</a:t>
            </a:r>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45DAA5F-2C8C-4E69-B7D0-F865CD855B9F}" type="slidenum">
              <a:rPr lang="en-US" smtClean="0"/>
              <a:pPr fontAlgn="base">
                <a:spcBef>
                  <a:spcPct val="0"/>
                </a:spcBef>
                <a:spcAft>
                  <a:spcPct val="0"/>
                </a:spcAft>
              </a:pPr>
              <a:t>29</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After a consumer has reached a purchase intention, up to five </a:t>
            </a:r>
            <a:r>
              <a:rPr lang="en-US" dirty="0" err="1" smtClean="0"/>
              <a:t>subdecisions</a:t>
            </a:r>
            <a:r>
              <a:rPr lang="en-US" dirty="0" smtClean="0"/>
              <a:t> may need to be made. The brand, the dealer (where), quantity, timing (when), and payment method.</a:t>
            </a:r>
          </a:p>
          <a:p>
            <a:pPr eaLnBrk="1" hangingPunct="1">
              <a:spcBef>
                <a:spcPct val="0"/>
              </a:spcBef>
            </a:pPr>
            <a:endParaRPr lang="en-US" dirty="0" smtClean="0"/>
          </a:p>
          <a:p>
            <a:pPr eaLnBrk="1" hangingPunct="1"/>
            <a:r>
              <a:rPr lang="en-US" dirty="0" smtClean="0"/>
              <a:t>With </a:t>
            </a:r>
            <a:r>
              <a:rPr lang="en-US" b="1" dirty="0" err="1" smtClean="0"/>
              <a:t>noncompensatory</a:t>
            </a:r>
            <a:r>
              <a:rPr lang="en-US" b="1" dirty="0" smtClean="0"/>
              <a:t> models </a:t>
            </a:r>
            <a:r>
              <a:rPr lang="en-US" dirty="0" smtClean="0"/>
              <a:t>of consumer choice, positive and negative attribute considerations don’t necessarily net out. Evaluating attributes in isolation makes decision making easier for a consumer, but it also increases the likelihood that she would have made a different choice if she had deliberated in greater detail. We highlight three choice heuristics here.</a:t>
            </a:r>
          </a:p>
          <a:p>
            <a:pPr eaLnBrk="1" hangingPunct="1"/>
            <a:r>
              <a:rPr lang="en-US" b="1" dirty="0" smtClean="0"/>
              <a:t>1. </a:t>
            </a:r>
            <a:r>
              <a:rPr lang="en-US" dirty="0" smtClean="0"/>
              <a:t>Using the </a:t>
            </a:r>
            <a:r>
              <a:rPr lang="en-US" b="1" dirty="0" smtClean="0"/>
              <a:t>conjunctive heuristic</a:t>
            </a:r>
            <a:r>
              <a:rPr lang="en-US" dirty="0" smtClean="0"/>
              <a:t>, the consumer sets a minimum acceptable cutoff level for each attribute and chooses the first alternative that meets the minimum standard for all attributes. For example, if Linda decided all attributes had to rate at least 5, she would choose laptop computer B.</a:t>
            </a:r>
          </a:p>
          <a:p>
            <a:pPr eaLnBrk="1" hangingPunct="1"/>
            <a:r>
              <a:rPr lang="en-US" b="1" dirty="0" smtClean="0"/>
              <a:t>2. </a:t>
            </a:r>
            <a:r>
              <a:rPr lang="en-US" dirty="0" smtClean="0"/>
              <a:t>With the </a:t>
            </a:r>
            <a:r>
              <a:rPr lang="en-US" b="1" dirty="0" smtClean="0"/>
              <a:t>lexicographic heuristic</a:t>
            </a:r>
            <a:r>
              <a:rPr lang="en-US" dirty="0" smtClean="0"/>
              <a:t>, the consumer chooses the best brand on the basis of its perceived most important attribute. With this decision rule, Linda would choose laptop computer C.</a:t>
            </a:r>
          </a:p>
          <a:p>
            <a:pPr eaLnBrk="1" hangingPunct="1"/>
            <a:r>
              <a:rPr lang="en-US" b="1" dirty="0" smtClean="0"/>
              <a:t>3. </a:t>
            </a:r>
            <a:r>
              <a:rPr lang="en-US" dirty="0" smtClean="0"/>
              <a:t>Using the </a:t>
            </a:r>
            <a:r>
              <a:rPr lang="en-US" b="1" dirty="0" smtClean="0"/>
              <a:t>elimination-by-aspects heuristic</a:t>
            </a:r>
            <a:r>
              <a:rPr lang="en-US" dirty="0" smtClean="0"/>
              <a:t>, the consumer compares brands on an attribute selected probabilistically—where the probability of choosing an attribute is positively related to its importance—and eliminates brands that do not meet minimum acceptable cutoffs.</a:t>
            </a:r>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189B047-4A76-4A7D-9F92-14CEFCE526D3}" type="slidenum">
              <a:rPr lang="en-US" smtClean="0"/>
              <a:pPr fontAlgn="base">
                <a:spcBef>
                  <a:spcPct val="0"/>
                </a:spcBef>
                <a:spcAft>
                  <a:spcPct val="0"/>
                </a:spcAft>
              </a:pPr>
              <a:t>30</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When we act, we learn. </a:t>
            </a:r>
            <a:r>
              <a:rPr lang="en-US" b="1" dirty="0" smtClean="0"/>
              <a:t>Learning </a:t>
            </a:r>
            <a:r>
              <a:rPr lang="en-US" dirty="0" smtClean="0"/>
              <a:t>induces changes in our behavior arising from experience. Most human behavior is learned, although much learning is incidental. Learning theorists believe learning is produced through the interplay of drives, stimuli, cues, responses, and reinforcement. Two popular approaches to learning are classical conditioning and operant (instrumental) conditioning. A </a:t>
            </a:r>
            <a:r>
              <a:rPr lang="en-US" b="1" dirty="0" smtClean="0"/>
              <a:t>drive </a:t>
            </a:r>
            <a:r>
              <a:rPr lang="en-US" dirty="0" smtClean="0"/>
              <a:t>is a strong internal stimulus impelling action. </a:t>
            </a:r>
            <a:r>
              <a:rPr lang="en-US" b="1" dirty="0" smtClean="0"/>
              <a:t>Cues </a:t>
            </a:r>
            <a:r>
              <a:rPr lang="en-US" dirty="0" smtClean="0"/>
              <a:t>are minor stimuli that determine when, where, and how a person responds. Suppose you buy an HP computer. If your experience is rewarding, your response to computers and HP will be positively reinforced. Later, when you want to buy a printer, you may assume that because it makes good computers, HP also makes good printers. In other words, you </a:t>
            </a:r>
            <a:r>
              <a:rPr lang="en-US" i="1" dirty="0" smtClean="0"/>
              <a:t>generalize </a:t>
            </a:r>
            <a:r>
              <a:rPr lang="en-US" dirty="0" smtClean="0"/>
              <a:t>your response to similar stimuli. A countertendency to generalization is discrimination. </a:t>
            </a:r>
            <a:r>
              <a:rPr lang="en-US" b="1" dirty="0" smtClean="0"/>
              <a:t>Discrimination </a:t>
            </a:r>
            <a:r>
              <a:rPr lang="en-US" dirty="0" smtClean="0"/>
              <a:t>means we have learned to recognize differences in sets of similar stimuli and can adjust our responses accordingly.</a:t>
            </a:r>
          </a:p>
        </p:txBody>
      </p:sp>
      <p:sp>
        <p:nvSpPr>
          <p:cNvPr id="4" name="Slide Number Placeholder 3"/>
          <p:cNvSpPr>
            <a:spLocks noGrp="1"/>
          </p:cNvSpPr>
          <p:nvPr>
            <p:ph type="sldNum" sz="quarter" idx="5"/>
          </p:nvPr>
        </p:nvSpPr>
        <p:spPr/>
        <p:txBody>
          <a:bodyPr/>
          <a:lstStyle/>
          <a:p>
            <a:pPr>
              <a:defRPr/>
            </a:pPr>
            <a:fld id="{E1E94AFF-6D8F-441A-A06F-5734C54AB0A0}" type="slidenum">
              <a:rPr lang="en-US" smtClean="0"/>
              <a:pPr>
                <a:defRPr/>
              </a:pPr>
              <a:t>31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When we act, we learn. </a:t>
            </a:r>
            <a:r>
              <a:rPr lang="en-US" b="1" dirty="0" smtClean="0"/>
              <a:t>Learning </a:t>
            </a:r>
            <a:r>
              <a:rPr lang="en-US" dirty="0" smtClean="0"/>
              <a:t>induces changes in our behavior arising from experience. Most human behavior is learned, although much learning is incidental. Learning theorists believe learning is produced through the interplay of drives, stimuli, cues, responses, and reinforcement. Two popular approaches to learning are classical conditioning and operant (instrumental) conditioning. A </a:t>
            </a:r>
            <a:r>
              <a:rPr lang="en-US" b="1" dirty="0" smtClean="0"/>
              <a:t>drive </a:t>
            </a:r>
            <a:r>
              <a:rPr lang="en-US" dirty="0" smtClean="0"/>
              <a:t>is a strong internal stimulus impelling action. </a:t>
            </a:r>
            <a:r>
              <a:rPr lang="en-US" b="1" dirty="0" smtClean="0"/>
              <a:t>Cues </a:t>
            </a:r>
            <a:r>
              <a:rPr lang="en-US" dirty="0" smtClean="0"/>
              <a:t>are minor stimuli that determine when, where, and how a person responds. Suppose you buy an HP computer. If your experience is rewarding, your response to computers and HP will be positively reinforced. Later, when you want to buy a printer, you may assume that because it makes good computers, HP also makes good printers. In other words, you </a:t>
            </a:r>
            <a:r>
              <a:rPr lang="en-US" i="1" dirty="0" smtClean="0"/>
              <a:t>generalize </a:t>
            </a:r>
            <a:r>
              <a:rPr lang="en-US" dirty="0" smtClean="0"/>
              <a:t>your response to similar stimuli. A countertendency to generalization is discrimination. </a:t>
            </a:r>
            <a:r>
              <a:rPr lang="en-US" b="1" dirty="0" smtClean="0"/>
              <a:t>Discrimination </a:t>
            </a:r>
            <a:r>
              <a:rPr lang="en-US" dirty="0" smtClean="0"/>
              <a:t>means we have learned to recognize differences in sets of similar stimuli and can adjust our responses accordingly.</a:t>
            </a:r>
          </a:p>
        </p:txBody>
      </p:sp>
      <p:sp>
        <p:nvSpPr>
          <p:cNvPr id="4" name="Slide Number Placeholder 3"/>
          <p:cNvSpPr>
            <a:spLocks noGrp="1"/>
          </p:cNvSpPr>
          <p:nvPr>
            <p:ph type="sldNum" sz="quarter" idx="5"/>
          </p:nvPr>
        </p:nvSpPr>
        <p:spPr/>
        <p:txBody>
          <a:bodyPr/>
          <a:lstStyle/>
          <a:p>
            <a:pPr>
              <a:defRPr/>
            </a:pPr>
            <a:fld id="{E1E94AFF-6D8F-441A-A06F-5734C54AB0A0}" type="slidenum">
              <a:rPr lang="en-US" smtClean="0"/>
              <a:pPr>
                <a:defRPr/>
              </a:pPr>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After the purchase, the consumer might experience dissonance from noticing certain disquieting features or hearing favorable things about other brands and will be alert to information that supports his or her decision. Marketing communications should supply beliefs and evaluations that reinforce the consumer’s choice and help him or her feel good about the brand. The marketer’s job therefore doesn’t end with the purchase. Marketers must monitor </a:t>
            </a:r>
            <a:r>
              <a:rPr lang="en-US" dirty="0" err="1" smtClean="0"/>
              <a:t>postpurchase</a:t>
            </a:r>
            <a:r>
              <a:rPr lang="en-US" dirty="0" smtClean="0"/>
              <a:t> satisfaction, </a:t>
            </a:r>
            <a:r>
              <a:rPr lang="en-US" dirty="0" err="1" smtClean="0"/>
              <a:t>postpurchase</a:t>
            </a:r>
            <a:r>
              <a:rPr lang="en-US" dirty="0" smtClean="0"/>
              <a:t> actions, and </a:t>
            </a:r>
            <a:r>
              <a:rPr lang="en-US" dirty="0" err="1" smtClean="0"/>
              <a:t>postpurchase</a:t>
            </a:r>
            <a:r>
              <a:rPr lang="en-US" dirty="0" smtClean="0"/>
              <a:t> product uses and disposal.</a:t>
            </a:r>
          </a:p>
          <a:p>
            <a:pPr eaLnBrk="1" hangingPunct="1">
              <a:spcBef>
                <a:spcPct val="0"/>
              </a:spcBef>
            </a:pPr>
            <a:endParaRPr lang="en-US" dirty="0" smtClean="0"/>
          </a:p>
          <a:p>
            <a:pPr eaLnBrk="1" hangingPunct="1"/>
            <a:r>
              <a:rPr lang="en-US" b="1" dirty="0" smtClean="0"/>
              <a:t>POSTPURCHASE SATISFACTION </a:t>
            </a:r>
          </a:p>
          <a:p>
            <a:pPr eaLnBrk="1" hangingPunct="1"/>
            <a:r>
              <a:rPr lang="en-US" dirty="0" smtClean="0"/>
              <a:t>Satisfaction is a function of the closeness between expectations and the product’s perceived performance. If performance falls short of expectations, the consumer is </a:t>
            </a:r>
            <a:r>
              <a:rPr lang="en-US" i="1" dirty="0" smtClean="0"/>
              <a:t>disappointed; </a:t>
            </a:r>
            <a:r>
              <a:rPr lang="en-US" dirty="0" smtClean="0"/>
              <a:t>if it meets expectations, the consumer is </a:t>
            </a:r>
            <a:r>
              <a:rPr lang="en-US" i="1" dirty="0" smtClean="0"/>
              <a:t>satisfied; </a:t>
            </a:r>
            <a:r>
              <a:rPr lang="en-US" dirty="0" smtClean="0"/>
              <a:t>if it exceeds expectations, the consumer is </a:t>
            </a:r>
            <a:r>
              <a:rPr lang="en-US" i="1" dirty="0" smtClean="0"/>
              <a:t>delighted. </a:t>
            </a:r>
            <a:r>
              <a:rPr lang="en-US" dirty="0" smtClean="0"/>
              <a:t>These feelings make a difference in whether the customer buys the product again and talks favorably or unfavorably about it to others. The larger the gap between expectations and performance, the greater the dissatisfaction. Here the consumer’s coping style comes into play. Some consumers magnify the gap when the product isn’t perfect and are highly dissatisfied; others minimize it and are less dissatisfied.</a:t>
            </a:r>
          </a:p>
          <a:p>
            <a:pPr eaLnBrk="1" hangingPunct="1"/>
            <a:endParaRPr lang="en-US" dirty="0" smtClean="0"/>
          </a:p>
          <a:p>
            <a:pPr eaLnBrk="1" hangingPunct="1"/>
            <a:r>
              <a:rPr lang="en-US" b="1" dirty="0" smtClean="0"/>
              <a:t>POSTPURCHASE ACTIONS </a:t>
            </a:r>
          </a:p>
          <a:p>
            <a:pPr eaLnBrk="1" hangingPunct="1"/>
            <a:r>
              <a:rPr lang="en-US" dirty="0" smtClean="0"/>
              <a:t>A satisfied consumer is more likely to purchase the product again and will also tend to say good things about the brand to others. Dissatisfied consumers may abandon or return the product. They may seek information that confirms its high value. They may</a:t>
            </a:r>
          </a:p>
          <a:p>
            <a:pPr eaLnBrk="1" hangingPunct="1"/>
            <a:r>
              <a:rPr lang="en-US" dirty="0" smtClean="0"/>
              <a:t>take public action by complaining to the company, going to a lawyer, or complaining to other groups (such as business, private, or government agencies). Private actions include deciding to stop buying the product (</a:t>
            </a:r>
            <a:r>
              <a:rPr lang="en-US" i="1" dirty="0" smtClean="0"/>
              <a:t>exit option</a:t>
            </a:r>
            <a:r>
              <a:rPr lang="en-US" dirty="0" smtClean="0"/>
              <a:t>) or warning friends (</a:t>
            </a:r>
            <a:r>
              <a:rPr lang="en-US" i="1" dirty="0" smtClean="0"/>
              <a:t>voice option</a:t>
            </a:r>
            <a:r>
              <a:rPr lang="en-US" dirty="0" smtClean="0"/>
              <a:t>).</a:t>
            </a:r>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68DE8D-28E0-4766-9F36-7761A86F6A72}" type="slidenum">
              <a:rPr lang="en-US" smtClean="0"/>
              <a:pPr fontAlgn="base">
                <a:spcBef>
                  <a:spcPct val="0"/>
                </a:spcBef>
                <a:spcAft>
                  <a:spcPct val="0"/>
                </a:spcAft>
              </a:pPr>
              <a:t>33</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Marketers should also monitor how buyers use and dispose of the product ( Figure 6.7). A key driver of sales frequency is product</a:t>
            </a:r>
          </a:p>
          <a:p>
            <a:pPr eaLnBrk="1" hangingPunct="1"/>
            <a:r>
              <a:rPr lang="en-US" smtClean="0"/>
              <a:t>consumption rate—the more quickly buyers consume a product, the sooner they may be back in the market to repurchase it.</a:t>
            </a:r>
          </a:p>
          <a:p>
            <a:pPr eaLnBrk="1" hangingPunct="1"/>
            <a:r>
              <a:rPr lang="en-US" smtClean="0"/>
              <a:t>Consumers may fail to replace some products soon enough because they overestimate product life. One strategy to speed replacement is to tie the act of replacing the product to a certain holiday, event, or time of year.</a:t>
            </a:r>
          </a:p>
        </p:txBody>
      </p:sp>
      <p:sp>
        <p:nvSpPr>
          <p:cNvPr id="4" name="Slide Number Placeholder 3"/>
          <p:cNvSpPr>
            <a:spLocks noGrp="1"/>
          </p:cNvSpPr>
          <p:nvPr>
            <p:ph type="sldNum" sz="quarter" idx="5"/>
          </p:nvPr>
        </p:nvSpPr>
        <p:spPr/>
        <p:txBody>
          <a:bodyPr/>
          <a:lstStyle/>
          <a:p>
            <a:pPr>
              <a:defRPr/>
            </a:pPr>
            <a:fld id="{29AA4866-8714-4F1D-B4AE-574758CCAC08}" type="slidenum">
              <a:rPr lang="en-US" smtClean="0"/>
              <a:pPr>
                <a:defRPr/>
              </a:pPr>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The manner or path by which a consumer moves through the decision-making stages depends on several factors, including the level of involvement and extent of variety seeking, as follows. LOW-INVOLVEMENT CONSUMER DECISION MAKING The expectancy-value</a:t>
            </a:r>
          </a:p>
          <a:p>
            <a:pPr eaLnBrk="1" hangingPunct="1"/>
            <a:r>
              <a:rPr lang="en-US" dirty="0" smtClean="0"/>
              <a:t>model assumes a high level of </a:t>
            </a:r>
            <a:r>
              <a:rPr lang="en-US" b="1" dirty="0" smtClean="0"/>
              <a:t>consumer involvement</a:t>
            </a:r>
            <a:r>
              <a:rPr lang="en-US" dirty="0" smtClean="0"/>
              <a:t>, or engagement and active processing the consumer undertakes in responding to a marketing stimulus.</a:t>
            </a:r>
          </a:p>
          <a:p>
            <a:pPr eaLnBrk="1" hangingPunct="1"/>
            <a:endParaRPr lang="en-US" dirty="0" smtClean="0"/>
          </a:p>
          <a:p>
            <a:pPr eaLnBrk="1" hangingPunct="1"/>
            <a:r>
              <a:rPr lang="en-US" b="1" dirty="0" smtClean="0"/>
              <a:t>VARIETY-SEEKING BUYING BEHAVIOR </a:t>
            </a:r>
          </a:p>
          <a:p>
            <a:pPr eaLnBrk="1" hangingPunct="1"/>
            <a:r>
              <a:rPr lang="en-US" dirty="0" smtClean="0"/>
              <a:t>Some buying situations are characterized by low involvement but significant brand differences. Here consumers often do a lot of brand switching. Think about cookies. The consumer has some beliefs about cookies, chooses a brand without much evaluation, and evaluates the product during consumption. Next time, the consumer may reach for another brand out of a desire for a different taste. Brand switching occurs for the sake of variety, rather than dissatisfaction.</a:t>
            </a:r>
          </a:p>
        </p:txBody>
      </p:sp>
      <p:sp>
        <p:nvSpPr>
          <p:cNvPr id="4" name="Slide Number Placeholder 3"/>
          <p:cNvSpPr>
            <a:spLocks noGrp="1"/>
          </p:cNvSpPr>
          <p:nvPr>
            <p:ph type="sldNum" sz="quarter" idx="5"/>
          </p:nvPr>
        </p:nvSpPr>
        <p:spPr/>
        <p:txBody>
          <a:bodyPr/>
          <a:lstStyle/>
          <a:p>
            <a:pPr>
              <a:defRPr/>
            </a:pPr>
            <a:fld id="{33A9B879-FC8A-4231-934E-9E787FBE31E5}" type="slidenum">
              <a:rPr lang="en-US" smtClean="0"/>
              <a:pPr>
                <a:defRPr/>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71CCE0B0-76A7-49D6-8370-E8CE44F6BB16}" type="slidenum">
              <a:rPr lang="en-US" sz="900">
                <a:latin typeface="+mj-lt"/>
              </a:rPr>
              <a:pPr>
                <a:defRPr/>
              </a:pPr>
              <a:t>‹#›</a:t>
            </a:fld>
            <a:r>
              <a:rPr lang="en-US" sz="900" dirty="0">
                <a:latin typeface="+mj-lt"/>
              </a:rPr>
              <a:t> of 31</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B181202-C3F3-4835-92EF-E48FC0216396}" type="slidenum">
              <a:rPr lang="en-US" sz="900">
                <a:latin typeface="+mj-lt"/>
              </a:rPr>
              <a:pPr>
                <a:defRPr/>
              </a:pPr>
              <a:t>‹#›</a:t>
            </a:fld>
            <a:r>
              <a:rPr lang="en-US" sz="900" dirty="0">
                <a:latin typeface="+mj-lt"/>
              </a:rPr>
              <a:t> of 31</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BD80A7E8-0141-48F5-BACD-52EA7CEBA047}" type="slidenum">
              <a:rPr lang="en-US" sz="900">
                <a:latin typeface="+mj-lt"/>
              </a:rPr>
              <a:pPr>
                <a:defRPr/>
              </a:pPr>
              <a:t>‹#›</a:t>
            </a:fld>
            <a:r>
              <a:rPr lang="en-US" sz="900" dirty="0">
                <a:latin typeface="+mj-lt"/>
              </a:rPr>
              <a:t> of 31</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C1FF5BB1-EA0C-4517-988C-D03BB93EDAEA}" type="slidenum">
              <a:rPr lang="en-US" sz="900">
                <a:latin typeface="+mj-lt"/>
              </a:rPr>
              <a:pPr>
                <a:defRPr/>
              </a:pPr>
              <a:t>‹#›</a:t>
            </a:fld>
            <a:r>
              <a:rPr lang="en-US" sz="900" dirty="0">
                <a:latin typeface="+mj-lt"/>
              </a:rPr>
              <a:t> of 31</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3C94382C-8888-4461-AC4B-6BD95DC43AB0}" type="slidenum">
              <a:rPr lang="en-US" sz="900">
                <a:latin typeface="+mj-lt"/>
              </a:rPr>
              <a:pPr>
                <a:defRPr/>
              </a:pPr>
              <a:t>‹#›</a:t>
            </a:fld>
            <a:r>
              <a:rPr lang="en-US" sz="900" dirty="0">
                <a:latin typeface="+mj-lt"/>
              </a:rPr>
              <a:t> of 31</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42D8ECE1-886F-4EB8-87B1-C9608C244E2C}" type="slidenum">
              <a:rPr lang="en-US" sz="900">
                <a:latin typeface="+mj-lt"/>
              </a:rPr>
              <a:pPr>
                <a:defRPr/>
              </a:pPr>
              <a:t>‹#›</a:t>
            </a:fld>
            <a:r>
              <a:rPr lang="en-US" sz="900" dirty="0">
                <a:latin typeface="+mj-lt"/>
              </a:rPr>
              <a:t> of 31</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B796FDD0-807C-4530-8CFC-96DB992AAB2B}" type="slidenum">
              <a:rPr lang="en-US" sz="900">
                <a:latin typeface="+mj-lt"/>
              </a:rPr>
              <a:pPr>
                <a:defRPr/>
              </a:pPr>
              <a:t>‹#›</a:t>
            </a:fld>
            <a:r>
              <a:rPr lang="en-US" sz="900" dirty="0">
                <a:latin typeface="+mj-lt"/>
              </a:rPr>
              <a:t> of 31</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Defined</a:t>
            </a:r>
          </a:p>
        </p:txBody>
      </p:sp>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7"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CC40C2C1-D83D-4DA0-A03C-DB6CF49C2C7A}" type="slidenum">
              <a:rPr lang="en-US" sz="900">
                <a:latin typeface="+mj-lt"/>
              </a:rPr>
              <a:pPr>
                <a:defRPr/>
              </a:pPr>
              <a:t>‹#›</a:t>
            </a:fld>
            <a:r>
              <a:rPr lang="en-US" sz="900" dirty="0">
                <a:latin typeface="+mj-lt"/>
              </a:rPr>
              <a:t> of 31</a:t>
            </a:r>
          </a:p>
        </p:txBody>
      </p: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4.jpeg"/><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3"/>
          <p:cNvPicPr>
            <a:picLocks noChangeAspect="1"/>
          </p:cNvPicPr>
          <p:nvPr/>
        </p:nvPicPr>
        <p:blipFill>
          <a:blip r:embed="rId2"/>
          <a:srcRect r="30750"/>
          <a:stretch>
            <a:fillRect/>
          </a:stretch>
        </p:blipFill>
        <p:spPr bwMode="auto">
          <a:xfrm>
            <a:off x="0" y="750888"/>
            <a:ext cx="2819400" cy="6107112"/>
          </a:xfrm>
          <a:prstGeom prst="rect">
            <a:avLst/>
          </a:prstGeom>
          <a:noFill/>
          <a:ln w="9525">
            <a:noFill/>
            <a:miter lim="800000"/>
            <a:headEnd/>
            <a:tailEnd/>
          </a:ln>
        </p:spPr>
      </p:pic>
      <p:sp>
        <p:nvSpPr>
          <p:cNvPr id="10243" name="Title 1"/>
          <p:cNvSpPr>
            <a:spLocks noGrp="1"/>
          </p:cNvSpPr>
          <p:nvPr>
            <p:ph type="ctrTitle" idx="4294967295"/>
          </p:nvPr>
        </p:nvSpPr>
        <p:spPr bwMode="auto">
          <a:xfrm>
            <a:off x="3352800" y="3429000"/>
            <a:ext cx="5486400" cy="1752600"/>
          </a:xfrm>
          <a:prstGeom prst="rect">
            <a:avLst/>
          </a:prstGeom>
          <a:noFill/>
          <a:ln>
            <a:miter lim="800000"/>
            <a:headEnd/>
            <a:tailEnd/>
          </a:ln>
        </p:spPr>
        <p:txBody>
          <a:bodyPr/>
          <a:lstStyle/>
          <a:p>
            <a:pPr eaLnBrk="1" hangingPunct="1"/>
            <a:r>
              <a:rPr lang="en-US" sz="4800" smtClean="0">
                <a:solidFill>
                  <a:srgbClr val="FF0000"/>
                </a:solidFill>
              </a:rPr>
              <a:t>Analyzing Consumer Markets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Content Placeholder 2"/>
          <p:cNvSpPr>
            <a:spLocks noGrp="1"/>
          </p:cNvSpPr>
          <p:nvPr>
            <p:ph type="body"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The study of how individuals, groups, and organizations select, buy, use, and dispose of goods, services, ideas, or experiences to satisfy their needs or wants.</a:t>
            </a:r>
          </a:p>
        </p:txBody>
      </p:sp>
      <p:sp>
        <p:nvSpPr>
          <p:cNvPr id="12291" name="Title 1"/>
          <p:cNvSpPr>
            <a:spLocks noGrp="1"/>
          </p:cNvSpPr>
          <p:nvPr>
            <p:ph type="title"/>
          </p:nvPr>
        </p:nvSpPr>
        <p:spPr bwMode="auto">
          <a:xfrm>
            <a:off x="1143000" y="812800"/>
            <a:ext cx="7315200" cy="863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Consumer Behavior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Consumer Behavior</a:t>
            </a:r>
          </a:p>
        </p:txBody>
      </p:sp>
      <p:sp>
        <p:nvSpPr>
          <p:cNvPr id="13315" name="TextBox 2"/>
          <p:cNvSpPr txBox="1">
            <a:spLocks noChangeArrowheads="1"/>
          </p:cNvSpPr>
          <p:nvPr/>
        </p:nvSpPr>
        <p:spPr bwMode="auto">
          <a:xfrm>
            <a:off x="68263" y="3733800"/>
            <a:ext cx="2971800" cy="584200"/>
          </a:xfrm>
          <a:prstGeom prst="rect">
            <a:avLst/>
          </a:prstGeom>
          <a:noFill/>
          <a:ln w="9525">
            <a:noFill/>
            <a:miter lim="800000"/>
            <a:headEnd/>
            <a:tailEnd/>
          </a:ln>
        </p:spPr>
        <p:txBody>
          <a:bodyPr>
            <a:spAutoFit/>
          </a:bodyPr>
          <a:lstStyle/>
          <a:p>
            <a:r>
              <a:rPr lang="en-US" sz="3200"/>
              <a:t>Cultural Factors</a:t>
            </a:r>
          </a:p>
        </p:txBody>
      </p:sp>
      <p:sp>
        <p:nvSpPr>
          <p:cNvPr id="13316" name="TextBox 3"/>
          <p:cNvSpPr txBox="1">
            <a:spLocks noChangeArrowheads="1"/>
          </p:cNvSpPr>
          <p:nvPr/>
        </p:nvSpPr>
        <p:spPr bwMode="auto">
          <a:xfrm>
            <a:off x="3040063" y="6143625"/>
            <a:ext cx="3436937" cy="584200"/>
          </a:xfrm>
          <a:prstGeom prst="rect">
            <a:avLst/>
          </a:prstGeom>
          <a:noFill/>
          <a:ln w="9525">
            <a:noFill/>
            <a:miter lim="800000"/>
            <a:headEnd/>
            <a:tailEnd/>
          </a:ln>
        </p:spPr>
        <p:txBody>
          <a:bodyPr>
            <a:spAutoFit/>
          </a:bodyPr>
          <a:lstStyle/>
          <a:p>
            <a:pPr algn="ctr"/>
            <a:r>
              <a:rPr lang="en-US" sz="3200"/>
              <a:t>Social Factors</a:t>
            </a:r>
          </a:p>
        </p:txBody>
      </p:sp>
      <p:sp>
        <p:nvSpPr>
          <p:cNvPr id="13317" name="TextBox 4"/>
          <p:cNvSpPr txBox="1">
            <a:spLocks noChangeArrowheads="1"/>
          </p:cNvSpPr>
          <p:nvPr/>
        </p:nvSpPr>
        <p:spPr bwMode="auto">
          <a:xfrm>
            <a:off x="5967413" y="1131888"/>
            <a:ext cx="2971800" cy="584200"/>
          </a:xfrm>
          <a:prstGeom prst="rect">
            <a:avLst/>
          </a:prstGeom>
          <a:noFill/>
          <a:ln w="9525">
            <a:noFill/>
            <a:miter lim="800000"/>
            <a:headEnd/>
            <a:tailEnd/>
          </a:ln>
        </p:spPr>
        <p:txBody>
          <a:bodyPr>
            <a:spAutoFit/>
          </a:bodyPr>
          <a:lstStyle/>
          <a:p>
            <a:pPr algn="r"/>
            <a:r>
              <a:rPr lang="en-US" sz="3200"/>
              <a:t>Personal Factors</a:t>
            </a:r>
          </a:p>
        </p:txBody>
      </p:sp>
      <p:pic>
        <p:nvPicPr>
          <p:cNvPr id="13318" name="Picture 5"/>
          <p:cNvPicPr>
            <a:picLocks noChangeAspect="1"/>
          </p:cNvPicPr>
          <p:nvPr/>
        </p:nvPicPr>
        <p:blipFill>
          <a:blip r:embed="rId3"/>
          <a:srcRect/>
          <a:stretch>
            <a:fillRect/>
          </a:stretch>
        </p:blipFill>
        <p:spPr bwMode="auto">
          <a:xfrm>
            <a:off x="434975" y="1295400"/>
            <a:ext cx="2605088" cy="2438400"/>
          </a:xfrm>
          <a:prstGeom prst="rect">
            <a:avLst/>
          </a:prstGeom>
          <a:noFill/>
          <a:ln w="9525">
            <a:noFill/>
            <a:miter lim="800000"/>
            <a:headEnd/>
            <a:tailEnd/>
          </a:ln>
        </p:spPr>
      </p:pic>
      <p:pic>
        <p:nvPicPr>
          <p:cNvPr id="13319" name="Picture 6"/>
          <p:cNvPicPr>
            <a:picLocks noChangeAspect="1"/>
          </p:cNvPicPr>
          <p:nvPr/>
        </p:nvPicPr>
        <p:blipFill>
          <a:blip r:embed="rId4"/>
          <a:srcRect/>
          <a:stretch>
            <a:fillRect/>
          </a:stretch>
        </p:blipFill>
        <p:spPr bwMode="auto">
          <a:xfrm>
            <a:off x="6805613" y="1716088"/>
            <a:ext cx="2133600" cy="3200400"/>
          </a:xfrm>
          <a:prstGeom prst="rect">
            <a:avLst/>
          </a:prstGeom>
          <a:noFill/>
          <a:ln w="9525">
            <a:noFill/>
            <a:miter lim="800000"/>
            <a:headEnd/>
            <a:tailEnd/>
          </a:ln>
        </p:spPr>
      </p:pic>
      <p:pic>
        <p:nvPicPr>
          <p:cNvPr id="13320" name="Picture 7"/>
          <p:cNvPicPr>
            <a:picLocks noChangeAspect="1"/>
          </p:cNvPicPr>
          <p:nvPr/>
        </p:nvPicPr>
        <p:blipFill>
          <a:blip r:embed="rId5"/>
          <a:srcRect/>
          <a:stretch>
            <a:fillRect/>
          </a:stretch>
        </p:blipFill>
        <p:spPr bwMode="auto">
          <a:xfrm>
            <a:off x="3048000" y="3962400"/>
            <a:ext cx="3429000"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Cultural Factors</a:t>
            </a:r>
          </a:p>
        </p:txBody>
      </p:sp>
      <p:pic>
        <p:nvPicPr>
          <p:cNvPr id="14339" name="Picture 2"/>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304800" y="4267200"/>
            <a:ext cx="1524000" cy="2286000"/>
          </a:xfrm>
          <a:prstGeom prst="rect">
            <a:avLst/>
          </a:prstGeom>
          <a:noFill/>
          <a:ln w="9525">
            <a:noFill/>
            <a:miter lim="800000"/>
            <a:headEnd/>
            <a:tailEnd/>
          </a:ln>
        </p:spPr>
      </p:pic>
      <p:pic>
        <p:nvPicPr>
          <p:cNvPr id="14340" name="Picture 3"/>
          <p:cNvPicPr>
            <a:picLocks noChangeAspect="1"/>
          </p:cNvPicPr>
          <p:nvPr/>
        </p:nvPicPr>
        <p:blipFill>
          <a:blip r:embed="rId4"/>
          <a:srcRect l="52946" t="3369"/>
          <a:stretch>
            <a:fillRect/>
          </a:stretch>
        </p:blipFill>
        <p:spPr bwMode="auto">
          <a:xfrm>
            <a:off x="3810000" y="4572000"/>
            <a:ext cx="1259158" cy="1828800"/>
          </a:xfrm>
          <a:prstGeom prst="rect">
            <a:avLst/>
          </a:prstGeom>
          <a:noFill/>
          <a:ln w="9525">
            <a:noFill/>
            <a:miter lim="800000"/>
            <a:headEnd/>
            <a:tailEnd/>
          </a:ln>
        </p:spPr>
      </p:pic>
      <p:sp>
        <p:nvSpPr>
          <p:cNvPr id="14341" name="TextBox 4"/>
          <p:cNvSpPr txBox="1">
            <a:spLocks noChangeArrowheads="1"/>
          </p:cNvSpPr>
          <p:nvPr/>
        </p:nvSpPr>
        <p:spPr bwMode="auto">
          <a:xfrm>
            <a:off x="1054100" y="3911600"/>
            <a:ext cx="2971800" cy="584200"/>
          </a:xfrm>
          <a:prstGeom prst="rect">
            <a:avLst/>
          </a:prstGeom>
          <a:noFill/>
          <a:ln w="9525">
            <a:noFill/>
            <a:miter lim="800000"/>
            <a:headEnd/>
            <a:tailEnd/>
          </a:ln>
        </p:spPr>
        <p:txBody>
          <a:bodyPr>
            <a:spAutoFit/>
          </a:bodyPr>
          <a:lstStyle/>
          <a:p>
            <a:r>
              <a:rPr lang="en-US" sz="3200"/>
              <a:t>Culture</a:t>
            </a:r>
          </a:p>
        </p:txBody>
      </p:sp>
      <p:sp>
        <p:nvSpPr>
          <p:cNvPr id="14342" name="TextBox 5"/>
          <p:cNvSpPr txBox="1">
            <a:spLocks noChangeArrowheads="1"/>
          </p:cNvSpPr>
          <p:nvPr/>
        </p:nvSpPr>
        <p:spPr bwMode="auto">
          <a:xfrm>
            <a:off x="1812925" y="5748338"/>
            <a:ext cx="2057400" cy="584200"/>
          </a:xfrm>
          <a:prstGeom prst="rect">
            <a:avLst/>
          </a:prstGeom>
          <a:noFill/>
          <a:ln w="9525">
            <a:noFill/>
            <a:miter lim="800000"/>
            <a:headEnd/>
            <a:tailEnd/>
          </a:ln>
        </p:spPr>
        <p:txBody>
          <a:bodyPr>
            <a:spAutoFit/>
          </a:bodyPr>
          <a:lstStyle/>
          <a:p>
            <a:r>
              <a:rPr lang="en-US" sz="3200"/>
              <a:t>Subculture</a:t>
            </a:r>
          </a:p>
        </p:txBody>
      </p:sp>
      <p:sp>
        <p:nvSpPr>
          <p:cNvPr id="14343" name="TextBox 6"/>
          <p:cNvSpPr txBox="1">
            <a:spLocks noChangeArrowheads="1"/>
          </p:cNvSpPr>
          <p:nvPr/>
        </p:nvSpPr>
        <p:spPr bwMode="auto">
          <a:xfrm>
            <a:off x="6172200" y="3657600"/>
            <a:ext cx="2514600" cy="584200"/>
          </a:xfrm>
          <a:prstGeom prst="rect">
            <a:avLst/>
          </a:prstGeom>
          <a:noFill/>
          <a:ln w="9525">
            <a:noFill/>
            <a:miter lim="800000"/>
            <a:headEnd/>
            <a:tailEnd/>
          </a:ln>
        </p:spPr>
        <p:txBody>
          <a:bodyPr>
            <a:spAutoFit/>
          </a:bodyPr>
          <a:lstStyle/>
          <a:p>
            <a:r>
              <a:rPr lang="en-US" sz="3200" dirty="0"/>
              <a:t>Social Class</a:t>
            </a:r>
          </a:p>
        </p:txBody>
      </p:sp>
      <p:pic>
        <p:nvPicPr>
          <p:cNvPr id="14344" name="Picture 7"/>
          <p:cNvPicPr>
            <a:picLocks noChangeAspect="1"/>
          </p:cNvPicPr>
          <p:nvPr/>
        </p:nvPicPr>
        <p:blipFill>
          <a:blip r:embed="rId5">
            <a:clrChange>
              <a:clrFrom>
                <a:srgbClr val="FFFFFF"/>
              </a:clrFrom>
              <a:clrTo>
                <a:srgbClr val="FFFFFF">
                  <a:alpha val="0"/>
                </a:srgbClr>
              </a:clrTo>
            </a:clrChange>
          </a:blip>
          <a:srcRect/>
          <a:stretch>
            <a:fillRect/>
          </a:stretch>
        </p:blipFill>
        <p:spPr bwMode="auto">
          <a:xfrm>
            <a:off x="6051550" y="4038600"/>
            <a:ext cx="2448624" cy="2608262"/>
          </a:xfrm>
          <a:prstGeom prst="rect">
            <a:avLst/>
          </a:prstGeom>
          <a:noFill/>
          <a:ln w="9525">
            <a:noFill/>
            <a:miter lim="800000"/>
            <a:headEnd/>
            <a:tailEnd/>
          </a:ln>
        </p:spPr>
      </p:pic>
      <p:sp>
        <p:nvSpPr>
          <p:cNvPr id="10" name="TextBox 9"/>
          <p:cNvSpPr txBox="1"/>
          <p:nvPr/>
        </p:nvSpPr>
        <p:spPr>
          <a:xfrm>
            <a:off x="0" y="990600"/>
            <a:ext cx="9460090" cy="2308324"/>
          </a:xfrm>
          <a:prstGeom prst="rect">
            <a:avLst/>
          </a:prstGeom>
          <a:noFill/>
        </p:spPr>
        <p:txBody>
          <a:bodyPr wrap="none" rtlCol="0">
            <a:spAutoFit/>
          </a:bodyPr>
          <a:lstStyle/>
          <a:p>
            <a:pPr eaLnBrk="1" hangingPunct="1"/>
            <a:r>
              <a:rPr lang="en-US" sz="2400" b="1" dirty="0" smtClean="0"/>
              <a:t>Culture </a:t>
            </a:r>
            <a:r>
              <a:rPr lang="en-US" sz="2400" dirty="0" smtClean="0"/>
              <a:t>is the fundamental determinant of a person’s wants and behavior. </a:t>
            </a:r>
          </a:p>
          <a:p>
            <a:pPr eaLnBrk="1" hangingPunct="1"/>
            <a:r>
              <a:rPr lang="en-US" sz="2400" dirty="0" smtClean="0"/>
              <a:t>It comprises of ideas, customs, and social behavior of particular people</a:t>
            </a:r>
          </a:p>
          <a:p>
            <a:pPr eaLnBrk="1" hangingPunct="1"/>
            <a:r>
              <a:rPr lang="en-US" sz="2400" dirty="0" smtClean="0"/>
              <a:t> or society.</a:t>
            </a:r>
          </a:p>
          <a:p>
            <a:pPr eaLnBrk="1" hangingPunct="1"/>
            <a:r>
              <a:rPr lang="en-US" sz="2400" b="1" dirty="0" smtClean="0"/>
              <a:t>Subculture</a:t>
            </a:r>
            <a:r>
              <a:rPr lang="en-US" sz="2400" dirty="0" smtClean="0"/>
              <a:t> a cultural group within a larger culture, often having beliefs </a:t>
            </a:r>
          </a:p>
          <a:p>
            <a:pPr eaLnBrk="1" hangingPunct="1"/>
            <a:r>
              <a:rPr lang="en-US" sz="2400" dirty="0" smtClean="0"/>
              <a:t>or interests at variance with those of the larger culture.</a:t>
            </a:r>
          </a:p>
          <a:p>
            <a:pPr eaLnBrk="1" hangingPunct="1"/>
            <a:r>
              <a:rPr lang="en-US" sz="2400" b="1" dirty="0" smtClean="0"/>
              <a:t>Social Class</a:t>
            </a:r>
            <a:r>
              <a:rPr lang="en-US" sz="2400" dirty="0" smtClean="0"/>
              <a:t> is division of a society based on social and economic status.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Social Factors: Reference Groups</a:t>
            </a:r>
          </a:p>
        </p:txBody>
      </p:sp>
      <p:sp>
        <p:nvSpPr>
          <p:cNvPr id="10" name="TextBox 9"/>
          <p:cNvSpPr txBox="1"/>
          <p:nvPr/>
        </p:nvSpPr>
        <p:spPr>
          <a:xfrm>
            <a:off x="0" y="990600"/>
            <a:ext cx="9171934" cy="5262979"/>
          </a:xfrm>
          <a:prstGeom prst="rect">
            <a:avLst/>
          </a:prstGeom>
          <a:noFill/>
        </p:spPr>
        <p:txBody>
          <a:bodyPr wrap="none" rtlCol="0">
            <a:spAutoFit/>
          </a:bodyPr>
          <a:lstStyle/>
          <a:p>
            <a:pPr eaLnBrk="1" hangingPunct="1"/>
            <a:r>
              <a:rPr lang="en-US" sz="2400" b="1" dirty="0" smtClean="0"/>
              <a:t>Social Factors</a:t>
            </a:r>
          </a:p>
          <a:p>
            <a:pPr eaLnBrk="1" hangingPunct="1"/>
            <a:r>
              <a:rPr lang="en-US" sz="2400" dirty="0" smtClean="0"/>
              <a:t>Social Factors include reference groups, family, and social roles and </a:t>
            </a:r>
          </a:p>
          <a:p>
            <a:pPr eaLnBrk="1" hangingPunct="1"/>
            <a:r>
              <a:rPr lang="en-US" sz="2400" dirty="0" smtClean="0"/>
              <a:t>statuses affect our buying behavior.</a:t>
            </a:r>
          </a:p>
          <a:p>
            <a:pPr eaLnBrk="1" hangingPunct="1"/>
            <a:endParaRPr lang="en-US" sz="2400" dirty="0" smtClean="0"/>
          </a:p>
          <a:p>
            <a:pPr eaLnBrk="1" hangingPunct="1"/>
            <a:r>
              <a:rPr lang="en-US" sz="2400" b="1" dirty="0" smtClean="0"/>
              <a:t>REFERENCE GROUPS </a:t>
            </a:r>
          </a:p>
          <a:p>
            <a:pPr algn="just" eaLnBrk="1" hangingPunct="1"/>
            <a:r>
              <a:rPr lang="en-US" sz="2400" dirty="0" smtClean="0"/>
              <a:t>A person’s </a:t>
            </a:r>
            <a:r>
              <a:rPr lang="en-US" sz="2400" b="1" dirty="0" smtClean="0"/>
              <a:t>reference groups </a:t>
            </a:r>
            <a:r>
              <a:rPr lang="en-US" sz="2400" dirty="0" smtClean="0"/>
              <a:t>are all the groups that have a direct </a:t>
            </a:r>
          </a:p>
          <a:p>
            <a:pPr algn="just" eaLnBrk="1" hangingPunct="1"/>
            <a:r>
              <a:rPr lang="en-US" sz="2400" dirty="0" smtClean="0"/>
              <a:t>(face-to-face) or indirect influence on </a:t>
            </a:r>
            <a:r>
              <a:rPr lang="en-US" sz="2400" dirty="0" smtClean="0"/>
              <a:t>attitudes </a:t>
            </a:r>
            <a:r>
              <a:rPr lang="en-US" sz="2400" dirty="0" smtClean="0"/>
              <a:t>or behavior. </a:t>
            </a:r>
          </a:p>
          <a:p>
            <a:pPr algn="just" eaLnBrk="1" hangingPunct="1"/>
            <a:r>
              <a:rPr lang="en-US" sz="2400" dirty="0" smtClean="0"/>
              <a:t>Groups having a direct influence are called </a:t>
            </a:r>
            <a:r>
              <a:rPr lang="en-US" sz="2400" b="1" dirty="0" smtClean="0"/>
              <a:t>membership groups</a:t>
            </a:r>
            <a:r>
              <a:rPr lang="en-US" sz="2400" dirty="0" smtClean="0"/>
              <a:t>. </a:t>
            </a:r>
          </a:p>
          <a:p>
            <a:pPr algn="just" eaLnBrk="1" hangingPunct="1"/>
            <a:r>
              <a:rPr lang="en-US" sz="2400" dirty="0" smtClean="0"/>
              <a:t>Some of these are </a:t>
            </a:r>
            <a:r>
              <a:rPr lang="en-US" sz="2400" b="1" dirty="0" smtClean="0"/>
              <a:t>primary groups </a:t>
            </a:r>
            <a:r>
              <a:rPr lang="en-US" sz="2400" dirty="0" smtClean="0"/>
              <a:t>with whom the person interacts </a:t>
            </a:r>
          </a:p>
          <a:p>
            <a:pPr algn="just" eaLnBrk="1" hangingPunct="1"/>
            <a:r>
              <a:rPr lang="en-US" sz="2400" dirty="0" smtClean="0"/>
              <a:t>fairly continuously and informally, such as family, friends, neighbors, </a:t>
            </a:r>
          </a:p>
          <a:p>
            <a:pPr algn="just" eaLnBrk="1" hangingPunct="1"/>
            <a:r>
              <a:rPr lang="en-US" sz="2400" dirty="0" smtClean="0"/>
              <a:t>and coworkers. </a:t>
            </a:r>
          </a:p>
          <a:p>
            <a:pPr algn="just" eaLnBrk="1" hangingPunct="1"/>
            <a:r>
              <a:rPr lang="en-US" sz="2400" dirty="0" smtClean="0"/>
              <a:t>People also belong to </a:t>
            </a:r>
            <a:r>
              <a:rPr lang="en-US" sz="2400" b="1" dirty="0" smtClean="0"/>
              <a:t>secondary groups</a:t>
            </a:r>
            <a:r>
              <a:rPr lang="en-US" sz="2400" dirty="0" smtClean="0"/>
              <a:t>, such as religious, professional, </a:t>
            </a:r>
          </a:p>
          <a:p>
            <a:pPr algn="just" eaLnBrk="1" hangingPunct="1"/>
            <a:r>
              <a:rPr lang="en-US" sz="2400" dirty="0" smtClean="0"/>
              <a:t>and trade-union groups, which tend to be more formal and require less </a:t>
            </a:r>
          </a:p>
          <a:p>
            <a:pPr algn="just" eaLnBrk="1" hangingPunct="1"/>
            <a:r>
              <a:rPr lang="en-US" sz="2400" dirty="0" smtClean="0"/>
              <a:t>continuous interaction.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Social Factors: Reference Group</a:t>
            </a:r>
          </a:p>
        </p:txBody>
      </p:sp>
      <p:sp>
        <p:nvSpPr>
          <p:cNvPr id="10" name="TextBox 9"/>
          <p:cNvSpPr txBox="1"/>
          <p:nvPr/>
        </p:nvSpPr>
        <p:spPr>
          <a:xfrm>
            <a:off x="0" y="990600"/>
            <a:ext cx="9240543" cy="3046988"/>
          </a:xfrm>
          <a:prstGeom prst="rect">
            <a:avLst/>
          </a:prstGeom>
          <a:noFill/>
        </p:spPr>
        <p:txBody>
          <a:bodyPr wrap="none" rtlCol="0">
            <a:spAutoFit/>
          </a:bodyPr>
          <a:lstStyle/>
          <a:p>
            <a:pPr eaLnBrk="1" hangingPunct="1"/>
            <a:r>
              <a:rPr lang="en-US" sz="2400" dirty="0" smtClean="0"/>
              <a:t>Reference groups influence members in at least </a:t>
            </a:r>
            <a:r>
              <a:rPr lang="en-US" sz="2400" b="1" dirty="0" smtClean="0"/>
              <a:t>three ways</a:t>
            </a:r>
            <a:r>
              <a:rPr lang="en-US" sz="2400" dirty="0" smtClean="0"/>
              <a:t>. </a:t>
            </a:r>
          </a:p>
          <a:p>
            <a:pPr eaLnBrk="1" hangingPunct="1"/>
            <a:r>
              <a:rPr lang="en-US" sz="2400" dirty="0" smtClean="0"/>
              <a:t>They expose an individual to new behaviors and lifestyles, they influence</a:t>
            </a:r>
          </a:p>
          <a:p>
            <a:pPr eaLnBrk="1" hangingPunct="1"/>
            <a:r>
              <a:rPr lang="en-US" sz="2400" dirty="0" smtClean="0"/>
              <a:t> attitudes and self-concept, and they create pressures for conformity </a:t>
            </a:r>
          </a:p>
          <a:p>
            <a:pPr eaLnBrk="1" hangingPunct="1"/>
            <a:r>
              <a:rPr lang="en-US" sz="2400" dirty="0" smtClean="0"/>
              <a:t>that may affect product and brand choices. </a:t>
            </a:r>
          </a:p>
          <a:p>
            <a:pPr eaLnBrk="1" hangingPunct="1"/>
            <a:r>
              <a:rPr lang="en-US" sz="2400" dirty="0" smtClean="0"/>
              <a:t>People are also influenced by groups to which they do </a:t>
            </a:r>
            <a:r>
              <a:rPr lang="en-US" sz="2400" i="1" dirty="0" smtClean="0"/>
              <a:t>not </a:t>
            </a:r>
            <a:r>
              <a:rPr lang="en-US" sz="2400" dirty="0" smtClean="0"/>
              <a:t>belong. </a:t>
            </a:r>
          </a:p>
          <a:p>
            <a:pPr eaLnBrk="1" hangingPunct="1"/>
            <a:r>
              <a:rPr lang="en-US" sz="2400" b="1" dirty="0" err="1" smtClean="0"/>
              <a:t>Aspirational</a:t>
            </a:r>
            <a:r>
              <a:rPr lang="en-US" sz="2400" b="1" dirty="0" smtClean="0"/>
              <a:t> groups </a:t>
            </a:r>
            <a:r>
              <a:rPr lang="en-US" sz="2400" dirty="0" smtClean="0"/>
              <a:t>are those a person hopes to join;</a:t>
            </a:r>
          </a:p>
          <a:p>
            <a:pPr eaLnBrk="1" hangingPunct="1"/>
            <a:r>
              <a:rPr lang="en-US" sz="2400" dirty="0" smtClean="0"/>
              <a:t> </a:t>
            </a:r>
            <a:r>
              <a:rPr lang="en-US" sz="2400" b="1" dirty="0" smtClean="0"/>
              <a:t>Dissociative groups </a:t>
            </a:r>
            <a:r>
              <a:rPr lang="en-US" sz="2400" dirty="0" smtClean="0"/>
              <a:t>are those whose values or </a:t>
            </a:r>
          </a:p>
          <a:p>
            <a:pPr eaLnBrk="1" hangingPunct="1"/>
            <a:r>
              <a:rPr lang="en-US" sz="2400" dirty="0" smtClean="0"/>
              <a:t>behavior an individual rejects.</a:t>
            </a:r>
          </a:p>
        </p:txBody>
      </p:sp>
      <p:pic>
        <p:nvPicPr>
          <p:cNvPr id="4" name="Picture 6"/>
          <p:cNvPicPr>
            <a:picLocks noChangeAspect="1"/>
          </p:cNvPicPr>
          <p:nvPr/>
        </p:nvPicPr>
        <p:blipFill>
          <a:blip r:embed="rId3"/>
          <a:srcRect/>
          <a:stretch>
            <a:fillRect/>
          </a:stretch>
        </p:blipFill>
        <p:spPr bwMode="auto">
          <a:xfrm>
            <a:off x="6705600" y="3276600"/>
            <a:ext cx="2057400" cy="308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Social Factor: Family</a:t>
            </a:r>
          </a:p>
        </p:txBody>
      </p:sp>
      <p:sp>
        <p:nvSpPr>
          <p:cNvPr id="10" name="TextBox 9"/>
          <p:cNvSpPr txBox="1"/>
          <p:nvPr/>
        </p:nvSpPr>
        <p:spPr>
          <a:xfrm>
            <a:off x="0" y="990600"/>
            <a:ext cx="9117496" cy="4154984"/>
          </a:xfrm>
          <a:prstGeom prst="rect">
            <a:avLst/>
          </a:prstGeom>
          <a:noFill/>
        </p:spPr>
        <p:txBody>
          <a:bodyPr wrap="none" rtlCol="0">
            <a:spAutoFit/>
          </a:bodyPr>
          <a:lstStyle/>
          <a:p>
            <a:pPr eaLnBrk="1" hangingPunct="1"/>
            <a:r>
              <a:rPr lang="en-US" sz="2400" b="1" dirty="0" smtClean="0"/>
              <a:t>FAMILY </a:t>
            </a:r>
          </a:p>
          <a:p>
            <a:pPr eaLnBrk="1" hangingPunct="1"/>
            <a:r>
              <a:rPr lang="en-US" sz="2400" dirty="0" smtClean="0"/>
              <a:t>The family is the most important consumer buying organization in </a:t>
            </a:r>
          </a:p>
          <a:p>
            <a:pPr eaLnBrk="1" hangingPunct="1"/>
            <a:r>
              <a:rPr lang="en-US" sz="2400" dirty="0" smtClean="0"/>
              <a:t>society, and family members constitute the most influential primary </a:t>
            </a:r>
          </a:p>
          <a:p>
            <a:pPr eaLnBrk="1" hangingPunct="1"/>
            <a:r>
              <a:rPr lang="en-US" sz="2400" dirty="0" smtClean="0"/>
              <a:t>reference group. </a:t>
            </a:r>
          </a:p>
          <a:p>
            <a:pPr eaLnBrk="1" hangingPunct="1"/>
            <a:r>
              <a:rPr lang="en-US" sz="2400" dirty="0" smtClean="0"/>
              <a:t>There are </a:t>
            </a:r>
            <a:r>
              <a:rPr lang="en-US" sz="2400" b="1" dirty="0" smtClean="0"/>
              <a:t>two</a:t>
            </a:r>
            <a:r>
              <a:rPr lang="en-US" sz="2400" dirty="0" smtClean="0"/>
              <a:t> families in the buyer’s life.</a:t>
            </a:r>
          </a:p>
          <a:p>
            <a:pPr eaLnBrk="1" hangingPunct="1"/>
            <a:r>
              <a:rPr lang="en-US" sz="2400" dirty="0" smtClean="0"/>
              <a:t> The </a:t>
            </a:r>
            <a:r>
              <a:rPr lang="en-US" sz="2400" b="1" dirty="0" smtClean="0"/>
              <a:t>family of orientation </a:t>
            </a:r>
            <a:r>
              <a:rPr lang="en-US" sz="2400" dirty="0" smtClean="0"/>
              <a:t>consists of parents and siblings. From </a:t>
            </a:r>
          </a:p>
          <a:p>
            <a:pPr eaLnBrk="1" hangingPunct="1"/>
            <a:r>
              <a:rPr lang="en-US" sz="2400" dirty="0" smtClean="0"/>
              <a:t>parents a person acquires an orientation toward religion, politics, </a:t>
            </a:r>
          </a:p>
          <a:p>
            <a:pPr eaLnBrk="1" hangingPunct="1"/>
            <a:r>
              <a:rPr lang="en-US" sz="2400" dirty="0" smtClean="0"/>
              <a:t>and economics and a sense of personal ambition, self-worth, and love. </a:t>
            </a:r>
          </a:p>
          <a:p>
            <a:pPr eaLnBrk="1" hangingPunct="1"/>
            <a:r>
              <a:rPr lang="en-US" sz="2400" dirty="0" smtClean="0"/>
              <a:t>Even if the buyer no longer interacts very much with his or her parents, </a:t>
            </a:r>
          </a:p>
          <a:p>
            <a:pPr eaLnBrk="1" hangingPunct="1"/>
            <a:r>
              <a:rPr lang="en-US" sz="2400" dirty="0" smtClean="0"/>
              <a:t>parental influence on behavior can be significant.</a:t>
            </a:r>
            <a:endParaRPr lang="en-US" sz="2400" b="1" dirty="0" smtClean="0"/>
          </a:p>
          <a:p>
            <a:pPr eaLnBrk="1" hangingPunct="1"/>
            <a:r>
              <a:rPr lang="en-US" sz="2400" b="1" dirty="0" smtClean="0"/>
              <a:t>Family of procreation</a:t>
            </a:r>
            <a:r>
              <a:rPr lang="en-US" sz="2400" dirty="0" smtClean="0"/>
              <a:t> is the second family in the buyer’s life  </a:t>
            </a:r>
          </a:p>
        </p:txBody>
      </p:sp>
      <p:pic>
        <p:nvPicPr>
          <p:cNvPr id="5" name="Picture 7"/>
          <p:cNvPicPr>
            <a:picLocks noChangeAspect="1"/>
          </p:cNvPicPr>
          <p:nvPr/>
        </p:nvPicPr>
        <p:blipFill>
          <a:blip r:embed="rId3"/>
          <a:srcRect/>
          <a:stretch>
            <a:fillRect/>
          </a:stretch>
        </p:blipFill>
        <p:spPr bwMode="auto">
          <a:xfrm>
            <a:off x="3733800" y="5105400"/>
            <a:ext cx="50673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Social Factor: Roles and Status </a:t>
            </a:r>
          </a:p>
        </p:txBody>
      </p:sp>
      <p:sp>
        <p:nvSpPr>
          <p:cNvPr id="10" name="TextBox 9"/>
          <p:cNvSpPr txBox="1"/>
          <p:nvPr/>
        </p:nvSpPr>
        <p:spPr>
          <a:xfrm>
            <a:off x="0" y="990600"/>
            <a:ext cx="9270038" cy="2308324"/>
          </a:xfrm>
          <a:prstGeom prst="rect">
            <a:avLst/>
          </a:prstGeom>
          <a:noFill/>
        </p:spPr>
        <p:txBody>
          <a:bodyPr wrap="none" rtlCol="0">
            <a:spAutoFit/>
          </a:bodyPr>
          <a:lstStyle/>
          <a:p>
            <a:pPr eaLnBrk="1" hangingPunct="1"/>
            <a:r>
              <a:rPr lang="en-US" sz="2400" dirty="0" smtClean="0"/>
              <a:t>Person’s position in each group is defined in terms of role and status. </a:t>
            </a:r>
          </a:p>
          <a:p>
            <a:pPr eaLnBrk="1" hangingPunct="1"/>
            <a:r>
              <a:rPr lang="en-US" sz="2400" dirty="0" smtClean="0"/>
              <a:t>A </a:t>
            </a:r>
            <a:r>
              <a:rPr lang="en-US" sz="2400" b="1" dirty="0" smtClean="0"/>
              <a:t>role </a:t>
            </a:r>
            <a:r>
              <a:rPr lang="en-US" sz="2400" dirty="0" smtClean="0"/>
              <a:t>consists of the activities a person is expected to perform. </a:t>
            </a:r>
          </a:p>
          <a:p>
            <a:pPr eaLnBrk="1" hangingPunct="1"/>
            <a:r>
              <a:rPr lang="en-US" sz="2400" dirty="0" smtClean="0"/>
              <a:t>Each role in turn connotes a </a:t>
            </a:r>
            <a:r>
              <a:rPr lang="en-US" sz="2400" b="1" dirty="0" smtClean="0"/>
              <a:t>status</a:t>
            </a:r>
            <a:r>
              <a:rPr lang="en-US" sz="2400" dirty="0" smtClean="0"/>
              <a:t>. </a:t>
            </a:r>
          </a:p>
          <a:p>
            <a:pPr eaLnBrk="1" hangingPunct="1"/>
            <a:r>
              <a:rPr lang="en-US" sz="2400" dirty="0" smtClean="0"/>
              <a:t>People choose products that reflect and communicate their role and</a:t>
            </a:r>
          </a:p>
          <a:p>
            <a:pPr eaLnBrk="1" hangingPunct="1"/>
            <a:r>
              <a:rPr lang="en-US" sz="2400" dirty="0" smtClean="0"/>
              <a:t> their actual or desired status  in society. Marketers must be aware of the</a:t>
            </a:r>
          </a:p>
          <a:p>
            <a:pPr eaLnBrk="1" hangingPunct="1"/>
            <a:r>
              <a:rPr lang="en-US" sz="2400" dirty="0" smtClean="0"/>
              <a:t> status-symbol potential of products and brands.</a:t>
            </a:r>
          </a:p>
        </p:txBody>
      </p:sp>
      <p:pic>
        <p:nvPicPr>
          <p:cNvPr id="6" name="Picture 9"/>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2081213" y="3257550"/>
            <a:ext cx="3786187" cy="3371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Advertisement Clip</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6000" b="1" dirty="0" smtClean="0"/>
              <a:t>Personal Factors</a:t>
            </a:r>
          </a:p>
        </p:txBody>
      </p:sp>
      <p:sp>
        <p:nvSpPr>
          <p:cNvPr id="10" name="TextBox 9"/>
          <p:cNvSpPr txBox="1"/>
          <p:nvPr/>
        </p:nvSpPr>
        <p:spPr>
          <a:xfrm>
            <a:off x="0" y="990600"/>
            <a:ext cx="9181873" cy="4154984"/>
          </a:xfrm>
          <a:prstGeom prst="rect">
            <a:avLst/>
          </a:prstGeom>
          <a:noFill/>
        </p:spPr>
        <p:txBody>
          <a:bodyPr wrap="none" rtlCol="0">
            <a:spAutoFit/>
          </a:bodyPr>
          <a:lstStyle/>
          <a:p>
            <a:pPr eaLnBrk="1" hangingPunct="1"/>
            <a:r>
              <a:rPr lang="en-US" sz="2400" b="1" dirty="0" smtClean="0"/>
              <a:t>Personal Factors</a:t>
            </a:r>
          </a:p>
          <a:p>
            <a:pPr eaLnBrk="1" hangingPunct="1"/>
            <a:r>
              <a:rPr lang="en-US" sz="2400" dirty="0" smtClean="0"/>
              <a:t>Personal characteristics that influence a buyer’s decision include age </a:t>
            </a:r>
          </a:p>
          <a:p>
            <a:pPr eaLnBrk="1" hangingPunct="1"/>
            <a:r>
              <a:rPr lang="en-US" sz="2400" dirty="0" smtClean="0"/>
              <a:t>and stage in the life cycle; occupation and economic circumstances; </a:t>
            </a:r>
          </a:p>
          <a:p>
            <a:pPr eaLnBrk="1" hangingPunct="1"/>
            <a:r>
              <a:rPr lang="en-US" sz="2400" dirty="0" smtClean="0"/>
              <a:t>Personality  and self-concept; and lifestyle and values. </a:t>
            </a:r>
          </a:p>
          <a:p>
            <a:pPr eaLnBrk="1" hangingPunct="1"/>
            <a:r>
              <a:rPr lang="en-US" sz="2400" b="1" dirty="0" smtClean="0"/>
              <a:t>AGE AND STAGE IN THE LIFE CYCLE </a:t>
            </a:r>
          </a:p>
          <a:p>
            <a:pPr eaLnBrk="1" hangingPunct="1"/>
            <a:r>
              <a:rPr lang="en-US" sz="2400" dirty="0" smtClean="0"/>
              <a:t>Our taste in food, clothes, furniture, and recreation is often related to </a:t>
            </a:r>
          </a:p>
          <a:p>
            <a:pPr eaLnBrk="1" hangingPunct="1"/>
            <a:r>
              <a:rPr lang="en-US" sz="2400" dirty="0" smtClean="0"/>
              <a:t>our age.  Consumption is also shaped by the </a:t>
            </a:r>
            <a:r>
              <a:rPr lang="en-US" sz="2400" i="1" dirty="0" smtClean="0"/>
              <a:t>family life cycle </a:t>
            </a:r>
            <a:r>
              <a:rPr lang="en-US" sz="2400" dirty="0" smtClean="0"/>
              <a:t>and the </a:t>
            </a:r>
          </a:p>
          <a:p>
            <a:pPr eaLnBrk="1" hangingPunct="1"/>
            <a:r>
              <a:rPr lang="en-US" sz="2400" dirty="0" smtClean="0"/>
              <a:t>number, age, and gender of people in the household at any point in </a:t>
            </a:r>
          </a:p>
          <a:p>
            <a:pPr eaLnBrk="1" hangingPunct="1"/>
            <a:r>
              <a:rPr lang="en-US" sz="2400" dirty="0" smtClean="0"/>
              <a:t>time. Marketers should also consider </a:t>
            </a:r>
            <a:r>
              <a:rPr lang="en-US" sz="2400" i="1" dirty="0" smtClean="0"/>
              <a:t>critical life events or transitions</a:t>
            </a:r>
            <a:r>
              <a:rPr lang="en-US" sz="2400" dirty="0" smtClean="0"/>
              <a:t>—</a:t>
            </a:r>
          </a:p>
          <a:p>
            <a:pPr eaLnBrk="1" hangingPunct="1"/>
            <a:r>
              <a:rPr lang="en-US" sz="2400" dirty="0" smtClean="0"/>
              <a:t>marriage, childbirth, illness, relocation, divorce, first job, career change, </a:t>
            </a:r>
          </a:p>
          <a:p>
            <a:pPr eaLnBrk="1" hangingPunct="1"/>
            <a:r>
              <a:rPr lang="en-US" sz="2400" dirty="0" smtClean="0"/>
              <a:t>retirement, death of a spouse—as giving rise to new needs.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6000" b="1" dirty="0" smtClean="0"/>
              <a:t>Personal Factors</a:t>
            </a:r>
          </a:p>
        </p:txBody>
      </p:sp>
      <p:sp>
        <p:nvSpPr>
          <p:cNvPr id="10" name="TextBox 9"/>
          <p:cNvSpPr txBox="1"/>
          <p:nvPr/>
        </p:nvSpPr>
        <p:spPr>
          <a:xfrm>
            <a:off x="0" y="990600"/>
            <a:ext cx="9024330" cy="4154984"/>
          </a:xfrm>
          <a:prstGeom prst="rect">
            <a:avLst/>
          </a:prstGeom>
          <a:noFill/>
        </p:spPr>
        <p:txBody>
          <a:bodyPr wrap="none" rtlCol="0">
            <a:spAutoFit/>
          </a:bodyPr>
          <a:lstStyle/>
          <a:p>
            <a:pPr eaLnBrk="1" hangingPunct="1"/>
            <a:r>
              <a:rPr lang="en-US" sz="2400" b="1" dirty="0" smtClean="0"/>
              <a:t>PERSONALITY AND SELF-CONCEPT </a:t>
            </a:r>
          </a:p>
          <a:p>
            <a:pPr eaLnBrk="1" hangingPunct="1"/>
            <a:r>
              <a:rPr lang="en-US" sz="2400" b="1" dirty="0" smtClean="0"/>
              <a:t>Personality </a:t>
            </a:r>
            <a:r>
              <a:rPr lang="en-US" sz="2400" dirty="0" smtClean="0"/>
              <a:t>is a set of distinguishing human psychological traits that </a:t>
            </a:r>
          </a:p>
          <a:p>
            <a:pPr eaLnBrk="1" hangingPunct="1"/>
            <a:r>
              <a:rPr lang="en-US" sz="2400" dirty="0" smtClean="0"/>
              <a:t>lead to relatively consistent and enduring  responses to environmental </a:t>
            </a:r>
          </a:p>
          <a:p>
            <a:pPr eaLnBrk="1" hangingPunct="1"/>
            <a:r>
              <a:rPr lang="en-US" sz="2400" dirty="0" smtClean="0"/>
              <a:t>stimuli (including buying behavior).</a:t>
            </a:r>
          </a:p>
          <a:p>
            <a:pPr eaLnBrk="1" hangingPunct="1"/>
            <a:r>
              <a:rPr lang="en-US" sz="2400" dirty="0" smtClean="0"/>
              <a:t>Personality can be defined in terms of self-confidence, dominance, </a:t>
            </a:r>
          </a:p>
          <a:p>
            <a:pPr eaLnBrk="1" hangingPunct="1"/>
            <a:r>
              <a:rPr lang="en-US" sz="2400" dirty="0" smtClean="0"/>
              <a:t>autonomy,  sociability, defensiveness, and adaptability. </a:t>
            </a:r>
          </a:p>
          <a:p>
            <a:pPr eaLnBrk="1" hangingPunct="1"/>
            <a:r>
              <a:rPr lang="en-US" sz="2400" dirty="0" smtClean="0"/>
              <a:t>Personality can be a useful variable in analyzing consumer brand </a:t>
            </a:r>
          </a:p>
          <a:p>
            <a:pPr eaLnBrk="1" hangingPunct="1"/>
            <a:r>
              <a:rPr lang="en-US" sz="2400" dirty="0" smtClean="0"/>
              <a:t>choices. Brands also have personalities, and consumers are likely </a:t>
            </a:r>
          </a:p>
          <a:p>
            <a:pPr eaLnBrk="1" hangingPunct="1"/>
            <a:r>
              <a:rPr lang="en-US" sz="2400" dirty="0" smtClean="0"/>
              <a:t>to choose brands whose personalities match their own. </a:t>
            </a:r>
          </a:p>
          <a:p>
            <a:pPr eaLnBrk="1" hangingPunct="1"/>
            <a:r>
              <a:rPr lang="en-US" sz="2400" b="1" dirty="0" smtClean="0"/>
              <a:t>Brand Personality i</a:t>
            </a:r>
            <a:r>
              <a:rPr lang="en-US" sz="2400" dirty="0" smtClean="0"/>
              <a:t>s the specific mix of human traits that can attribute </a:t>
            </a:r>
          </a:p>
          <a:p>
            <a:pPr eaLnBrk="1" hangingPunct="1"/>
            <a:r>
              <a:rPr lang="en-US" sz="2400" dirty="0" smtClean="0"/>
              <a:t>to a particular brand.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6000" b="1" dirty="0" smtClean="0"/>
              <a:t>Personal Factors</a:t>
            </a:r>
          </a:p>
        </p:txBody>
      </p:sp>
      <p:sp>
        <p:nvSpPr>
          <p:cNvPr id="10" name="TextBox 9"/>
          <p:cNvSpPr txBox="1"/>
          <p:nvPr/>
        </p:nvSpPr>
        <p:spPr>
          <a:xfrm>
            <a:off x="0" y="990600"/>
            <a:ext cx="8763233" cy="4524315"/>
          </a:xfrm>
          <a:prstGeom prst="rect">
            <a:avLst/>
          </a:prstGeom>
          <a:noFill/>
        </p:spPr>
        <p:txBody>
          <a:bodyPr wrap="none" rtlCol="0">
            <a:spAutoFit/>
          </a:bodyPr>
          <a:lstStyle/>
          <a:p>
            <a:pPr eaLnBrk="1" hangingPunct="1"/>
            <a:r>
              <a:rPr lang="en-US" sz="2400" b="1" dirty="0" smtClean="0"/>
              <a:t>OCCUPATION AND ECONOMIC CIRCUMSTANCES </a:t>
            </a:r>
          </a:p>
          <a:p>
            <a:pPr eaLnBrk="1" hangingPunct="1"/>
            <a:r>
              <a:rPr lang="en-US" sz="2400" dirty="0" smtClean="0"/>
              <a:t>Occupation also influences consumption patterns. Marketers try to </a:t>
            </a:r>
          </a:p>
          <a:p>
            <a:pPr eaLnBrk="1" hangingPunct="1"/>
            <a:r>
              <a:rPr lang="en-US" sz="2400" dirty="0" smtClean="0"/>
              <a:t>identify the occupational groups that have above-average interest in </a:t>
            </a:r>
          </a:p>
          <a:p>
            <a:pPr eaLnBrk="1" hangingPunct="1"/>
            <a:r>
              <a:rPr lang="en-US" sz="2400" dirty="0" smtClean="0"/>
              <a:t>their products and services and even tailor products for certain </a:t>
            </a:r>
          </a:p>
          <a:p>
            <a:pPr eaLnBrk="1" hangingPunct="1"/>
            <a:r>
              <a:rPr lang="en-US" sz="2400" dirty="0" smtClean="0"/>
              <a:t>occupational groups.</a:t>
            </a:r>
          </a:p>
          <a:p>
            <a:pPr eaLnBrk="1" hangingPunct="1"/>
            <a:r>
              <a:rPr lang="en-US" sz="2400" dirty="0" smtClean="0"/>
              <a:t>Economic Recession greatly affect product and brand choices. </a:t>
            </a:r>
          </a:p>
          <a:p>
            <a:pPr eaLnBrk="1" hangingPunct="1"/>
            <a:endParaRPr lang="en-US" sz="2400" dirty="0" smtClean="0"/>
          </a:p>
          <a:p>
            <a:pPr eaLnBrk="1" hangingPunct="1"/>
            <a:r>
              <a:rPr lang="en-US" sz="2400" b="1" dirty="0" smtClean="0"/>
              <a:t>LIFESTYLE AND VALUES </a:t>
            </a:r>
          </a:p>
          <a:p>
            <a:pPr eaLnBrk="1" hangingPunct="1"/>
            <a:r>
              <a:rPr lang="en-US" sz="2400" dirty="0" smtClean="0"/>
              <a:t>A </a:t>
            </a:r>
            <a:r>
              <a:rPr lang="en-US" sz="2400" b="1" dirty="0" smtClean="0"/>
              <a:t>lifestyle </a:t>
            </a:r>
            <a:r>
              <a:rPr lang="en-US" sz="2400" dirty="0" smtClean="0"/>
              <a:t>is a person’s pattern of living in the world as expressed in </a:t>
            </a:r>
          </a:p>
          <a:p>
            <a:pPr eaLnBrk="1" hangingPunct="1"/>
            <a:r>
              <a:rPr lang="en-US" sz="2400" dirty="0" smtClean="0"/>
              <a:t>activities, interests, and opinions. It portrays the “whole person” </a:t>
            </a:r>
          </a:p>
          <a:p>
            <a:pPr eaLnBrk="1" hangingPunct="1"/>
            <a:r>
              <a:rPr lang="en-US" sz="2400" dirty="0" smtClean="0"/>
              <a:t>interacting with his or her environment. Marketers search for </a:t>
            </a:r>
          </a:p>
          <a:p>
            <a:pPr eaLnBrk="1" hangingPunct="1"/>
            <a:r>
              <a:rPr lang="en-US" sz="2400" dirty="0" smtClean="0"/>
              <a:t>relationships between their products  and lifestyle groups.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9" name="Picture 2"/>
          <p:cNvPicPr>
            <a:picLocks noChangeAspect="1"/>
          </p:cNvPicPr>
          <p:nvPr/>
        </p:nvPicPr>
        <p:blipFill>
          <a:blip r:embed="rId3"/>
          <a:srcRect/>
          <a:stretch>
            <a:fillRect/>
          </a:stretch>
        </p:blipFill>
        <p:spPr bwMode="auto">
          <a:xfrm>
            <a:off x="533400" y="1775647"/>
            <a:ext cx="8364538" cy="4320353"/>
          </a:xfrm>
          <a:prstGeom prst="rect">
            <a:avLst/>
          </a:prstGeom>
          <a:noFill/>
          <a:ln w="9525">
            <a:noFill/>
            <a:miter lim="800000"/>
            <a:headEnd/>
            <a:tailEnd/>
          </a:ln>
        </p:spPr>
      </p:pic>
      <p:sp>
        <p:nvSpPr>
          <p:cNvPr id="19460" name="Title 1"/>
          <p:cNvSpPr txBox="1">
            <a:spLocks/>
          </p:cNvSpPr>
          <p:nvPr/>
        </p:nvSpPr>
        <p:spPr bwMode="auto">
          <a:xfrm>
            <a:off x="1371600" y="609600"/>
            <a:ext cx="7183438" cy="838200"/>
          </a:xfrm>
          <a:prstGeom prst="rect">
            <a:avLst/>
          </a:prstGeom>
          <a:noFill/>
          <a:ln w="9525">
            <a:noFill/>
            <a:miter lim="800000"/>
            <a:headEnd/>
            <a:tailEnd/>
          </a:ln>
        </p:spPr>
        <p:txBody>
          <a:bodyPr/>
          <a:lstStyle/>
          <a:p>
            <a:pPr algn="ctr"/>
            <a:r>
              <a:rPr lang="en-US" sz="6000" b="1" dirty="0">
                <a:latin typeface="+mj-lt"/>
                <a:ea typeface="+mj-ea"/>
                <a:cs typeface="+mj-cs"/>
              </a:rPr>
              <a:t>Psychological</a:t>
            </a:r>
            <a:r>
              <a:rPr lang="en-US" sz="4400" dirty="0"/>
              <a:t> </a:t>
            </a:r>
            <a:r>
              <a:rPr lang="en-US" sz="6000" b="1" dirty="0">
                <a:latin typeface="+mj-lt"/>
                <a:ea typeface="+mj-ea"/>
                <a:cs typeface="+mj-cs"/>
              </a:rPr>
              <a:t>Factors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6000" b="1" dirty="0" smtClean="0"/>
              <a:t>Motivation</a:t>
            </a:r>
          </a:p>
        </p:txBody>
      </p:sp>
      <p:sp>
        <p:nvSpPr>
          <p:cNvPr id="20483" name="TextBox 3"/>
          <p:cNvSpPr txBox="1">
            <a:spLocks noChangeArrowheads="1"/>
          </p:cNvSpPr>
          <p:nvPr/>
        </p:nvSpPr>
        <p:spPr bwMode="auto">
          <a:xfrm>
            <a:off x="457200" y="1066800"/>
            <a:ext cx="8305800" cy="1015663"/>
          </a:xfrm>
          <a:prstGeom prst="rect">
            <a:avLst/>
          </a:prstGeom>
          <a:noFill/>
          <a:ln w="9525">
            <a:noFill/>
            <a:miter lim="800000"/>
            <a:headEnd/>
            <a:tailEnd/>
          </a:ln>
        </p:spPr>
        <p:txBody>
          <a:bodyPr wrap="square">
            <a:spAutoFit/>
          </a:bodyPr>
          <a:lstStyle/>
          <a:p>
            <a:r>
              <a:rPr lang="en-US" sz="3200" dirty="0" smtClean="0"/>
              <a:t>Freud: </a:t>
            </a:r>
            <a:r>
              <a:rPr lang="en-US" sz="2800" dirty="0" smtClean="0"/>
              <a:t>Psychological forces that shaped peoples behavior are unconscious. </a:t>
            </a:r>
            <a:endParaRPr lang="en-US" sz="2800" dirty="0"/>
          </a:p>
        </p:txBody>
      </p:sp>
      <p:sp>
        <p:nvSpPr>
          <p:cNvPr id="20484" name="TextBox 4"/>
          <p:cNvSpPr txBox="1">
            <a:spLocks noChangeArrowheads="1"/>
          </p:cNvSpPr>
          <p:nvPr/>
        </p:nvSpPr>
        <p:spPr bwMode="auto">
          <a:xfrm>
            <a:off x="533400" y="2362200"/>
            <a:ext cx="8610600" cy="1446550"/>
          </a:xfrm>
          <a:prstGeom prst="rect">
            <a:avLst/>
          </a:prstGeom>
          <a:noFill/>
          <a:ln w="9525">
            <a:noFill/>
            <a:miter lim="800000"/>
            <a:headEnd/>
            <a:tailEnd/>
          </a:ln>
        </p:spPr>
        <p:txBody>
          <a:bodyPr wrap="square">
            <a:spAutoFit/>
          </a:bodyPr>
          <a:lstStyle/>
          <a:p>
            <a:r>
              <a:rPr lang="en-US" sz="3200" dirty="0" smtClean="0"/>
              <a:t>Maslow: </a:t>
            </a:r>
            <a:r>
              <a:rPr lang="en-US" sz="2800" dirty="0" smtClean="0"/>
              <a:t>People are driven by different needs at different times. According to Maslow, human needs are arranged in a hierarchy from most to least pressing. </a:t>
            </a:r>
            <a:endParaRPr lang="en-US" sz="2800" dirty="0"/>
          </a:p>
        </p:txBody>
      </p:sp>
      <p:sp>
        <p:nvSpPr>
          <p:cNvPr id="20488" name="TextBox 5"/>
          <p:cNvSpPr txBox="1">
            <a:spLocks noChangeArrowheads="1"/>
          </p:cNvSpPr>
          <p:nvPr/>
        </p:nvSpPr>
        <p:spPr bwMode="auto">
          <a:xfrm>
            <a:off x="533400" y="3886200"/>
            <a:ext cx="8001000" cy="1938992"/>
          </a:xfrm>
          <a:prstGeom prst="rect">
            <a:avLst/>
          </a:prstGeom>
          <a:noFill/>
          <a:ln w="9525">
            <a:noFill/>
            <a:miter lim="800000"/>
            <a:headEnd/>
            <a:tailEnd/>
          </a:ln>
        </p:spPr>
        <p:txBody>
          <a:bodyPr wrap="square">
            <a:spAutoFit/>
          </a:bodyPr>
          <a:lstStyle/>
          <a:p>
            <a:r>
              <a:rPr lang="en-US" sz="3200" dirty="0" smtClean="0"/>
              <a:t>Herzberg: </a:t>
            </a:r>
            <a:r>
              <a:rPr lang="en-US" sz="2800" dirty="0" smtClean="0"/>
              <a:t>Developed two-factor theory that distinguishes </a:t>
            </a:r>
            <a:r>
              <a:rPr lang="en-US" sz="2800" dirty="0" err="1" smtClean="0"/>
              <a:t>dissatisfiers</a:t>
            </a:r>
            <a:r>
              <a:rPr lang="en-US" sz="2800" dirty="0" smtClean="0"/>
              <a:t> (factors that cause dissatisfaction) from satisfiers (factors that cause satisfaction). </a:t>
            </a:r>
            <a:r>
              <a:rPr lang="en-US" sz="3200" dirty="0" smtClean="0"/>
              <a:t> </a:t>
            </a:r>
            <a:endParaRPr lang="en-US"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6000" b="1" dirty="0" smtClean="0"/>
              <a:t>Perception</a:t>
            </a:r>
          </a:p>
        </p:txBody>
      </p:sp>
      <p:sp>
        <p:nvSpPr>
          <p:cNvPr id="22532" name="TextBox 4"/>
          <p:cNvSpPr txBox="1">
            <a:spLocks noChangeArrowheads="1"/>
          </p:cNvSpPr>
          <p:nvPr/>
        </p:nvSpPr>
        <p:spPr bwMode="auto">
          <a:xfrm>
            <a:off x="228600" y="3257014"/>
            <a:ext cx="8686800" cy="1877437"/>
          </a:xfrm>
          <a:prstGeom prst="rect">
            <a:avLst/>
          </a:prstGeom>
          <a:noFill/>
          <a:ln w="9525">
            <a:noFill/>
            <a:miter lim="800000"/>
            <a:headEnd/>
            <a:tailEnd/>
          </a:ln>
        </p:spPr>
        <p:txBody>
          <a:bodyPr wrap="square">
            <a:spAutoFit/>
          </a:bodyPr>
          <a:lstStyle/>
          <a:p>
            <a:r>
              <a:rPr lang="en-US" sz="3200" dirty="0">
                <a:solidFill>
                  <a:srgbClr val="FF0000"/>
                </a:solidFill>
              </a:rPr>
              <a:t>Selective </a:t>
            </a:r>
            <a:r>
              <a:rPr lang="en-US" sz="3200" dirty="0" smtClean="0">
                <a:solidFill>
                  <a:srgbClr val="FF0000"/>
                </a:solidFill>
              </a:rPr>
              <a:t>Retention:</a:t>
            </a:r>
            <a:r>
              <a:rPr lang="en-US" sz="3200" dirty="0" smtClean="0"/>
              <a:t> </a:t>
            </a:r>
          </a:p>
          <a:p>
            <a:r>
              <a:rPr lang="en-US" sz="2800" b="1" dirty="0" smtClean="0"/>
              <a:t>Perception </a:t>
            </a:r>
            <a:r>
              <a:rPr lang="en-US" sz="2800" dirty="0" smtClean="0"/>
              <a:t>is the process by which we select, organize, and interpret information inputs to create a meaningful picture of the world. </a:t>
            </a:r>
            <a:endParaRPr lang="en-US" sz="2800" dirty="0">
              <a:solidFill>
                <a:srgbClr val="FF0000"/>
              </a:solidFill>
            </a:endParaRPr>
          </a:p>
        </p:txBody>
      </p:sp>
      <p:sp>
        <p:nvSpPr>
          <p:cNvPr id="22534" name="TextBox 2"/>
          <p:cNvSpPr txBox="1">
            <a:spLocks noChangeArrowheads="1"/>
          </p:cNvSpPr>
          <p:nvPr/>
        </p:nvSpPr>
        <p:spPr bwMode="auto">
          <a:xfrm>
            <a:off x="304800" y="1066801"/>
            <a:ext cx="8458200" cy="2308324"/>
          </a:xfrm>
          <a:prstGeom prst="rect">
            <a:avLst/>
          </a:prstGeom>
          <a:noFill/>
          <a:ln w="9525">
            <a:noFill/>
            <a:miter lim="800000"/>
            <a:headEnd/>
            <a:tailEnd/>
          </a:ln>
        </p:spPr>
        <p:txBody>
          <a:bodyPr wrap="square">
            <a:spAutoFit/>
          </a:bodyPr>
          <a:lstStyle/>
          <a:p>
            <a:pPr>
              <a:spcAft>
                <a:spcPts val="0"/>
              </a:spcAft>
            </a:pPr>
            <a:r>
              <a:rPr lang="en-US" sz="3200" dirty="0">
                <a:solidFill>
                  <a:srgbClr val="FF0000"/>
                </a:solidFill>
              </a:rPr>
              <a:t>Selective </a:t>
            </a:r>
            <a:r>
              <a:rPr lang="en-US" sz="3200" dirty="0" smtClean="0">
                <a:solidFill>
                  <a:srgbClr val="FF0000"/>
                </a:solidFill>
              </a:rPr>
              <a:t>Attention:</a:t>
            </a:r>
          </a:p>
          <a:p>
            <a:pPr>
              <a:spcAft>
                <a:spcPts val="0"/>
              </a:spcAft>
            </a:pPr>
            <a:r>
              <a:rPr lang="en-US" sz="2800" dirty="0" smtClean="0"/>
              <a:t>It’s estimated that the average person may be exposed to over 1,500 ads or brand communications a day. But a person gives attention to very few and screen most stimuli out—a process called </a:t>
            </a:r>
            <a:r>
              <a:rPr lang="en-US" sz="2800" b="1" dirty="0" smtClean="0"/>
              <a:t>selective attention</a:t>
            </a:r>
            <a:r>
              <a:rPr lang="en-US" sz="2800" dirty="0" smtClean="0"/>
              <a:t>.</a:t>
            </a:r>
            <a:r>
              <a:rPr lang="en-US" sz="2800" dirty="0" smtClean="0">
                <a:solidFill>
                  <a:srgbClr val="FF0000"/>
                </a:solidFill>
              </a:rPr>
              <a:t> </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457200" y="0"/>
            <a:ext cx="82296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6000" b="1" dirty="0" smtClean="0"/>
              <a:t>Perception</a:t>
            </a:r>
          </a:p>
        </p:txBody>
      </p:sp>
      <p:sp>
        <p:nvSpPr>
          <p:cNvPr id="22531" name="TextBox 3"/>
          <p:cNvSpPr txBox="1">
            <a:spLocks noChangeArrowheads="1"/>
          </p:cNvSpPr>
          <p:nvPr/>
        </p:nvSpPr>
        <p:spPr bwMode="auto">
          <a:xfrm>
            <a:off x="0" y="3962400"/>
            <a:ext cx="8686800" cy="1877437"/>
          </a:xfrm>
          <a:prstGeom prst="rect">
            <a:avLst/>
          </a:prstGeom>
          <a:noFill/>
          <a:ln w="9525">
            <a:noFill/>
            <a:miter lim="800000"/>
            <a:headEnd/>
            <a:tailEnd/>
          </a:ln>
        </p:spPr>
        <p:txBody>
          <a:bodyPr wrap="square">
            <a:spAutoFit/>
          </a:bodyPr>
          <a:lstStyle/>
          <a:p>
            <a:pPr algn="just"/>
            <a:r>
              <a:rPr lang="en-US" sz="3200" dirty="0">
                <a:solidFill>
                  <a:srgbClr val="FF0000"/>
                </a:solidFill>
              </a:rPr>
              <a:t>Selective </a:t>
            </a:r>
            <a:r>
              <a:rPr lang="en-US" sz="3200" dirty="0" smtClean="0">
                <a:solidFill>
                  <a:srgbClr val="FF0000"/>
                </a:solidFill>
              </a:rPr>
              <a:t>Distortion: </a:t>
            </a:r>
            <a:r>
              <a:rPr lang="en-US" sz="2800" dirty="0" smtClean="0"/>
              <a:t>It is the tendency to interpret information in a way that fits our preconceptions. Consumers will often distort information to be consistent with prior brand and product beliefs and expectations. </a:t>
            </a:r>
            <a:endParaRPr lang="en-US" sz="2800" dirty="0">
              <a:solidFill>
                <a:srgbClr val="FF0000"/>
              </a:solidFill>
            </a:endParaRPr>
          </a:p>
        </p:txBody>
      </p:sp>
      <p:sp>
        <p:nvSpPr>
          <p:cNvPr id="22537" name="TextBox 5"/>
          <p:cNvSpPr txBox="1">
            <a:spLocks noChangeArrowheads="1"/>
          </p:cNvSpPr>
          <p:nvPr/>
        </p:nvSpPr>
        <p:spPr bwMode="auto">
          <a:xfrm>
            <a:off x="0" y="762001"/>
            <a:ext cx="8839200" cy="3662541"/>
          </a:xfrm>
          <a:prstGeom prst="rect">
            <a:avLst/>
          </a:prstGeom>
          <a:noFill/>
          <a:ln w="9525">
            <a:noFill/>
            <a:miter lim="800000"/>
            <a:headEnd/>
            <a:tailEnd/>
          </a:ln>
        </p:spPr>
        <p:txBody>
          <a:bodyPr wrap="square">
            <a:spAutoFit/>
          </a:bodyPr>
          <a:lstStyle/>
          <a:p>
            <a:pPr algn="just" eaLnBrk="1" hangingPunct="1"/>
            <a:r>
              <a:rPr lang="en-US" sz="3200" dirty="0">
                <a:solidFill>
                  <a:srgbClr val="FF0000"/>
                </a:solidFill>
              </a:rPr>
              <a:t>Subliminal </a:t>
            </a:r>
            <a:r>
              <a:rPr lang="en-US" sz="3200" dirty="0" smtClean="0">
                <a:solidFill>
                  <a:srgbClr val="FF0000"/>
                </a:solidFill>
              </a:rPr>
              <a:t>Perception: </a:t>
            </a:r>
            <a:r>
              <a:rPr lang="en-US" sz="2800" dirty="0" smtClean="0"/>
              <a:t>Marketers embed covert, subliminal messages in ads or packaging. Consumers are not consciously aware of them, yet they affect behavior. Although it’s clear that mental processes include many subtle subconscious effects, no evidence supports the notion that marketers can systematically control consumers at that level.</a:t>
            </a:r>
          </a:p>
          <a:p>
            <a:endParaRPr lang="en-US" sz="3200"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6000" b="1" dirty="0" smtClean="0"/>
              <a:t>Advertisements</a:t>
            </a:r>
            <a:endParaRPr lang="en-GB" sz="6000" b="1" dirty="0"/>
          </a:p>
        </p:txBody>
      </p:sp>
      <p:sp>
        <p:nvSpPr>
          <p:cNvPr id="1026" name="AutoShape 2" descr="data:image/jpeg;base64,/9j/4AAQSkZJRgABAQAAAQABAAD/2wCEAAkGBxASEBAQEBQQEBUQEhYVFBUWFBASExEVFBQYGBUVFBUZICggGBolHRMUITEhJSkrLi4uFx8/ODMtNygtLisBCgoKDg0OFBAPGiwcHBwrMTcsNyssKysrKzcrLCwsNzc3LDIsLDc3KzcsKzgsLCs0KywwLCs1LywrNzcsKzcsLP/AABEIAMIBAwMBIgACEQEDEQH/xAAcAAEAAgMBAQEAAAAAAAAAAAAABAUBAwYCBwj/xAA9EAACAgEDAwEGAwYDCAMBAAABAgADEQQSIQUTMQYUIjJBUWEjcYEVQlKRodKx0fAWJDNDYoTBwnKSkwf/xAAXAQEBAQEAAAAAAAAAAAAAAAAAAQMC/8QAIBEBAQACAQMFAAAAAAAAAAAAAAECETEDEnEhMkFhsf/aAAwDAQACEQMRAD8A+HRESoREQEREBERATERIpERAREm9G6a+p1FWnrwGtYLk8Ko8szfYAEn8oEKJ1eg0PT79QmkoXUMGznU2WrXwilns7IQ4UBWO0knH3kkdE0TagaVFvVTT3/antXHaFXdNpqCcDAPu5znjMDi4nafsTQtqbNKEvrSqk3tqmuV/wRWLBZ2ggBBDKAoOcsOZB6rpdBXe+lNeop2MFFxtS0kEAq7VhQNpBBwDnEDmYknqWiei6ymz4qmKnHg4PkfY+ZGgIiICIiAiIgIiICZgRARESoREQEREBERARExIpERAREQEREBJfSte+nurvTGa2zg+GHhlP2IJH6yJEDp+kajQVXrqRbegXdmjsixirKVasWbwMEMRkj9JNHWdCdR7S1lyIKOwNKtIJ7Iq7Xa7pfHjncec84nFxA7X9taE6izVO9uyynsnSJSFxV2xWtQtL4UAKvvAE+74kXW63p92pfWah7rN7bhpkpFXAwEqNpchUAAXIBOB8pykQJnV+oPqL7tRZjdc7OQOANxzgfYeP0kOIgIiICIiAiIgIiIGRExEDMTESjMTESDMREoTERIPVaFiFUFixAAAJJJ4AA+ZlnrPT+oqDFu0TWwV0W6l7K2J2hWRWLZzx44PmV1FzIyuhKsjBlI8gqcgj9RLe71PcXFqppq7e6tpuSlBY1iNuDZOQvvckKAD88iBDfouqDBDRqAxBYL2rNxC8EgYzgZGfpC9F1RZkFGoLJjcoqsLLu+HcMcZ+X1li3q7UbXRRSiOl6lFQ7c6kAWvySdxAHzwMcCTOm+tXQIL6lvFR05rUMKwh0q7a2+FiWxx5A+0CiTouqI3LRqCN23IqsI3AlSucecgjH1E2D0/rNtj9i4CnbvyjArv+Hg8nPnj5Sbb6svNlVm2r8Cy+xFKblzqGLPnPnBPB4ImdR6w1T793b99KV+FiV9mYmpgSc7gWPnOfnmBX6ToeqtYolVmVNgO4bAGqUvYhLYG4KCSvmZ0nQdXaaxXRce8QKzsZVfILDDHAxgE5z4Blo3rbVZJC6dd1l1rYQ+9ZqKzXax97yQf0Maf1tq0SpEFKilqmXFePepUqpIzjkE5wBnz55gVR6Jqfw/wrCbd+1QpL/hMVfKjlcEHOZ5r6Lq2LKun1DFG2sBVYSrYztIxwcc4k5PVN6otYWkVrXbV29rbGrvs7rIec4DYwQQRgczYfWOrLIx7Z7WoqvQbOFaivt1qAD8AUAY88eYFS/TNQK+6arhX/GUcJ5x8WMeePzm0dE1RrqtFNrJezLUVUt3GXyABz9fzwceDJ2o9Wal6G07dsowIyVLFQXL+6CSqnJPvAbvvPGg9TaimumtO3ik27SVydt4xbW3OCrD9foRArn6fcti0ujpY5UBXBQnccL8WODnzLO/0lrVOCiE91aSFtpcpY7bVRsN7uSCOfpIur61bZZRYdg9mVFpRRhK1RiwUc5PvEkkknnzLXU+udW5BIqB76XnixgXrfeuA7HYM/JccceIENPSWuLWr2h+AyK5NlQUGzbsw27DAh1ORkYYTyvpXXEKRS3vaj2YcpnvBipUjPAyCN3w5B5m7UertU9ZqYptNT1nC4JV2Rskg8sBVWoPyVcSQfXet7rXZr3NT2iNg2j3i3cAzxZuZju+rGBVaXoOpsXUOiApps919yBFxnw2cN4PjM1P0fVAorUXg2Z2A1WAvgZO0Y545nrQdXtpruqrIAuNRY4ywNL70Kn5cy0T1nqhYtiilSLmvbCYFlzoUax+fOGbgYHPiBVJ0fUE3r22VtPX3LUb3HROMtsbBPxKfyMnH0hrhYajVhlFZOXqwO7Z20Gc4J3grjyCpz4MhdE6vbpbhfVtLAMpDDcjqwwQy/Mf5Sz0/rPWIta7kbt6j2gErlmcOzhXPzTfY7Y+rGBUt0jUhTZ2btigkuK3KAKSCd2MYBBGftN1Xp/WF0TsXIbG2LvR61LYJ27mAGcAnH2kn/anU7Qn4eBRdR8J/4eocvZ8/OWODJKet9WLXuHa3Pel59w4311tWuBnxtY8QKY9K1Hb7vZu7e3dv7b7Np4DbsYx95jV9M1FShrabqlJwGet0BJGQASPOOZYVeqNQoUDYNulGlB28ioWdz6/FuPn+kleovVQ1VLVLSKt+pOosbeGL2FNpOAqgZySYHNREQEREBERAREQEREBERATpPS3U9HXXcurrFm1kup9xWLWV5/CdvPbbK5HjjxObiB29vV+lutYaoA277bsVbVq1HZREQbSGNG8WuVUj4h9JA1Wr6YF1DVU732UCsN3xV3PeGoZQHyF5XaGJ5H6Tl4gfQaOsdG9se81rt9qLgNSzIaO2Aq11KQqkNuJDA5BGPpOd9N6/T1pqFsxXa+zs3mlLxVtJ3rsbwWBHvAEjH3lBEDtNFrektfY+rzcD2lyun9nDAAi11SpsBs48gE+eDwaPqt+k7FFenrG/Zm+093cXDtgKC23aV2/uyniB2mm1vR0alu0WC2ac7WSxmCgj2nv5bZYD7xUKB8sjGQYWg6rpG1Wss1FdWy6q1afwiUrc4FbBFIK8DyOQfGJzEQOw13Uul2A7qcbE0QU1q1buUCrqweduSAcHHJ5ld6mu0Jas6JNmC+4/iYIyO2Cr594DOcf18ygiB2FXXNAw03eorzaT7ca6ghOzintYICA+6zhNuSD+U2aXU9F77NZWe3sqG1ReVZt7d5l94FTt2ADx55WcXEC96vqNEKK001YNha3uWN3twUXMaQmW2814B4l707q3Ta6NMtwq1BVqjansqKyhT7yo4ALnwWLsQ23GBOFiB3a9a6dnB7Zt7IU6r2OntlheXP8Au2NoPaITdjPH6xb1vpLUalEpNJdtQVAqqd23tmgq7A9sKOCARjnE4SIGZiIgIiICIiAiIgIiICIiAiIgIiICIiAiIgIiZgYl/wCmvT3tB32EpUPJGNzfZc/4zV0ioX409WnVrG4NhZ9w+ZIBIUcAz6DX0S5V7YC1qowvLNn7+6Dyf6cfSWQVy+m+mL+5Y/8A8rG/9cTP7H6aP+QP/wBL/wC+TG6Lbjw2f0/wkf8AYWp/0JdI1/sTpp/5AH5WXf3TVf6T0Dg9s21Nj3Tu3KD9wRnEkr0LU/6zJFPRtRkZIX7kMf8AAExofM+p9PsosNdg5Hg/Jh9RIk+m9e9P2vVv7YsNLBlGQN655UgkHHn+Z+0+fdQvRiNlQox5AZyD+jeJFQ4iJAiIgIiICIiAiIgIiICIiAiIgIiICIiAiIgIiICTek6UWW1qwcqzgEIMu2fko+shS06P1MUfu5JOQ4KrZW20qCrEHj3uRjnA+kD6X0vq+kZBRpkswoOFrq3Y4+L3fJ8nPOeeZ0fTtt20ITlhnByMDGTn6YGc58T4/wBJ6nZQ1j6awVmwbSCoZSufhIORiWZ6iz6a5Xcs7rYGIZhuzl/GfyEux9Y7GnHx6jSJ+ep0v989Y6f89boR/wBzpv7p+elC4+RP0xJSXV8Z2eT/AMpcgEe6M45IPz/x8Rsfeiuh/d1miP8A3Om/vmV0VbZ7VlFuATiu6ixiAMnCoxY/oJ8AusQjjYeB4RV5A945+hP+hPXSH26mhxxssV8jjGw7v/WNj7NqtQnuqgssyc4RS5woznH0zicj6r1Gk1VVoCubaELZCKLK1XzvGclORkc4yDxK9/UN9FqvprQhVQCTl+c5yM+CNo/mZT1dUWuy6xtzm5WVtrdssr53gthsbsjOAPHyyY2OfdcHBnmSNdqe45s2om791BtQfZV+Q8SPIEREBERAREQEREBERAREQEREBERAREQERMiBiZAnoLkyy0emA5IzAi6fQO/gYmeo6FqnVDyWUH+Zxj+k6jS7FXk4+y8sf8pUeoGyUdeNuRx8ucjn6+eZBSAkfabRqGHz8zxuX5g/z/zmML9T/KUAx+v9Z63N/F/UzKBPnn9OP/Bm9a6Pm7f1/tgRtzfxf1hbCDnP9ZIsSkeGY/z/ALZHfb8sj8+f8oGXuJ+fmeOTz5mRt+ef6T0HH7oPPHnOf5QJen6Yz1hx8yfl9JEuoZfInYdM0irRX5ZgMsmccsSeD9RmR9VVU3gE/X/pP0MmxyUSfrNOByMCQSJRiIiAiIgIiICIiAiIgIiICIiAiIgJmYiBsqbBzLfT3eDnJ/oPylJPSuRA6AWDnk8yPq1DDGZU95v9YmfaG+smhiyoia5t77f6xPJsJ8yjxEyTEDETOYBgAJvooOef8pqFhmRa31MC9ovYfOZv1B8+D9Qf8R85R+0P9TMHUN9TJoT9Rd5BGD/RpW2eZkuT5niUIiICIiAiIgIiICIiAiIgIiICIiBP0fR77azaijYG2bi9aDdjdtG4jJxzNa9NvOAKrjuBIxW53AYyRxyPeH8xN+n63fXp201bGtGsNjFSyuxKbCpIPK4+WJOHq7U7mZu24ZaF2HubB7MFFRXDAg+4CcHBJORKKmnp9zgMlVrg8AqjsDk44IH1B/lFHT7n7pSuxuyM2YU/hjOMt9Of/Mt39YasqykodyOrHBBPd1HtDnggAl/oMY4kY+objZrLCKyddu7owwGWs7mUwcjDDjk/fMCLqukamuztWVWq+5lC7WJYrwwXHxY+011aC1u6FRiaVL2DGCiqQCSDzwSJeH1tq97uRUd9t1jAqxB9oRUsT4shcKMYOR9ZDo9S3pq21g2F2BVlbe9bKU2bSGYkjAHk/IQNdnpvWKzo1Lqa9obO0YLIzqMk4Puox4+khnp9wCk12gN8PuP72Bk44545lxX6x1YWpSUbtG1tzKSzm5bFJc55wLrMfTdPaetNWH34rzuRvhfANembTrj3uPccn8/5QKT9n3bmXt27kG5l2PlR9WGOB95rt01iqrMrqrfCSrANwDwT54IP6iX2l9Z6qsKAKsJXTWOLFI9nDCtgysDuG9vnj7Svv67e1umtJAbSrUtXBKr2AAh2nIJ90E/WB40/RNU7Oq02ZRO4wZdm1PG4lsYEaXouosr7qIShLAHKKXKDLhFJBfAPOAZOv9V6hkevFSI9dlZUB8DvWrbYwLMTuLKPJIHOAMmeOk+prtPUaq1rKkufe7uDvXad6BglmPlvVsQK63p1ynBR/APA3DlBYORkZ2ENj5Cben9G1F67qk3Lu2ZLIgZyM7FLEbmxjgZPIliPVuo23LtqI1CV12jFnvpVQKUHxcYAByMEnyccSFoetNXWtLV03olhsRbVZgjkAMRtYZB2rlWypx4gRDoLgM9uzG7ZnY2N+cbc4854xPX7Nv3Be1duYZC9t9zD6gY5H3lrp/VupRUAFWUVUDbSPw1u7wTaCEA3/MKDjjM2V+s9UGDYrODfwRYAfaLFscNhhkbkGB/PMCiOktClyjhVbaW2ttVv4SfkftPVuguXh67VwAeUccE4B5HgniXbetNXt2gVLhy6lVKbN13eKhVO0rv5wwM8H1Zdmz8OjFg95cWlSwu727JfcDv5xnH2gV46HqtoftWBSGIJG3IQ7WxnyQTjHmRq9Dax2rXYxyRgIxOV+IYA8jIyPlmXV/rDUuHBFWbBqFLAOCBqrO7YB72Pi5BxkT1/tpq9+9u02ajWy7SFfc4sextpB7jOoJYEZwPkMQOcZcHB4x/SYm/XaprbLLX5axyzck8scnkkn+ZmiQIiICIiAiIgIiICIiAiIgZiIlCXHQOo01Jq6rhYRqalrDIELIRYr5wxH8OP1lPEI6OzquhGkbTpRmz3gLXRN7E2BlcsGyhC+7tGVP6yw6F6voop0qPS1j6QlkYbBhnts7h+/wCHYMf9SLOMiFdjX6h6btTfpS7d9bXJWksy953sTcMEqyMBg5xt8njHnp/qLQLsN2kRm7e1yKqMEi52UqvCg9tkUsQT7vOZz3RRX36+8alTPvGwWsgGD5Wshm/IEZOM8ZnVPd0fN2VpwSfh9rJZBRhDTwAjm73iDwAcAkCBV+luuUaW66xheAxHbVO2w4YkC0+6WUce6CA3zyOJnXeoNO+hbSJQa27qWbwawHZQ+92AXILbvhBwMDGMc2jXdGwNoq3bT2srqtqnsDHtf8R7u74Mj9OJWOvTjrC1bqlW/gW1XNQF2csNr9xvezhSB8snzAkD1TRs2HT5P7OXSl8sHLhgSfi27OPO3d95i/rnTmLD2XAdbgCEpVqBYoFSqFwLNhBO9juOZvtt6RjUe7UMtZgL7UzFfZ17J07EAKe9uLBhgZwMgCbmu6L3AQtRAF3aAGqWsL+H2BqMgk2f8bJUEcjOYFP1nrOkep69Np0pL2KdzJUWFYoqUqp52k2I75GPi+5k8+sKzphpjXYF9iWjcGJ/EBJLdpiayDwN20OPIPE5rrPZ9ou9nOau43bO1k93PGFYkgfmcyHA7HU+oOmlkKaXZtrtTd29OSC5Q1Oa/gsZdtg5Azvz9pp/b2g7TL7IpY2s2SlZLA3B195SpTCApsAKzlIgXfqjqWlvettNT2MKQ4C11qcsSu1F+gOMknPHjEpIiEIiIAzEyZiRSIiAiIgIiIGYidP6er07CkMmnZT3DqGtcKQQG7S5JBWv4MlPeOW+glHMYid9p9NpM09xdIAWsN2TQuEBbsl9re4MdvhOSd2flOX63UoSsntLazPuWvt4FY29suEJVWJLcD5AfrBUREQEREBERAREQMzE7j/+Yo2dUyFVZVrwxJGMlvmOZZ9Q6fotRdffeNZqrGYjctlVCts/DXaCj/wbclhkjwARKPmk9bTPpPSvTHSG9/8A3u1WAKK1ihcEZBYrWrH8hiT+saDp2p2aSprV7OTXXWVChQpZzygGcknySfrOMsu3lrh0u+Wz4+tvksTuunenun2qUT2uxhhyw7KNsbgAbmwecHxmbh6X6eXanZ1BXQKSWt0+AWGVGErbJIBOPoDkyzKW62l6OeM7rNR8/idN1X0jYlVl9B79dJxaMYspyAyswHxIVZTuHjPIUjE5mVmREQERPSISQAMknAH1J8QPMTedHb/A/wAv3W+fiY9lszjY/wD9W+fiBpibvZbOPcfkkD3W5K/EB+U9roLTkbHyF3EYIO3OM4PnkgQI0SR7Fbx7j8+PdbnnH+M1dps4wfOPB8/SDTxE2GpvoePPnieWQjyMQuq8xEQjM3aW/YSdqsccbuQPrx8+JpiVcMrjZZzE5Ncg8VKP6/QY5HjA5/M8iRLnBYkAKD8h4E8QZNNM+tnnNZceJPxiIiGRERAREQERECTo9dbUSarLK93B2sy7h9DjzJdPX9SqsofhiSTtQsCxLHDYyOWJ+xJIxKuIFjV1zUqoVbWUAAADbwAMAeJ7HqDVYx3DjGOVQ8ffIlXElkvLrHPLH23Sxr61qFOQ+PdC/CnhfA8TbpfUWprdrFcZYAHKpg7c44A4I3HkY8n6ypiJjJxFvUzs1bdeXRdO9ZaunfsNR7ud+6tGDAqF2lfG3aoAAGABOfsbJJwBk5wBgDPyA+QnmJXBERATIMxECcvWNSDuFtuck/ETyTk5z5nleq3g57tnnPLE5OMcg+ePlIcQJp6rfyO7YMknhiOWO5jx4yTmeB1C7dvFlm767jn5cfl7o/lIsQJf7Svznu25+u9s/P8AzP8AOazq7CSSzEkkk5PJPkn7maIhZlZx6N3tL/xHn7zzZczfEScfX7+ZriFueV9LSIiHLMREqEREAZiIkqkREBERAREQEREBERAREQEREBERAREQEREBERAREQEREBERA//Z"/>
          <p:cNvSpPr>
            <a:spLocks noChangeAspect="1" noChangeArrowheads="1"/>
          </p:cNvSpPr>
          <p:nvPr/>
        </p:nvSpPr>
        <p:spPr bwMode="auto">
          <a:xfrm>
            <a:off x="155575" y="-1790700"/>
            <a:ext cx="5000625"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8" name="AutoShape 4" descr="data:image/jpeg;base64,/9j/4AAQSkZJRgABAQAAAQABAAD/2wCEAAkGBxASEBAQEBQQEBUQEhYVFBUWFBASExEVFBQYGBUVFBUZICggGBolHRMUITEhJSkrLi4uFx8/ODMtNygtLisBCgoKDg0OFBAPGiwcHBwrMTcsNyssKysrKzcrLCwsNzc3LDIsLDc3KzcsKzgsLCs0KywwLCs1LywrNzcsKzcsLP/AABEIAMIBAwMBIgACEQEDEQH/xAAcAAEAAgMBAQEAAAAAAAAAAAAABAUBAwYCBwj/xAA9EAACAgEDAwEGAwYDCAMBAAABAgADEQQSIQUTMQYUIjJBUWEjcYEVQlKRodKx0fAWJDNDYoTBwnKSkwf/xAAXAQEBAQEAAAAAAAAAAAAAAAAAAQMC/8QAIBEBAQACAQMFAAAAAAAAAAAAAAECETEDEnEhMkFhsf/aAAwDAQACEQMRAD8A+HRESoREQEREBERATERIpERAREm9G6a+p1FWnrwGtYLk8Ko8szfYAEn8oEKJ1eg0PT79QmkoXUMGznU2WrXwilns7IQ4UBWO0knH3kkdE0TagaVFvVTT3/antXHaFXdNpqCcDAPu5znjMDi4nafsTQtqbNKEvrSqk3tqmuV/wRWLBZ2ggBBDKAoOcsOZB6rpdBXe+lNeop2MFFxtS0kEAq7VhQNpBBwDnEDmYknqWiei6ymz4qmKnHg4PkfY+ZGgIiICIiAiIgIiICZgRARESoREQEREBERARExIpERAREQEREBJfSte+nurvTGa2zg+GHhlP2IJH6yJEDp+kajQVXrqRbegXdmjsixirKVasWbwMEMRkj9JNHWdCdR7S1lyIKOwNKtIJ7Iq7Xa7pfHjncec84nFxA7X9taE6izVO9uyynsnSJSFxV2xWtQtL4UAKvvAE+74kXW63p92pfWah7rN7bhpkpFXAwEqNpchUAAXIBOB8pykQJnV+oPqL7tRZjdc7OQOANxzgfYeP0kOIgIiICIiAiIgIiIGRExEDMTESjMTESDMREoTERIPVaFiFUFixAAAJJJ4AA+ZlnrPT+oqDFu0TWwV0W6l7K2J2hWRWLZzx44PmV1FzIyuhKsjBlI8gqcgj9RLe71PcXFqppq7e6tpuSlBY1iNuDZOQvvckKAD88iBDfouqDBDRqAxBYL2rNxC8EgYzgZGfpC9F1RZkFGoLJjcoqsLLu+HcMcZ+X1li3q7UbXRRSiOl6lFQ7c6kAWvySdxAHzwMcCTOm+tXQIL6lvFR05rUMKwh0q7a2+FiWxx5A+0CiTouqI3LRqCN23IqsI3AlSucecgjH1E2D0/rNtj9i4CnbvyjArv+Hg8nPnj5Sbb6svNlVm2r8Cy+xFKblzqGLPnPnBPB4ImdR6w1T793b99KV+FiV9mYmpgSc7gWPnOfnmBX6ToeqtYolVmVNgO4bAGqUvYhLYG4KCSvmZ0nQdXaaxXRce8QKzsZVfILDDHAxgE5z4Blo3rbVZJC6dd1l1rYQ+9ZqKzXax97yQf0Maf1tq0SpEFKilqmXFePepUqpIzjkE5wBnz55gVR6Jqfw/wrCbd+1QpL/hMVfKjlcEHOZ5r6Lq2LKun1DFG2sBVYSrYztIxwcc4k5PVN6otYWkVrXbV29rbGrvs7rIec4DYwQQRgczYfWOrLIx7Z7WoqvQbOFaivt1qAD8AUAY88eYFS/TNQK+6arhX/GUcJ5x8WMeePzm0dE1RrqtFNrJezLUVUt3GXyABz9fzwceDJ2o9Wal6G07dsowIyVLFQXL+6CSqnJPvAbvvPGg9TaimumtO3ik27SVydt4xbW3OCrD9foRArn6fcti0ujpY5UBXBQnccL8WODnzLO/0lrVOCiE91aSFtpcpY7bVRsN7uSCOfpIur61bZZRYdg9mVFpRRhK1RiwUc5PvEkkknnzLXU+udW5BIqB76XnixgXrfeuA7HYM/JccceIENPSWuLWr2h+AyK5NlQUGzbsw27DAh1ORkYYTyvpXXEKRS3vaj2YcpnvBipUjPAyCN3w5B5m7UertU9ZqYptNT1nC4JV2Rskg8sBVWoPyVcSQfXet7rXZr3NT2iNg2j3i3cAzxZuZju+rGBVaXoOpsXUOiApps919yBFxnw2cN4PjM1P0fVAorUXg2Z2A1WAvgZO0Y545nrQdXtpruqrIAuNRY4ywNL70Kn5cy0T1nqhYtiilSLmvbCYFlzoUax+fOGbgYHPiBVJ0fUE3r22VtPX3LUb3HROMtsbBPxKfyMnH0hrhYajVhlFZOXqwO7Z20Gc4J3grjyCpz4MhdE6vbpbhfVtLAMpDDcjqwwQy/Mf5Sz0/rPWIta7kbt6j2gErlmcOzhXPzTfY7Y+rGBUt0jUhTZ2btigkuK3KAKSCd2MYBBGftN1Xp/WF0TsXIbG2LvR61LYJ27mAGcAnH2kn/anU7Qn4eBRdR8J/4eocvZ8/OWODJKet9WLXuHa3Pel59w4311tWuBnxtY8QKY9K1Hb7vZu7e3dv7b7Np4DbsYx95jV9M1FShrabqlJwGet0BJGQASPOOZYVeqNQoUDYNulGlB28ioWdz6/FuPn+kleovVQ1VLVLSKt+pOosbeGL2FNpOAqgZySYHNREQEREBERAREQEREBERATpPS3U9HXXcurrFm1kup9xWLWV5/CdvPbbK5HjjxObiB29vV+lutYaoA277bsVbVq1HZREQbSGNG8WuVUj4h9JA1Wr6YF1DVU732UCsN3xV3PeGoZQHyF5XaGJ5H6Tl4gfQaOsdG9se81rt9qLgNSzIaO2Aq11KQqkNuJDA5BGPpOd9N6/T1pqFsxXa+zs3mlLxVtJ3rsbwWBHvAEjH3lBEDtNFrektfY+rzcD2lyun9nDAAi11SpsBs48gE+eDwaPqt+k7FFenrG/Zm+093cXDtgKC23aV2/uyniB2mm1vR0alu0WC2ac7WSxmCgj2nv5bZYD7xUKB8sjGQYWg6rpG1Wss1FdWy6q1afwiUrc4FbBFIK8DyOQfGJzEQOw13Uul2A7qcbE0QU1q1buUCrqweduSAcHHJ5ld6mu0Jas6JNmC+4/iYIyO2Cr594DOcf18ygiB2FXXNAw03eorzaT7ca6ghOzintYICA+6zhNuSD+U2aXU9F77NZWe3sqG1ReVZt7d5l94FTt2ADx55WcXEC96vqNEKK001YNha3uWN3twUXMaQmW2814B4l707q3Ta6NMtwq1BVqjansqKyhT7yo4ALnwWLsQ23GBOFiB3a9a6dnB7Zt7IU6r2OntlheXP8Au2NoPaITdjPH6xb1vpLUalEpNJdtQVAqqd23tmgq7A9sKOCARjnE4SIGZiIgIiICIiAiIgIiICIiAiIgIiICIiAiIgIiZgYl/wCmvT3tB32EpUPJGNzfZc/4zV0ioX409WnVrG4NhZ9w+ZIBIUcAz6DX0S5V7YC1qowvLNn7+6Dyf6cfSWQVy+m+mL+5Y/8A8rG/9cTP7H6aP+QP/wBL/wC+TG6Lbjw2f0/wkf8AYWp/0JdI1/sTpp/5AH5WXf3TVf6T0Dg9s21Nj3Tu3KD9wRnEkr0LU/6zJFPRtRkZIX7kMf8AAExofM+p9PsosNdg5Hg/Jh9RIk+m9e9P2vVv7YsNLBlGQN655UgkHHn+Z+0+fdQvRiNlQox5AZyD+jeJFQ4iJAiIgIiICIiAiIgIiICIiAiIgIiICIiAiIgIiICTek6UWW1qwcqzgEIMu2fko+shS06P1MUfu5JOQ4KrZW20qCrEHj3uRjnA+kD6X0vq+kZBRpkswoOFrq3Y4+L3fJ8nPOeeZ0fTtt20ITlhnByMDGTn6YGc58T4/wBJ6nZQ1j6awVmwbSCoZSufhIORiWZ6iz6a5Xcs7rYGIZhuzl/GfyEux9Y7GnHx6jSJ+ep0v989Y6f89boR/wBzpv7p+elC4+RP0xJSXV8Z2eT/AMpcgEe6M45IPz/x8Rsfeiuh/d1miP8A3Om/vmV0VbZ7VlFuATiu6ixiAMnCoxY/oJ8AusQjjYeB4RV5A945+hP+hPXSH26mhxxssV8jjGw7v/WNj7NqtQnuqgssyc4RS5woznH0zicj6r1Gk1VVoCubaELZCKLK1XzvGclORkc4yDxK9/UN9FqvprQhVQCTl+c5yM+CNo/mZT1dUWuy6xtzm5WVtrdssr53gthsbsjOAPHyyY2OfdcHBnmSNdqe45s2om791BtQfZV+Q8SPIEREBERAREQEREBERAREQEREBERAREQERMiBiZAnoLkyy0emA5IzAi6fQO/gYmeo6FqnVDyWUH+Zxj+k6jS7FXk4+y8sf8pUeoGyUdeNuRx8ucjn6+eZBSAkfabRqGHz8zxuX5g/z/zmML9T/KUAx+v9Z63N/F/UzKBPnn9OP/Bm9a6Pm7f1/tgRtzfxf1hbCDnP9ZIsSkeGY/z/ALZHfb8sj8+f8oGXuJ+fmeOTz5mRt+ef6T0HH7oPPHnOf5QJen6Yz1hx8yfl9JEuoZfInYdM0irRX5ZgMsmccsSeD9RmR9VVU3gE/X/pP0MmxyUSfrNOByMCQSJRiIiAiIgIiICIiAiIgIiICIiAiIgJmYiBsqbBzLfT3eDnJ/oPylJPSuRA6AWDnk8yPq1DDGZU95v9YmfaG+smhiyoia5t77f6xPJsJ8yjxEyTEDETOYBgAJvooOef8pqFhmRa31MC9ovYfOZv1B8+D9Qf8R85R+0P9TMHUN9TJoT9Rd5BGD/RpW2eZkuT5niUIiICIiAiIgIiICIiAiIgIiICIiBP0fR77azaijYG2bi9aDdjdtG4jJxzNa9NvOAKrjuBIxW53AYyRxyPeH8xN+n63fXp201bGtGsNjFSyuxKbCpIPK4+WJOHq7U7mZu24ZaF2HubB7MFFRXDAg+4CcHBJORKKmnp9zgMlVrg8AqjsDk44IH1B/lFHT7n7pSuxuyM2YU/hjOMt9Of/Mt39YasqykodyOrHBBPd1HtDnggAl/oMY4kY+objZrLCKyddu7owwGWs7mUwcjDDjk/fMCLqukamuztWVWq+5lC7WJYrwwXHxY+011aC1u6FRiaVL2DGCiqQCSDzwSJeH1tq97uRUd9t1jAqxB9oRUsT4shcKMYOR9ZDo9S3pq21g2F2BVlbe9bKU2bSGYkjAHk/IQNdnpvWKzo1Lqa9obO0YLIzqMk4Puox4+khnp9wCk12gN8PuP72Bk44545lxX6x1YWpSUbtG1tzKSzm5bFJc55wLrMfTdPaetNWH34rzuRvhfANembTrj3uPccn8/5QKT9n3bmXt27kG5l2PlR9WGOB95rt01iqrMrqrfCSrANwDwT54IP6iX2l9Z6qsKAKsJXTWOLFI9nDCtgysDuG9vnj7Svv67e1umtJAbSrUtXBKr2AAh2nIJ90E/WB40/RNU7Oq02ZRO4wZdm1PG4lsYEaXouosr7qIShLAHKKXKDLhFJBfAPOAZOv9V6hkevFSI9dlZUB8DvWrbYwLMTuLKPJIHOAMmeOk+prtPUaq1rKkufe7uDvXad6BglmPlvVsQK63p1ynBR/APA3DlBYORkZ2ENj5Cben9G1F67qk3Lu2ZLIgZyM7FLEbmxjgZPIliPVuo23LtqI1CV12jFnvpVQKUHxcYAByMEnyccSFoetNXWtLV03olhsRbVZgjkAMRtYZB2rlWypx4gRDoLgM9uzG7ZnY2N+cbc4854xPX7Nv3Be1duYZC9t9zD6gY5H3lrp/VupRUAFWUVUDbSPw1u7wTaCEA3/MKDjjM2V+s9UGDYrODfwRYAfaLFscNhhkbkGB/PMCiOktClyjhVbaW2ttVv4SfkftPVuguXh67VwAeUccE4B5HgniXbetNXt2gVLhy6lVKbN13eKhVO0rv5wwM8H1Zdmz8OjFg95cWlSwu727JfcDv5xnH2gV46HqtoftWBSGIJG3IQ7WxnyQTjHmRq9Dax2rXYxyRgIxOV+IYA8jIyPlmXV/rDUuHBFWbBqFLAOCBqrO7YB72Pi5BxkT1/tpq9+9u02ajWy7SFfc4sextpB7jOoJYEZwPkMQOcZcHB4x/SYm/XaprbLLX5axyzck8scnkkn+ZmiQIiICIiAiIgIiICIiAiIgZiIlCXHQOo01Jq6rhYRqalrDIELIRYr5wxH8OP1lPEI6OzquhGkbTpRmz3gLXRN7E2BlcsGyhC+7tGVP6yw6F6voop0qPS1j6QlkYbBhnts7h+/wCHYMf9SLOMiFdjX6h6btTfpS7d9bXJWksy953sTcMEqyMBg5xt8njHnp/qLQLsN2kRm7e1yKqMEi52UqvCg9tkUsQT7vOZz3RRX36+8alTPvGwWsgGD5Wshm/IEZOM8ZnVPd0fN2VpwSfh9rJZBRhDTwAjm73iDwAcAkCBV+luuUaW66xheAxHbVO2w4YkC0+6WUce6CA3zyOJnXeoNO+hbSJQa27qWbwawHZQ+92AXILbvhBwMDGMc2jXdGwNoq3bT2srqtqnsDHtf8R7u74Mj9OJWOvTjrC1bqlW/gW1XNQF2csNr9xvezhSB8snzAkD1TRs2HT5P7OXSl8sHLhgSfi27OPO3d95i/rnTmLD2XAdbgCEpVqBYoFSqFwLNhBO9juOZvtt6RjUe7UMtZgL7UzFfZ17J07EAKe9uLBhgZwMgCbmu6L3AQtRAF3aAGqWsL+H2BqMgk2f8bJUEcjOYFP1nrOkep69Np0pL2KdzJUWFYoqUqp52k2I75GPi+5k8+sKzphpjXYF9iWjcGJ/EBJLdpiayDwN20OPIPE5rrPZ9ou9nOau43bO1k93PGFYkgfmcyHA7HU+oOmlkKaXZtrtTd29OSC5Q1Oa/gsZdtg5Azvz9pp/b2g7TL7IpY2s2SlZLA3B195SpTCApsAKzlIgXfqjqWlvettNT2MKQ4C11qcsSu1F+gOMknPHjEpIiEIiIAzEyZiRSIiAiIgIiIGYidP6er07CkMmnZT3DqGtcKQQG7S5JBWv4MlPeOW+glHMYid9p9NpM09xdIAWsN2TQuEBbsl9re4MdvhOSd2flOX63UoSsntLazPuWvt4FY29suEJVWJLcD5AfrBUREQEREBERAREQMzE7j/+Yo2dUyFVZVrwxJGMlvmOZZ9Q6fotRdffeNZqrGYjctlVCts/DXaCj/wbclhkjwARKPmk9bTPpPSvTHSG9/8A3u1WAKK1ihcEZBYrWrH8hiT+saDp2p2aSprV7OTXXWVChQpZzygGcknySfrOMsu3lrh0u+Wz4+tvksTuunenun2qUT2uxhhyw7KNsbgAbmwecHxmbh6X6eXanZ1BXQKSWt0+AWGVGErbJIBOPoDkyzKW62l6OeM7rNR8/idN1X0jYlVl9B79dJxaMYspyAyswHxIVZTuHjPIUjE5mVmREQERPSISQAMknAH1J8QPMTedHb/A/wAv3W+fiY9lszjY/wD9W+fiBpibvZbOPcfkkD3W5K/EB+U9roLTkbHyF3EYIO3OM4PnkgQI0SR7Fbx7j8+PdbnnH+M1dps4wfOPB8/SDTxE2GpvoePPnieWQjyMQuq8xEQjM3aW/YSdqsccbuQPrx8+JpiVcMrjZZzE5Ncg8VKP6/QY5HjA5/M8iRLnBYkAKD8h4E8QZNNM+tnnNZceJPxiIiGRERAREQERECTo9dbUSarLK93B2sy7h9DjzJdPX9SqsofhiSTtQsCxLHDYyOWJ+xJIxKuIFjV1zUqoVbWUAAADbwAMAeJ7HqDVYx3DjGOVQ8ffIlXElkvLrHPLH23Sxr61qFOQ+PdC/CnhfA8TbpfUWprdrFcZYAHKpg7c44A4I3HkY8n6ypiJjJxFvUzs1bdeXRdO9ZaunfsNR7ud+6tGDAqF2lfG3aoAAGABOfsbJJwBk5wBgDPyA+QnmJXBERATIMxECcvWNSDuFtuck/ETyTk5z5nleq3g57tnnPLE5OMcg+ePlIcQJp6rfyO7YMknhiOWO5jx4yTmeB1C7dvFlm767jn5cfl7o/lIsQJf7Svznu25+u9s/P8AzP8AOazq7CSSzEkkk5PJPkn7maIhZlZx6N3tL/xHn7zzZczfEScfX7+ZriFueV9LSIiHLMREqEREAZiIkqkREBERAREQEREBERAREQEREBERAREQEREBERAREQEREBERA//Z"/>
          <p:cNvSpPr>
            <a:spLocks noChangeAspect="1" noChangeArrowheads="1"/>
          </p:cNvSpPr>
          <p:nvPr/>
        </p:nvSpPr>
        <p:spPr bwMode="auto">
          <a:xfrm>
            <a:off x="155575" y="-1790700"/>
            <a:ext cx="5000625"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0" name="AutoShape 6" descr="data:image/jpeg;base64,/9j/4AAQSkZJRgABAQAAAQABAAD/2wCEAAkGBxASEBAQEBQQEBUQEhYVFBUWFBASExEVFBQYGBUVFBUZICggGBolHRMUITEhJSkrLi4uFx8/ODMtNygtLisBCgoKDg0OFBAPGiwcHBwrMTcsNyssKysrKzcrLCwsNzc3LDIsLDc3KzcsKzgsLCs0KywwLCs1LywrNzcsKzcsLP/AABEIAMIBAwMBIgACEQEDEQH/xAAcAAEAAgMBAQEAAAAAAAAAAAAABAUBAwYCBwj/xAA9EAACAgEDAwEGAwYDCAMBAAABAgADEQQSIQUTMQYUIjJBUWEjcYEVQlKRodKx0fAWJDNDYoTBwnKSkwf/xAAXAQEBAQEAAAAAAAAAAAAAAAAAAQMC/8QAIBEBAQACAQMFAAAAAAAAAAAAAAECETEDEnEhMkFhsf/aAAwDAQACEQMRAD8A+HRESoREQEREBERATERIpERAREm9G6a+p1FWnrwGtYLk8Ko8szfYAEn8oEKJ1eg0PT79QmkoXUMGznU2WrXwilns7IQ4UBWO0knH3kkdE0TagaVFvVTT3/antXHaFXdNpqCcDAPu5znjMDi4nafsTQtqbNKEvrSqk3tqmuV/wRWLBZ2ggBBDKAoOcsOZB6rpdBXe+lNeop2MFFxtS0kEAq7VhQNpBBwDnEDmYknqWiei6ymz4qmKnHg4PkfY+ZGgIiICIiAiIgIiICZgRARESoREQEREBERARExIpERAREQEREBJfSte+nurvTGa2zg+GHhlP2IJH6yJEDp+kajQVXrqRbegXdmjsixirKVasWbwMEMRkj9JNHWdCdR7S1lyIKOwNKtIJ7Iq7Xa7pfHjncec84nFxA7X9taE6izVO9uyynsnSJSFxV2xWtQtL4UAKvvAE+74kXW63p92pfWah7rN7bhpkpFXAwEqNpchUAAXIBOB8pykQJnV+oPqL7tRZjdc7OQOANxzgfYeP0kOIgIiICIiAiIgIiIGRExEDMTESjMTESDMREoTERIPVaFiFUFixAAAJJJ4AA+ZlnrPT+oqDFu0TWwV0W6l7K2J2hWRWLZzx44PmV1FzIyuhKsjBlI8gqcgj9RLe71PcXFqppq7e6tpuSlBY1iNuDZOQvvckKAD88iBDfouqDBDRqAxBYL2rNxC8EgYzgZGfpC9F1RZkFGoLJjcoqsLLu+HcMcZ+X1li3q7UbXRRSiOl6lFQ7c6kAWvySdxAHzwMcCTOm+tXQIL6lvFR05rUMKwh0q7a2+FiWxx5A+0CiTouqI3LRqCN23IqsI3AlSucecgjH1E2D0/rNtj9i4CnbvyjArv+Hg8nPnj5Sbb6svNlVm2r8Cy+xFKblzqGLPnPnBPB4ImdR6w1T793b99KV+FiV9mYmpgSc7gWPnOfnmBX6ToeqtYolVmVNgO4bAGqUvYhLYG4KCSvmZ0nQdXaaxXRce8QKzsZVfILDDHAxgE5z4Blo3rbVZJC6dd1l1rYQ+9ZqKzXax97yQf0Maf1tq0SpEFKilqmXFePepUqpIzjkE5wBnz55gVR6Jqfw/wrCbd+1QpL/hMVfKjlcEHOZ5r6Lq2LKun1DFG2sBVYSrYztIxwcc4k5PVN6otYWkVrXbV29rbGrvs7rIec4DYwQQRgczYfWOrLIx7Z7WoqvQbOFaivt1qAD8AUAY88eYFS/TNQK+6arhX/GUcJ5x8WMeePzm0dE1RrqtFNrJezLUVUt3GXyABz9fzwceDJ2o9Wal6G07dsowIyVLFQXL+6CSqnJPvAbvvPGg9TaimumtO3ik27SVydt4xbW3OCrD9foRArn6fcti0ujpY5UBXBQnccL8WODnzLO/0lrVOCiE91aSFtpcpY7bVRsN7uSCOfpIur61bZZRYdg9mVFpRRhK1RiwUc5PvEkkknnzLXU+udW5BIqB76XnixgXrfeuA7HYM/JccceIENPSWuLWr2h+AyK5NlQUGzbsw27DAh1ORkYYTyvpXXEKRS3vaj2YcpnvBipUjPAyCN3w5B5m7UertU9ZqYptNT1nC4JV2Rskg8sBVWoPyVcSQfXet7rXZr3NT2iNg2j3i3cAzxZuZju+rGBVaXoOpsXUOiApps919yBFxnw2cN4PjM1P0fVAorUXg2Z2A1WAvgZO0Y545nrQdXtpruqrIAuNRY4ywNL70Kn5cy0T1nqhYtiilSLmvbCYFlzoUax+fOGbgYHPiBVJ0fUE3r22VtPX3LUb3HROMtsbBPxKfyMnH0hrhYajVhlFZOXqwO7Z20Gc4J3grjyCpz4MhdE6vbpbhfVtLAMpDDcjqwwQy/Mf5Sz0/rPWIta7kbt6j2gErlmcOzhXPzTfY7Y+rGBUt0jUhTZ2btigkuK3KAKSCd2MYBBGftN1Xp/WF0TsXIbG2LvR61LYJ27mAGcAnH2kn/anU7Qn4eBRdR8J/4eocvZ8/OWODJKet9WLXuHa3Pel59w4311tWuBnxtY8QKY9K1Hb7vZu7e3dv7b7Np4DbsYx95jV9M1FShrabqlJwGet0BJGQASPOOZYVeqNQoUDYNulGlB28ioWdz6/FuPn+kleovVQ1VLVLSKt+pOosbeGL2FNpOAqgZySYHNREQEREBERAREQEREBERATpPS3U9HXXcurrFm1kup9xWLWV5/CdvPbbK5HjjxObiB29vV+lutYaoA277bsVbVq1HZREQbSGNG8WuVUj4h9JA1Wr6YF1DVU732UCsN3xV3PeGoZQHyF5XaGJ5H6Tl4gfQaOsdG9se81rt9qLgNSzIaO2Aq11KQqkNuJDA5BGPpOd9N6/T1pqFsxXa+zs3mlLxVtJ3rsbwWBHvAEjH3lBEDtNFrektfY+rzcD2lyun9nDAAi11SpsBs48gE+eDwaPqt+k7FFenrG/Zm+093cXDtgKC23aV2/uyniB2mm1vR0alu0WC2ac7WSxmCgj2nv5bZYD7xUKB8sjGQYWg6rpG1Wss1FdWy6q1afwiUrc4FbBFIK8DyOQfGJzEQOw13Uul2A7qcbE0QU1q1buUCrqweduSAcHHJ5ld6mu0Jas6JNmC+4/iYIyO2Cr594DOcf18ygiB2FXXNAw03eorzaT7ca6ghOzintYICA+6zhNuSD+U2aXU9F77NZWe3sqG1ReVZt7d5l94FTt2ADx55WcXEC96vqNEKK001YNha3uWN3twUXMaQmW2814B4l707q3Ta6NMtwq1BVqjansqKyhT7yo4ALnwWLsQ23GBOFiB3a9a6dnB7Zt7IU6r2OntlheXP8Au2NoPaITdjPH6xb1vpLUalEpNJdtQVAqqd23tmgq7A9sKOCARjnE4SIGZiIgIiICIiAiIgIiICIiAiIgIiICIiAiIgIiZgYl/wCmvT3tB32EpUPJGNzfZc/4zV0ioX409WnVrG4NhZ9w+ZIBIUcAz6DX0S5V7YC1qowvLNn7+6Dyf6cfSWQVy+m+mL+5Y/8A8rG/9cTP7H6aP+QP/wBL/wC+TG6Lbjw2f0/wkf8AYWp/0JdI1/sTpp/5AH5WXf3TVf6T0Dg9s21Nj3Tu3KD9wRnEkr0LU/6zJFPRtRkZIX7kMf8AAExofM+p9PsosNdg5Hg/Jh9RIk+m9e9P2vVv7YsNLBlGQN655UgkHHn+Z+0+fdQvRiNlQox5AZyD+jeJFQ4iJAiIgIiICIiAiIgIiICIiAiIgIiICIiAiIgIiICTek6UWW1qwcqzgEIMu2fko+shS06P1MUfu5JOQ4KrZW20qCrEHj3uRjnA+kD6X0vq+kZBRpkswoOFrq3Y4+L3fJ8nPOeeZ0fTtt20ITlhnByMDGTn6YGc58T4/wBJ6nZQ1j6awVmwbSCoZSufhIORiWZ6iz6a5Xcs7rYGIZhuzl/GfyEux9Y7GnHx6jSJ+ep0v989Y6f89boR/wBzpv7p+elC4+RP0xJSXV8Z2eT/AMpcgEe6M45IPz/x8Rsfeiuh/d1miP8A3Om/vmV0VbZ7VlFuATiu6ixiAMnCoxY/oJ8AusQjjYeB4RV5A945+hP+hPXSH26mhxxssV8jjGw7v/WNj7NqtQnuqgssyc4RS5woznH0zicj6r1Gk1VVoCubaELZCKLK1XzvGclORkc4yDxK9/UN9FqvprQhVQCTl+c5yM+CNo/mZT1dUWuy6xtzm5WVtrdssr53gthsbsjOAPHyyY2OfdcHBnmSNdqe45s2om791BtQfZV+Q8SPIEREBERAREQEREBERAREQEREBERAREQERMiBiZAnoLkyy0emA5IzAi6fQO/gYmeo6FqnVDyWUH+Zxj+k6jS7FXk4+y8sf8pUeoGyUdeNuRx8ucjn6+eZBSAkfabRqGHz8zxuX5g/z/zmML9T/KUAx+v9Z63N/F/UzKBPnn9OP/Bm9a6Pm7f1/tgRtzfxf1hbCDnP9ZIsSkeGY/z/ALZHfb8sj8+f8oGXuJ+fmeOTz5mRt+ef6T0HH7oPPHnOf5QJen6Yz1hx8yfl9JEuoZfInYdM0irRX5ZgMsmccsSeD9RmR9VVU3gE/X/pP0MmxyUSfrNOByMCQSJRiIiAiIgIiICIiAiIgIiICIiAiIgJmYiBsqbBzLfT3eDnJ/oPylJPSuRA6AWDnk8yPq1DDGZU95v9YmfaG+smhiyoia5t77f6xPJsJ8yjxEyTEDETOYBgAJvooOef8pqFhmRa31MC9ovYfOZv1B8+D9Qf8R85R+0P9TMHUN9TJoT9Rd5BGD/RpW2eZkuT5niUIiICIiAiIgIiICIiAiIgIiICIiBP0fR77azaijYG2bi9aDdjdtG4jJxzNa9NvOAKrjuBIxW53AYyRxyPeH8xN+n63fXp201bGtGsNjFSyuxKbCpIPK4+WJOHq7U7mZu24ZaF2HubB7MFFRXDAg+4CcHBJORKKmnp9zgMlVrg8AqjsDk44IH1B/lFHT7n7pSuxuyM2YU/hjOMt9Of/Mt39YasqykodyOrHBBPd1HtDnggAl/oMY4kY+objZrLCKyddu7owwGWs7mUwcjDDjk/fMCLqukamuztWVWq+5lC7WJYrwwXHxY+011aC1u6FRiaVL2DGCiqQCSDzwSJeH1tq97uRUd9t1jAqxB9oRUsT4shcKMYOR9ZDo9S3pq21g2F2BVlbe9bKU2bSGYkjAHk/IQNdnpvWKzo1Lqa9obO0YLIzqMk4Puox4+khnp9wCk12gN8PuP72Bk44545lxX6x1YWpSUbtG1tzKSzm5bFJc55wLrMfTdPaetNWH34rzuRvhfANembTrj3uPccn8/5QKT9n3bmXt27kG5l2PlR9WGOB95rt01iqrMrqrfCSrANwDwT54IP6iX2l9Z6qsKAKsJXTWOLFI9nDCtgysDuG9vnj7Svv67e1umtJAbSrUtXBKr2AAh2nIJ90E/WB40/RNU7Oq02ZRO4wZdm1PG4lsYEaXouosr7qIShLAHKKXKDLhFJBfAPOAZOv9V6hkevFSI9dlZUB8DvWrbYwLMTuLKPJIHOAMmeOk+prtPUaq1rKkufe7uDvXad6BglmPlvVsQK63p1ynBR/APA3DlBYORkZ2ENj5Cben9G1F67qk3Lu2ZLIgZyM7FLEbmxjgZPIliPVuo23LtqI1CV12jFnvpVQKUHxcYAByMEnyccSFoetNXWtLV03olhsRbVZgjkAMRtYZB2rlWypx4gRDoLgM9uzG7ZnY2N+cbc4854xPX7Nv3Be1duYZC9t9zD6gY5H3lrp/VupRUAFWUVUDbSPw1u7wTaCEA3/MKDjjM2V+s9UGDYrODfwRYAfaLFscNhhkbkGB/PMCiOktClyjhVbaW2ttVv4SfkftPVuguXh67VwAeUccE4B5HgniXbetNXt2gVLhy6lVKbN13eKhVO0rv5wwM8H1Zdmz8OjFg95cWlSwu727JfcDv5xnH2gV46HqtoftWBSGIJG3IQ7WxnyQTjHmRq9Dax2rXYxyRgIxOV+IYA8jIyPlmXV/rDUuHBFWbBqFLAOCBqrO7YB72Pi5BxkT1/tpq9+9u02ajWy7SFfc4sextpB7jOoJYEZwPkMQOcZcHB4x/SYm/XaprbLLX5axyzck8scnkkn+ZmiQIiICIiAiIgIiICIiAiIgZiIlCXHQOo01Jq6rhYRqalrDIELIRYr5wxH8OP1lPEI6OzquhGkbTpRmz3gLXRN7E2BlcsGyhC+7tGVP6yw6F6voop0qPS1j6QlkYbBhnts7h+/wCHYMf9SLOMiFdjX6h6btTfpS7d9bXJWksy953sTcMEqyMBg5xt8njHnp/qLQLsN2kRm7e1yKqMEi52UqvCg9tkUsQT7vOZz3RRX36+8alTPvGwWsgGD5Wshm/IEZOM8ZnVPd0fN2VpwSfh9rJZBRhDTwAjm73iDwAcAkCBV+luuUaW66xheAxHbVO2w4YkC0+6WUce6CA3zyOJnXeoNO+hbSJQa27qWbwawHZQ+92AXILbvhBwMDGMc2jXdGwNoq3bT2srqtqnsDHtf8R7u74Mj9OJWOvTjrC1bqlW/gW1XNQF2csNr9xvezhSB8snzAkD1TRs2HT5P7OXSl8sHLhgSfi27OPO3d95i/rnTmLD2XAdbgCEpVqBYoFSqFwLNhBO9juOZvtt6RjUe7UMtZgL7UzFfZ17J07EAKe9uLBhgZwMgCbmu6L3AQtRAF3aAGqWsL+H2BqMgk2f8bJUEcjOYFP1nrOkep69Np0pL2KdzJUWFYoqUqp52k2I75GPi+5k8+sKzphpjXYF9iWjcGJ/EBJLdpiayDwN20OPIPE5rrPZ9ou9nOau43bO1k93PGFYkgfmcyHA7HU+oOmlkKaXZtrtTd29OSC5Q1Oa/gsZdtg5Azvz9pp/b2g7TL7IpY2s2SlZLA3B195SpTCApsAKzlIgXfqjqWlvettNT2MKQ4C11qcsSu1F+gOMknPHjEpIiEIiIAzEyZiRSIiAiIgIiIGYidP6er07CkMmnZT3DqGtcKQQG7S5JBWv4MlPeOW+glHMYid9p9NpM09xdIAWsN2TQuEBbsl9re4MdvhOSd2flOX63UoSsntLazPuWvt4FY29suEJVWJLcD5AfrBUREQEREBERAREQMzE7j/+Yo2dUyFVZVrwxJGMlvmOZZ9Q6fotRdffeNZqrGYjctlVCts/DXaCj/wbclhkjwARKPmk9bTPpPSvTHSG9/8A3u1WAKK1ihcEZBYrWrH8hiT+saDp2p2aSprV7OTXXWVChQpZzygGcknySfrOMsu3lrh0u+Wz4+tvksTuunenun2qUT2uxhhyw7KNsbgAbmwecHxmbh6X6eXanZ1BXQKSWt0+AWGVGErbJIBOPoDkyzKW62l6OeM7rNR8/idN1X0jYlVl9B79dJxaMYspyAyswHxIVZTuHjPIUjE5mVmREQERPSISQAMknAH1J8QPMTedHb/A/wAv3W+fiY9lszjY/wD9W+fiBpibvZbOPcfkkD3W5K/EB+U9roLTkbHyF3EYIO3OM4PnkgQI0SR7Fbx7j8+PdbnnH+M1dps4wfOPB8/SDTxE2GpvoePPnieWQjyMQuq8xEQjM3aW/YSdqsccbuQPrx8+JpiVcMrjZZzE5Ncg8VKP6/QY5HjA5/M8iRLnBYkAKD8h4E8QZNNM+tnnNZceJPxiIiGRERAREQERECTo9dbUSarLK93B2sy7h9DjzJdPX9SqsofhiSTtQsCxLHDYyOWJ+xJIxKuIFjV1zUqoVbWUAAADbwAMAeJ7HqDVYx3DjGOVQ8ffIlXElkvLrHPLH23Sxr61qFOQ+PdC/CnhfA8TbpfUWprdrFcZYAHKpg7c44A4I3HkY8n6ypiJjJxFvUzs1bdeXRdO9ZaunfsNR7ud+6tGDAqF2lfG3aoAAGABOfsbJJwBk5wBgDPyA+QnmJXBERATIMxECcvWNSDuFtuck/ETyTk5z5nleq3g57tnnPLE5OMcg+ePlIcQJp6rfyO7YMknhiOWO5jx4yTmeB1C7dvFlm767jn5cfl7o/lIsQJf7Svznu25+u9s/P8AzP8AOazq7CSSzEkkk5PJPkn7maIhZlZx6N3tL/xHn7zzZczfEScfX7+ZriFueV9LSIiHLMREqEREAZiIkqkREBERAREQEREBERAREQEREBERAREQEREBERAREQEREBERA//Z"/>
          <p:cNvSpPr>
            <a:spLocks noChangeAspect="1" noChangeArrowheads="1"/>
          </p:cNvSpPr>
          <p:nvPr/>
        </p:nvSpPr>
        <p:spPr bwMode="auto">
          <a:xfrm>
            <a:off x="155575" y="-1790700"/>
            <a:ext cx="5000625"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32" name="Picture 8" descr="http://studentsmetro.com/fun/dat/704/Car_Advertisement_Wars_02.jpg"/>
          <p:cNvPicPr>
            <a:picLocks noChangeAspect="1" noChangeArrowheads="1"/>
          </p:cNvPicPr>
          <p:nvPr/>
        </p:nvPicPr>
        <p:blipFill>
          <a:blip r:embed="rId2"/>
          <a:srcRect/>
          <a:stretch>
            <a:fillRect/>
          </a:stretch>
        </p:blipFill>
        <p:spPr bwMode="auto">
          <a:xfrm>
            <a:off x="1" y="1066801"/>
            <a:ext cx="4419600" cy="3308386"/>
          </a:xfrm>
          <a:prstGeom prst="rect">
            <a:avLst/>
          </a:prstGeom>
          <a:noFill/>
        </p:spPr>
      </p:pic>
      <p:pic>
        <p:nvPicPr>
          <p:cNvPr id="1034" name="Picture 10" descr="https://encrypted-tbn2.gstatic.com/images?q=tbn:ANd9GcTHZmTox3_nDyaV7kLQRCrHGGkcvHVJ4cs0mbDeifXjSnRDxnSH3w"/>
          <p:cNvPicPr>
            <a:picLocks noChangeAspect="1" noChangeArrowheads="1"/>
          </p:cNvPicPr>
          <p:nvPr/>
        </p:nvPicPr>
        <p:blipFill>
          <a:blip r:embed="rId3"/>
          <a:srcRect/>
          <a:stretch>
            <a:fillRect/>
          </a:stretch>
        </p:blipFill>
        <p:spPr bwMode="auto">
          <a:xfrm>
            <a:off x="4572000" y="990600"/>
            <a:ext cx="3743325" cy="3743325"/>
          </a:xfrm>
          <a:prstGeom prst="rect">
            <a:avLst/>
          </a:prstGeom>
          <a:noFill/>
        </p:spPr>
      </p:pic>
      <p:pic>
        <p:nvPicPr>
          <p:cNvPr id="1036" name="Picture 12" descr="https://encrypted-tbn1.gstatic.com/images?q=tbn:ANd9GcQ-4S3HbuOvF6DIUEny1LiO_dovfeDBy5PLoOQODQQ7wwlY35H1"/>
          <p:cNvPicPr>
            <a:picLocks noChangeAspect="1" noChangeArrowheads="1"/>
          </p:cNvPicPr>
          <p:nvPr/>
        </p:nvPicPr>
        <p:blipFill>
          <a:blip r:embed="rId4"/>
          <a:srcRect/>
          <a:stretch>
            <a:fillRect/>
          </a:stretch>
        </p:blipFill>
        <p:spPr bwMode="auto">
          <a:xfrm>
            <a:off x="609600" y="4419600"/>
            <a:ext cx="3962400" cy="1983889"/>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6000" b="1" dirty="0" smtClean="0"/>
              <a:t>Learning</a:t>
            </a:r>
          </a:p>
        </p:txBody>
      </p:sp>
      <p:sp>
        <p:nvSpPr>
          <p:cNvPr id="10" name="TextBox 9"/>
          <p:cNvSpPr txBox="1"/>
          <p:nvPr/>
        </p:nvSpPr>
        <p:spPr>
          <a:xfrm>
            <a:off x="304800" y="1219200"/>
            <a:ext cx="8424422" cy="3970318"/>
          </a:xfrm>
          <a:prstGeom prst="rect">
            <a:avLst/>
          </a:prstGeom>
          <a:noFill/>
        </p:spPr>
        <p:txBody>
          <a:bodyPr wrap="none" rtlCol="0">
            <a:spAutoFit/>
          </a:bodyPr>
          <a:lstStyle/>
          <a:p>
            <a:pPr algn="just"/>
            <a:r>
              <a:rPr lang="en-US" sz="3600" b="1" dirty="0" smtClean="0"/>
              <a:t>Learning </a:t>
            </a:r>
            <a:r>
              <a:rPr lang="en-US" sz="3600" dirty="0" smtClean="0"/>
              <a:t>induces changes in our behavior </a:t>
            </a:r>
          </a:p>
          <a:p>
            <a:pPr algn="just"/>
            <a:r>
              <a:rPr lang="en-US" sz="3600" dirty="0" smtClean="0"/>
              <a:t>arising from experience. Most human </a:t>
            </a:r>
          </a:p>
          <a:p>
            <a:pPr algn="just"/>
            <a:r>
              <a:rPr lang="en-US" sz="3600" dirty="0" smtClean="0"/>
              <a:t>behavior is learned, although much learning</a:t>
            </a:r>
          </a:p>
          <a:p>
            <a:pPr algn="just"/>
            <a:r>
              <a:rPr lang="en-US" sz="3600" dirty="0" smtClean="0"/>
              <a:t> is incidental. Learning theorists believe </a:t>
            </a:r>
          </a:p>
          <a:p>
            <a:pPr algn="just"/>
            <a:r>
              <a:rPr lang="en-US" sz="3600" dirty="0" smtClean="0"/>
              <a:t>learning is produced through the interplay </a:t>
            </a:r>
          </a:p>
          <a:p>
            <a:pPr algn="just"/>
            <a:r>
              <a:rPr lang="en-US" sz="3600" dirty="0" smtClean="0"/>
              <a:t>of drives, stimuli, cues, responses, and </a:t>
            </a:r>
          </a:p>
          <a:p>
            <a:pPr algn="just"/>
            <a:r>
              <a:rPr lang="en-US" sz="3600" dirty="0" smtClean="0"/>
              <a:t>reinforcement.</a:t>
            </a:r>
            <a:endParaRPr lang="en-GB"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6000" b="1" dirty="0" smtClean="0"/>
              <a:t>Learning</a:t>
            </a:r>
          </a:p>
        </p:txBody>
      </p:sp>
      <p:sp>
        <p:nvSpPr>
          <p:cNvPr id="23555" name="TextBox 3"/>
          <p:cNvSpPr txBox="1">
            <a:spLocks noChangeArrowheads="1"/>
          </p:cNvSpPr>
          <p:nvPr/>
        </p:nvSpPr>
        <p:spPr bwMode="auto">
          <a:xfrm>
            <a:off x="381000" y="1143000"/>
            <a:ext cx="8763000" cy="1015663"/>
          </a:xfrm>
          <a:prstGeom prst="rect">
            <a:avLst/>
          </a:prstGeom>
          <a:noFill/>
          <a:ln w="9525">
            <a:noFill/>
            <a:miter lim="800000"/>
            <a:headEnd/>
            <a:tailEnd/>
          </a:ln>
        </p:spPr>
        <p:txBody>
          <a:bodyPr wrap="square">
            <a:spAutoFit/>
          </a:bodyPr>
          <a:lstStyle/>
          <a:p>
            <a:r>
              <a:rPr lang="en-US" sz="3200" dirty="0" smtClean="0"/>
              <a:t>Driver: </a:t>
            </a:r>
            <a:r>
              <a:rPr lang="en-US" sz="2800" dirty="0" smtClean="0"/>
              <a:t>A </a:t>
            </a:r>
            <a:r>
              <a:rPr lang="en-US" sz="2800" b="1" dirty="0" smtClean="0"/>
              <a:t>drive </a:t>
            </a:r>
            <a:r>
              <a:rPr lang="en-US" sz="2800" dirty="0" smtClean="0"/>
              <a:t>is a strong internal stimulus impelling action. </a:t>
            </a:r>
            <a:endParaRPr lang="en-US" sz="2800" dirty="0"/>
          </a:p>
        </p:txBody>
      </p:sp>
      <p:sp>
        <p:nvSpPr>
          <p:cNvPr id="23558" name="TextBox 2"/>
          <p:cNvSpPr txBox="1">
            <a:spLocks noChangeArrowheads="1"/>
          </p:cNvSpPr>
          <p:nvPr/>
        </p:nvSpPr>
        <p:spPr bwMode="auto">
          <a:xfrm>
            <a:off x="457200" y="2286000"/>
            <a:ext cx="8686800" cy="1015663"/>
          </a:xfrm>
          <a:prstGeom prst="rect">
            <a:avLst/>
          </a:prstGeom>
          <a:noFill/>
          <a:ln w="9525">
            <a:noFill/>
            <a:miter lim="800000"/>
            <a:headEnd/>
            <a:tailEnd/>
          </a:ln>
        </p:spPr>
        <p:txBody>
          <a:bodyPr wrap="square">
            <a:spAutoFit/>
          </a:bodyPr>
          <a:lstStyle/>
          <a:p>
            <a:r>
              <a:rPr lang="en-US" sz="3200" dirty="0" smtClean="0"/>
              <a:t>Cues: </a:t>
            </a:r>
            <a:r>
              <a:rPr lang="en-US" sz="2800" b="1" dirty="0" smtClean="0"/>
              <a:t>Cues </a:t>
            </a:r>
            <a:r>
              <a:rPr lang="en-US" sz="2800" dirty="0" smtClean="0"/>
              <a:t>are minor stimuli that determine when, where, and how a person responds. </a:t>
            </a:r>
            <a:endParaRPr lang="en-US" sz="2800" dirty="0"/>
          </a:p>
        </p:txBody>
      </p:sp>
      <p:sp>
        <p:nvSpPr>
          <p:cNvPr id="23560" name="TextBox 4"/>
          <p:cNvSpPr txBox="1">
            <a:spLocks noChangeArrowheads="1"/>
          </p:cNvSpPr>
          <p:nvPr/>
        </p:nvSpPr>
        <p:spPr bwMode="auto">
          <a:xfrm>
            <a:off x="381000" y="3581400"/>
            <a:ext cx="8382000" cy="1446550"/>
          </a:xfrm>
          <a:prstGeom prst="rect">
            <a:avLst/>
          </a:prstGeom>
          <a:noFill/>
          <a:ln w="9525">
            <a:noFill/>
            <a:miter lim="800000"/>
            <a:headEnd/>
            <a:tailEnd/>
          </a:ln>
        </p:spPr>
        <p:txBody>
          <a:bodyPr wrap="square">
            <a:spAutoFit/>
          </a:bodyPr>
          <a:lstStyle/>
          <a:p>
            <a:r>
              <a:rPr lang="en-US" sz="3200" dirty="0" smtClean="0"/>
              <a:t>Discrimination</a:t>
            </a:r>
            <a:r>
              <a:rPr lang="en-US" sz="2400" b="1" dirty="0" smtClean="0"/>
              <a:t> </a:t>
            </a:r>
            <a:r>
              <a:rPr lang="en-US" sz="2800" dirty="0" smtClean="0"/>
              <a:t>means we have learned to recognize differences in sets of similar stimuli and can adjust our responses accordingly.</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6000" b="1" dirty="0" smtClean="0"/>
              <a:t>Emotions</a:t>
            </a:r>
          </a:p>
        </p:txBody>
      </p:sp>
      <p:pic>
        <p:nvPicPr>
          <p:cNvPr id="32770" name="Picture 2" descr="https://encrypted-tbn3.gstatic.com/images?q=tbn:ANd9GcT25Fu1ZXJG4gd-hrGPeXDb4LLXNKQrZdLY_z9pTwviG7IwoYdQuA"/>
          <p:cNvPicPr>
            <a:picLocks noChangeAspect="1" noChangeArrowheads="1"/>
          </p:cNvPicPr>
          <p:nvPr/>
        </p:nvPicPr>
        <p:blipFill>
          <a:blip r:embed="rId3"/>
          <a:srcRect/>
          <a:stretch>
            <a:fillRect/>
          </a:stretch>
        </p:blipFill>
        <p:spPr bwMode="auto">
          <a:xfrm>
            <a:off x="609600" y="3657600"/>
            <a:ext cx="3952875" cy="2903701"/>
          </a:xfrm>
          <a:prstGeom prst="rect">
            <a:avLst/>
          </a:prstGeom>
          <a:noFill/>
        </p:spPr>
      </p:pic>
      <p:sp>
        <p:nvSpPr>
          <p:cNvPr id="6" name="TextBox 5"/>
          <p:cNvSpPr txBox="1"/>
          <p:nvPr/>
        </p:nvSpPr>
        <p:spPr>
          <a:xfrm>
            <a:off x="228600" y="1219200"/>
            <a:ext cx="8631337" cy="2831544"/>
          </a:xfrm>
          <a:prstGeom prst="rect">
            <a:avLst/>
          </a:prstGeom>
          <a:noFill/>
        </p:spPr>
        <p:txBody>
          <a:bodyPr wrap="none" rtlCol="0">
            <a:spAutoFit/>
          </a:bodyPr>
          <a:lstStyle/>
          <a:p>
            <a:r>
              <a:rPr lang="en-US" sz="3200" dirty="0" smtClean="0"/>
              <a:t>Consumers do not always respond cognitively  </a:t>
            </a:r>
          </a:p>
          <a:p>
            <a:r>
              <a:rPr lang="en-US" sz="3200" dirty="0" smtClean="0"/>
              <a:t>and rationally.  Many responses can be emotional. </a:t>
            </a:r>
          </a:p>
          <a:p>
            <a:r>
              <a:rPr lang="en-US" sz="3200" dirty="0" smtClean="0"/>
              <a:t>Brands can make people feel proud, excited, or </a:t>
            </a:r>
          </a:p>
          <a:p>
            <a:r>
              <a:rPr lang="en-US" sz="3200" dirty="0" smtClean="0"/>
              <a:t>confident. Ads can create feelings of amusement, </a:t>
            </a:r>
          </a:p>
          <a:p>
            <a:r>
              <a:rPr lang="en-US" sz="3200" dirty="0" smtClean="0"/>
              <a:t>disgust, or wonder.</a:t>
            </a:r>
          </a:p>
          <a:p>
            <a:endParaRPr lang="en-GB" dirty="0"/>
          </a:p>
        </p:txBody>
      </p:sp>
      <p:sp>
        <p:nvSpPr>
          <p:cNvPr id="32772" name="AutoShape 4" descr="data:image/jpeg;base64,/9j/4AAQSkZJRgABAQAAAQABAAD/2wCEAAkGBhQSERUUExQWFBQVGBUYFBUYFRUUFxgYFxQVFBcVFBgXHCceFxojGhQUHy8gIycpLCwsFh4xNTAqNSYrLCkBCQoKDgwOGg8PGiwkHyQsKSwsKSwsKSwsLCksKSwsKSwpLCwpLCwpLCwpLCwsLCwsLCkpKSwsLCksLCwpLCksLP/AABEIAMQBAQMBIgACEQEDEQH/xAAcAAABBQEBAQAAAAAAAAAAAAAFAAIDBAYBBwj/xABSEAABAwIEAwQGBQkEBgcJAAABAgMRAAQFEiExBhNBByJRYRQycYGRoVKxwdHwFRYjM0JTktLhCGJy8SRzgqKztBcYQ5WywsQlJjQ1NkRGdIP/xAAaAQEAAwEBAQAAAAAAAAAAAAAAAQIDBAUG/8QAJREAAgICAgICAgMBAAAAAAAAAAECEQMhEjEEURNBIiMUYZEy/9oADAMBAAIRAxEAPwChNKlFKrlzlI0jXDQHDSApV0UBYYFXUoqi0uKtocmoA10CoHG6nWJqI0BVLdcyVOU00poCBSa5FSFNNIqSRCuGuxXQKAbSqQppkUB0GnCmCp2W5IoQIogV2KmuBrFQ1IRIynWuuDrTrY0yaAYGeYQnoSJ9nX5VoFsgpAGkfV4UMwpiVE+H20bZTrXmeS/zPY8OH67Y21ZA1+I8qKMsAbbGok22mm9TWz4OnUbp+0VhXsmUaeiviVhmT5/d/T6qD4haQoHoR9lao6j8aUMxO3kAeAP1j+tUcSEzL4gwMrfkfurrgysn/EfkFffVq/TITHSJ+P8ASquKJytAeOY/xK+4Vm2XSKn5XP0hXKpZV/RrtX5GfEnpV01yvdPIFXIrtNK6huuyasUUpqFy7SPOuNXQVWbywX2XWOT+iyg1YSuqiVirKWgf2iD57fEbVX54eyfhkShRqTICAarLQtGigYPXofYae2a17MmqJVAVGsU8QTrSdTpUgpqptSKFMCKEnCmntt04oAqRCQetSCFdMCKnyCdTpU6EJJiflU0RZVQ3UzQ1qy9aITuo+zeoCI2191TRFnHTrTAmuq1qZs5aA4GzG1RBOtSOPTXW0zUAq4XxES4tttsnIe+Tv4fZWyw1xLgke8HcVkhbhuXwIJ7qoHreB84ojhuOaj668rL/ANuz3fHf61RrU+FC8Ws1EhaDBGs1cauM2tW0Jmo0yeuwJY4/JyOjIvor9hX4/E0RcXmnyBj5GsrxGwG3ZGgV4DT3jrRzAVS1vOnj41RoxaopXqB3vJSB9Z/HsofjQ1A8B+PmTRdxslR/1n1INDsWbkHzUB7k7/bWDVmiAmY+dKm87zFKq0CRSooe9imsIE+Z2odjeKnZOwoIL5w6a+zavYyZfqJ5kMf2zSruFncz5Db+tS2KpJnePfuKzjDx8Sk+2aOYfm00nwI/GtcU5N9nTGNCKSF++ulgpVI9hHlV425zbSDVpq0mNKxbZokU2EEmiTbJA1HkaIW+FjLPhEfGrq2BAB66e+ppkle1EiDqk9D5afGq93YcvUaoOx8PI1aScmh1FE7cJWMp1Ch+D+PCujDkcHRllxKSMssik25NXb6w5SyknXceYqS0sxB1kmvRTs8+q7BbuhpoVRK5s/Gh5a18qkEajXW3YpykHrUYTUg6V605t+Kaqm0Bb9ImnpXPWqjVTIFWRWh7vT51xTmwqURUKkUYO5h1FT2rXMVlGg6nyqulua0GE2cCOp1NYZ8nCOu2dXjYfllvpdg/iLBApnR1xsIBOVEGSAQPbvQnhnAXMoW64pRPQxpWnuXdxTG3ory3JvR7kMNuwjbiKutvxQY3dM9MNFKi7xWLHWs8ny9omncJpIzgjw394phk+2iVmkISSNyPtFE7Zhmx1EgZUIzHqXFfCfuoU4gm3znxcUfkPvq5dGEQOja/nJqO9R/oDnklXzVWXZg9Hn2Y/j/OlWr/ADX9tKrcGUtHmK7kqPzq8ynSfhVlGAkOhJG/8s0fTgALSfESD9X3VvJ30Yx0AUM5jEUawBrKrcATqDtP30+3wqMvl18pg/Aj50QVapBJESRqPZBqqRpdhfIhfQSN+vnrSbbSD5xPwOtDLOEKBEwQQoeOkg1G5clLvlH1iPtqr0KDnpAAUB9GR7oNU7q81HgYP4+FD7a7Jj3j/wAX9KsASQPIfb99OyyRM+/NWcKeOYDwP2/5UPnUztr9pq9g/rVdLZaXQc4gw3OjMN0QfcRB+w+6hLZCPOtqi1zpIPqraHzE1g3V5UkR4g+RGlelDo8qfYRXBqs9bAiYBoa3fKGhMir4vQY6VczBjrUE9BVNR1ow+0Dmjp9lD7lpIGkzQkqlVcrldqSRyVVO2qoE1MipRDJjTQqkldPOtWKjmXQkgnYVYtuLmAvIokecHL7Arb51SVSt7RClCUg66+HvHWuXPh5flZ3eL5Hx/g12wre3iFqlBkGoM9cvWQkJygACRAEDxrjSda8qXZ9BjaSJSTUyEUzLr5dDUoNVJbLTNOubnKPbpVbm1QxK52100086m9GGToJ36f0ZjflEfA/dSulf6G6PFH21LcNSEQd0/WB99NFqTarSdwkj8e8UrZxPaLfP/EilQX04ePzrlbckY0ZlrEklWf8AugfACujG9dNgqfqrOMk7eQ++rDQNUctERQeVi8bbEk/YRUKcR7xV7aELaUR3ROuwIn4b09AV1Bk+Rqjmy6o0rasyfqqd6xzSfZ8hNUrW4CBKjA8/sqpecQlZyt7eOwjb31aTslaL7YCNz0J9nn9lOtniSTtm0HkAKGNNlW5kHVR8fAewUTtVa/jarRRZbLKm9D5AD6qu4SsBY6np86rE933/AH0+yeCJO65ASPtNawqxPo0WL8RuM3DaUwGu4hRjYltJA8iTPwrPYgslSlIhSVayNY8fnNXHG0PcwLJlXLI8AtDaUhQHj3Y9hNVLazLU5jpBKYMaJBUrXofvrpeVxetnNHApLegYlUHyotZ2oV7Y+I8R7KFXdwFuLUkZUlRIT4DwqZm8IA8QdDXUcFBO2RDgQoaKkVXxDDFpOgJFSLvZCVftJg0bF5nSFQII0E9fA0IMcu0VMAa002ixuk0feuCNkgVEb8yQRp1oSAqkSqiiyk65Jrrdm2roRUgHCplGp3MOI1Scw8tD8KgAqyZA2KYXFIBUkSobDx8qt50xtrUa3dKNWqJjJxaaIrTGOb3FoW2vcBQ0MeB2omlEVSsFpWlRAg7eelWGrmdDXiZKvR9LjeidRqMu1xS6ovu61kzYvB+h+LKlM+z5mKjS4Zqy5blTZHiD94qCk1aNBZuyUT0SPhpRGUw4nyJ+P4NZLDsU0SSekH271cOMSqfGQa1bPOoHegDxpVPCvH50qzJ0ebh7vnXYgfAf1ovbJB9tZlCtJ/i9p/Boki5IAAOp+qa1nA54yCSrUhWsE+A186r3GJKzQNI6CYH31Eu5cgpk5dyBoPfFWbDDyUGRqrw8Bv8AXVFEvY0ugwVnMevs3irlgyFgCJUojSNABsPnQ1yUyOoB+0ffWhwe85NmpYErWCfPwSPq+NOjSEeRG49qUDZPrH2dKsWj+tBbXGXVKU24UqOkhPSdkk+NG2bMjUiK030zRJF8P6VxDutUHVGpWFVJLCLdyRtWgwu25zK51jUe0Vjnbmtjw7clDLignMUoUoJ8SEyB7zA99b4VbMMzqOjKYmwEOZR4AkfRJ1y+ekfGo0rATtJPyruItrDh5hBWYUqOhUJI901Xmu9dHmy7Y9L5onZXJy6a9ddqFstyavIIRoKkqy8vGp0UjXbep2X0rA7o8+tBH9wYqxht6EK72qT8vOoICnpA6Dyj+nhUS0hOpPuqTnNCVhUz0oJcXRWST8KAJ+lxtUD1yFHaKpoFXGbTqfh99JTUFbLwxyyOokJNMNRXSX8+VCURoQSdfMRG9WEJXlAWnvJnMfftHl4+dUhmUnR0ZfEeOPK7/qiayHrH2U24WBUZuMvvqjd4qnqa8/yV+xnoeJJfCi4byBVZdzJrPXWKidDVnD38x3rn4m/yWaG2RRi2QIoVaHaijSqg0TAGNMllRI9UnMPb+0PmaH+lnvfEfj4Vs37VLqClX+RrG4jgymVRMp6Hw8qizmyY2naIfysvxpVVkeH1/fSqTGgFcoSjKpEwoQoeBEbeX9aJYTbNqOZSkj2wPt+yqa7HMcsE75R/eHSgr1+oKgHY/EzNdig5HE5cTfpZRzEoSJG6jvoOk05NyCojTXuiOnSPiDQO0xE99zxRIPwB+YPxqvbXxzZjplidd9ZmsuDNPkJL9ZQ4VKEAmR4a7g/7U/GiuD3YWnlHSfV/wzJHtFSYuyh1AU2rUjUb6+PhQFFwUboBjqnuqHnptUSjZtjnxZqbDg9uCkrUB1jRRPjRLJkQJXn6A7SBoJ84rK2vGbiRp3h1BiY9vWrKeKeepKcuUJB089B0pUvs6XONaCbq9aYp6BVF67ihr+KDxqxnyDLT4UsCvQeHHAEmdiIrzDAWlOuA9K3N1ehlITOsSQN/f4V04Uc2aSZR4mt8l06JnMc4PksBY+R+VC6kubguKKlbn6gIAHsAAqOus4R7S4NTLOsj31WipmEE7Aml0RVk90vY1AFVMbVZ0j4muow1XUj5mqPJBfZqsM39FcrpyBJ0og1haesmrIbQjYAVk/IiujaPiyfehWlrlEnfqfsFQXN6cxS2UiEqUSegSkqJ+AqLE8UAEAxViwwlCLNVy+J5hQAnwQXEgAz9IkT5Vgrm7Z2WsSpGdtbvmKKi6YB9UgAHXQHr7R86IoSStTnNKlDRQzCP0gIOgHkRVZ9Fsp9wN8swtWgIj1iBA2qyhlKR3UhPjAj410YsW70ZZ/J/Fxpp/wCD1thSSCJBrN4jws4T+jdGXwVM/Eb1pRXFKrolCMu0edHJKOkzGp4Le/eI/wB77qtW+Evs6mHE9cpJPwOvwrSBVPSaylhi9Gkc0k7I8NuwoUXac0oHc2ZBzt79U9D5jz+urFhiOYfia87LicGergzqaDjDtSXtkHE61RauANSYFD8R4uCRDQzH6R29w61jHHKekbTyxgrkyT83xSoF+dNx9IfBNKtv4s/aOf8Al4/TI0trS+h5KDoQoeSkkGT7RWYx/C++pwQMxJAMA66kD4/VXoEULxzBec2oJ9bcAxBPh5TXe4NdHk877Mbh+JS3yzumSk+X7ST5EVxm8gZYJGyVBMkDwPjP17VTRalMk/D/ACq9bNK1OwrKVGkU2OsrstA6yiRIOhAIPqnyIH9Kv4hjDTjaUo1dkFLiRBgT+jWDAO8hQ8NRUKGBBB1n75pww5o9IPjVbV2aU60xjK0FQ5uh65TB+qPhR5jCWmTnzAgiQegB8fCszdNlswsZk9FdR76N4Ped2JzDofD/ABjoI0zD304pl1JoJXNoHUAJHfgg/GUn7PfQpWBpaOZ9wIHgSJ+G5o60c4OWUnZcGFj37GsVxbgLjKg4VZ21mArWQYnKoHr1nrVo497InkpWgy5xwhpOS1RKtuYoQB5pT1Pt+FSN40sNoJHNUpMqlUKJKlSdRB2rO4JhIUMytvCrePPZHUJTplQj5yr7avy3UTOrVyDVnxM2s5SChf0VffV0YkPA/GsDdrzGeoozhd2VJ1PkamU5JWIwi3TNvhF02swR3vPUH2UbCK89avCghQ3EH4VvmbkKQlX0gD8RXLkt7Z3YqSpIkIFNKqgXdCqdxiQHWs6NXIvquooXfYjA3qi5ialnKgFR8qs2dvkIWuFudE7oT7fpH5VpDG5PRhkyKK2AnMQKlRkUo9O6a1mKvi4tWLdclLYBWAYBVGm28a1ApwkyTJO9OSa7ceFROLJnclQLt+Gm0mUFST7QY+IoqhJCUpJnKIkxJ1J1j211IrhrZQinaRlLLOS4t6OzTVUiaaTUmZwCupFNmnt1UsTCs9iWJDPLUaaKVOh93lV7Gr3KAgEifWjw2geZrOvvDpGX26CPdrVJ09MtFuO0TXV+pQ1XqNhqY9w0+uhziiVCRr7x8Pia447O2ojoYHjNMXcbTqfAa/CoSS6Dbe2S8s+fxrlRZj4n5fy0qki2D/zvuv3x/hR/LTHuKrlSSkumDodEj5gTWw7NOCbbELK/U4lZuGEZmilZA7zThRKevfb+dT4Z2cMucOu35C/SBnUg5oTkQ6lCpT10S5rQxPOhfL+l8hTxirv0vkPurZ8W8H29phGHvgK9Kuu+olRKcmQr0T09dqtLx52TW9pgyLhtKhcti3NwStSh3wEL7uye+sH2Co4r0W5P2eUjGHfp/JP3UjjDv0/kn7q9L7N+BcOfwp69vuZDLrgUpClCEJQ0fVSCSZWaq8fdnFo3YtYjhzq3LZaglSV6kSooCkkgEQtOUpImTUcV6HOXs89VizpEFUg9IT91Rs4g4gylRB8q9Z7XuyW3sLRFzaBYCXMrwUsr7qxCVa7QoAf7Yrl32Z2acSwu3CXOXdsrW8OYZKgypYymO7qBU0hyl7PNEcT3IMhwgxHqo2+FMveI7h5GRxwqToYypGo22Feq4B2W2TuNX9mtLnJt0NKbAcIVKktkyqNfWNUOHOy1hWO3VhcBZZbbW41CiklJW0WyVAa91ZB8wamhyfs80axh1IgLgexP3VFc363FZlqlUATA2AgbDwFei9nfZ1av29xf4gtSLRhSkhKSQVZYKiogSR3kpATqST4a87ReArNuyZxHDVrVbOKyKSoqOUnMAoZhmEKQpJBnWIqKQ5S9nm/PPjUjV+tPqqj3D7qr16L2X4NhN0Azel30tx7K0lBWElBSjLJAgHNn3NKQ5P2YY4s79M/AfdVxvi66SkJDxAAgDKjb+Gt/2ncL4PYNusMl4XyQ0UJUVqRClJJkxl9TN1rykpqOK9E/JL2wseLLr96f4UfdUDmPvq3cJ9w+6txjPA1s3w/b3yQv0hxSQo5yUwVugwnp6orzginGPofJP2woxxPcIGVLkD/Cj5nLrTvztuv3p/hR/LQkpNIJqy10Vcm+wv8AnddfvT/Cj+Wuji+6/fH+FH8tBq6RG9TZAY/PC7/fH+FH8tL877r98f4Ufy0Hy1ylsBj87rr96f4Ufy0vztuv3p/hR/LQnlmJgx4xp8a5FRYC/wCdt1+9P8KP5aQ4vuv3p/hR/LQjKfDfakRQmwg/xA+sypwk+wfYKrnEXNs0+0A/ZVcpjevQ+0rgm2srLD3mAoLuEZncyyoE8ppWg6arNBbMKcTc+l8kj7K5+UXPpH5VXikRQWyb05f0jSqClQWz1f8As7X+W/eZOzzB08ShaTH8Kl1ucLYLdqnCeqsLuXCn++t0pHvlSq8a7LsdRaYpbvOKCGwVJcUdglbakSfIFQPur0G57Qbc8Tt3AfR6Klnkl2TkgtLc/wCIoChAu0DDudiWC4dEpbaYCx4JKkpXP+wwa2l+25eqxu1UhYQUNBgqQoJUr0cglBIgw6hO1Ym24vs3OJ3Lx24Qm3ZahlwyUqVykNwmB4uOn3VzgXtocViTvptyBaLDvLCkJAQc4U2JQnN6oKdZ3oC92UYWLnhy8ZU4lkOPPJLi/VRLbGqpI099Vu04IwrBrbCkqU6txWdTmTKkpS6XVEanXOpIAk6DXcTUs+JLJnB8VtE3CMzlxcm3T3pW2oNcsp06hJ+FUuMuKbXEMEtCt5Hp1sUhTZzZ1J/VLO0d4Jbc36GgPVeJLhN1d3WFOHS4sUuMzsFh19BI8wQyr/YNAsVaKMcwNKhCk27oUPAhhYI+NYztC7QGRjlpe2joeQy02FlE6jmv8xvUDUtr/wB4VoOI+O7FzHcNuEXKFMsofDrnehJU2sJB0nUkUARwZZGP40QYIt0EHwIaaINHuFQL12yxVAEuWbjL8dFhxtQHuWl8e8VhMN41sk4xir5uEBp9hKWV96FqDTYIGk7gj3VU7De0Vi0aetrt0NIzBxlSpiVd1xGgMbII9qqAtvCODV5eris3/eEfUE0Gxfgy/YwNR9OZcskBDhYQJOZbiFQVZZkKWDBNWezjjGycw+5wy/c5Tbilltw6CFkKgGCEqStOcZtDPlrZxjHcLt8Eu8OtLjmqGQhatC84p1Cl5IAEJShInbTruQMl2hdpacTYt2k2/J5BJKuYF5pQE7BAjahvZf8A/N7L/XI+2iXaFhuFNsW5w53O6SecM61QMgI0UBHemgvZ/ftsYlauuqCG0OpUtR2AE6mKA9ZxXh5u84tyPJC222UOqQdQrI2kJCh1GZSSR1iKL2OKDGl4rh9w02G7ZRRbKSmFIKVOthczooKbSrSNyNqxmLdotuzxIL1tYdty2htxSJPdLYSogHcpVBjrEUaXxXhmGjELu1uxcv3xKmmUpILalZ1d4nZOdwqOaDCQIJoCzb8Smw4ZsrhLLby0KTkDgJSlRce74A1zASBrpM1D2oNIRiGF3rdmm5XcBQWwUzzYS2pEwNVgOnUg+qJ0FULLGsMucCtLG6vOSsKTmypKihQW4RnBEBMGJ6SDtNGbvtQw5OL2iQ4FW9uw82H4JQlx3lAQYkgIay5gI/SHpNAF8aZubjBr8YizbIUhlxxlpolRaCGitGcyQFhSd0mCKDXmOI4fssMQ20gpuClV4rLmWpORtTpBkSr9JpOgCQKrK4mwtq1xdpq+Lzt0l9WZwEBS3GnAlto5e9EgSdNRFUmOIsMxWzsPTbkW7tiU81taSoPJSlKVAHYhfLSdJI7wjY0Bc4HbsXbjE8Wt2O4wjMw24hKQhwMrcdUlIJCZKUwRtmVEUCveLLbHRYMPtFN8q4bS64hASjlFxQWkKKirVGVQEGFDpNW+G+0PDU3l/b5BbWF2gNtqSgpAIQptS1JAlIXnJmNMqZjWBmNYvhmGs2bdiW7y6YfQ85dBGQlKHC5y8396QmATABncUB6QMfQcXODejs+hC29TJ+1kDnsy5TERM6zXz5xDhSLXEH2DJbafWj+8UJcI+OX517X+deDi+OMemd8sZPReWeZnjLMeOUZY9Wdc0V4bieLC4vHLh1Jh15Ti0JVBhSyopSogwYMAwaA+kOIr+4ZYbcw+1t73DCwQq3QIUdDlWjQhaIygpCSfW06jK8CYkhnhu7uOQ2sIedWllcqb9ZkpSqdVJSSNCdctTcJ43hFis3NtiS27VTffsFhazzIAzgGTmkdAZJPey6UDRxtZrwPEWg4lt24uLhxpgzmyuOtrSNBGwPXpQG7x/ikIawi6Nsyt+6XbthSgTyU3CEKc5XUHoDOnnJrr3CbDvETj7jaVcq0ZcggEF1TrqA4R1IQ0YnrB6CsPxFxjZuWeCIQ+hSrZ2zL4GaWwhtAWVadCDtRm87V7NrHA6HQ5avWrbLjiAohC0uurBUIkgBUGB+35UBA7in5dwO+euGm0vWqnVMLQkgpShtLoTJJOqcyT0OhiRW1s+GxcIwp9YzJtLfOEaSpxTDCW9/CFn2hNea4rj+H4ZhN1Z2V0Lt28WsyEwG0LCUEKO2iEkeJKpgCjyu1e3Z/JCW7lJaSkIvEpnujkIbSV6bJWSdPomgI+zwvXDGI4shhLt+46tu3QrLDYSlEITmIgALAOoJDY8aEdt2DKVY2V6+ylm8UeVchMQVFBUJIJBgoVGp0VE6VdsuLcODmJWBuuVbXay/b3KM0IW4lJcQYgpyrQCNgRIkSKw/aI9Yoat7e0uHbt1Em4uFOOFtR1gJQslM6nVOgAAlRJgDCUqVKgFSrQcGcE3GJvFq3CRlGZxxZIQhMwCogEkk7ACT7ASCXFvZZdWHJUVNvtvqCG3GlSnOr1UkqAidYO2h10oDG0q9RT/Z7v+WVc235oTm5GdRV7CcuUE7bxPWgnDPZLd39oq5YU33XC3ylFSVkgpBOoygDNOp6GgMTVuzwp54KLTTjgR65QhSwnQnvFIMbHfwNabjrsvucLQ046ttxDpKczZUcqgM0HMkbiYI8DtW6/s/tFVpiaUiVKS2APElt8AfGgPFKVbzijsdvLGzF06ppQBSHEIUSpBWcokkZT3iAYO5670Tsv7Pt8tsKU7btuFOYMqWorj+8UpKRrpoSKA8wpVtuHeyW7vGbhxsoCrdxbS2VFXMLiACUpgFO5jUiiDHYbeLduGkusly2S0ViV94uNlYSg5dT3YkxvQHnNKvTbj+z9iCUtEKYWVkBYCyA0CCSpaimCkRByyZIgGs3x52ev4U42h5SFh1JUhaM0d0gKSQoAgiU/EUBlqValrs+eVhasSS40WkKyrblfMSeYG9Rly/tJO+xq472UXYRZFKm1rvgCy0CoKSnlhxS3CUgBKUqBME70BiqVegcTdi13Z263+Yy+lr9cGlKKm9iSQpIkAEE9QDMRrQzE+zh9iytbxTjRbu1NpbSCvMkuJUoZ5TEAJOxNAZKlXoL/AGL3SL9uyLzHMcaU6FS5kCUqKSD3JnTwobxd2ZXOHMJeuFIhTymkJSVFRCcxDmoEJOWR1gjQUBkKmtLRbqwhtClrVMJQkqUYBJgDU6An3VpOCezq4xPmKbKGmWv1jzpKUAxOUQCSY1PQDciROx4N4DuMLx+xQ/kUlznqbcQSUKAt3ZAkAgiRI8xQHlN1arbWUOIUhafWSpJSoaTqDqNCKXoy8ufKrL9KDl3jfbevauOOxq8vr+8uW1NISpSS0lajncytITplBCQSkgZiNvDWgbQvvzXX/wDDeh5tQed6RPpadv8As/Xj3edAeb32FPMZec041mkpzoUjNESU5gJ3HxpWGFPPzyWnHcsFXLQpcTtOUGNq9r7ccFdu7nC7dkS46l1KZMD/ALIlSj0AAJPkKPdlHZxcYU9c85bbiXW28q2ydFJKyUqCgCDCgfDWgPmyuVu8A7ILu9tE3TCmilaygNkrCxDnLUpXdyhI1Uddh46VJhnY1dPP3LfMZbbtV8tx9alJbKsoUUp0kwFAmYiR40BgKVbZ3smu0Yk3h6y2lx1KltuyotKSlKlEghOYeoRBEz5a0a/6vl/ldJWxLc5E5lS4AJlPd7oOoGaNug1oDy+lSpUAqVKlQCpUqVAey9i0fkrFsn63lq23j0d7J/vZ6yuHYTit1YWjE/8As918Nsk8nKHFOrEmP0sBRcPuNBODON7jDHi7blJzDK42sEoWmZAIBBBB2IMjXoSCX4g7W7u5XblKWrdFqtLjLTSYQFp2UoE67kRoIUfGgPY+B8Ns7PFHbVsPv3qbcLubx1ajmClMkNgTGoUg+UASdazGHLI4ZxIgkH0i41Bjd1kH5Eis9/1hb7mhwNW4GTKpAQuFGQQtRz5pEEATHeO9ZtvtJeFhcWIaa5Vw4txSu/nSVrSshPeiBkG4NAbztVP/ALvYT7GP+VNc7A1EWeKEGCENwRof1VxtWA4h7Q3ryytrNbbaW7YICFJz5jkbLYzSojYzoBS4O7QnsOauGmm21i5ACyvPIhK093KofTO/hQHo1haqe4PS2nVbjyUJk7qXiCUiT7TWh4RwG0w7E2bU865vzblS7la1ZG2wnKG20z6vdgAzAjXpXjlr2l3DeGpw9CG0oStK0uwrmBSXxcAjvZdFAdNq0Sv7Qd+Vtr5VuMoIWAhf6SQQMxzSACZABGtAbjBX1Iw/iFSFFKk3WIFKkkgghsQQRqDQHsPdP5PxVUmckzJmeS9rO9YtntVuEsXzIaZy363nHTC5SXk5VBvvbDpM1T4S7QnsPYuGWm21puRCyvPI7ikd3KoDZZ3oD0C+cI4MZ1Oq4Ou49Mc0PlXP7Ru2Hf4H/wD09YB7tCeVhacNLbfJQZC+/wAz9ap3XvZd1EbbUuOO0N7FAwHm20cgLCeXn1z5JzZlH6A28TQG07IFelYXimH7qU2XWh4qUgp09i22vjXoNniKDxEm1B7tpYFCB4LWtlSo8+UEfOsV2D8I3DLn5RWUN2q2XRJUJIDgBzA+qkFsqzHw8688xPjZ0Ys7fsLyrLy1tkie5qlKVA7gtwkigPVOzTfiDnepzHeZO3/3XMn3b1W4vQTw/goAJPOtNAJP6lysbxL2z3V3brYDTFul79eppKgpzQAySTAIAB6kCJinYT223tvZN2raWv0QCUOlJKwkHQROWQNJjbz1oD2LE/8A6ltf/wBJ7/iKrwDtJulrxW9zqUrLcPJTJJhKVqCUidgBoBR1/toul37d6WWOY20pkJhzIUqUVEnvzOvjWKxrFVXNw6+sBKnnFuKCZygrUVECTMa0B6zgEfmfd8v1uYrmR/rWJn/+eX3VzgP8pm/wg3s+jZXPQ55Pq+hrj1O/6mX1vKsJwV2iXGGhxDaW3WXf1jLqSpB0iRB0MaHoRuDAi/d9r125fsXikNf6MFhlgBQaSFoKFaBUkkEaz+yOmlAev8HuE8RYtJJhFuBr0yo0+Z+NZT/8Nd/1h/55NY7C+1+5Yvrm9S0yXLoIC0kOZE5AAMsKnp1Jof8A9Ir35LVhvLa5SlFRXC+ZJeD2ney7iNtqA99xfL+WsLnf0e8y+3lt/wDlzUE7OFL/AC1jecq/WJ3nbO4Ef7sR5V5Tjfa5d3Fza3OVppy0zcvIFwoKyhQWFKMghMaRoTRw/wBoa95hWGLYJUkAoyr1I/bKgrMTGm8AUAZtblSODXFIUpB5hEpJSYVeBKhI6EEg+Rqxw56IeFf9LL3JLyueWMvMzekdyc2kfqt/KvNP+kN78lqw3lt8lSs2fv8AM/XB6B3o3EbbU/gvtJuMOQ40lDb7DplbLqSpEwAVCDoSAAZkGBpQHrthj7VzieDBpq5Qltm5CHLhrJzWzagIUlUw56skj6XnV3glZOOY1JJjkDUzoEqgV5C/2u3a8QavVJaJYStDLMKDSErQUGAFTMHeeg6ACn4T2v3Nvd3V0lpkru8nMSQ5lTkBAyQqevUmgMicGfLReDLpZ1/S8tfL9bL68ZfW033qjWub7Sn04WcN5bXJM9/v8zV7nfSy76bbVkaAVKlSoBUqVKgFSpUqAVKlSoBUqVKgFSpUqAVKlSoBUqVKgLQxR3l8rmucv93nVk8fVmKq0qVAKlSpUAqVKlQCpUqVAKlSpUAqVKlQCpUqVAKlSpUAqVKlQCpUqVAKlSpUB//Z"/>
          <p:cNvSpPr>
            <a:spLocks noChangeAspect="1" noChangeArrowheads="1"/>
          </p:cNvSpPr>
          <p:nvPr/>
        </p:nvSpPr>
        <p:spPr bwMode="auto">
          <a:xfrm>
            <a:off x="155575" y="-1790700"/>
            <a:ext cx="48958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2774" name="AutoShape 6" descr="data:image/jpeg;base64,/9j/4AAQSkZJRgABAQAAAQABAAD/2wCEAAkGBhQSERUUExQWFBQVGBUYFBUYFRUUFxgYFxQVFBcVFBgXHCceFxojGhQUHy8gIycpLCwsFh4xNTAqNSYrLCkBCQoKDgwOGg8PGiwkHyQsKSwsKSwsKSwsLCksKSwsKSwpLCwpLCwpLCwpLCwsLCwsLCkpKSwsLCksLCwpLCksLP/AABEIAMQBAQMBIgACEQEDEQH/xAAcAAABBQEBAQAAAAAAAAAAAAAFAAIDBAYBBwj/xABSEAABAwIEAwQGBQkEBgcJAAABAgMRAAQFEiExBhNBByJRYRQycYGRoVKxwdHwFRYjM0JTktLhCGJy8SRzgqKztBcYQ5WywsQlJjQ1NkRGdIP/xAAaAQEAAwEBAQAAAAAAAAAAAAAAAQIDBAUG/8QAJREAAgICAgICAgMBAAAAAAAAAAECEQMhEjEEURNBIiMUYZEy/9oADAMBAAIRAxEAPwChNKlFKrlzlI0jXDQHDSApV0UBYYFXUoqi0uKtocmoA10CoHG6nWJqI0BVLdcyVOU00poCBSa5FSFNNIqSRCuGuxXQKAbSqQppkUB0GnCmCp2W5IoQIogV2KmuBrFQ1IRIynWuuDrTrY0yaAYGeYQnoSJ9nX5VoFsgpAGkfV4UMwpiVE+H20bZTrXmeS/zPY8OH67Y21ZA1+I8qKMsAbbGok22mm9TWz4OnUbp+0VhXsmUaeiviVhmT5/d/T6qD4haQoHoR9lao6j8aUMxO3kAeAP1j+tUcSEzL4gwMrfkfurrgysn/EfkFffVq/TITHSJ+P8ASquKJytAeOY/xK+4Vm2XSKn5XP0hXKpZV/RrtX5GfEnpV01yvdPIFXIrtNK6huuyasUUpqFy7SPOuNXQVWbywX2XWOT+iyg1YSuqiVirKWgf2iD57fEbVX54eyfhkShRqTICAarLQtGigYPXofYae2a17MmqJVAVGsU8QTrSdTpUgpqptSKFMCKEnCmntt04oAqRCQetSCFdMCKnyCdTpU6EJJiflU0RZVQ3UzQ1qy9aITuo+zeoCI2191TRFnHTrTAmuq1qZs5aA4GzG1RBOtSOPTXW0zUAq4XxES4tttsnIe+Tv4fZWyw1xLgke8HcVkhbhuXwIJ7qoHreB84ojhuOaj668rL/ANuz3fHf61RrU+FC8Ws1EhaDBGs1cauM2tW0Jmo0yeuwJY4/JyOjIvor9hX4/E0RcXmnyBj5GsrxGwG3ZGgV4DT3jrRzAVS1vOnj41RoxaopXqB3vJSB9Z/HsofjQ1A8B+PmTRdxslR/1n1INDsWbkHzUB7k7/bWDVmiAmY+dKm87zFKq0CRSooe9imsIE+Z2odjeKnZOwoIL5w6a+zavYyZfqJ5kMf2zSruFncz5Db+tS2KpJnePfuKzjDx8Sk+2aOYfm00nwI/GtcU5N9nTGNCKSF++ulgpVI9hHlV425zbSDVpq0mNKxbZokU2EEmiTbJA1HkaIW+FjLPhEfGrq2BAB66e+ppkle1EiDqk9D5afGq93YcvUaoOx8PI1aScmh1FE7cJWMp1Ch+D+PCujDkcHRllxKSMssik25NXb6w5SyknXceYqS0sxB1kmvRTs8+q7BbuhpoVRK5s/Gh5a18qkEajXW3YpykHrUYTUg6V605t+Kaqm0Bb9ImnpXPWqjVTIFWRWh7vT51xTmwqURUKkUYO5h1FT2rXMVlGg6nyqulua0GE2cCOp1NYZ8nCOu2dXjYfllvpdg/iLBApnR1xsIBOVEGSAQPbvQnhnAXMoW64pRPQxpWnuXdxTG3ory3JvR7kMNuwjbiKutvxQY3dM9MNFKi7xWLHWs8ny9omncJpIzgjw394phk+2iVmkISSNyPtFE7Zhmx1EgZUIzHqXFfCfuoU4gm3znxcUfkPvq5dGEQOja/nJqO9R/oDnklXzVWXZg9Hn2Y/j/OlWr/ADX9tKrcGUtHmK7kqPzq8ynSfhVlGAkOhJG/8s0fTgALSfESD9X3VvJ30Yx0AUM5jEUawBrKrcATqDtP30+3wqMvl18pg/Aj50QVapBJESRqPZBqqRpdhfIhfQSN+vnrSbbSD5xPwOtDLOEKBEwQQoeOkg1G5clLvlH1iPtqr0KDnpAAUB9GR7oNU7q81HgYP4+FD7a7Jj3j/wAX9KsASQPIfb99OyyRM+/NWcKeOYDwP2/5UPnUztr9pq9g/rVdLZaXQc4gw3OjMN0QfcRB+w+6hLZCPOtqi1zpIPqraHzE1g3V5UkR4g+RGlelDo8qfYRXBqs9bAiYBoa3fKGhMir4vQY6VczBjrUE9BVNR1ow+0Dmjp9lD7lpIGkzQkqlVcrldqSRyVVO2qoE1MipRDJjTQqkldPOtWKjmXQkgnYVYtuLmAvIokecHL7Arb51SVSt7RClCUg66+HvHWuXPh5flZ3eL5Hx/g12wre3iFqlBkGoM9cvWQkJygACRAEDxrjSda8qXZ9BjaSJSTUyEUzLr5dDUoNVJbLTNOubnKPbpVbm1QxK52100086m9GGToJ36f0ZjflEfA/dSulf6G6PFH21LcNSEQd0/WB99NFqTarSdwkj8e8UrZxPaLfP/EilQX04ePzrlbckY0ZlrEklWf8AugfACujG9dNgqfqrOMk7eQ++rDQNUctERQeVi8bbEk/YRUKcR7xV7aELaUR3ROuwIn4b09AV1Bk+Rqjmy6o0rasyfqqd6xzSfZ8hNUrW4CBKjA8/sqpecQlZyt7eOwjb31aTslaL7YCNz0J9nn9lOtniSTtm0HkAKGNNlW5kHVR8fAewUTtVa/jarRRZbLKm9D5AD6qu4SsBY6np86rE933/AH0+yeCJO65ASPtNawqxPo0WL8RuM3DaUwGu4hRjYltJA8iTPwrPYgslSlIhSVayNY8fnNXHG0PcwLJlXLI8AtDaUhQHj3Y9hNVLazLU5jpBKYMaJBUrXofvrpeVxetnNHApLegYlUHyotZ2oV7Y+I8R7KFXdwFuLUkZUlRIT4DwqZm8IA8QdDXUcFBO2RDgQoaKkVXxDDFpOgJFSLvZCVftJg0bF5nSFQII0E9fA0IMcu0VMAa002ixuk0feuCNkgVEb8yQRp1oSAqkSqiiyk65Jrrdm2roRUgHCplGp3MOI1Scw8tD8KgAqyZA2KYXFIBUkSobDx8qt50xtrUa3dKNWqJjJxaaIrTGOb3FoW2vcBQ0MeB2omlEVSsFpWlRAg7eelWGrmdDXiZKvR9LjeidRqMu1xS6ovu61kzYvB+h+LKlM+z5mKjS4Zqy5blTZHiD94qCk1aNBZuyUT0SPhpRGUw4nyJ+P4NZLDsU0SSekH271cOMSqfGQa1bPOoHegDxpVPCvH50qzJ0ebh7vnXYgfAf1ovbJB9tZlCtJ/i9p/Boki5IAAOp+qa1nA54yCSrUhWsE+A186r3GJKzQNI6CYH31Eu5cgpk5dyBoPfFWbDDyUGRqrw8Bv8AXVFEvY0ugwVnMevs3irlgyFgCJUojSNABsPnQ1yUyOoB+0ffWhwe85NmpYErWCfPwSPq+NOjSEeRG49qUDZPrH2dKsWj+tBbXGXVKU24UqOkhPSdkk+NG2bMjUiK030zRJF8P6VxDutUHVGpWFVJLCLdyRtWgwu25zK51jUe0Vjnbmtjw7clDLignMUoUoJ8SEyB7zA99b4VbMMzqOjKYmwEOZR4AkfRJ1y+ekfGo0rATtJPyruItrDh5hBWYUqOhUJI901Xmu9dHmy7Y9L5onZXJy6a9ddqFstyavIIRoKkqy8vGp0UjXbep2X0rA7o8+tBH9wYqxht6EK72qT8vOoICnpA6Dyj+nhUS0hOpPuqTnNCVhUz0oJcXRWST8KAJ+lxtUD1yFHaKpoFXGbTqfh99JTUFbLwxyyOokJNMNRXSX8+VCURoQSdfMRG9WEJXlAWnvJnMfftHl4+dUhmUnR0ZfEeOPK7/qiayHrH2U24WBUZuMvvqjd4qnqa8/yV+xnoeJJfCi4byBVZdzJrPXWKidDVnD38x3rn4m/yWaG2RRi2QIoVaHaijSqg0TAGNMllRI9UnMPb+0PmaH+lnvfEfj4Vs37VLqClX+RrG4jgymVRMp6Hw8qizmyY2naIfysvxpVVkeH1/fSqTGgFcoSjKpEwoQoeBEbeX9aJYTbNqOZSkj2wPt+yqa7HMcsE75R/eHSgr1+oKgHY/EzNdig5HE5cTfpZRzEoSJG6jvoOk05NyCojTXuiOnSPiDQO0xE99zxRIPwB+YPxqvbXxzZjplidd9ZmsuDNPkJL9ZQ4VKEAmR4a7g/7U/GiuD3YWnlHSfV/wzJHtFSYuyh1AU2rUjUb6+PhQFFwUboBjqnuqHnptUSjZtjnxZqbDg9uCkrUB1jRRPjRLJkQJXn6A7SBoJ84rK2vGbiRp3h1BiY9vWrKeKeepKcuUJB089B0pUvs6XONaCbq9aYp6BVF67ihr+KDxqxnyDLT4UsCvQeHHAEmdiIrzDAWlOuA9K3N1ehlITOsSQN/f4V04Uc2aSZR4mt8l06JnMc4PksBY+R+VC6kubguKKlbn6gIAHsAAqOus4R7S4NTLOsj31WipmEE7Aml0RVk90vY1AFVMbVZ0j4muow1XUj5mqPJBfZqsM39FcrpyBJ0og1haesmrIbQjYAVk/IiujaPiyfehWlrlEnfqfsFQXN6cxS2UiEqUSegSkqJ+AqLE8UAEAxViwwlCLNVy+J5hQAnwQXEgAz9IkT5Vgrm7Z2WsSpGdtbvmKKi6YB9UgAHXQHr7R86IoSStTnNKlDRQzCP0gIOgHkRVZ9Fsp9wN8swtWgIj1iBA2qyhlKR3UhPjAj410YsW70ZZ/J/Fxpp/wCD1thSSCJBrN4jws4T+jdGXwVM/Eb1pRXFKrolCMu0edHJKOkzGp4Le/eI/wB77qtW+Evs6mHE9cpJPwOvwrSBVPSaylhi9Gkc0k7I8NuwoUXac0oHc2ZBzt79U9D5jz+urFhiOYfia87LicGergzqaDjDtSXtkHE61RauANSYFD8R4uCRDQzH6R29w61jHHKekbTyxgrkyT83xSoF+dNx9IfBNKtv4s/aOf8Al4/TI0trS+h5KDoQoeSkkGT7RWYx/C++pwQMxJAMA66kD4/VXoEULxzBec2oJ9bcAxBPh5TXe4NdHk877Mbh+JS3yzumSk+X7ST5EVxm8gZYJGyVBMkDwPjP17VTRalMk/D/ACq9bNK1OwrKVGkU2OsrstA6yiRIOhAIPqnyIH9Kv4hjDTjaUo1dkFLiRBgT+jWDAO8hQ8NRUKGBBB1n75pww5o9IPjVbV2aU60xjK0FQ5uh65TB+qPhR5jCWmTnzAgiQegB8fCszdNlswsZk9FdR76N4Ped2JzDofD/ABjoI0zD304pl1JoJXNoHUAJHfgg/GUn7PfQpWBpaOZ9wIHgSJ+G5o60c4OWUnZcGFj37GsVxbgLjKg4VZ21mArWQYnKoHr1nrVo497InkpWgy5xwhpOS1RKtuYoQB5pT1Pt+FSN40sNoJHNUpMqlUKJKlSdRB2rO4JhIUMytvCrePPZHUJTplQj5yr7avy3UTOrVyDVnxM2s5SChf0VffV0YkPA/GsDdrzGeoozhd2VJ1PkamU5JWIwi3TNvhF02swR3vPUH2UbCK89avCghQ3EH4VvmbkKQlX0gD8RXLkt7Z3YqSpIkIFNKqgXdCqdxiQHWs6NXIvquooXfYjA3qi5ialnKgFR8qs2dvkIWuFudE7oT7fpH5VpDG5PRhkyKK2AnMQKlRkUo9O6a1mKvi4tWLdclLYBWAYBVGm28a1ApwkyTJO9OSa7ceFROLJnclQLt+Gm0mUFST7QY+IoqhJCUpJnKIkxJ1J1j211IrhrZQinaRlLLOS4t6OzTVUiaaTUmZwCupFNmnt1UsTCs9iWJDPLUaaKVOh93lV7Gr3KAgEifWjw2geZrOvvDpGX26CPdrVJ09MtFuO0TXV+pQ1XqNhqY9w0+uhziiVCRr7x8Pia447O2ojoYHjNMXcbTqfAa/CoSS6Dbe2S8s+fxrlRZj4n5fy0qki2D/zvuv3x/hR/LTHuKrlSSkumDodEj5gTWw7NOCbbELK/U4lZuGEZmilZA7zThRKevfb+dT4Z2cMucOu35C/SBnUg5oTkQ6lCpT10S5rQxPOhfL+l8hTxirv0vkPurZ8W8H29phGHvgK9Kuu+olRKcmQr0T09dqtLx52TW9pgyLhtKhcti3NwStSh3wEL7uye+sH2Co4r0W5P2eUjGHfp/JP3UjjDv0/kn7q9L7N+BcOfwp69vuZDLrgUpClCEJQ0fVSCSZWaq8fdnFo3YtYjhzq3LZaglSV6kSooCkkgEQtOUpImTUcV6HOXs89VizpEFUg9IT91Rs4g4gylRB8q9Z7XuyW3sLRFzaBYCXMrwUsr7qxCVa7QoAf7Yrl32Z2acSwu3CXOXdsrW8OYZKgypYymO7qBU0hyl7PNEcT3IMhwgxHqo2+FMveI7h5GRxwqToYypGo22Feq4B2W2TuNX9mtLnJt0NKbAcIVKktkyqNfWNUOHOy1hWO3VhcBZZbbW41CiklJW0WyVAa91ZB8wamhyfs80axh1IgLgexP3VFc363FZlqlUATA2AgbDwFei9nfZ1av29xf4gtSLRhSkhKSQVZYKiogSR3kpATqST4a87ReArNuyZxHDVrVbOKyKSoqOUnMAoZhmEKQpJBnWIqKQ5S9nm/PPjUjV+tPqqj3D7qr16L2X4NhN0Azel30tx7K0lBWElBSjLJAgHNn3NKQ5P2YY4s79M/AfdVxvi66SkJDxAAgDKjb+Gt/2ncL4PYNusMl4XyQ0UJUVqRClJJkxl9TN1rykpqOK9E/JL2wseLLr96f4UfdUDmPvq3cJ9w+6txjPA1s3w/b3yQv0hxSQo5yUwVugwnp6orzginGPofJP2woxxPcIGVLkD/Cj5nLrTvztuv3p/hR/LQkpNIJqy10Vcm+wv8AnddfvT/Cj+Wuji+6/fH+FH8tBq6RG9TZAY/PC7/fH+FH8tL877r98f4Ufy0Hy1ylsBj87rr96f4Ufy0vztuv3p/hR/LQnlmJgx4xp8a5FRYC/wCdt1+9P8KP5aQ4vuv3p/hR/LQjKfDfakRQmwg/xA+sypwk+wfYKrnEXNs0+0A/ZVcpjevQ+0rgm2srLD3mAoLuEZncyyoE8ppWg6arNBbMKcTc+l8kj7K5+UXPpH5VXikRQWyb05f0jSqClQWz1f8As7X+W/eZOzzB08ShaTH8Kl1ucLYLdqnCeqsLuXCn++t0pHvlSq8a7LsdRaYpbvOKCGwVJcUdglbakSfIFQPur0G57Qbc8Tt3AfR6Klnkl2TkgtLc/wCIoChAu0DDudiWC4dEpbaYCx4JKkpXP+wwa2l+25eqxu1UhYQUNBgqQoJUr0cglBIgw6hO1Ym24vs3OJ3Lx24Qm3ZahlwyUqVykNwmB4uOn3VzgXtocViTvptyBaLDvLCkJAQc4U2JQnN6oKdZ3oC92UYWLnhy8ZU4lkOPPJLi/VRLbGqpI099Vu04IwrBrbCkqU6txWdTmTKkpS6XVEanXOpIAk6DXcTUs+JLJnB8VtE3CMzlxcm3T3pW2oNcsp06hJ+FUuMuKbXEMEtCt5Hp1sUhTZzZ1J/VLO0d4Jbc36GgPVeJLhN1d3WFOHS4sUuMzsFh19BI8wQyr/YNAsVaKMcwNKhCk27oUPAhhYI+NYztC7QGRjlpe2joeQy02FlE6jmv8xvUDUtr/wB4VoOI+O7FzHcNuEXKFMsofDrnehJU2sJB0nUkUARwZZGP40QYIt0EHwIaaINHuFQL12yxVAEuWbjL8dFhxtQHuWl8e8VhMN41sk4xir5uEBp9hKWV96FqDTYIGk7gj3VU7De0Vi0aetrt0NIzBxlSpiVd1xGgMbII9qqAtvCODV5eris3/eEfUE0Gxfgy/YwNR9OZcskBDhYQJOZbiFQVZZkKWDBNWezjjGycw+5wy/c5Tbilltw6CFkKgGCEqStOcZtDPlrZxjHcLt8Eu8OtLjmqGQhatC84p1Cl5IAEJShInbTruQMl2hdpacTYt2k2/J5BJKuYF5pQE7BAjahvZf8A/N7L/XI+2iXaFhuFNsW5w53O6SecM61QMgI0UBHemgvZ/ftsYlauuqCG0OpUtR2AE6mKA9ZxXh5u84tyPJC222UOqQdQrI2kJCh1GZSSR1iKL2OKDGl4rh9w02G7ZRRbKSmFIKVOthczooKbSrSNyNqxmLdotuzxIL1tYdty2htxSJPdLYSogHcpVBjrEUaXxXhmGjELu1uxcv3xKmmUpILalZ1d4nZOdwqOaDCQIJoCzb8Smw4ZsrhLLby0KTkDgJSlRce74A1zASBrpM1D2oNIRiGF3rdmm5XcBQWwUzzYS2pEwNVgOnUg+qJ0FULLGsMucCtLG6vOSsKTmypKihQW4RnBEBMGJ6SDtNGbvtQw5OL2iQ4FW9uw82H4JQlx3lAQYkgIay5gI/SHpNAF8aZubjBr8YizbIUhlxxlpolRaCGitGcyQFhSd0mCKDXmOI4fssMQ20gpuClV4rLmWpORtTpBkSr9JpOgCQKrK4mwtq1xdpq+Lzt0l9WZwEBS3GnAlto5e9EgSdNRFUmOIsMxWzsPTbkW7tiU81taSoPJSlKVAHYhfLSdJI7wjY0Bc4HbsXbjE8Wt2O4wjMw24hKQhwMrcdUlIJCZKUwRtmVEUCveLLbHRYMPtFN8q4bS64hASjlFxQWkKKirVGVQEGFDpNW+G+0PDU3l/b5BbWF2gNtqSgpAIQptS1JAlIXnJmNMqZjWBmNYvhmGs2bdiW7y6YfQ85dBGQlKHC5y8396QmATABncUB6QMfQcXODejs+hC29TJ+1kDnsy5TERM6zXz5xDhSLXEH2DJbafWj+8UJcI+OX517X+deDi+OMemd8sZPReWeZnjLMeOUZY9Wdc0V4bieLC4vHLh1Jh15Ti0JVBhSyopSogwYMAwaA+kOIr+4ZYbcw+1t73DCwQq3QIUdDlWjQhaIygpCSfW06jK8CYkhnhu7uOQ2sIedWllcqb9ZkpSqdVJSSNCdctTcJ43hFis3NtiS27VTffsFhazzIAzgGTmkdAZJPey6UDRxtZrwPEWg4lt24uLhxpgzmyuOtrSNBGwPXpQG7x/ikIawi6Nsyt+6XbthSgTyU3CEKc5XUHoDOnnJrr3CbDvETj7jaVcq0ZcggEF1TrqA4R1IQ0YnrB6CsPxFxjZuWeCIQ+hSrZ2zL4GaWwhtAWVadCDtRm87V7NrHA6HQ5avWrbLjiAohC0uurBUIkgBUGB+35UBA7in5dwO+euGm0vWqnVMLQkgpShtLoTJJOqcyT0OhiRW1s+GxcIwp9YzJtLfOEaSpxTDCW9/CFn2hNea4rj+H4ZhN1Z2V0Lt28WsyEwG0LCUEKO2iEkeJKpgCjyu1e3Z/JCW7lJaSkIvEpnujkIbSV6bJWSdPomgI+zwvXDGI4shhLt+46tu3QrLDYSlEITmIgALAOoJDY8aEdt2DKVY2V6+ylm8UeVchMQVFBUJIJBgoVGp0VE6VdsuLcODmJWBuuVbXay/b3KM0IW4lJcQYgpyrQCNgRIkSKw/aI9Yoat7e0uHbt1Em4uFOOFtR1gJQslM6nVOgAAlRJgDCUqVKgFSrQcGcE3GJvFq3CRlGZxxZIQhMwCogEkk7ACT7ASCXFvZZdWHJUVNvtvqCG3GlSnOr1UkqAidYO2h10oDG0q9RT/Z7v+WVc235oTm5GdRV7CcuUE7bxPWgnDPZLd39oq5YU33XC3ylFSVkgpBOoygDNOp6GgMTVuzwp54KLTTjgR65QhSwnQnvFIMbHfwNabjrsvucLQ046ttxDpKczZUcqgM0HMkbiYI8DtW6/s/tFVpiaUiVKS2APElt8AfGgPFKVbzijsdvLGzF06ppQBSHEIUSpBWcokkZT3iAYO5670Tsv7Pt8tsKU7btuFOYMqWorj+8UpKRrpoSKA8wpVtuHeyW7vGbhxsoCrdxbS2VFXMLiACUpgFO5jUiiDHYbeLduGkusly2S0ViV94uNlYSg5dT3YkxvQHnNKvTbj+z9iCUtEKYWVkBYCyA0CCSpaimCkRByyZIgGs3x52ev4U42h5SFh1JUhaM0d0gKSQoAgiU/EUBlqValrs+eVhasSS40WkKyrblfMSeYG9Rly/tJO+xq472UXYRZFKm1rvgCy0CoKSnlhxS3CUgBKUqBME70BiqVegcTdi13Z263+Yy+lr9cGlKKm9iSQpIkAEE9QDMRrQzE+zh9iytbxTjRbu1NpbSCvMkuJUoZ5TEAJOxNAZKlXoL/AGL3SL9uyLzHMcaU6FS5kCUqKSD3JnTwobxd2ZXOHMJeuFIhTymkJSVFRCcxDmoEJOWR1gjQUBkKmtLRbqwhtClrVMJQkqUYBJgDU6An3VpOCezq4xPmKbKGmWv1jzpKUAxOUQCSY1PQDciROx4N4DuMLx+xQ/kUlznqbcQSUKAt3ZAkAgiRI8xQHlN1arbWUOIUhafWSpJSoaTqDqNCKXoy8ufKrL9KDl3jfbevauOOxq8vr+8uW1NISpSS0lajncytITplBCQSkgZiNvDWgbQvvzXX/wDDeh5tQed6RPpadv8As/Xj3edAeb32FPMZec041mkpzoUjNESU5gJ3HxpWGFPPzyWnHcsFXLQpcTtOUGNq9r7ccFdu7nC7dkS46l1KZMD/ALIlSj0AAJPkKPdlHZxcYU9c85bbiXW28q2ydFJKyUqCgCDCgfDWgPmyuVu8A7ILu9tE3TCmilaygNkrCxDnLUpXdyhI1Uddh46VJhnY1dPP3LfMZbbtV8tx9alJbKsoUUp0kwFAmYiR40BgKVbZ3smu0Yk3h6y2lx1KltuyotKSlKlEghOYeoRBEz5a0a/6vl/ldJWxLc5E5lS4AJlPd7oOoGaNug1oDy+lSpUAqVKlQCpUqVAey9i0fkrFsn63lq23j0d7J/vZ6yuHYTit1YWjE/8As918Nsk8nKHFOrEmP0sBRcPuNBODON7jDHi7blJzDK42sEoWmZAIBBBB2IMjXoSCX4g7W7u5XblKWrdFqtLjLTSYQFp2UoE67kRoIUfGgPY+B8Ns7PFHbVsPv3qbcLubx1ajmClMkNgTGoUg+UASdazGHLI4ZxIgkH0i41Bjd1kH5Eis9/1hb7mhwNW4GTKpAQuFGQQtRz5pEEATHeO9ZtvtJeFhcWIaa5Vw4txSu/nSVrSshPeiBkG4NAbztVP/ALvYT7GP+VNc7A1EWeKEGCENwRof1VxtWA4h7Q3ryytrNbbaW7YICFJz5jkbLYzSojYzoBS4O7QnsOauGmm21i5ACyvPIhK093KofTO/hQHo1haqe4PS2nVbjyUJk7qXiCUiT7TWh4RwG0w7E2bU865vzblS7la1ZG2wnKG20z6vdgAzAjXpXjlr2l3DeGpw9CG0oStK0uwrmBSXxcAjvZdFAdNq0Sv7Qd+Vtr5VuMoIWAhf6SQQMxzSACZABGtAbjBX1Iw/iFSFFKk3WIFKkkgghsQQRqDQHsPdP5PxVUmckzJmeS9rO9YtntVuEsXzIaZy363nHTC5SXk5VBvvbDpM1T4S7QnsPYuGWm21puRCyvPI7ikd3KoDZZ3oD0C+cI4MZ1Oq4Ou49Mc0PlXP7Ru2Hf4H/wD09YB7tCeVhacNLbfJQZC+/wAz9ap3XvZd1EbbUuOO0N7FAwHm20cgLCeXn1z5JzZlH6A28TQG07IFelYXimH7qU2XWh4qUgp09i22vjXoNniKDxEm1B7tpYFCB4LWtlSo8+UEfOsV2D8I3DLn5RWUN2q2XRJUJIDgBzA+qkFsqzHw8688xPjZ0Ys7fsLyrLy1tkie5qlKVA7gtwkigPVOzTfiDnepzHeZO3/3XMn3b1W4vQTw/goAJPOtNAJP6lysbxL2z3V3brYDTFul79eppKgpzQAySTAIAB6kCJinYT223tvZN2raWv0QCUOlJKwkHQROWQNJjbz1oD2LE/8A6ltf/wBJ7/iKrwDtJulrxW9zqUrLcPJTJJhKVqCUidgBoBR1/toul37d6WWOY20pkJhzIUqUVEnvzOvjWKxrFVXNw6+sBKnnFuKCZygrUVECTMa0B6zgEfmfd8v1uYrmR/rWJn/+eX3VzgP8pm/wg3s+jZXPQ55Pq+hrj1O/6mX1vKsJwV2iXGGhxDaW3WXf1jLqSpB0iRB0MaHoRuDAi/d9r125fsXikNf6MFhlgBQaSFoKFaBUkkEaz+yOmlAev8HuE8RYtJJhFuBr0yo0+Z+NZT/8Nd/1h/55NY7C+1+5Yvrm9S0yXLoIC0kOZE5AAMsKnp1Jof8A9Ir35LVhvLa5SlFRXC+ZJeD2ney7iNtqA99xfL+WsLnf0e8y+3lt/wDlzUE7OFL/AC1jecq/WJ3nbO4Ef7sR5V5Tjfa5d3Fza3OVppy0zcvIFwoKyhQWFKMghMaRoTRw/wBoa95hWGLYJUkAoyr1I/bKgrMTGm8AUAZtblSODXFIUpB5hEpJSYVeBKhI6EEg+Rqxw56IeFf9LL3JLyueWMvMzekdyc2kfqt/KvNP+kN78lqw3lt8lSs2fv8AM/XB6B3o3EbbU/gvtJuMOQ40lDb7DplbLqSpEwAVCDoSAAZkGBpQHrthj7VzieDBpq5Qltm5CHLhrJzWzagIUlUw56skj6XnV3glZOOY1JJjkDUzoEqgV5C/2u3a8QavVJaJYStDLMKDSErQUGAFTMHeeg6ACn4T2v3Nvd3V0lpkru8nMSQ5lTkBAyQqevUmgMicGfLReDLpZ1/S8tfL9bL68ZfW033qjWub7Sn04WcN5bXJM9/v8zV7nfSy76bbVkaAVKlSoBUqVKgFSpUqAVKlSoBUqVKgFSpUqAVKlSoBUqVKgLQxR3l8rmucv93nVk8fVmKq0qVAKlSpUAqVKlQCpUqVAKlSpUAqVKlQCpUqVAKlSpUAqVKlQCpUqVAKlSpUB//Z"/>
          <p:cNvSpPr>
            <a:spLocks noChangeAspect="1" noChangeArrowheads="1"/>
          </p:cNvSpPr>
          <p:nvPr/>
        </p:nvSpPr>
        <p:spPr bwMode="auto">
          <a:xfrm>
            <a:off x="155575" y="-1790700"/>
            <a:ext cx="48958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2776" name="Picture 8" descr="http://today.uconn.edu/wp-content/uploads/2010/12/warninglabels_lg.jpg"/>
          <p:cNvPicPr>
            <a:picLocks noChangeAspect="1" noChangeArrowheads="1"/>
          </p:cNvPicPr>
          <p:nvPr/>
        </p:nvPicPr>
        <p:blipFill>
          <a:blip r:embed="rId4"/>
          <a:srcRect/>
          <a:stretch>
            <a:fillRect/>
          </a:stretch>
        </p:blipFill>
        <p:spPr bwMode="auto">
          <a:xfrm>
            <a:off x="4648200" y="3697294"/>
            <a:ext cx="4133850" cy="3160706"/>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6000" b="1" dirty="0" smtClean="0"/>
              <a:t>Memory</a:t>
            </a:r>
          </a:p>
        </p:txBody>
      </p:sp>
      <p:sp>
        <p:nvSpPr>
          <p:cNvPr id="25603" name="TextBox 2"/>
          <p:cNvSpPr txBox="1">
            <a:spLocks noChangeArrowheads="1"/>
          </p:cNvSpPr>
          <p:nvPr/>
        </p:nvSpPr>
        <p:spPr bwMode="auto">
          <a:xfrm>
            <a:off x="685800" y="5957888"/>
            <a:ext cx="4114800" cy="585787"/>
          </a:xfrm>
          <a:prstGeom prst="rect">
            <a:avLst/>
          </a:prstGeom>
          <a:noFill/>
          <a:ln w="9525">
            <a:noFill/>
            <a:miter lim="800000"/>
            <a:headEnd/>
            <a:tailEnd/>
          </a:ln>
        </p:spPr>
        <p:txBody>
          <a:bodyPr>
            <a:spAutoFit/>
          </a:bodyPr>
          <a:lstStyle/>
          <a:p>
            <a:r>
              <a:rPr lang="en-US" sz="3200"/>
              <a:t>Brand Associations</a:t>
            </a:r>
          </a:p>
        </p:txBody>
      </p:sp>
      <p:sp>
        <p:nvSpPr>
          <p:cNvPr id="25604" name="TextBox 3"/>
          <p:cNvSpPr txBox="1">
            <a:spLocks noChangeArrowheads="1"/>
          </p:cNvSpPr>
          <p:nvPr/>
        </p:nvSpPr>
        <p:spPr bwMode="auto">
          <a:xfrm>
            <a:off x="6400800" y="3149600"/>
            <a:ext cx="2536825" cy="584200"/>
          </a:xfrm>
          <a:prstGeom prst="rect">
            <a:avLst/>
          </a:prstGeom>
          <a:noFill/>
          <a:ln w="9525">
            <a:noFill/>
            <a:miter lim="800000"/>
            <a:headEnd/>
            <a:tailEnd/>
          </a:ln>
        </p:spPr>
        <p:txBody>
          <a:bodyPr>
            <a:spAutoFit/>
          </a:bodyPr>
          <a:lstStyle/>
          <a:p>
            <a:pPr algn="r"/>
            <a:r>
              <a:rPr lang="en-US" sz="3200"/>
              <a:t>Mental Maps</a:t>
            </a:r>
          </a:p>
        </p:txBody>
      </p:sp>
      <p:sp>
        <p:nvSpPr>
          <p:cNvPr id="25605" name="TextBox 5"/>
          <p:cNvSpPr txBox="1">
            <a:spLocks noChangeArrowheads="1"/>
          </p:cNvSpPr>
          <p:nvPr/>
        </p:nvSpPr>
        <p:spPr bwMode="auto">
          <a:xfrm>
            <a:off x="190500" y="1144588"/>
            <a:ext cx="3733800" cy="584200"/>
          </a:xfrm>
          <a:prstGeom prst="rect">
            <a:avLst/>
          </a:prstGeom>
          <a:noFill/>
          <a:ln w="9525">
            <a:noFill/>
            <a:miter lim="800000"/>
            <a:headEnd/>
            <a:tailEnd/>
          </a:ln>
        </p:spPr>
        <p:txBody>
          <a:bodyPr>
            <a:spAutoFit/>
          </a:bodyPr>
          <a:lstStyle/>
          <a:p>
            <a:r>
              <a:rPr lang="en-US" sz="3200"/>
              <a:t>Memory Processes</a:t>
            </a:r>
          </a:p>
        </p:txBody>
      </p:sp>
      <p:sp>
        <p:nvSpPr>
          <p:cNvPr id="25606" name="TextBox 6"/>
          <p:cNvSpPr txBox="1">
            <a:spLocks noChangeArrowheads="1"/>
          </p:cNvSpPr>
          <p:nvPr/>
        </p:nvSpPr>
        <p:spPr bwMode="auto">
          <a:xfrm>
            <a:off x="203200" y="3962400"/>
            <a:ext cx="3733800" cy="1077913"/>
          </a:xfrm>
          <a:prstGeom prst="rect">
            <a:avLst/>
          </a:prstGeom>
          <a:noFill/>
          <a:ln w="9525">
            <a:noFill/>
            <a:miter lim="800000"/>
            <a:headEnd/>
            <a:tailEnd/>
          </a:ln>
        </p:spPr>
        <p:txBody>
          <a:bodyPr>
            <a:spAutoFit/>
          </a:bodyPr>
          <a:lstStyle/>
          <a:p>
            <a:r>
              <a:rPr lang="en-US" sz="3200"/>
              <a:t>Encoding</a:t>
            </a:r>
          </a:p>
          <a:p>
            <a:r>
              <a:rPr lang="en-US" sz="3200"/>
              <a:t>Retreival</a:t>
            </a:r>
          </a:p>
        </p:txBody>
      </p:sp>
      <p:pic>
        <p:nvPicPr>
          <p:cNvPr id="25607" name="Picture 4"/>
          <p:cNvPicPr>
            <a:picLocks noChangeAspect="1"/>
          </p:cNvPicPr>
          <p:nvPr/>
        </p:nvPicPr>
        <p:blipFill>
          <a:blip r:embed="rId3"/>
          <a:srcRect/>
          <a:stretch>
            <a:fillRect/>
          </a:stretch>
        </p:blipFill>
        <p:spPr bwMode="auto">
          <a:xfrm>
            <a:off x="5943600" y="1143000"/>
            <a:ext cx="2990850" cy="1993900"/>
          </a:xfrm>
          <a:prstGeom prst="rect">
            <a:avLst/>
          </a:prstGeom>
          <a:noFill/>
          <a:ln w="9525">
            <a:noFill/>
            <a:miter lim="800000"/>
            <a:headEnd/>
            <a:tailEnd/>
          </a:ln>
        </p:spPr>
      </p:pic>
      <p:pic>
        <p:nvPicPr>
          <p:cNvPr id="25608" name="Picture 7"/>
          <p:cNvPicPr>
            <a:picLocks noChangeAspect="1"/>
          </p:cNvPicPr>
          <p:nvPr/>
        </p:nvPicPr>
        <p:blipFill>
          <a:blip r:embed="rId4">
            <a:clrChange>
              <a:clrFrom>
                <a:srgbClr val="FFFFFF"/>
              </a:clrFrom>
              <a:clrTo>
                <a:srgbClr val="FFFFFF">
                  <a:alpha val="0"/>
                </a:srgbClr>
              </a:clrTo>
            </a:clrChange>
          </a:blip>
          <a:srcRect/>
          <a:stretch>
            <a:fillRect/>
          </a:stretch>
        </p:blipFill>
        <p:spPr bwMode="auto">
          <a:xfrm>
            <a:off x="228600" y="1203325"/>
            <a:ext cx="3697288" cy="2225675"/>
          </a:xfrm>
          <a:prstGeom prst="rect">
            <a:avLst/>
          </a:prstGeom>
          <a:noFill/>
          <a:ln w="9525">
            <a:noFill/>
            <a:miter lim="800000"/>
            <a:headEnd/>
            <a:tailEnd/>
          </a:ln>
        </p:spPr>
      </p:pic>
      <p:sp>
        <p:nvSpPr>
          <p:cNvPr id="9" name="Oval 8"/>
          <p:cNvSpPr/>
          <p:nvPr/>
        </p:nvSpPr>
        <p:spPr>
          <a:xfrm>
            <a:off x="5514975" y="5638800"/>
            <a:ext cx="1771650" cy="90487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tx1"/>
                </a:solidFill>
              </a:rPr>
              <a:t>Brand</a:t>
            </a:r>
          </a:p>
        </p:txBody>
      </p:sp>
      <p:sp>
        <p:nvSpPr>
          <p:cNvPr id="11" name="Oval 10"/>
          <p:cNvSpPr/>
          <p:nvPr/>
        </p:nvSpPr>
        <p:spPr>
          <a:xfrm>
            <a:off x="3733800" y="4506913"/>
            <a:ext cx="1830388" cy="8382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Association</a:t>
            </a:r>
          </a:p>
        </p:txBody>
      </p:sp>
      <p:sp>
        <p:nvSpPr>
          <p:cNvPr id="12" name="Oval 11"/>
          <p:cNvSpPr/>
          <p:nvPr/>
        </p:nvSpPr>
        <p:spPr>
          <a:xfrm>
            <a:off x="5072063" y="3962400"/>
            <a:ext cx="1785937" cy="8382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Association</a:t>
            </a:r>
          </a:p>
        </p:txBody>
      </p:sp>
      <p:sp>
        <p:nvSpPr>
          <p:cNvPr id="13" name="Oval 12"/>
          <p:cNvSpPr/>
          <p:nvPr/>
        </p:nvSpPr>
        <p:spPr>
          <a:xfrm>
            <a:off x="3000375" y="5078413"/>
            <a:ext cx="1828800" cy="8382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Association</a:t>
            </a:r>
          </a:p>
        </p:txBody>
      </p:sp>
      <p:sp>
        <p:nvSpPr>
          <p:cNvPr id="16" name="Oval 15"/>
          <p:cNvSpPr/>
          <p:nvPr/>
        </p:nvSpPr>
        <p:spPr>
          <a:xfrm>
            <a:off x="6629400" y="3959225"/>
            <a:ext cx="1831975" cy="8382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Association</a:t>
            </a:r>
          </a:p>
        </p:txBody>
      </p:sp>
      <p:cxnSp>
        <p:nvCxnSpPr>
          <p:cNvPr id="18" name="Straight Connector 17"/>
          <p:cNvCxnSpPr>
            <a:stCxn id="9" idx="6"/>
            <a:endCxn id="14" idx="4"/>
          </p:cNvCxnSpPr>
          <p:nvPr/>
        </p:nvCxnSpPr>
        <p:spPr>
          <a:xfrm flipV="1">
            <a:off x="7286625" y="5705475"/>
            <a:ext cx="758825" cy="3857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9" idx="7"/>
            <a:endCxn id="16" idx="4"/>
          </p:cNvCxnSpPr>
          <p:nvPr/>
        </p:nvCxnSpPr>
        <p:spPr>
          <a:xfrm flipV="1">
            <a:off x="7027863" y="4797425"/>
            <a:ext cx="517525" cy="974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9" idx="0"/>
            <a:endCxn id="12" idx="4"/>
          </p:cNvCxnSpPr>
          <p:nvPr/>
        </p:nvCxnSpPr>
        <p:spPr>
          <a:xfrm flipH="1" flipV="1">
            <a:off x="5964238" y="4800600"/>
            <a:ext cx="436562" cy="838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9" idx="1"/>
            <a:endCxn id="11" idx="5"/>
          </p:cNvCxnSpPr>
          <p:nvPr/>
        </p:nvCxnSpPr>
        <p:spPr>
          <a:xfrm flipH="1" flipV="1">
            <a:off x="5295900" y="5221288"/>
            <a:ext cx="477838" cy="5508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9" idx="2"/>
            <a:endCxn id="13" idx="6"/>
          </p:cNvCxnSpPr>
          <p:nvPr/>
        </p:nvCxnSpPr>
        <p:spPr>
          <a:xfrm flipH="1" flipV="1">
            <a:off x="4829175" y="5497513"/>
            <a:ext cx="685800" cy="593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7148513" y="4867275"/>
            <a:ext cx="1793875" cy="8382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Association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7" name="Title 1"/>
          <p:cNvSpPr txBox="1">
            <a:spLocks/>
          </p:cNvSpPr>
          <p:nvPr/>
        </p:nvSpPr>
        <p:spPr bwMode="auto">
          <a:xfrm>
            <a:off x="1371600" y="381000"/>
            <a:ext cx="7183438" cy="838200"/>
          </a:xfrm>
          <a:prstGeom prst="rect">
            <a:avLst/>
          </a:prstGeom>
          <a:noFill/>
          <a:ln w="9525">
            <a:noFill/>
            <a:miter lim="800000"/>
            <a:headEnd/>
            <a:tailEnd/>
          </a:ln>
        </p:spPr>
        <p:txBody>
          <a:bodyPr/>
          <a:lstStyle/>
          <a:p>
            <a:r>
              <a:rPr lang="en-US" sz="4400" b="1" dirty="0">
                <a:latin typeface="+mj-lt"/>
                <a:ea typeface="+mj-ea"/>
                <a:cs typeface="+mj-cs"/>
              </a:rPr>
              <a:t>Hypothetical State Farm Mental Map</a:t>
            </a:r>
          </a:p>
        </p:txBody>
      </p:sp>
      <p:pic>
        <p:nvPicPr>
          <p:cNvPr id="26628" name="Picture 1"/>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609600" y="1752600"/>
            <a:ext cx="7088188" cy="4781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1" name="Picture 2"/>
          <p:cNvPicPr>
            <a:picLocks noChangeAspect="1"/>
          </p:cNvPicPr>
          <p:nvPr/>
        </p:nvPicPr>
        <p:blipFill>
          <a:blip r:embed="rId3"/>
          <a:srcRect/>
          <a:stretch>
            <a:fillRect/>
          </a:stretch>
        </p:blipFill>
        <p:spPr bwMode="auto">
          <a:xfrm>
            <a:off x="1997075" y="1371600"/>
            <a:ext cx="1203325" cy="5129213"/>
          </a:xfrm>
          <a:prstGeom prst="rect">
            <a:avLst/>
          </a:prstGeom>
          <a:noFill/>
          <a:ln w="9525">
            <a:noFill/>
            <a:miter lim="800000"/>
            <a:headEnd/>
            <a:tailEnd/>
          </a:ln>
        </p:spPr>
      </p:pic>
      <p:sp>
        <p:nvSpPr>
          <p:cNvPr id="27652" name="Title 1"/>
          <p:cNvSpPr txBox="1">
            <a:spLocks/>
          </p:cNvSpPr>
          <p:nvPr/>
        </p:nvSpPr>
        <p:spPr bwMode="auto">
          <a:xfrm>
            <a:off x="1371600" y="381000"/>
            <a:ext cx="7183438" cy="838200"/>
          </a:xfrm>
          <a:prstGeom prst="rect">
            <a:avLst/>
          </a:prstGeom>
          <a:noFill/>
          <a:ln w="9525">
            <a:noFill/>
            <a:miter lim="800000"/>
            <a:headEnd/>
            <a:tailEnd/>
          </a:ln>
        </p:spPr>
        <p:txBody>
          <a:bodyPr/>
          <a:lstStyle/>
          <a:p>
            <a:r>
              <a:rPr lang="en-US" sz="4400" b="1" dirty="0">
                <a:latin typeface="+mj-lt"/>
                <a:ea typeface="+mj-ea"/>
                <a:cs typeface="+mj-cs"/>
              </a:rPr>
              <a:t>The Buying Decision Process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Buying Decision Process</a:t>
            </a:r>
          </a:p>
        </p:txBody>
      </p:sp>
      <p:pic>
        <p:nvPicPr>
          <p:cNvPr id="28675" name="Picture 2"/>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4038600" y="1828800"/>
            <a:ext cx="1646238" cy="1595438"/>
          </a:xfrm>
          <a:prstGeom prst="rect">
            <a:avLst/>
          </a:prstGeom>
          <a:noFill/>
          <a:ln w="9525">
            <a:noFill/>
            <a:miter lim="800000"/>
            <a:headEnd/>
            <a:tailEnd/>
          </a:ln>
        </p:spPr>
      </p:pic>
      <p:pic>
        <p:nvPicPr>
          <p:cNvPr id="28676" name="Picture 3"/>
          <p:cNvPicPr>
            <a:picLocks noChangeAspect="1"/>
          </p:cNvPicPr>
          <p:nvPr/>
        </p:nvPicPr>
        <p:blipFill>
          <a:blip r:embed="rId4">
            <a:clrChange>
              <a:clrFrom>
                <a:srgbClr val="FFFFFF"/>
              </a:clrFrom>
              <a:clrTo>
                <a:srgbClr val="FFFFFF">
                  <a:alpha val="0"/>
                </a:srgbClr>
              </a:clrTo>
            </a:clrChange>
          </a:blip>
          <a:srcRect l="11555" t="19704" r="6557" b="12497"/>
          <a:stretch>
            <a:fillRect/>
          </a:stretch>
        </p:blipFill>
        <p:spPr bwMode="auto">
          <a:xfrm>
            <a:off x="5014913" y="4343400"/>
            <a:ext cx="1812925" cy="2251075"/>
          </a:xfrm>
          <a:prstGeom prst="rect">
            <a:avLst/>
          </a:prstGeom>
          <a:noFill/>
          <a:ln w="9525">
            <a:noFill/>
            <a:miter lim="800000"/>
            <a:headEnd/>
            <a:tailEnd/>
          </a:ln>
        </p:spPr>
      </p:pic>
      <p:pic>
        <p:nvPicPr>
          <p:cNvPr id="28678" name="Picture 5"/>
          <p:cNvPicPr>
            <a:picLocks noChangeAspect="1"/>
          </p:cNvPicPr>
          <p:nvPr/>
        </p:nvPicPr>
        <p:blipFill>
          <a:blip r:embed="rId5"/>
          <a:srcRect/>
          <a:stretch>
            <a:fillRect/>
          </a:stretch>
        </p:blipFill>
        <p:spPr bwMode="auto">
          <a:xfrm>
            <a:off x="273050" y="1362075"/>
            <a:ext cx="2946400" cy="2209800"/>
          </a:xfrm>
          <a:prstGeom prst="rect">
            <a:avLst/>
          </a:prstGeom>
          <a:noFill/>
          <a:ln w="9525">
            <a:noFill/>
            <a:miter lim="800000"/>
            <a:headEnd/>
            <a:tailEnd/>
          </a:ln>
        </p:spPr>
      </p:pic>
      <p:pic>
        <p:nvPicPr>
          <p:cNvPr id="28679" name="Picture 6"/>
          <p:cNvPicPr>
            <a:picLocks noChangeAspect="1"/>
          </p:cNvPicPr>
          <p:nvPr/>
        </p:nvPicPr>
        <p:blipFill>
          <a:blip r:embed="rId6"/>
          <a:srcRect/>
          <a:stretch>
            <a:fillRect/>
          </a:stretch>
        </p:blipFill>
        <p:spPr bwMode="auto">
          <a:xfrm>
            <a:off x="6477000" y="1295400"/>
            <a:ext cx="2286000" cy="2247900"/>
          </a:xfrm>
          <a:prstGeom prst="rect">
            <a:avLst/>
          </a:prstGeom>
          <a:noFill/>
          <a:ln w="9525">
            <a:noFill/>
            <a:miter lim="800000"/>
            <a:headEnd/>
            <a:tailEnd/>
          </a:ln>
        </p:spPr>
      </p:pic>
      <p:sp>
        <p:nvSpPr>
          <p:cNvPr id="8" name="Right Arrow 7"/>
          <p:cNvSpPr/>
          <p:nvPr/>
        </p:nvSpPr>
        <p:spPr>
          <a:xfrm>
            <a:off x="3352800" y="2466975"/>
            <a:ext cx="685800" cy="3524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ight Arrow 8"/>
          <p:cNvSpPr/>
          <p:nvPr/>
        </p:nvSpPr>
        <p:spPr>
          <a:xfrm>
            <a:off x="5638800" y="2419350"/>
            <a:ext cx="685800" cy="3524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Bent Arrow 9"/>
          <p:cNvSpPr/>
          <p:nvPr/>
        </p:nvSpPr>
        <p:spPr>
          <a:xfrm rot="10800000">
            <a:off x="7072313" y="3792538"/>
            <a:ext cx="685800" cy="1998662"/>
          </a:xfrm>
          <a:prstGeom prst="bentArrow">
            <a:avLst>
              <a:gd name="adj1" fmla="val 25000"/>
              <a:gd name="adj2" fmla="val 25000"/>
              <a:gd name="adj3" fmla="val 25000"/>
              <a:gd name="adj4" fmla="val 3895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1" name="Right Arrow 10"/>
          <p:cNvSpPr/>
          <p:nvPr/>
        </p:nvSpPr>
        <p:spPr>
          <a:xfrm rot="10800000">
            <a:off x="4100513" y="5334000"/>
            <a:ext cx="685800" cy="3524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5602" name="Picture 2" descr="https://encrypted-tbn1.gstatic.com/images?q=tbn:ANd9GcT-MkX2FyZYScYoMTR_N8-fyJ9vBS8xmXp0np1pI4R5fgpzSbFlYQ"/>
          <p:cNvPicPr>
            <a:picLocks noChangeAspect="1" noChangeArrowheads="1"/>
          </p:cNvPicPr>
          <p:nvPr/>
        </p:nvPicPr>
        <p:blipFill>
          <a:blip r:embed="rId7"/>
          <a:srcRect/>
          <a:stretch>
            <a:fillRect/>
          </a:stretch>
        </p:blipFill>
        <p:spPr bwMode="auto">
          <a:xfrm>
            <a:off x="304800" y="4343400"/>
            <a:ext cx="3857310" cy="22098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Problem Recognition</a:t>
            </a:r>
          </a:p>
        </p:txBody>
      </p:sp>
      <p:sp>
        <p:nvSpPr>
          <p:cNvPr id="5" name="TextBox 4"/>
          <p:cNvSpPr txBox="1"/>
          <p:nvPr/>
        </p:nvSpPr>
        <p:spPr>
          <a:xfrm>
            <a:off x="4343400" y="4419600"/>
            <a:ext cx="4495800" cy="2062103"/>
          </a:xfrm>
          <a:prstGeom prst="rect">
            <a:avLst/>
          </a:prstGeom>
          <a:noFill/>
        </p:spPr>
        <p:txBody>
          <a:bodyPr wrap="square">
            <a:spAutoFit/>
          </a:bodyPr>
          <a:lstStyle/>
          <a:p>
            <a:pPr fontAlgn="auto">
              <a:spcBef>
                <a:spcPts val="0"/>
              </a:spcBef>
              <a:spcAft>
                <a:spcPts val="0"/>
              </a:spcAft>
              <a:defRPr/>
            </a:pPr>
            <a:r>
              <a:rPr lang="en-US" sz="3200" dirty="0" err="1" smtClean="0">
                <a:latin typeface="+mn-lt"/>
              </a:rPr>
              <a:t>SStimulus</a:t>
            </a:r>
            <a:endParaRPr lang="en-US" sz="3200" dirty="0">
              <a:latin typeface="+mn-lt"/>
            </a:endParaRPr>
          </a:p>
          <a:p>
            <a:pPr marL="457200" indent="-457200" fontAlgn="auto">
              <a:spcBef>
                <a:spcPts val="0"/>
              </a:spcBef>
              <a:spcAft>
                <a:spcPts val="0"/>
              </a:spcAft>
              <a:buFont typeface="Arial" pitchFamily="34" charset="0"/>
              <a:buChar char="•"/>
              <a:defRPr/>
            </a:pPr>
            <a:r>
              <a:rPr lang="en-US" sz="3200" dirty="0" smtClean="0">
                <a:latin typeface="+mn-lt"/>
              </a:rPr>
              <a:t>Internal (Hunger)</a:t>
            </a:r>
            <a:endParaRPr lang="en-US" sz="3200" dirty="0">
              <a:latin typeface="+mn-lt"/>
            </a:endParaRPr>
          </a:p>
          <a:p>
            <a:pPr marL="457200" indent="-457200" fontAlgn="auto">
              <a:spcBef>
                <a:spcPts val="0"/>
              </a:spcBef>
              <a:spcAft>
                <a:spcPts val="0"/>
              </a:spcAft>
              <a:buFont typeface="Arial" pitchFamily="34" charset="0"/>
              <a:buChar char="•"/>
              <a:defRPr/>
            </a:pPr>
            <a:r>
              <a:rPr lang="en-US" sz="3200" dirty="0" smtClean="0">
                <a:latin typeface="+mn-lt"/>
              </a:rPr>
              <a:t>External (Advertisement)</a:t>
            </a:r>
            <a:endParaRPr lang="en-US" sz="3200" dirty="0">
              <a:latin typeface="+mn-lt"/>
            </a:endParaRPr>
          </a:p>
        </p:txBody>
      </p:sp>
      <p:sp>
        <p:nvSpPr>
          <p:cNvPr id="8" name="Cloud Callout 7"/>
          <p:cNvSpPr/>
          <p:nvPr/>
        </p:nvSpPr>
        <p:spPr>
          <a:xfrm>
            <a:off x="3124200" y="1219200"/>
            <a:ext cx="2667000" cy="1295400"/>
          </a:xfrm>
          <a:prstGeom prst="cloudCallout">
            <a:avLst>
              <a:gd name="adj1" fmla="val -45700"/>
              <a:gd name="adj2" fmla="val 81117"/>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solidFill>
                <a:schemeClr val="tx1"/>
              </a:solidFill>
            </a:endParaRPr>
          </a:p>
        </p:txBody>
      </p:sp>
      <p:sp>
        <p:nvSpPr>
          <p:cNvPr id="29702" name="TextBox 8"/>
          <p:cNvSpPr txBox="1">
            <a:spLocks noChangeArrowheads="1"/>
          </p:cNvSpPr>
          <p:nvPr/>
        </p:nvSpPr>
        <p:spPr bwMode="auto">
          <a:xfrm>
            <a:off x="3429000" y="1524000"/>
            <a:ext cx="2209800" cy="523875"/>
          </a:xfrm>
          <a:prstGeom prst="rect">
            <a:avLst/>
          </a:prstGeom>
          <a:noFill/>
          <a:ln w="9525">
            <a:noFill/>
            <a:miter lim="800000"/>
            <a:headEnd/>
            <a:tailEnd/>
          </a:ln>
        </p:spPr>
        <p:txBody>
          <a:bodyPr>
            <a:spAutoFit/>
          </a:bodyPr>
          <a:lstStyle/>
          <a:p>
            <a:r>
              <a:rPr lang="en-US" sz="2800"/>
              <a:t>“I’m Hungry”</a:t>
            </a:r>
          </a:p>
        </p:txBody>
      </p:sp>
      <p:pic>
        <p:nvPicPr>
          <p:cNvPr id="23554" name="Picture 2" descr="https://encrypted-tbn0.gstatic.com/images?q=tbn:ANd9GcSRcjVH0XSjXLAdy5n58-s8qxpC5ZVG8vtpbJSfqYNzIXWkgW5WdQ"/>
          <p:cNvPicPr>
            <a:picLocks noChangeAspect="1" noChangeArrowheads="1"/>
          </p:cNvPicPr>
          <p:nvPr/>
        </p:nvPicPr>
        <p:blipFill>
          <a:blip r:embed="rId3"/>
          <a:srcRect/>
          <a:stretch>
            <a:fillRect/>
          </a:stretch>
        </p:blipFill>
        <p:spPr bwMode="auto">
          <a:xfrm>
            <a:off x="1752600" y="2667000"/>
            <a:ext cx="2895600" cy="374332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Information Search</a:t>
            </a:r>
          </a:p>
        </p:txBody>
      </p:sp>
      <p:pic>
        <p:nvPicPr>
          <p:cNvPr id="30723" name="Picture 4"/>
          <p:cNvPicPr>
            <a:picLocks noChangeAspect="1"/>
          </p:cNvPicPr>
          <p:nvPr/>
        </p:nvPicPr>
        <p:blipFill>
          <a:blip r:embed="rId3"/>
          <a:srcRect/>
          <a:stretch>
            <a:fillRect/>
          </a:stretch>
        </p:blipFill>
        <p:spPr bwMode="auto">
          <a:xfrm>
            <a:off x="152400" y="3222625"/>
            <a:ext cx="1989138" cy="2987675"/>
          </a:xfrm>
          <a:prstGeom prst="rect">
            <a:avLst/>
          </a:prstGeom>
          <a:noFill/>
          <a:ln w="9525">
            <a:noFill/>
            <a:miter lim="800000"/>
            <a:headEnd/>
            <a:tailEnd/>
          </a:ln>
        </p:spPr>
      </p:pic>
      <p:pic>
        <p:nvPicPr>
          <p:cNvPr id="30724" name="Picture 5"/>
          <p:cNvPicPr>
            <a:picLocks noChangeAspect="1"/>
          </p:cNvPicPr>
          <p:nvPr/>
        </p:nvPicPr>
        <p:blipFill>
          <a:blip r:embed="rId4"/>
          <a:srcRect/>
          <a:stretch>
            <a:fillRect/>
          </a:stretch>
        </p:blipFill>
        <p:spPr bwMode="auto">
          <a:xfrm>
            <a:off x="3759200" y="3971925"/>
            <a:ext cx="3219450" cy="2459038"/>
          </a:xfrm>
          <a:prstGeom prst="rect">
            <a:avLst/>
          </a:prstGeom>
          <a:noFill/>
          <a:ln w="9525">
            <a:noFill/>
            <a:miter lim="800000"/>
            <a:headEnd/>
            <a:tailEnd/>
          </a:ln>
        </p:spPr>
      </p:pic>
      <p:pic>
        <p:nvPicPr>
          <p:cNvPr id="30725" name="Picture 7"/>
          <p:cNvPicPr>
            <a:picLocks noChangeAspect="1"/>
          </p:cNvPicPr>
          <p:nvPr/>
        </p:nvPicPr>
        <p:blipFill>
          <a:blip r:embed="rId5">
            <a:clrChange>
              <a:clrFrom>
                <a:srgbClr val="FFFFFF"/>
              </a:clrFrom>
              <a:clrTo>
                <a:srgbClr val="FFFFFF">
                  <a:alpha val="0"/>
                </a:srgbClr>
              </a:clrTo>
            </a:clrChange>
          </a:blip>
          <a:srcRect l="5498" t="14429" r="4758" b="13953"/>
          <a:stretch>
            <a:fillRect/>
          </a:stretch>
        </p:blipFill>
        <p:spPr bwMode="auto">
          <a:xfrm>
            <a:off x="1147763" y="1112838"/>
            <a:ext cx="3598862" cy="2006600"/>
          </a:xfrm>
          <a:prstGeom prst="rect">
            <a:avLst/>
          </a:prstGeom>
          <a:noFill/>
          <a:ln w="9525">
            <a:noFill/>
            <a:miter lim="800000"/>
            <a:headEnd/>
            <a:tailEnd/>
          </a:ln>
        </p:spPr>
      </p:pic>
      <p:pic>
        <p:nvPicPr>
          <p:cNvPr id="30726" name="Picture 8"/>
          <p:cNvPicPr>
            <a:picLocks noChangeAspect="1"/>
          </p:cNvPicPr>
          <p:nvPr/>
        </p:nvPicPr>
        <p:blipFill>
          <a:blip r:embed="rId6">
            <a:clrChange>
              <a:clrFrom>
                <a:srgbClr val="FFFFFF"/>
              </a:clrFrom>
              <a:clrTo>
                <a:srgbClr val="FFFFFF">
                  <a:alpha val="0"/>
                </a:srgbClr>
              </a:clrTo>
            </a:clrChange>
          </a:blip>
          <a:srcRect/>
          <a:stretch>
            <a:fillRect/>
          </a:stretch>
        </p:blipFill>
        <p:spPr bwMode="auto">
          <a:xfrm>
            <a:off x="7283450" y="1112838"/>
            <a:ext cx="1766888" cy="2443162"/>
          </a:xfrm>
          <a:prstGeom prst="rect">
            <a:avLst/>
          </a:prstGeom>
          <a:noFill/>
          <a:ln w="9525">
            <a:noFill/>
            <a:miter lim="800000"/>
            <a:headEnd/>
            <a:tailEnd/>
          </a:ln>
        </p:spPr>
      </p:pic>
      <p:sp>
        <p:nvSpPr>
          <p:cNvPr id="30727" name="TextBox 9"/>
          <p:cNvSpPr txBox="1">
            <a:spLocks noChangeArrowheads="1"/>
          </p:cNvSpPr>
          <p:nvPr/>
        </p:nvSpPr>
        <p:spPr bwMode="auto">
          <a:xfrm>
            <a:off x="76200" y="6121400"/>
            <a:ext cx="1981200" cy="584200"/>
          </a:xfrm>
          <a:prstGeom prst="rect">
            <a:avLst/>
          </a:prstGeom>
          <a:noFill/>
          <a:ln w="9525">
            <a:noFill/>
            <a:miter lim="800000"/>
            <a:headEnd/>
            <a:tailEnd/>
          </a:ln>
        </p:spPr>
        <p:txBody>
          <a:bodyPr>
            <a:spAutoFit/>
          </a:bodyPr>
          <a:lstStyle/>
          <a:p>
            <a:pPr algn="ctr"/>
            <a:r>
              <a:rPr lang="en-US" sz="3200"/>
              <a:t>Personal</a:t>
            </a:r>
          </a:p>
        </p:txBody>
      </p:sp>
      <p:sp>
        <p:nvSpPr>
          <p:cNvPr id="30728" name="TextBox 10"/>
          <p:cNvSpPr txBox="1">
            <a:spLocks noChangeArrowheads="1"/>
          </p:cNvSpPr>
          <p:nvPr/>
        </p:nvSpPr>
        <p:spPr bwMode="auto">
          <a:xfrm>
            <a:off x="152400" y="1112838"/>
            <a:ext cx="2274888" cy="584200"/>
          </a:xfrm>
          <a:prstGeom prst="rect">
            <a:avLst/>
          </a:prstGeom>
          <a:noFill/>
          <a:ln w="9525">
            <a:noFill/>
            <a:miter lim="800000"/>
            <a:headEnd/>
            <a:tailEnd/>
          </a:ln>
        </p:spPr>
        <p:txBody>
          <a:bodyPr>
            <a:spAutoFit/>
          </a:bodyPr>
          <a:lstStyle/>
          <a:p>
            <a:r>
              <a:rPr lang="en-US" sz="3200"/>
              <a:t>Commercial</a:t>
            </a:r>
          </a:p>
        </p:txBody>
      </p:sp>
      <p:sp>
        <p:nvSpPr>
          <p:cNvPr id="30729" name="TextBox 11"/>
          <p:cNvSpPr txBox="1">
            <a:spLocks noChangeArrowheads="1"/>
          </p:cNvSpPr>
          <p:nvPr/>
        </p:nvSpPr>
        <p:spPr bwMode="auto">
          <a:xfrm>
            <a:off x="5715000" y="1295400"/>
            <a:ext cx="1676400" cy="584200"/>
          </a:xfrm>
          <a:prstGeom prst="rect">
            <a:avLst/>
          </a:prstGeom>
          <a:noFill/>
          <a:ln w="9525">
            <a:noFill/>
            <a:miter lim="800000"/>
            <a:headEnd/>
            <a:tailEnd/>
          </a:ln>
        </p:spPr>
        <p:txBody>
          <a:bodyPr>
            <a:spAutoFit/>
          </a:bodyPr>
          <a:lstStyle/>
          <a:p>
            <a:r>
              <a:rPr lang="en-US" sz="3200"/>
              <a:t>Public</a:t>
            </a:r>
          </a:p>
        </p:txBody>
      </p:sp>
      <p:sp>
        <p:nvSpPr>
          <p:cNvPr id="30730" name="TextBox 12"/>
          <p:cNvSpPr txBox="1">
            <a:spLocks noChangeArrowheads="1"/>
          </p:cNvSpPr>
          <p:nvPr/>
        </p:nvSpPr>
        <p:spPr bwMode="auto">
          <a:xfrm>
            <a:off x="6978650" y="6132513"/>
            <a:ext cx="2165350" cy="584200"/>
          </a:xfrm>
          <a:prstGeom prst="rect">
            <a:avLst/>
          </a:prstGeom>
          <a:noFill/>
          <a:ln w="9525">
            <a:noFill/>
            <a:miter lim="800000"/>
            <a:headEnd/>
            <a:tailEnd/>
          </a:ln>
        </p:spPr>
        <p:txBody>
          <a:bodyPr>
            <a:spAutoFit/>
          </a:bodyPr>
          <a:lstStyle/>
          <a:p>
            <a:r>
              <a:rPr lang="en-US" sz="3200"/>
              <a:t>Experiential</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7" name="Picture 2"/>
          <p:cNvPicPr>
            <a:picLocks noChangeAspect="1"/>
          </p:cNvPicPr>
          <p:nvPr/>
        </p:nvPicPr>
        <p:blipFill>
          <a:blip r:embed="rId3"/>
          <a:srcRect/>
          <a:stretch>
            <a:fillRect/>
          </a:stretch>
        </p:blipFill>
        <p:spPr bwMode="auto">
          <a:xfrm>
            <a:off x="609600" y="2133600"/>
            <a:ext cx="8159750" cy="3429000"/>
          </a:xfrm>
          <a:prstGeom prst="rect">
            <a:avLst/>
          </a:prstGeom>
          <a:noFill/>
          <a:ln w="9525">
            <a:noFill/>
            <a:miter lim="800000"/>
            <a:headEnd/>
            <a:tailEnd/>
          </a:ln>
        </p:spPr>
      </p:pic>
      <p:sp>
        <p:nvSpPr>
          <p:cNvPr id="31748" name="Title 1"/>
          <p:cNvSpPr txBox="1">
            <a:spLocks/>
          </p:cNvSpPr>
          <p:nvPr/>
        </p:nvSpPr>
        <p:spPr bwMode="auto">
          <a:xfrm>
            <a:off x="1371600" y="457200"/>
            <a:ext cx="7183438" cy="838200"/>
          </a:xfrm>
          <a:prstGeom prst="rect">
            <a:avLst/>
          </a:prstGeom>
          <a:noFill/>
          <a:ln w="9525">
            <a:noFill/>
            <a:miter lim="800000"/>
            <a:headEnd/>
            <a:tailEnd/>
          </a:ln>
        </p:spPr>
        <p:txBody>
          <a:bodyPr/>
          <a:lstStyle/>
          <a:p>
            <a:pPr algn="r"/>
            <a:r>
              <a:rPr lang="en-US" sz="4400" b="1" dirty="0"/>
              <a:t>Successive Sets Involved in Consumer Decision Making</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Evaluation of Alternatives</a:t>
            </a:r>
          </a:p>
        </p:txBody>
      </p:sp>
      <p:pic>
        <p:nvPicPr>
          <p:cNvPr id="32771" name="Picture 4"/>
          <p:cNvPicPr>
            <a:picLocks noChangeAspect="1"/>
          </p:cNvPicPr>
          <p:nvPr/>
        </p:nvPicPr>
        <p:blipFill>
          <a:blip r:embed="rId3"/>
          <a:srcRect l="33185"/>
          <a:stretch>
            <a:fillRect/>
          </a:stretch>
        </p:blipFill>
        <p:spPr bwMode="auto">
          <a:xfrm>
            <a:off x="4451350" y="3797300"/>
            <a:ext cx="2216150" cy="2268538"/>
          </a:xfrm>
          <a:prstGeom prst="rect">
            <a:avLst/>
          </a:prstGeom>
          <a:noFill/>
          <a:ln w="9525">
            <a:noFill/>
            <a:miter lim="800000"/>
            <a:headEnd/>
            <a:tailEnd/>
          </a:ln>
        </p:spPr>
      </p:pic>
      <p:sp>
        <p:nvSpPr>
          <p:cNvPr id="32772" name="TextBox 5"/>
          <p:cNvSpPr txBox="1">
            <a:spLocks noChangeArrowheads="1"/>
          </p:cNvSpPr>
          <p:nvPr/>
        </p:nvSpPr>
        <p:spPr bwMode="auto">
          <a:xfrm>
            <a:off x="4597400" y="6007100"/>
            <a:ext cx="2057400" cy="585788"/>
          </a:xfrm>
          <a:prstGeom prst="rect">
            <a:avLst/>
          </a:prstGeom>
          <a:noFill/>
          <a:ln w="9525">
            <a:noFill/>
            <a:miter lim="800000"/>
            <a:headEnd/>
            <a:tailEnd/>
          </a:ln>
        </p:spPr>
        <p:txBody>
          <a:bodyPr>
            <a:spAutoFit/>
          </a:bodyPr>
          <a:lstStyle/>
          <a:p>
            <a:pPr algn="ctr"/>
            <a:r>
              <a:rPr lang="en-US" sz="3200"/>
              <a:t>Attitudes</a:t>
            </a:r>
          </a:p>
        </p:txBody>
      </p:sp>
      <p:pic>
        <p:nvPicPr>
          <p:cNvPr id="32773" name="Picture 6"/>
          <p:cNvPicPr>
            <a:picLocks noChangeAspect="1"/>
          </p:cNvPicPr>
          <p:nvPr/>
        </p:nvPicPr>
        <p:blipFill>
          <a:blip r:embed="rId4">
            <a:clrChange>
              <a:clrFrom>
                <a:srgbClr val="FFFFFF"/>
              </a:clrFrom>
              <a:clrTo>
                <a:srgbClr val="FFFFFF">
                  <a:alpha val="0"/>
                </a:srgbClr>
              </a:clrTo>
            </a:clrChange>
          </a:blip>
          <a:srcRect/>
          <a:stretch>
            <a:fillRect/>
          </a:stretch>
        </p:blipFill>
        <p:spPr bwMode="auto">
          <a:xfrm>
            <a:off x="96838" y="990600"/>
            <a:ext cx="4140200" cy="2806700"/>
          </a:xfrm>
          <a:prstGeom prst="rect">
            <a:avLst/>
          </a:prstGeom>
          <a:noFill/>
          <a:ln w="9525">
            <a:noFill/>
            <a:miter lim="800000"/>
            <a:headEnd/>
            <a:tailEnd/>
          </a:ln>
        </p:spPr>
      </p:pic>
      <p:pic>
        <p:nvPicPr>
          <p:cNvPr id="32774" name="Picture 7"/>
          <p:cNvPicPr>
            <a:picLocks noChangeAspect="1"/>
          </p:cNvPicPr>
          <p:nvPr/>
        </p:nvPicPr>
        <p:blipFill>
          <a:blip r:embed="rId5">
            <a:clrChange>
              <a:clrFrom>
                <a:srgbClr val="FFFFFF"/>
              </a:clrFrom>
              <a:clrTo>
                <a:srgbClr val="FFFFFF">
                  <a:alpha val="0"/>
                </a:srgbClr>
              </a:clrTo>
            </a:clrChange>
          </a:blip>
          <a:srcRect l="44942" t="11404"/>
          <a:stretch>
            <a:fillRect/>
          </a:stretch>
        </p:blipFill>
        <p:spPr bwMode="auto">
          <a:xfrm>
            <a:off x="7315200" y="1535113"/>
            <a:ext cx="1828800" cy="2452687"/>
          </a:xfrm>
          <a:prstGeom prst="rect">
            <a:avLst/>
          </a:prstGeom>
          <a:noFill/>
          <a:ln w="9525">
            <a:noFill/>
            <a:miter lim="800000"/>
            <a:headEnd/>
            <a:tailEnd/>
          </a:ln>
        </p:spPr>
      </p:pic>
      <p:sp>
        <p:nvSpPr>
          <p:cNvPr id="32775" name="TextBox 2"/>
          <p:cNvSpPr txBox="1">
            <a:spLocks noChangeArrowheads="1"/>
          </p:cNvSpPr>
          <p:nvPr/>
        </p:nvSpPr>
        <p:spPr bwMode="auto">
          <a:xfrm>
            <a:off x="6678613" y="1023938"/>
            <a:ext cx="1295400" cy="584200"/>
          </a:xfrm>
          <a:prstGeom prst="rect">
            <a:avLst/>
          </a:prstGeom>
          <a:noFill/>
          <a:ln w="9525">
            <a:noFill/>
            <a:miter lim="800000"/>
            <a:headEnd/>
            <a:tailEnd/>
          </a:ln>
        </p:spPr>
        <p:txBody>
          <a:bodyPr>
            <a:spAutoFit/>
          </a:bodyPr>
          <a:lstStyle/>
          <a:p>
            <a:r>
              <a:rPr lang="en-US" sz="3200"/>
              <a:t>Beliefs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9" name="Picture 2"/>
          <p:cNvPicPr>
            <a:picLocks noChangeAspect="1"/>
          </p:cNvPicPr>
          <p:nvPr/>
        </p:nvPicPr>
        <p:blipFill>
          <a:blip r:embed="rId3"/>
          <a:srcRect/>
          <a:stretch>
            <a:fillRect/>
          </a:stretch>
        </p:blipFill>
        <p:spPr bwMode="auto">
          <a:xfrm>
            <a:off x="2362200" y="1755775"/>
            <a:ext cx="2935288" cy="4721225"/>
          </a:xfrm>
          <a:prstGeom prst="rect">
            <a:avLst/>
          </a:prstGeom>
          <a:noFill/>
          <a:ln w="9525">
            <a:noFill/>
            <a:miter lim="800000"/>
            <a:headEnd/>
            <a:tailEnd/>
          </a:ln>
        </p:spPr>
      </p:pic>
      <p:sp>
        <p:nvSpPr>
          <p:cNvPr id="34820" name="Title 1"/>
          <p:cNvSpPr txBox="1">
            <a:spLocks/>
          </p:cNvSpPr>
          <p:nvPr/>
        </p:nvSpPr>
        <p:spPr bwMode="auto">
          <a:xfrm>
            <a:off x="914400" y="152400"/>
            <a:ext cx="8139113" cy="838200"/>
          </a:xfrm>
          <a:prstGeom prst="rect">
            <a:avLst/>
          </a:prstGeom>
          <a:noFill/>
          <a:ln w="9525">
            <a:noFill/>
            <a:miter lim="800000"/>
            <a:headEnd/>
            <a:tailEnd/>
          </a:ln>
        </p:spPr>
        <p:txBody>
          <a:bodyPr/>
          <a:lstStyle/>
          <a:p>
            <a:pPr algn="r"/>
            <a:r>
              <a:rPr lang="en-US" sz="4000" b="1" dirty="0"/>
              <a:t>Steps between Evaluation of Alternatives and Purchase Decision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Purchase Decision</a:t>
            </a:r>
          </a:p>
        </p:txBody>
      </p:sp>
      <p:sp>
        <p:nvSpPr>
          <p:cNvPr id="35843" name="Rectangle 2"/>
          <p:cNvSpPr>
            <a:spLocks noChangeArrowheads="1"/>
          </p:cNvSpPr>
          <p:nvPr/>
        </p:nvSpPr>
        <p:spPr bwMode="auto">
          <a:xfrm>
            <a:off x="4953000" y="1143000"/>
            <a:ext cx="4049713" cy="523875"/>
          </a:xfrm>
          <a:prstGeom prst="rect">
            <a:avLst/>
          </a:prstGeom>
          <a:noFill/>
          <a:ln w="9525">
            <a:noFill/>
            <a:miter lim="800000"/>
            <a:headEnd/>
            <a:tailEnd/>
          </a:ln>
        </p:spPr>
        <p:txBody>
          <a:bodyPr wrap="none">
            <a:spAutoFit/>
          </a:bodyPr>
          <a:lstStyle/>
          <a:p>
            <a:r>
              <a:rPr lang="en-US" sz="2800" dirty="0" err="1">
                <a:solidFill>
                  <a:srgbClr val="C00000"/>
                </a:solidFill>
              </a:rPr>
              <a:t>Noncompensatory</a:t>
            </a:r>
            <a:r>
              <a:rPr lang="en-US" sz="2800" dirty="0">
                <a:solidFill>
                  <a:srgbClr val="C00000"/>
                </a:solidFill>
              </a:rPr>
              <a:t> Models</a:t>
            </a:r>
          </a:p>
        </p:txBody>
      </p:sp>
      <p:grpSp>
        <p:nvGrpSpPr>
          <p:cNvPr id="35844" name="Group 7"/>
          <p:cNvGrpSpPr>
            <a:grpSpLocks/>
          </p:cNvGrpSpPr>
          <p:nvPr/>
        </p:nvGrpSpPr>
        <p:grpSpPr bwMode="auto">
          <a:xfrm>
            <a:off x="152400" y="1143000"/>
            <a:ext cx="3581400" cy="2387600"/>
            <a:chOff x="5029200" y="1350665"/>
            <a:chExt cx="3581400" cy="2387600"/>
          </a:xfrm>
        </p:grpSpPr>
        <p:pic>
          <p:nvPicPr>
            <p:cNvPr id="35860" name="Picture 4"/>
            <p:cNvPicPr>
              <a:picLocks noChangeAspect="1"/>
            </p:cNvPicPr>
            <p:nvPr/>
          </p:nvPicPr>
          <p:blipFill>
            <a:blip r:embed="rId3"/>
            <a:srcRect/>
            <a:stretch>
              <a:fillRect/>
            </a:stretch>
          </p:blipFill>
          <p:spPr bwMode="auto">
            <a:xfrm>
              <a:off x="5029200" y="1350665"/>
              <a:ext cx="3581400" cy="2387600"/>
            </a:xfrm>
            <a:prstGeom prst="rect">
              <a:avLst/>
            </a:prstGeom>
            <a:noFill/>
            <a:ln w="9525">
              <a:noFill/>
              <a:miter lim="800000"/>
              <a:headEnd/>
              <a:tailEnd/>
            </a:ln>
          </p:spPr>
        </p:pic>
        <p:sp>
          <p:nvSpPr>
            <p:cNvPr id="35861" name="TextBox 5"/>
            <p:cNvSpPr txBox="1">
              <a:spLocks noChangeArrowheads="1"/>
            </p:cNvSpPr>
            <p:nvPr/>
          </p:nvSpPr>
          <p:spPr bwMode="auto">
            <a:xfrm rot="-547350">
              <a:off x="5398673" y="2252077"/>
              <a:ext cx="457200" cy="584775"/>
            </a:xfrm>
            <a:prstGeom prst="rect">
              <a:avLst/>
            </a:prstGeom>
            <a:noFill/>
            <a:ln w="9525">
              <a:noFill/>
              <a:miter lim="800000"/>
              <a:headEnd/>
              <a:tailEnd/>
            </a:ln>
          </p:spPr>
          <p:txBody>
            <a:bodyPr>
              <a:spAutoFit/>
            </a:bodyPr>
            <a:lstStyle/>
            <a:p>
              <a:r>
                <a:rPr lang="en-US" sz="3200"/>
                <a:t>A</a:t>
              </a:r>
            </a:p>
          </p:txBody>
        </p:sp>
        <p:sp>
          <p:nvSpPr>
            <p:cNvPr id="35862" name="TextBox 6"/>
            <p:cNvSpPr txBox="1">
              <a:spLocks noChangeArrowheads="1"/>
            </p:cNvSpPr>
            <p:nvPr/>
          </p:nvSpPr>
          <p:spPr bwMode="auto">
            <a:xfrm rot="1172267">
              <a:off x="7391400" y="2498016"/>
              <a:ext cx="457200" cy="584775"/>
            </a:xfrm>
            <a:prstGeom prst="rect">
              <a:avLst/>
            </a:prstGeom>
            <a:noFill/>
            <a:ln w="9525">
              <a:noFill/>
              <a:miter lim="800000"/>
              <a:headEnd/>
              <a:tailEnd/>
            </a:ln>
          </p:spPr>
          <p:txBody>
            <a:bodyPr>
              <a:spAutoFit/>
            </a:bodyPr>
            <a:lstStyle/>
            <a:p>
              <a:r>
                <a:rPr lang="en-US" sz="3200"/>
                <a:t>B</a:t>
              </a:r>
            </a:p>
          </p:txBody>
        </p:sp>
      </p:grpSp>
      <p:grpSp>
        <p:nvGrpSpPr>
          <p:cNvPr id="35845" name="Group 25"/>
          <p:cNvGrpSpPr>
            <a:grpSpLocks/>
          </p:cNvGrpSpPr>
          <p:nvPr/>
        </p:nvGrpSpPr>
        <p:grpSpPr bwMode="auto">
          <a:xfrm>
            <a:off x="1473200" y="3902075"/>
            <a:ext cx="3022600" cy="2651125"/>
            <a:chOff x="1473200" y="3777734"/>
            <a:chExt cx="3022600" cy="2650867"/>
          </a:xfrm>
        </p:grpSpPr>
        <p:cxnSp>
          <p:nvCxnSpPr>
            <p:cNvPr id="12" name="Straight Connector 11"/>
            <p:cNvCxnSpPr/>
            <p:nvPr/>
          </p:nvCxnSpPr>
          <p:spPr>
            <a:xfrm>
              <a:off x="1524000" y="3961866"/>
              <a:ext cx="906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1473200" y="3911071"/>
              <a:ext cx="101600" cy="101590"/>
            </a:xfrm>
            <a:prstGeom prst="ellipse">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5" name="Straight Connector 14"/>
            <p:cNvCxnSpPr/>
            <p:nvPr/>
          </p:nvCxnSpPr>
          <p:spPr>
            <a:xfrm>
              <a:off x="1965325" y="3958691"/>
              <a:ext cx="0" cy="22857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965325" y="4533310"/>
              <a:ext cx="4651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965325" y="5103168"/>
              <a:ext cx="4651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965325" y="5673025"/>
              <a:ext cx="4651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965325" y="6244469"/>
              <a:ext cx="4651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855" name="TextBox 20"/>
            <p:cNvSpPr txBox="1">
              <a:spLocks noChangeArrowheads="1"/>
            </p:cNvSpPr>
            <p:nvPr/>
          </p:nvSpPr>
          <p:spPr bwMode="auto">
            <a:xfrm>
              <a:off x="2514600" y="3777734"/>
              <a:ext cx="876300" cy="369332"/>
            </a:xfrm>
            <a:prstGeom prst="rect">
              <a:avLst/>
            </a:prstGeom>
            <a:noFill/>
            <a:ln w="9525">
              <a:noFill/>
              <a:miter lim="800000"/>
              <a:headEnd/>
              <a:tailEnd/>
            </a:ln>
          </p:spPr>
          <p:txBody>
            <a:bodyPr>
              <a:spAutoFit/>
            </a:bodyPr>
            <a:lstStyle/>
            <a:p>
              <a:r>
                <a:rPr lang="en-US"/>
                <a:t>Brand</a:t>
              </a:r>
            </a:p>
          </p:txBody>
        </p:sp>
        <p:sp>
          <p:nvSpPr>
            <p:cNvPr id="35856" name="TextBox 21"/>
            <p:cNvSpPr txBox="1">
              <a:spLocks noChangeArrowheads="1"/>
            </p:cNvSpPr>
            <p:nvPr/>
          </p:nvSpPr>
          <p:spPr bwMode="auto">
            <a:xfrm>
              <a:off x="2514600" y="4348118"/>
              <a:ext cx="876300" cy="369332"/>
            </a:xfrm>
            <a:prstGeom prst="rect">
              <a:avLst/>
            </a:prstGeom>
            <a:noFill/>
            <a:ln w="9525">
              <a:noFill/>
              <a:miter lim="800000"/>
              <a:headEnd/>
              <a:tailEnd/>
            </a:ln>
          </p:spPr>
          <p:txBody>
            <a:bodyPr>
              <a:spAutoFit/>
            </a:bodyPr>
            <a:lstStyle/>
            <a:p>
              <a:r>
                <a:rPr lang="en-US"/>
                <a:t>Dealer</a:t>
              </a:r>
            </a:p>
          </p:txBody>
        </p:sp>
        <p:sp>
          <p:nvSpPr>
            <p:cNvPr id="35857" name="TextBox 22"/>
            <p:cNvSpPr txBox="1">
              <a:spLocks noChangeArrowheads="1"/>
            </p:cNvSpPr>
            <p:nvPr/>
          </p:nvSpPr>
          <p:spPr bwMode="auto">
            <a:xfrm>
              <a:off x="2514600" y="4918502"/>
              <a:ext cx="1066800" cy="369332"/>
            </a:xfrm>
            <a:prstGeom prst="rect">
              <a:avLst/>
            </a:prstGeom>
            <a:noFill/>
            <a:ln w="9525">
              <a:noFill/>
              <a:miter lim="800000"/>
              <a:headEnd/>
              <a:tailEnd/>
            </a:ln>
          </p:spPr>
          <p:txBody>
            <a:bodyPr>
              <a:spAutoFit/>
            </a:bodyPr>
            <a:lstStyle/>
            <a:p>
              <a:r>
                <a:rPr lang="en-US"/>
                <a:t>Quantity</a:t>
              </a:r>
            </a:p>
          </p:txBody>
        </p:sp>
        <p:sp>
          <p:nvSpPr>
            <p:cNvPr id="35858" name="TextBox 23"/>
            <p:cNvSpPr txBox="1">
              <a:spLocks noChangeArrowheads="1"/>
            </p:cNvSpPr>
            <p:nvPr/>
          </p:nvSpPr>
          <p:spPr bwMode="auto">
            <a:xfrm>
              <a:off x="2514600" y="5488886"/>
              <a:ext cx="876300" cy="369332"/>
            </a:xfrm>
            <a:prstGeom prst="rect">
              <a:avLst/>
            </a:prstGeom>
            <a:noFill/>
            <a:ln w="9525">
              <a:noFill/>
              <a:miter lim="800000"/>
              <a:headEnd/>
              <a:tailEnd/>
            </a:ln>
          </p:spPr>
          <p:txBody>
            <a:bodyPr>
              <a:spAutoFit/>
            </a:bodyPr>
            <a:lstStyle/>
            <a:p>
              <a:r>
                <a:rPr lang="en-US"/>
                <a:t>Timing</a:t>
              </a:r>
            </a:p>
          </p:txBody>
        </p:sp>
        <p:sp>
          <p:nvSpPr>
            <p:cNvPr id="35859" name="TextBox 24"/>
            <p:cNvSpPr txBox="1">
              <a:spLocks noChangeArrowheads="1"/>
            </p:cNvSpPr>
            <p:nvPr/>
          </p:nvSpPr>
          <p:spPr bwMode="auto">
            <a:xfrm>
              <a:off x="2514600" y="6059269"/>
              <a:ext cx="1981200" cy="369332"/>
            </a:xfrm>
            <a:prstGeom prst="rect">
              <a:avLst/>
            </a:prstGeom>
            <a:noFill/>
            <a:ln w="9525">
              <a:noFill/>
              <a:miter lim="800000"/>
              <a:headEnd/>
              <a:tailEnd/>
            </a:ln>
          </p:spPr>
          <p:txBody>
            <a:bodyPr>
              <a:spAutoFit/>
            </a:bodyPr>
            <a:lstStyle/>
            <a:p>
              <a:r>
                <a:rPr lang="en-US"/>
                <a:t>Payment method</a:t>
              </a:r>
            </a:p>
          </p:txBody>
        </p:sp>
      </p:grpSp>
      <p:sp>
        <p:nvSpPr>
          <p:cNvPr id="35846" name="TextBox 26"/>
          <p:cNvSpPr txBox="1">
            <a:spLocks noChangeArrowheads="1"/>
          </p:cNvSpPr>
          <p:nvPr/>
        </p:nvSpPr>
        <p:spPr bwMode="auto">
          <a:xfrm>
            <a:off x="119063" y="4876800"/>
            <a:ext cx="1649412" cy="708025"/>
          </a:xfrm>
          <a:prstGeom prst="rect">
            <a:avLst/>
          </a:prstGeom>
          <a:noFill/>
          <a:ln w="9525">
            <a:noFill/>
            <a:miter lim="800000"/>
            <a:headEnd/>
            <a:tailEnd/>
          </a:ln>
        </p:spPr>
        <p:txBody>
          <a:bodyPr>
            <a:spAutoFit/>
          </a:bodyPr>
          <a:lstStyle/>
          <a:p>
            <a:r>
              <a:rPr lang="en-US" sz="2000"/>
              <a:t>Purchase subdecisions</a:t>
            </a:r>
          </a:p>
        </p:txBody>
      </p:sp>
      <p:sp>
        <p:nvSpPr>
          <p:cNvPr id="30" name="TextBox 29"/>
          <p:cNvSpPr txBox="1"/>
          <p:nvPr/>
        </p:nvSpPr>
        <p:spPr>
          <a:xfrm>
            <a:off x="5410200" y="1811338"/>
            <a:ext cx="3228975" cy="1570037"/>
          </a:xfrm>
          <a:prstGeom prst="rect">
            <a:avLst/>
          </a:prstGeom>
          <a:noFill/>
        </p:spPr>
        <p:txBody>
          <a:bodyPr>
            <a:spAutoFit/>
          </a:bodyPr>
          <a:lstStyle/>
          <a:p>
            <a:pPr fontAlgn="auto">
              <a:spcBef>
                <a:spcPts val="0"/>
              </a:spcBef>
              <a:spcAft>
                <a:spcPts val="0"/>
              </a:spcAft>
              <a:defRPr/>
            </a:pPr>
            <a:r>
              <a:rPr lang="en-US" sz="2400" dirty="0">
                <a:latin typeface="+mn-lt"/>
              </a:rPr>
              <a:t>Choice Heuristics:</a:t>
            </a:r>
          </a:p>
          <a:p>
            <a:pPr marL="342900" indent="-342900" fontAlgn="auto">
              <a:spcBef>
                <a:spcPts val="0"/>
              </a:spcBef>
              <a:spcAft>
                <a:spcPts val="0"/>
              </a:spcAft>
              <a:buFont typeface="Arial" pitchFamily="34" charset="0"/>
              <a:buChar char="•"/>
              <a:defRPr/>
            </a:pPr>
            <a:r>
              <a:rPr lang="en-US" sz="2400" dirty="0" err="1">
                <a:latin typeface="+mn-lt"/>
              </a:rPr>
              <a:t>Conjective</a:t>
            </a:r>
            <a:r>
              <a:rPr lang="en-US" sz="2400" dirty="0">
                <a:latin typeface="+mn-lt"/>
              </a:rPr>
              <a:t> </a:t>
            </a:r>
          </a:p>
          <a:p>
            <a:pPr marL="342900" indent="-342900" fontAlgn="auto">
              <a:spcBef>
                <a:spcPts val="0"/>
              </a:spcBef>
              <a:spcAft>
                <a:spcPts val="0"/>
              </a:spcAft>
              <a:buFont typeface="Arial" pitchFamily="34" charset="0"/>
              <a:buChar char="•"/>
              <a:defRPr/>
            </a:pPr>
            <a:r>
              <a:rPr lang="en-US" sz="2400" dirty="0">
                <a:latin typeface="+mn-lt"/>
              </a:rPr>
              <a:t>Lexicographic</a:t>
            </a:r>
          </a:p>
          <a:p>
            <a:pPr marL="342900" indent="-342900" fontAlgn="auto">
              <a:spcBef>
                <a:spcPts val="0"/>
              </a:spcBef>
              <a:spcAft>
                <a:spcPts val="0"/>
              </a:spcAft>
              <a:buFont typeface="Arial" pitchFamily="34" charset="0"/>
              <a:buChar char="•"/>
              <a:defRPr/>
            </a:pPr>
            <a:r>
              <a:rPr lang="en-US" sz="2400" dirty="0">
                <a:latin typeface="+mn-lt"/>
              </a:rPr>
              <a:t>Elimination-by-aspect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Non-Compensatory Models</a:t>
            </a:r>
          </a:p>
        </p:txBody>
      </p:sp>
      <p:sp>
        <p:nvSpPr>
          <p:cNvPr id="23555" name="TextBox 3"/>
          <p:cNvSpPr txBox="1">
            <a:spLocks noChangeArrowheads="1"/>
          </p:cNvSpPr>
          <p:nvPr/>
        </p:nvSpPr>
        <p:spPr bwMode="auto">
          <a:xfrm>
            <a:off x="0" y="902523"/>
            <a:ext cx="8763000" cy="4524315"/>
          </a:xfrm>
          <a:prstGeom prst="rect">
            <a:avLst/>
          </a:prstGeom>
          <a:noFill/>
          <a:ln w="9525">
            <a:noFill/>
            <a:miter lim="800000"/>
            <a:headEnd/>
            <a:tailEnd/>
          </a:ln>
        </p:spPr>
        <p:txBody>
          <a:bodyPr wrap="square">
            <a:spAutoFit/>
          </a:bodyPr>
          <a:lstStyle/>
          <a:p>
            <a:pPr algn="just" eaLnBrk="1" hangingPunct="1"/>
            <a:r>
              <a:rPr lang="en-US" sz="3200" dirty="0" smtClean="0"/>
              <a:t>With </a:t>
            </a:r>
            <a:r>
              <a:rPr lang="en-US" sz="3200" b="1" dirty="0" err="1" smtClean="0"/>
              <a:t>noncompensatory</a:t>
            </a:r>
            <a:r>
              <a:rPr lang="en-US" sz="3200" b="1" dirty="0" smtClean="0"/>
              <a:t> models </a:t>
            </a:r>
            <a:r>
              <a:rPr lang="en-US" sz="3200" dirty="0" smtClean="0"/>
              <a:t>of consumer choice, positive and negative attribute considerations don’t necessarily net out. Evaluating attributes in isolation makes decision making easier for a consumer. Three choice heuristics are</a:t>
            </a:r>
          </a:p>
          <a:p>
            <a:pPr algn="just" eaLnBrk="1" hangingPunct="1"/>
            <a:r>
              <a:rPr lang="en-US" sz="3200" b="1" dirty="0" smtClean="0"/>
              <a:t>1. </a:t>
            </a:r>
            <a:r>
              <a:rPr lang="en-US" sz="3200" dirty="0" smtClean="0"/>
              <a:t>Using the </a:t>
            </a:r>
            <a:r>
              <a:rPr lang="en-US" sz="3200" b="1" dirty="0" smtClean="0"/>
              <a:t>conjunctive heuristic</a:t>
            </a:r>
            <a:r>
              <a:rPr lang="en-US" sz="3200" dirty="0" smtClean="0"/>
              <a:t>, the consumer sets a minimum acceptable cutoff level for each attribute and chooses the first alternative that meets the minimum standard for all attributes.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Non-Compensatory Models</a:t>
            </a:r>
          </a:p>
        </p:txBody>
      </p:sp>
      <p:sp>
        <p:nvSpPr>
          <p:cNvPr id="23555" name="TextBox 3"/>
          <p:cNvSpPr txBox="1">
            <a:spLocks noChangeArrowheads="1"/>
          </p:cNvSpPr>
          <p:nvPr/>
        </p:nvSpPr>
        <p:spPr bwMode="auto">
          <a:xfrm>
            <a:off x="0" y="902523"/>
            <a:ext cx="8763000" cy="4524315"/>
          </a:xfrm>
          <a:prstGeom prst="rect">
            <a:avLst/>
          </a:prstGeom>
          <a:noFill/>
          <a:ln w="9525">
            <a:noFill/>
            <a:miter lim="800000"/>
            <a:headEnd/>
            <a:tailEnd/>
          </a:ln>
        </p:spPr>
        <p:txBody>
          <a:bodyPr wrap="square">
            <a:spAutoFit/>
          </a:bodyPr>
          <a:lstStyle/>
          <a:p>
            <a:pPr algn="just" eaLnBrk="1" hangingPunct="1"/>
            <a:r>
              <a:rPr lang="en-US" sz="3200" b="1" dirty="0" smtClean="0"/>
              <a:t>2. </a:t>
            </a:r>
            <a:r>
              <a:rPr lang="en-US" sz="3200" dirty="0" smtClean="0"/>
              <a:t>With the </a:t>
            </a:r>
            <a:r>
              <a:rPr lang="en-US" sz="3200" b="1" dirty="0" smtClean="0"/>
              <a:t>lexicographic heuristic</a:t>
            </a:r>
            <a:r>
              <a:rPr lang="en-US" sz="3200" dirty="0" smtClean="0"/>
              <a:t>, the consumer chooses the best brand on the basis of its perceived most important attribute. </a:t>
            </a:r>
          </a:p>
          <a:p>
            <a:pPr algn="just" eaLnBrk="1" hangingPunct="1"/>
            <a:r>
              <a:rPr lang="en-US" sz="3200" b="1" dirty="0" smtClean="0"/>
              <a:t>3. </a:t>
            </a:r>
            <a:r>
              <a:rPr lang="en-US" sz="3200" dirty="0" smtClean="0"/>
              <a:t>Using the </a:t>
            </a:r>
            <a:r>
              <a:rPr lang="en-US" sz="3200" b="1" dirty="0" smtClean="0"/>
              <a:t>elimination-by-aspects heuristic</a:t>
            </a:r>
            <a:r>
              <a:rPr lang="en-US" sz="3200" dirty="0" smtClean="0"/>
              <a:t>, the consumer compares brands on an attribute selected probabilistically—where the probability of choosing an attribute is positively related to its importance—and eliminates brands that do not meet minimum acceptable cutoffs.</a:t>
            </a:r>
            <a:endParaRPr lang="en-US" sz="2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Post purchase Behavior</a:t>
            </a:r>
          </a:p>
        </p:txBody>
      </p:sp>
      <p:sp>
        <p:nvSpPr>
          <p:cNvPr id="36867" name="Rectangle 2"/>
          <p:cNvSpPr>
            <a:spLocks noChangeArrowheads="1"/>
          </p:cNvSpPr>
          <p:nvPr/>
        </p:nvSpPr>
        <p:spPr bwMode="auto">
          <a:xfrm>
            <a:off x="22225" y="1006475"/>
            <a:ext cx="3990975" cy="523875"/>
          </a:xfrm>
          <a:prstGeom prst="rect">
            <a:avLst/>
          </a:prstGeom>
          <a:noFill/>
          <a:ln w="9525">
            <a:noFill/>
            <a:miter lim="800000"/>
            <a:headEnd/>
            <a:tailEnd/>
          </a:ln>
        </p:spPr>
        <p:txBody>
          <a:bodyPr wrap="none">
            <a:spAutoFit/>
          </a:bodyPr>
          <a:lstStyle/>
          <a:p>
            <a:r>
              <a:rPr lang="en-US" sz="2800" b="1">
                <a:solidFill>
                  <a:srgbClr val="7030A0"/>
                </a:solidFill>
              </a:rPr>
              <a:t>Postpurchase Satisfaction</a:t>
            </a:r>
          </a:p>
        </p:txBody>
      </p:sp>
      <p:sp>
        <p:nvSpPr>
          <p:cNvPr id="36868" name="Rectangle 3"/>
          <p:cNvSpPr>
            <a:spLocks noChangeArrowheads="1"/>
          </p:cNvSpPr>
          <p:nvPr/>
        </p:nvSpPr>
        <p:spPr bwMode="auto">
          <a:xfrm>
            <a:off x="5840413" y="6019800"/>
            <a:ext cx="3303587" cy="523875"/>
          </a:xfrm>
          <a:prstGeom prst="rect">
            <a:avLst/>
          </a:prstGeom>
          <a:noFill/>
          <a:ln w="9525">
            <a:noFill/>
            <a:miter lim="800000"/>
            <a:headEnd/>
            <a:tailEnd/>
          </a:ln>
        </p:spPr>
        <p:txBody>
          <a:bodyPr wrap="none">
            <a:spAutoFit/>
          </a:bodyPr>
          <a:lstStyle/>
          <a:p>
            <a:r>
              <a:rPr lang="en-US" sz="2800">
                <a:solidFill>
                  <a:srgbClr val="C00000"/>
                </a:solidFill>
              </a:rPr>
              <a:t>Postpurchase Actions</a:t>
            </a:r>
          </a:p>
        </p:txBody>
      </p:sp>
      <p:pic>
        <p:nvPicPr>
          <p:cNvPr id="36869" name="Picture 7"/>
          <p:cNvPicPr>
            <a:picLocks noChangeAspect="1"/>
          </p:cNvPicPr>
          <p:nvPr/>
        </p:nvPicPr>
        <p:blipFill>
          <a:blip r:embed="rId3">
            <a:clrChange>
              <a:clrFrom>
                <a:srgbClr val="FFFFFF"/>
              </a:clrFrom>
              <a:clrTo>
                <a:srgbClr val="FFFFFF">
                  <a:alpha val="0"/>
                </a:srgbClr>
              </a:clrTo>
            </a:clrChange>
          </a:blip>
          <a:srcRect l="26964" b="22221"/>
          <a:stretch>
            <a:fillRect/>
          </a:stretch>
        </p:blipFill>
        <p:spPr bwMode="auto">
          <a:xfrm>
            <a:off x="6629400" y="1039813"/>
            <a:ext cx="1981200" cy="3163887"/>
          </a:xfrm>
          <a:prstGeom prst="rect">
            <a:avLst/>
          </a:prstGeom>
          <a:noFill/>
          <a:ln w="9525">
            <a:noFill/>
            <a:miter lim="800000"/>
            <a:headEnd/>
            <a:tailEnd/>
          </a:ln>
        </p:spPr>
      </p:pic>
      <p:sp>
        <p:nvSpPr>
          <p:cNvPr id="36871" name="Rectangle 12"/>
          <p:cNvSpPr>
            <a:spLocks noChangeArrowheads="1"/>
          </p:cNvSpPr>
          <p:nvPr/>
        </p:nvSpPr>
        <p:spPr bwMode="auto">
          <a:xfrm>
            <a:off x="457200" y="3352800"/>
            <a:ext cx="998538" cy="461962"/>
          </a:xfrm>
          <a:prstGeom prst="rect">
            <a:avLst/>
          </a:prstGeom>
          <a:noFill/>
          <a:ln w="9525">
            <a:noFill/>
            <a:miter lim="800000"/>
            <a:headEnd/>
            <a:tailEnd/>
          </a:ln>
        </p:spPr>
        <p:txBody>
          <a:bodyPr wrap="none">
            <a:spAutoFit/>
          </a:bodyPr>
          <a:lstStyle/>
          <a:p>
            <a:r>
              <a:rPr lang="en-US" sz="2400" dirty="0">
                <a:solidFill>
                  <a:srgbClr val="C00000"/>
                </a:solidFill>
              </a:rPr>
              <a:t>Defect</a:t>
            </a:r>
          </a:p>
        </p:txBody>
      </p:sp>
      <p:sp>
        <p:nvSpPr>
          <p:cNvPr id="36872" name="Rectangle 13"/>
          <p:cNvSpPr>
            <a:spLocks noChangeArrowheads="1"/>
          </p:cNvSpPr>
          <p:nvPr/>
        </p:nvSpPr>
        <p:spPr bwMode="auto">
          <a:xfrm>
            <a:off x="7239000" y="3835400"/>
            <a:ext cx="1143000" cy="461963"/>
          </a:xfrm>
          <a:prstGeom prst="rect">
            <a:avLst/>
          </a:prstGeom>
          <a:noFill/>
          <a:ln w="9525">
            <a:noFill/>
            <a:miter lim="800000"/>
            <a:headEnd/>
            <a:tailEnd/>
          </a:ln>
        </p:spPr>
        <p:txBody>
          <a:bodyPr>
            <a:spAutoFit/>
          </a:bodyPr>
          <a:lstStyle/>
          <a:p>
            <a:r>
              <a:rPr lang="en-US" sz="2400">
                <a:solidFill>
                  <a:srgbClr val="C00000"/>
                </a:solidFill>
              </a:rPr>
              <a:t>Loyal</a:t>
            </a:r>
          </a:p>
        </p:txBody>
      </p:sp>
      <p:pic>
        <p:nvPicPr>
          <p:cNvPr id="36873" name="Picture 2" descr="C:\Users\Mike Home\Documents\Teaching Material\Artwork\Photos\Shutterstock\LowRez\Puzzled man.jpg"/>
          <p:cNvPicPr>
            <a:picLocks noChangeAspect="1" noChangeArrowheads="1"/>
          </p:cNvPicPr>
          <p:nvPr/>
        </p:nvPicPr>
        <p:blipFill>
          <a:blip r:embed="rId4"/>
          <a:srcRect l="10001" r="16666"/>
          <a:stretch>
            <a:fillRect/>
          </a:stretch>
        </p:blipFill>
        <p:spPr bwMode="auto">
          <a:xfrm>
            <a:off x="3048000" y="2065338"/>
            <a:ext cx="2792413" cy="2549525"/>
          </a:xfrm>
          <a:prstGeom prst="rect">
            <a:avLst/>
          </a:prstGeom>
          <a:noFill/>
          <a:ln w="9525">
            <a:noFill/>
            <a:miter lim="800000"/>
            <a:headEnd/>
            <a:tailEnd/>
          </a:ln>
        </p:spPr>
      </p:pic>
      <p:sp>
        <p:nvSpPr>
          <p:cNvPr id="36874" name="TextBox 4"/>
          <p:cNvSpPr txBox="1">
            <a:spLocks noChangeArrowheads="1"/>
          </p:cNvSpPr>
          <p:nvPr/>
        </p:nvSpPr>
        <p:spPr bwMode="auto">
          <a:xfrm>
            <a:off x="114300" y="2717800"/>
            <a:ext cx="1600200" cy="461963"/>
          </a:xfrm>
          <a:prstGeom prst="rect">
            <a:avLst/>
          </a:prstGeom>
          <a:noFill/>
          <a:ln w="9525">
            <a:noFill/>
            <a:miter lim="800000"/>
            <a:headEnd/>
            <a:tailEnd/>
          </a:ln>
        </p:spPr>
        <p:txBody>
          <a:bodyPr wrap="none">
            <a:spAutoFit/>
          </a:bodyPr>
          <a:lstStyle/>
          <a:p>
            <a:r>
              <a:rPr lang="en-US" sz="2400">
                <a:solidFill>
                  <a:srgbClr val="7030A0"/>
                </a:solidFill>
              </a:rPr>
              <a:t>Dissatisfied</a:t>
            </a:r>
          </a:p>
        </p:txBody>
      </p:sp>
      <p:sp>
        <p:nvSpPr>
          <p:cNvPr id="36875" name="TextBox 10"/>
          <p:cNvSpPr txBox="1">
            <a:spLocks noChangeArrowheads="1"/>
          </p:cNvSpPr>
          <p:nvPr/>
        </p:nvSpPr>
        <p:spPr bwMode="auto">
          <a:xfrm>
            <a:off x="2716213" y="1835150"/>
            <a:ext cx="1241425" cy="461963"/>
          </a:xfrm>
          <a:prstGeom prst="rect">
            <a:avLst/>
          </a:prstGeom>
          <a:noFill/>
          <a:ln w="9525">
            <a:noFill/>
            <a:miter lim="800000"/>
            <a:headEnd/>
            <a:tailEnd/>
          </a:ln>
        </p:spPr>
        <p:txBody>
          <a:bodyPr wrap="none">
            <a:spAutoFit/>
          </a:bodyPr>
          <a:lstStyle/>
          <a:p>
            <a:r>
              <a:rPr lang="en-US" sz="2400">
                <a:solidFill>
                  <a:srgbClr val="7030A0"/>
                </a:solidFill>
              </a:rPr>
              <a:t>Satisfied</a:t>
            </a:r>
          </a:p>
        </p:txBody>
      </p:sp>
      <p:sp>
        <p:nvSpPr>
          <p:cNvPr id="36876" name="TextBox 14"/>
          <p:cNvSpPr txBox="1">
            <a:spLocks noChangeArrowheads="1"/>
          </p:cNvSpPr>
          <p:nvPr/>
        </p:nvSpPr>
        <p:spPr bwMode="auto">
          <a:xfrm>
            <a:off x="6089650" y="1139825"/>
            <a:ext cx="1387475" cy="460375"/>
          </a:xfrm>
          <a:prstGeom prst="rect">
            <a:avLst/>
          </a:prstGeom>
          <a:noFill/>
          <a:ln w="9525">
            <a:noFill/>
            <a:miter lim="800000"/>
            <a:headEnd/>
            <a:tailEnd/>
          </a:ln>
        </p:spPr>
        <p:txBody>
          <a:bodyPr wrap="none">
            <a:spAutoFit/>
          </a:bodyPr>
          <a:lstStyle/>
          <a:p>
            <a:r>
              <a:rPr lang="en-US" sz="2400">
                <a:solidFill>
                  <a:srgbClr val="7030A0"/>
                </a:solidFill>
              </a:rPr>
              <a:t>Delighted</a:t>
            </a:r>
          </a:p>
        </p:txBody>
      </p:sp>
      <p:sp>
        <p:nvSpPr>
          <p:cNvPr id="36877" name="Rectangle 15"/>
          <p:cNvSpPr>
            <a:spLocks noChangeArrowheads="1"/>
          </p:cNvSpPr>
          <p:nvPr/>
        </p:nvSpPr>
        <p:spPr bwMode="auto">
          <a:xfrm>
            <a:off x="4013200" y="4645025"/>
            <a:ext cx="1600200" cy="461963"/>
          </a:xfrm>
          <a:prstGeom prst="rect">
            <a:avLst/>
          </a:prstGeom>
          <a:noFill/>
          <a:ln w="9525">
            <a:noFill/>
            <a:miter lim="800000"/>
            <a:headEnd/>
            <a:tailEnd/>
          </a:ln>
        </p:spPr>
        <p:txBody>
          <a:bodyPr>
            <a:spAutoFit/>
          </a:bodyPr>
          <a:lstStyle/>
          <a:p>
            <a:r>
              <a:rPr lang="en-US" sz="2400">
                <a:solidFill>
                  <a:srgbClr val="C00000"/>
                </a:solidFill>
              </a:rPr>
              <a:t>Stay or Go</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1" name="Picture 1"/>
          <p:cNvPicPr>
            <a:picLocks noChangeAspect="1"/>
          </p:cNvPicPr>
          <p:nvPr/>
        </p:nvPicPr>
        <p:blipFill>
          <a:blip r:embed="rId3"/>
          <a:srcRect/>
          <a:stretch>
            <a:fillRect/>
          </a:stretch>
        </p:blipFill>
        <p:spPr bwMode="auto">
          <a:xfrm>
            <a:off x="698500" y="2438400"/>
            <a:ext cx="7650163" cy="3810000"/>
          </a:xfrm>
          <a:prstGeom prst="rect">
            <a:avLst/>
          </a:prstGeom>
          <a:noFill/>
          <a:ln w="9525">
            <a:noFill/>
            <a:miter lim="800000"/>
            <a:headEnd/>
            <a:tailEnd/>
          </a:ln>
        </p:spPr>
      </p:pic>
      <p:sp>
        <p:nvSpPr>
          <p:cNvPr id="37892" name="Title 1"/>
          <p:cNvSpPr txBox="1">
            <a:spLocks/>
          </p:cNvSpPr>
          <p:nvPr/>
        </p:nvSpPr>
        <p:spPr bwMode="auto">
          <a:xfrm>
            <a:off x="774700" y="533400"/>
            <a:ext cx="7073900" cy="838200"/>
          </a:xfrm>
          <a:prstGeom prst="rect">
            <a:avLst/>
          </a:prstGeom>
          <a:noFill/>
          <a:ln w="9525">
            <a:noFill/>
            <a:miter lim="800000"/>
            <a:headEnd/>
            <a:tailEnd/>
          </a:ln>
        </p:spPr>
        <p:txBody>
          <a:bodyPr/>
          <a:lstStyle/>
          <a:p>
            <a:pPr algn="r"/>
            <a:r>
              <a:rPr lang="en-US" sz="4400" b="1" dirty="0"/>
              <a:t>How Customers </a:t>
            </a:r>
            <a:br>
              <a:rPr lang="en-US" sz="4400" b="1" dirty="0"/>
            </a:br>
            <a:r>
              <a:rPr lang="en-US" sz="4400" b="1" dirty="0"/>
              <a:t>Use or Dispose of Products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Moderating Effects</a:t>
            </a:r>
          </a:p>
        </p:txBody>
      </p:sp>
      <p:sp>
        <p:nvSpPr>
          <p:cNvPr id="38915" name="Rectangle 2"/>
          <p:cNvSpPr>
            <a:spLocks noChangeArrowheads="1"/>
          </p:cNvSpPr>
          <p:nvPr/>
        </p:nvSpPr>
        <p:spPr bwMode="auto">
          <a:xfrm>
            <a:off x="2667000" y="1295400"/>
            <a:ext cx="2692400" cy="523875"/>
          </a:xfrm>
          <a:prstGeom prst="rect">
            <a:avLst/>
          </a:prstGeom>
          <a:noFill/>
          <a:ln w="9525">
            <a:noFill/>
            <a:miter lim="800000"/>
            <a:headEnd/>
            <a:tailEnd/>
          </a:ln>
        </p:spPr>
        <p:txBody>
          <a:bodyPr wrap="none">
            <a:spAutoFit/>
          </a:bodyPr>
          <a:lstStyle/>
          <a:p>
            <a:r>
              <a:rPr lang="en-US" sz="2800"/>
              <a:t>Low-involvement</a:t>
            </a:r>
          </a:p>
        </p:txBody>
      </p:sp>
      <p:sp>
        <p:nvSpPr>
          <p:cNvPr id="38916" name="Rectangle 3"/>
          <p:cNvSpPr>
            <a:spLocks noChangeArrowheads="1"/>
          </p:cNvSpPr>
          <p:nvPr/>
        </p:nvSpPr>
        <p:spPr bwMode="auto">
          <a:xfrm>
            <a:off x="6757988" y="4267200"/>
            <a:ext cx="2386012" cy="523875"/>
          </a:xfrm>
          <a:prstGeom prst="rect">
            <a:avLst/>
          </a:prstGeom>
          <a:noFill/>
          <a:ln w="9525">
            <a:noFill/>
            <a:miter lim="800000"/>
            <a:headEnd/>
            <a:tailEnd/>
          </a:ln>
        </p:spPr>
        <p:txBody>
          <a:bodyPr wrap="none">
            <a:spAutoFit/>
          </a:bodyPr>
          <a:lstStyle/>
          <a:p>
            <a:r>
              <a:rPr lang="en-US" sz="2800"/>
              <a:t>Variety seeking</a:t>
            </a:r>
          </a:p>
        </p:txBody>
      </p:sp>
      <p:pic>
        <p:nvPicPr>
          <p:cNvPr id="38917" name="Picture 4"/>
          <p:cNvPicPr>
            <a:picLocks noChangeAspect="1"/>
          </p:cNvPicPr>
          <p:nvPr/>
        </p:nvPicPr>
        <p:blipFill>
          <a:blip r:embed="rId3"/>
          <a:srcRect l="13690" t="16965" r="15477" b="18393"/>
          <a:stretch>
            <a:fillRect/>
          </a:stretch>
        </p:blipFill>
        <p:spPr bwMode="auto">
          <a:xfrm>
            <a:off x="152400" y="1284288"/>
            <a:ext cx="2454275" cy="1493837"/>
          </a:xfrm>
          <a:prstGeom prst="rect">
            <a:avLst/>
          </a:prstGeom>
          <a:noFill/>
          <a:ln w="9525">
            <a:noFill/>
            <a:miter lim="800000"/>
            <a:headEnd/>
            <a:tailEnd/>
          </a:ln>
        </p:spPr>
      </p:pic>
      <p:pic>
        <p:nvPicPr>
          <p:cNvPr id="38918" name="Picture 5"/>
          <p:cNvPicPr>
            <a:picLocks noChangeAspect="1"/>
          </p:cNvPicPr>
          <p:nvPr/>
        </p:nvPicPr>
        <p:blipFill>
          <a:blip r:embed="rId4"/>
          <a:srcRect l="5652" t="24734" r="3755"/>
          <a:stretch>
            <a:fillRect/>
          </a:stretch>
        </p:blipFill>
        <p:spPr bwMode="auto">
          <a:xfrm>
            <a:off x="4038600" y="3805238"/>
            <a:ext cx="2214563" cy="1223962"/>
          </a:xfrm>
          <a:prstGeom prst="rect">
            <a:avLst/>
          </a:prstGeom>
          <a:noFill/>
          <a:ln w="9525">
            <a:noFill/>
            <a:miter lim="800000"/>
            <a:headEnd/>
            <a:tailEnd/>
          </a:ln>
        </p:spPr>
      </p:pic>
      <p:pic>
        <p:nvPicPr>
          <p:cNvPr id="38919" name="Picture 6"/>
          <p:cNvPicPr>
            <a:picLocks noChangeAspect="1"/>
          </p:cNvPicPr>
          <p:nvPr/>
        </p:nvPicPr>
        <p:blipFill>
          <a:blip r:embed="rId5"/>
          <a:srcRect/>
          <a:stretch>
            <a:fillRect/>
          </a:stretch>
        </p:blipFill>
        <p:spPr bwMode="auto">
          <a:xfrm>
            <a:off x="6253163" y="4964113"/>
            <a:ext cx="2590800" cy="1617662"/>
          </a:xfrm>
          <a:prstGeom prst="rect">
            <a:avLst/>
          </a:prstGeom>
          <a:noFill/>
          <a:ln w="9525">
            <a:noFill/>
            <a:miter lim="800000"/>
            <a:headEnd/>
            <a:tailEnd/>
          </a:ln>
        </p:spPr>
      </p:pic>
      <p:pic>
        <p:nvPicPr>
          <p:cNvPr id="38920" name="Picture 7"/>
          <p:cNvPicPr>
            <a:picLocks noChangeAspect="1"/>
          </p:cNvPicPr>
          <p:nvPr/>
        </p:nvPicPr>
        <p:blipFill>
          <a:blip r:embed="rId6">
            <a:clrChange>
              <a:clrFrom>
                <a:srgbClr val="FFFFFF"/>
              </a:clrFrom>
              <a:clrTo>
                <a:srgbClr val="FFFFFF">
                  <a:alpha val="0"/>
                </a:srgbClr>
              </a:clrTo>
            </a:clrChange>
          </a:blip>
          <a:srcRect l="17491" t="8339" r="8173" b="11719"/>
          <a:stretch>
            <a:fillRect/>
          </a:stretch>
        </p:blipFill>
        <p:spPr bwMode="auto">
          <a:xfrm>
            <a:off x="2362200" y="2640013"/>
            <a:ext cx="2035175" cy="146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752600" y="1981200"/>
            <a:ext cx="5455532" cy="1569660"/>
          </a:xfrm>
          <a:prstGeom prst="rect">
            <a:avLst/>
          </a:prstGeom>
          <a:noFill/>
        </p:spPr>
        <p:txBody>
          <a:bodyPr wrap="none" rtlCol="0">
            <a:spAutoFit/>
          </a:bodyPr>
          <a:lstStyle/>
          <a:p>
            <a:r>
              <a:rPr lang="en-GB" sz="9600" b="1" dirty="0" smtClean="0"/>
              <a:t>Thank You</a:t>
            </a:r>
            <a:endParaRPr lang="en-GB" sz="96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2956</TotalTime>
  <Words>5954</Words>
  <Application>Microsoft Office PowerPoint</Application>
  <PresentationFormat>On-screen Show (4:3)</PresentationFormat>
  <Paragraphs>335</Paragraphs>
  <Slides>36</Slides>
  <Notes>30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Analyzing Consumer Markets</vt:lpstr>
      <vt:lpstr>Consumer Behavior</vt:lpstr>
      <vt:lpstr>Consumer Behavior</vt:lpstr>
      <vt:lpstr>Cultural Factors</vt:lpstr>
      <vt:lpstr>Social Factors: Reference Groups</vt:lpstr>
      <vt:lpstr>Social Factors: Reference Group</vt:lpstr>
      <vt:lpstr>Social Factor: Family</vt:lpstr>
      <vt:lpstr>Social Factor: Roles and Status </vt:lpstr>
      <vt:lpstr>Advertisement Clip</vt:lpstr>
      <vt:lpstr>Personal Factors</vt:lpstr>
      <vt:lpstr>Personal Factors</vt:lpstr>
      <vt:lpstr>Personal Factors</vt:lpstr>
      <vt:lpstr>Slide 13</vt:lpstr>
      <vt:lpstr>Motivation</vt:lpstr>
      <vt:lpstr>Perception</vt:lpstr>
      <vt:lpstr>Perception</vt:lpstr>
      <vt:lpstr>Advertisements</vt:lpstr>
      <vt:lpstr>Learning</vt:lpstr>
      <vt:lpstr>Learning</vt:lpstr>
      <vt:lpstr>Emotions</vt:lpstr>
      <vt:lpstr>Memory</vt:lpstr>
      <vt:lpstr>Slide 22</vt:lpstr>
      <vt:lpstr>Slide 23</vt:lpstr>
      <vt:lpstr>Buying Decision Process</vt:lpstr>
      <vt:lpstr>Problem Recognition</vt:lpstr>
      <vt:lpstr>Information Search</vt:lpstr>
      <vt:lpstr>Slide 27</vt:lpstr>
      <vt:lpstr>Evaluation of Alternatives</vt:lpstr>
      <vt:lpstr>Slide 29</vt:lpstr>
      <vt:lpstr>Purchase Decision</vt:lpstr>
      <vt:lpstr>Non-Compensatory Models</vt:lpstr>
      <vt:lpstr>Non-Compensatory Models</vt:lpstr>
      <vt:lpstr>Post purchase Behavior</vt:lpstr>
      <vt:lpstr>Slide 34</vt:lpstr>
      <vt:lpstr>Moderating Effects</vt:lpstr>
      <vt:lpstr>Slide 36</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NTS</cp:lastModifiedBy>
  <cp:revision>191</cp:revision>
  <dcterms:created xsi:type="dcterms:W3CDTF">2010-11-27T14:35:22Z</dcterms:created>
  <dcterms:modified xsi:type="dcterms:W3CDTF">2014-05-25T08:48:47Z</dcterms:modified>
</cp:coreProperties>
</file>