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9" r:id="rId3"/>
    <p:sldId id="284" r:id="rId4"/>
    <p:sldId id="292" r:id="rId5"/>
    <p:sldId id="315" r:id="rId6"/>
    <p:sldId id="291" r:id="rId7"/>
    <p:sldId id="293" r:id="rId8"/>
    <p:sldId id="294" r:id="rId9"/>
    <p:sldId id="295" r:id="rId10"/>
    <p:sldId id="297" r:id="rId11"/>
    <p:sldId id="296" r:id="rId12"/>
    <p:sldId id="298" r:id="rId13"/>
    <p:sldId id="299" r:id="rId14"/>
    <p:sldId id="300" r:id="rId15"/>
    <p:sldId id="302" r:id="rId16"/>
    <p:sldId id="301" r:id="rId17"/>
    <p:sldId id="303" r:id="rId18"/>
    <p:sldId id="304" r:id="rId19"/>
    <p:sldId id="305" r:id="rId20"/>
    <p:sldId id="286" r:id="rId21"/>
    <p:sldId id="307" r:id="rId22"/>
    <p:sldId id="308" r:id="rId23"/>
    <p:sldId id="309" r:id="rId24"/>
    <p:sldId id="317" r:id="rId25"/>
    <p:sldId id="311" r:id="rId26"/>
    <p:sldId id="318" r:id="rId27"/>
    <p:sldId id="320" r:id="rId28"/>
    <p:sldId id="287" r:id="rId29"/>
    <p:sldId id="313" r:id="rId30"/>
    <p:sldId id="314" r:id="rId31"/>
    <p:sldId id="321"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5822A"/>
    <a:srgbClr val="B2D23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0679" autoAdjust="0"/>
  </p:normalViewPr>
  <p:slideViewPr>
    <p:cSldViewPr>
      <p:cViewPr>
        <p:scale>
          <a:sx n="80" d="100"/>
          <a:sy n="80" d="100"/>
        </p:scale>
        <p:origin x="-1002" y="49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5A9815-F43D-4AAA-9015-AE008BECF09C}" type="doc">
      <dgm:prSet loTypeId="urn:microsoft.com/office/officeart/2005/8/layout/cycle7" loCatId="cycle" qsTypeId="urn:microsoft.com/office/officeart/2005/8/quickstyle/simple3" qsCatId="simple" csTypeId="urn:microsoft.com/office/officeart/2005/8/colors/colorful5" csCatId="colorful" phldr="1"/>
      <dgm:spPr/>
      <dgm:t>
        <a:bodyPr/>
        <a:lstStyle/>
        <a:p>
          <a:endParaRPr lang="en-US"/>
        </a:p>
      </dgm:t>
    </dgm:pt>
    <dgm:pt modelId="{CE9468D7-5E28-4DD3-B2FE-495047E8CF29}">
      <dgm:prSet phldrT="[Text]" custT="1"/>
      <dgm:spPr/>
      <dgm:t>
        <a:bodyPr/>
        <a:lstStyle/>
        <a:p>
          <a:r>
            <a:rPr lang="en-US" sz="2800" b="1" dirty="0" smtClean="0"/>
            <a:t>Quality</a:t>
          </a:r>
        </a:p>
        <a:p>
          <a:r>
            <a:rPr lang="en-US" sz="2200" dirty="0" smtClean="0"/>
            <a:t>“fitness for use,”</a:t>
          </a:r>
        </a:p>
        <a:p>
          <a:r>
            <a:rPr lang="en-US" sz="2200" dirty="0" smtClean="0"/>
            <a:t>“conformance to requirements,” or “freedom from variation</a:t>
          </a:r>
          <a:endParaRPr lang="en-US" sz="2200" dirty="0"/>
        </a:p>
      </dgm:t>
    </dgm:pt>
    <dgm:pt modelId="{72BCF07D-A178-46AD-9F7F-08090E788CBC}" type="parTrans" cxnId="{E0D9628E-E99C-4C71-873F-4A1071769948}">
      <dgm:prSet/>
      <dgm:spPr/>
      <dgm:t>
        <a:bodyPr/>
        <a:lstStyle/>
        <a:p>
          <a:endParaRPr lang="en-US"/>
        </a:p>
      </dgm:t>
    </dgm:pt>
    <dgm:pt modelId="{C116E2AC-2CFA-4807-BF97-CD5CF7D65840}" type="sibTrans" cxnId="{E0D9628E-E99C-4C71-873F-4A1071769948}">
      <dgm:prSet/>
      <dgm:spPr/>
      <dgm:t>
        <a:bodyPr/>
        <a:lstStyle/>
        <a:p>
          <a:endParaRPr lang="en-US"/>
        </a:p>
      </dgm:t>
    </dgm:pt>
    <dgm:pt modelId="{FA3CBB05-203A-473F-817E-BDF75A0A0164}">
      <dgm:prSet phldrT="[Text]"/>
      <dgm:spPr/>
      <dgm:t>
        <a:bodyPr/>
        <a:lstStyle/>
        <a:p>
          <a:r>
            <a:rPr lang="en-US" dirty="0" smtClean="0"/>
            <a:t>Profitability</a:t>
          </a:r>
          <a:endParaRPr lang="en-US" dirty="0"/>
        </a:p>
      </dgm:t>
    </dgm:pt>
    <dgm:pt modelId="{D9E4E069-6D5E-491D-9DE8-03A00064BDB9}" type="parTrans" cxnId="{C8660F72-1346-4AB9-8D83-97946DC27AF0}">
      <dgm:prSet/>
      <dgm:spPr/>
      <dgm:t>
        <a:bodyPr/>
        <a:lstStyle/>
        <a:p>
          <a:endParaRPr lang="en-US"/>
        </a:p>
      </dgm:t>
    </dgm:pt>
    <dgm:pt modelId="{3558B47F-1ABF-46FD-AACA-1F5DAFAEC218}" type="sibTrans" cxnId="{C8660F72-1346-4AB9-8D83-97946DC27AF0}">
      <dgm:prSet/>
      <dgm:spPr/>
      <dgm:t>
        <a:bodyPr/>
        <a:lstStyle/>
        <a:p>
          <a:endParaRPr lang="en-US"/>
        </a:p>
      </dgm:t>
    </dgm:pt>
    <dgm:pt modelId="{DAC2376B-3AF9-4298-AF0E-A2F81EC325F8}">
      <dgm:prSet phldrT="[Text]"/>
      <dgm:spPr/>
      <dgm:t>
        <a:bodyPr/>
        <a:lstStyle/>
        <a:p>
          <a:r>
            <a:rPr lang="en-US" dirty="0" smtClean="0"/>
            <a:t>Satisfaction</a:t>
          </a:r>
          <a:endParaRPr lang="en-US" dirty="0"/>
        </a:p>
      </dgm:t>
    </dgm:pt>
    <dgm:pt modelId="{260D94C3-C775-41F2-9E34-F6978DB249ED}" type="parTrans" cxnId="{0055CB4B-764A-4E33-A598-E667FE41E10F}">
      <dgm:prSet/>
      <dgm:spPr/>
      <dgm:t>
        <a:bodyPr/>
        <a:lstStyle/>
        <a:p>
          <a:endParaRPr lang="en-US"/>
        </a:p>
      </dgm:t>
    </dgm:pt>
    <dgm:pt modelId="{B4158382-6BFB-44A3-99A1-957EFEC7395E}" type="sibTrans" cxnId="{0055CB4B-764A-4E33-A598-E667FE41E10F}">
      <dgm:prSet/>
      <dgm:spPr/>
      <dgm:t>
        <a:bodyPr/>
        <a:lstStyle/>
        <a:p>
          <a:endParaRPr lang="en-US"/>
        </a:p>
      </dgm:t>
    </dgm:pt>
    <dgm:pt modelId="{94BC6E91-B813-4190-A415-26C82F150E69}" type="pres">
      <dgm:prSet presAssocID="{205A9815-F43D-4AAA-9015-AE008BECF09C}" presName="Name0" presStyleCnt="0">
        <dgm:presLayoutVars>
          <dgm:dir/>
          <dgm:resizeHandles val="exact"/>
        </dgm:presLayoutVars>
      </dgm:prSet>
      <dgm:spPr/>
      <dgm:t>
        <a:bodyPr/>
        <a:lstStyle/>
        <a:p>
          <a:endParaRPr lang="en-US"/>
        </a:p>
      </dgm:t>
    </dgm:pt>
    <dgm:pt modelId="{C3B34E86-2999-42AA-8274-CE4642221C42}" type="pres">
      <dgm:prSet presAssocID="{CE9468D7-5E28-4DD3-B2FE-495047E8CF29}" presName="node" presStyleLbl="node1" presStyleIdx="0" presStyleCnt="3" custScaleX="181047" custScaleY="160483">
        <dgm:presLayoutVars>
          <dgm:bulletEnabled val="1"/>
        </dgm:presLayoutVars>
      </dgm:prSet>
      <dgm:spPr/>
      <dgm:t>
        <a:bodyPr/>
        <a:lstStyle/>
        <a:p>
          <a:endParaRPr lang="en-US"/>
        </a:p>
      </dgm:t>
    </dgm:pt>
    <dgm:pt modelId="{90D73E2B-CACC-4FDB-9F6C-8E481E905727}" type="pres">
      <dgm:prSet presAssocID="{C116E2AC-2CFA-4807-BF97-CD5CF7D65840}" presName="sibTrans" presStyleLbl="sibTrans2D1" presStyleIdx="0" presStyleCnt="3"/>
      <dgm:spPr/>
      <dgm:t>
        <a:bodyPr/>
        <a:lstStyle/>
        <a:p>
          <a:endParaRPr lang="en-US"/>
        </a:p>
      </dgm:t>
    </dgm:pt>
    <dgm:pt modelId="{6EFA94CE-2992-47B7-B721-46AF69102AB6}" type="pres">
      <dgm:prSet presAssocID="{C116E2AC-2CFA-4807-BF97-CD5CF7D65840}" presName="connectorText" presStyleLbl="sibTrans2D1" presStyleIdx="0" presStyleCnt="3"/>
      <dgm:spPr/>
      <dgm:t>
        <a:bodyPr/>
        <a:lstStyle/>
        <a:p>
          <a:endParaRPr lang="en-US"/>
        </a:p>
      </dgm:t>
    </dgm:pt>
    <dgm:pt modelId="{E477309E-A3DC-44E4-A91B-D1B2BA262B24}" type="pres">
      <dgm:prSet presAssocID="{FA3CBB05-203A-473F-817E-BDF75A0A0164}" presName="node" presStyleLbl="node1" presStyleIdx="1" presStyleCnt="3">
        <dgm:presLayoutVars>
          <dgm:bulletEnabled val="1"/>
        </dgm:presLayoutVars>
      </dgm:prSet>
      <dgm:spPr/>
      <dgm:t>
        <a:bodyPr/>
        <a:lstStyle/>
        <a:p>
          <a:endParaRPr lang="en-US"/>
        </a:p>
      </dgm:t>
    </dgm:pt>
    <dgm:pt modelId="{BB1F9F3C-6F0D-463C-A154-D9C310469BB1}" type="pres">
      <dgm:prSet presAssocID="{3558B47F-1ABF-46FD-AACA-1F5DAFAEC218}" presName="sibTrans" presStyleLbl="sibTrans2D1" presStyleIdx="1" presStyleCnt="3"/>
      <dgm:spPr/>
      <dgm:t>
        <a:bodyPr/>
        <a:lstStyle/>
        <a:p>
          <a:endParaRPr lang="en-US"/>
        </a:p>
      </dgm:t>
    </dgm:pt>
    <dgm:pt modelId="{2B3ABE91-EB5B-4CD6-B96C-D2903FAF4AE2}" type="pres">
      <dgm:prSet presAssocID="{3558B47F-1ABF-46FD-AACA-1F5DAFAEC218}" presName="connectorText" presStyleLbl="sibTrans2D1" presStyleIdx="1" presStyleCnt="3"/>
      <dgm:spPr/>
      <dgm:t>
        <a:bodyPr/>
        <a:lstStyle/>
        <a:p>
          <a:endParaRPr lang="en-US"/>
        </a:p>
      </dgm:t>
    </dgm:pt>
    <dgm:pt modelId="{4A86B97E-E5A6-4B0C-9DA1-5E64263DE6BE}" type="pres">
      <dgm:prSet presAssocID="{DAC2376B-3AF9-4298-AF0E-A2F81EC325F8}" presName="node" presStyleLbl="node1" presStyleIdx="2" presStyleCnt="3">
        <dgm:presLayoutVars>
          <dgm:bulletEnabled val="1"/>
        </dgm:presLayoutVars>
      </dgm:prSet>
      <dgm:spPr/>
      <dgm:t>
        <a:bodyPr/>
        <a:lstStyle/>
        <a:p>
          <a:endParaRPr lang="en-US"/>
        </a:p>
      </dgm:t>
    </dgm:pt>
    <dgm:pt modelId="{AC57A52B-6A0F-4965-AF78-3C1F950E8E60}" type="pres">
      <dgm:prSet presAssocID="{B4158382-6BFB-44A3-99A1-957EFEC7395E}" presName="sibTrans" presStyleLbl="sibTrans2D1" presStyleIdx="2" presStyleCnt="3"/>
      <dgm:spPr/>
      <dgm:t>
        <a:bodyPr/>
        <a:lstStyle/>
        <a:p>
          <a:endParaRPr lang="en-US"/>
        </a:p>
      </dgm:t>
    </dgm:pt>
    <dgm:pt modelId="{45B4FB07-DA5C-4737-A549-3BBB61B41625}" type="pres">
      <dgm:prSet presAssocID="{B4158382-6BFB-44A3-99A1-957EFEC7395E}" presName="connectorText" presStyleLbl="sibTrans2D1" presStyleIdx="2" presStyleCnt="3"/>
      <dgm:spPr/>
      <dgm:t>
        <a:bodyPr/>
        <a:lstStyle/>
        <a:p>
          <a:endParaRPr lang="en-US"/>
        </a:p>
      </dgm:t>
    </dgm:pt>
  </dgm:ptLst>
  <dgm:cxnLst>
    <dgm:cxn modelId="{0055CB4B-764A-4E33-A598-E667FE41E10F}" srcId="{205A9815-F43D-4AAA-9015-AE008BECF09C}" destId="{DAC2376B-3AF9-4298-AF0E-A2F81EC325F8}" srcOrd="2" destOrd="0" parTransId="{260D94C3-C775-41F2-9E34-F6978DB249ED}" sibTransId="{B4158382-6BFB-44A3-99A1-957EFEC7395E}"/>
    <dgm:cxn modelId="{F47685A4-288C-4BD0-9108-9A15F120D590}" type="presOf" srcId="{B4158382-6BFB-44A3-99A1-957EFEC7395E}" destId="{AC57A52B-6A0F-4965-AF78-3C1F950E8E60}" srcOrd="0" destOrd="0" presId="urn:microsoft.com/office/officeart/2005/8/layout/cycle7"/>
    <dgm:cxn modelId="{193D4138-0EDE-4D28-BD5C-1DBBE2F4822B}" type="presOf" srcId="{3558B47F-1ABF-46FD-AACA-1F5DAFAEC218}" destId="{BB1F9F3C-6F0D-463C-A154-D9C310469BB1}" srcOrd="0" destOrd="0" presId="urn:microsoft.com/office/officeart/2005/8/layout/cycle7"/>
    <dgm:cxn modelId="{8F1612BF-BE7D-4834-A4F9-63DB92C55B56}" type="presOf" srcId="{B4158382-6BFB-44A3-99A1-957EFEC7395E}" destId="{45B4FB07-DA5C-4737-A549-3BBB61B41625}" srcOrd="1" destOrd="0" presId="urn:microsoft.com/office/officeart/2005/8/layout/cycle7"/>
    <dgm:cxn modelId="{4A51CBBC-63D6-42D3-AE96-07B3C536A904}" type="presOf" srcId="{FA3CBB05-203A-473F-817E-BDF75A0A0164}" destId="{E477309E-A3DC-44E4-A91B-D1B2BA262B24}" srcOrd="0" destOrd="0" presId="urn:microsoft.com/office/officeart/2005/8/layout/cycle7"/>
    <dgm:cxn modelId="{D837F298-79C2-40E5-B2C5-8811A3CF185C}" type="presOf" srcId="{DAC2376B-3AF9-4298-AF0E-A2F81EC325F8}" destId="{4A86B97E-E5A6-4B0C-9DA1-5E64263DE6BE}" srcOrd="0" destOrd="0" presId="urn:microsoft.com/office/officeart/2005/8/layout/cycle7"/>
    <dgm:cxn modelId="{3FD46224-DE8D-4AC2-9804-5F1FF7805C47}" type="presOf" srcId="{C116E2AC-2CFA-4807-BF97-CD5CF7D65840}" destId="{6EFA94CE-2992-47B7-B721-46AF69102AB6}" srcOrd="1" destOrd="0" presId="urn:microsoft.com/office/officeart/2005/8/layout/cycle7"/>
    <dgm:cxn modelId="{13F990E1-B095-4B0B-AF38-4BC8C6964547}" type="presOf" srcId="{3558B47F-1ABF-46FD-AACA-1F5DAFAEC218}" destId="{2B3ABE91-EB5B-4CD6-B96C-D2903FAF4AE2}" srcOrd="1" destOrd="0" presId="urn:microsoft.com/office/officeart/2005/8/layout/cycle7"/>
    <dgm:cxn modelId="{0A667CF2-435A-4D3A-BD36-3312796EEE0E}" type="presOf" srcId="{C116E2AC-2CFA-4807-BF97-CD5CF7D65840}" destId="{90D73E2B-CACC-4FDB-9F6C-8E481E905727}" srcOrd="0" destOrd="0" presId="urn:microsoft.com/office/officeart/2005/8/layout/cycle7"/>
    <dgm:cxn modelId="{C8660F72-1346-4AB9-8D83-97946DC27AF0}" srcId="{205A9815-F43D-4AAA-9015-AE008BECF09C}" destId="{FA3CBB05-203A-473F-817E-BDF75A0A0164}" srcOrd="1" destOrd="0" parTransId="{D9E4E069-6D5E-491D-9DE8-03A00064BDB9}" sibTransId="{3558B47F-1ABF-46FD-AACA-1F5DAFAEC218}"/>
    <dgm:cxn modelId="{E0D9628E-E99C-4C71-873F-4A1071769948}" srcId="{205A9815-F43D-4AAA-9015-AE008BECF09C}" destId="{CE9468D7-5E28-4DD3-B2FE-495047E8CF29}" srcOrd="0" destOrd="0" parTransId="{72BCF07D-A178-46AD-9F7F-08090E788CBC}" sibTransId="{C116E2AC-2CFA-4807-BF97-CD5CF7D65840}"/>
    <dgm:cxn modelId="{40C78AB4-F9C1-41F6-AD57-F227323467A6}" type="presOf" srcId="{CE9468D7-5E28-4DD3-B2FE-495047E8CF29}" destId="{C3B34E86-2999-42AA-8274-CE4642221C42}" srcOrd="0" destOrd="0" presId="urn:microsoft.com/office/officeart/2005/8/layout/cycle7"/>
    <dgm:cxn modelId="{5720EC23-C0DA-40EA-8019-7A8A5820F4CC}" type="presOf" srcId="{205A9815-F43D-4AAA-9015-AE008BECF09C}" destId="{94BC6E91-B813-4190-A415-26C82F150E69}" srcOrd="0" destOrd="0" presId="urn:microsoft.com/office/officeart/2005/8/layout/cycle7"/>
    <dgm:cxn modelId="{50237205-244F-4160-B163-E6DA0FF97D58}" type="presParOf" srcId="{94BC6E91-B813-4190-A415-26C82F150E69}" destId="{C3B34E86-2999-42AA-8274-CE4642221C42}" srcOrd="0" destOrd="0" presId="urn:microsoft.com/office/officeart/2005/8/layout/cycle7"/>
    <dgm:cxn modelId="{F2450827-8A1C-4AAE-97CC-BDA13F7CFD7D}" type="presParOf" srcId="{94BC6E91-B813-4190-A415-26C82F150E69}" destId="{90D73E2B-CACC-4FDB-9F6C-8E481E905727}" srcOrd="1" destOrd="0" presId="urn:microsoft.com/office/officeart/2005/8/layout/cycle7"/>
    <dgm:cxn modelId="{37606772-683B-4978-9FBE-192A4C43B228}" type="presParOf" srcId="{90D73E2B-CACC-4FDB-9F6C-8E481E905727}" destId="{6EFA94CE-2992-47B7-B721-46AF69102AB6}" srcOrd="0" destOrd="0" presId="urn:microsoft.com/office/officeart/2005/8/layout/cycle7"/>
    <dgm:cxn modelId="{A1CE6143-0D4A-4AA5-80DF-E20AD2D64CBD}" type="presParOf" srcId="{94BC6E91-B813-4190-A415-26C82F150E69}" destId="{E477309E-A3DC-44E4-A91B-D1B2BA262B24}" srcOrd="2" destOrd="0" presId="urn:microsoft.com/office/officeart/2005/8/layout/cycle7"/>
    <dgm:cxn modelId="{36270423-A29A-41D9-B0F4-8FEF678BB3F8}" type="presParOf" srcId="{94BC6E91-B813-4190-A415-26C82F150E69}" destId="{BB1F9F3C-6F0D-463C-A154-D9C310469BB1}" srcOrd="3" destOrd="0" presId="urn:microsoft.com/office/officeart/2005/8/layout/cycle7"/>
    <dgm:cxn modelId="{171F0184-0FC2-45CC-A6E2-9E97A64E9BEA}" type="presParOf" srcId="{BB1F9F3C-6F0D-463C-A154-D9C310469BB1}" destId="{2B3ABE91-EB5B-4CD6-B96C-D2903FAF4AE2}" srcOrd="0" destOrd="0" presId="urn:microsoft.com/office/officeart/2005/8/layout/cycle7"/>
    <dgm:cxn modelId="{08D03990-38E5-4C4D-9999-0BACCD4E820C}" type="presParOf" srcId="{94BC6E91-B813-4190-A415-26C82F150E69}" destId="{4A86B97E-E5A6-4B0C-9DA1-5E64263DE6BE}" srcOrd="4" destOrd="0" presId="urn:microsoft.com/office/officeart/2005/8/layout/cycle7"/>
    <dgm:cxn modelId="{09D6B5A6-E53E-4D9D-AD46-D78E6CF11839}" type="presParOf" srcId="{94BC6E91-B813-4190-A415-26C82F150E69}" destId="{AC57A52B-6A0F-4965-AF78-3C1F950E8E60}" srcOrd="5" destOrd="0" presId="urn:microsoft.com/office/officeart/2005/8/layout/cycle7"/>
    <dgm:cxn modelId="{EDFD955C-93C3-4FCA-AEF1-A9D831EE16D9}" type="presParOf" srcId="{AC57A52B-6A0F-4965-AF78-3C1F950E8E60}" destId="{45B4FB07-DA5C-4737-A549-3BBB61B41625}" srcOrd="0" destOrd="0" presId="urn:microsoft.com/office/officeart/2005/8/layout/cycle7"/>
  </dgm:cxnLst>
  <dgm:bg/>
  <dgm:whole/>
  <dgm:extLst>
    <a:ext uri="http://schemas.microsoft.com/office/drawing/2008/diagram">
      <dsp:dataModelExt xmlns:dsp="http://schemas.microsoft.com/office/drawing/2008/diagram" xmlns="" relId="rId5"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9AFA053-FAB8-4E8F-AFD4-9361D925B7DB}" type="datetimeFigureOut">
              <a:rPr lang="en-US"/>
              <a:pPr>
                <a:defRPr/>
              </a:pPr>
              <a:t>23/05/2014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6A90899-ABA2-4A0D-B114-9C5BA02B0B9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cornerstone of a well-conceived holistic marketing orientation is strong customer relationships. Marketers must connect with</a:t>
            </a:r>
          </a:p>
          <a:p>
            <a:pPr eaLnBrk="1" hangingPunct="1">
              <a:spcBef>
                <a:spcPct val="0"/>
              </a:spcBef>
            </a:pPr>
            <a:r>
              <a:rPr lang="en-US" smtClean="0"/>
              <a:t>customers—informing, engaging, and maybe even energizing them in the process. Customer centered companies are adept at building customer relationships, not just products; they are skilled in market engineering, not just product engineering.</a:t>
            </a:r>
          </a:p>
          <a:p>
            <a:pPr eaLnBrk="1" hangingPunct="1">
              <a:spcBef>
                <a:spcPct val="0"/>
              </a:spcBef>
            </a:pPr>
            <a:endParaRPr lang="en-US" smtClean="0"/>
          </a:p>
          <a:p>
            <a:pPr eaLnBrk="1" hangingPunct="1">
              <a:spcBef>
                <a:spcPct val="0"/>
              </a:spcBef>
            </a:pPr>
            <a:r>
              <a:rPr lang="en-US" smtClean="0"/>
              <a:t>Creating loyal customers is at the heart of every business. As marketing experts Don Peppers and Martha Rogers say:</a:t>
            </a:r>
          </a:p>
          <a:p>
            <a:pPr lvl="2" eaLnBrk="1" hangingPunct="1">
              <a:spcBef>
                <a:spcPct val="0"/>
              </a:spcBef>
            </a:pPr>
            <a:r>
              <a:rPr lang="en-US" i="1" smtClean="0"/>
              <a:t>The only value your company will ever create is the value that comes from customers— the ones you have now and the ones you will have in the future. Businesses succeed by getting, keeping, and growing customers. Customers are the only reason you build factories,</a:t>
            </a:r>
          </a:p>
          <a:p>
            <a:pPr lvl="2" eaLnBrk="1" hangingPunct="1">
              <a:spcBef>
                <a:spcPct val="0"/>
              </a:spcBef>
            </a:pPr>
            <a:r>
              <a:rPr lang="en-US" i="1" smtClean="0"/>
              <a:t>hire employees, schedule meetings, lay fiber-optic lines, or engage in any business activity. Without customers, you don’t have a business.</a:t>
            </a:r>
          </a:p>
          <a:p>
            <a:pPr eaLnBrk="1" hangingPunct="1">
              <a:spcBef>
                <a:spcPct val="0"/>
              </a:spcBef>
            </a:pPr>
            <a:endParaRPr lang="en-US" i="1"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13D859-462E-451E-9209-9787365A9F16}" type="slidenum">
              <a:rPr lang="en-US" smtClean="0"/>
              <a:pPr fontAlgn="base">
                <a:spcBef>
                  <a:spcPct val="0"/>
                </a:spcBef>
                <a:spcAft>
                  <a:spcPct val="0"/>
                </a:spcAft>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Managers who believe the customer is the company’s only true “profit center” consider the traditional organization chart in Figure 5.1 (a)—a pyramid with the president at the top, management in the middle, and frontline people and customers at the bottom—obsolete.</a:t>
            </a:r>
          </a:p>
          <a:p>
            <a:pPr eaLnBrk="1" hangingPunct="1">
              <a:spcBef>
                <a:spcPct val="0"/>
              </a:spcBef>
            </a:pPr>
            <a:r>
              <a:rPr lang="en-US" smtClean="0"/>
              <a:t>Successful marketing companies invert the chart as in Figure 5.1 (b). At the top are customers; next in importance are frontline people who meet, serve, and satisfy customers; under them are the middle managers, whose job is to support the frontline people so they can serve customers well; and at the base is top management, whose job is to hire and support good middle managers. We have added customers along the sides of Figure 5.1 (b) to indicate that managers at every level must be personally involved in knowing,</a:t>
            </a:r>
          </a:p>
          <a:p>
            <a:pPr eaLnBrk="1" hangingPunct="1">
              <a:spcBef>
                <a:spcPct val="0"/>
              </a:spcBef>
            </a:pPr>
            <a:r>
              <a:rPr lang="en-US" smtClean="0"/>
              <a:t>meeting, and serving customers.</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C9ED56-F680-4EED-90CF-68760B0089F8}" type="slidenum">
              <a:rPr lang="en-US" smtClean="0"/>
              <a:pPr fontAlgn="base">
                <a:spcBef>
                  <a:spcPct val="0"/>
                </a:spcBef>
                <a:spcAft>
                  <a:spcPct val="0"/>
                </a:spcAft>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Consumers are better educated and informed than ever, and they have the tools to verify companies’ claims and seek out superior alternatives. </a:t>
            </a:r>
          </a:p>
          <a:p>
            <a:pPr eaLnBrk="1" hangingPunct="1">
              <a:spcBef>
                <a:spcPct val="0"/>
              </a:spcBef>
            </a:pPr>
            <a:endParaRPr lang="en-US" dirty="0" smtClean="0"/>
          </a:p>
          <a:p>
            <a:pPr eaLnBrk="1" hangingPunct="1">
              <a:spcBef>
                <a:spcPct val="0"/>
              </a:spcBef>
            </a:pPr>
            <a:r>
              <a:rPr lang="en-US" b="1" dirty="0" smtClean="0"/>
              <a:t>Customer-perceived value (CPV) </a:t>
            </a:r>
            <a:r>
              <a:rPr lang="en-US" dirty="0" smtClean="0"/>
              <a:t>is the difference between the prospective customer’s evaluation of all the benefits and all the costs of an offering and the perceived alternatives. </a:t>
            </a:r>
            <a:r>
              <a:rPr lang="en-US" b="1" dirty="0" smtClean="0"/>
              <a:t>Total customer benefit </a:t>
            </a:r>
            <a:r>
              <a:rPr lang="en-US" dirty="0" smtClean="0"/>
              <a:t>is the perceived monetary value of the bundle of economic, functional, and psychological benefits customers expect from a given market offering because of the product, service, people, and image. </a:t>
            </a:r>
            <a:r>
              <a:rPr lang="en-US" b="1" dirty="0" smtClean="0"/>
              <a:t>Total customer cost </a:t>
            </a:r>
            <a:r>
              <a:rPr lang="en-US" dirty="0" smtClean="0"/>
              <a:t>is the perceived bundle of costs customers expect to incur in evaluating, obtaining, using,</a:t>
            </a:r>
          </a:p>
          <a:p>
            <a:pPr eaLnBrk="1" hangingPunct="1">
              <a:spcBef>
                <a:spcPct val="0"/>
              </a:spcBef>
            </a:pPr>
            <a:r>
              <a:rPr lang="en-US" dirty="0" smtClean="0"/>
              <a:t>and disposing of the given market offering, including monetary, time, energy, and psychological costs.</a:t>
            </a:r>
          </a:p>
          <a:p>
            <a:pPr eaLnBrk="1" hangingPunct="1">
              <a:spcBef>
                <a:spcPct val="0"/>
              </a:spcBef>
            </a:pPr>
            <a:endParaRPr lang="en-US" dirty="0" smtClean="0"/>
          </a:p>
          <a:p>
            <a:pPr eaLnBrk="1" hangingPunct="1">
              <a:spcBef>
                <a:spcPct val="0"/>
              </a:spcBef>
            </a:pPr>
            <a:r>
              <a:rPr lang="en-US" dirty="0" smtClean="0"/>
              <a:t>Customers look to maximize value within the bounds of any search costs and limited knowledge, mobility, and income.</a:t>
            </a:r>
          </a:p>
          <a:p>
            <a:pPr eaLnBrk="1" hangingPunct="1">
              <a:spcBef>
                <a:spcPct val="0"/>
              </a:spcBef>
            </a:pPr>
            <a:endParaRPr lang="en-US" dirty="0" smtClean="0"/>
          </a:p>
          <a:p>
            <a:pPr eaLnBrk="1" hangingPunct="1">
              <a:spcBef>
                <a:spcPct val="0"/>
              </a:spcBef>
            </a:pP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DD7402-12AB-4E07-8507-2DC2C143D522}" type="slidenum">
              <a:rPr lang="en-US" smtClean="0"/>
              <a:pPr fontAlgn="base">
                <a:spcBef>
                  <a:spcPct val="0"/>
                </a:spcBef>
                <a:spcAft>
                  <a:spcPct val="0"/>
                </a:spcAft>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Customers estimate which offer they believe—for whatever reason—will deliver the most perceived value and act on it.</a:t>
            </a:r>
          </a:p>
          <a:p>
            <a:pPr eaLnBrk="1" hangingPunct="1">
              <a:spcBef>
                <a:spcPct val="0"/>
              </a:spcBef>
            </a:pPr>
            <a:endParaRPr lang="en-US"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91EC18-819C-4199-84E7-A903714722AE}" type="slidenum">
              <a:rPr lang="en-US" smtClean="0"/>
              <a:pPr fontAlgn="base">
                <a:spcBef>
                  <a:spcPct val="0"/>
                </a:spcBef>
                <a:spcAft>
                  <a:spcPct val="0"/>
                </a:spcAft>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Suppose the buyer for a large construction company wants to buy a tractor for residential construction from either Caterpillar or Komatsu. He wants the tractor to deliver certain levels of reliability, durability, performance, and resale value. The competing salespeople carefully describe their respective offers. The buyer decides Caterpillar has greater product benefits based on his perceptions of those attributes. He also perceives differences in the accompanying services—delivery, training, and maintenance—and decides Caterpillar provides better service as well as more knowledgeable and responsive staff. Finally, he places higher value on Caterpillar’s corporate image and reputation. He adds up all the economic, functional, and psychological benefits from these four sources—product, services, personnel, and image—and perceives Caterpillar as delivering greater customer benefits.</a:t>
            </a:r>
          </a:p>
          <a:p>
            <a:pPr eaLnBrk="1" hangingPunct="1">
              <a:spcBef>
                <a:spcPct val="0"/>
              </a:spcBef>
            </a:pPr>
            <a:endParaRPr lang="en-US" smtClean="0"/>
          </a:p>
          <a:p>
            <a:pPr eaLnBrk="1" hangingPunct="1">
              <a:spcBef>
                <a:spcPct val="0"/>
              </a:spcBef>
            </a:pPr>
            <a:r>
              <a:rPr lang="en-US" smtClean="0"/>
              <a:t>Suppose Caterpillar concludes the buyer sees its offer as worth $20,000. Further, suppose Caterpillar’s cost of producing the tractor is $14,000. This means Caterpillar’s offer generates $6,000 over its cost, so the firm needs to charge between $14,000 and $20,000. If it charges less than $14,000, it won’t cover its costs; if it charges more, it will price itself out of the market.</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B0BE6F-8C87-450D-A494-A54D46B7BCB8}" type="slidenum">
              <a:rPr lang="en-US" smtClean="0"/>
              <a:pPr fontAlgn="base">
                <a:spcBef>
                  <a:spcPct val="0"/>
                </a:spcBef>
                <a:spcAft>
                  <a:spcPct val="0"/>
                </a:spcAft>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Even if Caterpillar showed the buyer that its tractors were of better value (lower overall costs, etc.) the buyer may still select a competitor's product. The reasons could be because he was under orders to buy at the lowest price, he didn’t realize that the operating expenses would be significantly higher, or he could have had a friendship with the Komatsu salesperson.</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A2FC35-509F-471C-8D16-EC92352DC094}" type="slidenum">
              <a:rPr lang="en-US" smtClean="0"/>
              <a:pPr fontAlgn="base">
                <a:spcBef>
                  <a:spcPct val="0"/>
                </a:spcBef>
                <a:spcAft>
                  <a:spcPct val="0"/>
                </a:spcAft>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a:t>
            </a:r>
            <a:r>
              <a:rPr lang="en-US" b="1" dirty="0" smtClean="0"/>
              <a:t>value proposition </a:t>
            </a:r>
            <a:r>
              <a:rPr lang="en-US" dirty="0" smtClean="0"/>
              <a:t>consists of the whole cluster of benefits the company promises to deliver; it is more than the core positioning of the offering. For example, Volvo’s core positioning has been “safety,” but the buyer is promised more than just a safe car; other benefits include good performance, design, and safety for the environment. The value proposition is thus a promise about the experience customers can expect from the company’s market offering and their relationship with the supplier. Whether the promise is kept depends on the company’s ability to manage its value delivery system. The </a:t>
            </a:r>
            <a:r>
              <a:rPr lang="en-US" b="1" dirty="0" smtClean="0"/>
              <a:t>value delivery system </a:t>
            </a:r>
            <a:r>
              <a:rPr lang="en-US" dirty="0" smtClean="0"/>
              <a:t>includes all the experiences the customer will have on the way to obtaining and using the offering. At the heart of a good value delivery system is a set of core</a:t>
            </a:r>
          </a:p>
          <a:p>
            <a:pPr eaLnBrk="1" hangingPunct="1">
              <a:spcBef>
                <a:spcPct val="0"/>
              </a:spcBef>
            </a:pPr>
            <a:r>
              <a:rPr lang="en-US" dirty="0" smtClean="0"/>
              <a:t>business processes that help deliver distinctive consumer value.</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86A9F2-5928-480C-AFB4-7DE45B64D985}" type="slidenum">
              <a:rPr lang="en-US" smtClean="0"/>
              <a:pPr fontAlgn="base">
                <a:spcBef>
                  <a:spcPct val="0"/>
                </a:spcBef>
                <a:spcAft>
                  <a:spcPct val="0"/>
                </a:spcAft>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general, </a:t>
            </a:r>
            <a:r>
              <a:rPr lang="en-US" b="1" smtClean="0"/>
              <a:t>satisfaction </a:t>
            </a:r>
            <a:r>
              <a:rPr lang="en-US" smtClean="0"/>
              <a:t>is a person’s feelings of pleasure or disappointment that result from comparing a product’s perceived performance (or outcome) to expectations. If the performance falls short of expectations, the customer is dissatisfied. If it matches expectations, the customer is satisfied. If it exceeds expectations, the customer is highly satisfied or delighted. Customer assessments of product performance depend on many factors, especially the type of loyalty relationship the customer has with the brand. Consumers often form more favorable perceptions of a product with a brand they already feel positive about.</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FAB08A7-0953-48CD-AB53-04751C7C9197}" type="slidenum">
              <a:rPr lang="en-US" smtClean="0"/>
              <a:pPr fontAlgn="base">
                <a:spcBef>
                  <a:spcPct val="0"/>
                </a:spcBef>
                <a:spcAft>
                  <a:spcPct val="0"/>
                </a:spcAft>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How do buyers form their expectations? Expectations result from past buying experience; friends’ and associates’ advice; and marketers’ and competitors’ information and promises. If marketers raise expectations too high, the buyer is likely to be disappointed. If it sets expectations too low, it won’t attract enough buyers (although it will satisfy those who do buy). Some of today’s most successful companies are raising expectations and delivering performances to match. Korean automaker Kia found success in the</a:t>
            </a:r>
          </a:p>
          <a:p>
            <a:pPr eaLnBrk="1" hangingPunct="1">
              <a:spcBef>
                <a:spcPct val="0"/>
              </a:spcBef>
            </a:pPr>
            <a:r>
              <a:rPr lang="en-US" smtClean="0"/>
              <a:t>United States by launching low-cost, high-quality cars with enough reliability to offer 10-year, 100,000 mile warranties.</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F0A577-490D-46D4-B763-0FDA53823E92}" type="slidenum">
              <a:rPr lang="en-US" smtClean="0"/>
              <a:pPr fontAlgn="base">
                <a:spcBef>
                  <a:spcPct val="0"/>
                </a:spcBef>
                <a:spcAft>
                  <a:spcPct val="0"/>
                </a:spcAft>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Many companies are systematically measuring how well they treat customers, identifying the factors shaping satisfaction, and changing operations and marketing as a result. Wise firms measure customer satisfaction regularly, because it is one key to customer retention. A highly satisfied customer generally stays loyal longer, buys more as the company introduces new and upgraded products, talks favorably to others about the company and its products, pays less attention to competing brands and is less sensitive to price, offers product or service ideas to the company, and costs less to serve than new customers because transactions can become routine. Greater customer satisfaction has also been linked to higher returns and lower risk in the stock market.</a:t>
            </a:r>
          </a:p>
          <a:p>
            <a:pPr eaLnBrk="1" hangingPunct="1">
              <a:spcBef>
                <a:spcPct val="0"/>
              </a:spcBef>
            </a:pPr>
            <a:endParaRPr lang="en-US" dirty="0"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71B6AA-40E9-4B7E-93CD-8CA204B98D61}" type="slidenum">
              <a:rPr lang="en-US" smtClean="0"/>
              <a:pPr fontAlgn="base">
                <a:spcBef>
                  <a:spcPct val="0"/>
                </a:spcBef>
                <a:spcAft>
                  <a:spcPct val="0"/>
                </a:spcAft>
              </a:pPr>
              <a:t>13</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MEASUREMENT TECHNIQUES </a:t>
            </a:r>
          </a:p>
          <a:p>
            <a:pPr eaLnBrk="1" hangingPunct="1">
              <a:spcBef>
                <a:spcPct val="0"/>
              </a:spcBef>
            </a:pPr>
            <a:r>
              <a:rPr lang="en-US" i="1" dirty="0" smtClean="0"/>
              <a:t>Periodic surveys </a:t>
            </a:r>
            <a:r>
              <a:rPr lang="en-US" dirty="0" smtClean="0"/>
              <a:t>can track customer satisfaction directly and ask additional questions to measure repurchase intention and the respondent’s likelihood or willingness to recommend the company and brand to others. Companies need to monitor their competitors’ performance too. They can monitor their </a:t>
            </a:r>
            <a:r>
              <a:rPr lang="en-US" i="1" dirty="0" smtClean="0"/>
              <a:t>customer loss rate </a:t>
            </a:r>
            <a:r>
              <a:rPr lang="en-US" dirty="0" smtClean="0"/>
              <a:t>and contact those who have stopped buying or who have switched to another supplier to find out why. Companies can hire </a:t>
            </a:r>
            <a:r>
              <a:rPr lang="en-US" i="1" dirty="0" smtClean="0"/>
              <a:t>mystery shoppers </a:t>
            </a:r>
            <a:r>
              <a:rPr lang="en-US" dirty="0" smtClean="0"/>
              <a:t>to pose as potential buyers and report on strong and weak points experienced in buying the company’s and competitors’ products. Managers themselves can enter company and competitor sales situations where they are unknown and experience firsthand the treatment they receive, or they can phone their own company with questions and complaints to see how employees handle the calls.</a:t>
            </a:r>
          </a:p>
          <a:p>
            <a:pPr eaLnBrk="1" hangingPunct="1">
              <a:spcBef>
                <a:spcPct val="0"/>
              </a:spcBef>
            </a:pPr>
            <a:endParaRPr lang="en-US" dirty="0" smtClean="0"/>
          </a:p>
          <a:p>
            <a:pPr eaLnBrk="1" hangingPunct="1">
              <a:spcBef>
                <a:spcPct val="0"/>
              </a:spcBef>
            </a:pPr>
            <a:endParaRPr lang="en-US" dirty="0"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20C571C-30B0-4BE3-8705-C7CC9E29A7BA}" type="slidenum">
              <a:rPr lang="en-US" smtClean="0"/>
              <a:pPr fontAlgn="base">
                <a:spcBef>
                  <a:spcPct val="0"/>
                </a:spcBef>
                <a:spcAft>
                  <a:spcPct val="0"/>
                </a:spcAft>
              </a:pPr>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INFLUENCE OF CUSTOMER SATISFACTION </a:t>
            </a:r>
          </a:p>
          <a:p>
            <a:pPr eaLnBrk="1" hangingPunct="1">
              <a:spcBef>
                <a:spcPct val="0"/>
              </a:spcBef>
            </a:pPr>
            <a:r>
              <a:rPr lang="en-US" dirty="0" smtClean="0"/>
              <a:t>For customer-centered companies, customer satisfaction is both a goal and a marketing tool. Companies need to be especially concerned with their customer satisfaction level today because the Internet provides a tool for consumers to quickly spread both good and bad word of mouth to the rest of the world. Some customers set up their own Web sites to air grievances and galvanize protest, targeting high-profile brands such as United Airlines, Home Depot, and Mercedes-Benz.</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ADF5FB2-CD28-4FD2-9859-F9D01B20DA26}" type="slidenum">
              <a:rPr lang="en-US" smtClean="0"/>
              <a:pPr fontAlgn="base">
                <a:spcBef>
                  <a:spcPct val="0"/>
                </a:spcBef>
                <a:spcAft>
                  <a:spcPct val="0"/>
                </a:spcAft>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CUSTOMER COMPLAINTS </a:t>
            </a:r>
          </a:p>
          <a:p>
            <a:pPr eaLnBrk="1" hangingPunct="1">
              <a:spcBef>
                <a:spcPct val="0"/>
              </a:spcBef>
            </a:pPr>
            <a:r>
              <a:rPr lang="en-US" smtClean="0"/>
              <a:t>Some companies think they’re getting a sense of customer satisfaction by tallying complaints, but studies show that while customers are dissatisfied with their purchases about 25 percent of the time, only about 5 percent complain. The other 95 percent either feel complaining is not worth the effort or don’t know how or to whom to complain. They just stop buying.</a:t>
            </a:r>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FAC4E7-2296-4C3B-9DA9-42F387E01D31}" type="slidenum">
              <a:rPr lang="en-US" smtClean="0"/>
              <a:pPr fontAlgn="base">
                <a:spcBef>
                  <a:spcPct val="0"/>
                </a:spcBef>
                <a:spcAft>
                  <a:spcPct val="0"/>
                </a:spcAft>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Satisfaction will also depend on product and service quality. What exactly is quality? Various experts have defined it as “fitness for use,” “conformance to requirements,” and “freedom from variation.” We will use the American Society for Quality’s definition: </a:t>
            </a:r>
            <a:r>
              <a:rPr lang="en-US" b="1" dirty="0" smtClean="0"/>
              <a:t>Quality </a:t>
            </a:r>
            <a:r>
              <a:rPr lang="en-US" dirty="0" smtClean="0"/>
              <a:t>is the totality of features and characteristics of a product or service that bear on its ability to satisfy stated or implied needs. This is clearly a customer-centered definition. We can say the seller has delivered quality whenever its product or service meets or exceeds the customers’ expectations. A company that satisfies most of its customers’ needs most of the time is called a quality company, but we need to distinguish between </a:t>
            </a:r>
            <a:r>
              <a:rPr lang="en-US" i="1" dirty="0" smtClean="0"/>
              <a:t>conformance </a:t>
            </a:r>
            <a:r>
              <a:rPr lang="en-US" dirty="0" smtClean="0"/>
              <a:t>quality and </a:t>
            </a:r>
            <a:r>
              <a:rPr lang="en-US" i="1" dirty="0" smtClean="0"/>
              <a:t>performance </a:t>
            </a:r>
            <a:r>
              <a:rPr lang="en-US" dirty="0" smtClean="0"/>
              <a:t>quality (or grade). </a:t>
            </a:r>
          </a:p>
          <a:p>
            <a:pPr eaLnBrk="1" hangingPunct="1">
              <a:spcBef>
                <a:spcPct val="0"/>
              </a:spcBef>
            </a:pPr>
            <a:r>
              <a:rPr lang="en-US" dirty="0" smtClean="0"/>
              <a:t>A Lexus provides higher performance quality than a Hyundai: The Lexus rides smoother, goes faster, and lasts longer. Yet both a Lexus and a Hyundai deliver the same conformance quality if all the units deliver their respective promised quality.</a:t>
            </a:r>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B9CF61-6402-430D-8A59-19A0B624CCDF}" type="slidenum">
              <a:rPr lang="en-US" smtClean="0"/>
              <a:pPr fontAlgn="base">
                <a:spcBef>
                  <a:spcPct val="0"/>
                </a:spcBef>
                <a:spcAft>
                  <a:spcPct val="0"/>
                </a:spcAft>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Ultimately, marketing is the art of attracting and keeping profitable customers. Yet every company loses money on some of its customers. The well-known 80–20 rule states that 80 percent or more of the company’s profits come from the top 20 percent of its customers. Some cases may be more extreme—the most profitable 20 percent of customers (on a per capita basis) may contribute as</a:t>
            </a:r>
          </a:p>
          <a:p>
            <a:pPr eaLnBrk="1" hangingPunct="1">
              <a:spcBef>
                <a:spcPct val="0"/>
              </a:spcBef>
            </a:pPr>
            <a:r>
              <a:rPr lang="en-US" smtClean="0"/>
              <a:t>much as 150 percent to 300 percent of profitability. The least profitable 10 percent to 20 percent, on the other hand, can actually reduce profits between 50 percent to 200 percent per account, with the middle 60 percent to 70 percent breaking even. The implication is that a company could improve its profits by “firing” its worst customers.</a:t>
            </a:r>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96B20B-CC74-43C6-8D1E-0E8244180AF5}" type="slidenum">
              <a:rPr lang="en-US" smtClean="0"/>
              <a:pPr fontAlgn="base">
                <a:spcBef>
                  <a:spcPct val="0"/>
                </a:spcBef>
                <a:spcAft>
                  <a:spcPct val="0"/>
                </a:spcAft>
              </a:pPr>
              <a:t>18</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 useful type of profitability analysis is shown in Figure 5.3. Customers are arrayed along the columns and products along the rows. Each cell contains a symbol representing the profitability of selling that product to that customer. Customer 1 is very profitable; he buys two profit-making products (P1 and P2). Customer 2 yields mixed profitability; he buys one profitable product (P1) and one unprofitable product (P3). Customer 3 is a losing customer because he buys one profitable product (P1) and two unprofitable products (P3 and P4).</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FC229D-549D-4879-8F3E-A52D8F742E20}" type="slidenum">
              <a:rPr lang="en-US" smtClean="0"/>
              <a:pPr fontAlgn="base">
                <a:spcBef>
                  <a:spcPct val="0"/>
                </a:spcBef>
                <a:spcAft>
                  <a:spcPct val="0"/>
                </a:spcAft>
              </a:pPr>
              <a:t>20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Companies are using information about customers to enact precision marketing designed to build strong long-term relationships.49 Information is easy to differentiate, customize, personalize, and dispatch over networks at incredible speed. But information cuts both ways. For instance, customers now have a quick and easy means of doing comparison shopping through sites such as Bizrate.com, Shopping.com, and PriceGrabber.com. The Internet also facilitates communication between customers. Web sites such as Epinions.com and Yelp.com enable customers to share information about their experiences with various products and services. Customer empowerment has become a way of life for many companies that have had to adjust to a shift in the power with their customer relationships.</a:t>
            </a:r>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F6BDF2C-C4A4-4646-84A5-C7C188BE4D11}" type="slidenum">
              <a:rPr lang="en-US" smtClean="0"/>
              <a:pPr fontAlgn="base">
                <a:spcBef>
                  <a:spcPct val="0"/>
                </a:spcBef>
                <a:spcAft>
                  <a:spcPct val="0"/>
                </a:spcAft>
              </a:pPr>
              <a:t>21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Customer relationship management (CRM) </a:t>
            </a:r>
            <a:r>
              <a:rPr lang="en-US" dirty="0" smtClean="0"/>
              <a:t>is the process of carefully managing detailed information about individual customers and all customer “touch points” to maximize loyalty. A </a:t>
            </a:r>
            <a:r>
              <a:rPr lang="en-US" i="1" dirty="0" smtClean="0"/>
              <a:t>customer touch point </a:t>
            </a:r>
            <a:r>
              <a:rPr lang="en-US" dirty="0" smtClean="0"/>
              <a:t>is any occasion on which a customer encounters the brand and product— from actual experience to personal or mass communications to casual observation. For a hotel, the touch points include reservations, check-in and checkout, frequent-stay programs, room service, business services, exercise facilities, laundry service, restaurants, and bars.</a:t>
            </a:r>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77EF9D-5F16-4F9D-9F99-9E735E922BA9}" type="slidenum">
              <a:rPr lang="en-US" smtClean="0"/>
              <a:pPr fontAlgn="base">
                <a:spcBef>
                  <a:spcPct val="0"/>
                </a:spcBef>
                <a:spcAft>
                  <a:spcPct val="0"/>
                </a:spcAft>
              </a:pPr>
              <a:t>22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PERSONALIZING MARKETING The widespread usage of the Internet allows marketers to abandon the mass market practices that built brand powerhouses in the 1950s, 1960s, and 1970s for new approaches that are a throwback to marketing practices from a century ago, when merchants literally knew their customers by name. </a:t>
            </a:r>
            <a:r>
              <a:rPr lang="en-US" i="1" dirty="0" smtClean="0"/>
              <a:t>Personalizing marketing </a:t>
            </a:r>
            <a:r>
              <a:rPr lang="en-US" dirty="0" smtClean="0"/>
              <a:t>is about making sure the brand and its marketing are as relevant as possible to as many customers as possible—a challenge, given that no two customers are identical.</a:t>
            </a:r>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B90053-F48A-4EEB-850F-59B2A7B18552}" type="slidenum">
              <a:rPr lang="en-US" smtClean="0"/>
              <a:pPr fontAlgn="base">
                <a:spcBef>
                  <a:spcPct val="0"/>
                </a:spcBef>
                <a:spcAft>
                  <a:spcPct val="0"/>
                </a:spcAft>
              </a:pPr>
              <a:t>23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Don Peppers and Martha Rogers outline a four-step framework for </a:t>
            </a:r>
            <a:r>
              <a:rPr lang="en-US" i="1" dirty="0" smtClean="0"/>
              <a:t>one-to-one marketing </a:t>
            </a:r>
            <a:r>
              <a:rPr lang="en-US" dirty="0" smtClean="0"/>
              <a:t>that can be adapted to CRM marketing as follows:</a:t>
            </a:r>
          </a:p>
          <a:p>
            <a:pPr marL="228600" indent="-228600" eaLnBrk="1" fontAlgn="auto" hangingPunct="1">
              <a:spcBef>
                <a:spcPts val="0"/>
              </a:spcBef>
              <a:spcAft>
                <a:spcPts val="0"/>
              </a:spcAft>
              <a:buFontTx/>
              <a:buAutoNum type="arabicPeriod"/>
              <a:defRPr/>
            </a:pPr>
            <a:r>
              <a:rPr lang="en-US" i="1" dirty="0" smtClean="0"/>
              <a:t>Identify your prospects and customers. </a:t>
            </a:r>
            <a:r>
              <a:rPr lang="en-US" dirty="0" smtClean="0"/>
              <a:t>Don’t go after everyone. Build, maintain, and mine a rich customer database with information from all the channels and customer touch points. </a:t>
            </a:r>
          </a:p>
          <a:p>
            <a:pPr marL="228600" indent="-228600" eaLnBrk="1" fontAlgn="auto" hangingPunct="1">
              <a:spcBef>
                <a:spcPts val="0"/>
              </a:spcBef>
              <a:spcAft>
                <a:spcPts val="0"/>
              </a:spcAft>
              <a:buFontTx/>
              <a:buAutoNum type="arabicPeriod"/>
              <a:defRPr/>
            </a:pPr>
            <a:r>
              <a:rPr lang="en-US" i="1" dirty="0" smtClean="0"/>
              <a:t>Differentiate customers in terms of (1) their needs and (2) their value to your company. </a:t>
            </a:r>
            <a:r>
              <a:rPr lang="en-US" dirty="0" smtClean="0"/>
              <a:t>Spend proportionately more effort on the most valuable customers (MVCs). Apply activity-based costing and calculate customer lifetime value. Estimate net present value of all future profits from purchases, margin levels, and referrals, less customer-specific servicing costs. </a:t>
            </a:r>
          </a:p>
          <a:p>
            <a:pPr marL="228600" indent="-228600" eaLnBrk="1" fontAlgn="auto" hangingPunct="1">
              <a:spcBef>
                <a:spcPts val="0"/>
              </a:spcBef>
              <a:spcAft>
                <a:spcPts val="0"/>
              </a:spcAft>
              <a:buFontTx/>
              <a:buAutoNum type="arabicPeriod"/>
              <a:defRPr/>
            </a:pPr>
            <a:r>
              <a:rPr lang="en-US" i="1" dirty="0" smtClean="0"/>
              <a:t>Interact with individual customers to improve your knowledge about their individual needs and to build stronger relationships. </a:t>
            </a:r>
            <a:r>
              <a:rPr lang="en-US" dirty="0" smtClean="0"/>
              <a:t>Formulate customized offerings you can communicate in a personalized way. </a:t>
            </a:r>
          </a:p>
          <a:p>
            <a:pPr marL="228600" indent="-228600" eaLnBrk="1" fontAlgn="auto" hangingPunct="1">
              <a:spcBef>
                <a:spcPts val="0"/>
              </a:spcBef>
              <a:spcAft>
                <a:spcPts val="0"/>
              </a:spcAft>
              <a:buFontTx/>
              <a:buAutoNum type="arabicPeriod"/>
              <a:defRPr/>
            </a:pPr>
            <a:r>
              <a:rPr lang="en-US" i="1" dirty="0" smtClean="0"/>
              <a:t>Customize products, services, and messages to each customer. </a:t>
            </a:r>
            <a:r>
              <a:rPr lang="en-US" dirty="0" smtClean="0"/>
              <a:t>Facilitate customer interaction through the company contact center and Web site.</a:t>
            </a:r>
            <a:endParaRPr lang="en-US" dirty="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3910A3-3B08-412B-A57A-AFC0F927CC64}" type="slidenum">
              <a:rPr lang="en-US" smtClean="0"/>
              <a:pPr fontAlgn="base">
                <a:spcBef>
                  <a:spcPct val="0"/>
                </a:spcBef>
                <a:spcAft>
                  <a:spcPct val="0"/>
                </a:spcAft>
              </a:pPr>
              <a:t>24</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Although the strongest influence on consumer choice remains “recommended by relative/friend,” an increasingly important decision</a:t>
            </a:r>
          </a:p>
          <a:p>
            <a:pPr eaLnBrk="1" hangingPunct="1">
              <a:spcBef>
                <a:spcPct val="0"/>
              </a:spcBef>
            </a:pPr>
            <a:r>
              <a:rPr lang="en-US" dirty="0" smtClean="0"/>
              <a:t>factor is “recommendations from consumers.” With increasing mistrust of some companies and their advertising, online customer ratings and reviews are playing an important role for Internet retailers such as Amazon.com and Shop.com.</a:t>
            </a:r>
          </a:p>
          <a:p>
            <a:pPr eaLnBrk="1" hangingPunct="1">
              <a:spcBef>
                <a:spcPct val="0"/>
              </a:spcBef>
            </a:pPr>
            <a:endParaRPr lang="en-US" dirty="0" smtClean="0"/>
          </a:p>
          <a:p>
            <a:pPr eaLnBrk="1" hangingPunct="1">
              <a:spcBef>
                <a:spcPct val="0"/>
              </a:spcBef>
            </a:pPr>
            <a:r>
              <a:rPr lang="en-US" dirty="0" smtClean="0"/>
              <a:t>Despite consumer acceptance of such reviews, however, their quality and integrity is always in question. In one famous example, over a period of seven years, the cofounder and CEO of Whole Foods Market, reportedly posted more than 1,100 entries on Yahoo! Finance’s online bulletin board under a pseudonym, praising his company and criticizing competitors.</a:t>
            </a:r>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51343E-8C11-4A25-840D-3D3253AD4E22}" type="slidenum">
              <a:rPr lang="en-US" smtClean="0"/>
              <a:pPr fontAlgn="base">
                <a:spcBef>
                  <a:spcPct val="0"/>
                </a:spcBef>
                <a:spcAft>
                  <a:spcPct val="0"/>
                </a:spcAft>
              </a:pPr>
              <a:t>25</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Why is retaining existing customers so important? Consider these facts:</a:t>
            </a:r>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7ECE44-17FA-4B00-8720-01608426D3EA}" type="slidenum">
              <a:rPr lang="en-US" smtClean="0"/>
              <a:pPr fontAlgn="base">
                <a:spcBef>
                  <a:spcPct val="0"/>
                </a:spcBef>
                <a:spcAft>
                  <a:spcPct val="0"/>
                </a:spcAft>
              </a:pPr>
              <a:t>26</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Companies seeking to expand their profits and sales must spend considerable time and resources searching for new customers. To generate leads, they develop ads and place them in media that will reach new prospects; send direct mail and e-mails to possible new prospects; send their salespeople to participate in trade shows where they might find new leads; purchase names from list brokers;</a:t>
            </a:r>
          </a:p>
          <a:p>
            <a:pPr eaLnBrk="1" hangingPunct="1">
              <a:spcBef>
                <a:spcPct val="0"/>
              </a:spcBef>
            </a:pPr>
            <a:r>
              <a:rPr lang="en-US" smtClean="0"/>
              <a:t>and so on.</a:t>
            </a:r>
          </a:p>
          <a:p>
            <a:pPr eaLnBrk="1" hangingPunct="1">
              <a:spcBef>
                <a:spcPct val="0"/>
              </a:spcBef>
            </a:pPr>
            <a:endParaRPr lang="en-US" smtClean="0"/>
          </a:p>
          <a:p>
            <a:pPr eaLnBrk="1" hangingPunct="1">
              <a:spcBef>
                <a:spcPct val="0"/>
              </a:spcBef>
            </a:pPr>
            <a:r>
              <a:rPr lang="en-US" smtClean="0"/>
              <a:t>Different acquisition methods yield customers with varying CLVs. One study showed that customers acquired through the offer of a 35 percent discount had about one-half the long-term value of customers acquired without any discount.69 Campaigns that target loyal customers by reinforcing the benefits they enjoy often also attract new customers. Two-thirds of the considerable growth spurred by UK mobile communication leader O2’s loyalty strategy was attributed to recruitment of new customers, the remainder from reduced defection.</a:t>
            </a:r>
          </a:p>
          <a:p>
            <a:pPr eaLnBrk="1" hangingPunct="1">
              <a:spcBef>
                <a:spcPct val="0"/>
              </a:spcBef>
            </a:pPr>
            <a:endParaRPr lang="en-US" smtClean="0"/>
          </a:p>
          <a:p>
            <a:pPr eaLnBrk="1" hangingPunct="1">
              <a:spcBef>
                <a:spcPct val="0"/>
              </a:spcBef>
            </a:pPr>
            <a:r>
              <a:rPr lang="en-US" smtClean="0"/>
              <a:t>REDUCING DEFECTION </a:t>
            </a:r>
          </a:p>
          <a:p>
            <a:pPr eaLnBrk="1" hangingPunct="1">
              <a:spcBef>
                <a:spcPct val="0"/>
              </a:spcBef>
            </a:pPr>
            <a:r>
              <a:rPr lang="en-US" smtClean="0"/>
              <a:t>It is not enough to attract new customers; the company must also keep them and increase their business. Too many companies suffer from high </a:t>
            </a:r>
            <a:r>
              <a:rPr lang="en-US" b="1" smtClean="0"/>
              <a:t>customer churn </a:t>
            </a:r>
            <a:r>
              <a:rPr lang="en-US" smtClean="0"/>
              <a:t>or defection. Adding customers here is like adding water to a leaking bucket.</a:t>
            </a:r>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A5938D-1F43-4D57-8E57-172D82B34BE4}" type="slidenum">
              <a:rPr lang="en-US" smtClean="0"/>
              <a:pPr fontAlgn="base">
                <a:spcBef>
                  <a:spcPct val="0"/>
                </a:spcBef>
                <a:spcAft>
                  <a:spcPct val="0"/>
                </a:spcAft>
              </a:pPr>
              <a:t>27</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Figure 5.4 shows the main steps in attracting and retaining customers in terms of a funnel. The </a:t>
            </a:r>
            <a:r>
              <a:rPr lang="en-US" b="1" dirty="0" smtClean="0"/>
              <a:t>marketing funnel </a:t>
            </a:r>
            <a:r>
              <a:rPr lang="en-US" dirty="0" smtClean="0"/>
              <a:t>identifies the percentage of the potential target market at each stage in the decision process, from merely aware to highly loyal. Consumers</a:t>
            </a:r>
          </a:p>
          <a:p>
            <a:pPr eaLnBrk="1" hangingPunct="1">
              <a:spcBef>
                <a:spcPct val="0"/>
              </a:spcBef>
            </a:pPr>
            <a:r>
              <a:rPr lang="en-US" dirty="0" smtClean="0"/>
              <a:t>must move through each stage before becoming loyal customers. Some marketers extend the funnel to include loyal customers who are brand advocates or even partners with the firm.</a:t>
            </a:r>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295C25D-9DF4-4C79-B4B2-68C4A0A015D1}" type="slidenum">
              <a:rPr lang="en-US" smtClean="0"/>
              <a:pPr fontAlgn="base">
                <a:spcBef>
                  <a:spcPct val="0"/>
                </a:spcBef>
                <a:spcAft>
                  <a:spcPct val="0"/>
                </a:spcAft>
              </a:pPr>
              <a:t>28</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INTERACTING WITH CUSTOMERS </a:t>
            </a:r>
          </a:p>
          <a:p>
            <a:pPr eaLnBrk="1" hangingPunct="1">
              <a:spcBef>
                <a:spcPct val="0"/>
              </a:spcBef>
            </a:pPr>
            <a:r>
              <a:rPr lang="en-US" smtClean="0"/>
              <a:t>Listening to customers is crucial to customer relationship management. Some companies have  created an ongoing mechanism that keeps their marketers permanently plugged in to frontline customer feedback. But listening is only part of the story. It is also important to be a customer advocate and, as much as possible, take the customers’ side and understand their point of view. USAA Insurance’s</a:t>
            </a:r>
          </a:p>
          <a:p>
            <a:pPr eaLnBrk="1" hangingPunct="1">
              <a:spcBef>
                <a:spcPct val="0"/>
              </a:spcBef>
            </a:pPr>
            <a:r>
              <a:rPr lang="en-US" smtClean="0"/>
              <a:t>legendary quality of service has led to the highest customer satisfaction in the industry. USAA subscribers will often tell stories about how the company looks out for them, even counseling them not to take out more insurance than they need. With such levels of trust, USAA enjoys high customer loyalty and significant cross-selling opportunities.</a:t>
            </a:r>
          </a:p>
          <a:p>
            <a:pPr eaLnBrk="1" hangingPunct="1">
              <a:spcBef>
                <a:spcPct val="0"/>
              </a:spcBef>
            </a:pPr>
            <a:endParaRPr lang="en-US" smtClean="0"/>
          </a:p>
          <a:p>
            <a:pPr eaLnBrk="1" hangingPunct="1">
              <a:spcBef>
                <a:spcPct val="0"/>
              </a:spcBef>
            </a:pPr>
            <a:r>
              <a:rPr lang="en-US" b="1" smtClean="0"/>
              <a:t>DEVELOPING LOYALTY PROGRAMS </a:t>
            </a:r>
          </a:p>
          <a:p>
            <a:pPr eaLnBrk="1" hangingPunct="1">
              <a:spcBef>
                <a:spcPct val="0"/>
              </a:spcBef>
            </a:pPr>
            <a:r>
              <a:rPr lang="en-US" b="1" smtClean="0"/>
              <a:t>Frequency programs (FPs) </a:t>
            </a:r>
            <a:r>
              <a:rPr lang="en-US" smtClean="0"/>
              <a:t>are designed to reward customers who buy frequently and in substantial amounts. They can help build long-term loyalty with high CLV customers, creating cross-selling opportunities in the process. Pioneered by the airlines, hotels, and credit card companies, FPs now exist in many other industries. Most supermarket chains offer price club cards that grant discounts on certain items. Typically, the first company to introduce an FP in an industry gains the most benefit, especially if competitors are slow to respond. After competitors react, FPs can become a financial burden to all the offering companies, but some companies are more efficient and creative in managing them. </a:t>
            </a:r>
          </a:p>
          <a:p>
            <a:pPr eaLnBrk="1" hangingPunct="1">
              <a:spcBef>
                <a:spcPct val="0"/>
              </a:spcBef>
            </a:pPr>
            <a:endParaRPr lang="en-US" smtClean="0"/>
          </a:p>
          <a:p>
            <a:pPr eaLnBrk="1" hangingPunct="1">
              <a:spcBef>
                <a:spcPct val="0"/>
              </a:spcBef>
            </a:pPr>
            <a:r>
              <a:rPr lang="en-US" b="1" smtClean="0"/>
              <a:t>CREATING INSTITUTIONAL TIES </a:t>
            </a:r>
          </a:p>
          <a:p>
            <a:pPr eaLnBrk="1" hangingPunct="1">
              <a:spcBef>
                <a:spcPct val="0"/>
              </a:spcBef>
            </a:pPr>
            <a:r>
              <a:rPr lang="en-US" smtClean="0"/>
              <a:t>The company may supply customers with special equipment or computer links that help them manage orders, payroll, and inventory. Customers are less inclined to switch to another supplier when it means high capital costs, high search costs, or the loss of loyal-customer discounts.</a:t>
            </a:r>
          </a:p>
          <a:p>
            <a:pPr eaLnBrk="1" hangingPunct="1">
              <a:spcBef>
                <a:spcPct val="0"/>
              </a:spcBef>
            </a:pPr>
            <a:endParaRPr lang="en-US" smtClean="0"/>
          </a:p>
          <a:p>
            <a:pPr eaLnBrk="1" hangingPunct="1">
              <a:spcBef>
                <a:spcPct val="0"/>
              </a:spcBef>
            </a:pPr>
            <a:r>
              <a:rPr lang="en-US" b="1" smtClean="0"/>
              <a:t>Win-Backs</a:t>
            </a:r>
          </a:p>
          <a:p>
            <a:pPr eaLnBrk="1" hangingPunct="1">
              <a:spcBef>
                <a:spcPct val="0"/>
              </a:spcBef>
            </a:pPr>
            <a:r>
              <a:rPr lang="en-US" smtClean="0"/>
              <a:t>Regardless of how hard companies may try, some customers inevitably become inactive or drop out. The challenge is to reactivate them through win-back strategies. It’s often easier to reattract ex-customers (because the company knows their names and histories) than to find new ones. Exit interviews and lost-customer surveys can uncover sources of dissatisfaction and help win back only</a:t>
            </a:r>
          </a:p>
          <a:p>
            <a:pPr eaLnBrk="1" hangingPunct="1">
              <a:spcBef>
                <a:spcPct val="0"/>
              </a:spcBef>
            </a:pPr>
            <a:r>
              <a:rPr lang="en-US" smtClean="0"/>
              <a:t>those with strong profit potential.</a:t>
            </a:r>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FA0E45-C7CA-42C0-98C5-1EDB78DEAE5A}" type="slidenum">
              <a:rPr lang="en-US" smtClean="0"/>
              <a:pPr fontAlgn="base">
                <a:spcBef>
                  <a:spcPct val="0"/>
                </a:spcBef>
                <a:spcAft>
                  <a:spcPct val="0"/>
                </a:spcAft>
              </a:pPr>
              <a:t>29</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Marketers must know their customers. And in order to know the customer, the company must collect information and store it in a database from which to conduct database marketing. A </a:t>
            </a:r>
            <a:r>
              <a:rPr lang="en-US" b="1" dirty="0" smtClean="0"/>
              <a:t>customer database </a:t>
            </a:r>
            <a:r>
              <a:rPr lang="en-US" dirty="0" smtClean="0"/>
              <a:t>is an organized collection of comprehensive information about individual customers or prospects that is current, accessible, and actionable for lead generation, lead qualification, sale of a product or service, or maintenance of customer relationships. </a:t>
            </a:r>
            <a:r>
              <a:rPr lang="en-US" b="1" dirty="0" smtClean="0"/>
              <a:t>Database marketing </a:t>
            </a:r>
            <a:r>
              <a:rPr lang="en-US" dirty="0" smtClean="0"/>
              <a:t>is the process of building, maintaining, and using customer databases and other databases (products, suppliers, resellers) to contact, transact, and build customer relationships.</a:t>
            </a:r>
          </a:p>
          <a:p>
            <a:pPr eaLnBrk="1" hangingPunct="1">
              <a:spcBef>
                <a:spcPct val="0"/>
              </a:spcBef>
            </a:pPr>
            <a:endParaRPr lang="en-US" dirty="0" smtClean="0"/>
          </a:p>
          <a:p>
            <a:pPr eaLnBrk="1" hangingPunct="1">
              <a:spcBef>
                <a:spcPct val="0"/>
              </a:spcBef>
            </a:pPr>
            <a:r>
              <a:rPr lang="en-US" b="1" dirty="0" smtClean="0"/>
              <a:t>Data Warehouses and Data Mining</a:t>
            </a:r>
          </a:p>
          <a:p>
            <a:pPr eaLnBrk="1" hangingPunct="1">
              <a:spcBef>
                <a:spcPct val="0"/>
              </a:spcBef>
            </a:pPr>
            <a:r>
              <a:rPr lang="en-US" dirty="0" smtClean="0"/>
              <a:t>Savvy companies capture information every time a customer comes into contact with any of their departments, whether it is a customer purchase, a customer-requested service call, an online query, or a mail-in rebate card. Banks and credit card companies, telephone companies, catalog marketers, and many other companies have a great deal of information about their customers, including</a:t>
            </a:r>
          </a:p>
          <a:p>
            <a:pPr eaLnBrk="1" hangingPunct="1">
              <a:spcBef>
                <a:spcPct val="0"/>
              </a:spcBef>
            </a:pPr>
            <a:r>
              <a:rPr lang="en-US" dirty="0" smtClean="0"/>
              <a:t>not only addresses and phone numbers, but also transactions and enhanced data on age, family size, income, and other demographic information.</a:t>
            </a:r>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1BF65D-1C0E-4ADD-891E-DF8758928972}" type="slidenum">
              <a:rPr lang="en-US" smtClean="0"/>
              <a:pPr fontAlgn="base">
                <a:spcBef>
                  <a:spcPct val="0"/>
                </a:spcBef>
                <a:spcAft>
                  <a:spcPct val="0"/>
                </a:spcAft>
              </a:pPr>
              <a:t>30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E556A024-4792-4EBC-84C6-9C55F595E62E}" type="slidenum">
              <a:rPr lang="en-US" sz="900">
                <a:latin typeface="+mj-lt"/>
              </a:rPr>
              <a:pPr>
                <a:defRPr/>
              </a:pPr>
              <a:t>‹#›</a:t>
            </a:fld>
            <a:r>
              <a:rPr lang="en-US" sz="900" dirty="0">
                <a:latin typeface="+mj-lt"/>
              </a:rPr>
              <a:t> of 34</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99F2DFC-1815-4105-B99C-D78989BA52B2}" type="slidenum">
              <a:rPr lang="en-US" sz="900">
                <a:latin typeface="+mj-lt"/>
              </a:rPr>
              <a:pPr>
                <a:defRPr/>
              </a:pPr>
              <a:t>‹#›</a:t>
            </a:fld>
            <a:r>
              <a:rPr lang="en-US" sz="900" dirty="0">
                <a:latin typeface="+mj-lt"/>
              </a:rPr>
              <a:t> of 34</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802AFFF-FB09-4E26-BA31-C841A14F01CD}" type="slidenum">
              <a:rPr lang="en-US" sz="900">
                <a:latin typeface="+mj-lt"/>
              </a:rPr>
              <a:pPr>
                <a:defRPr/>
              </a:pPr>
              <a:t>‹#›</a:t>
            </a:fld>
            <a:r>
              <a:rPr lang="en-US" sz="900" dirty="0">
                <a:latin typeface="+mj-lt"/>
              </a:rPr>
              <a:t> of 34</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3B7A553B-BBAB-494F-AFB3-8865E780D415}" type="slidenum">
              <a:rPr lang="en-US" sz="900">
                <a:latin typeface="+mj-lt"/>
              </a:rPr>
              <a:pPr>
                <a:defRPr/>
              </a:pPr>
              <a:t>‹#›</a:t>
            </a:fld>
            <a:r>
              <a:rPr lang="en-US" sz="900" dirty="0">
                <a:latin typeface="+mj-lt"/>
              </a:rPr>
              <a:t> of 34</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1D11C353-309D-4961-8B35-B266D6275378}" type="slidenum">
              <a:rPr lang="en-US" sz="900">
                <a:latin typeface="+mj-lt"/>
              </a:rPr>
              <a:pPr>
                <a:defRPr/>
              </a:pPr>
              <a:t>‹#›</a:t>
            </a:fld>
            <a:r>
              <a:rPr lang="en-US" sz="900" dirty="0">
                <a:latin typeface="+mj-lt"/>
              </a:rPr>
              <a:t> of 34</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A2FAF12-FC37-4701-9900-53A1C43E6535}" type="slidenum">
              <a:rPr lang="en-US" sz="900">
                <a:latin typeface="+mj-lt"/>
              </a:rPr>
              <a:pPr>
                <a:defRPr/>
              </a:pPr>
              <a:t>‹#›</a:t>
            </a:fld>
            <a:r>
              <a:rPr lang="en-US" sz="900" dirty="0">
                <a:latin typeface="+mj-lt"/>
              </a:rPr>
              <a:t> of 34</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BD1C2130-C8FA-4BAC-89CB-4E8171EBF87A}" type="slidenum">
              <a:rPr lang="en-US" sz="900">
                <a:latin typeface="+mj-lt"/>
              </a:rPr>
              <a:pPr>
                <a:defRPr/>
              </a:pPr>
              <a:t>‹#›</a:t>
            </a:fld>
            <a:r>
              <a:rPr lang="en-US" sz="900" dirty="0">
                <a:latin typeface="+mj-lt"/>
              </a:rPr>
              <a:t> of 34</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Excel_97-2003_Worksheet1.xls"/></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3" name="Title 1"/>
          <p:cNvSpPr>
            <a:spLocks noGrp="1"/>
          </p:cNvSpPr>
          <p:nvPr>
            <p:ph type="ctrTitle"/>
          </p:nvPr>
        </p:nvSpPr>
        <p:spPr bwMode="auto">
          <a:xfrm>
            <a:off x="0" y="2209800"/>
            <a:ext cx="8991600" cy="4495800"/>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US" sz="6000" dirty="0" smtClean="0">
                <a:solidFill>
                  <a:srgbClr val="FF0000"/>
                </a:solidFill>
              </a:rPr>
              <a:t>Creating </a:t>
            </a:r>
            <a:r>
              <a:rPr lang="en-US" sz="6000" dirty="0" smtClean="0">
                <a:solidFill>
                  <a:srgbClr val="FF0000"/>
                </a:solidFill>
              </a:rPr>
              <a:t>Customer Value </a:t>
            </a:r>
            <a:br>
              <a:rPr lang="en-US" sz="6000" dirty="0" smtClean="0">
                <a:solidFill>
                  <a:srgbClr val="FF0000"/>
                </a:solidFill>
              </a:rPr>
            </a:br>
            <a:r>
              <a:rPr lang="en-US" sz="6000" dirty="0" smtClean="0">
                <a:solidFill>
                  <a:srgbClr val="FF0000"/>
                </a:solidFill>
              </a:rPr>
              <a:t>and </a:t>
            </a:r>
            <a:br>
              <a:rPr lang="en-US" sz="6000" dirty="0" smtClean="0">
                <a:solidFill>
                  <a:srgbClr val="FF0000"/>
                </a:solidFill>
              </a:rPr>
            </a:br>
            <a:r>
              <a:rPr lang="en-US" sz="6000" dirty="0" smtClean="0">
                <a:solidFill>
                  <a:srgbClr val="FF0000"/>
                </a:solidFill>
              </a:rPr>
              <a:t>Customer</a:t>
            </a:r>
            <a:r>
              <a:rPr lang="en-US" sz="6000" dirty="0" smtClean="0">
                <a:solidFill>
                  <a:srgbClr val="FF0000"/>
                </a:solidFill>
              </a:rPr>
              <a:t> </a:t>
            </a:r>
            <a:r>
              <a:rPr lang="en-US" sz="6000" dirty="0" smtClean="0">
                <a:solidFill>
                  <a:srgbClr val="FF0000"/>
                </a:solidFill>
              </a:rPr>
              <a:t>Relationships</a:t>
            </a:r>
          </a:p>
        </p:txBody>
      </p:sp>
      <p:sp>
        <p:nvSpPr>
          <p:cNvPr id="7" name="Trapezoid 6"/>
          <p:cNvSpPr/>
          <p:nvPr/>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Chapter </a:t>
            </a:r>
            <a:r>
              <a:rPr lang="en-US" sz="3200" dirty="0" smtClean="0"/>
              <a:t>4</a:t>
            </a: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152400" y="76200"/>
            <a:ext cx="88392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smtClean="0"/>
              <a:t>Customer Value, Satisfaction, and Loyalty</a:t>
            </a:r>
          </a:p>
        </p:txBody>
      </p:sp>
      <p:pic>
        <p:nvPicPr>
          <p:cNvPr id="12291" name="Picture 3"/>
          <p:cNvPicPr>
            <a:picLocks noChangeAspect="1"/>
          </p:cNvPicPr>
          <p:nvPr/>
        </p:nvPicPr>
        <p:blipFill>
          <a:blip r:embed="rId3"/>
          <a:srcRect/>
          <a:stretch>
            <a:fillRect/>
          </a:stretch>
        </p:blipFill>
        <p:spPr bwMode="auto">
          <a:xfrm>
            <a:off x="4773613" y="4105275"/>
            <a:ext cx="4370387" cy="2452688"/>
          </a:xfrm>
          <a:prstGeom prst="rect">
            <a:avLst/>
          </a:prstGeom>
          <a:noFill/>
          <a:ln w="9525">
            <a:noFill/>
            <a:miter lim="800000"/>
            <a:headEnd/>
            <a:tailEnd/>
          </a:ln>
        </p:spPr>
      </p:pic>
      <p:sp>
        <p:nvSpPr>
          <p:cNvPr id="12293" name="TextBox 2"/>
          <p:cNvSpPr txBox="1">
            <a:spLocks noChangeArrowheads="1"/>
          </p:cNvSpPr>
          <p:nvPr/>
        </p:nvSpPr>
        <p:spPr bwMode="auto">
          <a:xfrm>
            <a:off x="762000" y="1447800"/>
            <a:ext cx="8077200" cy="1631216"/>
          </a:xfrm>
          <a:prstGeom prst="rect">
            <a:avLst/>
          </a:prstGeom>
          <a:noFill/>
          <a:ln w="9525">
            <a:noFill/>
            <a:miter lim="800000"/>
            <a:headEnd/>
            <a:tailEnd/>
          </a:ln>
        </p:spPr>
        <p:txBody>
          <a:bodyPr wrap="square">
            <a:spAutoFit/>
          </a:bodyPr>
          <a:lstStyle/>
          <a:p>
            <a:pPr algn="just"/>
            <a:r>
              <a:rPr lang="en-US" sz="2000" dirty="0" smtClean="0"/>
              <a:t>The only value a company will create is the value that comes from customer- the ones a company has now and the ones a company will have in future. Businesses succeed by getting keeping and growing customers. Customers are the only reason, company build factories, hire employees, schedule meetings, lay fiber optic lines or engage in any business activity. </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a:srcRect/>
          <a:stretch>
            <a:fillRect/>
          </a:stretch>
        </p:blipFill>
        <p:spPr bwMode="auto">
          <a:xfrm>
            <a:off x="785813" y="2362200"/>
            <a:ext cx="7688262" cy="4191000"/>
          </a:xfrm>
          <a:prstGeom prst="rect">
            <a:avLst/>
          </a:prstGeom>
          <a:noFill/>
          <a:ln w="9525">
            <a:noFill/>
            <a:miter lim="800000"/>
            <a:headEnd/>
            <a:tailEnd/>
          </a:ln>
        </p:spPr>
      </p:pic>
      <p:sp>
        <p:nvSpPr>
          <p:cNvPr id="13317" name="Title 1"/>
          <p:cNvSpPr txBox="1">
            <a:spLocks/>
          </p:cNvSpPr>
          <p:nvPr/>
        </p:nvSpPr>
        <p:spPr bwMode="auto">
          <a:xfrm>
            <a:off x="785813" y="685800"/>
            <a:ext cx="7824787" cy="1371600"/>
          </a:xfrm>
          <a:prstGeom prst="rect">
            <a:avLst/>
          </a:prstGeom>
          <a:noFill/>
          <a:ln w="9525">
            <a:noFill/>
            <a:miter lim="800000"/>
            <a:headEnd/>
            <a:tailEnd/>
          </a:ln>
        </p:spPr>
        <p:txBody>
          <a:bodyPr/>
          <a:lstStyle/>
          <a:p>
            <a:pPr algn="ctr"/>
            <a:r>
              <a:rPr lang="en-US" sz="4400"/>
              <a:t>Traditional Organization vs. Customer-Oriented Organization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Customer Perceived Value</a:t>
            </a:r>
          </a:p>
        </p:txBody>
      </p:sp>
      <p:sp>
        <p:nvSpPr>
          <p:cNvPr id="5" name="Rectangle 4"/>
          <p:cNvSpPr/>
          <p:nvPr/>
        </p:nvSpPr>
        <p:spPr>
          <a:xfrm>
            <a:off x="3048000" y="1838325"/>
            <a:ext cx="914400" cy="3657600"/>
          </a:xfrm>
          <a:prstGeom prst="rect">
            <a:avLst/>
          </a:prstGeom>
          <a:solidFill>
            <a:schemeClr val="accent6">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4876800" y="2752725"/>
            <a:ext cx="914400" cy="2743200"/>
          </a:xfrm>
          <a:prstGeom prst="rect">
            <a:avLst/>
          </a:prstGeom>
          <a:solidFill>
            <a:schemeClr val="accent5">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41" name="TextBox 6"/>
          <p:cNvSpPr txBox="1">
            <a:spLocks noChangeArrowheads="1"/>
          </p:cNvSpPr>
          <p:nvPr/>
        </p:nvSpPr>
        <p:spPr bwMode="auto">
          <a:xfrm>
            <a:off x="4457700" y="5554663"/>
            <a:ext cx="1752600" cy="646112"/>
          </a:xfrm>
          <a:prstGeom prst="rect">
            <a:avLst/>
          </a:prstGeom>
          <a:noFill/>
          <a:ln w="9525">
            <a:noFill/>
            <a:miter lim="800000"/>
            <a:headEnd/>
            <a:tailEnd/>
          </a:ln>
        </p:spPr>
        <p:txBody>
          <a:bodyPr>
            <a:spAutoFit/>
          </a:bodyPr>
          <a:lstStyle/>
          <a:p>
            <a:pPr algn="ctr"/>
            <a:r>
              <a:rPr lang="en-US"/>
              <a:t>Total Customer Cost</a:t>
            </a:r>
          </a:p>
        </p:txBody>
      </p:sp>
      <p:sp>
        <p:nvSpPr>
          <p:cNvPr id="14342" name="TextBox 7"/>
          <p:cNvSpPr txBox="1">
            <a:spLocks noChangeArrowheads="1"/>
          </p:cNvSpPr>
          <p:nvPr/>
        </p:nvSpPr>
        <p:spPr bwMode="auto">
          <a:xfrm>
            <a:off x="2628900" y="5554663"/>
            <a:ext cx="1752600" cy="646112"/>
          </a:xfrm>
          <a:prstGeom prst="rect">
            <a:avLst/>
          </a:prstGeom>
          <a:noFill/>
          <a:ln w="9525">
            <a:noFill/>
            <a:miter lim="800000"/>
            <a:headEnd/>
            <a:tailEnd/>
          </a:ln>
        </p:spPr>
        <p:txBody>
          <a:bodyPr>
            <a:spAutoFit/>
          </a:bodyPr>
          <a:lstStyle/>
          <a:p>
            <a:pPr algn="ctr"/>
            <a:r>
              <a:rPr lang="en-US"/>
              <a:t>Total Customer Benefit</a:t>
            </a:r>
          </a:p>
        </p:txBody>
      </p:sp>
      <p:sp>
        <p:nvSpPr>
          <p:cNvPr id="14343" name="TextBox 19"/>
          <p:cNvSpPr txBox="1">
            <a:spLocks noChangeArrowheads="1"/>
          </p:cNvSpPr>
          <p:nvPr/>
        </p:nvSpPr>
        <p:spPr bwMode="auto">
          <a:xfrm>
            <a:off x="5562600" y="1600200"/>
            <a:ext cx="2590800" cy="1384995"/>
          </a:xfrm>
          <a:prstGeom prst="rect">
            <a:avLst/>
          </a:prstGeom>
          <a:noFill/>
          <a:ln w="9525">
            <a:noFill/>
            <a:miter lim="800000"/>
            <a:headEnd/>
            <a:tailEnd/>
          </a:ln>
        </p:spPr>
        <p:txBody>
          <a:bodyPr wrap="square">
            <a:spAutoFit/>
          </a:bodyPr>
          <a:lstStyle/>
          <a:p>
            <a:r>
              <a:rPr lang="en-US" dirty="0"/>
              <a:t>Customer-perceived </a:t>
            </a:r>
            <a:r>
              <a:rPr lang="en-US" dirty="0" smtClean="0"/>
              <a:t>Value: </a:t>
            </a:r>
            <a:r>
              <a:rPr lang="en-US" sz="1200" b="1" dirty="0" smtClean="0"/>
              <a:t>CPV </a:t>
            </a:r>
            <a:r>
              <a:rPr lang="en-US" sz="1200" dirty="0" smtClean="0"/>
              <a:t>is the difference between the prospective customer’s evaluation of all the benefits and all the costs of an offering and the perceived alternatives. </a:t>
            </a:r>
            <a:endParaRPr lang="en-US" sz="1200" dirty="0"/>
          </a:p>
        </p:txBody>
      </p:sp>
      <p:grpSp>
        <p:nvGrpSpPr>
          <p:cNvPr id="14344" name="Group 33"/>
          <p:cNvGrpSpPr>
            <a:grpSpLocks/>
          </p:cNvGrpSpPr>
          <p:nvPr/>
        </p:nvGrpSpPr>
        <p:grpSpPr bwMode="auto">
          <a:xfrm>
            <a:off x="5257800" y="1828800"/>
            <a:ext cx="152400" cy="858838"/>
            <a:chOff x="3200400" y="1590674"/>
            <a:chExt cx="152400" cy="859387"/>
          </a:xfrm>
        </p:grpSpPr>
        <p:cxnSp>
          <p:nvCxnSpPr>
            <p:cNvPr id="22" name="Straight Connector 21"/>
            <p:cNvCxnSpPr/>
            <p:nvPr/>
          </p:nvCxnSpPr>
          <p:spPr>
            <a:xfrm>
              <a:off x="3276600" y="1590674"/>
              <a:ext cx="0" cy="848267"/>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00400" y="1590674"/>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200400" y="2450061"/>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345" name="TextBox 34"/>
          <p:cNvSpPr txBox="1">
            <a:spLocks noChangeArrowheads="1"/>
          </p:cNvSpPr>
          <p:nvPr/>
        </p:nvSpPr>
        <p:spPr bwMode="auto">
          <a:xfrm>
            <a:off x="609600" y="3643313"/>
            <a:ext cx="1323975" cy="400050"/>
          </a:xfrm>
          <a:prstGeom prst="rect">
            <a:avLst/>
          </a:prstGeom>
          <a:noFill/>
          <a:ln w="9525">
            <a:noFill/>
            <a:miter lim="800000"/>
            <a:headEnd/>
            <a:tailEnd/>
          </a:ln>
        </p:spPr>
        <p:txBody>
          <a:bodyPr>
            <a:spAutoFit/>
          </a:bodyPr>
          <a:lstStyle/>
          <a:p>
            <a:r>
              <a:rPr lang="en-US" sz="2000"/>
              <a:t>Functional</a:t>
            </a:r>
          </a:p>
        </p:txBody>
      </p:sp>
      <p:sp>
        <p:nvSpPr>
          <p:cNvPr id="14346" name="TextBox 35"/>
          <p:cNvSpPr txBox="1">
            <a:spLocks noChangeArrowheads="1"/>
          </p:cNvSpPr>
          <p:nvPr/>
        </p:nvSpPr>
        <p:spPr bwMode="auto">
          <a:xfrm>
            <a:off x="609600" y="2263775"/>
            <a:ext cx="1247775" cy="400050"/>
          </a:xfrm>
          <a:prstGeom prst="rect">
            <a:avLst/>
          </a:prstGeom>
          <a:noFill/>
          <a:ln w="9525">
            <a:noFill/>
            <a:miter lim="800000"/>
            <a:headEnd/>
            <a:tailEnd/>
          </a:ln>
        </p:spPr>
        <p:txBody>
          <a:bodyPr>
            <a:spAutoFit/>
          </a:bodyPr>
          <a:lstStyle/>
          <a:p>
            <a:r>
              <a:rPr lang="en-US" sz="2000"/>
              <a:t>Economic</a:t>
            </a:r>
          </a:p>
        </p:txBody>
      </p:sp>
      <p:sp>
        <p:nvSpPr>
          <p:cNvPr id="14347" name="TextBox 36"/>
          <p:cNvSpPr txBox="1">
            <a:spLocks noChangeArrowheads="1"/>
          </p:cNvSpPr>
          <p:nvPr/>
        </p:nvSpPr>
        <p:spPr bwMode="auto">
          <a:xfrm>
            <a:off x="609600" y="5014913"/>
            <a:ext cx="1628775" cy="400050"/>
          </a:xfrm>
          <a:prstGeom prst="rect">
            <a:avLst/>
          </a:prstGeom>
          <a:noFill/>
          <a:ln w="9525">
            <a:noFill/>
            <a:miter lim="800000"/>
            <a:headEnd/>
            <a:tailEnd/>
          </a:ln>
        </p:spPr>
        <p:txBody>
          <a:bodyPr>
            <a:spAutoFit/>
          </a:bodyPr>
          <a:lstStyle/>
          <a:p>
            <a:r>
              <a:rPr lang="en-US" sz="2000"/>
              <a:t>Psychological</a:t>
            </a:r>
          </a:p>
        </p:txBody>
      </p:sp>
      <p:cxnSp>
        <p:nvCxnSpPr>
          <p:cNvPr id="39" name="Straight Connector 38"/>
          <p:cNvCxnSpPr>
            <a:stCxn id="14346" idx="3"/>
          </p:cNvCxnSpPr>
          <p:nvPr/>
        </p:nvCxnSpPr>
        <p:spPr>
          <a:xfrm>
            <a:off x="1857375" y="2463800"/>
            <a:ext cx="119062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4345" idx="3"/>
          </p:cNvCxnSpPr>
          <p:nvPr/>
        </p:nvCxnSpPr>
        <p:spPr>
          <a:xfrm>
            <a:off x="1933575" y="3843338"/>
            <a:ext cx="11430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14347" idx="3"/>
          </p:cNvCxnSpPr>
          <p:nvPr/>
        </p:nvCxnSpPr>
        <p:spPr>
          <a:xfrm>
            <a:off x="2238375" y="5214938"/>
            <a:ext cx="8382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4351" name="TextBox 51"/>
          <p:cNvSpPr txBox="1">
            <a:spLocks noChangeArrowheads="1"/>
          </p:cNvSpPr>
          <p:nvPr/>
        </p:nvSpPr>
        <p:spPr bwMode="auto">
          <a:xfrm>
            <a:off x="7467600" y="2816225"/>
            <a:ext cx="1447800" cy="400050"/>
          </a:xfrm>
          <a:prstGeom prst="rect">
            <a:avLst/>
          </a:prstGeom>
          <a:noFill/>
          <a:ln w="9525">
            <a:noFill/>
            <a:miter lim="800000"/>
            <a:headEnd/>
            <a:tailEnd/>
          </a:ln>
        </p:spPr>
        <p:txBody>
          <a:bodyPr>
            <a:spAutoFit/>
          </a:bodyPr>
          <a:lstStyle/>
          <a:p>
            <a:r>
              <a:rPr lang="en-US" sz="2000"/>
              <a:t>Evaluating</a:t>
            </a:r>
          </a:p>
        </p:txBody>
      </p:sp>
      <p:sp>
        <p:nvSpPr>
          <p:cNvPr id="14352" name="TextBox 52"/>
          <p:cNvSpPr txBox="1">
            <a:spLocks noChangeArrowheads="1"/>
          </p:cNvSpPr>
          <p:nvPr/>
        </p:nvSpPr>
        <p:spPr bwMode="auto">
          <a:xfrm>
            <a:off x="7467600" y="3551238"/>
            <a:ext cx="1447800" cy="400050"/>
          </a:xfrm>
          <a:prstGeom prst="rect">
            <a:avLst/>
          </a:prstGeom>
          <a:noFill/>
          <a:ln w="9525">
            <a:noFill/>
            <a:miter lim="800000"/>
            <a:headEnd/>
            <a:tailEnd/>
          </a:ln>
        </p:spPr>
        <p:txBody>
          <a:bodyPr>
            <a:spAutoFit/>
          </a:bodyPr>
          <a:lstStyle/>
          <a:p>
            <a:r>
              <a:rPr lang="en-US" sz="2000"/>
              <a:t>Obtaining</a:t>
            </a:r>
          </a:p>
        </p:txBody>
      </p:sp>
      <p:sp>
        <p:nvSpPr>
          <p:cNvPr id="14353" name="TextBox 53"/>
          <p:cNvSpPr txBox="1">
            <a:spLocks noChangeArrowheads="1"/>
          </p:cNvSpPr>
          <p:nvPr/>
        </p:nvSpPr>
        <p:spPr bwMode="auto">
          <a:xfrm>
            <a:off x="7467600" y="4286250"/>
            <a:ext cx="1447800" cy="400050"/>
          </a:xfrm>
          <a:prstGeom prst="rect">
            <a:avLst/>
          </a:prstGeom>
          <a:noFill/>
          <a:ln w="9525">
            <a:noFill/>
            <a:miter lim="800000"/>
            <a:headEnd/>
            <a:tailEnd/>
          </a:ln>
        </p:spPr>
        <p:txBody>
          <a:bodyPr>
            <a:spAutoFit/>
          </a:bodyPr>
          <a:lstStyle/>
          <a:p>
            <a:r>
              <a:rPr lang="en-US" sz="2000"/>
              <a:t>Using</a:t>
            </a:r>
          </a:p>
        </p:txBody>
      </p:sp>
      <p:sp>
        <p:nvSpPr>
          <p:cNvPr id="14354" name="TextBox 54"/>
          <p:cNvSpPr txBox="1">
            <a:spLocks noChangeArrowheads="1"/>
          </p:cNvSpPr>
          <p:nvPr/>
        </p:nvSpPr>
        <p:spPr bwMode="auto">
          <a:xfrm>
            <a:off x="7467600" y="5021263"/>
            <a:ext cx="1447800" cy="400050"/>
          </a:xfrm>
          <a:prstGeom prst="rect">
            <a:avLst/>
          </a:prstGeom>
          <a:noFill/>
          <a:ln w="9525">
            <a:noFill/>
            <a:miter lim="800000"/>
            <a:headEnd/>
            <a:tailEnd/>
          </a:ln>
        </p:spPr>
        <p:txBody>
          <a:bodyPr>
            <a:spAutoFit/>
          </a:bodyPr>
          <a:lstStyle/>
          <a:p>
            <a:r>
              <a:rPr lang="en-US" sz="2000"/>
              <a:t>Disposing</a:t>
            </a:r>
          </a:p>
        </p:txBody>
      </p:sp>
      <p:cxnSp>
        <p:nvCxnSpPr>
          <p:cNvPr id="56" name="Straight Connector 55"/>
          <p:cNvCxnSpPr>
            <a:endCxn id="14351" idx="1"/>
          </p:cNvCxnSpPr>
          <p:nvPr/>
        </p:nvCxnSpPr>
        <p:spPr>
          <a:xfrm>
            <a:off x="5791200" y="3016250"/>
            <a:ext cx="1676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endCxn id="14352" idx="1"/>
          </p:cNvCxnSpPr>
          <p:nvPr/>
        </p:nvCxnSpPr>
        <p:spPr>
          <a:xfrm>
            <a:off x="5791200" y="3751263"/>
            <a:ext cx="1676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endCxn id="14353" idx="1"/>
          </p:cNvCxnSpPr>
          <p:nvPr/>
        </p:nvCxnSpPr>
        <p:spPr>
          <a:xfrm>
            <a:off x="5791200" y="4486275"/>
            <a:ext cx="1676400"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endCxn id="14354" idx="1"/>
          </p:cNvCxnSpPr>
          <p:nvPr/>
        </p:nvCxnSpPr>
        <p:spPr>
          <a:xfrm>
            <a:off x="5791200" y="5214938"/>
            <a:ext cx="1676400" cy="635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6"/>
          <p:cNvSpPr>
            <a:spLocks/>
          </p:cNvSpPr>
          <p:nvPr/>
        </p:nvSpPr>
        <p:spPr bwMode="auto">
          <a:xfrm rot="18960000">
            <a:off x="-203200" y="249238"/>
            <a:ext cx="1979613"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38100" tIns="38100" rIns="38100" bIns="38100" anchor="ctr"/>
          <a:lstStyle/>
          <a:p>
            <a:pPr fontAlgn="auto">
              <a:spcBef>
                <a:spcPts val="0"/>
              </a:spcBef>
              <a:spcAft>
                <a:spcPts val="0"/>
              </a:spcAft>
              <a:defRPr/>
            </a:pPr>
            <a:r>
              <a:rPr lang="en-US" sz="3200" kern="0" dirty="0">
                <a:solidFill>
                  <a:srgbClr val="FFFFFF"/>
                </a:solidFill>
                <a:latin typeface="Lucida Grande" charset="0"/>
                <a:ea typeface="Lucida Grande" charset="0"/>
                <a:cs typeface="Lucida Grande" charset="0"/>
                <a:sym typeface="Lucida Grande" charset="0"/>
              </a:rPr>
              <a:t>Figure 5.2</a:t>
            </a:r>
          </a:p>
        </p:txBody>
      </p:sp>
      <p:grpSp>
        <p:nvGrpSpPr>
          <p:cNvPr id="15364" name="Group 33"/>
          <p:cNvGrpSpPr>
            <a:grpSpLocks/>
          </p:cNvGrpSpPr>
          <p:nvPr/>
        </p:nvGrpSpPr>
        <p:grpSpPr bwMode="auto">
          <a:xfrm>
            <a:off x="4857750" y="474663"/>
            <a:ext cx="3886200" cy="5808662"/>
            <a:chOff x="3124200" y="762000"/>
            <a:chExt cx="3886200" cy="5808816"/>
          </a:xfrm>
        </p:grpSpPr>
        <p:cxnSp>
          <p:nvCxnSpPr>
            <p:cNvPr id="31" name="Straight Arrow Connector 30"/>
            <p:cNvCxnSpPr/>
            <p:nvPr/>
          </p:nvCxnSpPr>
          <p:spPr>
            <a:xfrm flipV="1">
              <a:off x="4006850" y="2819455"/>
              <a:ext cx="0" cy="3065543"/>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5" idx="0"/>
              <a:endCxn id="17" idx="2"/>
            </p:cNvCxnSpPr>
            <p:nvPr/>
          </p:nvCxnSpPr>
          <p:spPr>
            <a:xfrm flipV="1">
              <a:off x="6134100" y="2819455"/>
              <a:ext cx="0" cy="3065543"/>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006850" y="762000"/>
              <a:ext cx="2133600" cy="862035"/>
            </a:xfrm>
            <a:prstGeom prst="rect">
              <a:avLst/>
            </a:prstGeom>
            <a:solidFill>
              <a:srgbClr val="F5822A"/>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tx1"/>
                  </a:solidFill>
                </a:rPr>
                <a:t>Customer- </a:t>
              </a:r>
            </a:p>
            <a:p>
              <a:pPr algn="ctr" fontAlgn="auto">
                <a:spcBef>
                  <a:spcPts val="0"/>
                </a:spcBef>
                <a:spcAft>
                  <a:spcPts val="0"/>
                </a:spcAft>
                <a:defRPr/>
              </a:pPr>
              <a:r>
                <a:rPr lang="en-US" sz="2400" dirty="0">
                  <a:solidFill>
                    <a:schemeClr val="tx1"/>
                  </a:solidFill>
                </a:rPr>
                <a:t>perceived value</a:t>
              </a:r>
            </a:p>
          </p:txBody>
        </p:sp>
        <p:sp>
          <p:nvSpPr>
            <p:cNvPr id="10" name="Rectangle 9"/>
            <p:cNvSpPr/>
            <p:nvPr/>
          </p:nvSpPr>
          <p:spPr>
            <a:xfrm>
              <a:off x="3124200" y="2133636"/>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Total customer benefit</a:t>
              </a:r>
            </a:p>
          </p:txBody>
        </p:sp>
        <p:sp>
          <p:nvSpPr>
            <p:cNvPr id="17" name="Rectangle 16"/>
            <p:cNvSpPr/>
            <p:nvPr/>
          </p:nvSpPr>
          <p:spPr>
            <a:xfrm>
              <a:off x="5257800" y="2133636"/>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Total customer cost</a:t>
              </a:r>
            </a:p>
          </p:txBody>
        </p:sp>
        <p:sp>
          <p:nvSpPr>
            <p:cNvPr id="18" name="Rectangle 17"/>
            <p:cNvSpPr/>
            <p:nvPr/>
          </p:nvSpPr>
          <p:spPr>
            <a:xfrm>
              <a:off x="3124200" y="3286192"/>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Product benefit</a:t>
              </a:r>
            </a:p>
          </p:txBody>
        </p:sp>
        <p:sp>
          <p:nvSpPr>
            <p:cNvPr id="19" name="Rectangle 18"/>
            <p:cNvSpPr/>
            <p:nvPr/>
          </p:nvSpPr>
          <p:spPr>
            <a:xfrm>
              <a:off x="5257800" y="3286192"/>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Monetary </a:t>
              </a:r>
              <a:br>
                <a:rPr lang="en-US" sz="2000" dirty="0">
                  <a:solidFill>
                    <a:schemeClr val="tx1"/>
                  </a:solidFill>
                </a:rPr>
              </a:br>
              <a:r>
                <a:rPr lang="en-US" sz="2000" dirty="0">
                  <a:solidFill>
                    <a:schemeClr val="tx1"/>
                  </a:solidFill>
                </a:rPr>
                <a:t>cost</a:t>
              </a:r>
            </a:p>
          </p:txBody>
        </p:sp>
        <p:sp>
          <p:nvSpPr>
            <p:cNvPr id="20" name="Rectangle 19"/>
            <p:cNvSpPr/>
            <p:nvPr/>
          </p:nvSpPr>
          <p:spPr>
            <a:xfrm>
              <a:off x="3124200" y="4152990"/>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Services </a:t>
              </a:r>
            </a:p>
            <a:p>
              <a:pPr algn="ctr" fontAlgn="auto">
                <a:spcBef>
                  <a:spcPts val="0"/>
                </a:spcBef>
                <a:spcAft>
                  <a:spcPts val="0"/>
                </a:spcAft>
                <a:defRPr/>
              </a:pPr>
              <a:r>
                <a:rPr lang="en-US" sz="2000" dirty="0">
                  <a:solidFill>
                    <a:schemeClr val="tx1"/>
                  </a:solidFill>
                </a:rPr>
                <a:t>benefit</a:t>
              </a:r>
            </a:p>
          </p:txBody>
        </p:sp>
        <p:sp>
          <p:nvSpPr>
            <p:cNvPr id="21" name="Rectangle 20"/>
            <p:cNvSpPr/>
            <p:nvPr/>
          </p:nvSpPr>
          <p:spPr>
            <a:xfrm>
              <a:off x="5257800" y="4152990"/>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Time</a:t>
              </a:r>
            </a:p>
            <a:p>
              <a:pPr algn="ctr" fontAlgn="auto">
                <a:spcBef>
                  <a:spcPts val="0"/>
                </a:spcBef>
                <a:spcAft>
                  <a:spcPts val="0"/>
                </a:spcAft>
                <a:defRPr/>
              </a:pPr>
              <a:r>
                <a:rPr lang="en-US" sz="2000" dirty="0">
                  <a:solidFill>
                    <a:schemeClr val="tx1"/>
                  </a:solidFill>
                </a:rPr>
                <a:t>cost</a:t>
              </a:r>
            </a:p>
          </p:txBody>
        </p:sp>
        <p:sp>
          <p:nvSpPr>
            <p:cNvPr id="22" name="Rectangle 21"/>
            <p:cNvSpPr/>
            <p:nvPr/>
          </p:nvSpPr>
          <p:spPr>
            <a:xfrm>
              <a:off x="3124200" y="5018200"/>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Personal benefit</a:t>
              </a:r>
            </a:p>
          </p:txBody>
        </p:sp>
        <p:sp>
          <p:nvSpPr>
            <p:cNvPr id="23" name="Rectangle 22"/>
            <p:cNvSpPr/>
            <p:nvPr/>
          </p:nvSpPr>
          <p:spPr>
            <a:xfrm>
              <a:off x="5257800" y="5018200"/>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Energy </a:t>
              </a:r>
            </a:p>
            <a:p>
              <a:pPr algn="ctr" fontAlgn="auto">
                <a:spcBef>
                  <a:spcPts val="0"/>
                </a:spcBef>
                <a:spcAft>
                  <a:spcPts val="0"/>
                </a:spcAft>
                <a:defRPr/>
              </a:pPr>
              <a:r>
                <a:rPr lang="en-US" sz="2000" dirty="0">
                  <a:solidFill>
                    <a:schemeClr val="tx1"/>
                  </a:solidFill>
                </a:rPr>
                <a:t>cost</a:t>
              </a:r>
            </a:p>
          </p:txBody>
        </p:sp>
        <p:sp>
          <p:nvSpPr>
            <p:cNvPr id="24" name="Rectangle 23"/>
            <p:cNvSpPr/>
            <p:nvPr/>
          </p:nvSpPr>
          <p:spPr>
            <a:xfrm>
              <a:off x="3124200" y="5884998"/>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Image</a:t>
              </a:r>
            </a:p>
            <a:p>
              <a:pPr algn="ctr" fontAlgn="auto">
                <a:spcBef>
                  <a:spcPts val="0"/>
                </a:spcBef>
                <a:spcAft>
                  <a:spcPts val="0"/>
                </a:spcAft>
                <a:defRPr/>
              </a:pPr>
              <a:r>
                <a:rPr lang="en-US" sz="2000" dirty="0">
                  <a:solidFill>
                    <a:schemeClr val="tx1"/>
                  </a:solidFill>
                </a:rPr>
                <a:t>benefit</a:t>
              </a:r>
            </a:p>
          </p:txBody>
        </p:sp>
        <p:sp>
          <p:nvSpPr>
            <p:cNvPr id="25" name="Rectangle 24"/>
            <p:cNvSpPr/>
            <p:nvPr/>
          </p:nvSpPr>
          <p:spPr>
            <a:xfrm>
              <a:off x="5257800" y="5884998"/>
              <a:ext cx="1752600" cy="685818"/>
            </a:xfrm>
            <a:prstGeom prst="rect">
              <a:avLst/>
            </a:prstGeom>
            <a:solidFill>
              <a:srgbClr val="B2D23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solidFill>
                    <a:schemeClr val="tx1"/>
                  </a:solidFill>
                </a:rPr>
                <a:t>Psychological</a:t>
              </a:r>
            </a:p>
            <a:p>
              <a:pPr algn="ctr" fontAlgn="auto">
                <a:spcBef>
                  <a:spcPts val="0"/>
                </a:spcBef>
                <a:spcAft>
                  <a:spcPts val="0"/>
                </a:spcAft>
                <a:defRPr/>
              </a:pPr>
              <a:r>
                <a:rPr lang="en-US" sz="2000" dirty="0">
                  <a:solidFill>
                    <a:schemeClr val="tx1"/>
                  </a:solidFill>
                </a:rPr>
                <a:t>cost</a:t>
              </a:r>
            </a:p>
          </p:txBody>
        </p:sp>
        <p:cxnSp>
          <p:nvCxnSpPr>
            <p:cNvPr id="26" name="Elbow Connector 25"/>
            <p:cNvCxnSpPr>
              <a:stCxn id="10" idx="0"/>
              <a:endCxn id="17" idx="0"/>
            </p:cNvCxnSpPr>
            <p:nvPr/>
          </p:nvCxnSpPr>
          <p:spPr>
            <a:xfrm rot="5400000" flipH="1" flipV="1">
              <a:off x="5067300" y="1066836"/>
              <a:ext cx="12700" cy="2133600"/>
            </a:xfrm>
            <a:prstGeom prst="bentConnector3">
              <a:avLst>
                <a:gd name="adj1" fmla="val 1800000"/>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7" idx="2"/>
            </p:cNvCxnSpPr>
            <p:nvPr/>
          </p:nvCxnSpPr>
          <p:spPr>
            <a:xfrm flipV="1">
              <a:off x="5067300" y="1624035"/>
              <a:ext cx="6350" cy="280995"/>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5365" name="Title 1"/>
          <p:cNvSpPr txBox="1">
            <a:spLocks/>
          </p:cNvSpPr>
          <p:nvPr/>
        </p:nvSpPr>
        <p:spPr bwMode="auto">
          <a:xfrm>
            <a:off x="381000" y="2590800"/>
            <a:ext cx="4191000" cy="2392363"/>
          </a:xfrm>
          <a:prstGeom prst="rect">
            <a:avLst/>
          </a:prstGeom>
          <a:noFill/>
          <a:ln w="9525">
            <a:noFill/>
            <a:miter lim="800000"/>
            <a:headEnd/>
            <a:tailEnd/>
          </a:ln>
        </p:spPr>
        <p:txBody>
          <a:bodyPr/>
          <a:lstStyle/>
          <a:p>
            <a:r>
              <a:rPr lang="en-US" sz="4400"/>
              <a:t>Determinants </a:t>
            </a:r>
          </a:p>
          <a:p>
            <a:r>
              <a:rPr lang="en-US" sz="4400"/>
              <a:t>of Customer Perceived Value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Value Concepts - Caterpillar</a:t>
            </a:r>
          </a:p>
        </p:txBody>
      </p:sp>
      <p:pic>
        <p:nvPicPr>
          <p:cNvPr id="16387" name="Picture 2"/>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2743200" y="4191000"/>
            <a:ext cx="3883025" cy="2209800"/>
          </a:xfrm>
          <a:prstGeom prst="rect">
            <a:avLst/>
          </a:prstGeom>
          <a:noFill/>
          <a:ln w="9525">
            <a:noFill/>
            <a:miter lim="800000"/>
            <a:headEnd/>
            <a:tailEnd/>
          </a:ln>
        </p:spPr>
      </p:pic>
      <p:pic>
        <p:nvPicPr>
          <p:cNvPr id="16388" name="Picture 3"/>
          <p:cNvPicPr>
            <a:picLocks noChangeAspect="1"/>
          </p:cNvPicPr>
          <p:nvPr/>
        </p:nvPicPr>
        <p:blipFill>
          <a:blip r:embed="rId4"/>
          <a:srcRect/>
          <a:stretch>
            <a:fillRect/>
          </a:stretch>
        </p:blipFill>
        <p:spPr bwMode="auto">
          <a:xfrm>
            <a:off x="101600" y="1143000"/>
            <a:ext cx="2641600" cy="3962400"/>
          </a:xfrm>
          <a:prstGeom prst="rect">
            <a:avLst/>
          </a:prstGeom>
          <a:noFill/>
          <a:ln w="9525">
            <a:noFill/>
            <a:miter lim="800000"/>
            <a:headEnd/>
            <a:tailEnd/>
          </a:ln>
        </p:spPr>
      </p:pic>
      <p:sp>
        <p:nvSpPr>
          <p:cNvPr id="16389" name="TextBox 9"/>
          <p:cNvSpPr txBox="1">
            <a:spLocks noChangeArrowheads="1"/>
          </p:cNvSpPr>
          <p:nvPr/>
        </p:nvSpPr>
        <p:spPr bwMode="auto">
          <a:xfrm>
            <a:off x="2057400" y="3360738"/>
            <a:ext cx="2352675" cy="830262"/>
          </a:xfrm>
          <a:prstGeom prst="rect">
            <a:avLst/>
          </a:prstGeom>
          <a:noFill/>
          <a:ln w="9525">
            <a:noFill/>
            <a:miter lim="800000"/>
            <a:headEnd/>
            <a:tailEnd/>
          </a:ln>
        </p:spPr>
        <p:txBody>
          <a:bodyPr>
            <a:spAutoFit/>
          </a:bodyPr>
          <a:lstStyle/>
          <a:p>
            <a:pPr algn="ctr"/>
            <a:r>
              <a:rPr lang="en-US" sz="2400"/>
              <a:t>Worth to farmer:</a:t>
            </a:r>
            <a:br>
              <a:rPr lang="en-US" sz="2400"/>
            </a:br>
            <a:r>
              <a:rPr lang="en-US" sz="2400"/>
              <a:t>$20,000</a:t>
            </a:r>
          </a:p>
        </p:txBody>
      </p:sp>
      <p:sp>
        <p:nvSpPr>
          <p:cNvPr id="16390" name="TextBox 10"/>
          <p:cNvSpPr txBox="1">
            <a:spLocks noChangeArrowheads="1"/>
          </p:cNvSpPr>
          <p:nvPr/>
        </p:nvSpPr>
        <p:spPr bwMode="auto">
          <a:xfrm>
            <a:off x="6494463" y="5791200"/>
            <a:ext cx="2497137" cy="830263"/>
          </a:xfrm>
          <a:prstGeom prst="rect">
            <a:avLst/>
          </a:prstGeom>
          <a:noFill/>
          <a:ln w="9525">
            <a:noFill/>
            <a:miter lim="800000"/>
            <a:headEnd/>
            <a:tailEnd/>
          </a:ln>
        </p:spPr>
        <p:txBody>
          <a:bodyPr>
            <a:spAutoFit/>
          </a:bodyPr>
          <a:lstStyle/>
          <a:p>
            <a:r>
              <a:rPr lang="en-US" sz="2400"/>
              <a:t>Cost to produce: $14,000</a:t>
            </a:r>
          </a:p>
        </p:txBody>
      </p:sp>
      <p:graphicFrame>
        <p:nvGraphicFramePr>
          <p:cNvPr id="12" name="Table 11"/>
          <p:cNvGraphicFramePr>
            <a:graphicFrameLocks noGrp="1"/>
          </p:cNvGraphicFramePr>
          <p:nvPr/>
        </p:nvGraphicFramePr>
        <p:xfrm>
          <a:off x="5867400" y="1152525"/>
          <a:ext cx="3086100" cy="3236912"/>
        </p:xfrm>
        <a:graphic>
          <a:graphicData uri="http://schemas.openxmlformats.org/drawingml/2006/table">
            <a:tbl>
              <a:tblPr firstRow="1" bandRow="1">
                <a:tableStyleId>{2D5ABB26-0587-4C30-8999-92F81FD0307C}</a:tableStyleId>
              </a:tblPr>
              <a:tblGrid>
                <a:gridCol w="838200"/>
                <a:gridCol w="990600"/>
                <a:gridCol w="1257300"/>
              </a:tblGrid>
              <a:tr h="640269">
                <a:tc>
                  <a:txBody>
                    <a:bodyPr/>
                    <a:lstStyle/>
                    <a:p>
                      <a:r>
                        <a:rPr lang="en-US" sz="1800" dirty="0" smtClean="0"/>
                        <a:t>Profit</a:t>
                      </a:r>
                      <a:endParaRPr lang="en-US" sz="1800" dirty="0"/>
                    </a:p>
                  </a:txBody>
                  <a:tcPr marT="45733" marB="45733" anchor="ctr" anchorCtr="1">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solidFill>
                            <a:schemeClr val="tx1"/>
                          </a:solidFill>
                        </a:rPr>
                        <a:t>Price</a:t>
                      </a:r>
                      <a:endParaRPr lang="en-US" sz="1800" dirty="0">
                        <a:solidFill>
                          <a:schemeClr val="tx1"/>
                        </a:solidFill>
                      </a:endParaRPr>
                    </a:p>
                  </a:txBody>
                  <a:tcPr marT="45733" marB="45733" anchor="ctr" anchorCtr="1">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dirty="0" smtClean="0"/>
                        <a:t>Customer Value</a:t>
                      </a:r>
                      <a:endParaRPr lang="en-US" sz="1800" dirty="0"/>
                    </a:p>
                  </a:txBody>
                  <a:tcPr marT="45733" marB="45733"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949">
                <a:tc>
                  <a:txBody>
                    <a:bodyPr/>
                    <a:lstStyle/>
                    <a:p>
                      <a:pPr algn="r"/>
                      <a:r>
                        <a:rPr lang="en-US" sz="1800" dirty="0" smtClean="0"/>
                        <a:t>$6,000</a:t>
                      </a:r>
                      <a:endParaRPr lang="en-US" sz="1800" dirty="0"/>
                    </a:p>
                  </a:txBody>
                  <a:tcPr marT="45733" marB="45733" anchor="ctr" anchorCtr="1">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800" dirty="0" smtClean="0">
                          <a:solidFill>
                            <a:schemeClr val="tx1"/>
                          </a:solidFill>
                        </a:rPr>
                        <a:t>$20,000</a:t>
                      </a:r>
                      <a:endParaRPr lang="en-US" sz="1800" dirty="0">
                        <a:solidFill>
                          <a:schemeClr val="tx1"/>
                        </a:solidFill>
                      </a:endParaRPr>
                    </a:p>
                  </a:txBody>
                  <a:tcPr marT="45733" marB="45733" anchor="ctr" anchorCtr="1">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algn="ctr"/>
                      <a:r>
                        <a:rPr lang="en-US" sz="1800" dirty="0" smtClean="0"/>
                        <a:t>-0-</a:t>
                      </a:r>
                      <a:endParaRPr lang="en-US" sz="1800" dirty="0"/>
                    </a:p>
                  </a:txBody>
                  <a:tcPr marT="45733" marB="45733" anchor="ctr" anchorCtr="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949">
                <a:tc>
                  <a:txBody>
                    <a:bodyPr/>
                    <a:lstStyle/>
                    <a:p>
                      <a:pPr algn="r"/>
                      <a:r>
                        <a:rPr lang="en-US" sz="1800" dirty="0" smtClean="0"/>
                        <a:t>5,000</a:t>
                      </a:r>
                      <a:endParaRPr lang="en-US" sz="1800" dirty="0"/>
                    </a:p>
                  </a:txBody>
                  <a:tcPr marT="45733" marB="45733" anchor="ctr" anchorCtr="1">
                    <a:lnL w="12700" cap="flat" cmpd="sng" algn="ctr">
                      <a:solidFill>
                        <a:schemeClr val="tx1"/>
                      </a:solidFill>
                      <a:prstDash val="solid"/>
                      <a:round/>
                      <a:headEnd type="none" w="med" len="med"/>
                      <a:tailEnd type="none" w="med" len="med"/>
                    </a:lnL>
                  </a:tcPr>
                </a:tc>
                <a:tc>
                  <a:txBody>
                    <a:bodyPr/>
                    <a:lstStyle/>
                    <a:p>
                      <a:r>
                        <a:rPr lang="en-US" sz="1800" dirty="0" smtClean="0">
                          <a:solidFill>
                            <a:schemeClr val="tx1"/>
                          </a:solidFill>
                        </a:rPr>
                        <a:t>19,000</a:t>
                      </a:r>
                      <a:endParaRPr lang="en-US" sz="1800" dirty="0">
                        <a:solidFill>
                          <a:schemeClr val="tx1"/>
                        </a:solidFill>
                      </a:endParaRPr>
                    </a:p>
                  </a:txBody>
                  <a:tcPr marT="45733" marB="45733" anchor="ctr" anchorCtr="1">
                    <a:solidFill>
                      <a:schemeClr val="bg1">
                        <a:lumMod val="85000"/>
                      </a:schemeClr>
                    </a:solidFill>
                  </a:tcPr>
                </a:tc>
                <a:tc>
                  <a:txBody>
                    <a:bodyPr/>
                    <a:lstStyle/>
                    <a:p>
                      <a:pPr algn="ctr"/>
                      <a:r>
                        <a:rPr lang="en-US" sz="1800" dirty="0" smtClean="0"/>
                        <a:t>$1,000</a:t>
                      </a:r>
                      <a:endParaRPr lang="en-US" sz="1800" dirty="0"/>
                    </a:p>
                  </a:txBody>
                  <a:tcPr marT="45733" marB="45733" anchor="ctr" anchorCtr="1">
                    <a:lnR w="12700" cap="flat" cmpd="sng" algn="ctr">
                      <a:solidFill>
                        <a:schemeClr val="tx1"/>
                      </a:solidFill>
                      <a:prstDash val="solid"/>
                      <a:round/>
                      <a:headEnd type="none" w="med" len="med"/>
                      <a:tailEnd type="none" w="med" len="med"/>
                    </a:lnR>
                  </a:tcPr>
                </a:tc>
              </a:tr>
              <a:tr h="370949">
                <a:tc>
                  <a:txBody>
                    <a:bodyPr/>
                    <a:lstStyle/>
                    <a:p>
                      <a:pPr algn="r"/>
                      <a:r>
                        <a:rPr lang="en-US" sz="1800" dirty="0" smtClean="0"/>
                        <a:t>4,000</a:t>
                      </a:r>
                      <a:endParaRPr lang="en-US" sz="1800" dirty="0"/>
                    </a:p>
                  </a:txBody>
                  <a:tcPr marT="45733" marB="45733" anchor="ctr" anchorCtr="1">
                    <a:lnL w="12700" cap="flat" cmpd="sng" algn="ctr">
                      <a:solidFill>
                        <a:schemeClr val="tx1"/>
                      </a:solidFill>
                      <a:prstDash val="solid"/>
                      <a:round/>
                      <a:headEnd type="none" w="med" len="med"/>
                      <a:tailEnd type="none" w="med" len="med"/>
                    </a:lnL>
                  </a:tcPr>
                </a:tc>
                <a:tc>
                  <a:txBody>
                    <a:bodyPr/>
                    <a:lstStyle/>
                    <a:p>
                      <a:r>
                        <a:rPr lang="en-US" sz="1800" dirty="0" smtClean="0">
                          <a:solidFill>
                            <a:schemeClr val="tx1"/>
                          </a:solidFill>
                        </a:rPr>
                        <a:t>18,000</a:t>
                      </a:r>
                      <a:endParaRPr lang="en-US" sz="1800" dirty="0">
                        <a:solidFill>
                          <a:schemeClr val="tx1"/>
                        </a:solidFill>
                      </a:endParaRPr>
                    </a:p>
                  </a:txBody>
                  <a:tcPr marT="45733" marB="45733" anchor="ctr" anchorCtr="1">
                    <a:solidFill>
                      <a:schemeClr val="bg1">
                        <a:lumMod val="85000"/>
                      </a:schemeClr>
                    </a:solidFill>
                  </a:tcPr>
                </a:tc>
                <a:tc>
                  <a:txBody>
                    <a:bodyPr/>
                    <a:lstStyle/>
                    <a:p>
                      <a:pPr algn="ctr"/>
                      <a:r>
                        <a:rPr lang="en-US" sz="1800" dirty="0" smtClean="0"/>
                        <a:t>2,000</a:t>
                      </a:r>
                      <a:endParaRPr lang="en-US" sz="1800" dirty="0"/>
                    </a:p>
                  </a:txBody>
                  <a:tcPr marT="45733" marB="45733" anchor="ctr" anchorCtr="1">
                    <a:lnR w="12700" cap="flat" cmpd="sng" algn="ctr">
                      <a:solidFill>
                        <a:schemeClr val="tx1"/>
                      </a:solidFill>
                      <a:prstDash val="solid"/>
                      <a:round/>
                      <a:headEnd type="none" w="med" len="med"/>
                      <a:tailEnd type="none" w="med" len="med"/>
                    </a:lnR>
                  </a:tcPr>
                </a:tc>
              </a:tr>
              <a:tr h="370949">
                <a:tc>
                  <a:txBody>
                    <a:bodyPr/>
                    <a:lstStyle/>
                    <a:p>
                      <a:pPr algn="r"/>
                      <a:r>
                        <a:rPr lang="en-US" sz="1800" dirty="0" smtClean="0"/>
                        <a:t>3,000</a:t>
                      </a:r>
                      <a:endParaRPr lang="en-US" sz="1800" dirty="0"/>
                    </a:p>
                  </a:txBody>
                  <a:tcPr marT="45733" marB="45733" anchor="ctr" anchorCtr="1">
                    <a:lnL w="12700" cap="flat" cmpd="sng" algn="ctr">
                      <a:solidFill>
                        <a:schemeClr val="tx1"/>
                      </a:solidFill>
                      <a:prstDash val="solid"/>
                      <a:round/>
                      <a:headEnd type="none" w="med" len="med"/>
                      <a:tailEnd type="none" w="med" len="med"/>
                    </a:lnL>
                  </a:tcPr>
                </a:tc>
                <a:tc>
                  <a:txBody>
                    <a:bodyPr/>
                    <a:lstStyle/>
                    <a:p>
                      <a:r>
                        <a:rPr lang="en-US" sz="1800" dirty="0" smtClean="0">
                          <a:solidFill>
                            <a:schemeClr val="tx1"/>
                          </a:solidFill>
                        </a:rPr>
                        <a:t>17,000</a:t>
                      </a:r>
                      <a:endParaRPr lang="en-US" sz="1800" dirty="0">
                        <a:solidFill>
                          <a:schemeClr val="tx1"/>
                        </a:solidFill>
                      </a:endParaRPr>
                    </a:p>
                  </a:txBody>
                  <a:tcPr marT="45733" marB="45733" anchor="ctr" anchorCtr="1">
                    <a:solidFill>
                      <a:schemeClr val="bg1">
                        <a:lumMod val="85000"/>
                      </a:schemeClr>
                    </a:solidFill>
                  </a:tcPr>
                </a:tc>
                <a:tc>
                  <a:txBody>
                    <a:bodyPr/>
                    <a:lstStyle/>
                    <a:p>
                      <a:pPr algn="ctr"/>
                      <a:r>
                        <a:rPr lang="en-US" sz="1800" dirty="0" smtClean="0"/>
                        <a:t>3,000</a:t>
                      </a:r>
                      <a:endParaRPr lang="en-US" sz="1800" dirty="0"/>
                    </a:p>
                  </a:txBody>
                  <a:tcPr marT="45733" marB="45733" anchor="ctr" anchorCtr="1">
                    <a:lnR w="12700" cap="flat" cmpd="sng" algn="ctr">
                      <a:solidFill>
                        <a:schemeClr val="tx1"/>
                      </a:solidFill>
                      <a:prstDash val="solid"/>
                      <a:round/>
                      <a:headEnd type="none" w="med" len="med"/>
                      <a:tailEnd type="none" w="med" len="med"/>
                    </a:lnR>
                  </a:tcPr>
                </a:tc>
              </a:tr>
              <a:tr h="370949">
                <a:tc>
                  <a:txBody>
                    <a:bodyPr/>
                    <a:lstStyle/>
                    <a:p>
                      <a:pPr algn="r"/>
                      <a:r>
                        <a:rPr lang="en-US" sz="1800" dirty="0" smtClean="0"/>
                        <a:t>2,000</a:t>
                      </a:r>
                      <a:endParaRPr lang="en-US" sz="1800" dirty="0"/>
                    </a:p>
                  </a:txBody>
                  <a:tcPr marT="45733" marB="45733" anchor="ctr" anchorCtr="1">
                    <a:lnL w="12700" cap="flat" cmpd="sng" algn="ctr">
                      <a:solidFill>
                        <a:schemeClr val="tx1"/>
                      </a:solidFill>
                      <a:prstDash val="solid"/>
                      <a:round/>
                      <a:headEnd type="none" w="med" len="med"/>
                      <a:tailEnd type="none" w="med" len="med"/>
                    </a:lnL>
                  </a:tcPr>
                </a:tc>
                <a:tc>
                  <a:txBody>
                    <a:bodyPr/>
                    <a:lstStyle/>
                    <a:p>
                      <a:r>
                        <a:rPr lang="en-US" sz="1800" dirty="0" smtClean="0">
                          <a:solidFill>
                            <a:schemeClr val="tx1"/>
                          </a:solidFill>
                        </a:rPr>
                        <a:t>16,000</a:t>
                      </a:r>
                      <a:endParaRPr lang="en-US" sz="1800" dirty="0">
                        <a:solidFill>
                          <a:schemeClr val="tx1"/>
                        </a:solidFill>
                      </a:endParaRPr>
                    </a:p>
                  </a:txBody>
                  <a:tcPr marT="45733" marB="45733" anchor="ctr" anchorCtr="1">
                    <a:solidFill>
                      <a:schemeClr val="bg1">
                        <a:lumMod val="85000"/>
                      </a:schemeClr>
                    </a:solidFill>
                  </a:tcPr>
                </a:tc>
                <a:tc>
                  <a:txBody>
                    <a:bodyPr/>
                    <a:lstStyle/>
                    <a:p>
                      <a:pPr algn="ctr"/>
                      <a:r>
                        <a:rPr lang="en-US" sz="1800" dirty="0" smtClean="0"/>
                        <a:t>4,000</a:t>
                      </a:r>
                      <a:endParaRPr lang="en-US" sz="1800" dirty="0"/>
                    </a:p>
                  </a:txBody>
                  <a:tcPr marT="45733" marB="45733" anchor="ctr" anchorCtr="1">
                    <a:lnR w="12700" cap="flat" cmpd="sng" algn="ctr">
                      <a:solidFill>
                        <a:schemeClr val="tx1"/>
                      </a:solidFill>
                      <a:prstDash val="solid"/>
                      <a:round/>
                      <a:headEnd type="none" w="med" len="med"/>
                      <a:tailEnd type="none" w="med" len="med"/>
                    </a:lnR>
                  </a:tcPr>
                </a:tc>
              </a:tr>
              <a:tr h="370949">
                <a:tc>
                  <a:txBody>
                    <a:bodyPr/>
                    <a:lstStyle/>
                    <a:p>
                      <a:pPr algn="r"/>
                      <a:r>
                        <a:rPr lang="en-US" sz="1800" dirty="0" smtClean="0"/>
                        <a:t>1,000</a:t>
                      </a:r>
                      <a:endParaRPr lang="en-US" sz="1800" dirty="0"/>
                    </a:p>
                  </a:txBody>
                  <a:tcPr marT="45733" marB="45733" anchor="ctr" anchorCtr="1">
                    <a:lnL w="12700" cap="flat" cmpd="sng" algn="ctr">
                      <a:solidFill>
                        <a:schemeClr val="tx1"/>
                      </a:solidFill>
                      <a:prstDash val="solid"/>
                      <a:round/>
                      <a:headEnd type="none" w="med" len="med"/>
                      <a:tailEnd type="none" w="med" len="med"/>
                    </a:lnL>
                  </a:tcPr>
                </a:tc>
                <a:tc>
                  <a:txBody>
                    <a:bodyPr/>
                    <a:lstStyle/>
                    <a:p>
                      <a:r>
                        <a:rPr lang="en-US" sz="1800" dirty="0" smtClean="0">
                          <a:solidFill>
                            <a:schemeClr val="tx1"/>
                          </a:solidFill>
                        </a:rPr>
                        <a:t>15,000</a:t>
                      </a:r>
                      <a:endParaRPr lang="en-US" sz="1800" dirty="0">
                        <a:solidFill>
                          <a:schemeClr val="tx1"/>
                        </a:solidFill>
                      </a:endParaRPr>
                    </a:p>
                  </a:txBody>
                  <a:tcPr marT="45733" marB="45733" anchor="ctr" anchorCtr="1">
                    <a:solidFill>
                      <a:schemeClr val="bg1">
                        <a:lumMod val="85000"/>
                      </a:schemeClr>
                    </a:solidFill>
                  </a:tcPr>
                </a:tc>
                <a:tc>
                  <a:txBody>
                    <a:bodyPr/>
                    <a:lstStyle/>
                    <a:p>
                      <a:pPr algn="ctr"/>
                      <a:r>
                        <a:rPr lang="en-US" sz="1800" dirty="0" smtClean="0"/>
                        <a:t>5,000</a:t>
                      </a:r>
                      <a:endParaRPr lang="en-US" sz="1800" dirty="0"/>
                    </a:p>
                  </a:txBody>
                  <a:tcPr marT="45733" marB="45733" anchor="ctr" anchorCtr="1">
                    <a:lnR w="12700" cap="flat" cmpd="sng" algn="ctr">
                      <a:solidFill>
                        <a:schemeClr val="tx1"/>
                      </a:solidFill>
                      <a:prstDash val="solid"/>
                      <a:round/>
                      <a:headEnd type="none" w="med" len="med"/>
                      <a:tailEnd type="none" w="med" len="med"/>
                    </a:lnR>
                  </a:tcPr>
                </a:tc>
              </a:tr>
              <a:tr h="370949">
                <a:tc>
                  <a:txBody>
                    <a:bodyPr/>
                    <a:lstStyle/>
                    <a:p>
                      <a:pPr algn="r"/>
                      <a:r>
                        <a:rPr lang="en-US" sz="1800" dirty="0" smtClean="0"/>
                        <a:t>-0-</a:t>
                      </a:r>
                      <a:endParaRPr lang="en-US" sz="1800" dirty="0"/>
                    </a:p>
                  </a:txBody>
                  <a:tcPr marT="45733" marB="45733" anchor="ctr" anchorCtr="1">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800" dirty="0" smtClean="0">
                          <a:solidFill>
                            <a:schemeClr val="tx1"/>
                          </a:solidFill>
                        </a:rPr>
                        <a:t>14,000</a:t>
                      </a:r>
                      <a:endParaRPr lang="en-US" sz="1800" dirty="0">
                        <a:solidFill>
                          <a:schemeClr val="tx1"/>
                        </a:solidFill>
                      </a:endParaRPr>
                    </a:p>
                  </a:txBody>
                  <a:tcPr marT="45733" marB="45733" anchor="ctr" anchorCtr="1">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dirty="0" smtClean="0"/>
                        <a:t>6,000</a:t>
                      </a:r>
                      <a:endParaRPr lang="en-US" sz="1800" dirty="0"/>
                    </a:p>
                  </a:txBody>
                  <a:tcPr marT="45733" marB="45733" anchor="ctr" anchorCtr="1">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Choice Processes and Implications</a:t>
            </a:r>
          </a:p>
        </p:txBody>
      </p:sp>
      <p:pic>
        <p:nvPicPr>
          <p:cNvPr id="17411" name="Picture 2"/>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5715000" y="3657600"/>
            <a:ext cx="3535363" cy="2933700"/>
          </a:xfrm>
          <a:prstGeom prst="rect">
            <a:avLst/>
          </a:prstGeom>
          <a:noFill/>
          <a:ln w="9525">
            <a:noFill/>
            <a:miter lim="800000"/>
            <a:headEnd/>
            <a:tailEnd/>
          </a:ln>
        </p:spPr>
      </p:pic>
      <p:sp>
        <p:nvSpPr>
          <p:cNvPr id="17412" name="TextBox 3"/>
          <p:cNvSpPr txBox="1">
            <a:spLocks noChangeArrowheads="1"/>
          </p:cNvSpPr>
          <p:nvPr/>
        </p:nvSpPr>
        <p:spPr bwMode="auto">
          <a:xfrm>
            <a:off x="6324600" y="2555875"/>
            <a:ext cx="2057400" cy="708025"/>
          </a:xfrm>
          <a:prstGeom prst="rect">
            <a:avLst/>
          </a:prstGeom>
          <a:noFill/>
          <a:ln w="9525">
            <a:noFill/>
            <a:miter lim="800000"/>
            <a:headEnd/>
            <a:tailEnd/>
          </a:ln>
        </p:spPr>
        <p:txBody>
          <a:bodyPr>
            <a:spAutoFit/>
          </a:bodyPr>
          <a:lstStyle/>
          <a:p>
            <a:r>
              <a:rPr lang="en-US" sz="2000"/>
              <a:t>Lowest purchase price wins.</a:t>
            </a:r>
          </a:p>
        </p:txBody>
      </p:sp>
      <p:pic>
        <p:nvPicPr>
          <p:cNvPr id="17413" name="Picture 5"/>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381000" y="3692525"/>
            <a:ext cx="2276475" cy="2895600"/>
          </a:xfrm>
          <a:prstGeom prst="rect">
            <a:avLst/>
          </a:prstGeom>
          <a:noFill/>
          <a:ln w="9525">
            <a:noFill/>
            <a:miter lim="800000"/>
            <a:headEnd/>
            <a:tailEnd/>
          </a:ln>
        </p:spPr>
      </p:pic>
      <p:pic>
        <p:nvPicPr>
          <p:cNvPr id="17414" name="Picture 6"/>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2743200" y="1066800"/>
            <a:ext cx="3103563" cy="2320925"/>
          </a:xfrm>
          <a:prstGeom prst="rect">
            <a:avLst/>
          </a:prstGeom>
          <a:noFill/>
          <a:ln w="9525">
            <a:noFill/>
            <a:miter lim="800000"/>
            <a:headEnd/>
            <a:tailEnd/>
          </a:ln>
        </p:spPr>
      </p:pic>
      <p:cxnSp>
        <p:nvCxnSpPr>
          <p:cNvPr id="9" name="Straight Arrow Connector 8"/>
          <p:cNvCxnSpPr/>
          <p:nvPr/>
        </p:nvCxnSpPr>
        <p:spPr>
          <a:xfrm flipH="1">
            <a:off x="2209800" y="2971800"/>
            <a:ext cx="1295400" cy="838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181600" y="2971800"/>
            <a:ext cx="1295400" cy="7207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417" name="TextBox 11"/>
          <p:cNvSpPr txBox="1">
            <a:spLocks noChangeArrowheads="1"/>
          </p:cNvSpPr>
          <p:nvPr/>
        </p:nvSpPr>
        <p:spPr bwMode="auto">
          <a:xfrm>
            <a:off x="1257300" y="2555875"/>
            <a:ext cx="2057400" cy="708025"/>
          </a:xfrm>
          <a:prstGeom prst="rect">
            <a:avLst/>
          </a:prstGeom>
          <a:noFill/>
          <a:ln w="9525">
            <a:noFill/>
            <a:miter lim="800000"/>
            <a:headEnd/>
            <a:tailEnd/>
          </a:ln>
        </p:spPr>
        <p:txBody>
          <a:bodyPr>
            <a:spAutoFit/>
          </a:bodyPr>
          <a:lstStyle/>
          <a:p>
            <a:r>
              <a:rPr lang="en-US" sz="2000"/>
              <a:t>Friends with salesperson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algn="just" eaLnBrk="1" hangingPunct="1"/>
            <a:r>
              <a:rPr lang="en-US" dirty="0" smtClean="0"/>
              <a:t>“A deeply held commitment to </a:t>
            </a:r>
            <a:r>
              <a:rPr lang="en-US" dirty="0" err="1" smtClean="0"/>
              <a:t>rebuy</a:t>
            </a:r>
            <a:r>
              <a:rPr lang="en-US" dirty="0" smtClean="0"/>
              <a:t> or </a:t>
            </a:r>
            <a:r>
              <a:rPr lang="en-US" dirty="0" err="1" smtClean="0"/>
              <a:t>repatronize</a:t>
            </a:r>
            <a:r>
              <a:rPr lang="en-US" dirty="0" smtClean="0"/>
              <a:t> a preferred product or service in the future despite situational influences and marketing efforts having the potential to cause switching behavior.” </a:t>
            </a:r>
          </a:p>
        </p:txBody>
      </p:sp>
      <p:sp>
        <p:nvSpPr>
          <p:cNvPr id="18435" name="Title 2"/>
          <p:cNvSpPr>
            <a:spLocks noGrp="1"/>
          </p:cNvSpPr>
          <p:nvPr>
            <p:ph type="title"/>
          </p:nvPr>
        </p:nvSpPr>
        <p:spPr bwMode="auto">
          <a:xfrm>
            <a:off x="1143000" y="812800"/>
            <a:ext cx="66294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solidFill>
                  <a:srgbClr val="C00000"/>
                </a:solidFill>
              </a:rPr>
              <a:t>Customer Loyalty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Value Proposition</a:t>
            </a:r>
          </a:p>
        </p:txBody>
      </p:sp>
      <p:pic>
        <p:nvPicPr>
          <p:cNvPr id="19459" name="Picture 3"/>
          <p:cNvPicPr>
            <a:picLocks noChangeAspect="1"/>
          </p:cNvPicPr>
          <p:nvPr/>
        </p:nvPicPr>
        <p:blipFill>
          <a:blip r:embed="rId3"/>
          <a:srcRect/>
          <a:stretch>
            <a:fillRect/>
          </a:stretch>
        </p:blipFill>
        <p:spPr bwMode="auto">
          <a:xfrm>
            <a:off x="152400" y="4114800"/>
            <a:ext cx="2743200" cy="2231806"/>
          </a:xfrm>
          <a:prstGeom prst="rect">
            <a:avLst/>
          </a:prstGeom>
          <a:noFill/>
          <a:ln w="9525">
            <a:noFill/>
            <a:miter lim="800000"/>
            <a:headEnd/>
            <a:tailEnd/>
          </a:ln>
        </p:spPr>
      </p:pic>
      <p:sp>
        <p:nvSpPr>
          <p:cNvPr id="19460" name="TextBox 4"/>
          <p:cNvSpPr txBox="1">
            <a:spLocks noChangeArrowheads="1"/>
          </p:cNvSpPr>
          <p:nvPr/>
        </p:nvSpPr>
        <p:spPr bwMode="auto">
          <a:xfrm>
            <a:off x="304800" y="3352800"/>
            <a:ext cx="3429000" cy="830262"/>
          </a:xfrm>
          <a:prstGeom prst="rect">
            <a:avLst/>
          </a:prstGeom>
          <a:noFill/>
          <a:ln w="9525">
            <a:noFill/>
            <a:miter lim="800000"/>
            <a:headEnd/>
            <a:tailEnd/>
          </a:ln>
        </p:spPr>
        <p:txBody>
          <a:bodyPr>
            <a:spAutoFit/>
          </a:bodyPr>
          <a:lstStyle/>
          <a:p>
            <a:r>
              <a:rPr lang="en-US" sz="2400" b="1" dirty="0">
                <a:solidFill>
                  <a:srgbClr val="FF0000"/>
                </a:solidFill>
              </a:rPr>
              <a:t>Core positioning: </a:t>
            </a:r>
          </a:p>
          <a:p>
            <a:pPr marL="800100" lvl="1" indent="-342900">
              <a:buFont typeface="Arial" pitchFamily="34" charset="0"/>
              <a:buChar char="•"/>
            </a:pPr>
            <a:r>
              <a:rPr lang="en-US" sz="2400" dirty="0"/>
              <a:t>Safety</a:t>
            </a:r>
          </a:p>
        </p:txBody>
      </p:sp>
      <p:sp>
        <p:nvSpPr>
          <p:cNvPr id="19461" name="TextBox 5"/>
          <p:cNvSpPr txBox="1">
            <a:spLocks noChangeArrowheads="1"/>
          </p:cNvSpPr>
          <p:nvPr/>
        </p:nvSpPr>
        <p:spPr bwMode="auto">
          <a:xfrm>
            <a:off x="533400" y="2514600"/>
            <a:ext cx="1676400" cy="769441"/>
          </a:xfrm>
          <a:prstGeom prst="rect">
            <a:avLst/>
          </a:prstGeom>
          <a:noFill/>
          <a:ln w="9525">
            <a:noFill/>
            <a:miter lim="800000"/>
            <a:headEnd/>
            <a:tailEnd/>
          </a:ln>
        </p:spPr>
        <p:txBody>
          <a:bodyPr wrap="square">
            <a:spAutoFit/>
          </a:bodyPr>
          <a:lstStyle/>
          <a:p>
            <a:r>
              <a:rPr lang="en-US" sz="4400" b="1" dirty="0">
                <a:solidFill>
                  <a:srgbClr val="002060"/>
                </a:solidFill>
              </a:rPr>
              <a:t>Volvo</a:t>
            </a:r>
          </a:p>
        </p:txBody>
      </p:sp>
      <p:sp>
        <p:nvSpPr>
          <p:cNvPr id="19462" name="TextBox 2"/>
          <p:cNvSpPr txBox="1">
            <a:spLocks noChangeArrowheads="1"/>
          </p:cNvSpPr>
          <p:nvPr/>
        </p:nvSpPr>
        <p:spPr bwMode="auto">
          <a:xfrm>
            <a:off x="4343400" y="3581400"/>
            <a:ext cx="4038600" cy="1570038"/>
          </a:xfrm>
          <a:prstGeom prst="rect">
            <a:avLst/>
          </a:prstGeom>
          <a:noFill/>
          <a:ln w="9525">
            <a:noFill/>
            <a:miter lim="800000"/>
            <a:headEnd/>
            <a:tailEnd/>
          </a:ln>
        </p:spPr>
        <p:txBody>
          <a:bodyPr>
            <a:spAutoFit/>
          </a:bodyPr>
          <a:lstStyle/>
          <a:p>
            <a:r>
              <a:rPr lang="en-US" sz="2400" b="1">
                <a:solidFill>
                  <a:srgbClr val="FF0000"/>
                </a:solidFill>
              </a:rPr>
              <a:t>Other benefits: </a:t>
            </a:r>
          </a:p>
          <a:p>
            <a:pPr marL="800100" lvl="1" indent="-342900">
              <a:buFont typeface="Arial" pitchFamily="34" charset="0"/>
              <a:buChar char="•"/>
            </a:pPr>
            <a:r>
              <a:rPr lang="en-US" sz="2400"/>
              <a:t>Good performance</a:t>
            </a:r>
          </a:p>
          <a:p>
            <a:pPr marL="800100" lvl="1" indent="-342900">
              <a:buFont typeface="Arial" pitchFamily="34" charset="0"/>
              <a:buChar char="•"/>
            </a:pPr>
            <a:r>
              <a:rPr lang="en-US" sz="2400"/>
              <a:t>Design</a:t>
            </a:r>
          </a:p>
          <a:p>
            <a:pPr marL="800100" lvl="1" indent="-342900">
              <a:buFont typeface="Arial" pitchFamily="34" charset="0"/>
              <a:buChar char="•"/>
            </a:pPr>
            <a:r>
              <a:rPr lang="en-US" sz="2400"/>
              <a:t>Environmentally friendly</a:t>
            </a:r>
          </a:p>
        </p:txBody>
      </p:sp>
      <p:sp>
        <p:nvSpPr>
          <p:cNvPr id="7" name="TextBox 6"/>
          <p:cNvSpPr txBox="1"/>
          <p:nvPr/>
        </p:nvSpPr>
        <p:spPr>
          <a:xfrm>
            <a:off x="914400" y="1143000"/>
            <a:ext cx="7361311" cy="1200329"/>
          </a:xfrm>
          <a:prstGeom prst="rect">
            <a:avLst/>
          </a:prstGeom>
          <a:noFill/>
        </p:spPr>
        <p:txBody>
          <a:bodyPr wrap="square" rtlCol="0">
            <a:spAutoFit/>
          </a:bodyPr>
          <a:lstStyle/>
          <a:p>
            <a:r>
              <a:rPr lang="en-US" dirty="0" smtClean="0"/>
              <a:t>The </a:t>
            </a:r>
            <a:r>
              <a:rPr lang="en-US" b="1" dirty="0" smtClean="0"/>
              <a:t>value proposition </a:t>
            </a:r>
            <a:r>
              <a:rPr lang="en-US" dirty="0" smtClean="0"/>
              <a:t>consists of the whole cluster of benefits the company </a:t>
            </a:r>
          </a:p>
          <a:p>
            <a:r>
              <a:rPr lang="en-US" dirty="0" smtClean="0"/>
              <a:t>promises to deliver; it is more than the core positioning of the offering.</a:t>
            </a:r>
          </a:p>
          <a:p>
            <a:r>
              <a:rPr lang="en-US" dirty="0" smtClean="0"/>
              <a:t>The </a:t>
            </a:r>
            <a:r>
              <a:rPr lang="en-US" b="1" dirty="0" smtClean="0"/>
              <a:t>value delivery system </a:t>
            </a:r>
            <a:r>
              <a:rPr lang="en-US" dirty="0" smtClean="0"/>
              <a:t>includes all the experiences the customer will have on the way to obtaining and using the offering.</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ext Placeholder 1"/>
          <p:cNvSpPr>
            <a:spLocks noGrp="1"/>
          </p:cNvSpPr>
          <p:nvPr>
            <p:ph type="body" sz="quarter" idx="10"/>
          </p:nvPr>
        </p:nvSpPr>
        <p:spPr bwMode="auto">
          <a:xfrm>
            <a:off x="1295400" y="1981200"/>
            <a:ext cx="67818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A person’s feelings of pleasure or disappointment that result from comparing a product’s perceived performance (or outcome) to expectations.</a:t>
            </a:r>
          </a:p>
        </p:txBody>
      </p:sp>
      <p:sp>
        <p:nvSpPr>
          <p:cNvPr id="20483" name="Title 2"/>
          <p:cNvSpPr>
            <a:spLocks noGrp="1"/>
          </p:cNvSpPr>
          <p:nvPr>
            <p:ph type="title"/>
          </p:nvPr>
        </p:nvSpPr>
        <p:spPr bwMode="auto">
          <a:xfrm>
            <a:off x="1143000" y="812800"/>
            <a:ext cx="64770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solidFill>
                  <a:srgbClr val="C00000"/>
                </a:solidFill>
              </a:rPr>
              <a:t>Satisfaction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Customer Satisfaction</a:t>
            </a:r>
          </a:p>
        </p:txBody>
      </p:sp>
      <p:cxnSp>
        <p:nvCxnSpPr>
          <p:cNvPr id="5" name="Straight Connector 4"/>
          <p:cNvCxnSpPr/>
          <p:nvPr/>
        </p:nvCxnSpPr>
        <p:spPr>
          <a:xfrm>
            <a:off x="1676400" y="2819400"/>
            <a:ext cx="5638800"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21508" name="Chart 2"/>
          <p:cNvGraphicFramePr>
            <a:graphicFrameLocks/>
          </p:cNvGraphicFramePr>
          <p:nvPr/>
        </p:nvGraphicFramePr>
        <p:xfrm>
          <a:off x="1473200" y="1346200"/>
          <a:ext cx="6197600" cy="4165600"/>
        </p:xfrm>
        <a:graphic>
          <a:graphicData uri="http://schemas.openxmlformats.org/presentationml/2006/ole">
            <p:oleObj spid="_x0000_s21508" r:id="rId4" imgW="6194073" imgH="4163929" progId="Excel.Sheet.8">
              <p:embed/>
            </p:oleObj>
          </a:graphicData>
        </a:graphic>
      </p:graphicFrame>
      <p:sp>
        <p:nvSpPr>
          <p:cNvPr id="21509" name="TextBox 6"/>
          <p:cNvSpPr txBox="1">
            <a:spLocks noChangeArrowheads="1"/>
          </p:cNvSpPr>
          <p:nvPr/>
        </p:nvSpPr>
        <p:spPr bwMode="auto">
          <a:xfrm>
            <a:off x="152400" y="2590800"/>
            <a:ext cx="1524000" cy="369888"/>
          </a:xfrm>
          <a:prstGeom prst="rect">
            <a:avLst/>
          </a:prstGeom>
          <a:noFill/>
          <a:ln w="9525">
            <a:noFill/>
            <a:miter lim="800000"/>
            <a:headEnd/>
            <a:tailEnd/>
          </a:ln>
        </p:spPr>
        <p:txBody>
          <a:bodyPr>
            <a:spAutoFit/>
          </a:bodyPr>
          <a:lstStyle/>
          <a:p>
            <a:r>
              <a:rPr lang="en-US"/>
              <a:t>Expectations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Customer Expectations</a:t>
            </a:r>
          </a:p>
        </p:txBody>
      </p:sp>
      <p:sp>
        <p:nvSpPr>
          <p:cNvPr id="3" name="Oval 2"/>
          <p:cNvSpPr/>
          <p:nvPr/>
        </p:nvSpPr>
        <p:spPr>
          <a:xfrm>
            <a:off x="457200" y="3533775"/>
            <a:ext cx="2667000" cy="1295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 rIns="9144" anchor="ctr"/>
          <a:lstStyle/>
          <a:p>
            <a:pPr algn="ctr" fontAlgn="auto">
              <a:spcBef>
                <a:spcPts val="0"/>
              </a:spcBef>
              <a:spcAft>
                <a:spcPts val="0"/>
              </a:spcAft>
              <a:defRPr/>
            </a:pPr>
            <a:r>
              <a:rPr lang="en-US" sz="2800" dirty="0"/>
              <a:t>Expectations</a:t>
            </a:r>
          </a:p>
        </p:txBody>
      </p:sp>
      <p:sp>
        <p:nvSpPr>
          <p:cNvPr id="5" name="Line Callout 2 (No Border) 4"/>
          <p:cNvSpPr/>
          <p:nvPr/>
        </p:nvSpPr>
        <p:spPr>
          <a:xfrm>
            <a:off x="3657600" y="1981200"/>
            <a:ext cx="3962400" cy="304800"/>
          </a:xfrm>
          <a:prstGeom prst="callout2">
            <a:avLst>
              <a:gd name="adj1" fmla="val 43750"/>
              <a:gd name="adj2" fmla="val -4405"/>
              <a:gd name="adj3" fmla="val 43750"/>
              <a:gd name="adj4" fmla="val -17381"/>
              <a:gd name="adj5" fmla="val 464183"/>
              <a:gd name="adj6" fmla="val -43789"/>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3200" dirty="0">
                <a:solidFill>
                  <a:schemeClr val="tx1"/>
                </a:solidFill>
              </a:rPr>
              <a:t>Previous purchases</a:t>
            </a:r>
          </a:p>
        </p:txBody>
      </p:sp>
      <p:sp>
        <p:nvSpPr>
          <p:cNvPr id="6" name="Line Callout 2 (No Border) 5"/>
          <p:cNvSpPr/>
          <p:nvPr/>
        </p:nvSpPr>
        <p:spPr>
          <a:xfrm>
            <a:off x="3962400" y="2590800"/>
            <a:ext cx="2743200" cy="304800"/>
          </a:xfrm>
          <a:prstGeom prst="callout2">
            <a:avLst>
              <a:gd name="adj1" fmla="val 43750"/>
              <a:gd name="adj2" fmla="val -4405"/>
              <a:gd name="adj3" fmla="val 43750"/>
              <a:gd name="adj4" fmla="val -17381"/>
              <a:gd name="adj5" fmla="val 354808"/>
              <a:gd name="adj6" fmla="val -45239"/>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3200" dirty="0">
                <a:solidFill>
                  <a:schemeClr val="tx1"/>
                </a:solidFill>
              </a:rPr>
              <a:t>Friends advice</a:t>
            </a:r>
          </a:p>
        </p:txBody>
      </p:sp>
      <p:sp>
        <p:nvSpPr>
          <p:cNvPr id="7" name="Line Callout 2 (No Border) 6"/>
          <p:cNvSpPr/>
          <p:nvPr/>
        </p:nvSpPr>
        <p:spPr>
          <a:xfrm>
            <a:off x="4267200" y="3228975"/>
            <a:ext cx="4953000" cy="304800"/>
          </a:xfrm>
          <a:prstGeom prst="callout2">
            <a:avLst>
              <a:gd name="adj1" fmla="val 43750"/>
              <a:gd name="adj2" fmla="val -4405"/>
              <a:gd name="adj3" fmla="val 46875"/>
              <a:gd name="adj4" fmla="val -9881"/>
              <a:gd name="adj5" fmla="val 226683"/>
              <a:gd name="adj6" fmla="val -20596"/>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3200" dirty="0">
                <a:solidFill>
                  <a:schemeClr val="tx1"/>
                </a:solidFill>
              </a:rPr>
              <a:t>Marketers’ / competitors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Monitoring Satisfaction</a:t>
            </a:r>
          </a:p>
        </p:txBody>
      </p:sp>
      <p:pic>
        <p:nvPicPr>
          <p:cNvPr id="23555" name="Picture 3"/>
          <p:cNvPicPr>
            <a:picLocks noChangeAspect="1"/>
          </p:cNvPicPr>
          <p:nvPr/>
        </p:nvPicPr>
        <p:blipFill>
          <a:blip r:embed="rId3"/>
          <a:srcRect/>
          <a:stretch>
            <a:fillRect/>
          </a:stretch>
        </p:blipFill>
        <p:spPr bwMode="auto">
          <a:xfrm>
            <a:off x="3581400" y="3413125"/>
            <a:ext cx="3162300" cy="3206750"/>
          </a:xfrm>
          <a:prstGeom prst="rect">
            <a:avLst/>
          </a:prstGeom>
          <a:noFill/>
          <a:ln w="9525">
            <a:noFill/>
            <a:miter lim="800000"/>
            <a:headEnd/>
            <a:tailEnd/>
          </a:ln>
        </p:spPr>
      </p:pic>
      <p:sp>
        <p:nvSpPr>
          <p:cNvPr id="23556" name="TextBox 4"/>
          <p:cNvSpPr txBox="1">
            <a:spLocks noChangeArrowheads="1"/>
          </p:cNvSpPr>
          <p:nvPr/>
        </p:nvSpPr>
        <p:spPr bwMode="auto">
          <a:xfrm>
            <a:off x="6362700" y="5772150"/>
            <a:ext cx="1752600" cy="830263"/>
          </a:xfrm>
          <a:prstGeom prst="rect">
            <a:avLst/>
          </a:prstGeom>
          <a:noFill/>
          <a:ln w="9525">
            <a:noFill/>
            <a:miter lim="800000"/>
            <a:headEnd/>
            <a:tailEnd/>
          </a:ln>
        </p:spPr>
        <p:txBody>
          <a:bodyPr>
            <a:spAutoFit/>
          </a:bodyPr>
          <a:lstStyle/>
          <a:p>
            <a:r>
              <a:rPr lang="en-US" sz="2400" b="1">
                <a:solidFill>
                  <a:srgbClr val="FF0000"/>
                </a:solidFill>
              </a:rPr>
              <a:t>Customer </a:t>
            </a:r>
          </a:p>
          <a:p>
            <a:r>
              <a:rPr lang="en-US" sz="2400" b="1">
                <a:solidFill>
                  <a:srgbClr val="FF0000"/>
                </a:solidFill>
              </a:rPr>
              <a:t>Complaints</a:t>
            </a:r>
          </a:p>
        </p:txBody>
      </p:sp>
      <p:pic>
        <p:nvPicPr>
          <p:cNvPr id="23557" name="Picture 6"/>
          <p:cNvPicPr>
            <a:picLocks noChangeAspect="1"/>
          </p:cNvPicPr>
          <p:nvPr/>
        </p:nvPicPr>
        <p:blipFill>
          <a:blip r:embed="rId4">
            <a:clrChange>
              <a:clrFrom>
                <a:srgbClr val="FEFEFE"/>
              </a:clrFrom>
              <a:clrTo>
                <a:srgbClr val="FEFEFE">
                  <a:alpha val="0"/>
                </a:srgbClr>
              </a:clrTo>
            </a:clrChange>
          </a:blip>
          <a:srcRect/>
          <a:stretch>
            <a:fillRect/>
          </a:stretch>
        </p:blipFill>
        <p:spPr bwMode="auto">
          <a:xfrm>
            <a:off x="0" y="990600"/>
            <a:ext cx="2657475" cy="4621213"/>
          </a:xfrm>
          <a:prstGeom prst="rect">
            <a:avLst/>
          </a:prstGeom>
          <a:noFill/>
          <a:ln w="9525">
            <a:noFill/>
            <a:miter lim="800000"/>
            <a:headEnd/>
            <a:tailEnd/>
          </a:ln>
        </p:spPr>
      </p:pic>
      <p:sp>
        <p:nvSpPr>
          <p:cNvPr id="23558" name="TextBox 5"/>
          <p:cNvSpPr txBox="1">
            <a:spLocks noChangeArrowheads="1"/>
          </p:cNvSpPr>
          <p:nvPr/>
        </p:nvSpPr>
        <p:spPr bwMode="auto">
          <a:xfrm>
            <a:off x="1328738" y="3879850"/>
            <a:ext cx="2095500" cy="830263"/>
          </a:xfrm>
          <a:prstGeom prst="rect">
            <a:avLst/>
          </a:prstGeom>
          <a:noFill/>
          <a:ln w="9525">
            <a:noFill/>
            <a:miter lim="800000"/>
            <a:headEnd/>
            <a:tailEnd/>
          </a:ln>
        </p:spPr>
        <p:txBody>
          <a:bodyPr>
            <a:spAutoFit/>
          </a:bodyPr>
          <a:lstStyle/>
          <a:p>
            <a:r>
              <a:rPr lang="en-US" sz="2400" b="1">
                <a:solidFill>
                  <a:srgbClr val="FF0000"/>
                </a:solidFill>
              </a:rPr>
              <a:t>Measurement </a:t>
            </a:r>
            <a:br>
              <a:rPr lang="en-US" sz="2400" b="1">
                <a:solidFill>
                  <a:srgbClr val="FF0000"/>
                </a:solidFill>
              </a:rPr>
            </a:br>
            <a:r>
              <a:rPr lang="en-US" sz="2400" b="1">
                <a:solidFill>
                  <a:srgbClr val="FF0000"/>
                </a:solidFill>
              </a:rPr>
              <a:t>Techniques</a:t>
            </a:r>
          </a:p>
        </p:txBody>
      </p:sp>
      <p:pic>
        <p:nvPicPr>
          <p:cNvPr id="23559" name="Picture 7"/>
          <p:cNvPicPr>
            <a:picLocks noChangeAspect="1"/>
          </p:cNvPicPr>
          <p:nvPr/>
        </p:nvPicPr>
        <p:blipFill>
          <a:blip r:embed="rId5"/>
          <a:srcRect/>
          <a:stretch>
            <a:fillRect/>
          </a:stretch>
        </p:blipFill>
        <p:spPr bwMode="auto">
          <a:xfrm>
            <a:off x="7573963" y="1092200"/>
            <a:ext cx="1484312" cy="3576638"/>
          </a:xfrm>
          <a:prstGeom prst="rect">
            <a:avLst/>
          </a:prstGeom>
          <a:noFill/>
          <a:ln w="9525">
            <a:noFill/>
            <a:miter lim="800000"/>
            <a:headEnd/>
            <a:tailEnd/>
          </a:ln>
        </p:spPr>
      </p:pic>
      <p:sp>
        <p:nvSpPr>
          <p:cNvPr id="23560" name="TextBox 2"/>
          <p:cNvSpPr txBox="1">
            <a:spLocks noChangeArrowheads="1"/>
          </p:cNvSpPr>
          <p:nvPr/>
        </p:nvSpPr>
        <p:spPr bwMode="auto">
          <a:xfrm>
            <a:off x="4800600" y="1130300"/>
            <a:ext cx="2971800" cy="830263"/>
          </a:xfrm>
          <a:prstGeom prst="rect">
            <a:avLst/>
          </a:prstGeom>
          <a:noFill/>
          <a:ln w="9525">
            <a:noFill/>
            <a:miter lim="800000"/>
            <a:headEnd/>
            <a:tailEnd/>
          </a:ln>
        </p:spPr>
        <p:txBody>
          <a:bodyPr>
            <a:spAutoFit/>
          </a:bodyPr>
          <a:lstStyle/>
          <a:p>
            <a:r>
              <a:rPr lang="en-US" sz="2400" b="1">
                <a:solidFill>
                  <a:srgbClr val="FF0000"/>
                </a:solidFill>
              </a:rPr>
              <a:t>Influence of </a:t>
            </a:r>
          </a:p>
          <a:p>
            <a:r>
              <a:rPr lang="en-US" sz="2400" b="1">
                <a:solidFill>
                  <a:srgbClr val="FF0000"/>
                </a:solidFill>
              </a:rPr>
              <a:t>Customer Satisfaction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Measurement Techniques</a:t>
            </a:r>
          </a:p>
        </p:txBody>
      </p:sp>
      <p:pic>
        <p:nvPicPr>
          <p:cNvPr id="24579" name="Picture 2" descr="C:\Documents and Settings\Administrator\My Documents\Teaching Materials\Artwork\Photos\Shutterstock\LowRez\Satisfaction survey (2).jpg"/>
          <p:cNvPicPr>
            <a:picLocks noChangeAspect="1" noChangeArrowheads="1"/>
          </p:cNvPicPr>
          <p:nvPr/>
        </p:nvPicPr>
        <p:blipFill>
          <a:blip r:embed="rId3"/>
          <a:srcRect/>
          <a:stretch>
            <a:fillRect/>
          </a:stretch>
        </p:blipFill>
        <p:spPr bwMode="auto">
          <a:xfrm>
            <a:off x="6604000" y="2743200"/>
            <a:ext cx="2540000" cy="3810000"/>
          </a:xfrm>
          <a:prstGeom prst="rect">
            <a:avLst/>
          </a:prstGeom>
          <a:noFill/>
          <a:ln w="9525">
            <a:noFill/>
            <a:miter lim="800000"/>
            <a:headEnd/>
            <a:tailEnd/>
          </a:ln>
        </p:spPr>
      </p:pic>
      <p:sp>
        <p:nvSpPr>
          <p:cNvPr id="24580" name="TextBox 3"/>
          <p:cNvSpPr txBox="1">
            <a:spLocks noChangeArrowheads="1"/>
          </p:cNvSpPr>
          <p:nvPr/>
        </p:nvSpPr>
        <p:spPr bwMode="auto">
          <a:xfrm>
            <a:off x="228600" y="3124200"/>
            <a:ext cx="2819400" cy="461963"/>
          </a:xfrm>
          <a:prstGeom prst="rect">
            <a:avLst/>
          </a:prstGeom>
          <a:noFill/>
          <a:ln w="9525">
            <a:noFill/>
            <a:miter lim="800000"/>
            <a:headEnd/>
            <a:tailEnd/>
          </a:ln>
        </p:spPr>
        <p:txBody>
          <a:bodyPr>
            <a:spAutoFit/>
          </a:bodyPr>
          <a:lstStyle/>
          <a:p>
            <a:r>
              <a:rPr lang="en-US" sz="2400" b="1" dirty="0">
                <a:solidFill>
                  <a:srgbClr val="FF0000"/>
                </a:solidFill>
              </a:rPr>
              <a:t>Customer Loss Rate</a:t>
            </a:r>
          </a:p>
        </p:txBody>
      </p:sp>
      <p:pic>
        <p:nvPicPr>
          <p:cNvPr id="24581" name="Picture 3" descr="C:\Documents and Settings\Administrator\My Documents\Teaching Materials\Artwork\Photos\Shutterstock\LowRez\Woman w shopping bags.jpg"/>
          <p:cNvPicPr>
            <a:picLocks noChangeAspect="1" noChangeArrowheads="1"/>
          </p:cNvPicPr>
          <p:nvPr/>
        </p:nvPicPr>
        <p:blipFill>
          <a:blip r:embed="rId4"/>
          <a:srcRect/>
          <a:stretch>
            <a:fillRect/>
          </a:stretch>
        </p:blipFill>
        <p:spPr bwMode="auto">
          <a:xfrm>
            <a:off x="76200" y="3672175"/>
            <a:ext cx="2209800" cy="2833399"/>
          </a:xfrm>
          <a:prstGeom prst="rect">
            <a:avLst/>
          </a:prstGeom>
          <a:noFill/>
          <a:ln w="9525">
            <a:noFill/>
            <a:miter lim="800000"/>
            <a:headEnd/>
            <a:tailEnd/>
          </a:ln>
        </p:spPr>
      </p:pic>
      <p:sp>
        <p:nvSpPr>
          <p:cNvPr id="24582" name="TextBox 5"/>
          <p:cNvSpPr txBox="1">
            <a:spLocks noChangeArrowheads="1"/>
          </p:cNvSpPr>
          <p:nvPr/>
        </p:nvSpPr>
        <p:spPr bwMode="auto">
          <a:xfrm>
            <a:off x="3124200" y="5029200"/>
            <a:ext cx="2819400" cy="461962"/>
          </a:xfrm>
          <a:prstGeom prst="rect">
            <a:avLst/>
          </a:prstGeom>
          <a:noFill/>
          <a:ln w="9525">
            <a:noFill/>
            <a:miter lim="800000"/>
            <a:headEnd/>
            <a:tailEnd/>
          </a:ln>
        </p:spPr>
        <p:txBody>
          <a:bodyPr>
            <a:spAutoFit/>
          </a:bodyPr>
          <a:lstStyle/>
          <a:p>
            <a:r>
              <a:rPr lang="en-US" sz="2400" b="1" dirty="0">
                <a:solidFill>
                  <a:srgbClr val="FF0000"/>
                </a:solidFill>
              </a:rPr>
              <a:t>Mystery Shopper</a:t>
            </a:r>
          </a:p>
        </p:txBody>
      </p:sp>
      <p:sp>
        <p:nvSpPr>
          <p:cNvPr id="24583" name="TextBox 6"/>
          <p:cNvSpPr txBox="1">
            <a:spLocks noChangeArrowheads="1"/>
          </p:cNvSpPr>
          <p:nvPr/>
        </p:nvSpPr>
        <p:spPr bwMode="auto">
          <a:xfrm>
            <a:off x="6284913" y="2362200"/>
            <a:ext cx="2819400" cy="461963"/>
          </a:xfrm>
          <a:prstGeom prst="rect">
            <a:avLst/>
          </a:prstGeom>
          <a:noFill/>
          <a:ln w="9525">
            <a:noFill/>
            <a:miter lim="800000"/>
            <a:headEnd/>
            <a:tailEnd/>
          </a:ln>
        </p:spPr>
        <p:txBody>
          <a:bodyPr>
            <a:spAutoFit/>
          </a:bodyPr>
          <a:lstStyle/>
          <a:p>
            <a:r>
              <a:rPr lang="en-US" sz="2400" b="1">
                <a:solidFill>
                  <a:srgbClr val="FF0000"/>
                </a:solidFill>
              </a:rPr>
              <a:t>Surveys</a:t>
            </a:r>
          </a:p>
        </p:txBody>
      </p:sp>
      <p:sp>
        <p:nvSpPr>
          <p:cNvPr id="8" name="TextBox 7"/>
          <p:cNvSpPr txBox="1"/>
          <p:nvPr/>
        </p:nvSpPr>
        <p:spPr>
          <a:xfrm>
            <a:off x="228600" y="1295400"/>
            <a:ext cx="8431860" cy="646331"/>
          </a:xfrm>
          <a:prstGeom prst="rect">
            <a:avLst/>
          </a:prstGeom>
          <a:noFill/>
        </p:spPr>
        <p:txBody>
          <a:bodyPr wrap="none" rtlCol="0">
            <a:spAutoFit/>
          </a:bodyPr>
          <a:lstStyle/>
          <a:p>
            <a:r>
              <a:rPr lang="en-US" dirty="0" smtClean="0"/>
              <a:t>Companies can hire </a:t>
            </a:r>
            <a:r>
              <a:rPr lang="en-US" i="1" dirty="0" smtClean="0"/>
              <a:t>mystery shoppers </a:t>
            </a:r>
            <a:r>
              <a:rPr lang="en-US" dirty="0" smtClean="0"/>
              <a:t>to pose as potential buyers and report on </a:t>
            </a:r>
          </a:p>
          <a:p>
            <a:r>
              <a:rPr lang="en-US" dirty="0" smtClean="0"/>
              <a:t>strong and weak points experienced in buying the company’s and competitors’ products</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Influence of Customer Satisfaction</a:t>
            </a:r>
          </a:p>
        </p:txBody>
      </p:sp>
      <p:sp>
        <p:nvSpPr>
          <p:cNvPr id="25603" name="TextBox 2"/>
          <p:cNvSpPr txBox="1">
            <a:spLocks noChangeArrowheads="1"/>
          </p:cNvSpPr>
          <p:nvPr/>
        </p:nvSpPr>
        <p:spPr bwMode="auto">
          <a:xfrm>
            <a:off x="304800" y="4876800"/>
            <a:ext cx="3200400" cy="461962"/>
          </a:xfrm>
          <a:prstGeom prst="rect">
            <a:avLst/>
          </a:prstGeom>
          <a:noFill/>
          <a:ln w="9525">
            <a:noFill/>
            <a:miter lim="800000"/>
            <a:headEnd/>
            <a:tailEnd/>
          </a:ln>
        </p:spPr>
        <p:txBody>
          <a:bodyPr>
            <a:spAutoFit/>
          </a:bodyPr>
          <a:lstStyle/>
          <a:p>
            <a:pPr algn="ctr"/>
            <a:r>
              <a:rPr lang="en-US" sz="2400" b="1" dirty="0">
                <a:solidFill>
                  <a:srgbClr val="FF0000"/>
                </a:solidFill>
              </a:rPr>
              <a:t>Customer satisfaction</a:t>
            </a:r>
          </a:p>
        </p:txBody>
      </p:sp>
      <p:pic>
        <p:nvPicPr>
          <p:cNvPr id="25604" name="Picture 2" descr="C:\Documents and Settings\Administrator\My Documents\Teaching Materials\Artwork\Photos\Shutterstock\LowRez\Goal2.jpg"/>
          <p:cNvPicPr>
            <a:picLocks noChangeAspect="1" noChangeArrowheads="1"/>
          </p:cNvPicPr>
          <p:nvPr/>
        </p:nvPicPr>
        <p:blipFill>
          <a:blip r:embed="rId3"/>
          <a:srcRect/>
          <a:stretch>
            <a:fillRect/>
          </a:stretch>
        </p:blipFill>
        <p:spPr bwMode="auto">
          <a:xfrm>
            <a:off x="381000" y="3505200"/>
            <a:ext cx="2316162" cy="1485900"/>
          </a:xfrm>
          <a:prstGeom prst="rect">
            <a:avLst/>
          </a:prstGeom>
          <a:noFill/>
          <a:ln w="9525">
            <a:noFill/>
            <a:miter lim="800000"/>
            <a:headEnd/>
            <a:tailEnd/>
          </a:ln>
        </p:spPr>
      </p:pic>
      <p:pic>
        <p:nvPicPr>
          <p:cNvPr id="25605" name="Picture 3" descr="C:\Documents and Settings\Administrator\My Documents\Teaching Materials\Artwork\Photos\Shutterstock\LowRez\Red toolbox open.jpg"/>
          <p:cNvPicPr>
            <a:picLocks noChangeAspect="1" noChangeArrowheads="1"/>
          </p:cNvPicPr>
          <p:nvPr/>
        </p:nvPicPr>
        <p:blipFill>
          <a:blip r:embed="rId4"/>
          <a:srcRect/>
          <a:stretch>
            <a:fillRect/>
          </a:stretch>
        </p:blipFill>
        <p:spPr bwMode="auto">
          <a:xfrm>
            <a:off x="2819400" y="3276600"/>
            <a:ext cx="1919287" cy="1752600"/>
          </a:xfrm>
          <a:prstGeom prst="rect">
            <a:avLst/>
          </a:prstGeom>
          <a:noFill/>
          <a:ln w="9525">
            <a:noFill/>
            <a:miter lim="800000"/>
            <a:headEnd/>
            <a:tailEnd/>
          </a:ln>
        </p:spPr>
      </p:pic>
      <p:pic>
        <p:nvPicPr>
          <p:cNvPr id="25606" name="Picture 3"/>
          <p:cNvPicPr>
            <a:picLocks noChangeAspect="1"/>
          </p:cNvPicPr>
          <p:nvPr/>
        </p:nvPicPr>
        <p:blipFill>
          <a:blip r:embed="rId5"/>
          <a:srcRect/>
          <a:stretch>
            <a:fillRect/>
          </a:stretch>
        </p:blipFill>
        <p:spPr bwMode="auto">
          <a:xfrm>
            <a:off x="5181600" y="3962400"/>
            <a:ext cx="3848100" cy="2565400"/>
          </a:xfrm>
          <a:prstGeom prst="rect">
            <a:avLst/>
          </a:prstGeom>
          <a:noFill/>
          <a:ln w="9525">
            <a:noFill/>
            <a:miter lim="800000"/>
            <a:headEnd/>
            <a:tailEnd/>
          </a:ln>
        </p:spPr>
      </p:pic>
      <p:sp>
        <p:nvSpPr>
          <p:cNvPr id="25607" name="TextBox 6"/>
          <p:cNvSpPr txBox="1">
            <a:spLocks noChangeArrowheads="1"/>
          </p:cNvSpPr>
          <p:nvPr/>
        </p:nvSpPr>
        <p:spPr bwMode="auto">
          <a:xfrm>
            <a:off x="2819400" y="5943600"/>
            <a:ext cx="3429000" cy="461963"/>
          </a:xfrm>
          <a:prstGeom prst="rect">
            <a:avLst/>
          </a:prstGeom>
          <a:noFill/>
          <a:ln w="9525">
            <a:noFill/>
            <a:miter lim="800000"/>
            <a:headEnd/>
            <a:tailEnd/>
          </a:ln>
        </p:spPr>
        <p:txBody>
          <a:bodyPr>
            <a:spAutoFit/>
          </a:bodyPr>
          <a:lstStyle/>
          <a:p>
            <a:pPr algn="ctr"/>
            <a:r>
              <a:rPr lang="en-US" sz="2400" b="1">
                <a:solidFill>
                  <a:srgbClr val="FF0000"/>
                </a:solidFill>
              </a:rPr>
              <a:t>Speed of communication</a:t>
            </a:r>
          </a:p>
        </p:txBody>
      </p:sp>
      <p:sp>
        <p:nvSpPr>
          <p:cNvPr id="9" name="TextBox 8"/>
          <p:cNvSpPr txBox="1"/>
          <p:nvPr/>
        </p:nvSpPr>
        <p:spPr>
          <a:xfrm>
            <a:off x="304800" y="1295400"/>
            <a:ext cx="8169288" cy="1200329"/>
          </a:xfrm>
          <a:prstGeom prst="rect">
            <a:avLst/>
          </a:prstGeom>
          <a:noFill/>
        </p:spPr>
        <p:txBody>
          <a:bodyPr wrap="none" rtlCol="0">
            <a:spAutoFit/>
          </a:bodyPr>
          <a:lstStyle/>
          <a:p>
            <a:pPr algn="just"/>
            <a:r>
              <a:rPr lang="en-US" dirty="0" smtClean="0"/>
              <a:t>For customer-centered companies, customer satisfaction is both a goal and a</a:t>
            </a:r>
          </a:p>
          <a:p>
            <a:pPr algn="just"/>
            <a:r>
              <a:rPr lang="en-US" dirty="0" smtClean="0"/>
              <a:t> marketing tool. Companies need to be especially concerned with their customer</a:t>
            </a:r>
          </a:p>
          <a:p>
            <a:pPr algn="just"/>
            <a:r>
              <a:rPr lang="en-US" dirty="0" smtClean="0"/>
              <a:t> satisfaction level today because the Internet provides a tool for consumers to quickly</a:t>
            </a:r>
          </a:p>
          <a:p>
            <a:pPr algn="just"/>
            <a:r>
              <a:rPr lang="en-US" dirty="0" smtClean="0"/>
              <a:t> spread both good and bad word of mouth to the rest of the world.</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Customer Complaints</a:t>
            </a:r>
          </a:p>
        </p:txBody>
      </p:sp>
      <p:sp>
        <p:nvSpPr>
          <p:cNvPr id="26627" name="TextBox 3"/>
          <p:cNvSpPr txBox="1">
            <a:spLocks noChangeArrowheads="1"/>
          </p:cNvSpPr>
          <p:nvPr/>
        </p:nvSpPr>
        <p:spPr bwMode="auto">
          <a:xfrm>
            <a:off x="152400" y="2608263"/>
            <a:ext cx="1676400" cy="1200150"/>
          </a:xfrm>
          <a:prstGeom prst="rect">
            <a:avLst/>
          </a:prstGeom>
          <a:noFill/>
          <a:ln w="9525">
            <a:noFill/>
            <a:miter lim="800000"/>
            <a:headEnd/>
            <a:tailEnd/>
          </a:ln>
        </p:spPr>
        <p:txBody>
          <a:bodyPr>
            <a:spAutoFit/>
          </a:bodyPr>
          <a:lstStyle/>
          <a:p>
            <a:pPr algn="ctr"/>
            <a:r>
              <a:rPr lang="en-US" sz="4800" b="1">
                <a:solidFill>
                  <a:srgbClr val="FF0000"/>
                </a:solidFill>
              </a:rPr>
              <a:t>25%</a:t>
            </a:r>
          </a:p>
          <a:p>
            <a:pPr algn="ctr"/>
            <a:r>
              <a:rPr lang="en-US" sz="2400" b="1">
                <a:solidFill>
                  <a:srgbClr val="FF0000"/>
                </a:solidFill>
              </a:rPr>
              <a:t>Dissatisfied</a:t>
            </a:r>
          </a:p>
        </p:txBody>
      </p:sp>
      <p:sp>
        <p:nvSpPr>
          <p:cNvPr id="26628" name="TextBox 5"/>
          <p:cNvSpPr txBox="1">
            <a:spLocks noChangeArrowheads="1"/>
          </p:cNvSpPr>
          <p:nvPr/>
        </p:nvSpPr>
        <p:spPr bwMode="auto">
          <a:xfrm>
            <a:off x="2247900" y="1584325"/>
            <a:ext cx="1676400" cy="1016000"/>
          </a:xfrm>
          <a:prstGeom prst="rect">
            <a:avLst/>
          </a:prstGeom>
          <a:noFill/>
          <a:ln w="9525">
            <a:noFill/>
            <a:miter lim="800000"/>
            <a:headEnd/>
            <a:tailEnd/>
          </a:ln>
        </p:spPr>
        <p:txBody>
          <a:bodyPr>
            <a:spAutoFit/>
          </a:bodyPr>
          <a:lstStyle/>
          <a:p>
            <a:pPr algn="ctr"/>
            <a:r>
              <a:rPr lang="en-US" sz="4000" b="1">
                <a:solidFill>
                  <a:srgbClr val="FF0000"/>
                </a:solidFill>
              </a:rPr>
              <a:t>5%</a:t>
            </a:r>
          </a:p>
          <a:p>
            <a:pPr algn="ctr"/>
            <a:r>
              <a:rPr lang="en-US" b="1">
                <a:solidFill>
                  <a:srgbClr val="FF0000"/>
                </a:solidFill>
              </a:rPr>
              <a:t>Complain</a:t>
            </a:r>
          </a:p>
        </p:txBody>
      </p:sp>
      <p:sp>
        <p:nvSpPr>
          <p:cNvPr id="26629" name="TextBox 6"/>
          <p:cNvSpPr txBox="1">
            <a:spLocks noChangeArrowheads="1"/>
          </p:cNvSpPr>
          <p:nvPr/>
        </p:nvSpPr>
        <p:spPr bwMode="auto">
          <a:xfrm>
            <a:off x="2133600" y="3632200"/>
            <a:ext cx="1905000" cy="1016000"/>
          </a:xfrm>
          <a:prstGeom prst="rect">
            <a:avLst/>
          </a:prstGeom>
          <a:noFill/>
          <a:ln w="9525">
            <a:noFill/>
            <a:miter lim="800000"/>
            <a:headEnd/>
            <a:tailEnd/>
          </a:ln>
        </p:spPr>
        <p:txBody>
          <a:bodyPr>
            <a:spAutoFit/>
          </a:bodyPr>
          <a:lstStyle/>
          <a:p>
            <a:pPr algn="ctr"/>
            <a:r>
              <a:rPr lang="en-US" sz="4000" b="1">
                <a:solidFill>
                  <a:srgbClr val="FF0000"/>
                </a:solidFill>
              </a:rPr>
              <a:t>95%</a:t>
            </a:r>
          </a:p>
          <a:p>
            <a:pPr algn="ctr"/>
            <a:r>
              <a:rPr lang="en-US" b="1">
                <a:solidFill>
                  <a:srgbClr val="FF0000"/>
                </a:solidFill>
              </a:rPr>
              <a:t>Stop buying</a:t>
            </a:r>
          </a:p>
        </p:txBody>
      </p:sp>
      <p:pic>
        <p:nvPicPr>
          <p:cNvPr id="26630" name="Picture 7"/>
          <p:cNvPicPr>
            <a:picLocks noChangeAspect="1"/>
          </p:cNvPicPr>
          <p:nvPr/>
        </p:nvPicPr>
        <p:blipFill>
          <a:blip r:embed="rId3">
            <a:clrChange>
              <a:clrFrom>
                <a:srgbClr val="FCFCFC"/>
              </a:clrFrom>
              <a:clrTo>
                <a:srgbClr val="FCFCFC">
                  <a:alpha val="0"/>
                </a:srgbClr>
              </a:clrTo>
            </a:clrChange>
          </a:blip>
          <a:srcRect/>
          <a:stretch>
            <a:fillRect/>
          </a:stretch>
        </p:blipFill>
        <p:spPr bwMode="auto">
          <a:xfrm>
            <a:off x="6843713" y="3124200"/>
            <a:ext cx="2238375" cy="3505200"/>
          </a:xfrm>
          <a:prstGeom prst="rect">
            <a:avLst/>
          </a:prstGeom>
          <a:noFill/>
          <a:ln w="9525">
            <a:noFill/>
            <a:miter lim="800000"/>
            <a:headEnd/>
            <a:tailEnd/>
          </a:ln>
        </p:spPr>
      </p:pic>
      <p:sp>
        <p:nvSpPr>
          <p:cNvPr id="26631" name="TextBox 8"/>
          <p:cNvSpPr txBox="1">
            <a:spLocks noChangeArrowheads="1"/>
          </p:cNvSpPr>
          <p:nvPr/>
        </p:nvSpPr>
        <p:spPr bwMode="auto">
          <a:xfrm>
            <a:off x="4648200" y="1260475"/>
            <a:ext cx="2438400" cy="893763"/>
          </a:xfrm>
          <a:prstGeom prst="rect">
            <a:avLst/>
          </a:prstGeom>
          <a:noFill/>
          <a:ln w="9525">
            <a:noFill/>
            <a:miter lim="800000"/>
            <a:headEnd/>
            <a:tailEnd/>
          </a:ln>
        </p:spPr>
        <p:txBody>
          <a:bodyPr>
            <a:spAutoFit/>
          </a:bodyPr>
          <a:lstStyle/>
          <a:p>
            <a:pPr algn="ctr"/>
            <a:r>
              <a:rPr lang="en-US" sz="3200" b="1">
                <a:solidFill>
                  <a:srgbClr val="FF0000"/>
                </a:solidFill>
              </a:rPr>
              <a:t>54% - 70%</a:t>
            </a:r>
          </a:p>
          <a:p>
            <a:pPr algn="ctr"/>
            <a:r>
              <a:rPr lang="en-US" b="1">
                <a:solidFill>
                  <a:srgbClr val="FF0000"/>
                </a:solidFill>
              </a:rPr>
              <a:t>Buy again if resolved</a:t>
            </a:r>
          </a:p>
        </p:txBody>
      </p:sp>
      <p:sp>
        <p:nvSpPr>
          <p:cNvPr id="26632" name="TextBox 9"/>
          <p:cNvSpPr txBox="1">
            <a:spLocks noChangeArrowheads="1"/>
          </p:cNvSpPr>
          <p:nvPr/>
        </p:nvSpPr>
        <p:spPr bwMode="auto">
          <a:xfrm>
            <a:off x="4648200" y="2163763"/>
            <a:ext cx="2438400" cy="892175"/>
          </a:xfrm>
          <a:prstGeom prst="rect">
            <a:avLst/>
          </a:prstGeom>
          <a:noFill/>
          <a:ln w="9525">
            <a:noFill/>
            <a:miter lim="800000"/>
            <a:headEnd/>
            <a:tailEnd/>
          </a:ln>
        </p:spPr>
        <p:txBody>
          <a:bodyPr>
            <a:spAutoFit/>
          </a:bodyPr>
          <a:lstStyle/>
          <a:p>
            <a:pPr algn="ctr"/>
            <a:r>
              <a:rPr lang="en-US" sz="3200" b="1">
                <a:solidFill>
                  <a:srgbClr val="FF0000"/>
                </a:solidFill>
              </a:rPr>
              <a:t>95%</a:t>
            </a:r>
          </a:p>
          <a:p>
            <a:pPr algn="ctr"/>
            <a:r>
              <a:rPr lang="en-US" b="1">
                <a:solidFill>
                  <a:srgbClr val="FF0000"/>
                </a:solidFill>
              </a:rPr>
              <a:t>If resolved quickly</a:t>
            </a:r>
          </a:p>
        </p:txBody>
      </p:sp>
      <p:cxnSp>
        <p:nvCxnSpPr>
          <p:cNvPr id="12" name="Straight Arrow Connector 11"/>
          <p:cNvCxnSpPr>
            <a:stCxn id="26627" idx="3"/>
          </p:cNvCxnSpPr>
          <p:nvPr/>
        </p:nvCxnSpPr>
        <p:spPr>
          <a:xfrm flipV="1">
            <a:off x="1828800" y="2479675"/>
            <a:ext cx="714375" cy="728663"/>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26627" idx="3"/>
          </p:cNvCxnSpPr>
          <p:nvPr/>
        </p:nvCxnSpPr>
        <p:spPr>
          <a:xfrm>
            <a:off x="1828800" y="3208338"/>
            <a:ext cx="714375" cy="719137"/>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3733800" y="2092325"/>
            <a:ext cx="914400" cy="0"/>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Right Brace 24"/>
          <p:cNvSpPr/>
          <p:nvPr/>
        </p:nvSpPr>
        <p:spPr>
          <a:xfrm>
            <a:off x="6934200" y="1489075"/>
            <a:ext cx="381000" cy="1355725"/>
          </a:xfrm>
          <a:prstGeom prst="rightBrac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6637" name="TextBox 25"/>
          <p:cNvSpPr txBox="1">
            <a:spLocks noChangeArrowheads="1"/>
          </p:cNvSpPr>
          <p:nvPr/>
        </p:nvSpPr>
        <p:spPr bwMode="auto">
          <a:xfrm>
            <a:off x="7399338" y="1738313"/>
            <a:ext cx="1447800" cy="830262"/>
          </a:xfrm>
          <a:prstGeom prst="rect">
            <a:avLst/>
          </a:prstGeom>
          <a:noFill/>
          <a:ln w="9525">
            <a:noFill/>
            <a:miter lim="800000"/>
            <a:headEnd/>
            <a:tailEnd/>
          </a:ln>
        </p:spPr>
        <p:txBody>
          <a:bodyPr>
            <a:spAutoFit/>
          </a:bodyPr>
          <a:lstStyle/>
          <a:p>
            <a:pPr algn="ctr"/>
            <a:r>
              <a:rPr lang="en-US" sz="2400" b="1">
                <a:solidFill>
                  <a:srgbClr val="FF0000"/>
                </a:solidFill>
              </a:rPr>
              <a:t>Tell 5 </a:t>
            </a:r>
          </a:p>
          <a:p>
            <a:pPr algn="ctr"/>
            <a:r>
              <a:rPr lang="en-US" sz="2400" b="1">
                <a:solidFill>
                  <a:srgbClr val="FF0000"/>
                </a:solidFill>
              </a:rPr>
              <a:t>people</a:t>
            </a:r>
            <a:endParaRPr lang="en-US" sz="1400" b="1">
              <a:solidFill>
                <a:srgbClr val="FF0000"/>
              </a:solidFill>
            </a:endParaRPr>
          </a:p>
        </p:txBody>
      </p:sp>
      <p:sp>
        <p:nvSpPr>
          <p:cNvPr id="26638" name="TextBox 26"/>
          <p:cNvSpPr txBox="1">
            <a:spLocks noChangeArrowheads="1"/>
          </p:cNvSpPr>
          <p:nvPr/>
        </p:nvSpPr>
        <p:spPr bwMode="auto">
          <a:xfrm>
            <a:off x="4114800" y="3724275"/>
            <a:ext cx="1219200" cy="831850"/>
          </a:xfrm>
          <a:prstGeom prst="rect">
            <a:avLst/>
          </a:prstGeom>
          <a:noFill/>
          <a:ln w="9525">
            <a:noFill/>
            <a:miter lim="800000"/>
            <a:headEnd/>
            <a:tailEnd/>
          </a:ln>
        </p:spPr>
        <p:txBody>
          <a:bodyPr>
            <a:spAutoFit/>
          </a:bodyPr>
          <a:lstStyle/>
          <a:p>
            <a:pPr algn="ctr"/>
            <a:r>
              <a:rPr lang="en-US" sz="2400" b="1">
                <a:solidFill>
                  <a:srgbClr val="FF0000"/>
                </a:solidFill>
              </a:rPr>
              <a:t>Tell 11</a:t>
            </a:r>
          </a:p>
          <a:p>
            <a:pPr algn="ctr"/>
            <a:r>
              <a:rPr lang="en-US" sz="2400" b="1">
                <a:solidFill>
                  <a:srgbClr val="FF0000"/>
                </a:solidFill>
              </a:rPr>
              <a:t>people</a:t>
            </a:r>
            <a:endParaRPr lang="en-US" sz="1400" b="1">
              <a:solidFill>
                <a:srgbClr val="FF0000"/>
              </a:solidFill>
            </a:endParaRPr>
          </a:p>
        </p:txBody>
      </p:sp>
      <p:sp>
        <p:nvSpPr>
          <p:cNvPr id="28" name="Right Brace 27"/>
          <p:cNvSpPr/>
          <p:nvPr/>
        </p:nvSpPr>
        <p:spPr>
          <a:xfrm>
            <a:off x="3733800" y="3724275"/>
            <a:ext cx="304800" cy="831850"/>
          </a:xfrm>
          <a:prstGeom prst="rightBrac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Product and Service Quality</a:t>
            </a:r>
          </a:p>
        </p:txBody>
      </p:sp>
      <p:pic>
        <p:nvPicPr>
          <p:cNvPr id="27651" name="Picture 2"/>
          <p:cNvPicPr>
            <a:picLocks noChangeAspect="1"/>
          </p:cNvPicPr>
          <p:nvPr/>
        </p:nvPicPr>
        <p:blipFill>
          <a:blip r:embed="rId3"/>
          <a:srcRect/>
          <a:stretch>
            <a:fillRect/>
          </a:stretch>
        </p:blipFill>
        <p:spPr bwMode="auto">
          <a:xfrm>
            <a:off x="228600" y="3124200"/>
            <a:ext cx="2386013" cy="2057400"/>
          </a:xfrm>
          <a:prstGeom prst="rect">
            <a:avLst/>
          </a:prstGeom>
          <a:noFill/>
          <a:ln w="9525">
            <a:noFill/>
            <a:miter lim="800000"/>
            <a:headEnd/>
            <a:tailEnd/>
          </a:ln>
        </p:spPr>
      </p:pic>
      <p:graphicFrame>
        <p:nvGraphicFramePr>
          <p:cNvPr id="4" name="Diagram 3"/>
          <p:cNvGraphicFramePr/>
          <p:nvPr/>
        </p:nvGraphicFramePr>
        <p:xfrm>
          <a:off x="2971800" y="23622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653" name="TextBox 4"/>
          <p:cNvSpPr txBox="1">
            <a:spLocks noChangeArrowheads="1"/>
          </p:cNvSpPr>
          <p:nvPr/>
        </p:nvSpPr>
        <p:spPr bwMode="auto">
          <a:xfrm>
            <a:off x="3200400" y="1143000"/>
            <a:ext cx="2133600" cy="830997"/>
          </a:xfrm>
          <a:prstGeom prst="rect">
            <a:avLst/>
          </a:prstGeom>
          <a:noFill/>
          <a:ln w="9525">
            <a:noFill/>
            <a:miter lim="800000"/>
            <a:headEnd/>
            <a:tailEnd/>
          </a:ln>
        </p:spPr>
        <p:txBody>
          <a:bodyPr>
            <a:spAutoFit/>
          </a:bodyPr>
          <a:lstStyle/>
          <a:p>
            <a:pPr algn="ctr"/>
            <a:r>
              <a:rPr lang="en-US" sz="2400" b="1" dirty="0" smtClean="0">
                <a:solidFill>
                  <a:srgbClr val="FF0000"/>
                </a:solidFill>
              </a:rPr>
              <a:t>Performance</a:t>
            </a:r>
          </a:p>
          <a:p>
            <a:pPr algn="ctr"/>
            <a:r>
              <a:rPr lang="en-US" sz="1200" dirty="0" smtClean="0"/>
              <a:t>It refers to a product's primary operating characteristics. </a:t>
            </a:r>
            <a:endParaRPr lang="en-US" sz="1200" b="1" dirty="0">
              <a:solidFill>
                <a:srgbClr val="FF0000"/>
              </a:solidFill>
            </a:endParaRPr>
          </a:p>
        </p:txBody>
      </p:sp>
      <p:sp>
        <p:nvSpPr>
          <p:cNvPr id="27654" name="TextBox 5"/>
          <p:cNvSpPr txBox="1">
            <a:spLocks noChangeArrowheads="1"/>
          </p:cNvSpPr>
          <p:nvPr/>
        </p:nvSpPr>
        <p:spPr bwMode="auto">
          <a:xfrm>
            <a:off x="6835775" y="914400"/>
            <a:ext cx="2308225" cy="1015663"/>
          </a:xfrm>
          <a:prstGeom prst="rect">
            <a:avLst/>
          </a:prstGeom>
          <a:noFill/>
          <a:ln w="9525">
            <a:noFill/>
            <a:miter lim="800000"/>
            <a:headEnd/>
            <a:tailEnd/>
          </a:ln>
        </p:spPr>
        <p:txBody>
          <a:bodyPr>
            <a:spAutoFit/>
          </a:bodyPr>
          <a:lstStyle/>
          <a:p>
            <a:pPr algn="ctr"/>
            <a:r>
              <a:rPr lang="en-US" sz="2400" b="1" dirty="0" smtClean="0">
                <a:solidFill>
                  <a:srgbClr val="FF0000"/>
                </a:solidFill>
              </a:rPr>
              <a:t>Conformance</a:t>
            </a:r>
          </a:p>
          <a:p>
            <a:pPr algn="ctr"/>
            <a:r>
              <a:rPr lang="en-US" sz="1200" dirty="0" smtClean="0"/>
              <a:t>Conformance is the precision with which the product or service meets the specified standards.</a:t>
            </a:r>
            <a:endParaRPr lang="en-US" sz="1200" b="1" dirty="0">
              <a:solidFill>
                <a:srgbClr val="FF0000"/>
              </a:solidFill>
            </a:endParaRPr>
          </a:p>
        </p:txBody>
      </p:sp>
      <p:cxnSp>
        <p:nvCxnSpPr>
          <p:cNvPr id="8" name="Straight Connector 7"/>
          <p:cNvCxnSpPr>
            <a:stCxn id="27654" idx="2"/>
          </p:cNvCxnSpPr>
          <p:nvPr/>
        </p:nvCxnSpPr>
        <p:spPr>
          <a:xfrm rot="5400000">
            <a:off x="7055475" y="1199188"/>
            <a:ext cx="203539" cy="16652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27653" idx="2"/>
          </p:cNvCxnSpPr>
          <p:nvPr/>
        </p:nvCxnSpPr>
        <p:spPr>
          <a:xfrm rot="16200000" flipH="1">
            <a:off x="4796999" y="1444198"/>
            <a:ext cx="235805" cy="12954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bwMode="auto">
          <a:xfrm>
            <a:off x="304800" y="76200"/>
            <a:ext cx="86868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Maximizing Customer Lifetime Value</a:t>
            </a:r>
          </a:p>
        </p:txBody>
      </p:sp>
      <p:grpSp>
        <p:nvGrpSpPr>
          <p:cNvPr id="28675" name="Group 7"/>
          <p:cNvGrpSpPr>
            <a:grpSpLocks/>
          </p:cNvGrpSpPr>
          <p:nvPr/>
        </p:nvGrpSpPr>
        <p:grpSpPr bwMode="auto">
          <a:xfrm>
            <a:off x="152400" y="1811338"/>
            <a:ext cx="5257800" cy="3514725"/>
            <a:chOff x="3505200" y="1819274"/>
            <a:chExt cx="5257800" cy="3514725"/>
          </a:xfrm>
        </p:grpSpPr>
        <p:sp>
          <p:nvSpPr>
            <p:cNvPr id="3" name="Oval 2"/>
            <p:cNvSpPr/>
            <p:nvPr/>
          </p:nvSpPr>
          <p:spPr>
            <a:xfrm>
              <a:off x="5233988" y="1819274"/>
              <a:ext cx="3529012" cy="3514725"/>
            </a:xfrm>
            <a:prstGeom prst="ellipse">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ight Arrow 3"/>
            <p:cNvSpPr/>
            <p:nvPr/>
          </p:nvSpPr>
          <p:spPr>
            <a:xfrm>
              <a:off x="3505200" y="2155824"/>
              <a:ext cx="3113088" cy="3170237"/>
            </a:xfrm>
            <a:prstGeom prst="rightArrow">
              <a:avLst>
                <a:gd name="adj1" fmla="val 51803"/>
                <a:gd name="adj2" fmla="val 48776"/>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680" name="TextBox 4"/>
            <p:cNvSpPr txBox="1">
              <a:spLocks noChangeArrowheads="1"/>
            </p:cNvSpPr>
            <p:nvPr/>
          </p:nvSpPr>
          <p:spPr bwMode="auto">
            <a:xfrm>
              <a:off x="3733800" y="3145183"/>
              <a:ext cx="2286000" cy="1077218"/>
            </a:xfrm>
            <a:prstGeom prst="rect">
              <a:avLst/>
            </a:prstGeom>
            <a:noFill/>
            <a:ln w="9525">
              <a:noFill/>
              <a:miter lim="800000"/>
              <a:headEnd/>
              <a:tailEnd/>
            </a:ln>
          </p:spPr>
          <p:txBody>
            <a:bodyPr>
              <a:spAutoFit/>
            </a:bodyPr>
            <a:lstStyle/>
            <a:p>
              <a:pPr algn="ctr"/>
              <a:r>
                <a:rPr lang="en-US" sz="3200" b="1">
                  <a:solidFill>
                    <a:schemeClr val="bg1"/>
                  </a:solidFill>
                </a:rPr>
                <a:t>20% of Customers</a:t>
              </a:r>
            </a:p>
          </p:txBody>
        </p:sp>
        <p:sp>
          <p:nvSpPr>
            <p:cNvPr id="28681" name="TextBox 5"/>
            <p:cNvSpPr txBox="1">
              <a:spLocks noChangeArrowheads="1"/>
            </p:cNvSpPr>
            <p:nvPr/>
          </p:nvSpPr>
          <p:spPr bwMode="auto">
            <a:xfrm>
              <a:off x="6895097" y="3145183"/>
              <a:ext cx="1798721" cy="1077218"/>
            </a:xfrm>
            <a:prstGeom prst="rect">
              <a:avLst/>
            </a:prstGeom>
            <a:noFill/>
            <a:ln w="9525">
              <a:noFill/>
              <a:miter lim="800000"/>
              <a:headEnd/>
              <a:tailEnd/>
            </a:ln>
          </p:spPr>
          <p:txBody>
            <a:bodyPr>
              <a:spAutoFit/>
            </a:bodyPr>
            <a:lstStyle/>
            <a:p>
              <a:r>
                <a:rPr lang="en-US" sz="3200" b="1"/>
                <a:t>80% of Profits</a:t>
              </a:r>
            </a:p>
          </p:txBody>
        </p:sp>
      </p:grpSp>
      <p:pic>
        <p:nvPicPr>
          <p:cNvPr id="28676" name="Picture 2" descr="C:\Documents and Settings\Administrator\My Documents\Teaching Materials\Artwork\Photos\Shutterstock\March2011\Red button fire.jpg"/>
          <p:cNvPicPr>
            <a:picLocks noChangeAspect="1" noChangeArrowheads="1"/>
          </p:cNvPicPr>
          <p:nvPr/>
        </p:nvPicPr>
        <p:blipFill>
          <a:blip r:embed="rId3"/>
          <a:srcRect/>
          <a:stretch>
            <a:fillRect/>
          </a:stretch>
        </p:blipFill>
        <p:spPr bwMode="auto">
          <a:xfrm>
            <a:off x="7162800" y="4799013"/>
            <a:ext cx="1685925" cy="1449387"/>
          </a:xfrm>
          <a:prstGeom prst="rect">
            <a:avLst/>
          </a:prstGeom>
          <a:noFill/>
          <a:ln w="9525">
            <a:noFill/>
            <a:miter lim="800000"/>
            <a:headEnd/>
            <a:tailEnd/>
          </a:ln>
        </p:spPr>
      </p:pic>
      <p:sp>
        <p:nvSpPr>
          <p:cNvPr id="28677" name="TextBox 8"/>
          <p:cNvSpPr txBox="1">
            <a:spLocks noChangeArrowheads="1"/>
          </p:cNvSpPr>
          <p:nvPr/>
        </p:nvSpPr>
        <p:spPr bwMode="auto">
          <a:xfrm>
            <a:off x="6934200" y="6172200"/>
            <a:ext cx="2133600" cy="461963"/>
          </a:xfrm>
          <a:prstGeom prst="rect">
            <a:avLst/>
          </a:prstGeom>
          <a:noFill/>
          <a:ln w="9525">
            <a:noFill/>
            <a:miter lim="800000"/>
            <a:headEnd/>
            <a:tailEnd/>
          </a:ln>
        </p:spPr>
        <p:txBody>
          <a:bodyPr>
            <a:spAutoFit/>
          </a:bodyPr>
          <a:lstStyle/>
          <a:p>
            <a:pPr algn="ctr"/>
            <a:r>
              <a:rPr lang="en-US" sz="2400" b="1"/>
              <a:t>Customers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ext Placeholder 2"/>
          <p:cNvSpPr>
            <a:spLocks noGrp="1"/>
          </p:cNvSpPr>
          <p:nvPr>
            <p:ph type="body" sz="quarter" idx="10"/>
          </p:nvPr>
        </p:nvSpPr>
        <p:spPr bwMode="auto">
          <a:xfrm>
            <a:off x="990600" y="2209800"/>
            <a:ext cx="76200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A person, household, or company that over time yields a revenue stream exceeding by an acceptable amount the company’s cost stream for attracting, selling, and serving that customer.</a:t>
            </a:r>
          </a:p>
        </p:txBody>
      </p:sp>
      <p:sp>
        <p:nvSpPr>
          <p:cNvPr id="30723" name="Title 1"/>
          <p:cNvSpPr>
            <a:spLocks noGrp="1"/>
          </p:cNvSpPr>
          <p:nvPr>
            <p:ph type="title"/>
          </p:nvPr>
        </p:nvSpPr>
        <p:spPr bwMode="auto">
          <a:xfrm>
            <a:off x="838200" y="812800"/>
            <a:ext cx="76200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A Profitable Customer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8" name="Picture 4"/>
          <p:cNvPicPr>
            <a:picLocks noChangeAspect="1"/>
          </p:cNvPicPr>
          <p:nvPr/>
        </p:nvPicPr>
        <p:blipFill>
          <a:blip r:embed="rId3"/>
          <a:srcRect/>
          <a:stretch>
            <a:fillRect/>
          </a:stretch>
        </p:blipFill>
        <p:spPr bwMode="auto">
          <a:xfrm>
            <a:off x="785813" y="2286000"/>
            <a:ext cx="7502525" cy="3867150"/>
          </a:xfrm>
          <a:prstGeom prst="rect">
            <a:avLst/>
          </a:prstGeom>
          <a:noFill/>
          <a:ln w="9525">
            <a:noFill/>
            <a:miter lim="800000"/>
            <a:headEnd/>
            <a:tailEnd/>
          </a:ln>
        </p:spPr>
      </p:pic>
      <p:sp>
        <p:nvSpPr>
          <p:cNvPr id="31749" name="Title 1"/>
          <p:cNvSpPr txBox="1">
            <a:spLocks/>
          </p:cNvSpPr>
          <p:nvPr/>
        </p:nvSpPr>
        <p:spPr bwMode="auto">
          <a:xfrm>
            <a:off x="785813" y="533400"/>
            <a:ext cx="7502525" cy="1371600"/>
          </a:xfrm>
          <a:prstGeom prst="rect">
            <a:avLst/>
          </a:prstGeom>
          <a:noFill/>
          <a:ln w="9525">
            <a:noFill/>
            <a:miter lim="800000"/>
            <a:headEnd/>
            <a:tailEnd/>
          </a:ln>
        </p:spPr>
        <p:txBody>
          <a:bodyPr/>
          <a:lstStyle/>
          <a:p>
            <a:pPr algn="ctr"/>
            <a:r>
              <a:rPr lang="en-US" sz="4400"/>
              <a:t>Customer-Product </a:t>
            </a:r>
            <a:br>
              <a:rPr lang="en-US" sz="4400"/>
            </a:br>
            <a:r>
              <a:rPr lang="en-US" sz="4400"/>
              <a:t>Profitability Analysis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Cultivating Customer Relationships</a:t>
            </a:r>
          </a:p>
        </p:txBody>
      </p:sp>
      <p:sp>
        <p:nvSpPr>
          <p:cNvPr id="32771" name="TextBox 2"/>
          <p:cNvSpPr txBox="1">
            <a:spLocks noChangeArrowheads="1"/>
          </p:cNvSpPr>
          <p:nvPr/>
        </p:nvSpPr>
        <p:spPr bwMode="auto">
          <a:xfrm>
            <a:off x="409575" y="1752600"/>
            <a:ext cx="4014788" cy="2678113"/>
          </a:xfrm>
          <a:prstGeom prst="rect">
            <a:avLst/>
          </a:prstGeom>
          <a:noFill/>
          <a:ln w="9525">
            <a:noFill/>
            <a:miter lim="800000"/>
            <a:headEnd/>
            <a:tailEnd/>
          </a:ln>
        </p:spPr>
        <p:txBody>
          <a:bodyPr>
            <a:spAutoFit/>
          </a:bodyPr>
          <a:lstStyle/>
          <a:p>
            <a:r>
              <a:rPr lang="en-US" sz="2400" b="1">
                <a:solidFill>
                  <a:srgbClr val="FF0000"/>
                </a:solidFill>
              </a:rPr>
              <a:t>Customer Information</a:t>
            </a:r>
          </a:p>
          <a:p>
            <a:pPr marL="800100" lvl="1" indent="-342900">
              <a:lnSpc>
                <a:spcPct val="150000"/>
              </a:lnSpc>
              <a:buFont typeface="Arial" pitchFamily="34" charset="0"/>
              <a:buChar char="•"/>
            </a:pPr>
            <a:r>
              <a:rPr lang="en-US" sz="2400"/>
              <a:t>Differentiate</a:t>
            </a:r>
          </a:p>
          <a:p>
            <a:pPr marL="800100" lvl="1" indent="-342900">
              <a:lnSpc>
                <a:spcPct val="150000"/>
              </a:lnSpc>
              <a:buFont typeface="Arial" pitchFamily="34" charset="0"/>
              <a:buChar char="•"/>
            </a:pPr>
            <a:r>
              <a:rPr lang="en-US" sz="2400"/>
              <a:t>Customize</a:t>
            </a:r>
          </a:p>
          <a:p>
            <a:pPr marL="800100" lvl="1" indent="-342900">
              <a:lnSpc>
                <a:spcPct val="150000"/>
              </a:lnSpc>
              <a:buFont typeface="Arial" pitchFamily="34" charset="0"/>
              <a:buChar char="•"/>
            </a:pPr>
            <a:r>
              <a:rPr lang="en-US" sz="2400"/>
              <a:t>Personalize</a:t>
            </a:r>
          </a:p>
          <a:p>
            <a:pPr marL="800100" lvl="1" indent="-342900">
              <a:lnSpc>
                <a:spcPct val="150000"/>
              </a:lnSpc>
              <a:buFont typeface="Arial" pitchFamily="34" charset="0"/>
              <a:buChar char="•"/>
            </a:pPr>
            <a:r>
              <a:rPr lang="en-US" sz="2400"/>
              <a:t>Share</a:t>
            </a:r>
          </a:p>
        </p:txBody>
      </p:sp>
      <p:pic>
        <p:nvPicPr>
          <p:cNvPr id="32772" name="Picture 3"/>
          <p:cNvPicPr>
            <a:picLocks noChangeAspect="1"/>
          </p:cNvPicPr>
          <p:nvPr/>
        </p:nvPicPr>
        <p:blipFill>
          <a:blip r:embed="rId3"/>
          <a:srcRect/>
          <a:stretch>
            <a:fillRect/>
          </a:stretch>
        </p:blipFill>
        <p:spPr bwMode="auto">
          <a:xfrm>
            <a:off x="4449763" y="3581400"/>
            <a:ext cx="4618037" cy="2990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bwMode="auto">
          <a:xfrm>
            <a:off x="304800" y="228600"/>
            <a:ext cx="8686800" cy="685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600" smtClean="0"/>
              <a:t>Customer Relationship Management (CRM)</a:t>
            </a:r>
          </a:p>
        </p:txBody>
      </p:sp>
      <p:pic>
        <p:nvPicPr>
          <p:cNvPr id="33795" name="Picture 2"/>
          <p:cNvPicPr>
            <a:picLocks noChangeAspect="1"/>
          </p:cNvPicPr>
          <p:nvPr/>
        </p:nvPicPr>
        <p:blipFill>
          <a:blip r:embed="rId3"/>
          <a:srcRect/>
          <a:stretch>
            <a:fillRect/>
          </a:stretch>
        </p:blipFill>
        <p:spPr bwMode="auto">
          <a:xfrm>
            <a:off x="228600" y="2971800"/>
            <a:ext cx="3159125" cy="2101850"/>
          </a:xfrm>
          <a:prstGeom prst="rect">
            <a:avLst/>
          </a:prstGeom>
          <a:noFill/>
          <a:ln w="9525">
            <a:noFill/>
            <a:miter lim="800000"/>
            <a:headEnd/>
            <a:tailEnd/>
          </a:ln>
        </p:spPr>
      </p:pic>
      <p:pic>
        <p:nvPicPr>
          <p:cNvPr id="33796" name="Picture 3"/>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5486400" y="3048000"/>
            <a:ext cx="3105150" cy="2128837"/>
          </a:xfrm>
          <a:prstGeom prst="rect">
            <a:avLst/>
          </a:prstGeom>
          <a:noFill/>
          <a:ln w="9525">
            <a:noFill/>
            <a:miter lim="800000"/>
            <a:headEnd/>
            <a:tailEnd/>
          </a:ln>
        </p:spPr>
      </p:pic>
      <p:sp>
        <p:nvSpPr>
          <p:cNvPr id="33797" name="TextBox 4"/>
          <p:cNvSpPr txBox="1">
            <a:spLocks noChangeArrowheads="1"/>
          </p:cNvSpPr>
          <p:nvPr/>
        </p:nvSpPr>
        <p:spPr bwMode="auto">
          <a:xfrm>
            <a:off x="1295400" y="5029200"/>
            <a:ext cx="4724400" cy="2308324"/>
          </a:xfrm>
          <a:prstGeom prst="rect">
            <a:avLst/>
          </a:prstGeom>
          <a:noFill/>
          <a:ln w="9525">
            <a:noFill/>
            <a:miter lim="800000"/>
            <a:headEnd/>
            <a:tailEnd/>
          </a:ln>
        </p:spPr>
        <p:txBody>
          <a:bodyPr wrap="square">
            <a:spAutoFit/>
          </a:bodyPr>
          <a:lstStyle/>
          <a:p>
            <a:r>
              <a:rPr lang="en-US" sz="2400" b="1" dirty="0">
                <a:solidFill>
                  <a:srgbClr val="FF0000"/>
                </a:solidFill>
              </a:rPr>
              <a:t>Personalizing </a:t>
            </a:r>
            <a:r>
              <a:rPr lang="en-US" sz="2400" b="1" dirty="0" smtClean="0">
                <a:solidFill>
                  <a:srgbClr val="FF0000"/>
                </a:solidFill>
              </a:rPr>
              <a:t>Marketing</a:t>
            </a:r>
          </a:p>
          <a:p>
            <a:r>
              <a:rPr lang="en-US" sz="2400" b="1" dirty="0" smtClean="0">
                <a:solidFill>
                  <a:srgbClr val="FF0000"/>
                </a:solidFill>
              </a:rPr>
              <a:t>Customer Empowerment</a:t>
            </a:r>
          </a:p>
          <a:p>
            <a:r>
              <a:rPr lang="en-US" sz="2400" b="1" dirty="0" smtClean="0">
                <a:solidFill>
                  <a:srgbClr val="FF0000"/>
                </a:solidFill>
              </a:rPr>
              <a:t>Customer Reviews &amp; recommendations</a:t>
            </a:r>
          </a:p>
          <a:p>
            <a:endParaRPr lang="en-US" sz="2400" b="1" dirty="0" smtClean="0">
              <a:solidFill>
                <a:srgbClr val="FF0000"/>
              </a:solidFill>
            </a:endParaRPr>
          </a:p>
          <a:p>
            <a:endParaRPr lang="en-US" sz="2400" b="1" dirty="0">
              <a:solidFill>
                <a:srgbClr val="FF0000"/>
              </a:solidFill>
            </a:endParaRPr>
          </a:p>
        </p:txBody>
      </p:sp>
      <p:sp>
        <p:nvSpPr>
          <p:cNvPr id="8" name="Right Arrow 7"/>
          <p:cNvSpPr/>
          <p:nvPr/>
        </p:nvSpPr>
        <p:spPr>
          <a:xfrm>
            <a:off x="3886200" y="3962400"/>
            <a:ext cx="1219200" cy="388938"/>
          </a:xfrm>
          <a:prstGeom prst="rightArrow">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p:nvPr/>
        </p:nvSpPr>
        <p:spPr>
          <a:xfrm>
            <a:off x="0" y="1371600"/>
            <a:ext cx="8946936" cy="1200329"/>
          </a:xfrm>
          <a:prstGeom prst="rect">
            <a:avLst/>
          </a:prstGeom>
          <a:noFill/>
        </p:spPr>
        <p:txBody>
          <a:bodyPr wrap="none" rtlCol="0">
            <a:spAutoFit/>
          </a:bodyPr>
          <a:lstStyle/>
          <a:p>
            <a:pPr algn="just"/>
            <a:r>
              <a:rPr lang="en-US" b="1" dirty="0" smtClean="0"/>
              <a:t>Customer relationship management (CRM) </a:t>
            </a:r>
            <a:r>
              <a:rPr lang="en-US" dirty="0" smtClean="0"/>
              <a:t>is the process of carefully managing detailed </a:t>
            </a:r>
          </a:p>
          <a:p>
            <a:pPr algn="just"/>
            <a:r>
              <a:rPr lang="en-US" dirty="0" smtClean="0"/>
              <a:t>information about individual customers and all customer “touch points” to maximize loyalty. </a:t>
            </a:r>
          </a:p>
          <a:p>
            <a:pPr algn="just"/>
            <a:r>
              <a:rPr lang="en-US" dirty="0" smtClean="0"/>
              <a:t>A </a:t>
            </a:r>
            <a:r>
              <a:rPr lang="en-US" i="1" dirty="0" smtClean="0"/>
              <a:t>customer touch point </a:t>
            </a:r>
            <a:r>
              <a:rPr lang="en-US" dirty="0" smtClean="0"/>
              <a:t>is any occasion on which a customer encounters the brand and</a:t>
            </a:r>
          </a:p>
          <a:p>
            <a:pPr algn="just"/>
            <a:r>
              <a:rPr lang="en-US" dirty="0" smtClean="0"/>
              <a:t> product— from actual experience to personal or mass communications to casual observation</a:t>
            </a: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Personalizing Marketing</a:t>
            </a:r>
          </a:p>
        </p:txBody>
      </p:sp>
      <p:pic>
        <p:nvPicPr>
          <p:cNvPr id="34819" name="Picture 14"/>
          <p:cNvPicPr>
            <a:picLocks noChangeAspect="1"/>
          </p:cNvPicPr>
          <p:nvPr/>
        </p:nvPicPr>
        <p:blipFill>
          <a:blip r:embed="rId3"/>
          <a:srcRect b="-175"/>
          <a:stretch>
            <a:fillRect/>
          </a:stretch>
        </p:blipFill>
        <p:spPr bwMode="auto">
          <a:xfrm rot="-999125">
            <a:off x="2263813" y="4742302"/>
            <a:ext cx="3234166" cy="1429331"/>
          </a:xfrm>
          <a:prstGeom prst="rect">
            <a:avLst/>
          </a:prstGeom>
          <a:noFill/>
          <a:ln w="9525">
            <a:noFill/>
            <a:miter lim="800000"/>
            <a:headEnd/>
            <a:tailEnd/>
          </a:ln>
        </p:spPr>
      </p:pic>
      <p:pic>
        <p:nvPicPr>
          <p:cNvPr id="34820" name="Picture 15"/>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1219200" y="4114800"/>
            <a:ext cx="1084263" cy="2057400"/>
          </a:xfrm>
          <a:prstGeom prst="rect">
            <a:avLst/>
          </a:prstGeom>
          <a:noFill/>
          <a:ln w="9525">
            <a:noFill/>
            <a:miter lim="800000"/>
            <a:headEnd/>
            <a:tailEnd/>
          </a:ln>
        </p:spPr>
      </p:pic>
      <p:pic>
        <p:nvPicPr>
          <p:cNvPr id="34821" name="Picture 16"/>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3733800" y="2819400"/>
            <a:ext cx="1752600" cy="1838326"/>
          </a:xfrm>
          <a:prstGeom prst="rect">
            <a:avLst/>
          </a:prstGeom>
          <a:noFill/>
          <a:ln w="9525">
            <a:noFill/>
            <a:miter lim="800000"/>
            <a:headEnd/>
            <a:tailEnd/>
          </a:ln>
        </p:spPr>
      </p:pic>
      <p:pic>
        <p:nvPicPr>
          <p:cNvPr id="34822" name="Picture 18"/>
          <p:cNvPicPr>
            <a:picLocks noChangeAspect="1"/>
          </p:cNvPicPr>
          <p:nvPr/>
        </p:nvPicPr>
        <p:blipFill>
          <a:blip r:embed="rId6">
            <a:clrChange>
              <a:clrFrom>
                <a:srgbClr val="FFFFFF"/>
              </a:clrFrom>
              <a:clrTo>
                <a:srgbClr val="FFFFFF">
                  <a:alpha val="0"/>
                </a:srgbClr>
              </a:clrTo>
            </a:clrChange>
          </a:blip>
          <a:srcRect/>
          <a:stretch>
            <a:fillRect/>
          </a:stretch>
        </p:blipFill>
        <p:spPr bwMode="auto">
          <a:xfrm>
            <a:off x="2667000" y="2743200"/>
            <a:ext cx="698500" cy="2263775"/>
          </a:xfrm>
          <a:prstGeom prst="rect">
            <a:avLst/>
          </a:prstGeom>
          <a:noFill/>
          <a:ln w="9525">
            <a:noFill/>
            <a:miter lim="800000"/>
            <a:headEnd/>
            <a:tailEnd/>
          </a:ln>
        </p:spPr>
      </p:pic>
      <p:pic>
        <p:nvPicPr>
          <p:cNvPr id="34824" name="Picture 20"/>
          <p:cNvPicPr>
            <a:picLocks noChangeAspect="1"/>
          </p:cNvPicPr>
          <p:nvPr/>
        </p:nvPicPr>
        <p:blipFill>
          <a:blip r:embed="rId7">
            <a:clrChange>
              <a:clrFrom>
                <a:srgbClr val="FFFFFF"/>
              </a:clrFrom>
              <a:clrTo>
                <a:srgbClr val="FFFFFF">
                  <a:alpha val="0"/>
                </a:srgbClr>
              </a:clrTo>
            </a:clrChange>
          </a:blip>
          <a:srcRect/>
          <a:stretch>
            <a:fillRect/>
          </a:stretch>
        </p:blipFill>
        <p:spPr bwMode="auto">
          <a:xfrm>
            <a:off x="4953000" y="4343400"/>
            <a:ext cx="2819400" cy="1874837"/>
          </a:xfrm>
          <a:prstGeom prst="rect">
            <a:avLst/>
          </a:prstGeom>
          <a:noFill/>
          <a:ln w="9525">
            <a:noFill/>
            <a:miter lim="800000"/>
            <a:headEnd/>
            <a:tailEnd/>
          </a:ln>
        </p:spPr>
      </p:pic>
      <p:sp>
        <p:nvSpPr>
          <p:cNvPr id="10" name="TextBox 9"/>
          <p:cNvSpPr txBox="1"/>
          <p:nvPr/>
        </p:nvSpPr>
        <p:spPr>
          <a:xfrm>
            <a:off x="228600" y="1219200"/>
            <a:ext cx="8554586" cy="923330"/>
          </a:xfrm>
          <a:prstGeom prst="rect">
            <a:avLst/>
          </a:prstGeom>
          <a:noFill/>
        </p:spPr>
        <p:txBody>
          <a:bodyPr wrap="none" rtlCol="0">
            <a:spAutoFit/>
          </a:bodyPr>
          <a:lstStyle/>
          <a:p>
            <a:pPr algn="just"/>
            <a:r>
              <a:rPr lang="en-US" i="1" dirty="0" smtClean="0"/>
              <a:t>Personalizing marketing </a:t>
            </a:r>
            <a:r>
              <a:rPr lang="en-US" dirty="0" smtClean="0"/>
              <a:t>is about making sure the brand and its marketing are as relevant </a:t>
            </a:r>
          </a:p>
          <a:p>
            <a:pPr algn="just"/>
            <a:r>
              <a:rPr lang="en-US" dirty="0" smtClean="0"/>
              <a:t>as possible to as many customers as possible—a challenge, given that no two customers </a:t>
            </a:r>
          </a:p>
          <a:p>
            <a:pPr algn="just"/>
            <a:r>
              <a:rPr lang="en-US" dirty="0" smtClean="0"/>
              <a:t>are identical</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One-to-One Marketing</a:t>
            </a:r>
          </a:p>
        </p:txBody>
      </p:sp>
      <p:sp>
        <p:nvSpPr>
          <p:cNvPr id="35843" name="TextBox 5"/>
          <p:cNvSpPr txBox="1">
            <a:spLocks noChangeArrowheads="1"/>
          </p:cNvSpPr>
          <p:nvPr/>
        </p:nvSpPr>
        <p:spPr bwMode="auto">
          <a:xfrm>
            <a:off x="7181850" y="1068388"/>
            <a:ext cx="1809750" cy="1384995"/>
          </a:xfrm>
          <a:prstGeom prst="rect">
            <a:avLst/>
          </a:prstGeom>
          <a:noFill/>
          <a:ln w="9525">
            <a:noFill/>
            <a:miter lim="800000"/>
            <a:headEnd/>
            <a:tailEnd/>
          </a:ln>
        </p:spPr>
        <p:txBody>
          <a:bodyPr>
            <a:spAutoFit/>
          </a:bodyPr>
          <a:lstStyle/>
          <a:p>
            <a:r>
              <a:rPr lang="en-US" sz="2400" b="1" dirty="0">
                <a:solidFill>
                  <a:srgbClr val="FF0000"/>
                </a:solidFill>
              </a:rPr>
              <a:t>Differentiate </a:t>
            </a:r>
          </a:p>
          <a:p>
            <a:r>
              <a:rPr lang="en-US" sz="2400" b="1" dirty="0" smtClean="0">
                <a:solidFill>
                  <a:srgbClr val="FF0000"/>
                </a:solidFill>
              </a:rPr>
              <a:t>Customers</a:t>
            </a:r>
          </a:p>
          <a:p>
            <a:r>
              <a:rPr lang="en-US" sz="1200" i="1" dirty="0" smtClean="0"/>
              <a:t>(1) their needs and (2) their value to your company.</a:t>
            </a:r>
            <a:endParaRPr lang="en-US" sz="1200" b="1" dirty="0">
              <a:solidFill>
                <a:srgbClr val="FF0000"/>
              </a:solidFill>
            </a:endParaRPr>
          </a:p>
        </p:txBody>
      </p:sp>
      <p:sp>
        <p:nvSpPr>
          <p:cNvPr id="35844" name="TextBox 6"/>
          <p:cNvSpPr txBox="1">
            <a:spLocks noChangeArrowheads="1"/>
          </p:cNvSpPr>
          <p:nvPr/>
        </p:nvSpPr>
        <p:spPr bwMode="auto">
          <a:xfrm>
            <a:off x="0" y="4800600"/>
            <a:ext cx="2038350" cy="1569660"/>
          </a:xfrm>
          <a:prstGeom prst="rect">
            <a:avLst/>
          </a:prstGeom>
          <a:noFill/>
          <a:ln w="9525">
            <a:noFill/>
            <a:miter lim="800000"/>
            <a:headEnd/>
            <a:tailEnd/>
          </a:ln>
        </p:spPr>
        <p:txBody>
          <a:bodyPr>
            <a:spAutoFit/>
          </a:bodyPr>
          <a:lstStyle/>
          <a:p>
            <a:r>
              <a:rPr lang="en-US" sz="2400" b="1" dirty="0">
                <a:solidFill>
                  <a:srgbClr val="FF0000"/>
                </a:solidFill>
              </a:rPr>
              <a:t>Interact with </a:t>
            </a:r>
          </a:p>
          <a:p>
            <a:r>
              <a:rPr lang="en-US" sz="2400" b="1" dirty="0">
                <a:solidFill>
                  <a:srgbClr val="FF0000"/>
                </a:solidFill>
              </a:rPr>
              <a:t>each </a:t>
            </a:r>
            <a:r>
              <a:rPr lang="en-US" sz="2400" b="1" dirty="0" smtClean="0">
                <a:solidFill>
                  <a:srgbClr val="FF0000"/>
                </a:solidFill>
              </a:rPr>
              <a:t>customer</a:t>
            </a:r>
          </a:p>
          <a:p>
            <a:r>
              <a:rPr lang="en-US" sz="1200" i="1" dirty="0" smtClean="0"/>
              <a:t>to improve your knowledge about their individual needs and to build stronger relationships.</a:t>
            </a:r>
            <a:endParaRPr lang="en-US" sz="1200" b="1" dirty="0">
              <a:solidFill>
                <a:srgbClr val="FF0000"/>
              </a:solidFill>
            </a:endParaRPr>
          </a:p>
        </p:txBody>
      </p:sp>
      <p:sp>
        <p:nvSpPr>
          <p:cNvPr id="35845" name="TextBox 7"/>
          <p:cNvSpPr txBox="1">
            <a:spLocks noChangeArrowheads="1"/>
          </p:cNvSpPr>
          <p:nvPr/>
        </p:nvSpPr>
        <p:spPr bwMode="auto">
          <a:xfrm>
            <a:off x="6934200" y="4495800"/>
            <a:ext cx="1581150" cy="1200329"/>
          </a:xfrm>
          <a:prstGeom prst="rect">
            <a:avLst/>
          </a:prstGeom>
          <a:noFill/>
          <a:ln w="9525">
            <a:noFill/>
            <a:miter lim="800000"/>
            <a:headEnd/>
            <a:tailEnd/>
          </a:ln>
        </p:spPr>
        <p:txBody>
          <a:bodyPr>
            <a:spAutoFit/>
          </a:bodyPr>
          <a:lstStyle/>
          <a:p>
            <a:r>
              <a:rPr lang="en-US" sz="2400" b="1" dirty="0" smtClean="0">
                <a:solidFill>
                  <a:srgbClr val="FF0000"/>
                </a:solidFill>
              </a:rPr>
              <a:t>Customize</a:t>
            </a:r>
          </a:p>
          <a:p>
            <a:r>
              <a:rPr lang="en-US" sz="1200" i="1" dirty="0" smtClean="0"/>
              <a:t>Customize products, services, and messages to each customer.</a:t>
            </a:r>
            <a:endParaRPr lang="en-US" sz="1200" b="1" dirty="0">
              <a:solidFill>
                <a:srgbClr val="FF0000"/>
              </a:solidFill>
            </a:endParaRPr>
          </a:p>
        </p:txBody>
      </p:sp>
      <p:pic>
        <p:nvPicPr>
          <p:cNvPr id="35846" name="Picture 8"/>
          <p:cNvPicPr>
            <a:picLocks noChangeAspect="1"/>
          </p:cNvPicPr>
          <p:nvPr/>
        </p:nvPicPr>
        <p:blipFill>
          <a:blip r:embed="rId3"/>
          <a:srcRect/>
          <a:stretch>
            <a:fillRect/>
          </a:stretch>
        </p:blipFill>
        <p:spPr bwMode="auto">
          <a:xfrm>
            <a:off x="4657725" y="1371600"/>
            <a:ext cx="2200275" cy="2089150"/>
          </a:xfrm>
          <a:prstGeom prst="rect">
            <a:avLst/>
          </a:prstGeom>
          <a:noFill/>
          <a:ln w="9525">
            <a:noFill/>
            <a:miter lim="800000"/>
            <a:headEnd/>
            <a:tailEnd/>
          </a:ln>
        </p:spPr>
      </p:pic>
      <p:pic>
        <p:nvPicPr>
          <p:cNvPr id="35847" name="Picture 9"/>
          <p:cNvPicPr>
            <a:picLocks noChangeAspect="1"/>
          </p:cNvPicPr>
          <p:nvPr/>
        </p:nvPicPr>
        <p:blipFill>
          <a:blip r:embed="rId4"/>
          <a:srcRect/>
          <a:stretch>
            <a:fillRect/>
          </a:stretch>
        </p:blipFill>
        <p:spPr bwMode="auto">
          <a:xfrm>
            <a:off x="2225024" y="4571999"/>
            <a:ext cx="1135713" cy="1966913"/>
          </a:xfrm>
          <a:prstGeom prst="rect">
            <a:avLst/>
          </a:prstGeom>
          <a:noFill/>
          <a:ln w="9525">
            <a:noFill/>
            <a:miter lim="800000"/>
            <a:headEnd/>
            <a:tailEnd/>
          </a:ln>
        </p:spPr>
      </p:pic>
      <p:sp>
        <p:nvSpPr>
          <p:cNvPr id="35848" name="TextBox 3"/>
          <p:cNvSpPr txBox="1">
            <a:spLocks noChangeArrowheads="1"/>
          </p:cNvSpPr>
          <p:nvPr/>
        </p:nvSpPr>
        <p:spPr bwMode="auto">
          <a:xfrm>
            <a:off x="9525" y="1068388"/>
            <a:ext cx="2590800" cy="1569660"/>
          </a:xfrm>
          <a:prstGeom prst="rect">
            <a:avLst/>
          </a:prstGeom>
          <a:noFill/>
          <a:ln w="9525">
            <a:noFill/>
            <a:miter lim="800000"/>
            <a:headEnd/>
            <a:tailEnd/>
          </a:ln>
        </p:spPr>
        <p:txBody>
          <a:bodyPr>
            <a:spAutoFit/>
          </a:bodyPr>
          <a:lstStyle/>
          <a:p>
            <a:r>
              <a:rPr lang="en-US" sz="2400" b="1" dirty="0">
                <a:solidFill>
                  <a:srgbClr val="FF0000"/>
                </a:solidFill>
              </a:rPr>
              <a:t>Identify prospects </a:t>
            </a:r>
          </a:p>
          <a:p>
            <a:r>
              <a:rPr lang="en-US" sz="2400" b="1" dirty="0">
                <a:solidFill>
                  <a:srgbClr val="FF0000"/>
                </a:solidFill>
              </a:rPr>
              <a:t>and </a:t>
            </a:r>
            <a:r>
              <a:rPr lang="en-US" sz="2400" b="1" dirty="0" smtClean="0">
                <a:solidFill>
                  <a:srgbClr val="FF0000"/>
                </a:solidFill>
              </a:rPr>
              <a:t>customers</a:t>
            </a:r>
          </a:p>
          <a:p>
            <a:pPr algn="just"/>
            <a:r>
              <a:rPr lang="en-US" sz="1200" dirty="0" smtClean="0"/>
              <a:t>Don’t go after everyone. Build, maintain, and mine a rich customer database with information from all the channels and customer touch points</a:t>
            </a:r>
            <a:endParaRPr lang="en-US" sz="1200" b="1" dirty="0">
              <a:solidFill>
                <a:srgbClr val="FF0000"/>
              </a:solidFill>
            </a:endParaRPr>
          </a:p>
        </p:txBody>
      </p:sp>
      <p:pic>
        <p:nvPicPr>
          <p:cNvPr id="35849" name="Picture 11"/>
          <p:cNvPicPr>
            <a:picLocks noChangeAspect="1"/>
          </p:cNvPicPr>
          <p:nvPr/>
        </p:nvPicPr>
        <p:blipFill>
          <a:blip r:embed="rId5"/>
          <a:srcRect/>
          <a:stretch>
            <a:fillRect/>
          </a:stretch>
        </p:blipFill>
        <p:spPr bwMode="auto">
          <a:xfrm>
            <a:off x="4552950" y="4217988"/>
            <a:ext cx="2457450" cy="2206625"/>
          </a:xfrm>
          <a:prstGeom prst="rect">
            <a:avLst/>
          </a:prstGeom>
          <a:noFill/>
          <a:ln w="9525">
            <a:noFill/>
            <a:miter lim="800000"/>
            <a:headEnd/>
            <a:tailEnd/>
          </a:ln>
        </p:spPr>
      </p:pic>
      <p:pic>
        <p:nvPicPr>
          <p:cNvPr id="35850" name="Picture 13"/>
          <p:cNvPicPr>
            <a:picLocks noChangeAspect="1"/>
          </p:cNvPicPr>
          <p:nvPr/>
        </p:nvPicPr>
        <p:blipFill>
          <a:blip r:embed="rId6">
            <a:clrChange>
              <a:clrFrom>
                <a:srgbClr val="FFFFFF"/>
              </a:clrFrom>
              <a:clrTo>
                <a:srgbClr val="FFFFFF">
                  <a:alpha val="0"/>
                </a:srgbClr>
              </a:clrTo>
            </a:clrChange>
          </a:blip>
          <a:srcRect/>
          <a:stretch>
            <a:fillRect/>
          </a:stretch>
        </p:blipFill>
        <p:spPr bwMode="auto">
          <a:xfrm>
            <a:off x="0" y="2590800"/>
            <a:ext cx="2133600" cy="1944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1"/>
          <p:cNvSpPr>
            <a:spLocks noGrp="1"/>
          </p:cNvSpPr>
          <p:nvPr>
            <p:ph type="title"/>
          </p:nvPr>
        </p:nvSpPr>
        <p:spPr bwMode="auto">
          <a:xfrm>
            <a:off x="228600" y="76200"/>
            <a:ext cx="8763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200" smtClean="0"/>
              <a:t>Customer Reviews/Recommendations</a:t>
            </a:r>
          </a:p>
        </p:txBody>
      </p:sp>
      <p:pic>
        <p:nvPicPr>
          <p:cNvPr id="37891" name="Picture 4"/>
          <p:cNvPicPr>
            <a:picLocks noChangeAspect="1"/>
          </p:cNvPicPr>
          <p:nvPr/>
        </p:nvPicPr>
        <p:blipFill>
          <a:blip r:embed="rId3"/>
          <a:srcRect/>
          <a:stretch>
            <a:fillRect/>
          </a:stretch>
        </p:blipFill>
        <p:spPr bwMode="auto">
          <a:xfrm>
            <a:off x="0" y="1008063"/>
            <a:ext cx="1803400" cy="2119312"/>
          </a:xfrm>
          <a:prstGeom prst="rect">
            <a:avLst/>
          </a:prstGeom>
          <a:noFill/>
          <a:ln w="9525">
            <a:noFill/>
            <a:miter lim="800000"/>
            <a:headEnd/>
            <a:tailEnd/>
          </a:ln>
        </p:spPr>
      </p:pic>
      <p:pic>
        <p:nvPicPr>
          <p:cNvPr id="37892" name="Picture 21"/>
          <p:cNvPicPr>
            <a:picLocks noChangeAspect="1"/>
          </p:cNvPicPr>
          <p:nvPr/>
        </p:nvPicPr>
        <p:blipFill>
          <a:blip r:embed="rId4"/>
          <a:srcRect/>
          <a:stretch>
            <a:fillRect/>
          </a:stretch>
        </p:blipFill>
        <p:spPr bwMode="auto">
          <a:xfrm>
            <a:off x="5791200" y="1295400"/>
            <a:ext cx="3352800" cy="2090738"/>
          </a:xfrm>
          <a:prstGeom prst="rect">
            <a:avLst/>
          </a:prstGeom>
          <a:noFill/>
          <a:ln w="9525">
            <a:noFill/>
            <a:miter lim="800000"/>
            <a:headEnd/>
            <a:tailEnd/>
          </a:ln>
        </p:spPr>
      </p:pic>
      <p:sp>
        <p:nvSpPr>
          <p:cNvPr id="37893" name="TextBox 22"/>
          <p:cNvSpPr txBox="1">
            <a:spLocks noChangeArrowheads="1"/>
          </p:cNvSpPr>
          <p:nvPr/>
        </p:nvSpPr>
        <p:spPr bwMode="auto">
          <a:xfrm>
            <a:off x="3086100" y="6075363"/>
            <a:ext cx="2541588" cy="461962"/>
          </a:xfrm>
          <a:prstGeom prst="rect">
            <a:avLst/>
          </a:prstGeom>
          <a:noFill/>
          <a:ln w="9525">
            <a:noFill/>
            <a:miter lim="800000"/>
            <a:headEnd/>
            <a:tailEnd/>
          </a:ln>
        </p:spPr>
        <p:txBody>
          <a:bodyPr>
            <a:spAutoFit/>
          </a:bodyPr>
          <a:lstStyle/>
          <a:p>
            <a:pPr algn="ctr"/>
            <a:r>
              <a:rPr lang="en-US" sz="2400" b="1">
                <a:solidFill>
                  <a:srgbClr val="FF0000"/>
                </a:solidFill>
              </a:rPr>
              <a:t>Customer ratings</a:t>
            </a:r>
          </a:p>
        </p:txBody>
      </p:sp>
      <p:grpSp>
        <p:nvGrpSpPr>
          <p:cNvPr id="37894" name="Group 68"/>
          <p:cNvGrpSpPr>
            <a:grpSpLocks/>
          </p:cNvGrpSpPr>
          <p:nvPr/>
        </p:nvGrpSpPr>
        <p:grpSpPr bwMode="auto">
          <a:xfrm>
            <a:off x="3314700" y="3995738"/>
            <a:ext cx="1981200" cy="1917700"/>
            <a:chOff x="3657600" y="3200400"/>
            <a:chExt cx="1981200" cy="1916390"/>
          </a:xfrm>
        </p:grpSpPr>
        <p:sp>
          <p:nvSpPr>
            <p:cNvPr id="59" name="5-Point Star 58"/>
            <p:cNvSpPr/>
            <p:nvPr/>
          </p:nvSpPr>
          <p:spPr>
            <a:xfrm>
              <a:off x="3657600" y="3200400"/>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0" name="5-Point Star 59"/>
            <p:cNvSpPr/>
            <p:nvPr/>
          </p:nvSpPr>
          <p:spPr>
            <a:xfrm>
              <a:off x="4165600" y="3715985"/>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1" name="5-Point Star 60"/>
            <p:cNvSpPr/>
            <p:nvPr/>
          </p:nvSpPr>
          <p:spPr>
            <a:xfrm>
              <a:off x="3657600" y="3715985"/>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2" name="5-Point Star 61"/>
            <p:cNvSpPr/>
            <p:nvPr/>
          </p:nvSpPr>
          <p:spPr>
            <a:xfrm>
              <a:off x="4165600" y="4203015"/>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3" name="5-Point Star 62"/>
            <p:cNvSpPr/>
            <p:nvPr/>
          </p:nvSpPr>
          <p:spPr>
            <a:xfrm>
              <a:off x="3657600" y="4203015"/>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 name="5-Point Star 63"/>
            <p:cNvSpPr/>
            <p:nvPr/>
          </p:nvSpPr>
          <p:spPr>
            <a:xfrm>
              <a:off x="4165600" y="4659902"/>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5" name="5-Point Star 64"/>
            <p:cNvSpPr/>
            <p:nvPr/>
          </p:nvSpPr>
          <p:spPr>
            <a:xfrm>
              <a:off x="3657600" y="4659902"/>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6" name="5-Point Star 65"/>
            <p:cNvSpPr/>
            <p:nvPr/>
          </p:nvSpPr>
          <p:spPr>
            <a:xfrm>
              <a:off x="4673600" y="4203015"/>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7" name="5-Point Star 66"/>
            <p:cNvSpPr/>
            <p:nvPr/>
          </p:nvSpPr>
          <p:spPr>
            <a:xfrm>
              <a:off x="4673600" y="4659902"/>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8" name="5-Point Star 67"/>
            <p:cNvSpPr/>
            <p:nvPr/>
          </p:nvSpPr>
          <p:spPr>
            <a:xfrm>
              <a:off x="5181600" y="4659902"/>
              <a:ext cx="457200" cy="456888"/>
            </a:xfrm>
            <a:prstGeom prst="star5">
              <a:avLst/>
            </a:prstGeom>
            <a:solidFill>
              <a:srgbClr val="F582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0" name="Rectangle 69"/>
          <p:cNvSpPr/>
          <p:nvPr/>
        </p:nvSpPr>
        <p:spPr>
          <a:xfrm>
            <a:off x="3200400" y="3897313"/>
            <a:ext cx="2247900" cy="2182812"/>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896" name="TextBox 70"/>
          <p:cNvSpPr txBox="1">
            <a:spLocks noChangeArrowheads="1"/>
          </p:cNvSpPr>
          <p:nvPr/>
        </p:nvSpPr>
        <p:spPr bwMode="auto">
          <a:xfrm>
            <a:off x="7938" y="3108325"/>
            <a:ext cx="2541587" cy="461963"/>
          </a:xfrm>
          <a:prstGeom prst="rect">
            <a:avLst/>
          </a:prstGeom>
          <a:noFill/>
          <a:ln w="9525">
            <a:noFill/>
            <a:miter lim="800000"/>
            <a:headEnd/>
            <a:tailEnd/>
          </a:ln>
        </p:spPr>
        <p:txBody>
          <a:bodyPr>
            <a:spAutoFit/>
          </a:bodyPr>
          <a:lstStyle/>
          <a:p>
            <a:pPr algn="ctr"/>
            <a:r>
              <a:rPr lang="en-US" sz="2400" b="1">
                <a:solidFill>
                  <a:srgbClr val="FF0000"/>
                </a:solidFill>
              </a:rPr>
              <a:t>Negative reviews</a:t>
            </a:r>
          </a:p>
        </p:txBody>
      </p:sp>
      <p:sp>
        <p:nvSpPr>
          <p:cNvPr id="37897" name="TextBox 71"/>
          <p:cNvSpPr txBox="1">
            <a:spLocks noChangeArrowheads="1"/>
          </p:cNvSpPr>
          <p:nvPr/>
        </p:nvSpPr>
        <p:spPr bwMode="auto">
          <a:xfrm>
            <a:off x="4724400" y="1143000"/>
            <a:ext cx="2541588" cy="461963"/>
          </a:xfrm>
          <a:prstGeom prst="rect">
            <a:avLst/>
          </a:prstGeom>
          <a:noFill/>
          <a:ln w="9525">
            <a:noFill/>
            <a:miter lim="800000"/>
            <a:headEnd/>
            <a:tailEnd/>
          </a:ln>
        </p:spPr>
        <p:txBody>
          <a:bodyPr>
            <a:spAutoFit/>
          </a:bodyPr>
          <a:lstStyle/>
          <a:p>
            <a:pPr algn="ctr"/>
            <a:r>
              <a:rPr lang="en-US" sz="2400" b="1">
                <a:solidFill>
                  <a:srgbClr val="FF0000"/>
                </a:solidFill>
              </a:rPr>
              <a:t>Create Buzz</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Customer Retention</a:t>
            </a:r>
          </a:p>
        </p:txBody>
      </p:sp>
      <p:sp>
        <p:nvSpPr>
          <p:cNvPr id="38915" name="TextBox 9"/>
          <p:cNvSpPr txBox="1">
            <a:spLocks noChangeArrowheads="1"/>
          </p:cNvSpPr>
          <p:nvPr/>
        </p:nvSpPr>
        <p:spPr bwMode="auto">
          <a:xfrm>
            <a:off x="93663" y="1066800"/>
            <a:ext cx="4883150" cy="1846263"/>
          </a:xfrm>
          <a:prstGeom prst="rect">
            <a:avLst/>
          </a:prstGeom>
          <a:noFill/>
          <a:ln w="9525">
            <a:noFill/>
            <a:miter lim="800000"/>
            <a:headEnd/>
            <a:tailEnd/>
          </a:ln>
        </p:spPr>
        <p:txBody>
          <a:bodyPr>
            <a:spAutoFit/>
          </a:bodyPr>
          <a:lstStyle/>
          <a:p>
            <a:pPr algn="ctr"/>
            <a:r>
              <a:rPr lang="en-US" sz="2400"/>
              <a:t>Acquiring new customers costs </a:t>
            </a:r>
          </a:p>
          <a:p>
            <a:pPr algn="ctr"/>
            <a:r>
              <a:rPr lang="en-US" sz="6600">
                <a:solidFill>
                  <a:srgbClr val="FF0000"/>
                </a:solidFill>
              </a:rPr>
              <a:t>5x more</a:t>
            </a:r>
          </a:p>
          <a:p>
            <a:pPr algn="ctr"/>
            <a:r>
              <a:rPr lang="en-US" sz="2400"/>
              <a:t>than retaining current customers</a:t>
            </a:r>
          </a:p>
        </p:txBody>
      </p:sp>
      <p:sp>
        <p:nvSpPr>
          <p:cNvPr id="38916" name="TextBox 6"/>
          <p:cNvSpPr txBox="1">
            <a:spLocks noChangeArrowheads="1"/>
          </p:cNvSpPr>
          <p:nvPr/>
        </p:nvSpPr>
        <p:spPr bwMode="auto">
          <a:xfrm>
            <a:off x="5334000" y="2514600"/>
            <a:ext cx="3690938" cy="1846263"/>
          </a:xfrm>
          <a:prstGeom prst="rect">
            <a:avLst/>
          </a:prstGeom>
          <a:noFill/>
          <a:ln w="9525">
            <a:noFill/>
            <a:miter lim="800000"/>
            <a:headEnd/>
            <a:tailEnd/>
          </a:ln>
        </p:spPr>
        <p:txBody>
          <a:bodyPr>
            <a:spAutoFit/>
          </a:bodyPr>
          <a:lstStyle/>
          <a:p>
            <a:pPr algn="ctr"/>
            <a:r>
              <a:rPr lang="en-US" sz="2400"/>
              <a:t>The average company loses</a:t>
            </a:r>
          </a:p>
          <a:p>
            <a:pPr algn="ctr"/>
            <a:r>
              <a:rPr lang="en-US" sz="6600">
                <a:solidFill>
                  <a:srgbClr val="FF0000"/>
                </a:solidFill>
              </a:rPr>
              <a:t>10%</a:t>
            </a:r>
          </a:p>
          <a:p>
            <a:pPr algn="ctr"/>
            <a:r>
              <a:rPr lang="en-US" sz="2400"/>
              <a:t>Of its customers yearly</a:t>
            </a:r>
          </a:p>
        </p:txBody>
      </p:sp>
      <p:sp>
        <p:nvSpPr>
          <p:cNvPr id="38917" name="TextBox 7"/>
          <p:cNvSpPr txBox="1">
            <a:spLocks noChangeArrowheads="1"/>
          </p:cNvSpPr>
          <p:nvPr/>
        </p:nvSpPr>
        <p:spPr bwMode="auto">
          <a:xfrm>
            <a:off x="93663" y="4648200"/>
            <a:ext cx="6227762" cy="1846263"/>
          </a:xfrm>
          <a:prstGeom prst="rect">
            <a:avLst/>
          </a:prstGeom>
          <a:noFill/>
          <a:ln w="9525">
            <a:noFill/>
            <a:miter lim="800000"/>
            <a:headEnd/>
            <a:tailEnd/>
          </a:ln>
        </p:spPr>
        <p:txBody>
          <a:bodyPr>
            <a:spAutoFit/>
          </a:bodyPr>
          <a:lstStyle/>
          <a:p>
            <a:pPr algn="ctr"/>
            <a:r>
              <a:rPr lang="en-US" sz="2400"/>
              <a:t>Reducing customer defections by 5% can increase profits from </a:t>
            </a:r>
            <a:br>
              <a:rPr lang="en-US" sz="2400"/>
            </a:br>
            <a:r>
              <a:rPr lang="en-US" sz="6600">
                <a:solidFill>
                  <a:srgbClr val="FF0000"/>
                </a:solidFill>
              </a:rPr>
              <a:t>25% to 85%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Attracting and Retaining Customers</a:t>
            </a:r>
          </a:p>
        </p:txBody>
      </p:sp>
      <p:sp>
        <p:nvSpPr>
          <p:cNvPr id="6" name="TextBox 5"/>
          <p:cNvSpPr txBox="1"/>
          <p:nvPr/>
        </p:nvSpPr>
        <p:spPr>
          <a:xfrm>
            <a:off x="228600" y="3459163"/>
            <a:ext cx="3352800" cy="1570037"/>
          </a:xfrm>
          <a:prstGeom prst="rect">
            <a:avLst/>
          </a:prstGeom>
          <a:noFill/>
        </p:spPr>
        <p:txBody>
          <a:bodyPr>
            <a:spAutoFit/>
          </a:bodyPr>
          <a:lstStyle/>
          <a:p>
            <a:pPr fontAlgn="auto">
              <a:spcBef>
                <a:spcPts val="0"/>
              </a:spcBef>
              <a:spcAft>
                <a:spcPts val="0"/>
              </a:spcAft>
              <a:defRPr/>
            </a:pPr>
            <a:r>
              <a:rPr lang="en-US" sz="2400" b="1" dirty="0">
                <a:solidFill>
                  <a:srgbClr val="FF0000"/>
                </a:solidFill>
                <a:latin typeface="+mn-lt"/>
              </a:rPr>
              <a:t>Reduce Defections</a:t>
            </a:r>
          </a:p>
          <a:p>
            <a:pPr marL="457200" indent="-457200" fontAlgn="auto">
              <a:spcBef>
                <a:spcPts val="0"/>
              </a:spcBef>
              <a:spcAft>
                <a:spcPts val="0"/>
              </a:spcAft>
              <a:buFontTx/>
              <a:buAutoNum type="arabicPeriod"/>
              <a:defRPr/>
            </a:pPr>
            <a:r>
              <a:rPr lang="en-US" sz="2400" dirty="0">
                <a:latin typeface="+mn-lt"/>
              </a:rPr>
              <a:t>Define and measure</a:t>
            </a:r>
          </a:p>
          <a:p>
            <a:pPr marL="457200" indent="-457200" fontAlgn="auto">
              <a:spcBef>
                <a:spcPts val="0"/>
              </a:spcBef>
              <a:spcAft>
                <a:spcPts val="0"/>
              </a:spcAft>
              <a:buFontTx/>
              <a:buAutoNum type="arabicPeriod"/>
              <a:defRPr/>
            </a:pPr>
            <a:r>
              <a:rPr lang="en-US" sz="2400" dirty="0">
                <a:latin typeface="+mn-lt"/>
              </a:rPr>
              <a:t>Determine causes</a:t>
            </a:r>
          </a:p>
          <a:p>
            <a:pPr marL="457200" indent="-457200" fontAlgn="auto">
              <a:spcBef>
                <a:spcPts val="0"/>
              </a:spcBef>
              <a:spcAft>
                <a:spcPts val="0"/>
              </a:spcAft>
              <a:buFontTx/>
              <a:buAutoNum type="arabicPeriod"/>
              <a:defRPr/>
            </a:pPr>
            <a:r>
              <a:rPr lang="en-US" sz="2400" dirty="0">
                <a:latin typeface="+mn-lt"/>
              </a:rPr>
              <a:t>Compare CLV to costs</a:t>
            </a:r>
          </a:p>
        </p:txBody>
      </p:sp>
      <p:sp>
        <p:nvSpPr>
          <p:cNvPr id="39940" name="TextBox 6"/>
          <p:cNvSpPr txBox="1">
            <a:spLocks noChangeArrowheads="1"/>
          </p:cNvSpPr>
          <p:nvPr/>
        </p:nvSpPr>
        <p:spPr bwMode="auto">
          <a:xfrm>
            <a:off x="5389563" y="6167438"/>
            <a:ext cx="3678237" cy="461962"/>
          </a:xfrm>
          <a:prstGeom prst="rect">
            <a:avLst/>
          </a:prstGeom>
          <a:noFill/>
          <a:ln w="9525">
            <a:noFill/>
            <a:miter lim="800000"/>
            <a:headEnd/>
            <a:tailEnd/>
          </a:ln>
        </p:spPr>
        <p:txBody>
          <a:bodyPr>
            <a:spAutoFit/>
          </a:bodyPr>
          <a:lstStyle/>
          <a:p>
            <a:pPr algn="ctr"/>
            <a:r>
              <a:rPr lang="en-US" sz="2400" b="1">
                <a:solidFill>
                  <a:srgbClr val="FF0000"/>
                </a:solidFill>
              </a:rPr>
              <a:t>Retention Dynamics</a:t>
            </a:r>
          </a:p>
        </p:txBody>
      </p:sp>
      <p:sp>
        <p:nvSpPr>
          <p:cNvPr id="39941" name="TextBox 7"/>
          <p:cNvSpPr txBox="1">
            <a:spLocks noChangeArrowheads="1"/>
          </p:cNvSpPr>
          <p:nvPr/>
        </p:nvSpPr>
        <p:spPr bwMode="auto">
          <a:xfrm>
            <a:off x="6553200" y="1062038"/>
            <a:ext cx="2438400" cy="831850"/>
          </a:xfrm>
          <a:prstGeom prst="rect">
            <a:avLst/>
          </a:prstGeom>
          <a:noFill/>
          <a:ln w="9525">
            <a:noFill/>
            <a:miter lim="800000"/>
            <a:headEnd/>
            <a:tailEnd/>
          </a:ln>
        </p:spPr>
        <p:txBody>
          <a:bodyPr>
            <a:spAutoFit/>
          </a:bodyPr>
          <a:lstStyle/>
          <a:p>
            <a:r>
              <a:rPr lang="en-US" sz="2400" b="1">
                <a:solidFill>
                  <a:srgbClr val="FF0000"/>
                </a:solidFill>
              </a:rPr>
              <a:t>Manage </a:t>
            </a:r>
          </a:p>
          <a:p>
            <a:r>
              <a:rPr lang="en-US" sz="2400" b="1">
                <a:solidFill>
                  <a:srgbClr val="FF0000"/>
                </a:solidFill>
              </a:rPr>
              <a:t>customer base</a:t>
            </a:r>
          </a:p>
        </p:txBody>
      </p:sp>
      <p:pic>
        <p:nvPicPr>
          <p:cNvPr id="39942" name="Picture 4"/>
          <p:cNvPicPr>
            <a:picLocks noChangeAspect="1"/>
          </p:cNvPicPr>
          <p:nvPr/>
        </p:nvPicPr>
        <p:blipFill>
          <a:blip r:embed="rId3">
            <a:clrChange>
              <a:clrFrom>
                <a:srgbClr val="FEFEFE"/>
              </a:clrFrom>
              <a:clrTo>
                <a:srgbClr val="FEFEFE">
                  <a:alpha val="0"/>
                </a:srgbClr>
              </a:clrTo>
            </a:clrChange>
          </a:blip>
          <a:srcRect/>
          <a:stretch>
            <a:fillRect/>
          </a:stretch>
        </p:blipFill>
        <p:spPr bwMode="auto">
          <a:xfrm>
            <a:off x="4114800" y="1062038"/>
            <a:ext cx="3121025" cy="2687637"/>
          </a:xfrm>
          <a:prstGeom prst="rect">
            <a:avLst/>
          </a:prstGeom>
          <a:noFill/>
          <a:ln w="9525">
            <a:noFill/>
            <a:miter lim="800000"/>
            <a:headEnd/>
            <a:tailEnd/>
          </a:ln>
        </p:spPr>
      </p:pic>
      <p:pic>
        <p:nvPicPr>
          <p:cNvPr id="39943" name="Picture 8"/>
          <p:cNvPicPr>
            <a:picLocks noChangeAspect="1"/>
          </p:cNvPicPr>
          <p:nvPr/>
        </p:nvPicPr>
        <p:blipFill>
          <a:blip r:embed="rId4"/>
          <a:srcRect/>
          <a:stretch>
            <a:fillRect/>
          </a:stretch>
        </p:blipFill>
        <p:spPr bwMode="auto">
          <a:xfrm>
            <a:off x="5389563" y="3938588"/>
            <a:ext cx="3678237" cy="2228850"/>
          </a:xfrm>
          <a:prstGeom prst="rect">
            <a:avLst/>
          </a:prstGeom>
          <a:noFill/>
          <a:ln w="9525">
            <a:noFill/>
            <a:miter lim="800000"/>
            <a:headEnd/>
            <a:tailEnd/>
          </a:ln>
        </p:spPr>
      </p:pic>
      <p:pic>
        <p:nvPicPr>
          <p:cNvPr id="39944" name="Picture 9"/>
          <p:cNvPicPr>
            <a:picLocks noChangeAspect="1"/>
          </p:cNvPicPr>
          <p:nvPr/>
        </p:nvPicPr>
        <p:blipFill>
          <a:blip r:embed="rId5"/>
          <a:srcRect/>
          <a:stretch>
            <a:fillRect/>
          </a:stretch>
        </p:blipFill>
        <p:spPr bwMode="auto">
          <a:xfrm>
            <a:off x="55563" y="1030288"/>
            <a:ext cx="3427412" cy="2398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Picture 1"/>
          <p:cNvPicPr>
            <a:picLocks noChangeAspect="1"/>
          </p:cNvPicPr>
          <p:nvPr/>
        </p:nvPicPr>
        <p:blipFill>
          <a:blip r:embed="rId3"/>
          <a:srcRect/>
          <a:stretch>
            <a:fillRect/>
          </a:stretch>
        </p:blipFill>
        <p:spPr bwMode="auto">
          <a:xfrm>
            <a:off x="1295400" y="2677450"/>
            <a:ext cx="7602538" cy="3875749"/>
          </a:xfrm>
          <a:prstGeom prst="rect">
            <a:avLst/>
          </a:prstGeom>
          <a:noFill/>
          <a:ln w="9525">
            <a:noFill/>
            <a:miter lim="800000"/>
            <a:headEnd/>
            <a:tailEnd/>
          </a:ln>
        </p:spPr>
      </p:pic>
      <p:sp>
        <p:nvSpPr>
          <p:cNvPr id="4" name="Rectangle 6"/>
          <p:cNvSpPr>
            <a:spLocks/>
          </p:cNvSpPr>
          <p:nvPr/>
        </p:nvSpPr>
        <p:spPr bwMode="auto">
          <a:xfrm rot="18960000">
            <a:off x="-203200" y="249238"/>
            <a:ext cx="1979613"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38100" tIns="38100" rIns="38100" bIns="38100" anchor="ctr"/>
          <a:lstStyle/>
          <a:p>
            <a:pPr fontAlgn="auto">
              <a:spcBef>
                <a:spcPts val="0"/>
              </a:spcBef>
              <a:spcAft>
                <a:spcPts val="0"/>
              </a:spcAft>
              <a:defRPr/>
            </a:pPr>
            <a:r>
              <a:rPr lang="en-US" sz="3200" kern="0" dirty="0">
                <a:solidFill>
                  <a:srgbClr val="FFFFFF"/>
                </a:solidFill>
                <a:latin typeface="Lucida Grande" charset="0"/>
                <a:ea typeface="Lucida Grande" charset="0"/>
                <a:cs typeface="Lucida Grande" charset="0"/>
                <a:sym typeface="Lucida Grande" charset="0"/>
              </a:rPr>
              <a:t>Figure 5.4</a:t>
            </a:r>
          </a:p>
        </p:txBody>
      </p:sp>
      <p:sp>
        <p:nvSpPr>
          <p:cNvPr id="40965" name="Title 1"/>
          <p:cNvSpPr txBox="1">
            <a:spLocks/>
          </p:cNvSpPr>
          <p:nvPr/>
        </p:nvSpPr>
        <p:spPr bwMode="auto">
          <a:xfrm>
            <a:off x="785813" y="1066800"/>
            <a:ext cx="7502525" cy="838200"/>
          </a:xfrm>
          <a:prstGeom prst="rect">
            <a:avLst/>
          </a:prstGeom>
          <a:noFill/>
          <a:ln w="9525">
            <a:noFill/>
            <a:miter lim="800000"/>
            <a:headEnd/>
            <a:tailEnd/>
          </a:ln>
        </p:spPr>
        <p:txBody>
          <a:bodyPr/>
          <a:lstStyle/>
          <a:p>
            <a:pPr algn="ctr"/>
            <a:r>
              <a:rPr lang="en-US" sz="4400"/>
              <a:t>The Marketing Funnel</a:t>
            </a:r>
          </a:p>
        </p:txBody>
      </p:sp>
      <p:sp>
        <p:nvSpPr>
          <p:cNvPr id="7" name="TextBox 6"/>
          <p:cNvSpPr txBox="1"/>
          <p:nvPr/>
        </p:nvSpPr>
        <p:spPr>
          <a:xfrm>
            <a:off x="609600" y="2057400"/>
            <a:ext cx="8251105" cy="646331"/>
          </a:xfrm>
          <a:prstGeom prst="rect">
            <a:avLst/>
          </a:prstGeom>
          <a:noFill/>
        </p:spPr>
        <p:txBody>
          <a:bodyPr wrap="none" rtlCol="0">
            <a:spAutoFit/>
          </a:bodyPr>
          <a:lstStyle/>
          <a:p>
            <a:r>
              <a:rPr lang="en-US" dirty="0" smtClean="0"/>
              <a:t>The </a:t>
            </a:r>
            <a:r>
              <a:rPr lang="en-US" b="1" dirty="0" smtClean="0"/>
              <a:t>marketing funnel </a:t>
            </a:r>
            <a:r>
              <a:rPr lang="en-US" dirty="0" smtClean="0"/>
              <a:t>identifies the percentage of the potential target market at each </a:t>
            </a:r>
          </a:p>
          <a:p>
            <a:r>
              <a:rPr lang="en-US" dirty="0" smtClean="0"/>
              <a:t>stage in the decision process, from merely aware to highly loyal</a:t>
            </a:r>
            <a:endParaRPr lang="en-GB"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Building Loyalty</a:t>
            </a:r>
          </a:p>
        </p:txBody>
      </p:sp>
      <p:pic>
        <p:nvPicPr>
          <p:cNvPr id="41987" name="Picture 4"/>
          <p:cNvPicPr>
            <a:picLocks noChangeAspect="1"/>
          </p:cNvPicPr>
          <p:nvPr/>
        </p:nvPicPr>
        <p:blipFill>
          <a:blip r:embed="rId3"/>
          <a:srcRect/>
          <a:stretch>
            <a:fillRect/>
          </a:stretch>
        </p:blipFill>
        <p:spPr bwMode="auto">
          <a:xfrm>
            <a:off x="1709738" y="4202113"/>
            <a:ext cx="3286125" cy="1973262"/>
          </a:xfrm>
          <a:prstGeom prst="rect">
            <a:avLst/>
          </a:prstGeom>
          <a:noFill/>
          <a:ln w="9525">
            <a:noFill/>
            <a:miter lim="800000"/>
            <a:headEnd/>
            <a:tailEnd/>
          </a:ln>
        </p:spPr>
      </p:pic>
      <p:sp>
        <p:nvSpPr>
          <p:cNvPr id="41988" name="TextBox 6"/>
          <p:cNvSpPr txBox="1">
            <a:spLocks noChangeArrowheads="1"/>
          </p:cNvSpPr>
          <p:nvPr/>
        </p:nvSpPr>
        <p:spPr bwMode="auto">
          <a:xfrm>
            <a:off x="1524000" y="6091238"/>
            <a:ext cx="3657600" cy="461962"/>
          </a:xfrm>
          <a:prstGeom prst="rect">
            <a:avLst/>
          </a:prstGeom>
          <a:noFill/>
          <a:ln w="9525">
            <a:noFill/>
            <a:miter lim="800000"/>
            <a:headEnd/>
            <a:tailEnd/>
          </a:ln>
        </p:spPr>
        <p:txBody>
          <a:bodyPr>
            <a:spAutoFit/>
          </a:bodyPr>
          <a:lstStyle/>
          <a:p>
            <a:r>
              <a:rPr lang="en-US" sz="2400" b="1">
                <a:solidFill>
                  <a:srgbClr val="FF0000"/>
                </a:solidFill>
              </a:rPr>
              <a:t>Develop loyalty programs</a:t>
            </a:r>
          </a:p>
        </p:txBody>
      </p:sp>
      <p:pic>
        <p:nvPicPr>
          <p:cNvPr id="41989" name="Picture 7"/>
          <p:cNvPicPr>
            <a:picLocks noChangeAspect="1"/>
          </p:cNvPicPr>
          <p:nvPr/>
        </p:nvPicPr>
        <p:blipFill>
          <a:blip r:embed="rId4"/>
          <a:srcRect/>
          <a:stretch>
            <a:fillRect/>
          </a:stretch>
        </p:blipFill>
        <p:spPr bwMode="auto">
          <a:xfrm>
            <a:off x="177800" y="1484313"/>
            <a:ext cx="3327400" cy="2097087"/>
          </a:xfrm>
          <a:prstGeom prst="rect">
            <a:avLst/>
          </a:prstGeom>
          <a:noFill/>
          <a:ln w="9525">
            <a:noFill/>
            <a:miter lim="800000"/>
            <a:headEnd/>
            <a:tailEnd/>
          </a:ln>
        </p:spPr>
      </p:pic>
      <p:sp>
        <p:nvSpPr>
          <p:cNvPr id="41990" name="TextBox 8"/>
          <p:cNvSpPr txBox="1">
            <a:spLocks noChangeArrowheads="1"/>
          </p:cNvSpPr>
          <p:nvPr/>
        </p:nvSpPr>
        <p:spPr bwMode="auto">
          <a:xfrm>
            <a:off x="-33338" y="990600"/>
            <a:ext cx="3657601" cy="461963"/>
          </a:xfrm>
          <a:prstGeom prst="rect">
            <a:avLst/>
          </a:prstGeom>
          <a:noFill/>
          <a:ln w="9525">
            <a:noFill/>
            <a:miter lim="800000"/>
            <a:headEnd/>
            <a:tailEnd/>
          </a:ln>
        </p:spPr>
        <p:txBody>
          <a:bodyPr>
            <a:spAutoFit/>
          </a:bodyPr>
          <a:lstStyle/>
          <a:p>
            <a:r>
              <a:rPr lang="en-US" sz="2400" b="1">
                <a:solidFill>
                  <a:srgbClr val="FF0000"/>
                </a:solidFill>
              </a:rPr>
              <a:t>Interact with customers</a:t>
            </a:r>
          </a:p>
        </p:txBody>
      </p:sp>
      <p:sp>
        <p:nvSpPr>
          <p:cNvPr id="41991" name="TextBox 9"/>
          <p:cNvSpPr txBox="1">
            <a:spLocks noChangeArrowheads="1"/>
          </p:cNvSpPr>
          <p:nvPr/>
        </p:nvSpPr>
        <p:spPr bwMode="auto">
          <a:xfrm>
            <a:off x="5334000" y="3657600"/>
            <a:ext cx="3657600" cy="461963"/>
          </a:xfrm>
          <a:prstGeom prst="rect">
            <a:avLst/>
          </a:prstGeom>
          <a:noFill/>
          <a:ln w="9525">
            <a:noFill/>
            <a:miter lim="800000"/>
            <a:headEnd/>
            <a:tailEnd/>
          </a:ln>
        </p:spPr>
        <p:txBody>
          <a:bodyPr>
            <a:spAutoFit/>
          </a:bodyPr>
          <a:lstStyle/>
          <a:p>
            <a:r>
              <a:rPr lang="en-US" sz="2400" b="1">
                <a:solidFill>
                  <a:srgbClr val="FF0000"/>
                </a:solidFill>
              </a:rPr>
              <a:t>Create institutional ties</a:t>
            </a:r>
          </a:p>
        </p:txBody>
      </p:sp>
      <p:pic>
        <p:nvPicPr>
          <p:cNvPr id="41992" name="Picture 10"/>
          <p:cNvPicPr>
            <a:picLocks noChangeAspect="1"/>
          </p:cNvPicPr>
          <p:nvPr/>
        </p:nvPicPr>
        <p:blipFill>
          <a:blip r:embed="rId5"/>
          <a:srcRect/>
          <a:stretch>
            <a:fillRect/>
          </a:stretch>
        </p:blipFill>
        <p:spPr bwMode="auto">
          <a:xfrm>
            <a:off x="5413375" y="1335088"/>
            <a:ext cx="3457575" cy="2303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Databases &amp; Database Marketing</a:t>
            </a:r>
          </a:p>
        </p:txBody>
      </p:sp>
      <p:sp>
        <p:nvSpPr>
          <p:cNvPr id="43011" name="TextBox 2"/>
          <p:cNvSpPr txBox="1">
            <a:spLocks noChangeArrowheads="1"/>
          </p:cNvSpPr>
          <p:nvPr/>
        </p:nvSpPr>
        <p:spPr bwMode="auto">
          <a:xfrm>
            <a:off x="152400" y="4038600"/>
            <a:ext cx="4511674" cy="2308324"/>
          </a:xfrm>
          <a:prstGeom prst="rect">
            <a:avLst/>
          </a:prstGeom>
          <a:noFill/>
          <a:ln w="9525">
            <a:noFill/>
            <a:miter lim="800000"/>
            <a:headEnd/>
            <a:tailEnd/>
          </a:ln>
        </p:spPr>
        <p:txBody>
          <a:bodyPr wrap="square">
            <a:spAutoFit/>
          </a:bodyPr>
          <a:lstStyle/>
          <a:p>
            <a:r>
              <a:rPr lang="en-US" sz="2400" b="1" dirty="0">
                <a:solidFill>
                  <a:srgbClr val="FF0000"/>
                </a:solidFill>
              </a:rPr>
              <a:t>Customer databases</a:t>
            </a:r>
          </a:p>
          <a:p>
            <a:pPr marL="800100" lvl="1" indent="-342900">
              <a:buFont typeface="Arial" pitchFamily="34" charset="0"/>
              <a:buChar char="•"/>
            </a:pPr>
            <a:r>
              <a:rPr lang="en-US" sz="2400" dirty="0"/>
              <a:t>Name, address, telephone #</a:t>
            </a:r>
          </a:p>
          <a:p>
            <a:pPr marL="800100" lvl="1" indent="-342900">
              <a:buFont typeface="Arial" pitchFamily="34" charset="0"/>
              <a:buChar char="•"/>
            </a:pPr>
            <a:r>
              <a:rPr lang="en-US" sz="2400" dirty="0"/>
              <a:t>Purchase history</a:t>
            </a:r>
          </a:p>
          <a:p>
            <a:pPr marL="800100" lvl="1" indent="-342900">
              <a:buFont typeface="Arial" pitchFamily="34" charset="0"/>
              <a:buChar char="•"/>
            </a:pPr>
            <a:r>
              <a:rPr lang="en-US" sz="2400" dirty="0"/>
              <a:t>Demographics</a:t>
            </a:r>
          </a:p>
          <a:p>
            <a:pPr marL="800100" lvl="1" indent="-342900">
              <a:buFont typeface="Arial" pitchFamily="34" charset="0"/>
              <a:buChar char="•"/>
            </a:pPr>
            <a:r>
              <a:rPr lang="en-US" sz="2400" dirty="0"/>
              <a:t>Psychographics</a:t>
            </a:r>
          </a:p>
          <a:p>
            <a:pPr marL="800100" lvl="1" indent="-342900">
              <a:buFont typeface="Arial" pitchFamily="34" charset="0"/>
              <a:buChar char="•"/>
            </a:pPr>
            <a:r>
              <a:rPr lang="en-US" sz="2400" dirty="0" err="1"/>
              <a:t>Mediagraphics</a:t>
            </a:r>
            <a:endParaRPr lang="en-US" sz="2400" dirty="0"/>
          </a:p>
        </p:txBody>
      </p:sp>
      <p:sp>
        <p:nvSpPr>
          <p:cNvPr id="9" name="TextBox 8"/>
          <p:cNvSpPr txBox="1"/>
          <p:nvPr/>
        </p:nvSpPr>
        <p:spPr>
          <a:xfrm>
            <a:off x="685800" y="1066800"/>
            <a:ext cx="8409738" cy="3139321"/>
          </a:xfrm>
          <a:prstGeom prst="rect">
            <a:avLst/>
          </a:prstGeom>
          <a:noFill/>
        </p:spPr>
        <p:txBody>
          <a:bodyPr wrap="none" rtlCol="0">
            <a:spAutoFit/>
          </a:bodyPr>
          <a:lstStyle/>
          <a:p>
            <a:r>
              <a:rPr lang="en-US" dirty="0" smtClean="0"/>
              <a:t>A </a:t>
            </a:r>
            <a:r>
              <a:rPr lang="en-US" b="1" dirty="0" smtClean="0"/>
              <a:t>customer database </a:t>
            </a:r>
            <a:r>
              <a:rPr lang="en-US" dirty="0" smtClean="0"/>
              <a:t>is an organized collection of comprehensive information </a:t>
            </a:r>
          </a:p>
          <a:p>
            <a:r>
              <a:rPr lang="en-US" dirty="0" smtClean="0"/>
              <a:t>about individual customers or prospects that is current, accessible, and actionable </a:t>
            </a:r>
          </a:p>
          <a:p>
            <a:r>
              <a:rPr lang="en-US" dirty="0" smtClean="0"/>
              <a:t>for lead generation, lead qualification, sale of a product or service, or maintenance of </a:t>
            </a:r>
          </a:p>
          <a:p>
            <a:r>
              <a:rPr lang="en-US" dirty="0" smtClean="0"/>
              <a:t>customer relationships.</a:t>
            </a:r>
          </a:p>
          <a:p>
            <a:r>
              <a:rPr lang="en-US" dirty="0" smtClean="0"/>
              <a:t> </a:t>
            </a:r>
            <a:r>
              <a:rPr lang="en-US" b="1" dirty="0" smtClean="0"/>
              <a:t>Database marketing </a:t>
            </a:r>
            <a:r>
              <a:rPr lang="en-US" dirty="0" smtClean="0"/>
              <a:t>is the process of building, maintaining, and using customer </a:t>
            </a:r>
          </a:p>
          <a:p>
            <a:r>
              <a:rPr lang="en-US" dirty="0" smtClean="0"/>
              <a:t>databases and other databases (products, suppliers, resellers) to contact,  transact, and </a:t>
            </a:r>
          </a:p>
          <a:p>
            <a:r>
              <a:rPr lang="en-US" dirty="0" smtClean="0"/>
              <a:t>build customer relationships.</a:t>
            </a:r>
          </a:p>
          <a:p>
            <a:r>
              <a:rPr lang="en-US" b="1" dirty="0" smtClean="0"/>
              <a:t>Data Warehouses and Data Mining</a:t>
            </a:r>
          </a:p>
          <a:p>
            <a:r>
              <a:rPr lang="en-US" dirty="0" smtClean="0"/>
              <a:t>Savvy companies capture information every time a customer comes into contact with </a:t>
            </a:r>
          </a:p>
          <a:p>
            <a:r>
              <a:rPr lang="en-US" dirty="0" smtClean="0"/>
              <a:t>any of their departments, whether it is a customer purchase, a customer-requested </a:t>
            </a:r>
          </a:p>
          <a:p>
            <a:r>
              <a:rPr lang="en-US" dirty="0" smtClean="0"/>
              <a:t>service call, an online query, or a mail-in rebate card.</a:t>
            </a:r>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00200" y="2133600"/>
            <a:ext cx="5347939" cy="1569660"/>
          </a:xfrm>
          <a:prstGeom prst="rect">
            <a:avLst/>
          </a:prstGeom>
          <a:noFill/>
        </p:spPr>
        <p:txBody>
          <a:bodyPr wrap="none" rtlCol="0">
            <a:spAutoFit/>
          </a:bodyPr>
          <a:lstStyle/>
          <a:p>
            <a:r>
              <a:rPr lang="en-GB" sz="9600" dirty="0" smtClean="0"/>
              <a:t>Thank you</a:t>
            </a:r>
            <a:endParaRPr lang="en-GB"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3437</TotalTime>
  <Words>4453</Words>
  <Application>Microsoft Office PowerPoint</Application>
  <PresentationFormat>On-screen Show (4:3)</PresentationFormat>
  <Paragraphs>320</Paragraphs>
  <Slides>31</Slides>
  <Notes>26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Microsoft Office Excel 97-2003 Worksheet</vt:lpstr>
      <vt:lpstr>Creating Customer Value  and  Customer Relationships</vt:lpstr>
      <vt:lpstr>Customer Value, Satisfaction, and Loyalty</vt:lpstr>
      <vt:lpstr>Slide 3</vt:lpstr>
      <vt:lpstr>Customer Perceived Value</vt:lpstr>
      <vt:lpstr>Slide 5</vt:lpstr>
      <vt:lpstr>Value Concepts - Caterpillar</vt:lpstr>
      <vt:lpstr>Choice Processes and Implications</vt:lpstr>
      <vt:lpstr>Customer Loyalty</vt:lpstr>
      <vt:lpstr>Value Proposition</vt:lpstr>
      <vt:lpstr>Satisfaction</vt:lpstr>
      <vt:lpstr>Customer Satisfaction</vt:lpstr>
      <vt:lpstr>Customer Expectations</vt:lpstr>
      <vt:lpstr>Monitoring Satisfaction</vt:lpstr>
      <vt:lpstr>Measurement Techniques</vt:lpstr>
      <vt:lpstr>Influence of Customer Satisfaction</vt:lpstr>
      <vt:lpstr>Customer Complaints</vt:lpstr>
      <vt:lpstr>Product and Service Quality</vt:lpstr>
      <vt:lpstr>Maximizing Customer Lifetime Value</vt:lpstr>
      <vt:lpstr>A Profitable Customer</vt:lpstr>
      <vt:lpstr>Slide 20</vt:lpstr>
      <vt:lpstr>Cultivating Customer Relationships</vt:lpstr>
      <vt:lpstr>Customer Relationship Management (CRM)</vt:lpstr>
      <vt:lpstr>Personalizing Marketing</vt:lpstr>
      <vt:lpstr>One-to-One Marketing</vt:lpstr>
      <vt:lpstr>Customer Reviews/Recommendations</vt:lpstr>
      <vt:lpstr>Customer Retention</vt:lpstr>
      <vt:lpstr>Attracting and Retaining Customers</vt:lpstr>
      <vt:lpstr>Slide 28</vt:lpstr>
      <vt:lpstr>Building Loyalty</vt:lpstr>
      <vt:lpstr>Databases &amp; Database Marketing</vt:lpstr>
      <vt:lpstr>Slide 31</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NTS</cp:lastModifiedBy>
  <cp:revision>172</cp:revision>
  <dcterms:created xsi:type="dcterms:W3CDTF">2010-11-27T14:35:22Z</dcterms:created>
  <dcterms:modified xsi:type="dcterms:W3CDTF">2014-05-23T07:48:19Z</dcterms:modified>
</cp:coreProperties>
</file>