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8" r:id="rId3"/>
    <p:sldId id="264" r:id="rId4"/>
    <p:sldId id="265" r:id="rId5"/>
    <p:sldId id="266" r:id="rId6"/>
    <p:sldId id="267" r:id="rId7"/>
    <p:sldId id="268" r:id="rId8"/>
    <p:sldId id="269" r:id="rId9"/>
    <p:sldId id="270" r:id="rId10"/>
    <p:sldId id="271" r:id="rId11"/>
    <p:sldId id="273" r:id="rId12"/>
    <p:sldId id="277" r:id="rId13"/>
    <p:sldId id="274" r:id="rId14"/>
    <p:sldId id="281" r:id="rId15"/>
    <p:sldId id="275" r:id="rId16"/>
    <p:sldId id="276" r:id="rId17"/>
    <p:sldId id="279" r:id="rId18"/>
    <p:sldId id="280" r:id="rId19"/>
    <p:sldId id="278" r:id="rId20"/>
    <p:sldId id="272" r:id="rId21"/>
    <p:sldId id="283" r:id="rId22"/>
    <p:sldId id="259" r:id="rId23"/>
    <p:sldId id="287" r:id="rId24"/>
    <p:sldId id="285" r:id="rId25"/>
    <p:sldId id="288" r:id="rId2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mn-cs"/>
      </a:defRPr>
    </a:lvl2pPr>
    <a:lvl3pPr marL="914400" algn="l" rtl="0" fontAlgn="base">
      <a:spcBef>
        <a:spcPct val="0"/>
      </a:spcBef>
      <a:spcAft>
        <a:spcPct val="0"/>
      </a:spcAft>
      <a:defRPr kern="1200">
        <a:solidFill>
          <a:schemeClr val="tx1"/>
        </a:solidFill>
        <a:latin typeface="Calibri" pitchFamily="34" charset="0"/>
        <a:ea typeface="+mn-ea"/>
        <a:cs typeface="+mn-cs"/>
      </a:defRPr>
    </a:lvl3pPr>
    <a:lvl4pPr marL="1371600" algn="l" rtl="0" fontAlgn="base">
      <a:spcBef>
        <a:spcPct val="0"/>
      </a:spcBef>
      <a:spcAft>
        <a:spcPct val="0"/>
      </a:spcAft>
      <a:defRPr kern="1200">
        <a:solidFill>
          <a:schemeClr val="tx1"/>
        </a:solidFill>
        <a:latin typeface="Calibri" pitchFamily="34" charset="0"/>
        <a:ea typeface="+mn-ea"/>
        <a:cs typeface="+mn-cs"/>
      </a:defRPr>
    </a:lvl4pPr>
    <a:lvl5pPr marL="1828800" algn="l" rtl="0" fontAlgn="base">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375" autoAdjust="0"/>
  </p:normalViewPr>
  <p:slideViewPr>
    <p:cSldViewPr>
      <p:cViewPr varScale="1">
        <p:scale>
          <a:sx n="60" d="100"/>
          <a:sy n="60" d="100"/>
        </p:scale>
        <p:origin x="-1572" y="-7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949309C-D8BA-4DFC-BC66-5D30CC219595}" type="doc">
      <dgm:prSet loTypeId="urn:microsoft.com/office/officeart/2005/8/layout/cycle6" loCatId="relationship" qsTypeId="urn:microsoft.com/office/officeart/2005/8/quickstyle/simple1" qsCatId="simple" csTypeId="urn:microsoft.com/office/officeart/2005/8/colors/colorful1#1" csCatId="colorful" phldr="1"/>
      <dgm:spPr/>
      <dgm:t>
        <a:bodyPr/>
        <a:lstStyle/>
        <a:p>
          <a:endParaRPr lang="en-US"/>
        </a:p>
      </dgm:t>
    </dgm:pt>
    <dgm:pt modelId="{A94F7987-E5F4-47C8-80D1-38B8B2DA6EFB}">
      <dgm:prSet phldrT="[Text]" custT="1"/>
      <dgm:spPr/>
      <dgm:t>
        <a:bodyPr/>
        <a:lstStyle/>
        <a:p>
          <a:r>
            <a:rPr lang="en-US" sz="2800" dirty="0" smtClean="0"/>
            <a:t>Ourselves</a:t>
          </a:r>
          <a:endParaRPr lang="en-US" sz="2800" dirty="0"/>
        </a:p>
      </dgm:t>
    </dgm:pt>
    <dgm:pt modelId="{DEB79D69-B0AB-4ECA-A19A-6409BF243790}" type="parTrans" cxnId="{2109899D-7255-4CA2-99A3-856320033B20}">
      <dgm:prSet/>
      <dgm:spPr/>
      <dgm:t>
        <a:bodyPr/>
        <a:lstStyle/>
        <a:p>
          <a:endParaRPr lang="en-US"/>
        </a:p>
      </dgm:t>
    </dgm:pt>
    <dgm:pt modelId="{5E411933-45B7-4282-971C-4CB7458EBF9B}" type="sibTrans" cxnId="{2109899D-7255-4CA2-99A3-856320033B20}">
      <dgm:prSet/>
      <dgm:spPr/>
      <dgm:t>
        <a:bodyPr/>
        <a:lstStyle/>
        <a:p>
          <a:endParaRPr lang="en-US"/>
        </a:p>
      </dgm:t>
    </dgm:pt>
    <dgm:pt modelId="{3F518A29-F1DB-4CF3-9E4F-55239F45F2E3}">
      <dgm:prSet phldrT="[Text]" custT="1"/>
      <dgm:spPr/>
      <dgm:t>
        <a:bodyPr/>
        <a:lstStyle/>
        <a:p>
          <a:r>
            <a:rPr lang="en-US" sz="2800" dirty="0" smtClean="0"/>
            <a:t>Others</a:t>
          </a:r>
          <a:endParaRPr lang="en-US" sz="2800" dirty="0"/>
        </a:p>
      </dgm:t>
    </dgm:pt>
    <dgm:pt modelId="{8178963C-0B47-4EBC-805F-114DE5D0A89B}" type="parTrans" cxnId="{2D5A6970-F078-4E1B-BA6A-7D50BC919699}">
      <dgm:prSet/>
      <dgm:spPr/>
      <dgm:t>
        <a:bodyPr/>
        <a:lstStyle/>
        <a:p>
          <a:endParaRPr lang="en-US"/>
        </a:p>
      </dgm:t>
    </dgm:pt>
    <dgm:pt modelId="{302C913D-FB7E-40CD-BE8E-7DB34CC1706B}" type="sibTrans" cxnId="{2D5A6970-F078-4E1B-BA6A-7D50BC919699}">
      <dgm:prSet/>
      <dgm:spPr/>
      <dgm:t>
        <a:bodyPr/>
        <a:lstStyle/>
        <a:p>
          <a:endParaRPr lang="en-US"/>
        </a:p>
      </dgm:t>
    </dgm:pt>
    <dgm:pt modelId="{52CED2A4-71CF-47D8-B4A9-7FD1E47DC01B}">
      <dgm:prSet phldrT="[Text]"/>
      <dgm:spPr/>
      <dgm:t>
        <a:bodyPr/>
        <a:lstStyle/>
        <a:p>
          <a:r>
            <a:rPr lang="en-US" dirty="0" smtClean="0"/>
            <a:t>Organizations</a:t>
          </a:r>
          <a:endParaRPr lang="en-US" dirty="0"/>
        </a:p>
      </dgm:t>
    </dgm:pt>
    <dgm:pt modelId="{4F989C81-EC8B-4A60-8D3B-D154AEE8C7E5}" type="parTrans" cxnId="{33250F07-7EEC-4DF9-B6F3-067DE9B72718}">
      <dgm:prSet/>
      <dgm:spPr/>
      <dgm:t>
        <a:bodyPr/>
        <a:lstStyle/>
        <a:p>
          <a:endParaRPr lang="en-US"/>
        </a:p>
      </dgm:t>
    </dgm:pt>
    <dgm:pt modelId="{AF784661-C14D-4A38-9614-EC6826915203}" type="sibTrans" cxnId="{33250F07-7EEC-4DF9-B6F3-067DE9B72718}">
      <dgm:prSet/>
      <dgm:spPr/>
      <dgm:t>
        <a:bodyPr/>
        <a:lstStyle/>
        <a:p>
          <a:endParaRPr lang="en-US"/>
        </a:p>
      </dgm:t>
    </dgm:pt>
    <dgm:pt modelId="{1A9B7168-0492-4EC2-9236-D376B935E066}">
      <dgm:prSet phldrT="[Text]" custT="1"/>
      <dgm:spPr/>
      <dgm:t>
        <a:bodyPr/>
        <a:lstStyle/>
        <a:p>
          <a:r>
            <a:rPr lang="en-US" sz="2800" dirty="0" smtClean="0"/>
            <a:t>Society</a:t>
          </a:r>
          <a:endParaRPr lang="en-US" sz="2800" dirty="0"/>
        </a:p>
      </dgm:t>
    </dgm:pt>
    <dgm:pt modelId="{96CA368F-D626-4631-B870-AF0E42C2F581}" type="parTrans" cxnId="{692EE08C-9C33-41C6-BFCE-4BD79345023C}">
      <dgm:prSet/>
      <dgm:spPr/>
      <dgm:t>
        <a:bodyPr/>
        <a:lstStyle/>
        <a:p>
          <a:endParaRPr lang="en-US"/>
        </a:p>
      </dgm:t>
    </dgm:pt>
    <dgm:pt modelId="{6FA0CD27-261A-42F9-B75C-A8C726BC203F}" type="sibTrans" cxnId="{692EE08C-9C33-41C6-BFCE-4BD79345023C}">
      <dgm:prSet/>
      <dgm:spPr/>
      <dgm:t>
        <a:bodyPr/>
        <a:lstStyle/>
        <a:p>
          <a:endParaRPr lang="en-US"/>
        </a:p>
      </dgm:t>
    </dgm:pt>
    <dgm:pt modelId="{982F2AAC-0E2C-4320-948F-EFDA8C8E35C8}">
      <dgm:prSet phldrT="[Text]" custT="1"/>
      <dgm:spPr/>
      <dgm:t>
        <a:bodyPr/>
        <a:lstStyle/>
        <a:p>
          <a:r>
            <a:rPr lang="en-US" sz="2800" dirty="0" smtClean="0"/>
            <a:t>Nature</a:t>
          </a:r>
          <a:endParaRPr lang="en-US" sz="2800" dirty="0"/>
        </a:p>
      </dgm:t>
    </dgm:pt>
    <dgm:pt modelId="{0D23B1EB-B525-4F3E-AA93-DAE44B8A33B5}" type="parTrans" cxnId="{AA6A7049-3823-41C5-B254-01A0B9C8D0B5}">
      <dgm:prSet/>
      <dgm:spPr/>
      <dgm:t>
        <a:bodyPr/>
        <a:lstStyle/>
        <a:p>
          <a:endParaRPr lang="en-US"/>
        </a:p>
      </dgm:t>
    </dgm:pt>
    <dgm:pt modelId="{CA2A5625-481C-4F78-8FBF-7D695735028B}" type="sibTrans" cxnId="{AA6A7049-3823-41C5-B254-01A0B9C8D0B5}">
      <dgm:prSet/>
      <dgm:spPr/>
      <dgm:t>
        <a:bodyPr/>
        <a:lstStyle/>
        <a:p>
          <a:endParaRPr lang="en-US"/>
        </a:p>
      </dgm:t>
    </dgm:pt>
    <dgm:pt modelId="{B5CDA5FB-9846-4AAC-B079-EAA5C886803A}">
      <dgm:prSet custT="1"/>
      <dgm:spPr/>
      <dgm:t>
        <a:bodyPr/>
        <a:lstStyle/>
        <a:p>
          <a:r>
            <a:rPr lang="en-US" sz="2800" dirty="0" smtClean="0"/>
            <a:t>Universe</a:t>
          </a:r>
          <a:endParaRPr lang="en-US" sz="2800" dirty="0"/>
        </a:p>
      </dgm:t>
    </dgm:pt>
    <dgm:pt modelId="{3D38A96E-F1C9-4373-A69D-0A03F905774F}" type="parTrans" cxnId="{11A063D1-F763-4A20-A172-4B5D3A439C76}">
      <dgm:prSet/>
      <dgm:spPr/>
      <dgm:t>
        <a:bodyPr/>
        <a:lstStyle/>
        <a:p>
          <a:endParaRPr lang="en-US"/>
        </a:p>
      </dgm:t>
    </dgm:pt>
    <dgm:pt modelId="{2482558E-268E-4861-BA91-B11D72F10A5A}" type="sibTrans" cxnId="{11A063D1-F763-4A20-A172-4B5D3A439C76}">
      <dgm:prSet/>
      <dgm:spPr/>
      <dgm:t>
        <a:bodyPr/>
        <a:lstStyle/>
        <a:p>
          <a:endParaRPr lang="en-US"/>
        </a:p>
      </dgm:t>
    </dgm:pt>
    <dgm:pt modelId="{6FF97A55-86FE-41ED-BD5C-966C0F40F75B}" type="pres">
      <dgm:prSet presAssocID="{6949309C-D8BA-4DFC-BC66-5D30CC219595}" presName="cycle" presStyleCnt="0">
        <dgm:presLayoutVars>
          <dgm:dir/>
          <dgm:resizeHandles val="exact"/>
        </dgm:presLayoutVars>
      </dgm:prSet>
      <dgm:spPr/>
      <dgm:t>
        <a:bodyPr/>
        <a:lstStyle/>
        <a:p>
          <a:endParaRPr lang="en-US"/>
        </a:p>
      </dgm:t>
    </dgm:pt>
    <dgm:pt modelId="{F0437B15-96B7-4E50-BB37-710EC1A6BCD8}" type="pres">
      <dgm:prSet presAssocID="{A94F7987-E5F4-47C8-80D1-38B8B2DA6EFB}" presName="node" presStyleLbl="node1" presStyleIdx="0" presStyleCnt="6" custScaleX="125227">
        <dgm:presLayoutVars>
          <dgm:bulletEnabled val="1"/>
        </dgm:presLayoutVars>
      </dgm:prSet>
      <dgm:spPr/>
      <dgm:t>
        <a:bodyPr/>
        <a:lstStyle/>
        <a:p>
          <a:endParaRPr lang="en-US"/>
        </a:p>
      </dgm:t>
    </dgm:pt>
    <dgm:pt modelId="{8AD61B71-EFDB-49EF-B4A2-568576E50C93}" type="pres">
      <dgm:prSet presAssocID="{A94F7987-E5F4-47C8-80D1-38B8B2DA6EFB}" presName="spNode" presStyleCnt="0"/>
      <dgm:spPr/>
    </dgm:pt>
    <dgm:pt modelId="{EE9EEACA-1020-4603-9576-1CE12A353D4C}" type="pres">
      <dgm:prSet presAssocID="{5E411933-45B7-4282-971C-4CB7458EBF9B}" presName="sibTrans" presStyleLbl="sibTrans1D1" presStyleIdx="0" presStyleCnt="6"/>
      <dgm:spPr/>
      <dgm:t>
        <a:bodyPr/>
        <a:lstStyle/>
        <a:p>
          <a:endParaRPr lang="en-US"/>
        </a:p>
      </dgm:t>
    </dgm:pt>
    <dgm:pt modelId="{4BF10435-9688-48F6-A071-F174DC3F5598}" type="pres">
      <dgm:prSet presAssocID="{3F518A29-F1DB-4CF3-9E4F-55239F45F2E3}" presName="node" presStyleLbl="node1" presStyleIdx="1" presStyleCnt="6" custScaleX="125227">
        <dgm:presLayoutVars>
          <dgm:bulletEnabled val="1"/>
        </dgm:presLayoutVars>
      </dgm:prSet>
      <dgm:spPr/>
      <dgm:t>
        <a:bodyPr/>
        <a:lstStyle/>
        <a:p>
          <a:endParaRPr lang="en-US"/>
        </a:p>
      </dgm:t>
    </dgm:pt>
    <dgm:pt modelId="{2B2D1CB7-9C14-46A6-A41F-5A9A7F7C5AC9}" type="pres">
      <dgm:prSet presAssocID="{3F518A29-F1DB-4CF3-9E4F-55239F45F2E3}" presName="spNode" presStyleCnt="0"/>
      <dgm:spPr/>
    </dgm:pt>
    <dgm:pt modelId="{0798D776-8737-4FAD-AFAF-FB7611E12958}" type="pres">
      <dgm:prSet presAssocID="{302C913D-FB7E-40CD-BE8E-7DB34CC1706B}" presName="sibTrans" presStyleLbl="sibTrans1D1" presStyleIdx="1" presStyleCnt="6"/>
      <dgm:spPr/>
      <dgm:t>
        <a:bodyPr/>
        <a:lstStyle/>
        <a:p>
          <a:endParaRPr lang="en-US"/>
        </a:p>
      </dgm:t>
    </dgm:pt>
    <dgm:pt modelId="{2DB77764-E651-4716-A317-82010A6EC880}" type="pres">
      <dgm:prSet presAssocID="{B5CDA5FB-9846-4AAC-B079-EAA5C886803A}" presName="node" presStyleLbl="node1" presStyleIdx="2" presStyleCnt="6" custScaleX="125227">
        <dgm:presLayoutVars>
          <dgm:bulletEnabled val="1"/>
        </dgm:presLayoutVars>
      </dgm:prSet>
      <dgm:spPr/>
      <dgm:t>
        <a:bodyPr/>
        <a:lstStyle/>
        <a:p>
          <a:endParaRPr lang="en-US"/>
        </a:p>
      </dgm:t>
    </dgm:pt>
    <dgm:pt modelId="{52693800-20AF-45B7-BC5E-3E3DA011779D}" type="pres">
      <dgm:prSet presAssocID="{B5CDA5FB-9846-4AAC-B079-EAA5C886803A}" presName="spNode" presStyleCnt="0"/>
      <dgm:spPr/>
    </dgm:pt>
    <dgm:pt modelId="{DBF4BC99-424B-43A6-839A-E9FB176433B7}" type="pres">
      <dgm:prSet presAssocID="{2482558E-268E-4861-BA91-B11D72F10A5A}" presName="sibTrans" presStyleLbl="sibTrans1D1" presStyleIdx="2" presStyleCnt="6"/>
      <dgm:spPr/>
      <dgm:t>
        <a:bodyPr/>
        <a:lstStyle/>
        <a:p>
          <a:endParaRPr lang="en-US"/>
        </a:p>
      </dgm:t>
    </dgm:pt>
    <dgm:pt modelId="{D7BF208D-1524-4018-B856-6814FEEA62D6}" type="pres">
      <dgm:prSet presAssocID="{52CED2A4-71CF-47D8-B4A9-7FD1E47DC01B}" presName="node" presStyleLbl="node1" presStyleIdx="3" presStyleCnt="6" custScaleX="125227">
        <dgm:presLayoutVars>
          <dgm:bulletEnabled val="1"/>
        </dgm:presLayoutVars>
      </dgm:prSet>
      <dgm:spPr/>
      <dgm:t>
        <a:bodyPr/>
        <a:lstStyle/>
        <a:p>
          <a:endParaRPr lang="en-US"/>
        </a:p>
      </dgm:t>
    </dgm:pt>
    <dgm:pt modelId="{A015078B-7F2E-4F8B-B3F8-AA5BF2FB9592}" type="pres">
      <dgm:prSet presAssocID="{52CED2A4-71CF-47D8-B4A9-7FD1E47DC01B}" presName="spNode" presStyleCnt="0"/>
      <dgm:spPr/>
    </dgm:pt>
    <dgm:pt modelId="{5C11D1D0-F098-400F-BD56-EDE1C5DBA123}" type="pres">
      <dgm:prSet presAssocID="{AF784661-C14D-4A38-9614-EC6826915203}" presName="sibTrans" presStyleLbl="sibTrans1D1" presStyleIdx="3" presStyleCnt="6"/>
      <dgm:spPr/>
      <dgm:t>
        <a:bodyPr/>
        <a:lstStyle/>
        <a:p>
          <a:endParaRPr lang="en-US"/>
        </a:p>
      </dgm:t>
    </dgm:pt>
    <dgm:pt modelId="{FC742834-FA4D-4A07-83FA-4112C6C9BD49}" type="pres">
      <dgm:prSet presAssocID="{1A9B7168-0492-4EC2-9236-D376B935E066}" presName="node" presStyleLbl="node1" presStyleIdx="4" presStyleCnt="6" custScaleX="125227">
        <dgm:presLayoutVars>
          <dgm:bulletEnabled val="1"/>
        </dgm:presLayoutVars>
      </dgm:prSet>
      <dgm:spPr/>
      <dgm:t>
        <a:bodyPr/>
        <a:lstStyle/>
        <a:p>
          <a:endParaRPr lang="en-US"/>
        </a:p>
      </dgm:t>
    </dgm:pt>
    <dgm:pt modelId="{40A3F494-5DC5-4424-BA55-B30F81CF8858}" type="pres">
      <dgm:prSet presAssocID="{1A9B7168-0492-4EC2-9236-D376B935E066}" presName="spNode" presStyleCnt="0"/>
      <dgm:spPr/>
    </dgm:pt>
    <dgm:pt modelId="{EC2B9726-A245-40E1-B4D7-C5CFDD630155}" type="pres">
      <dgm:prSet presAssocID="{6FA0CD27-261A-42F9-B75C-A8C726BC203F}" presName="sibTrans" presStyleLbl="sibTrans1D1" presStyleIdx="4" presStyleCnt="6"/>
      <dgm:spPr/>
      <dgm:t>
        <a:bodyPr/>
        <a:lstStyle/>
        <a:p>
          <a:endParaRPr lang="en-US"/>
        </a:p>
      </dgm:t>
    </dgm:pt>
    <dgm:pt modelId="{3411B622-BF6C-422E-942C-6A7494CE1DE2}" type="pres">
      <dgm:prSet presAssocID="{982F2AAC-0E2C-4320-948F-EFDA8C8E35C8}" presName="node" presStyleLbl="node1" presStyleIdx="5" presStyleCnt="6" custScaleX="125227">
        <dgm:presLayoutVars>
          <dgm:bulletEnabled val="1"/>
        </dgm:presLayoutVars>
      </dgm:prSet>
      <dgm:spPr/>
      <dgm:t>
        <a:bodyPr/>
        <a:lstStyle/>
        <a:p>
          <a:endParaRPr lang="en-US"/>
        </a:p>
      </dgm:t>
    </dgm:pt>
    <dgm:pt modelId="{E8C78749-F87A-404D-88BB-CEBE3CE3906D}" type="pres">
      <dgm:prSet presAssocID="{982F2AAC-0E2C-4320-948F-EFDA8C8E35C8}" presName="spNode" presStyleCnt="0"/>
      <dgm:spPr/>
    </dgm:pt>
    <dgm:pt modelId="{A869BF4B-F525-48B8-B7BE-9310630E3446}" type="pres">
      <dgm:prSet presAssocID="{CA2A5625-481C-4F78-8FBF-7D695735028B}" presName="sibTrans" presStyleLbl="sibTrans1D1" presStyleIdx="5" presStyleCnt="6"/>
      <dgm:spPr/>
      <dgm:t>
        <a:bodyPr/>
        <a:lstStyle/>
        <a:p>
          <a:endParaRPr lang="en-US"/>
        </a:p>
      </dgm:t>
    </dgm:pt>
  </dgm:ptLst>
  <dgm:cxnLst>
    <dgm:cxn modelId="{2109899D-7255-4CA2-99A3-856320033B20}" srcId="{6949309C-D8BA-4DFC-BC66-5D30CC219595}" destId="{A94F7987-E5F4-47C8-80D1-38B8B2DA6EFB}" srcOrd="0" destOrd="0" parTransId="{DEB79D69-B0AB-4ECA-A19A-6409BF243790}" sibTransId="{5E411933-45B7-4282-971C-4CB7458EBF9B}"/>
    <dgm:cxn modelId="{82397789-A125-48BE-8F92-D10A80884DC0}" type="presOf" srcId="{3F518A29-F1DB-4CF3-9E4F-55239F45F2E3}" destId="{4BF10435-9688-48F6-A071-F174DC3F5598}" srcOrd="0" destOrd="0" presId="urn:microsoft.com/office/officeart/2005/8/layout/cycle6"/>
    <dgm:cxn modelId="{11A063D1-F763-4A20-A172-4B5D3A439C76}" srcId="{6949309C-D8BA-4DFC-BC66-5D30CC219595}" destId="{B5CDA5FB-9846-4AAC-B079-EAA5C886803A}" srcOrd="2" destOrd="0" parTransId="{3D38A96E-F1C9-4373-A69D-0A03F905774F}" sibTransId="{2482558E-268E-4861-BA91-B11D72F10A5A}"/>
    <dgm:cxn modelId="{394D4A02-D7E5-42D1-BEE7-CCA25BEB2DE8}" type="presOf" srcId="{A94F7987-E5F4-47C8-80D1-38B8B2DA6EFB}" destId="{F0437B15-96B7-4E50-BB37-710EC1A6BCD8}" srcOrd="0" destOrd="0" presId="urn:microsoft.com/office/officeart/2005/8/layout/cycle6"/>
    <dgm:cxn modelId="{1F173CB3-4851-4CD2-BD66-9519906D0689}" type="presOf" srcId="{302C913D-FB7E-40CD-BE8E-7DB34CC1706B}" destId="{0798D776-8737-4FAD-AFAF-FB7611E12958}" srcOrd="0" destOrd="0" presId="urn:microsoft.com/office/officeart/2005/8/layout/cycle6"/>
    <dgm:cxn modelId="{E46772D5-0289-49BD-98AF-0CC503E9990F}" type="presOf" srcId="{1A9B7168-0492-4EC2-9236-D376B935E066}" destId="{FC742834-FA4D-4A07-83FA-4112C6C9BD49}" srcOrd="0" destOrd="0" presId="urn:microsoft.com/office/officeart/2005/8/layout/cycle6"/>
    <dgm:cxn modelId="{692EE08C-9C33-41C6-BFCE-4BD79345023C}" srcId="{6949309C-D8BA-4DFC-BC66-5D30CC219595}" destId="{1A9B7168-0492-4EC2-9236-D376B935E066}" srcOrd="4" destOrd="0" parTransId="{96CA368F-D626-4631-B870-AF0E42C2F581}" sibTransId="{6FA0CD27-261A-42F9-B75C-A8C726BC203F}"/>
    <dgm:cxn modelId="{D69CD2F9-A1DC-4433-BDBD-E6E8F1574F36}" type="presOf" srcId="{52CED2A4-71CF-47D8-B4A9-7FD1E47DC01B}" destId="{D7BF208D-1524-4018-B856-6814FEEA62D6}" srcOrd="0" destOrd="0" presId="urn:microsoft.com/office/officeart/2005/8/layout/cycle6"/>
    <dgm:cxn modelId="{2D5A6970-F078-4E1B-BA6A-7D50BC919699}" srcId="{6949309C-D8BA-4DFC-BC66-5D30CC219595}" destId="{3F518A29-F1DB-4CF3-9E4F-55239F45F2E3}" srcOrd="1" destOrd="0" parTransId="{8178963C-0B47-4EBC-805F-114DE5D0A89B}" sibTransId="{302C913D-FB7E-40CD-BE8E-7DB34CC1706B}"/>
    <dgm:cxn modelId="{91731067-3178-4F9E-815E-AA974461646E}" type="presOf" srcId="{AF784661-C14D-4A38-9614-EC6826915203}" destId="{5C11D1D0-F098-400F-BD56-EDE1C5DBA123}" srcOrd="0" destOrd="0" presId="urn:microsoft.com/office/officeart/2005/8/layout/cycle6"/>
    <dgm:cxn modelId="{79DD51BB-60FB-4B63-A816-947F23DF7776}" type="presOf" srcId="{CA2A5625-481C-4F78-8FBF-7D695735028B}" destId="{A869BF4B-F525-48B8-B7BE-9310630E3446}" srcOrd="0" destOrd="0" presId="urn:microsoft.com/office/officeart/2005/8/layout/cycle6"/>
    <dgm:cxn modelId="{E20A9826-172F-4C75-9B44-183CCB804F15}" type="presOf" srcId="{982F2AAC-0E2C-4320-948F-EFDA8C8E35C8}" destId="{3411B622-BF6C-422E-942C-6A7494CE1DE2}" srcOrd="0" destOrd="0" presId="urn:microsoft.com/office/officeart/2005/8/layout/cycle6"/>
    <dgm:cxn modelId="{C4784597-8AC0-4E62-90A3-746BDBB6CC75}" type="presOf" srcId="{B5CDA5FB-9846-4AAC-B079-EAA5C886803A}" destId="{2DB77764-E651-4716-A317-82010A6EC880}" srcOrd="0" destOrd="0" presId="urn:microsoft.com/office/officeart/2005/8/layout/cycle6"/>
    <dgm:cxn modelId="{AD609947-9FB0-4489-8FDD-B2735DB914F0}" type="presOf" srcId="{5E411933-45B7-4282-971C-4CB7458EBF9B}" destId="{EE9EEACA-1020-4603-9576-1CE12A353D4C}" srcOrd="0" destOrd="0" presId="urn:microsoft.com/office/officeart/2005/8/layout/cycle6"/>
    <dgm:cxn modelId="{687262FE-CD41-4AAD-AC82-10FB1675E6AF}" type="presOf" srcId="{6949309C-D8BA-4DFC-BC66-5D30CC219595}" destId="{6FF97A55-86FE-41ED-BD5C-966C0F40F75B}" srcOrd="0" destOrd="0" presId="urn:microsoft.com/office/officeart/2005/8/layout/cycle6"/>
    <dgm:cxn modelId="{0A296627-57D8-45FE-8328-78FB8AB08ACC}" type="presOf" srcId="{2482558E-268E-4861-BA91-B11D72F10A5A}" destId="{DBF4BC99-424B-43A6-839A-E9FB176433B7}" srcOrd="0" destOrd="0" presId="urn:microsoft.com/office/officeart/2005/8/layout/cycle6"/>
    <dgm:cxn modelId="{E0B0A38C-7A5E-472E-9958-BF44B07EFF6D}" type="presOf" srcId="{6FA0CD27-261A-42F9-B75C-A8C726BC203F}" destId="{EC2B9726-A245-40E1-B4D7-C5CFDD630155}" srcOrd="0" destOrd="0" presId="urn:microsoft.com/office/officeart/2005/8/layout/cycle6"/>
    <dgm:cxn modelId="{33250F07-7EEC-4DF9-B6F3-067DE9B72718}" srcId="{6949309C-D8BA-4DFC-BC66-5D30CC219595}" destId="{52CED2A4-71CF-47D8-B4A9-7FD1E47DC01B}" srcOrd="3" destOrd="0" parTransId="{4F989C81-EC8B-4A60-8D3B-D154AEE8C7E5}" sibTransId="{AF784661-C14D-4A38-9614-EC6826915203}"/>
    <dgm:cxn modelId="{AA6A7049-3823-41C5-B254-01A0B9C8D0B5}" srcId="{6949309C-D8BA-4DFC-BC66-5D30CC219595}" destId="{982F2AAC-0E2C-4320-948F-EFDA8C8E35C8}" srcOrd="5" destOrd="0" parTransId="{0D23B1EB-B525-4F3E-AA93-DAE44B8A33B5}" sibTransId="{CA2A5625-481C-4F78-8FBF-7D695735028B}"/>
    <dgm:cxn modelId="{2C9E845B-FE12-49EB-B3EF-5A1C5047658E}" type="presParOf" srcId="{6FF97A55-86FE-41ED-BD5C-966C0F40F75B}" destId="{F0437B15-96B7-4E50-BB37-710EC1A6BCD8}" srcOrd="0" destOrd="0" presId="urn:microsoft.com/office/officeart/2005/8/layout/cycle6"/>
    <dgm:cxn modelId="{78608B88-B6E0-4784-B46D-0FCEB27D1E7C}" type="presParOf" srcId="{6FF97A55-86FE-41ED-BD5C-966C0F40F75B}" destId="{8AD61B71-EFDB-49EF-B4A2-568576E50C93}" srcOrd="1" destOrd="0" presId="urn:microsoft.com/office/officeart/2005/8/layout/cycle6"/>
    <dgm:cxn modelId="{DF85D0D0-54BC-4D25-B13B-2C593319D24E}" type="presParOf" srcId="{6FF97A55-86FE-41ED-BD5C-966C0F40F75B}" destId="{EE9EEACA-1020-4603-9576-1CE12A353D4C}" srcOrd="2" destOrd="0" presId="urn:microsoft.com/office/officeart/2005/8/layout/cycle6"/>
    <dgm:cxn modelId="{226D3469-B9D2-4EE5-85EE-E8F5C83AD0EE}" type="presParOf" srcId="{6FF97A55-86FE-41ED-BD5C-966C0F40F75B}" destId="{4BF10435-9688-48F6-A071-F174DC3F5598}" srcOrd="3" destOrd="0" presId="urn:microsoft.com/office/officeart/2005/8/layout/cycle6"/>
    <dgm:cxn modelId="{7A0855F7-A959-4FE1-B0B8-0869DF69F3E6}" type="presParOf" srcId="{6FF97A55-86FE-41ED-BD5C-966C0F40F75B}" destId="{2B2D1CB7-9C14-46A6-A41F-5A9A7F7C5AC9}" srcOrd="4" destOrd="0" presId="urn:microsoft.com/office/officeart/2005/8/layout/cycle6"/>
    <dgm:cxn modelId="{4C8A85DD-B7B6-433F-9D63-6B593B935EAD}" type="presParOf" srcId="{6FF97A55-86FE-41ED-BD5C-966C0F40F75B}" destId="{0798D776-8737-4FAD-AFAF-FB7611E12958}" srcOrd="5" destOrd="0" presId="urn:microsoft.com/office/officeart/2005/8/layout/cycle6"/>
    <dgm:cxn modelId="{70A07BC3-BD57-4FD3-A705-6B2595779130}" type="presParOf" srcId="{6FF97A55-86FE-41ED-BD5C-966C0F40F75B}" destId="{2DB77764-E651-4716-A317-82010A6EC880}" srcOrd="6" destOrd="0" presId="urn:microsoft.com/office/officeart/2005/8/layout/cycle6"/>
    <dgm:cxn modelId="{724AF56A-DC90-4B9C-99F9-4F70760F7C74}" type="presParOf" srcId="{6FF97A55-86FE-41ED-BD5C-966C0F40F75B}" destId="{52693800-20AF-45B7-BC5E-3E3DA011779D}" srcOrd="7" destOrd="0" presId="urn:microsoft.com/office/officeart/2005/8/layout/cycle6"/>
    <dgm:cxn modelId="{7C61A765-2EAC-465D-8E8B-592238046015}" type="presParOf" srcId="{6FF97A55-86FE-41ED-BD5C-966C0F40F75B}" destId="{DBF4BC99-424B-43A6-839A-E9FB176433B7}" srcOrd="8" destOrd="0" presId="urn:microsoft.com/office/officeart/2005/8/layout/cycle6"/>
    <dgm:cxn modelId="{BEB877E3-4165-4A82-AC6E-A35AF00ED075}" type="presParOf" srcId="{6FF97A55-86FE-41ED-BD5C-966C0F40F75B}" destId="{D7BF208D-1524-4018-B856-6814FEEA62D6}" srcOrd="9" destOrd="0" presId="urn:microsoft.com/office/officeart/2005/8/layout/cycle6"/>
    <dgm:cxn modelId="{3FF9B17D-858C-4120-8581-47AB8455BF8F}" type="presParOf" srcId="{6FF97A55-86FE-41ED-BD5C-966C0F40F75B}" destId="{A015078B-7F2E-4F8B-B3F8-AA5BF2FB9592}" srcOrd="10" destOrd="0" presId="urn:microsoft.com/office/officeart/2005/8/layout/cycle6"/>
    <dgm:cxn modelId="{3CD8EBE2-6E0E-428B-B58B-4EA2DBB9A473}" type="presParOf" srcId="{6FF97A55-86FE-41ED-BD5C-966C0F40F75B}" destId="{5C11D1D0-F098-400F-BD56-EDE1C5DBA123}" srcOrd="11" destOrd="0" presId="urn:microsoft.com/office/officeart/2005/8/layout/cycle6"/>
    <dgm:cxn modelId="{6F15DEDF-1087-49DB-B0B0-FAF1277311E1}" type="presParOf" srcId="{6FF97A55-86FE-41ED-BD5C-966C0F40F75B}" destId="{FC742834-FA4D-4A07-83FA-4112C6C9BD49}" srcOrd="12" destOrd="0" presId="urn:microsoft.com/office/officeart/2005/8/layout/cycle6"/>
    <dgm:cxn modelId="{39D39C95-8C97-4624-8C0E-7769A55E1033}" type="presParOf" srcId="{6FF97A55-86FE-41ED-BD5C-966C0F40F75B}" destId="{40A3F494-5DC5-4424-BA55-B30F81CF8858}" srcOrd="13" destOrd="0" presId="urn:microsoft.com/office/officeart/2005/8/layout/cycle6"/>
    <dgm:cxn modelId="{9F063210-CACB-4616-BF1D-1A4A6B8B1943}" type="presParOf" srcId="{6FF97A55-86FE-41ED-BD5C-966C0F40F75B}" destId="{EC2B9726-A245-40E1-B4D7-C5CFDD630155}" srcOrd="14" destOrd="0" presId="urn:microsoft.com/office/officeart/2005/8/layout/cycle6"/>
    <dgm:cxn modelId="{0EEFD790-B389-4EA4-91A2-A11130EE4C22}" type="presParOf" srcId="{6FF97A55-86FE-41ED-BD5C-966C0F40F75B}" destId="{3411B622-BF6C-422E-942C-6A7494CE1DE2}" srcOrd="15" destOrd="0" presId="urn:microsoft.com/office/officeart/2005/8/layout/cycle6"/>
    <dgm:cxn modelId="{909DB230-F01B-4643-A4AE-996F12EEADED}" type="presParOf" srcId="{6FF97A55-86FE-41ED-BD5C-966C0F40F75B}" destId="{E8C78749-F87A-404D-88BB-CEBE3CE3906D}" srcOrd="16" destOrd="0" presId="urn:microsoft.com/office/officeart/2005/8/layout/cycle6"/>
    <dgm:cxn modelId="{476019D7-9C25-4F5F-9118-5ABAB3E4D738}" type="presParOf" srcId="{6FF97A55-86FE-41ED-BD5C-966C0F40F75B}" destId="{A869BF4B-F525-48B8-B7BE-9310630E3446}" srcOrd="17" destOrd="0" presId="urn:microsoft.com/office/officeart/2005/8/layout/cycle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0437B15-96B7-4E50-BB37-710EC1A6BCD8}">
      <dsp:nvSpPr>
        <dsp:cNvPr id="0" name=""/>
        <dsp:cNvSpPr/>
      </dsp:nvSpPr>
      <dsp:spPr>
        <a:xfrm>
          <a:off x="3048000" y="242"/>
          <a:ext cx="2133598" cy="1107459"/>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t>Ourselves</a:t>
          </a:r>
          <a:endParaRPr lang="en-US" sz="2800" kern="1200" dirty="0"/>
        </a:p>
      </dsp:txBody>
      <dsp:txXfrm>
        <a:off x="3048000" y="242"/>
        <a:ext cx="2133598" cy="1107459"/>
      </dsp:txXfrm>
    </dsp:sp>
    <dsp:sp modelId="{EE9EEACA-1020-4603-9576-1CE12A353D4C}">
      <dsp:nvSpPr>
        <dsp:cNvPr id="0" name=""/>
        <dsp:cNvSpPr/>
      </dsp:nvSpPr>
      <dsp:spPr>
        <a:xfrm>
          <a:off x="1506472" y="553972"/>
          <a:ext cx="5216654" cy="5216654"/>
        </a:xfrm>
        <a:custGeom>
          <a:avLst/>
          <a:gdLst/>
          <a:ahLst/>
          <a:cxnLst/>
          <a:rect l="0" t="0" r="0" b="0"/>
          <a:pathLst>
            <a:path>
              <a:moveTo>
                <a:pt x="3683564" y="231935"/>
              </a:moveTo>
              <a:arcTo wR="2608327" hR="2608327" stAng="17660709" swAng="1201786"/>
            </a:path>
          </a:pathLst>
        </a:custGeom>
        <a:noFill/>
        <a:ln w="9525"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BF10435-9688-48F6-A071-F174DC3F5598}">
      <dsp:nvSpPr>
        <dsp:cNvPr id="0" name=""/>
        <dsp:cNvSpPr/>
      </dsp:nvSpPr>
      <dsp:spPr>
        <a:xfrm>
          <a:off x="5306878" y="1304406"/>
          <a:ext cx="2133598" cy="1107459"/>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t>Others</a:t>
          </a:r>
          <a:endParaRPr lang="en-US" sz="2800" kern="1200" dirty="0"/>
        </a:p>
      </dsp:txBody>
      <dsp:txXfrm>
        <a:off x="5306878" y="1304406"/>
        <a:ext cx="2133598" cy="1107459"/>
      </dsp:txXfrm>
    </dsp:sp>
    <dsp:sp modelId="{0798D776-8737-4FAD-AFAF-FB7611E12958}">
      <dsp:nvSpPr>
        <dsp:cNvPr id="0" name=""/>
        <dsp:cNvSpPr/>
      </dsp:nvSpPr>
      <dsp:spPr>
        <a:xfrm>
          <a:off x="1506472" y="553972"/>
          <a:ext cx="5216654" cy="5216654"/>
        </a:xfrm>
        <a:custGeom>
          <a:avLst/>
          <a:gdLst/>
          <a:ahLst/>
          <a:cxnLst/>
          <a:rect l="0" t="0" r="0" b="0"/>
          <a:pathLst>
            <a:path>
              <a:moveTo>
                <a:pt x="5110647" y="1872279"/>
              </a:moveTo>
              <a:arcTo wR="2608327" hR="2608327" stAng="20616538" swAng="1966924"/>
            </a:path>
          </a:pathLst>
        </a:custGeom>
        <a:noFill/>
        <a:ln w="9525" cap="flat"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2DB77764-E651-4716-A317-82010A6EC880}">
      <dsp:nvSpPr>
        <dsp:cNvPr id="0" name=""/>
        <dsp:cNvSpPr/>
      </dsp:nvSpPr>
      <dsp:spPr>
        <a:xfrm>
          <a:off x="5306878" y="3912733"/>
          <a:ext cx="2133598" cy="1107459"/>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t>Universe</a:t>
          </a:r>
          <a:endParaRPr lang="en-US" sz="2800" kern="1200" dirty="0"/>
        </a:p>
      </dsp:txBody>
      <dsp:txXfrm>
        <a:off x="5306878" y="3912733"/>
        <a:ext cx="2133598" cy="1107459"/>
      </dsp:txXfrm>
    </dsp:sp>
    <dsp:sp modelId="{DBF4BC99-424B-43A6-839A-E9FB176433B7}">
      <dsp:nvSpPr>
        <dsp:cNvPr id="0" name=""/>
        <dsp:cNvSpPr/>
      </dsp:nvSpPr>
      <dsp:spPr>
        <a:xfrm>
          <a:off x="1506472" y="553972"/>
          <a:ext cx="5216654" cy="5216654"/>
        </a:xfrm>
        <a:custGeom>
          <a:avLst/>
          <a:gdLst/>
          <a:ahLst/>
          <a:cxnLst/>
          <a:rect l="0" t="0" r="0" b="0"/>
          <a:pathLst>
            <a:path>
              <a:moveTo>
                <a:pt x="4432462" y="4472704"/>
              </a:moveTo>
              <a:arcTo wR="2608327" hR="2608327" stAng="2737505" swAng="1201786"/>
            </a:path>
          </a:pathLst>
        </a:custGeom>
        <a:noFill/>
        <a:ln w="9525" cap="flat" cmpd="sng" algn="ctr">
          <a:solidFill>
            <a:schemeClr val="accent4">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D7BF208D-1524-4018-B856-6814FEEA62D6}">
      <dsp:nvSpPr>
        <dsp:cNvPr id="0" name=""/>
        <dsp:cNvSpPr/>
      </dsp:nvSpPr>
      <dsp:spPr>
        <a:xfrm>
          <a:off x="3048000" y="5216897"/>
          <a:ext cx="2133598" cy="1107459"/>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Organizations</a:t>
          </a:r>
          <a:endParaRPr lang="en-US" sz="2500" kern="1200" dirty="0"/>
        </a:p>
      </dsp:txBody>
      <dsp:txXfrm>
        <a:off x="3048000" y="5216897"/>
        <a:ext cx="2133598" cy="1107459"/>
      </dsp:txXfrm>
    </dsp:sp>
    <dsp:sp modelId="{5C11D1D0-F098-400F-BD56-EDE1C5DBA123}">
      <dsp:nvSpPr>
        <dsp:cNvPr id="0" name=""/>
        <dsp:cNvSpPr/>
      </dsp:nvSpPr>
      <dsp:spPr>
        <a:xfrm>
          <a:off x="1506472" y="553972"/>
          <a:ext cx="5216654" cy="5216654"/>
        </a:xfrm>
        <a:custGeom>
          <a:avLst/>
          <a:gdLst/>
          <a:ahLst/>
          <a:cxnLst/>
          <a:rect l="0" t="0" r="0" b="0"/>
          <a:pathLst>
            <a:path>
              <a:moveTo>
                <a:pt x="1533090" y="4984718"/>
              </a:moveTo>
              <a:arcTo wR="2608327" hR="2608327" stAng="6860709" swAng="1201786"/>
            </a:path>
          </a:pathLst>
        </a:custGeom>
        <a:noFill/>
        <a:ln w="9525" cap="flat" cmpd="sng" algn="ctr">
          <a:solidFill>
            <a:schemeClr val="accent5">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FC742834-FA4D-4A07-83FA-4112C6C9BD49}">
      <dsp:nvSpPr>
        <dsp:cNvPr id="0" name=""/>
        <dsp:cNvSpPr/>
      </dsp:nvSpPr>
      <dsp:spPr>
        <a:xfrm>
          <a:off x="789123" y="3912733"/>
          <a:ext cx="2133598" cy="1107459"/>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t>Society</a:t>
          </a:r>
          <a:endParaRPr lang="en-US" sz="2800" kern="1200" dirty="0"/>
        </a:p>
      </dsp:txBody>
      <dsp:txXfrm>
        <a:off x="789123" y="3912733"/>
        <a:ext cx="2133598" cy="1107459"/>
      </dsp:txXfrm>
    </dsp:sp>
    <dsp:sp modelId="{EC2B9726-A245-40E1-B4D7-C5CFDD630155}">
      <dsp:nvSpPr>
        <dsp:cNvPr id="0" name=""/>
        <dsp:cNvSpPr/>
      </dsp:nvSpPr>
      <dsp:spPr>
        <a:xfrm>
          <a:off x="1506472" y="553972"/>
          <a:ext cx="5216654" cy="5216654"/>
        </a:xfrm>
        <a:custGeom>
          <a:avLst/>
          <a:gdLst/>
          <a:ahLst/>
          <a:cxnLst/>
          <a:rect l="0" t="0" r="0" b="0"/>
          <a:pathLst>
            <a:path>
              <a:moveTo>
                <a:pt x="106007" y="3344374"/>
              </a:moveTo>
              <a:arcTo wR="2608327" hR="2608327" stAng="9816538" swAng="1966924"/>
            </a:path>
          </a:pathLst>
        </a:custGeom>
        <a:noFill/>
        <a:ln w="9525" cap="flat" cmpd="sng" algn="ctr">
          <a:solidFill>
            <a:schemeClr val="accent6">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3411B622-BF6C-422E-942C-6A7494CE1DE2}">
      <dsp:nvSpPr>
        <dsp:cNvPr id="0" name=""/>
        <dsp:cNvSpPr/>
      </dsp:nvSpPr>
      <dsp:spPr>
        <a:xfrm>
          <a:off x="789123" y="1304406"/>
          <a:ext cx="2133598" cy="1107459"/>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t>Nature</a:t>
          </a:r>
          <a:endParaRPr lang="en-US" sz="2800" kern="1200" dirty="0"/>
        </a:p>
      </dsp:txBody>
      <dsp:txXfrm>
        <a:off x="789123" y="1304406"/>
        <a:ext cx="2133598" cy="1107459"/>
      </dsp:txXfrm>
    </dsp:sp>
    <dsp:sp modelId="{A869BF4B-F525-48B8-B7BE-9310630E3446}">
      <dsp:nvSpPr>
        <dsp:cNvPr id="0" name=""/>
        <dsp:cNvSpPr/>
      </dsp:nvSpPr>
      <dsp:spPr>
        <a:xfrm>
          <a:off x="1506472" y="553972"/>
          <a:ext cx="5216654" cy="5216654"/>
        </a:xfrm>
        <a:custGeom>
          <a:avLst/>
          <a:gdLst/>
          <a:ahLst/>
          <a:cxnLst/>
          <a:rect l="0" t="0" r="0" b="0"/>
          <a:pathLst>
            <a:path>
              <a:moveTo>
                <a:pt x="784192" y="743950"/>
              </a:moveTo>
              <a:arcTo wR="2608327" hR="2608327" stAng="13537505" swAng="1201786"/>
            </a:path>
          </a:pathLst>
        </a:custGeom>
        <a:noFill/>
        <a:ln w="9525"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A92CB272-51F9-4C57-ADE0-36FCE14B233D}" type="datetimeFigureOut">
              <a:rPr lang="en-US"/>
              <a:pPr>
                <a:defRPr/>
              </a:pPr>
              <a:t>5/22/2014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8C76F084-6496-4B67-BDCF-B66CD760311F}"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Marketers are in position to collect information from customers, competitors, and other external factors/group that can help to identify market changes.</a:t>
            </a:r>
          </a:p>
        </p:txBody>
      </p:sp>
      <p:sp>
        <p:nvSpPr>
          <p:cNvPr id="3891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3EA778A-B909-49B1-95B1-4B11919AC5D3}" type="slidenum">
              <a:rPr lang="en-US" smtClean="0"/>
              <a:pPr fontAlgn="base">
                <a:spcBef>
                  <a:spcPct val="0"/>
                </a:spcBef>
                <a:spcAft>
                  <a:spcPct val="0"/>
                </a:spcAft>
              </a:pPr>
              <a:t>2</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A marketing information system consists of people, equipment, and procedures to gather, sort, analyze, evaluate, and distribute information that is needed, timely and accurate.</a:t>
            </a:r>
          </a:p>
        </p:txBody>
      </p:sp>
      <p:sp>
        <p:nvSpPr>
          <p:cNvPr id="3994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B50A53C-0ABA-4416-921A-498DA898A962}" type="slidenum">
              <a:rPr lang="en-US" smtClean="0"/>
              <a:pPr fontAlgn="base">
                <a:spcBef>
                  <a:spcPct val="0"/>
                </a:spcBef>
                <a:spcAft>
                  <a:spcPct val="0"/>
                </a:spcAft>
              </a:pPr>
              <a:t>3</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A marketing information system consists of people, equipment, and procedures to gather, sort, analyze, evaluate, and distribute information that is needed, timely and accurate.</a:t>
            </a:r>
          </a:p>
        </p:txBody>
      </p:sp>
      <p:sp>
        <p:nvSpPr>
          <p:cNvPr id="4096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90861C1-B3E2-45CF-AA0E-DF216F23E303}" type="slidenum">
              <a:rPr lang="en-US" smtClean="0"/>
              <a:pPr fontAlgn="base">
                <a:spcBef>
                  <a:spcPct val="0"/>
                </a:spcBef>
                <a:spcAft>
                  <a:spcPct val="0"/>
                </a:spcAft>
              </a:pPr>
              <a:t>4</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The order-to-payment cycle entails the process that orders go through once they are received by the company. Includes invoices and shipping documents. Customers prefer firms that can get orders processed quickly and accurately.</a:t>
            </a:r>
          </a:p>
          <a:p>
            <a:pPr eaLnBrk="1" hangingPunct="1">
              <a:spcBef>
                <a:spcPct val="0"/>
              </a:spcBef>
            </a:pPr>
            <a:endParaRPr lang="en-US" smtClean="0"/>
          </a:p>
          <a:p>
            <a:pPr eaLnBrk="1" hangingPunct="1">
              <a:spcBef>
                <a:spcPct val="0"/>
              </a:spcBef>
            </a:pPr>
            <a:r>
              <a:rPr lang="en-US" smtClean="0"/>
              <a:t>Sales information systems provide managers with up-to-date information on the current sales of individual products. </a:t>
            </a:r>
          </a:p>
          <a:p>
            <a:pPr eaLnBrk="1" hangingPunct="1">
              <a:spcBef>
                <a:spcPct val="0"/>
              </a:spcBef>
            </a:pPr>
            <a:endParaRPr lang="en-US" smtClean="0"/>
          </a:p>
          <a:p>
            <a:pPr eaLnBrk="1" hangingPunct="1">
              <a:spcBef>
                <a:spcPct val="0"/>
              </a:spcBef>
            </a:pPr>
            <a:r>
              <a:rPr lang="en-US" smtClean="0"/>
              <a:t>Databases store and organize information that can be retrieved based on a number of criteria such as purchase history, product preferences, and can even contain demographic and psychographic information on customers.</a:t>
            </a:r>
          </a:p>
        </p:txBody>
      </p:sp>
      <p:sp>
        <p:nvSpPr>
          <p:cNvPr id="419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D364F5A-B590-445D-9F2C-53CBA43A6D1B}" type="slidenum">
              <a:rPr lang="en-US" smtClean="0"/>
              <a:pPr fontAlgn="base">
                <a:spcBef>
                  <a:spcPct val="0"/>
                </a:spcBef>
                <a:spcAft>
                  <a:spcPct val="0"/>
                </a:spcAft>
              </a:pPr>
              <a:t>5</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p:spPr>
      </p:sp>
      <p:sp>
        <p:nvSpPr>
          <p:cNvPr id="430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A marketing intelligence system is a set of procedures and sources that managers use to obtain everyday information about developments in the marketing environment. This information can come from reading books and trade journals; talking to customers, distributors, suppliers, etc; monitoring social media; and talking to other managers in the company.</a:t>
            </a:r>
          </a:p>
        </p:txBody>
      </p:sp>
      <p:sp>
        <p:nvSpPr>
          <p:cNvPr id="4301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B824938-4B84-42CE-B420-3DF93A805839}" type="slidenum">
              <a:rPr lang="en-US" smtClean="0"/>
              <a:pPr fontAlgn="base">
                <a:spcBef>
                  <a:spcPct val="0"/>
                </a:spcBef>
                <a:spcAft>
                  <a:spcPct val="0"/>
                </a:spcAft>
              </a:pPr>
              <a:t>6</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Companies can improve marketing intelligence through the methods listed on the slide as well as through channel members, government data sources, and the purchase of information through secondary data sources.</a:t>
            </a:r>
          </a:p>
          <a:p>
            <a:pPr eaLnBrk="1" hangingPunct="1">
              <a:spcBef>
                <a:spcPct val="0"/>
              </a:spcBef>
            </a:pPr>
            <a:endParaRPr lang="en-US" smtClean="0"/>
          </a:p>
        </p:txBody>
      </p:sp>
      <p:sp>
        <p:nvSpPr>
          <p:cNvPr id="440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ADD8694-4F36-4B57-9D24-C8E46CB710DE}" type="slidenum">
              <a:rPr lang="en-US" smtClean="0"/>
              <a:pPr fontAlgn="base">
                <a:spcBef>
                  <a:spcPct val="0"/>
                </a:spcBef>
                <a:spcAft>
                  <a:spcPct val="0"/>
                </a:spcAft>
              </a:pPr>
              <a:t>7</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Epinions.com, Bizrate.com, or ConsumerReview.com</a:t>
            </a:r>
          </a:p>
        </p:txBody>
      </p:sp>
      <p:sp>
        <p:nvSpPr>
          <p:cNvPr id="450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85E2FC6-00F1-42EC-B421-E70182754F6A}" type="slidenum">
              <a:rPr lang="en-US" smtClean="0"/>
              <a:pPr fontAlgn="base">
                <a:spcBef>
                  <a:spcPct val="0"/>
                </a:spcBef>
                <a:spcAft>
                  <a:spcPct val="0"/>
                </a:spcAft>
              </a:pPr>
              <a:t>8</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Marketing intelligence should be gathered and shared with decision makers quickly in order to effectively use the information.</a:t>
            </a:r>
          </a:p>
        </p:txBody>
      </p:sp>
      <p:sp>
        <p:nvSpPr>
          <p:cNvPr id="460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3EF47EC-B7E7-439C-AC50-3AE8A1FFE449}" type="slidenum">
              <a:rPr lang="en-US" smtClean="0"/>
              <a:pPr fontAlgn="base">
                <a:spcBef>
                  <a:spcPct val="0"/>
                </a:spcBef>
                <a:spcAft>
                  <a:spcPct val="0"/>
                </a:spcAft>
              </a:pPr>
              <a:t>9</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Where the microenvironment refers to those elements closest to the company, customers, competitors, suppliers, etc., the macroenvrionment refers to those elements that can impact a company, but cannot be controlled. These include things such as the economy, culture, demographics, politics, technology, and the natural environment.</a:t>
            </a:r>
          </a:p>
        </p:txBody>
      </p:sp>
      <p:sp>
        <p:nvSpPr>
          <p:cNvPr id="4710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70D2CE2-7044-470D-8C79-4C97413757D5}" type="slidenum">
              <a:rPr lang="en-US" smtClean="0"/>
              <a:pPr fontAlgn="base">
                <a:spcBef>
                  <a:spcPct val="0"/>
                </a:spcBef>
                <a:spcAft>
                  <a:spcPct val="0"/>
                </a:spcAft>
              </a:pPr>
              <a:t>10</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p:spPr>
      </p:sp>
      <p:sp>
        <p:nvSpPr>
          <p:cNvPr id="481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Fad – Hula Hoop; Trend – Diet/exercise; Megatrend – Electric automobiles</a:t>
            </a:r>
          </a:p>
          <a:p>
            <a:pPr eaLnBrk="1" hangingPunct="1">
              <a:spcBef>
                <a:spcPct val="0"/>
              </a:spcBef>
            </a:pPr>
            <a:r>
              <a:rPr lang="en-US" smtClean="0"/>
              <a:t>FAD: Unpredictable, short-lived, and without social, economic, and political significance. Fads are measured in months, rather than years.</a:t>
            </a:r>
          </a:p>
          <a:p>
            <a:pPr eaLnBrk="1" hangingPunct="1">
              <a:spcBef>
                <a:spcPct val="0"/>
              </a:spcBef>
            </a:pPr>
            <a:r>
              <a:rPr lang="en-US" smtClean="0"/>
              <a:t>Wham-0 sold 25 million Hula Hoops in its first 4 months. Pet rocks were launched in the mid-1970’s and sold 1 million units in a matter of months. Five month’s later sales were almost non-existent.</a:t>
            </a:r>
          </a:p>
          <a:p>
            <a:pPr eaLnBrk="1" hangingPunct="1">
              <a:spcBef>
                <a:spcPct val="0"/>
              </a:spcBef>
            </a:pPr>
            <a:endParaRPr lang="en-US" smtClean="0"/>
          </a:p>
          <a:p>
            <a:pPr eaLnBrk="1" hangingPunct="1">
              <a:spcBef>
                <a:spcPct val="0"/>
              </a:spcBef>
            </a:pPr>
            <a:r>
              <a:rPr lang="en-US" smtClean="0"/>
              <a:t>TRENDS: Offer a view of the future due to their momentum and durability. The fitness/diet trend is an example, although there have been many fads within this trend, the overall movement toward healthier living has remained.</a:t>
            </a:r>
          </a:p>
          <a:p>
            <a:pPr eaLnBrk="1" hangingPunct="1">
              <a:spcBef>
                <a:spcPct val="0"/>
              </a:spcBef>
            </a:pPr>
            <a:endParaRPr lang="en-US" smtClean="0"/>
          </a:p>
          <a:p>
            <a:pPr eaLnBrk="1" hangingPunct="1">
              <a:spcBef>
                <a:spcPct val="0"/>
              </a:spcBef>
            </a:pPr>
            <a:r>
              <a:rPr lang="en-US" smtClean="0"/>
              <a:t>MEGATRENDS: Changes that are slow to form but once established last for 7 – 10 years (or more). Megatrends influence all factors of life that impact business, culture, economics, society, and personal lives.</a:t>
            </a:r>
          </a:p>
        </p:txBody>
      </p:sp>
      <p:sp>
        <p:nvSpPr>
          <p:cNvPr id="4813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9A9937A-D720-412F-9E41-7BBED362377C}" type="slidenum">
              <a:rPr lang="en-US" smtClean="0"/>
              <a:pPr fontAlgn="base">
                <a:spcBef>
                  <a:spcPct val="0"/>
                </a:spcBef>
                <a:spcAft>
                  <a:spcPct val="0"/>
                </a:spcAft>
              </a:pPr>
              <a:t>11</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p:spPr>
      </p:sp>
      <p:sp>
        <p:nvSpPr>
          <p:cNvPr id="491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b="1" smtClean="0"/>
              <a:t>Worldwide population growth</a:t>
            </a:r>
          </a:p>
          <a:p>
            <a:pPr eaLnBrk="1" hangingPunct="1">
              <a:spcBef>
                <a:spcPct val="0"/>
              </a:spcBef>
            </a:pPr>
            <a:r>
              <a:rPr lang="en-US" smtClean="0"/>
              <a:t>6.8 billion in 2010; will grow to 9 billion in 2040</a:t>
            </a:r>
          </a:p>
          <a:p>
            <a:pPr eaLnBrk="1" hangingPunct="1">
              <a:spcBef>
                <a:spcPct val="0"/>
              </a:spcBef>
            </a:pPr>
            <a:endParaRPr lang="en-US" smtClean="0"/>
          </a:p>
          <a:p>
            <a:pPr eaLnBrk="1" hangingPunct="1">
              <a:spcBef>
                <a:spcPct val="0"/>
              </a:spcBef>
            </a:pPr>
            <a:r>
              <a:rPr lang="en-US" b="1" smtClean="0"/>
              <a:t>Population age mix</a:t>
            </a:r>
          </a:p>
          <a:p>
            <a:pPr eaLnBrk="1" hangingPunct="1">
              <a:spcBef>
                <a:spcPct val="0"/>
              </a:spcBef>
            </a:pPr>
            <a:r>
              <a:rPr lang="en-US" smtClean="0"/>
              <a:t>Mexico young population; Italy old</a:t>
            </a:r>
          </a:p>
          <a:p>
            <a:pPr eaLnBrk="1" hangingPunct="1">
              <a:spcBef>
                <a:spcPct val="0"/>
              </a:spcBef>
            </a:pPr>
            <a:r>
              <a:rPr lang="en-US" smtClean="0"/>
              <a:t>By 2011 in the US, those 65 and older will grow faster than the entire US population.</a:t>
            </a:r>
          </a:p>
          <a:p>
            <a:pPr eaLnBrk="1" hangingPunct="1">
              <a:spcBef>
                <a:spcPct val="0"/>
              </a:spcBef>
            </a:pPr>
            <a:endParaRPr lang="en-US" smtClean="0"/>
          </a:p>
          <a:p>
            <a:pPr eaLnBrk="1" hangingPunct="1">
              <a:spcBef>
                <a:spcPct val="0"/>
              </a:spcBef>
            </a:pPr>
            <a:r>
              <a:rPr lang="en-US" b="1" smtClean="0"/>
              <a:t>Ethnic and other markets</a:t>
            </a:r>
          </a:p>
          <a:p>
            <a:pPr eaLnBrk="1" hangingPunct="1">
              <a:spcBef>
                <a:spcPct val="0"/>
              </a:spcBef>
            </a:pPr>
            <a:r>
              <a:rPr lang="en-US" smtClean="0"/>
              <a:t>25 million people in the US were born in another country</a:t>
            </a:r>
          </a:p>
          <a:p>
            <a:pPr eaLnBrk="1" hangingPunct="1">
              <a:spcBef>
                <a:spcPct val="0"/>
              </a:spcBef>
            </a:pPr>
            <a:r>
              <a:rPr lang="en-US" smtClean="0"/>
              <a:t>Hispanic’s accounted for 11 percent of the US population in the 2000 census. By 2020 Hispanics are expected to account for 18.9 percent of the population.</a:t>
            </a:r>
          </a:p>
          <a:p>
            <a:pPr eaLnBrk="1" hangingPunct="1">
              <a:spcBef>
                <a:spcPct val="0"/>
              </a:spcBef>
            </a:pPr>
            <a:endParaRPr lang="en-US" smtClean="0"/>
          </a:p>
          <a:p>
            <a:pPr eaLnBrk="1" hangingPunct="1">
              <a:spcBef>
                <a:spcPct val="0"/>
              </a:spcBef>
            </a:pPr>
            <a:r>
              <a:rPr lang="en-US" b="1" smtClean="0"/>
              <a:t>Educational Groups</a:t>
            </a:r>
          </a:p>
          <a:p>
            <a:pPr eaLnBrk="1" hangingPunct="1">
              <a:spcBef>
                <a:spcPct val="0"/>
              </a:spcBef>
            </a:pPr>
            <a:endParaRPr lang="en-US" smtClean="0"/>
          </a:p>
          <a:p>
            <a:pPr eaLnBrk="1" hangingPunct="1">
              <a:spcBef>
                <a:spcPct val="0"/>
              </a:spcBef>
            </a:pPr>
            <a:r>
              <a:rPr lang="en-US" b="1" smtClean="0"/>
              <a:t>Household patterns </a:t>
            </a:r>
            <a:r>
              <a:rPr lang="en-US" smtClean="0"/>
              <a:t>- 20% of households “Married with Children”; 27% single live-alones; Single-parent families (8%); living with nonrelatives only (5%); and other family structures (8%)</a:t>
            </a:r>
          </a:p>
          <a:p>
            <a:pPr eaLnBrk="1" hangingPunct="1">
              <a:spcBef>
                <a:spcPct val="0"/>
              </a:spcBef>
            </a:pPr>
            <a:endParaRPr lang="en-US" smtClean="0"/>
          </a:p>
        </p:txBody>
      </p:sp>
      <p:sp>
        <p:nvSpPr>
          <p:cNvPr id="4915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F60A443-3C0F-4135-8761-D9A5C328AD1C}" type="slidenum">
              <a:rPr lang="en-US" smtClean="0"/>
              <a:pPr fontAlgn="base">
                <a:spcBef>
                  <a:spcPct val="0"/>
                </a:spcBef>
                <a:spcAft>
                  <a:spcPct val="0"/>
                </a:spcAft>
              </a:pPr>
              <a:t>13</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Purchasing power: is the amount of goods/services one unit of currency will purchase. Purchasing power is determined by income, prices, savings, credit availability, and debt. </a:t>
            </a:r>
          </a:p>
          <a:p>
            <a:pPr eaLnBrk="1" hangingPunct="1">
              <a:spcBef>
                <a:spcPct val="0"/>
              </a:spcBef>
            </a:pPr>
            <a:endParaRPr lang="en-US" smtClean="0"/>
          </a:p>
          <a:p>
            <a:pPr eaLnBrk="1" hangingPunct="1">
              <a:spcBef>
                <a:spcPct val="0"/>
              </a:spcBef>
            </a:pPr>
            <a:r>
              <a:rPr lang="en-US" smtClean="0"/>
              <a:t>The financial crisis in 2008-09 may have permanently changed consumer buying habits.</a:t>
            </a:r>
          </a:p>
          <a:p>
            <a:pPr eaLnBrk="1" hangingPunct="1">
              <a:spcBef>
                <a:spcPct val="0"/>
              </a:spcBef>
            </a:pPr>
            <a:endParaRPr lang="en-US" smtClean="0"/>
          </a:p>
          <a:p>
            <a:pPr eaLnBrk="1" hangingPunct="1">
              <a:spcBef>
                <a:spcPct val="0"/>
              </a:spcBef>
            </a:pPr>
            <a:r>
              <a:rPr lang="en-US" smtClean="0"/>
              <a:t>The income distribution of a country can influence the decision to enter a specific market.</a:t>
            </a:r>
          </a:p>
        </p:txBody>
      </p:sp>
      <p:sp>
        <p:nvSpPr>
          <p:cNvPr id="501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863809A-A064-402E-B66C-9DDF1F17C9C6}" type="slidenum">
              <a:rPr lang="en-US" smtClean="0"/>
              <a:pPr fontAlgn="base">
                <a:spcBef>
                  <a:spcPct val="0"/>
                </a:spcBef>
                <a:spcAft>
                  <a:spcPct val="0"/>
                </a:spcAft>
              </a:pPr>
              <a:t>15</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Sociocultural: The influence that both society and culture have on the views of individuals.</a:t>
            </a:r>
          </a:p>
          <a:p>
            <a:pPr eaLnBrk="1" hangingPunct="1">
              <a:spcBef>
                <a:spcPct val="0"/>
              </a:spcBef>
            </a:pPr>
            <a:endParaRPr lang="en-US" smtClean="0"/>
          </a:p>
          <a:p>
            <a:pPr eaLnBrk="1" hangingPunct="1">
              <a:spcBef>
                <a:spcPct val="0"/>
              </a:spcBef>
            </a:pPr>
            <a:r>
              <a:rPr lang="en-US" smtClean="0"/>
              <a:t>A subculture is a group that shares a distinct culture different from the larger culture that they belong. Examples of subcultures include: Gothic, Metalhead, punk, Trekkies, biker, etc.</a:t>
            </a:r>
          </a:p>
        </p:txBody>
      </p:sp>
      <p:sp>
        <p:nvSpPr>
          <p:cNvPr id="512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D689584-CC90-4EDA-BB29-E5417EDE11A9}" type="slidenum">
              <a:rPr lang="en-US" smtClean="0"/>
              <a:pPr fontAlgn="base">
                <a:spcBef>
                  <a:spcPct val="0"/>
                </a:spcBef>
                <a:spcAft>
                  <a:spcPct val="0"/>
                </a:spcAft>
              </a:pPr>
              <a:t>16</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Companies must be cognizant of the effects of their business on the environment and how regulations can influence its competitive position. Changes in regulations can also provide opportunities for companies, but these opportunities may only be recognized if the company includes this aspect into their strategic planning.</a:t>
            </a:r>
          </a:p>
        </p:txBody>
      </p:sp>
      <p:sp>
        <p:nvSpPr>
          <p:cNvPr id="5222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0825305-12C7-4FAF-89C7-EFCC1AEEB50A}" type="slidenum">
              <a:rPr lang="en-US" smtClean="0"/>
              <a:pPr fontAlgn="base">
                <a:spcBef>
                  <a:spcPct val="0"/>
                </a:spcBef>
                <a:spcAft>
                  <a:spcPct val="0"/>
                </a:spcAft>
              </a:pPr>
              <a:t>17</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Opportunities can arise due to changes in the political-legal environment. But so too can threats.</a:t>
            </a:r>
          </a:p>
        </p:txBody>
      </p:sp>
      <p:sp>
        <p:nvSpPr>
          <p:cNvPr id="532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CA3BDAE-81A5-414A-85DE-088A90870978}" type="slidenum">
              <a:rPr lang="en-US" smtClean="0"/>
              <a:pPr fontAlgn="base">
                <a:spcBef>
                  <a:spcPct val="0"/>
                </a:spcBef>
                <a:spcAft>
                  <a:spcPct val="0"/>
                </a:spcAft>
              </a:pPr>
              <a:t>19</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p:spPr>
      </p:sp>
      <p:sp>
        <p:nvSpPr>
          <p:cNvPr id="542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Understanding a market potential involves more than just research and analysis. Companies must also determine market size, growth, and profit potential.</a:t>
            </a:r>
          </a:p>
        </p:txBody>
      </p:sp>
      <p:sp>
        <p:nvSpPr>
          <p:cNvPr id="5427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A4D6769-1E5A-42FB-AD64-4032DDC1F3FC}" type="slidenum">
              <a:rPr lang="en-US" smtClean="0"/>
              <a:pPr fontAlgn="base">
                <a:spcBef>
                  <a:spcPct val="0"/>
                </a:spcBef>
                <a:spcAft>
                  <a:spcPct val="0"/>
                </a:spcAft>
              </a:pPr>
              <a:t>20</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Markets can be broken down in a number of ways.</a:t>
            </a:r>
          </a:p>
        </p:txBody>
      </p:sp>
      <p:sp>
        <p:nvSpPr>
          <p:cNvPr id="553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5461CF7-639E-48D4-9505-542B4AC68B12}" type="slidenum">
              <a:rPr lang="en-US" smtClean="0"/>
              <a:pPr fontAlgn="base">
                <a:spcBef>
                  <a:spcPct val="0"/>
                </a:spcBef>
                <a:spcAft>
                  <a:spcPct val="0"/>
                </a:spcAft>
              </a:pPr>
              <a:t>21</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p:spPr>
      </p:sp>
      <p:sp>
        <p:nvSpPr>
          <p:cNvPr id="563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Companies can prepare as many as 90 different types of demand estimates, for six different product levels, five space levels, and three time periods. Each of these serves a different purpose. Short-run can for ordering raw materials, plan production, or borrow cash. </a:t>
            </a:r>
          </a:p>
          <a:p>
            <a:pPr eaLnBrk="1" hangingPunct="1">
              <a:spcBef>
                <a:spcPct val="0"/>
              </a:spcBef>
            </a:pPr>
            <a:endParaRPr lang="en-US" smtClean="0"/>
          </a:p>
        </p:txBody>
      </p:sp>
      <p:sp>
        <p:nvSpPr>
          <p:cNvPr id="563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16EDC31-5A39-480E-9FE8-7406CFED5A01}" type="slidenum">
              <a:rPr lang="en-US" smtClean="0"/>
              <a:pPr fontAlgn="base">
                <a:spcBef>
                  <a:spcPct val="0"/>
                </a:spcBef>
                <a:spcAft>
                  <a:spcPct val="0"/>
                </a:spcAft>
              </a:pPr>
              <a:t>22</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p:spPr>
      </p:sp>
      <p:sp>
        <p:nvSpPr>
          <p:cNvPr id="593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Total market potential is the maximum sales available to all firms in an industry during a given period, under a given level of industry marketing effort, and environmental conditions. Area market potential is the sales potential for a specific territory.</a:t>
            </a:r>
          </a:p>
          <a:p>
            <a:pPr eaLnBrk="1" hangingPunct="1">
              <a:spcBef>
                <a:spcPct val="0"/>
              </a:spcBef>
            </a:pPr>
            <a:endParaRPr lang="en-US" smtClean="0"/>
          </a:p>
          <a:p>
            <a:pPr eaLnBrk="1" hangingPunct="1">
              <a:spcBef>
                <a:spcPct val="0"/>
              </a:spcBef>
            </a:pPr>
            <a:r>
              <a:rPr lang="en-US" smtClean="0"/>
              <a:t>Market-buildup Method looks to identify all potential buyers in a market and estimating their potential purchases. </a:t>
            </a:r>
          </a:p>
          <a:p>
            <a:pPr eaLnBrk="1" hangingPunct="1">
              <a:spcBef>
                <a:spcPct val="0"/>
              </a:spcBef>
            </a:pPr>
            <a:endParaRPr lang="en-US" smtClean="0"/>
          </a:p>
          <a:p>
            <a:pPr eaLnBrk="1" hangingPunct="1">
              <a:spcBef>
                <a:spcPct val="0"/>
              </a:spcBef>
            </a:pPr>
            <a:r>
              <a:rPr lang="en-US" smtClean="0"/>
              <a:t>Market-factor Index Method – seeks to determine market potential based on proxy information. For example, if Virginia represents 2.55% of the US population, then the state may produce 2.55% of all US sales.</a:t>
            </a:r>
          </a:p>
          <a:p>
            <a:pPr eaLnBrk="1" hangingPunct="1">
              <a:spcBef>
                <a:spcPct val="0"/>
              </a:spcBef>
            </a:pPr>
            <a:endParaRPr lang="en-US" smtClean="0"/>
          </a:p>
          <a:p>
            <a:pPr eaLnBrk="1" hangingPunct="1">
              <a:spcBef>
                <a:spcPct val="0"/>
              </a:spcBef>
            </a:pPr>
            <a:r>
              <a:rPr lang="en-US" smtClean="0"/>
              <a:t>Industry Sales</a:t>
            </a:r>
          </a:p>
          <a:p>
            <a:pPr eaLnBrk="1" hangingPunct="1">
              <a:spcBef>
                <a:spcPct val="0"/>
              </a:spcBef>
            </a:pPr>
            <a:r>
              <a:rPr lang="en-US" smtClean="0"/>
              <a:t>Market Sales</a:t>
            </a:r>
          </a:p>
        </p:txBody>
      </p:sp>
      <p:sp>
        <p:nvSpPr>
          <p:cNvPr id="593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C2C205E-5085-45A4-B332-32CFBCDC69EC}" type="slidenum">
              <a:rPr lang="en-US" smtClean="0"/>
              <a:pPr fontAlgn="base">
                <a:spcBef>
                  <a:spcPct val="0"/>
                </a:spcBef>
                <a:spcAft>
                  <a:spcPct val="0"/>
                </a:spcAft>
              </a:pPr>
              <a:t>23</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Market-test</a:t>
            </a:r>
          </a:p>
          <a:p>
            <a:pPr eaLnBrk="1" hangingPunct="1">
              <a:spcBef>
                <a:spcPct val="0"/>
              </a:spcBef>
            </a:pPr>
            <a:endParaRPr lang="en-US" smtClean="0"/>
          </a:p>
        </p:txBody>
      </p:sp>
      <p:sp>
        <p:nvSpPr>
          <p:cNvPr id="604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77CC17B-F76A-4CD5-8A6C-B9338C2F7033}" type="slidenum">
              <a:rPr lang="en-US" smtClean="0"/>
              <a:pPr fontAlgn="base">
                <a:spcBef>
                  <a:spcPct val="0"/>
                </a:spcBef>
                <a:spcAft>
                  <a:spcPct val="0"/>
                </a:spcAft>
              </a:pPr>
              <a:t>24</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4"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5"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69D0CCEF-DD52-4E62-828E-BC9D0ACA9196}" type="slidenum">
              <a:rPr lang="en-US" sz="900">
                <a:latin typeface="+mj-lt"/>
              </a:rPr>
              <a:pPr>
                <a:defRPr/>
              </a:pPr>
              <a:t>‹#›</a:t>
            </a:fld>
            <a:r>
              <a:rPr lang="en-US" sz="900" dirty="0">
                <a:latin typeface="+mj-lt"/>
              </a:rPr>
              <a:t> of 28</a:t>
            </a:r>
          </a:p>
        </p:txBody>
      </p:sp>
      <p:cxnSp>
        <p:nvCxnSpPr>
          <p:cNvPr id="7" name="Straight Connector 6"/>
          <p:cNvCxnSpPr/>
          <p:nvPr userDrawn="1"/>
        </p:nvCxnSpPr>
        <p:spPr>
          <a:xfrm>
            <a:off x="0" y="9906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Title 1"/>
          <p:cNvSpPr>
            <a:spLocks noGrp="1"/>
          </p:cNvSpPr>
          <p:nvPr>
            <p:ph type="title"/>
          </p:nvPr>
        </p:nvSpPr>
        <p:spPr>
          <a:xfrm>
            <a:off x="457200" y="76200"/>
            <a:ext cx="8229600" cy="838200"/>
          </a:xfrm>
          <a:prstGeom prst="rect">
            <a:avLst/>
          </a:prstGeom>
        </p:spPr>
        <p:txBody>
          <a:bodyPr/>
          <a:lstStyle>
            <a:lvl1pPr algn="l">
              <a:defRPr/>
            </a:lvl1pPr>
          </a:lstStyle>
          <a:p>
            <a:r>
              <a:rPr lang="en-US" dirty="0" smtClean="0"/>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5"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F6C61406-270D-4827-B35F-04A2782E8BBB}" type="slidenum">
              <a:rPr lang="en-US" sz="900">
                <a:latin typeface="+mj-lt"/>
              </a:rPr>
              <a:pPr>
                <a:defRPr/>
              </a:pPr>
              <a:t>‹#›</a:t>
            </a:fld>
            <a:r>
              <a:rPr lang="en-US" sz="900" dirty="0">
                <a:latin typeface="+mj-lt"/>
              </a:rPr>
              <a:t> of 28</a:t>
            </a:r>
          </a:p>
        </p:txBody>
      </p:sp>
      <p:cxnSp>
        <p:nvCxnSpPr>
          <p:cNvPr id="6" name="Straight Connector 5"/>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5"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6"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9D6EDB22-75B9-4D58-BA5D-D6C6F4120B2B}" type="slidenum">
              <a:rPr lang="en-US" sz="900">
                <a:latin typeface="+mj-lt"/>
              </a:rPr>
              <a:pPr>
                <a:defRPr/>
              </a:pPr>
              <a:t>‹#›</a:t>
            </a:fld>
            <a:r>
              <a:rPr lang="en-US" sz="900" dirty="0">
                <a:latin typeface="+mj-lt"/>
              </a:rPr>
              <a:t> of 28</a:t>
            </a:r>
          </a:p>
        </p:txBody>
      </p:sp>
      <p:cxnSp>
        <p:nvCxnSpPr>
          <p:cNvPr id="8" name="Straight Connector 7"/>
          <p:cNvCxnSpPr/>
          <p:nvPr userDrawn="1"/>
        </p:nvCxnSpPr>
        <p:spPr>
          <a:xfrm>
            <a:off x="0" y="9906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1"/>
          <p:cNvSpPr>
            <a:spLocks noGrp="1"/>
          </p:cNvSpPr>
          <p:nvPr>
            <p:ph type="title"/>
          </p:nvPr>
        </p:nvSpPr>
        <p:spPr>
          <a:xfrm>
            <a:off x="457200" y="76200"/>
            <a:ext cx="8229600" cy="838200"/>
          </a:xfrm>
          <a:prstGeom prst="rect">
            <a:avLst/>
          </a:prstGeom>
        </p:spPr>
        <p:txBody>
          <a:bodyPr/>
          <a:lstStyle>
            <a:lvl1pPr algn="l">
              <a:defRPr/>
            </a:lvl1pPr>
          </a:lstStyle>
          <a:p>
            <a:r>
              <a:rPr lang="en-US" dirty="0" smtClean="0"/>
              <a:t>Click to edit Master title style</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sp>
        <p:nvSpPr>
          <p:cNvPr id="7"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8"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8CC23CC8-467A-45DA-A4C2-75ACB2500ACA}" type="slidenum">
              <a:rPr lang="en-US" sz="900">
                <a:latin typeface="+mj-lt"/>
              </a:rPr>
              <a:pPr>
                <a:defRPr/>
              </a:pPr>
              <a:t>‹#›</a:t>
            </a:fld>
            <a:r>
              <a:rPr lang="en-US" sz="900" dirty="0">
                <a:latin typeface="+mj-lt"/>
              </a:rPr>
              <a:t> of 28</a:t>
            </a:r>
          </a:p>
        </p:txBody>
      </p:sp>
      <p:cxnSp>
        <p:nvCxnSpPr>
          <p:cNvPr id="10" name="Straight Connector 9"/>
          <p:cNvCxnSpPr/>
          <p:nvPr userDrawn="1"/>
        </p:nvCxnSpPr>
        <p:spPr>
          <a:xfrm>
            <a:off x="0" y="9906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itle 1"/>
          <p:cNvSpPr>
            <a:spLocks noGrp="1"/>
          </p:cNvSpPr>
          <p:nvPr>
            <p:ph type="title"/>
          </p:nvPr>
        </p:nvSpPr>
        <p:spPr>
          <a:xfrm>
            <a:off x="457200" y="76200"/>
            <a:ext cx="8229600" cy="838200"/>
          </a:xfrm>
          <a:prstGeom prst="rect">
            <a:avLst/>
          </a:prstGeom>
        </p:spPr>
        <p:txBody>
          <a:bodyPr/>
          <a:lstStyle>
            <a:lvl1pPr algn="l">
              <a:defRPr/>
            </a:lvl1pPr>
          </a:lstStyle>
          <a:p>
            <a:r>
              <a:rPr lang="en-US" dirty="0" smtClean="0"/>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3"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4"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D4ECD122-ED75-489B-96AE-9AC0452AEB51}" type="slidenum">
              <a:rPr lang="en-US" sz="900">
                <a:latin typeface="+mj-lt"/>
              </a:rPr>
              <a:pPr>
                <a:defRPr/>
              </a:pPr>
              <a:t>‹#›</a:t>
            </a:fld>
            <a:r>
              <a:rPr lang="en-US" sz="900" dirty="0">
                <a:latin typeface="+mj-lt"/>
              </a:rPr>
              <a:t> of 28</a:t>
            </a:r>
          </a:p>
        </p:txBody>
      </p:sp>
      <p:cxnSp>
        <p:nvCxnSpPr>
          <p:cNvPr id="5" name="Straight Connector 4"/>
          <p:cNvCxnSpPr/>
          <p:nvPr userDrawn="1"/>
        </p:nvCxnSpPr>
        <p:spPr>
          <a:xfrm>
            <a:off x="0" y="9906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itle 1"/>
          <p:cNvSpPr>
            <a:spLocks noGrp="1"/>
          </p:cNvSpPr>
          <p:nvPr>
            <p:ph type="title"/>
          </p:nvPr>
        </p:nvSpPr>
        <p:spPr>
          <a:xfrm>
            <a:off x="457200" y="76200"/>
            <a:ext cx="8229600" cy="838200"/>
          </a:xfrm>
          <a:prstGeom prst="rect">
            <a:avLst/>
          </a:prstGeom>
        </p:spPr>
        <p:txBody>
          <a:bodyPr/>
          <a:lstStyle>
            <a:lvl1pPr algn="l">
              <a:defRPr/>
            </a:lvl1pPr>
          </a:lstStyle>
          <a:p>
            <a:r>
              <a:rPr lang="en-US" dirty="0" smtClean="0"/>
              <a:t>Click to edit Master title style</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scussion Questions">
    <p:spTree>
      <p:nvGrpSpPr>
        <p:cNvPr id="1" name=""/>
        <p:cNvGrpSpPr/>
        <p:nvPr/>
      </p:nvGrpSpPr>
      <p:grpSpPr>
        <a:xfrm>
          <a:off x="0" y="0"/>
          <a:ext cx="0" cy="0"/>
          <a:chOff x="0" y="0"/>
          <a:chExt cx="0" cy="0"/>
        </a:xfrm>
      </p:grpSpPr>
      <p:sp>
        <p:nvSpPr>
          <p:cNvPr id="4"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5"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1DC3FC75-4B91-4A47-A15C-546C709586B4}" type="slidenum">
              <a:rPr lang="en-US" sz="900">
                <a:latin typeface="+mj-lt"/>
              </a:rPr>
              <a:pPr>
                <a:defRPr/>
              </a:pPr>
              <a:t>‹#›</a:t>
            </a:fld>
            <a:r>
              <a:rPr lang="en-US" sz="900" dirty="0">
                <a:latin typeface="+mj-lt"/>
              </a:rPr>
              <a:t> of 28</a:t>
            </a:r>
          </a:p>
        </p:txBody>
      </p:sp>
      <p:cxnSp>
        <p:nvCxnSpPr>
          <p:cNvPr id="6" name="Straight Connector 5"/>
          <p:cNvCxnSpPr/>
          <p:nvPr userDrawn="1"/>
        </p:nvCxnSpPr>
        <p:spPr>
          <a:xfrm>
            <a:off x="0" y="9906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itle 1"/>
          <p:cNvSpPr>
            <a:spLocks noGrp="1"/>
          </p:cNvSpPr>
          <p:nvPr>
            <p:ph type="title"/>
          </p:nvPr>
        </p:nvSpPr>
        <p:spPr>
          <a:xfrm>
            <a:off x="457200" y="76200"/>
            <a:ext cx="8229600" cy="838200"/>
          </a:xfrm>
          <a:prstGeom prst="rect">
            <a:avLst/>
          </a:prstGeom>
        </p:spPr>
        <p:txBody>
          <a:bodyPr/>
          <a:lstStyle>
            <a:lvl1pPr algn="l">
              <a:defRPr>
                <a:solidFill>
                  <a:srgbClr val="C00000"/>
                </a:solidFill>
              </a:defRPr>
            </a:lvl1pPr>
          </a:lstStyle>
          <a:p>
            <a:r>
              <a:rPr lang="en-US" dirty="0" smtClean="0"/>
              <a:t>Click to edit Master title style</a:t>
            </a:r>
            <a:endParaRPr lang="en-US" dirty="0"/>
          </a:p>
        </p:txBody>
      </p:sp>
      <p:sp>
        <p:nvSpPr>
          <p:cNvPr id="3" name="Text Placeholder 2"/>
          <p:cNvSpPr>
            <a:spLocks noGrp="1"/>
          </p:cNvSpPr>
          <p:nvPr>
            <p:ph type="body" sz="quarter" idx="10"/>
          </p:nvPr>
        </p:nvSpPr>
        <p:spPr>
          <a:xfrm>
            <a:off x="1905000" y="1219200"/>
            <a:ext cx="6781800" cy="5181600"/>
          </a:xfrm>
          <a:prstGeom prst="rect">
            <a:avLst/>
          </a:prstGeom>
        </p:spPr>
        <p:txBody>
          <a:bodyPr/>
          <a:lstStyle>
            <a:lvl1pPr marL="514350" indent="-514350">
              <a:buFont typeface="+mj-lt"/>
              <a:buAutoNum type="arabicPeriod"/>
              <a:defRPr/>
            </a:lvl1pPr>
            <a:lvl2pPr marL="971550" indent="-514350">
              <a:buFont typeface="+mj-lt"/>
              <a:buAutoNum type="arabicPeriod"/>
              <a:defRPr/>
            </a:lvl2pPr>
            <a:lvl3pPr marL="1371600" indent="-457200">
              <a:buFont typeface="+mj-lt"/>
              <a:buAutoNum type="arabicPeriod"/>
              <a:defRPr/>
            </a:lvl3pPr>
            <a:lvl4pPr marL="1828800" indent="-457200">
              <a:buFont typeface="+mj-lt"/>
              <a:buAutoNum type="arabicPeriod"/>
              <a:defRPr/>
            </a:lvl4pPr>
            <a:lvl5pPr marL="2286000" indent="-457200">
              <a:buFont typeface="+mj-lt"/>
              <a:buAutoNum type="arabicPeriod"/>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3"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6C55B06F-FF49-4291-A2C0-A2CABCEF34E3}" type="slidenum">
              <a:rPr lang="en-US" sz="900">
                <a:latin typeface="+mj-lt"/>
              </a:rPr>
              <a:pPr>
                <a:defRPr/>
              </a:pPr>
              <a:t>‹#›</a:t>
            </a:fld>
            <a:r>
              <a:rPr lang="en-US" sz="900" dirty="0">
                <a:latin typeface="+mj-lt"/>
              </a:rPr>
              <a:t> of 28</a:t>
            </a:r>
          </a:p>
        </p:txBody>
      </p:sp>
      <p:cxnSp>
        <p:nvCxnSpPr>
          <p:cNvPr id="4" name="Straight Connector 3"/>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efinition">
    <p:spTree>
      <p:nvGrpSpPr>
        <p:cNvPr id="1" name=""/>
        <p:cNvGrpSpPr/>
        <p:nvPr/>
      </p:nvGrpSpPr>
      <p:grpSpPr>
        <a:xfrm>
          <a:off x="0" y="0"/>
          <a:ext cx="0" cy="0"/>
          <a:chOff x="0" y="0"/>
          <a:chExt cx="0" cy="0"/>
        </a:xfrm>
      </p:grpSpPr>
      <p:sp>
        <p:nvSpPr>
          <p:cNvPr id="4" name="Trapezoid 3"/>
          <p:cNvSpPr/>
          <p:nvPr userDrawn="1"/>
        </p:nvSpPr>
        <p:spPr>
          <a:xfrm rot="18984247">
            <a:off x="-617538" y="452438"/>
            <a:ext cx="2763838" cy="569912"/>
          </a:xfrm>
          <a:prstGeom prst="trapezoid">
            <a:avLst>
              <a:gd name="adj" fmla="val 102674"/>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bIns="137160" anchor="ctr"/>
          <a:lstStyle/>
          <a:p>
            <a:pPr algn="ctr" fontAlgn="auto">
              <a:spcBef>
                <a:spcPts val="0"/>
              </a:spcBef>
              <a:spcAft>
                <a:spcPts val="0"/>
              </a:spcAft>
              <a:defRPr/>
            </a:pPr>
            <a:r>
              <a:rPr lang="en-US" sz="3200" dirty="0"/>
              <a:t>Defined</a:t>
            </a:r>
          </a:p>
        </p:txBody>
      </p:sp>
      <p:sp>
        <p:nvSpPr>
          <p:cNvPr id="6" name="Text Placeholder 5"/>
          <p:cNvSpPr>
            <a:spLocks noGrp="1"/>
          </p:cNvSpPr>
          <p:nvPr>
            <p:ph type="body" sz="quarter" idx="10"/>
          </p:nvPr>
        </p:nvSpPr>
        <p:spPr>
          <a:xfrm>
            <a:off x="838200" y="1981200"/>
            <a:ext cx="7620000" cy="3962400"/>
          </a:xfrm>
          <a:prstGeom prst="rect">
            <a:avLst/>
          </a:prstGeom>
        </p:spPr>
        <p:txBody>
          <a:bodyPr/>
          <a:lstStyle>
            <a:lvl1pPr marL="0" indent="0">
              <a:buNone/>
              <a:defRPr sz="3600"/>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1143000" y="813204"/>
            <a:ext cx="7315200" cy="863196"/>
          </a:xfrm>
          <a:prstGeom prst="rect">
            <a:avLst/>
          </a:prstGeom>
        </p:spPr>
        <p:txBody>
          <a:bodyPr/>
          <a:lstStyle>
            <a:lvl1pPr algn="ctr">
              <a:defRPr/>
            </a:lvl1pPr>
          </a:lstStyle>
          <a:p>
            <a:r>
              <a:rPr lang="en-US" smtClean="0"/>
              <a:t>Click to edit Master title style</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Lst>
  <p:timing>
    <p:tnLst>
      <p:par>
        <p:cTn id="1" dur="indefinite" restart="never" nodeType="tmRoot"/>
      </p:par>
    </p:tnLst>
  </p:timing>
  <p:txStyles>
    <p:titleStyle>
      <a:lvl1pPr algn="l" rtl="0" eaLnBrk="0" fontAlgn="base" hangingPunct="0">
        <a:spcBef>
          <a:spcPct val="0"/>
        </a:spcBef>
        <a:spcAft>
          <a:spcPct val="0"/>
        </a:spcAft>
        <a:defRPr sz="4400" kern="12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Calibri" pitchFamily="34" charset="0"/>
        </a:defRPr>
      </a:lvl2pPr>
      <a:lvl3pPr algn="l" rtl="0" eaLnBrk="0" fontAlgn="base" hangingPunct="0">
        <a:spcBef>
          <a:spcPct val="0"/>
        </a:spcBef>
        <a:spcAft>
          <a:spcPct val="0"/>
        </a:spcAft>
        <a:defRPr sz="4400">
          <a:solidFill>
            <a:schemeClr val="tx1"/>
          </a:solidFill>
          <a:latin typeface="Calibri" pitchFamily="34" charset="0"/>
        </a:defRPr>
      </a:lvl3pPr>
      <a:lvl4pPr algn="l" rtl="0" eaLnBrk="0" fontAlgn="base" hangingPunct="0">
        <a:spcBef>
          <a:spcPct val="0"/>
        </a:spcBef>
        <a:spcAft>
          <a:spcPct val="0"/>
        </a:spcAft>
        <a:defRPr sz="4400">
          <a:solidFill>
            <a:schemeClr val="tx1"/>
          </a:solidFill>
          <a:latin typeface="Calibri" pitchFamily="34" charset="0"/>
        </a:defRPr>
      </a:lvl4pPr>
      <a:lvl5pPr algn="l" rtl="0" eaLnBrk="0" fontAlgn="base" hangingPunct="0">
        <a:spcBef>
          <a:spcPct val="0"/>
        </a:spcBef>
        <a:spcAft>
          <a:spcPct val="0"/>
        </a:spcAft>
        <a:defRPr sz="4400">
          <a:solidFill>
            <a:schemeClr val="tx1"/>
          </a:solidFill>
          <a:latin typeface="Calibri" pitchFamily="34" charset="0"/>
        </a:defRPr>
      </a:lvl5pPr>
      <a:lvl6pPr marL="457200" algn="l" rtl="0" fontAlgn="base">
        <a:spcBef>
          <a:spcPct val="0"/>
        </a:spcBef>
        <a:spcAft>
          <a:spcPct val="0"/>
        </a:spcAft>
        <a:defRPr sz="4400">
          <a:solidFill>
            <a:schemeClr val="tx1"/>
          </a:solidFill>
          <a:latin typeface="Calibri" pitchFamily="34" charset="0"/>
        </a:defRPr>
      </a:lvl6pPr>
      <a:lvl7pPr marL="914400" algn="l" rtl="0" fontAlgn="base">
        <a:spcBef>
          <a:spcPct val="0"/>
        </a:spcBef>
        <a:spcAft>
          <a:spcPct val="0"/>
        </a:spcAft>
        <a:defRPr sz="4400">
          <a:solidFill>
            <a:schemeClr val="tx1"/>
          </a:solidFill>
          <a:latin typeface="Calibri" pitchFamily="34" charset="0"/>
        </a:defRPr>
      </a:lvl7pPr>
      <a:lvl8pPr marL="1371600" algn="l" rtl="0" fontAlgn="base">
        <a:spcBef>
          <a:spcPct val="0"/>
        </a:spcBef>
        <a:spcAft>
          <a:spcPct val="0"/>
        </a:spcAft>
        <a:defRPr sz="4400">
          <a:solidFill>
            <a:schemeClr val="tx1"/>
          </a:solidFill>
          <a:latin typeface="Calibri" pitchFamily="34" charset="0"/>
        </a:defRPr>
      </a:lvl8pPr>
      <a:lvl9pPr marL="1828800" algn="l"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13.jpeg"/><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16.jpeg"/><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23.jpeg"/></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27.jpeg"/><Relationship Id="rId4" Type="http://schemas.openxmlformats.org/officeDocument/2006/relationships/image" Target="../media/image26.jpeg"/></Relationships>
</file>

<file path=ppt/slides/_rels/slide12.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image" Target="../media/image28.jpeg"/><Relationship Id="rId1" Type="http://schemas.openxmlformats.org/officeDocument/2006/relationships/slideLayout" Target="../slideLayouts/slideLayout6.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1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41.jpeg"/></Relationships>
</file>

<file path=ppt/slides/_rels/slide1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5.xml"/><Relationship Id="rId1" Type="http://schemas.openxmlformats.org/officeDocument/2006/relationships/slideLayout" Target="../slideLayouts/slideLayout6.xml"/><Relationship Id="rId5" Type="http://schemas.openxmlformats.org/officeDocument/2006/relationships/image" Target="../media/image45.jpeg"/><Relationship Id="rId4" Type="http://schemas.openxmlformats.org/officeDocument/2006/relationships/image" Target="../media/image44.jpeg"/></Relationships>
</file>

<file path=ppt/slides/_rels/slide2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49.jpeg"/><Relationship Id="rId7" Type="http://schemas.openxmlformats.org/officeDocument/2006/relationships/image" Target="../media/image53.jpeg"/><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42" name="Picture 3"/>
          <p:cNvPicPr>
            <a:picLocks noChangeAspect="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10243" name="Title 1"/>
          <p:cNvSpPr>
            <a:spLocks noGrp="1"/>
          </p:cNvSpPr>
          <p:nvPr>
            <p:ph type="ctrTitle"/>
          </p:nvPr>
        </p:nvSpPr>
        <p:spPr bwMode="auto">
          <a:xfrm>
            <a:off x="1066800" y="609600"/>
            <a:ext cx="6477000" cy="1287463"/>
          </a:xfrm>
          <a:solidFill>
            <a:schemeClr val="bg1">
              <a:alpha val="36862"/>
            </a:schemeClr>
          </a:solid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b="1" smtClean="0">
                <a:solidFill>
                  <a:srgbClr val="FF0000"/>
                </a:solidFill>
              </a:rPr>
              <a:t>Collecting Information and Forecasting Demand</a:t>
            </a:r>
          </a:p>
        </p:txBody>
      </p:sp>
      <p:sp>
        <p:nvSpPr>
          <p:cNvPr id="7" name="Trapezoid 6"/>
          <p:cNvSpPr/>
          <p:nvPr/>
        </p:nvSpPr>
        <p:spPr>
          <a:xfrm rot="18984247">
            <a:off x="-617538" y="452438"/>
            <a:ext cx="2763838" cy="569912"/>
          </a:xfrm>
          <a:prstGeom prst="trapezoid">
            <a:avLst>
              <a:gd name="adj" fmla="val 102674"/>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bIns="137160" anchor="ctr"/>
          <a:lstStyle/>
          <a:p>
            <a:pPr algn="ctr" fontAlgn="auto">
              <a:spcBef>
                <a:spcPts val="0"/>
              </a:spcBef>
              <a:spcAft>
                <a:spcPts val="0"/>
              </a:spcAft>
              <a:defRPr/>
            </a:pPr>
            <a:r>
              <a:rPr lang="en-US" sz="3200" dirty="0"/>
              <a:t>Chapter 3</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Collecting Information</a:t>
            </a:r>
          </a:p>
        </p:txBody>
      </p:sp>
      <p:pic>
        <p:nvPicPr>
          <p:cNvPr id="12291" name="Picture 3"/>
          <p:cNvPicPr>
            <a:picLocks noChangeAspect="1"/>
          </p:cNvPicPr>
          <p:nvPr/>
        </p:nvPicPr>
        <p:blipFill>
          <a:blip r:embed="rId3" cstate="print">
            <a:clrChange>
              <a:clrFrom>
                <a:srgbClr val="FFFFFF"/>
              </a:clrFrom>
              <a:clrTo>
                <a:srgbClr val="FFFFFF">
                  <a:alpha val="0"/>
                </a:srgbClr>
              </a:clrTo>
            </a:clrChange>
          </a:blip>
          <a:srcRect/>
          <a:stretch>
            <a:fillRect/>
          </a:stretch>
        </p:blipFill>
        <p:spPr bwMode="auto">
          <a:xfrm>
            <a:off x="2660650" y="990600"/>
            <a:ext cx="3740150" cy="1990725"/>
          </a:xfrm>
          <a:prstGeom prst="rect">
            <a:avLst/>
          </a:prstGeom>
          <a:noFill/>
          <a:ln w="9525">
            <a:noFill/>
            <a:miter lim="800000"/>
            <a:headEnd/>
            <a:tailEnd/>
          </a:ln>
        </p:spPr>
      </p:pic>
      <p:pic>
        <p:nvPicPr>
          <p:cNvPr id="12292" name="Picture 6"/>
          <p:cNvPicPr>
            <a:picLocks noChangeAspect="1"/>
          </p:cNvPicPr>
          <p:nvPr/>
        </p:nvPicPr>
        <p:blipFill>
          <a:blip r:embed="rId4" cstate="print"/>
          <a:srcRect l="37605" t="6143" r="25404" b="22395"/>
          <a:stretch>
            <a:fillRect/>
          </a:stretch>
        </p:blipFill>
        <p:spPr bwMode="auto">
          <a:xfrm>
            <a:off x="4038600" y="4267200"/>
            <a:ext cx="927100" cy="2281238"/>
          </a:xfrm>
          <a:prstGeom prst="rect">
            <a:avLst/>
          </a:prstGeom>
          <a:noFill/>
          <a:ln w="9525">
            <a:noFill/>
            <a:miter lim="800000"/>
            <a:headEnd/>
            <a:tailEnd/>
          </a:ln>
        </p:spPr>
      </p:pic>
      <p:pic>
        <p:nvPicPr>
          <p:cNvPr id="12293" name="Picture 7"/>
          <p:cNvPicPr>
            <a:picLocks noChangeAspect="1"/>
          </p:cNvPicPr>
          <p:nvPr/>
        </p:nvPicPr>
        <p:blipFill>
          <a:blip r:embed="rId5" cstate="print"/>
          <a:srcRect/>
          <a:stretch>
            <a:fillRect/>
          </a:stretch>
        </p:blipFill>
        <p:spPr bwMode="auto">
          <a:xfrm>
            <a:off x="6172200" y="2924175"/>
            <a:ext cx="2781300" cy="1489075"/>
          </a:xfrm>
          <a:prstGeom prst="rect">
            <a:avLst/>
          </a:prstGeom>
          <a:noFill/>
          <a:ln w="9525">
            <a:noFill/>
            <a:miter lim="800000"/>
            <a:headEnd/>
            <a:tailEnd/>
          </a:ln>
        </p:spPr>
      </p:pic>
      <p:sp>
        <p:nvSpPr>
          <p:cNvPr id="12294" name="TextBox 8"/>
          <p:cNvSpPr txBox="1">
            <a:spLocks noChangeArrowheads="1"/>
          </p:cNvSpPr>
          <p:nvPr/>
        </p:nvSpPr>
        <p:spPr bwMode="auto">
          <a:xfrm>
            <a:off x="6019800" y="1219200"/>
            <a:ext cx="2133600" cy="461963"/>
          </a:xfrm>
          <a:prstGeom prst="rect">
            <a:avLst/>
          </a:prstGeom>
          <a:noFill/>
          <a:ln w="9525">
            <a:noFill/>
            <a:miter lim="800000"/>
            <a:headEnd/>
            <a:tailEnd/>
          </a:ln>
        </p:spPr>
        <p:txBody>
          <a:bodyPr>
            <a:spAutoFit/>
          </a:bodyPr>
          <a:lstStyle/>
          <a:p>
            <a:r>
              <a:rPr lang="en-US" sz="2400"/>
              <a:t>Customers</a:t>
            </a:r>
          </a:p>
        </p:txBody>
      </p:sp>
      <p:sp>
        <p:nvSpPr>
          <p:cNvPr id="12295" name="TextBox 11"/>
          <p:cNvSpPr txBox="1">
            <a:spLocks noChangeArrowheads="1"/>
          </p:cNvSpPr>
          <p:nvPr/>
        </p:nvSpPr>
        <p:spPr bwMode="auto">
          <a:xfrm>
            <a:off x="127000" y="4572000"/>
            <a:ext cx="2133600" cy="461963"/>
          </a:xfrm>
          <a:prstGeom prst="rect">
            <a:avLst/>
          </a:prstGeom>
          <a:noFill/>
          <a:ln w="9525">
            <a:noFill/>
            <a:miter lim="800000"/>
            <a:headEnd/>
            <a:tailEnd/>
          </a:ln>
        </p:spPr>
        <p:txBody>
          <a:bodyPr>
            <a:spAutoFit/>
          </a:bodyPr>
          <a:lstStyle/>
          <a:p>
            <a:r>
              <a:rPr lang="en-US" sz="2400"/>
              <a:t>Competitors</a:t>
            </a:r>
          </a:p>
        </p:txBody>
      </p:sp>
      <p:sp>
        <p:nvSpPr>
          <p:cNvPr id="12296" name="TextBox 12"/>
          <p:cNvSpPr txBox="1">
            <a:spLocks noChangeArrowheads="1"/>
          </p:cNvSpPr>
          <p:nvPr/>
        </p:nvSpPr>
        <p:spPr bwMode="auto">
          <a:xfrm>
            <a:off x="6369050" y="4413250"/>
            <a:ext cx="2584450" cy="461963"/>
          </a:xfrm>
          <a:prstGeom prst="rect">
            <a:avLst/>
          </a:prstGeom>
          <a:noFill/>
          <a:ln w="9525">
            <a:noFill/>
            <a:miter lim="800000"/>
            <a:headEnd/>
            <a:tailEnd/>
          </a:ln>
        </p:spPr>
        <p:txBody>
          <a:bodyPr>
            <a:spAutoFit/>
          </a:bodyPr>
          <a:lstStyle/>
          <a:p>
            <a:pPr algn="r"/>
            <a:r>
              <a:rPr lang="en-US" sz="2400"/>
              <a:t>External Factors</a:t>
            </a:r>
          </a:p>
        </p:txBody>
      </p:sp>
      <p:cxnSp>
        <p:nvCxnSpPr>
          <p:cNvPr id="11" name="Straight Arrow Connector 10"/>
          <p:cNvCxnSpPr/>
          <p:nvPr/>
        </p:nvCxnSpPr>
        <p:spPr>
          <a:xfrm>
            <a:off x="2260600" y="4645025"/>
            <a:ext cx="1701800" cy="762000"/>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a:off x="5181600" y="4495800"/>
            <a:ext cx="1524000" cy="911225"/>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4572000" y="2981325"/>
            <a:ext cx="0" cy="1285875"/>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2300" name="Picture 18"/>
          <p:cNvPicPr>
            <a:picLocks noChangeAspect="1"/>
          </p:cNvPicPr>
          <p:nvPr/>
        </p:nvPicPr>
        <p:blipFill>
          <a:blip r:embed="rId6" cstate="print"/>
          <a:srcRect/>
          <a:stretch>
            <a:fillRect/>
          </a:stretch>
        </p:blipFill>
        <p:spPr bwMode="auto">
          <a:xfrm>
            <a:off x="228600" y="1835150"/>
            <a:ext cx="1527175" cy="26606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Marketing Information System</a:t>
            </a:r>
          </a:p>
        </p:txBody>
      </p:sp>
      <p:pic>
        <p:nvPicPr>
          <p:cNvPr id="13315" name="Picture 5"/>
          <p:cNvPicPr>
            <a:picLocks noChangeAspect="1"/>
          </p:cNvPicPr>
          <p:nvPr/>
        </p:nvPicPr>
        <p:blipFill>
          <a:blip r:embed="rId3" cstate="print">
            <a:clrChange>
              <a:clrFrom>
                <a:srgbClr val="E5E1DE"/>
              </a:clrFrom>
              <a:clrTo>
                <a:srgbClr val="E5E1DE">
                  <a:alpha val="0"/>
                </a:srgbClr>
              </a:clrTo>
            </a:clrChange>
          </a:blip>
          <a:srcRect/>
          <a:stretch>
            <a:fillRect/>
          </a:stretch>
        </p:blipFill>
        <p:spPr bwMode="auto">
          <a:xfrm>
            <a:off x="0" y="3200400"/>
            <a:ext cx="3017838" cy="2995612"/>
          </a:xfrm>
          <a:prstGeom prst="rect">
            <a:avLst/>
          </a:prstGeom>
          <a:noFill/>
          <a:ln w="9525">
            <a:noFill/>
            <a:miter lim="800000"/>
            <a:headEnd/>
            <a:tailEnd/>
          </a:ln>
        </p:spPr>
      </p:pic>
      <p:pic>
        <p:nvPicPr>
          <p:cNvPr id="13316" name="Picture 6"/>
          <p:cNvPicPr>
            <a:picLocks noChangeAspect="1"/>
          </p:cNvPicPr>
          <p:nvPr/>
        </p:nvPicPr>
        <p:blipFill>
          <a:blip r:embed="rId4" cstate="print"/>
          <a:srcRect/>
          <a:stretch>
            <a:fillRect/>
          </a:stretch>
        </p:blipFill>
        <p:spPr bwMode="auto">
          <a:xfrm>
            <a:off x="3159125" y="3725863"/>
            <a:ext cx="3013075" cy="2370137"/>
          </a:xfrm>
          <a:prstGeom prst="rect">
            <a:avLst/>
          </a:prstGeom>
          <a:noFill/>
          <a:ln w="9525">
            <a:noFill/>
            <a:miter lim="800000"/>
            <a:headEnd/>
            <a:tailEnd/>
          </a:ln>
        </p:spPr>
      </p:pic>
      <p:grpSp>
        <p:nvGrpSpPr>
          <p:cNvPr id="13317" name="Group 22"/>
          <p:cNvGrpSpPr>
            <a:grpSpLocks/>
          </p:cNvGrpSpPr>
          <p:nvPr/>
        </p:nvGrpSpPr>
        <p:grpSpPr bwMode="auto">
          <a:xfrm>
            <a:off x="6400800" y="4191000"/>
            <a:ext cx="2481263" cy="1881187"/>
            <a:chOff x="3343275" y="1905000"/>
            <a:chExt cx="4429125" cy="3374208"/>
          </a:xfrm>
        </p:grpSpPr>
        <p:sp>
          <p:nvSpPr>
            <p:cNvPr id="8" name="Rounded Rectangle 7"/>
            <p:cNvSpPr/>
            <p:nvPr/>
          </p:nvSpPr>
          <p:spPr>
            <a:xfrm>
              <a:off x="3380114" y="1905000"/>
              <a:ext cx="991806" cy="532469"/>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Diamond 8"/>
            <p:cNvSpPr/>
            <p:nvPr/>
          </p:nvSpPr>
          <p:spPr>
            <a:xfrm>
              <a:off x="3476461" y="2952856"/>
              <a:ext cx="799113" cy="953889"/>
            </a:xfrm>
            <a:prstGeom prst="diamond">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Parallelogram 9"/>
            <p:cNvSpPr/>
            <p:nvPr/>
          </p:nvSpPr>
          <p:spPr>
            <a:xfrm>
              <a:off x="3343275" y="4365183"/>
              <a:ext cx="1065483" cy="914025"/>
            </a:xfrm>
            <a:prstGeom prst="parallelogram">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Down Arrow 10"/>
            <p:cNvSpPr/>
            <p:nvPr/>
          </p:nvSpPr>
          <p:spPr>
            <a:xfrm>
              <a:off x="3791005" y="2562756"/>
              <a:ext cx="172859" cy="264812"/>
            </a:xfrm>
            <a:prstGeom prst="downArrow">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Down Arrow 12"/>
            <p:cNvSpPr/>
            <p:nvPr/>
          </p:nvSpPr>
          <p:spPr>
            <a:xfrm>
              <a:off x="3791005" y="4029186"/>
              <a:ext cx="172859" cy="267659"/>
            </a:xfrm>
            <a:prstGeom prst="downArrow">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Snip Single Corner Rectangle 11"/>
            <p:cNvSpPr/>
            <p:nvPr/>
          </p:nvSpPr>
          <p:spPr>
            <a:xfrm>
              <a:off x="5105857" y="3135091"/>
              <a:ext cx="988974" cy="589418"/>
            </a:xfrm>
            <a:prstGeom prst="snip1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Flowchart: Punched Tape 13"/>
            <p:cNvSpPr/>
            <p:nvPr/>
          </p:nvSpPr>
          <p:spPr>
            <a:xfrm>
              <a:off x="5142696" y="4467690"/>
              <a:ext cx="915295" cy="709010"/>
            </a:xfrm>
            <a:prstGeom prst="flowChartPunchedTap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Flowchart: Document 14"/>
            <p:cNvSpPr/>
            <p:nvPr/>
          </p:nvSpPr>
          <p:spPr>
            <a:xfrm>
              <a:off x="6780594" y="3066753"/>
              <a:ext cx="991806" cy="723248"/>
            </a:xfrm>
            <a:prstGeom prst="flowChartDocumen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Right Arrow 16"/>
            <p:cNvSpPr/>
            <p:nvPr/>
          </p:nvSpPr>
          <p:spPr>
            <a:xfrm>
              <a:off x="4456933" y="3314479"/>
              <a:ext cx="382553" cy="227795"/>
            </a:xfrm>
            <a:prstGeom prst="rightArrow">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Right Arrow 19"/>
            <p:cNvSpPr/>
            <p:nvPr/>
          </p:nvSpPr>
          <p:spPr>
            <a:xfrm>
              <a:off x="6211012" y="3314479"/>
              <a:ext cx="379720" cy="227795"/>
            </a:xfrm>
            <a:prstGeom prst="rightArrow">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Right Arrow 20"/>
            <p:cNvSpPr/>
            <p:nvPr/>
          </p:nvSpPr>
          <p:spPr>
            <a:xfrm rot="10800000">
              <a:off x="4456933" y="4706875"/>
              <a:ext cx="382553" cy="230641"/>
            </a:xfrm>
            <a:prstGeom prst="rightArrow">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3318" name="TextBox 35"/>
          <p:cNvSpPr txBox="1">
            <a:spLocks noChangeArrowheads="1"/>
          </p:cNvSpPr>
          <p:nvPr/>
        </p:nvSpPr>
        <p:spPr bwMode="auto">
          <a:xfrm>
            <a:off x="0" y="6172200"/>
            <a:ext cx="2133600" cy="461963"/>
          </a:xfrm>
          <a:prstGeom prst="rect">
            <a:avLst/>
          </a:prstGeom>
          <a:noFill/>
          <a:ln w="9525">
            <a:noFill/>
            <a:miter lim="800000"/>
            <a:headEnd/>
            <a:tailEnd/>
          </a:ln>
        </p:spPr>
        <p:txBody>
          <a:bodyPr>
            <a:spAutoFit/>
          </a:bodyPr>
          <a:lstStyle/>
          <a:p>
            <a:r>
              <a:rPr lang="en-US" sz="2400" dirty="0"/>
              <a:t>People</a:t>
            </a:r>
          </a:p>
        </p:txBody>
      </p:sp>
      <p:sp>
        <p:nvSpPr>
          <p:cNvPr id="13319" name="TextBox 36"/>
          <p:cNvSpPr txBox="1">
            <a:spLocks noChangeArrowheads="1"/>
          </p:cNvSpPr>
          <p:nvPr/>
        </p:nvSpPr>
        <p:spPr bwMode="auto">
          <a:xfrm>
            <a:off x="3155950" y="6016625"/>
            <a:ext cx="2133600" cy="461963"/>
          </a:xfrm>
          <a:prstGeom prst="rect">
            <a:avLst/>
          </a:prstGeom>
          <a:noFill/>
          <a:ln w="9525">
            <a:noFill/>
            <a:miter lim="800000"/>
            <a:headEnd/>
            <a:tailEnd/>
          </a:ln>
        </p:spPr>
        <p:txBody>
          <a:bodyPr>
            <a:spAutoFit/>
          </a:bodyPr>
          <a:lstStyle/>
          <a:p>
            <a:r>
              <a:rPr lang="en-US" sz="2400"/>
              <a:t>Equipment</a:t>
            </a:r>
          </a:p>
        </p:txBody>
      </p:sp>
      <p:sp>
        <p:nvSpPr>
          <p:cNvPr id="13320" name="TextBox 37"/>
          <p:cNvSpPr txBox="1">
            <a:spLocks noChangeArrowheads="1"/>
          </p:cNvSpPr>
          <p:nvPr/>
        </p:nvSpPr>
        <p:spPr bwMode="auto">
          <a:xfrm>
            <a:off x="7010400" y="4114800"/>
            <a:ext cx="2133600" cy="461963"/>
          </a:xfrm>
          <a:prstGeom prst="rect">
            <a:avLst/>
          </a:prstGeom>
          <a:noFill/>
          <a:ln w="9525">
            <a:noFill/>
            <a:miter lim="800000"/>
            <a:headEnd/>
            <a:tailEnd/>
          </a:ln>
        </p:spPr>
        <p:txBody>
          <a:bodyPr>
            <a:spAutoFit/>
          </a:bodyPr>
          <a:lstStyle/>
          <a:p>
            <a:r>
              <a:rPr lang="en-US" sz="2400" dirty="0"/>
              <a:t>Procedures</a:t>
            </a:r>
          </a:p>
        </p:txBody>
      </p:sp>
      <p:sp>
        <p:nvSpPr>
          <p:cNvPr id="22" name="TextBox 21"/>
          <p:cNvSpPr txBox="1"/>
          <p:nvPr/>
        </p:nvSpPr>
        <p:spPr>
          <a:xfrm>
            <a:off x="990600" y="1752600"/>
            <a:ext cx="6985759" cy="923330"/>
          </a:xfrm>
          <a:prstGeom prst="rect">
            <a:avLst/>
          </a:prstGeom>
          <a:noFill/>
        </p:spPr>
        <p:txBody>
          <a:bodyPr wrap="none" rtlCol="0">
            <a:spAutoFit/>
          </a:bodyPr>
          <a:lstStyle/>
          <a:p>
            <a:r>
              <a:rPr lang="en-US" dirty="0" smtClean="0"/>
              <a:t>A </a:t>
            </a:r>
            <a:r>
              <a:rPr lang="en-US" b="1" i="1" dirty="0" smtClean="0"/>
              <a:t>marketing information system (MIS) consists of people, equipment,</a:t>
            </a:r>
          </a:p>
          <a:p>
            <a:r>
              <a:rPr lang="en-US" dirty="0" smtClean="0"/>
              <a:t>and procedures to gather, sort, analyze, evaluate, and distribute needed,</a:t>
            </a:r>
          </a:p>
          <a:p>
            <a:r>
              <a:rPr lang="en-US" dirty="0" smtClean="0"/>
              <a:t>timely, and accurate information to marketing decision makers.</a:t>
            </a:r>
            <a:endParaRPr lang="en-GB"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Oval 15"/>
          <p:cNvSpPr/>
          <p:nvPr/>
        </p:nvSpPr>
        <p:spPr>
          <a:xfrm>
            <a:off x="304800" y="3833813"/>
            <a:ext cx="1828800" cy="1295400"/>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800" dirty="0">
                <a:solidFill>
                  <a:srgbClr val="FF0000"/>
                </a:solidFill>
              </a:rPr>
              <a:t>Insight</a:t>
            </a:r>
          </a:p>
        </p:txBody>
      </p:sp>
      <p:sp>
        <p:nvSpPr>
          <p:cNvPr id="14339"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Marketing Information System</a:t>
            </a:r>
          </a:p>
        </p:txBody>
      </p:sp>
      <p:sp>
        <p:nvSpPr>
          <p:cNvPr id="14340" name="TextBox 36"/>
          <p:cNvSpPr txBox="1">
            <a:spLocks noChangeArrowheads="1"/>
          </p:cNvSpPr>
          <p:nvPr/>
        </p:nvSpPr>
        <p:spPr bwMode="auto">
          <a:xfrm>
            <a:off x="4754562" y="1905000"/>
            <a:ext cx="4160838" cy="1384995"/>
          </a:xfrm>
          <a:prstGeom prst="rect">
            <a:avLst/>
          </a:prstGeom>
          <a:noFill/>
          <a:ln w="9525">
            <a:noFill/>
            <a:miter lim="800000"/>
            <a:headEnd/>
            <a:tailEnd/>
          </a:ln>
        </p:spPr>
        <p:txBody>
          <a:bodyPr wrap="square">
            <a:spAutoFit/>
          </a:bodyPr>
          <a:lstStyle/>
          <a:p>
            <a:r>
              <a:rPr lang="en-US" sz="2000" dirty="0"/>
              <a:t>Marketing </a:t>
            </a:r>
            <a:r>
              <a:rPr lang="en-US" sz="2000" dirty="0" smtClean="0"/>
              <a:t>Research</a:t>
            </a:r>
          </a:p>
          <a:p>
            <a:pPr algn="just"/>
            <a:r>
              <a:rPr lang="en-US" sz="1600" i="1" dirty="0" smtClean="0"/>
              <a:t>Marketing research is the systematic design, collection, analysis, and reporting </a:t>
            </a:r>
            <a:r>
              <a:rPr lang="en-US" sz="1600" dirty="0" smtClean="0"/>
              <a:t>of data and findings relevant to a specific marketing situation facing </a:t>
            </a:r>
            <a:r>
              <a:rPr lang="en-GB" sz="1600" dirty="0" smtClean="0"/>
              <a:t>the company.</a:t>
            </a:r>
            <a:endParaRPr lang="en-US" sz="1600" dirty="0"/>
          </a:p>
        </p:txBody>
      </p:sp>
      <p:pic>
        <p:nvPicPr>
          <p:cNvPr id="14341" name="Picture 2"/>
          <p:cNvPicPr>
            <a:picLocks noChangeAspect="1"/>
          </p:cNvPicPr>
          <p:nvPr/>
        </p:nvPicPr>
        <p:blipFill>
          <a:blip r:embed="rId3" cstate="print"/>
          <a:srcRect/>
          <a:stretch>
            <a:fillRect/>
          </a:stretch>
        </p:blipFill>
        <p:spPr bwMode="auto">
          <a:xfrm>
            <a:off x="2133600" y="2057400"/>
            <a:ext cx="2590800" cy="1753478"/>
          </a:xfrm>
          <a:prstGeom prst="rect">
            <a:avLst/>
          </a:prstGeom>
          <a:noFill/>
          <a:ln w="9525">
            <a:noFill/>
            <a:miter lim="800000"/>
            <a:headEnd/>
            <a:tailEnd/>
          </a:ln>
        </p:spPr>
      </p:pic>
      <p:pic>
        <p:nvPicPr>
          <p:cNvPr id="14342" name="Picture 4"/>
          <p:cNvPicPr>
            <a:picLocks noChangeAspect="1"/>
          </p:cNvPicPr>
          <p:nvPr/>
        </p:nvPicPr>
        <p:blipFill>
          <a:blip r:embed="rId4" cstate="print">
            <a:clrChange>
              <a:clrFrom>
                <a:srgbClr val="FFFFFF"/>
              </a:clrFrom>
              <a:clrTo>
                <a:srgbClr val="FFFFFF">
                  <a:alpha val="0"/>
                </a:srgbClr>
              </a:clrTo>
            </a:clrChange>
          </a:blip>
          <a:srcRect/>
          <a:stretch>
            <a:fillRect/>
          </a:stretch>
        </p:blipFill>
        <p:spPr bwMode="auto">
          <a:xfrm>
            <a:off x="0" y="3810000"/>
            <a:ext cx="1903413" cy="2743200"/>
          </a:xfrm>
          <a:prstGeom prst="rect">
            <a:avLst/>
          </a:prstGeom>
          <a:noFill/>
          <a:ln w="9525">
            <a:noFill/>
            <a:miter lim="800000"/>
            <a:headEnd/>
            <a:tailEnd/>
          </a:ln>
        </p:spPr>
      </p:pic>
      <p:sp>
        <p:nvSpPr>
          <p:cNvPr id="14343" name="TextBox 37"/>
          <p:cNvSpPr txBox="1">
            <a:spLocks noChangeArrowheads="1"/>
          </p:cNvSpPr>
          <p:nvPr/>
        </p:nvSpPr>
        <p:spPr bwMode="auto">
          <a:xfrm>
            <a:off x="1981200" y="4495800"/>
            <a:ext cx="3005138" cy="1815882"/>
          </a:xfrm>
          <a:prstGeom prst="rect">
            <a:avLst/>
          </a:prstGeom>
          <a:noFill/>
          <a:ln w="9525">
            <a:noFill/>
            <a:miter lim="800000"/>
            <a:headEnd/>
            <a:tailEnd/>
          </a:ln>
        </p:spPr>
        <p:txBody>
          <a:bodyPr>
            <a:spAutoFit/>
          </a:bodyPr>
          <a:lstStyle/>
          <a:p>
            <a:pPr algn="just"/>
            <a:r>
              <a:rPr lang="en-US" sz="2400" dirty="0"/>
              <a:t>Marketing </a:t>
            </a:r>
            <a:r>
              <a:rPr lang="en-US" sz="2400" dirty="0" smtClean="0"/>
              <a:t>Intelligence </a:t>
            </a:r>
            <a:r>
              <a:rPr lang="en-US" sz="1600" dirty="0" smtClean="0"/>
              <a:t>It</a:t>
            </a:r>
            <a:r>
              <a:rPr lang="en-US" sz="2400" dirty="0" smtClean="0"/>
              <a:t> </a:t>
            </a:r>
            <a:r>
              <a:rPr lang="en-US" sz="1600" dirty="0" smtClean="0"/>
              <a:t>is a set of procedures and sources used by managers to obtain everyday information about developments in the marketing </a:t>
            </a:r>
            <a:r>
              <a:rPr lang="en-GB" sz="1600" dirty="0" smtClean="0"/>
              <a:t>environment.</a:t>
            </a:r>
            <a:endParaRPr lang="en-US" sz="1600" dirty="0"/>
          </a:p>
        </p:txBody>
      </p:sp>
      <p:pic>
        <p:nvPicPr>
          <p:cNvPr id="14344" name="Picture 17"/>
          <p:cNvPicPr>
            <a:picLocks noChangeAspect="1"/>
          </p:cNvPicPr>
          <p:nvPr/>
        </p:nvPicPr>
        <p:blipFill>
          <a:blip r:embed="rId5" cstate="print"/>
          <a:srcRect/>
          <a:stretch>
            <a:fillRect/>
          </a:stretch>
        </p:blipFill>
        <p:spPr bwMode="auto">
          <a:xfrm>
            <a:off x="5638800" y="3429000"/>
            <a:ext cx="3048000" cy="2032000"/>
          </a:xfrm>
          <a:prstGeom prst="rect">
            <a:avLst/>
          </a:prstGeom>
          <a:noFill/>
          <a:ln w="9525">
            <a:noFill/>
            <a:miter lim="800000"/>
            <a:headEnd/>
            <a:tailEnd/>
          </a:ln>
        </p:spPr>
      </p:pic>
      <p:sp>
        <p:nvSpPr>
          <p:cNvPr id="25" name="Oval 24"/>
          <p:cNvSpPr/>
          <p:nvPr/>
        </p:nvSpPr>
        <p:spPr>
          <a:xfrm>
            <a:off x="152400" y="3810000"/>
            <a:ext cx="1828800" cy="1295400"/>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800" dirty="0">
              <a:solidFill>
                <a:schemeClr val="tx1"/>
              </a:solidFill>
            </a:endParaRPr>
          </a:p>
        </p:txBody>
      </p:sp>
      <p:sp>
        <p:nvSpPr>
          <p:cNvPr id="26" name="Oval 25"/>
          <p:cNvSpPr/>
          <p:nvPr/>
        </p:nvSpPr>
        <p:spPr>
          <a:xfrm>
            <a:off x="228600" y="3810000"/>
            <a:ext cx="1828800" cy="1295400"/>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800" dirty="0">
              <a:solidFill>
                <a:schemeClr val="tx1"/>
              </a:solidFill>
            </a:endParaRPr>
          </a:p>
        </p:txBody>
      </p:sp>
      <p:sp>
        <p:nvSpPr>
          <p:cNvPr id="14347" name="TextBox 35"/>
          <p:cNvSpPr txBox="1">
            <a:spLocks noChangeArrowheads="1"/>
          </p:cNvSpPr>
          <p:nvPr/>
        </p:nvSpPr>
        <p:spPr bwMode="auto">
          <a:xfrm>
            <a:off x="304800" y="1143000"/>
            <a:ext cx="2819400" cy="1200329"/>
          </a:xfrm>
          <a:prstGeom prst="rect">
            <a:avLst/>
          </a:prstGeom>
          <a:noFill/>
          <a:ln w="9525">
            <a:noFill/>
            <a:miter lim="800000"/>
            <a:headEnd/>
            <a:tailEnd/>
          </a:ln>
        </p:spPr>
        <p:txBody>
          <a:bodyPr>
            <a:spAutoFit/>
          </a:bodyPr>
          <a:lstStyle/>
          <a:p>
            <a:r>
              <a:rPr lang="en-US" sz="2400" dirty="0"/>
              <a:t>Internal </a:t>
            </a:r>
            <a:r>
              <a:rPr lang="en-US" sz="2400" dirty="0" smtClean="0"/>
              <a:t>Records:</a:t>
            </a:r>
          </a:p>
          <a:p>
            <a:pPr algn="just"/>
            <a:r>
              <a:rPr lang="en-US" sz="1600" dirty="0" smtClean="0"/>
              <a:t>The heart of the internal records system is the </a:t>
            </a:r>
            <a:r>
              <a:rPr lang="en-US" sz="1600" i="1" dirty="0" smtClean="0"/>
              <a:t>order-to-payment cycle.</a:t>
            </a:r>
            <a:endParaRPr lang="en-US" sz="16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Internal Records</a:t>
            </a:r>
          </a:p>
        </p:txBody>
      </p:sp>
      <p:pic>
        <p:nvPicPr>
          <p:cNvPr id="15363" name="Picture 3"/>
          <p:cNvPicPr>
            <a:picLocks noChangeAspect="1"/>
          </p:cNvPicPr>
          <p:nvPr/>
        </p:nvPicPr>
        <p:blipFill>
          <a:blip r:embed="rId3" cstate="print"/>
          <a:srcRect/>
          <a:stretch>
            <a:fillRect/>
          </a:stretch>
        </p:blipFill>
        <p:spPr bwMode="auto">
          <a:xfrm>
            <a:off x="304800" y="1143000"/>
            <a:ext cx="3352800" cy="1997075"/>
          </a:xfrm>
          <a:prstGeom prst="rect">
            <a:avLst/>
          </a:prstGeom>
          <a:noFill/>
          <a:ln w="9525">
            <a:noFill/>
            <a:miter lim="800000"/>
            <a:headEnd/>
            <a:tailEnd/>
          </a:ln>
        </p:spPr>
      </p:pic>
      <p:sp>
        <p:nvSpPr>
          <p:cNvPr id="15364" name="TextBox 5"/>
          <p:cNvSpPr txBox="1">
            <a:spLocks noChangeArrowheads="1"/>
          </p:cNvSpPr>
          <p:nvPr/>
        </p:nvSpPr>
        <p:spPr bwMode="auto">
          <a:xfrm>
            <a:off x="2895600" y="1139825"/>
            <a:ext cx="3429000" cy="461963"/>
          </a:xfrm>
          <a:prstGeom prst="rect">
            <a:avLst/>
          </a:prstGeom>
          <a:noFill/>
          <a:ln w="9525">
            <a:noFill/>
            <a:miter lim="800000"/>
            <a:headEnd/>
            <a:tailEnd/>
          </a:ln>
        </p:spPr>
        <p:txBody>
          <a:bodyPr>
            <a:spAutoFit/>
          </a:bodyPr>
          <a:lstStyle/>
          <a:p>
            <a:r>
              <a:rPr lang="en-US" sz="2400"/>
              <a:t>Order-to-Payment Cycle</a:t>
            </a:r>
          </a:p>
        </p:txBody>
      </p:sp>
      <p:pic>
        <p:nvPicPr>
          <p:cNvPr id="15365" name="Picture 4"/>
          <p:cNvPicPr>
            <a:picLocks noChangeAspect="1"/>
          </p:cNvPicPr>
          <p:nvPr/>
        </p:nvPicPr>
        <p:blipFill>
          <a:blip r:embed="rId4" cstate="print"/>
          <a:srcRect/>
          <a:stretch>
            <a:fillRect/>
          </a:stretch>
        </p:blipFill>
        <p:spPr bwMode="auto">
          <a:xfrm>
            <a:off x="5000625" y="2803525"/>
            <a:ext cx="4143375" cy="2378075"/>
          </a:xfrm>
          <a:prstGeom prst="rect">
            <a:avLst/>
          </a:prstGeom>
          <a:noFill/>
          <a:ln w="9525">
            <a:noFill/>
            <a:miter lim="800000"/>
            <a:headEnd/>
            <a:tailEnd/>
          </a:ln>
        </p:spPr>
      </p:pic>
      <p:sp>
        <p:nvSpPr>
          <p:cNvPr id="15366" name="TextBox 7"/>
          <p:cNvSpPr txBox="1">
            <a:spLocks noChangeArrowheads="1"/>
          </p:cNvSpPr>
          <p:nvPr/>
        </p:nvSpPr>
        <p:spPr bwMode="auto">
          <a:xfrm>
            <a:off x="5562600" y="2209800"/>
            <a:ext cx="3429000" cy="461963"/>
          </a:xfrm>
          <a:prstGeom prst="rect">
            <a:avLst/>
          </a:prstGeom>
          <a:noFill/>
          <a:ln w="9525">
            <a:noFill/>
            <a:miter lim="800000"/>
            <a:headEnd/>
            <a:tailEnd/>
          </a:ln>
        </p:spPr>
        <p:txBody>
          <a:bodyPr>
            <a:spAutoFit/>
          </a:bodyPr>
          <a:lstStyle/>
          <a:p>
            <a:r>
              <a:rPr lang="en-US" sz="2400"/>
              <a:t>Databases / Data Mining</a:t>
            </a:r>
          </a:p>
        </p:txBody>
      </p:sp>
      <p:pic>
        <p:nvPicPr>
          <p:cNvPr id="15367" name="Picture 6"/>
          <p:cNvPicPr>
            <a:picLocks noChangeAspect="1"/>
          </p:cNvPicPr>
          <p:nvPr/>
        </p:nvPicPr>
        <p:blipFill>
          <a:blip r:embed="rId5" cstate="print"/>
          <a:srcRect/>
          <a:stretch>
            <a:fillRect/>
          </a:stretch>
        </p:blipFill>
        <p:spPr bwMode="auto">
          <a:xfrm>
            <a:off x="152400" y="3878263"/>
            <a:ext cx="4457700" cy="2676525"/>
          </a:xfrm>
          <a:prstGeom prst="rect">
            <a:avLst/>
          </a:prstGeom>
          <a:noFill/>
          <a:ln w="9525">
            <a:noFill/>
            <a:miter lim="800000"/>
            <a:headEnd/>
            <a:tailEnd/>
          </a:ln>
        </p:spPr>
      </p:pic>
      <p:sp>
        <p:nvSpPr>
          <p:cNvPr id="15368" name="TextBox 9"/>
          <p:cNvSpPr txBox="1">
            <a:spLocks noChangeArrowheads="1"/>
          </p:cNvSpPr>
          <p:nvPr/>
        </p:nvSpPr>
        <p:spPr bwMode="auto">
          <a:xfrm>
            <a:off x="3048000" y="6091238"/>
            <a:ext cx="3429000" cy="461962"/>
          </a:xfrm>
          <a:prstGeom prst="rect">
            <a:avLst/>
          </a:prstGeom>
          <a:noFill/>
          <a:ln w="9525">
            <a:noFill/>
            <a:miter lim="800000"/>
            <a:headEnd/>
            <a:tailEnd/>
          </a:ln>
        </p:spPr>
        <p:txBody>
          <a:bodyPr>
            <a:spAutoFit/>
          </a:bodyPr>
          <a:lstStyle/>
          <a:p>
            <a:r>
              <a:rPr lang="en-US" sz="2400"/>
              <a:t>Sales Information Systems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Marketing Intelligence</a:t>
            </a:r>
          </a:p>
        </p:txBody>
      </p:sp>
      <p:pic>
        <p:nvPicPr>
          <p:cNvPr id="16387" name="Picture 2"/>
          <p:cNvPicPr>
            <a:picLocks noChangeAspect="1"/>
          </p:cNvPicPr>
          <p:nvPr/>
        </p:nvPicPr>
        <p:blipFill>
          <a:blip r:embed="rId3" cstate="print"/>
          <a:srcRect/>
          <a:stretch>
            <a:fillRect/>
          </a:stretch>
        </p:blipFill>
        <p:spPr bwMode="auto">
          <a:xfrm>
            <a:off x="304800" y="1611313"/>
            <a:ext cx="3195638" cy="2122487"/>
          </a:xfrm>
          <a:prstGeom prst="rect">
            <a:avLst/>
          </a:prstGeom>
          <a:noFill/>
          <a:ln w="9525">
            <a:noFill/>
            <a:miter lim="800000"/>
            <a:headEnd/>
            <a:tailEnd/>
          </a:ln>
        </p:spPr>
      </p:pic>
      <p:sp>
        <p:nvSpPr>
          <p:cNvPr id="16388" name="TextBox 3"/>
          <p:cNvSpPr txBox="1">
            <a:spLocks noChangeArrowheads="1"/>
          </p:cNvSpPr>
          <p:nvPr/>
        </p:nvSpPr>
        <p:spPr bwMode="auto">
          <a:xfrm>
            <a:off x="304800" y="1066800"/>
            <a:ext cx="4114800" cy="461963"/>
          </a:xfrm>
          <a:prstGeom prst="rect">
            <a:avLst/>
          </a:prstGeom>
          <a:noFill/>
          <a:ln w="9525">
            <a:noFill/>
            <a:miter lim="800000"/>
            <a:headEnd/>
            <a:tailEnd/>
          </a:ln>
        </p:spPr>
        <p:txBody>
          <a:bodyPr>
            <a:spAutoFit/>
          </a:bodyPr>
          <a:lstStyle/>
          <a:p>
            <a:r>
              <a:rPr lang="en-US" sz="2400"/>
              <a:t>News and Trade Publications</a:t>
            </a:r>
          </a:p>
        </p:txBody>
      </p:sp>
      <p:pic>
        <p:nvPicPr>
          <p:cNvPr id="16389" name="Picture 4"/>
          <p:cNvPicPr>
            <a:picLocks noChangeAspect="1"/>
          </p:cNvPicPr>
          <p:nvPr/>
        </p:nvPicPr>
        <p:blipFill>
          <a:blip r:embed="rId4" cstate="print"/>
          <a:srcRect/>
          <a:stretch>
            <a:fillRect/>
          </a:stretch>
        </p:blipFill>
        <p:spPr bwMode="auto">
          <a:xfrm>
            <a:off x="6172200" y="993775"/>
            <a:ext cx="2133600" cy="3779838"/>
          </a:xfrm>
          <a:prstGeom prst="rect">
            <a:avLst/>
          </a:prstGeom>
          <a:noFill/>
          <a:ln w="9525">
            <a:noFill/>
            <a:miter lim="800000"/>
            <a:headEnd/>
            <a:tailEnd/>
          </a:ln>
        </p:spPr>
      </p:pic>
      <p:sp>
        <p:nvSpPr>
          <p:cNvPr id="16390" name="TextBox 5"/>
          <p:cNvSpPr txBox="1">
            <a:spLocks noChangeArrowheads="1"/>
          </p:cNvSpPr>
          <p:nvPr/>
        </p:nvSpPr>
        <p:spPr bwMode="auto">
          <a:xfrm>
            <a:off x="5486400" y="4414838"/>
            <a:ext cx="3429000" cy="1200150"/>
          </a:xfrm>
          <a:prstGeom prst="rect">
            <a:avLst/>
          </a:prstGeom>
          <a:noFill/>
          <a:ln w="9525">
            <a:noFill/>
            <a:miter lim="800000"/>
            <a:headEnd/>
            <a:tailEnd/>
          </a:ln>
        </p:spPr>
        <p:txBody>
          <a:bodyPr>
            <a:spAutoFit/>
          </a:bodyPr>
          <a:lstStyle/>
          <a:p>
            <a:pPr algn="ctr"/>
            <a:r>
              <a:rPr lang="en-US" sz="2400"/>
              <a:t>Meet with customers, suppliers, distributors, and other managers</a:t>
            </a:r>
          </a:p>
        </p:txBody>
      </p:sp>
      <p:pic>
        <p:nvPicPr>
          <p:cNvPr id="16391" name="Picture 6"/>
          <p:cNvPicPr>
            <a:picLocks noChangeAspect="1"/>
          </p:cNvPicPr>
          <p:nvPr/>
        </p:nvPicPr>
        <p:blipFill>
          <a:blip r:embed="rId5" cstate="print"/>
          <a:srcRect/>
          <a:stretch>
            <a:fillRect/>
          </a:stretch>
        </p:blipFill>
        <p:spPr bwMode="auto">
          <a:xfrm>
            <a:off x="2128838" y="3702050"/>
            <a:ext cx="3205162" cy="2689225"/>
          </a:xfrm>
          <a:prstGeom prst="rect">
            <a:avLst/>
          </a:prstGeom>
          <a:noFill/>
          <a:ln w="9525">
            <a:noFill/>
            <a:miter lim="800000"/>
            <a:headEnd/>
            <a:tailEnd/>
          </a:ln>
        </p:spPr>
      </p:pic>
      <p:sp>
        <p:nvSpPr>
          <p:cNvPr id="16392" name="TextBox 7"/>
          <p:cNvSpPr txBox="1">
            <a:spLocks noChangeArrowheads="1"/>
          </p:cNvSpPr>
          <p:nvPr/>
        </p:nvSpPr>
        <p:spPr bwMode="auto">
          <a:xfrm>
            <a:off x="457200" y="5735638"/>
            <a:ext cx="2058988" cy="830262"/>
          </a:xfrm>
          <a:prstGeom prst="rect">
            <a:avLst/>
          </a:prstGeom>
          <a:noFill/>
          <a:ln w="9525">
            <a:noFill/>
            <a:miter lim="800000"/>
            <a:headEnd/>
            <a:tailEnd/>
          </a:ln>
        </p:spPr>
        <p:txBody>
          <a:bodyPr>
            <a:spAutoFit/>
          </a:bodyPr>
          <a:lstStyle/>
          <a:p>
            <a:r>
              <a:rPr lang="en-US" sz="2400"/>
              <a:t>Monitor social media sites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Improving Marketing Intelligence</a:t>
            </a:r>
          </a:p>
        </p:txBody>
      </p:sp>
      <p:pic>
        <p:nvPicPr>
          <p:cNvPr id="17411" name="Picture 2"/>
          <p:cNvPicPr>
            <a:picLocks noChangeAspect="1"/>
          </p:cNvPicPr>
          <p:nvPr/>
        </p:nvPicPr>
        <p:blipFill>
          <a:blip r:embed="rId3" cstate="print"/>
          <a:srcRect l="9305" t="39101" r="13559" b="6367"/>
          <a:stretch>
            <a:fillRect/>
          </a:stretch>
        </p:blipFill>
        <p:spPr bwMode="auto">
          <a:xfrm>
            <a:off x="846138" y="1239838"/>
            <a:ext cx="3727450" cy="2493962"/>
          </a:xfrm>
          <a:prstGeom prst="rect">
            <a:avLst/>
          </a:prstGeom>
          <a:noFill/>
          <a:ln w="9525">
            <a:noFill/>
            <a:miter lim="800000"/>
            <a:headEnd/>
            <a:tailEnd/>
          </a:ln>
        </p:spPr>
      </p:pic>
      <p:sp>
        <p:nvSpPr>
          <p:cNvPr id="17412" name="TextBox 3"/>
          <p:cNvSpPr txBox="1">
            <a:spLocks noChangeArrowheads="1"/>
          </p:cNvSpPr>
          <p:nvPr/>
        </p:nvSpPr>
        <p:spPr bwMode="auto">
          <a:xfrm>
            <a:off x="242888" y="1047750"/>
            <a:ext cx="1600200" cy="461963"/>
          </a:xfrm>
          <a:prstGeom prst="rect">
            <a:avLst/>
          </a:prstGeom>
          <a:noFill/>
          <a:ln w="9525">
            <a:noFill/>
            <a:miter lim="800000"/>
            <a:headEnd/>
            <a:tailEnd/>
          </a:ln>
        </p:spPr>
        <p:txBody>
          <a:bodyPr>
            <a:spAutoFit/>
          </a:bodyPr>
          <a:lstStyle/>
          <a:p>
            <a:r>
              <a:rPr lang="en-US" sz="2400"/>
              <a:t>Sales Force</a:t>
            </a:r>
          </a:p>
        </p:txBody>
      </p:sp>
      <p:pic>
        <p:nvPicPr>
          <p:cNvPr id="17413" name="Picture 4"/>
          <p:cNvPicPr>
            <a:picLocks noChangeAspect="1"/>
          </p:cNvPicPr>
          <p:nvPr/>
        </p:nvPicPr>
        <p:blipFill>
          <a:blip r:embed="rId4" cstate="print"/>
          <a:srcRect l="5507" t="5804" r="6776" b="7678"/>
          <a:stretch>
            <a:fillRect/>
          </a:stretch>
        </p:blipFill>
        <p:spPr bwMode="auto">
          <a:xfrm>
            <a:off x="457200" y="4043363"/>
            <a:ext cx="1905000" cy="2046287"/>
          </a:xfrm>
          <a:prstGeom prst="rect">
            <a:avLst/>
          </a:prstGeom>
          <a:noFill/>
          <a:ln w="9525">
            <a:noFill/>
            <a:miter lim="800000"/>
            <a:headEnd/>
            <a:tailEnd/>
          </a:ln>
        </p:spPr>
      </p:pic>
      <p:sp>
        <p:nvSpPr>
          <p:cNvPr id="17414" name="TextBox 5"/>
          <p:cNvSpPr txBox="1">
            <a:spLocks noChangeArrowheads="1"/>
          </p:cNvSpPr>
          <p:nvPr/>
        </p:nvSpPr>
        <p:spPr bwMode="auto">
          <a:xfrm>
            <a:off x="242888" y="6089650"/>
            <a:ext cx="2333625" cy="461963"/>
          </a:xfrm>
          <a:prstGeom prst="rect">
            <a:avLst/>
          </a:prstGeom>
          <a:noFill/>
          <a:ln w="9525">
            <a:noFill/>
            <a:miter lim="800000"/>
            <a:headEnd/>
            <a:tailEnd/>
          </a:ln>
        </p:spPr>
        <p:txBody>
          <a:bodyPr>
            <a:spAutoFit/>
          </a:bodyPr>
          <a:lstStyle/>
          <a:p>
            <a:r>
              <a:rPr lang="en-US" sz="2400"/>
              <a:t>External Experts</a:t>
            </a:r>
          </a:p>
        </p:txBody>
      </p:sp>
      <p:pic>
        <p:nvPicPr>
          <p:cNvPr id="17415" name="Picture 6"/>
          <p:cNvPicPr>
            <a:picLocks noChangeAspect="1"/>
          </p:cNvPicPr>
          <p:nvPr/>
        </p:nvPicPr>
        <p:blipFill>
          <a:blip r:embed="rId5" cstate="print"/>
          <a:srcRect/>
          <a:stretch>
            <a:fillRect/>
          </a:stretch>
        </p:blipFill>
        <p:spPr bwMode="auto">
          <a:xfrm>
            <a:off x="6019800" y="1509713"/>
            <a:ext cx="2660650" cy="1995487"/>
          </a:xfrm>
          <a:prstGeom prst="rect">
            <a:avLst/>
          </a:prstGeom>
          <a:noFill/>
          <a:ln w="9525">
            <a:noFill/>
            <a:miter lim="800000"/>
            <a:headEnd/>
            <a:tailEnd/>
          </a:ln>
        </p:spPr>
      </p:pic>
      <p:sp>
        <p:nvSpPr>
          <p:cNvPr id="17416" name="TextBox 7"/>
          <p:cNvSpPr txBox="1">
            <a:spLocks noChangeArrowheads="1"/>
          </p:cNvSpPr>
          <p:nvPr/>
        </p:nvSpPr>
        <p:spPr bwMode="auto">
          <a:xfrm>
            <a:off x="5386388" y="1001713"/>
            <a:ext cx="3482975" cy="461962"/>
          </a:xfrm>
          <a:prstGeom prst="rect">
            <a:avLst/>
          </a:prstGeom>
          <a:noFill/>
          <a:ln w="9525">
            <a:noFill/>
            <a:miter lim="800000"/>
            <a:headEnd/>
            <a:tailEnd/>
          </a:ln>
        </p:spPr>
        <p:txBody>
          <a:bodyPr>
            <a:spAutoFit/>
          </a:bodyPr>
          <a:lstStyle/>
          <a:p>
            <a:pPr algn="r"/>
            <a:r>
              <a:rPr lang="en-US" sz="2400"/>
              <a:t>Establish industry network</a:t>
            </a:r>
          </a:p>
        </p:txBody>
      </p:sp>
      <p:pic>
        <p:nvPicPr>
          <p:cNvPr id="17417" name="Picture 8"/>
          <p:cNvPicPr>
            <a:picLocks noChangeAspect="1"/>
          </p:cNvPicPr>
          <p:nvPr/>
        </p:nvPicPr>
        <p:blipFill>
          <a:blip r:embed="rId6" cstate="print"/>
          <a:srcRect/>
          <a:stretch>
            <a:fillRect/>
          </a:stretch>
        </p:blipFill>
        <p:spPr bwMode="auto">
          <a:xfrm>
            <a:off x="3505200" y="4476750"/>
            <a:ext cx="5481638" cy="1666875"/>
          </a:xfrm>
          <a:prstGeom prst="rect">
            <a:avLst/>
          </a:prstGeom>
          <a:noFill/>
          <a:ln w="9525">
            <a:noFill/>
            <a:miter lim="800000"/>
            <a:headEnd/>
            <a:tailEnd/>
          </a:ln>
        </p:spPr>
      </p:pic>
      <p:sp>
        <p:nvSpPr>
          <p:cNvPr id="17418" name="TextBox 9"/>
          <p:cNvSpPr txBox="1">
            <a:spLocks noChangeArrowheads="1"/>
          </p:cNvSpPr>
          <p:nvPr/>
        </p:nvSpPr>
        <p:spPr bwMode="auto">
          <a:xfrm>
            <a:off x="3657600" y="6143625"/>
            <a:ext cx="3429000" cy="461963"/>
          </a:xfrm>
          <a:prstGeom prst="rect">
            <a:avLst/>
          </a:prstGeom>
          <a:noFill/>
          <a:ln w="9525">
            <a:noFill/>
            <a:miter lim="800000"/>
            <a:headEnd/>
            <a:tailEnd/>
          </a:ln>
        </p:spPr>
        <p:txBody>
          <a:bodyPr>
            <a:spAutoFit/>
          </a:bodyPr>
          <a:lstStyle/>
          <a:p>
            <a:r>
              <a:rPr lang="en-US" sz="2400"/>
              <a:t>Customer Advisory Panel</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Title 1"/>
          <p:cNvSpPr>
            <a:spLocks noGrp="1"/>
          </p:cNvSpPr>
          <p:nvPr>
            <p:ph type="title"/>
          </p:nvPr>
        </p:nvSpPr>
        <p:spPr bwMode="auto">
          <a:xfrm>
            <a:off x="228600" y="76200"/>
            <a:ext cx="8686800" cy="8382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Marketing Intelligence &amp; the Internet</a:t>
            </a:r>
          </a:p>
        </p:txBody>
      </p:sp>
      <p:pic>
        <p:nvPicPr>
          <p:cNvPr id="18435" name="Picture 2"/>
          <p:cNvPicPr>
            <a:picLocks noChangeAspect="1"/>
          </p:cNvPicPr>
          <p:nvPr/>
        </p:nvPicPr>
        <p:blipFill>
          <a:blip r:embed="rId3" cstate="print"/>
          <a:srcRect/>
          <a:stretch>
            <a:fillRect/>
          </a:stretch>
        </p:blipFill>
        <p:spPr bwMode="auto">
          <a:xfrm>
            <a:off x="5562600" y="3760788"/>
            <a:ext cx="3556000" cy="2651125"/>
          </a:xfrm>
          <a:prstGeom prst="rect">
            <a:avLst/>
          </a:prstGeom>
          <a:noFill/>
          <a:ln w="9525">
            <a:noFill/>
            <a:miter lim="800000"/>
            <a:headEnd/>
            <a:tailEnd/>
          </a:ln>
        </p:spPr>
      </p:pic>
      <p:sp>
        <p:nvSpPr>
          <p:cNvPr id="18436" name="Rectangle 3"/>
          <p:cNvSpPr>
            <a:spLocks noChangeArrowheads="1"/>
          </p:cNvSpPr>
          <p:nvPr/>
        </p:nvSpPr>
        <p:spPr bwMode="auto">
          <a:xfrm>
            <a:off x="304800" y="1457325"/>
            <a:ext cx="5105400" cy="461963"/>
          </a:xfrm>
          <a:prstGeom prst="rect">
            <a:avLst/>
          </a:prstGeom>
          <a:noFill/>
          <a:ln w="9525">
            <a:noFill/>
            <a:miter lim="800000"/>
            <a:headEnd/>
            <a:tailEnd/>
          </a:ln>
        </p:spPr>
        <p:txBody>
          <a:bodyPr>
            <a:spAutoFit/>
          </a:bodyPr>
          <a:lstStyle/>
          <a:p>
            <a:r>
              <a:rPr lang="en-US" sz="2400" b="1">
                <a:solidFill>
                  <a:srgbClr val="FF0000"/>
                </a:solidFill>
              </a:rPr>
              <a:t>Independent Online Forums</a:t>
            </a:r>
          </a:p>
        </p:txBody>
      </p:sp>
      <p:sp>
        <p:nvSpPr>
          <p:cNvPr id="18437" name="Rectangle 5"/>
          <p:cNvSpPr>
            <a:spLocks noChangeArrowheads="1"/>
          </p:cNvSpPr>
          <p:nvPr/>
        </p:nvSpPr>
        <p:spPr bwMode="auto">
          <a:xfrm>
            <a:off x="228600" y="2895600"/>
            <a:ext cx="7239000" cy="461963"/>
          </a:xfrm>
          <a:prstGeom prst="rect">
            <a:avLst/>
          </a:prstGeom>
          <a:noFill/>
          <a:ln w="9525">
            <a:noFill/>
            <a:miter lim="800000"/>
            <a:headEnd/>
            <a:tailEnd/>
          </a:ln>
        </p:spPr>
        <p:txBody>
          <a:bodyPr>
            <a:spAutoFit/>
          </a:bodyPr>
          <a:lstStyle/>
          <a:p>
            <a:r>
              <a:rPr lang="en-US" sz="2400" b="1">
                <a:solidFill>
                  <a:srgbClr val="FF0000"/>
                </a:solidFill>
              </a:rPr>
              <a:t>Distributor or sales agents feedback sites</a:t>
            </a:r>
          </a:p>
        </p:txBody>
      </p:sp>
      <p:sp>
        <p:nvSpPr>
          <p:cNvPr id="18438" name="Rectangle 6"/>
          <p:cNvSpPr>
            <a:spLocks noChangeArrowheads="1"/>
          </p:cNvSpPr>
          <p:nvPr/>
        </p:nvSpPr>
        <p:spPr bwMode="auto">
          <a:xfrm>
            <a:off x="228600" y="3962400"/>
            <a:ext cx="5105400" cy="830263"/>
          </a:xfrm>
          <a:prstGeom prst="rect">
            <a:avLst/>
          </a:prstGeom>
          <a:noFill/>
          <a:ln w="9525">
            <a:noFill/>
            <a:miter lim="800000"/>
            <a:headEnd/>
            <a:tailEnd/>
          </a:ln>
        </p:spPr>
        <p:txBody>
          <a:bodyPr>
            <a:spAutoFit/>
          </a:bodyPr>
          <a:lstStyle/>
          <a:p>
            <a:r>
              <a:rPr lang="en-US" sz="2400" b="1">
                <a:solidFill>
                  <a:srgbClr val="FF0000"/>
                </a:solidFill>
              </a:rPr>
              <a:t>Customer review and expert opinion sites</a:t>
            </a:r>
          </a:p>
        </p:txBody>
      </p:sp>
      <p:sp>
        <p:nvSpPr>
          <p:cNvPr id="18439" name="Rectangle 7"/>
          <p:cNvSpPr>
            <a:spLocks noChangeArrowheads="1"/>
          </p:cNvSpPr>
          <p:nvPr/>
        </p:nvSpPr>
        <p:spPr bwMode="auto">
          <a:xfrm>
            <a:off x="238125" y="5486400"/>
            <a:ext cx="5105400" cy="461963"/>
          </a:xfrm>
          <a:prstGeom prst="rect">
            <a:avLst/>
          </a:prstGeom>
          <a:noFill/>
          <a:ln w="9525">
            <a:noFill/>
            <a:miter lim="800000"/>
            <a:headEnd/>
            <a:tailEnd/>
          </a:ln>
        </p:spPr>
        <p:txBody>
          <a:bodyPr>
            <a:spAutoFit/>
          </a:bodyPr>
          <a:lstStyle/>
          <a:p>
            <a:r>
              <a:rPr lang="en-US" sz="2400" b="1">
                <a:solidFill>
                  <a:srgbClr val="FF0000"/>
                </a:solidFill>
              </a:rPr>
              <a:t>Customer complaint sites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Using Marketing Intelligence</a:t>
            </a:r>
          </a:p>
        </p:txBody>
      </p:sp>
      <p:pic>
        <p:nvPicPr>
          <p:cNvPr id="19459" name="Picture 4"/>
          <p:cNvPicPr>
            <a:picLocks noChangeAspect="1"/>
          </p:cNvPicPr>
          <p:nvPr/>
        </p:nvPicPr>
        <p:blipFill>
          <a:blip r:embed="rId3" cstate="print"/>
          <a:srcRect/>
          <a:stretch>
            <a:fillRect/>
          </a:stretch>
        </p:blipFill>
        <p:spPr bwMode="auto">
          <a:xfrm>
            <a:off x="152400" y="1295400"/>
            <a:ext cx="3606800" cy="3005138"/>
          </a:xfrm>
          <a:prstGeom prst="rect">
            <a:avLst/>
          </a:prstGeom>
          <a:noFill/>
          <a:ln w="9525">
            <a:noFill/>
            <a:miter lim="800000"/>
            <a:headEnd/>
            <a:tailEnd/>
          </a:ln>
        </p:spPr>
      </p:pic>
      <p:pic>
        <p:nvPicPr>
          <p:cNvPr id="19460" name="Picture 5"/>
          <p:cNvPicPr>
            <a:picLocks noChangeAspect="1"/>
          </p:cNvPicPr>
          <p:nvPr/>
        </p:nvPicPr>
        <p:blipFill>
          <a:blip r:embed="rId4" cstate="print"/>
          <a:srcRect/>
          <a:stretch>
            <a:fillRect/>
          </a:stretch>
        </p:blipFill>
        <p:spPr bwMode="auto">
          <a:xfrm>
            <a:off x="5486400" y="3830638"/>
            <a:ext cx="3397250" cy="2590800"/>
          </a:xfrm>
          <a:prstGeom prst="rect">
            <a:avLst/>
          </a:prstGeom>
          <a:noFill/>
          <a:ln w="9525">
            <a:noFill/>
            <a:miter lim="800000"/>
            <a:headEnd/>
            <a:tailEnd/>
          </a:ln>
        </p:spPr>
      </p:pic>
      <p:sp>
        <p:nvSpPr>
          <p:cNvPr id="19461" name="TextBox 6"/>
          <p:cNvSpPr txBox="1">
            <a:spLocks noChangeArrowheads="1"/>
          </p:cNvSpPr>
          <p:nvPr/>
        </p:nvSpPr>
        <p:spPr bwMode="auto">
          <a:xfrm>
            <a:off x="2667000" y="1325563"/>
            <a:ext cx="4114800" cy="461962"/>
          </a:xfrm>
          <a:prstGeom prst="rect">
            <a:avLst/>
          </a:prstGeom>
          <a:noFill/>
          <a:ln w="9525">
            <a:noFill/>
            <a:miter lim="800000"/>
            <a:headEnd/>
            <a:tailEnd/>
          </a:ln>
        </p:spPr>
        <p:txBody>
          <a:bodyPr>
            <a:spAutoFit/>
          </a:bodyPr>
          <a:lstStyle/>
          <a:p>
            <a:r>
              <a:rPr lang="en-US" sz="2400"/>
              <a:t>Share Information</a:t>
            </a:r>
          </a:p>
        </p:txBody>
      </p:sp>
      <p:sp>
        <p:nvSpPr>
          <p:cNvPr id="19462" name="TextBox 7"/>
          <p:cNvSpPr txBox="1">
            <a:spLocks noChangeArrowheads="1"/>
          </p:cNvSpPr>
          <p:nvPr/>
        </p:nvSpPr>
        <p:spPr bwMode="auto">
          <a:xfrm>
            <a:off x="7621588" y="3852863"/>
            <a:ext cx="1470025" cy="461962"/>
          </a:xfrm>
          <a:prstGeom prst="rect">
            <a:avLst/>
          </a:prstGeom>
          <a:noFill/>
          <a:ln w="9525">
            <a:noFill/>
            <a:miter lim="800000"/>
            <a:headEnd/>
            <a:tailEnd/>
          </a:ln>
        </p:spPr>
        <p:txBody>
          <a:bodyPr>
            <a:spAutoFit/>
          </a:bodyPr>
          <a:lstStyle/>
          <a:p>
            <a:r>
              <a:rPr lang="en-US" sz="2400"/>
              <a:t>Quickly</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Analyzing the Macroenvironment</a:t>
            </a:r>
          </a:p>
        </p:txBody>
      </p:sp>
      <p:pic>
        <p:nvPicPr>
          <p:cNvPr id="20483" name="Picture 3"/>
          <p:cNvPicPr>
            <a:picLocks noChangeAspect="1"/>
          </p:cNvPicPr>
          <p:nvPr/>
        </p:nvPicPr>
        <p:blipFill>
          <a:blip r:embed="rId3" cstate="print"/>
          <a:srcRect/>
          <a:stretch>
            <a:fillRect/>
          </a:stretch>
        </p:blipFill>
        <p:spPr bwMode="auto">
          <a:xfrm>
            <a:off x="3733800" y="1066800"/>
            <a:ext cx="5334000" cy="5334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6"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Needs and Trends</a:t>
            </a:r>
          </a:p>
        </p:txBody>
      </p:sp>
      <p:sp>
        <p:nvSpPr>
          <p:cNvPr id="21507" name="TextBox 2"/>
          <p:cNvSpPr txBox="1">
            <a:spLocks noChangeArrowheads="1"/>
          </p:cNvSpPr>
          <p:nvPr/>
        </p:nvSpPr>
        <p:spPr bwMode="auto">
          <a:xfrm>
            <a:off x="533400" y="4160838"/>
            <a:ext cx="1981200" cy="1077218"/>
          </a:xfrm>
          <a:prstGeom prst="rect">
            <a:avLst/>
          </a:prstGeom>
          <a:noFill/>
          <a:ln w="9525">
            <a:noFill/>
            <a:miter lim="800000"/>
            <a:headEnd/>
            <a:tailEnd/>
          </a:ln>
        </p:spPr>
        <p:txBody>
          <a:bodyPr wrap="square">
            <a:spAutoFit/>
          </a:bodyPr>
          <a:lstStyle/>
          <a:p>
            <a:r>
              <a:rPr lang="en-US" sz="3200" dirty="0" smtClean="0">
                <a:solidFill>
                  <a:srgbClr val="FF0000"/>
                </a:solidFill>
              </a:rPr>
              <a:t>Fad: </a:t>
            </a:r>
            <a:r>
              <a:rPr lang="en-US" sz="1600" dirty="0" smtClean="0">
                <a:solidFill>
                  <a:srgbClr val="FF0000"/>
                </a:solidFill>
              </a:rPr>
              <a:t>It is unpredictable and short-lived</a:t>
            </a:r>
            <a:endParaRPr lang="en-US" sz="1600" dirty="0">
              <a:solidFill>
                <a:srgbClr val="FF0000"/>
              </a:solidFill>
            </a:endParaRPr>
          </a:p>
        </p:txBody>
      </p:sp>
      <p:sp>
        <p:nvSpPr>
          <p:cNvPr id="21508" name="TextBox 4"/>
          <p:cNvSpPr txBox="1">
            <a:spLocks noChangeArrowheads="1"/>
          </p:cNvSpPr>
          <p:nvPr/>
        </p:nvSpPr>
        <p:spPr bwMode="auto">
          <a:xfrm>
            <a:off x="6019800" y="1600200"/>
            <a:ext cx="2438400" cy="1569660"/>
          </a:xfrm>
          <a:prstGeom prst="rect">
            <a:avLst/>
          </a:prstGeom>
          <a:noFill/>
          <a:ln w="9525">
            <a:noFill/>
            <a:miter lim="800000"/>
            <a:headEnd/>
            <a:tailEnd/>
          </a:ln>
        </p:spPr>
        <p:txBody>
          <a:bodyPr wrap="square">
            <a:spAutoFit/>
          </a:bodyPr>
          <a:lstStyle/>
          <a:p>
            <a:r>
              <a:rPr lang="en-US" sz="3200" dirty="0" smtClean="0">
                <a:solidFill>
                  <a:srgbClr val="FF0000"/>
                </a:solidFill>
              </a:rPr>
              <a:t>Megatrend: </a:t>
            </a:r>
            <a:r>
              <a:rPr lang="en-US" sz="1600" dirty="0" smtClean="0">
                <a:solidFill>
                  <a:srgbClr val="FF0000"/>
                </a:solidFill>
              </a:rPr>
              <a:t>Its large social, economic, political and technological change. Its slow but lasts for 7 to 10 years</a:t>
            </a:r>
            <a:endParaRPr lang="en-US" sz="1600" dirty="0">
              <a:solidFill>
                <a:srgbClr val="FF0000"/>
              </a:solidFill>
            </a:endParaRPr>
          </a:p>
        </p:txBody>
      </p:sp>
      <p:pic>
        <p:nvPicPr>
          <p:cNvPr id="21509" name="Picture 5"/>
          <p:cNvPicPr>
            <a:picLocks noChangeAspect="1"/>
          </p:cNvPicPr>
          <p:nvPr/>
        </p:nvPicPr>
        <p:blipFill>
          <a:blip r:embed="rId3" cstate="print"/>
          <a:srcRect/>
          <a:stretch>
            <a:fillRect/>
          </a:stretch>
        </p:blipFill>
        <p:spPr bwMode="auto">
          <a:xfrm>
            <a:off x="381000" y="1193800"/>
            <a:ext cx="2286000" cy="3090863"/>
          </a:xfrm>
          <a:prstGeom prst="rect">
            <a:avLst/>
          </a:prstGeom>
          <a:noFill/>
          <a:ln w="9525">
            <a:noFill/>
            <a:miter lim="800000"/>
            <a:headEnd/>
            <a:tailEnd/>
          </a:ln>
        </p:spPr>
      </p:pic>
      <p:pic>
        <p:nvPicPr>
          <p:cNvPr id="21510" name="Picture 6"/>
          <p:cNvPicPr>
            <a:picLocks noChangeAspect="1"/>
          </p:cNvPicPr>
          <p:nvPr/>
        </p:nvPicPr>
        <p:blipFill>
          <a:blip r:embed="rId4" cstate="print"/>
          <a:srcRect/>
          <a:stretch>
            <a:fillRect/>
          </a:stretch>
        </p:blipFill>
        <p:spPr bwMode="auto">
          <a:xfrm>
            <a:off x="3352800" y="3000375"/>
            <a:ext cx="2514600" cy="3400425"/>
          </a:xfrm>
          <a:prstGeom prst="rect">
            <a:avLst/>
          </a:prstGeom>
          <a:noFill/>
          <a:ln w="9525">
            <a:noFill/>
            <a:miter lim="800000"/>
            <a:headEnd/>
            <a:tailEnd/>
          </a:ln>
        </p:spPr>
      </p:pic>
      <p:sp>
        <p:nvSpPr>
          <p:cNvPr id="21511" name="TextBox 3"/>
          <p:cNvSpPr txBox="1">
            <a:spLocks noChangeArrowheads="1"/>
          </p:cNvSpPr>
          <p:nvPr/>
        </p:nvSpPr>
        <p:spPr bwMode="auto">
          <a:xfrm>
            <a:off x="5334000" y="5181600"/>
            <a:ext cx="3200400" cy="1077218"/>
          </a:xfrm>
          <a:prstGeom prst="rect">
            <a:avLst/>
          </a:prstGeom>
          <a:noFill/>
          <a:ln w="9525">
            <a:noFill/>
            <a:miter lim="800000"/>
            <a:headEnd/>
            <a:tailEnd/>
          </a:ln>
        </p:spPr>
        <p:txBody>
          <a:bodyPr wrap="square">
            <a:spAutoFit/>
          </a:bodyPr>
          <a:lstStyle/>
          <a:p>
            <a:pPr algn="ctr"/>
            <a:r>
              <a:rPr lang="en-US" sz="3200" dirty="0" smtClean="0">
                <a:solidFill>
                  <a:srgbClr val="FF0000"/>
                </a:solidFill>
              </a:rPr>
              <a:t>Trend: </a:t>
            </a:r>
            <a:r>
              <a:rPr lang="en-US" sz="1600" dirty="0" smtClean="0">
                <a:solidFill>
                  <a:srgbClr val="FF0000"/>
                </a:solidFill>
              </a:rPr>
              <a:t>More predictable and durable than a fad. It gives future insight</a:t>
            </a:r>
            <a:endParaRPr lang="en-US" sz="1600" dirty="0">
              <a:solidFill>
                <a:srgbClr val="FF0000"/>
              </a:solidFill>
            </a:endParaRPr>
          </a:p>
        </p:txBody>
      </p:sp>
      <p:pic>
        <p:nvPicPr>
          <p:cNvPr id="21512" name="Picture 7"/>
          <p:cNvPicPr>
            <a:picLocks noChangeAspect="1"/>
          </p:cNvPicPr>
          <p:nvPr/>
        </p:nvPicPr>
        <p:blipFill>
          <a:blip r:embed="rId5" cstate="print"/>
          <a:srcRect/>
          <a:stretch>
            <a:fillRect/>
          </a:stretch>
        </p:blipFill>
        <p:spPr bwMode="auto">
          <a:xfrm>
            <a:off x="3505200" y="990600"/>
            <a:ext cx="2514600" cy="169619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Major Environmental Forces</a:t>
            </a:r>
          </a:p>
        </p:txBody>
      </p:sp>
      <p:sp>
        <p:nvSpPr>
          <p:cNvPr id="6" name="Rectangle 5"/>
          <p:cNvSpPr/>
          <p:nvPr/>
        </p:nvSpPr>
        <p:spPr>
          <a:xfrm>
            <a:off x="6172200" y="2381250"/>
            <a:ext cx="2895600" cy="60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3200" dirty="0">
                <a:solidFill>
                  <a:schemeClr val="tx1"/>
                </a:solidFill>
              </a:rPr>
              <a:t>Economic</a:t>
            </a:r>
          </a:p>
        </p:txBody>
      </p:sp>
      <p:sp>
        <p:nvSpPr>
          <p:cNvPr id="7" name="Rectangle 6"/>
          <p:cNvSpPr/>
          <p:nvPr/>
        </p:nvSpPr>
        <p:spPr>
          <a:xfrm>
            <a:off x="3179763" y="5935663"/>
            <a:ext cx="2895600" cy="60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3200" dirty="0">
                <a:solidFill>
                  <a:schemeClr val="tx1"/>
                </a:solidFill>
              </a:rPr>
              <a:t>Sociocultural</a:t>
            </a:r>
          </a:p>
        </p:txBody>
      </p:sp>
      <p:sp>
        <p:nvSpPr>
          <p:cNvPr id="8" name="Rectangle 7"/>
          <p:cNvSpPr/>
          <p:nvPr/>
        </p:nvSpPr>
        <p:spPr>
          <a:xfrm>
            <a:off x="598488" y="5030788"/>
            <a:ext cx="1836737" cy="60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3200" dirty="0">
                <a:solidFill>
                  <a:schemeClr val="tx1"/>
                </a:solidFill>
              </a:rPr>
              <a:t>Natural</a:t>
            </a:r>
          </a:p>
        </p:txBody>
      </p:sp>
      <p:sp>
        <p:nvSpPr>
          <p:cNvPr id="9" name="Rectangle 8"/>
          <p:cNvSpPr/>
          <p:nvPr/>
        </p:nvSpPr>
        <p:spPr>
          <a:xfrm>
            <a:off x="3319463" y="3286125"/>
            <a:ext cx="2895600" cy="60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3200" dirty="0">
                <a:solidFill>
                  <a:schemeClr val="tx1"/>
                </a:solidFill>
              </a:rPr>
              <a:t>Technological</a:t>
            </a:r>
          </a:p>
        </p:txBody>
      </p:sp>
      <p:sp>
        <p:nvSpPr>
          <p:cNvPr id="10" name="Rectangle 9"/>
          <p:cNvSpPr/>
          <p:nvPr/>
        </p:nvSpPr>
        <p:spPr>
          <a:xfrm>
            <a:off x="6138863" y="5135563"/>
            <a:ext cx="2895600" cy="60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3200" dirty="0">
                <a:solidFill>
                  <a:schemeClr val="tx1"/>
                </a:solidFill>
              </a:rPr>
              <a:t>Political-Legal</a:t>
            </a:r>
          </a:p>
        </p:txBody>
      </p:sp>
      <p:pic>
        <p:nvPicPr>
          <p:cNvPr id="22536" name="Picture 2"/>
          <p:cNvPicPr>
            <a:picLocks noChangeAspect="1"/>
          </p:cNvPicPr>
          <p:nvPr/>
        </p:nvPicPr>
        <p:blipFill>
          <a:blip r:embed="rId2" cstate="print"/>
          <a:srcRect/>
          <a:stretch>
            <a:fillRect/>
          </a:stretch>
        </p:blipFill>
        <p:spPr bwMode="auto">
          <a:xfrm>
            <a:off x="6324600" y="1295400"/>
            <a:ext cx="2308225" cy="1085850"/>
          </a:xfrm>
          <a:prstGeom prst="rect">
            <a:avLst/>
          </a:prstGeom>
          <a:noFill/>
          <a:ln w="9525">
            <a:noFill/>
            <a:miter lim="800000"/>
            <a:headEnd/>
            <a:tailEnd/>
          </a:ln>
        </p:spPr>
      </p:pic>
      <p:pic>
        <p:nvPicPr>
          <p:cNvPr id="22537" name="Picture 4"/>
          <p:cNvPicPr>
            <a:picLocks noChangeAspect="1"/>
          </p:cNvPicPr>
          <p:nvPr/>
        </p:nvPicPr>
        <p:blipFill>
          <a:blip r:embed="rId3" cstate="print"/>
          <a:srcRect/>
          <a:stretch>
            <a:fillRect/>
          </a:stretch>
        </p:blipFill>
        <p:spPr bwMode="auto">
          <a:xfrm>
            <a:off x="533400" y="1025525"/>
            <a:ext cx="2133600" cy="1554163"/>
          </a:xfrm>
          <a:prstGeom prst="rect">
            <a:avLst/>
          </a:prstGeom>
          <a:noFill/>
          <a:ln w="9525">
            <a:noFill/>
            <a:miter lim="800000"/>
            <a:headEnd/>
            <a:tailEnd/>
          </a:ln>
        </p:spPr>
      </p:pic>
      <p:sp>
        <p:nvSpPr>
          <p:cNvPr id="4" name="Rectangle 3"/>
          <p:cNvSpPr/>
          <p:nvPr/>
        </p:nvSpPr>
        <p:spPr>
          <a:xfrm>
            <a:off x="152400" y="2286000"/>
            <a:ext cx="2895600" cy="60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3200" dirty="0">
                <a:solidFill>
                  <a:schemeClr val="tx1"/>
                </a:solidFill>
              </a:rPr>
              <a:t>Demographics</a:t>
            </a:r>
          </a:p>
        </p:txBody>
      </p:sp>
      <p:pic>
        <p:nvPicPr>
          <p:cNvPr id="22539" name="Picture 10"/>
          <p:cNvPicPr>
            <a:picLocks noChangeAspect="1"/>
          </p:cNvPicPr>
          <p:nvPr/>
        </p:nvPicPr>
        <p:blipFill>
          <a:blip r:embed="rId4" cstate="print"/>
          <a:srcRect/>
          <a:stretch>
            <a:fillRect/>
          </a:stretch>
        </p:blipFill>
        <p:spPr bwMode="auto">
          <a:xfrm>
            <a:off x="6430963" y="3413125"/>
            <a:ext cx="2311400" cy="1712913"/>
          </a:xfrm>
          <a:prstGeom prst="rect">
            <a:avLst/>
          </a:prstGeom>
          <a:noFill/>
          <a:ln w="9525">
            <a:noFill/>
            <a:miter lim="800000"/>
            <a:headEnd/>
            <a:tailEnd/>
          </a:ln>
        </p:spPr>
      </p:pic>
      <p:pic>
        <p:nvPicPr>
          <p:cNvPr id="22540" name="Picture 11"/>
          <p:cNvPicPr>
            <a:picLocks noChangeAspect="1"/>
          </p:cNvPicPr>
          <p:nvPr/>
        </p:nvPicPr>
        <p:blipFill>
          <a:blip r:embed="rId5" cstate="print"/>
          <a:srcRect/>
          <a:stretch>
            <a:fillRect/>
          </a:stretch>
        </p:blipFill>
        <p:spPr bwMode="auto">
          <a:xfrm>
            <a:off x="3646488" y="1166813"/>
            <a:ext cx="1985962" cy="2209800"/>
          </a:xfrm>
          <a:prstGeom prst="rect">
            <a:avLst/>
          </a:prstGeom>
          <a:noFill/>
          <a:ln w="9525">
            <a:noFill/>
            <a:miter lim="800000"/>
            <a:headEnd/>
            <a:tailEnd/>
          </a:ln>
        </p:spPr>
      </p:pic>
      <p:pic>
        <p:nvPicPr>
          <p:cNvPr id="22541" name="Picture 12"/>
          <p:cNvPicPr>
            <a:picLocks noChangeAspect="1"/>
          </p:cNvPicPr>
          <p:nvPr/>
        </p:nvPicPr>
        <p:blipFill>
          <a:blip r:embed="rId6" cstate="print">
            <a:clrChange>
              <a:clrFrom>
                <a:srgbClr val="FFFFFF"/>
              </a:clrFrom>
              <a:clrTo>
                <a:srgbClr val="FFFFFF">
                  <a:alpha val="0"/>
                </a:srgbClr>
              </a:clrTo>
            </a:clrChange>
          </a:blip>
          <a:srcRect/>
          <a:stretch>
            <a:fillRect/>
          </a:stretch>
        </p:blipFill>
        <p:spPr bwMode="auto">
          <a:xfrm>
            <a:off x="598488" y="3292475"/>
            <a:ext cx="1836737" cy="1833563"/>
          </a:xfrm>
          <a:prstGeom prst="rect">
            <a:avLst/>
          </a:prstGeom>
          <a:noFill/>
          <a:ln w="9525">
            <a:noFill/>
            <a:miter lim="800000"/>
            <a:headEnd/>
            <a:tailEnd/>
          </a:ln>
        </p:spPr>
      </p:pic>
      <p:pic>
        <p:nvPicPr>
          <p:cNvPr id="22542" name="Picture 13"/>
          <p:cNvPicPr>
            <a:picLocks noChangeAspect="1"/>
          </p:cNvPicPr>
          <p:nvPr/>
        </p:nvPicPr>
        <p:blipFill>
          <a:blip r:embed="rId7" cstate="print"/>
          <a:srcRect/>
          <a:stretch>
            <a:fillRect/>
          </a:stretch>
        </p:blipFill>
        <p:spPr bwMode="auto">
          <a:xfrm>
            <a:off x="2971800" y="4083050"/>
            <a:ext cx="2895600" cy="1930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Demographic Environment</a:t>
            </a:r>
          </a:p>
        </p:txBody>
      </p:sp>
      <p:pic>
        <p:nvPicPr>
          <p:cNvPr id="23555" name="Picture 2"/>
          <p:cNvPicPr>
            <a:picLocks noChangeAspect="1"/>
          </p:cNvPicPr>
          <p:nvPr/>
        </p:nvPicPr>
        <p:blipFill>
          <a:blip r:embed="rId3" cstate="print"/>
          <a:srcRect/>
          <a:stretch>
            <a:fillRect/>
          </a:stretch>
        </p:blipFill>
        <p:spPr bwMode="auto">
          <a:xfrm>
            <a:off x="4849813" y="3581400"/>
            <a:ext cx="4217987" cy="2971800"/>
          </a:xfrm>
          <a:prstGeom prst="rect">
            <a:avLst/>
          </a:prstGeom>
          <a:noFill/>
          <a:ln w="9525">
            <a:noFill/>
            <a:miter lim="800000"/>
            <a:headEnd/>
            <a:tailEnd/>
          </a:ln>
        </p:spPr>
      </p:pic>
      <p:sp>
        <p:nvSpPr>
          <p:cNvPr id="23556" name="TextBox 3"/>
          <p:cNvSpPr txBox="1">
            <a:spLocks noChangeArrowheads="1"/>
          </p:cNvSpPr>
          <p:nvPr/>
        </p:nvSpPr>
        <p:spPr bwMode="auto">
          <a:xfrm>
            <a:off x="241300" y="1752600"/>
            <a:ext cx="5715000" cy="3970338"/>
          </a:xfrm>
          <a:prstGeom prst="rect">
            <a:avLst/>
          </a:prstGeom>
          <a:noFill/>
          <a:ln w="9525">
            <a:noFill/>
            <a:miter lim="800000"/>
            <a:headEnd/>
            <a:tailEnd/>
          </a:ln>
        </p:spPr>
        <p:txBody>
          <a:bodyPr>
            <a:spAutoFit/>
          </a:bodyPr>
          <a:lstStyle/>
          <a:p>
            <a:r>
              <a:rPr lang="en-US" sz="2800" b="1"/>
              <a:t>Worldwide population growth</a:t>
            </a:r>
          </a:p>
          <a:p>
            <a:endParaRPr lang="en-US" sz="2800"/>
          </a:p>
          <a:p>
            <a:r>
              <a:rPr lang="en-US" sz="2800" b="1"/>
              <a:t>Population age mix</a:t>
            </a:r>
          </a:p>
          <a:p>
            <a:endParaRPr lang="en-US" sz="2800"/>
          </a:p>
          <a:p>
            <a:r>
              <a:rPr lang="en-US" sz="2800" b="1"/>
              <a:t>Ethnic and other markets</a:t>
            </a:r>
          </a:p>
          <a:p>
            <a:endParaRPr lang="en-US" sz="2800"/>
          </a:p>
          <a:p>
            <a:r>
              <a:rPr lang="en-US" sz="2800" b="1"/>
              <a:t>Educational Groups</a:t>
            </a:r>
          </a:p>
          <a:p>
            <a:endParaRPr lang="en-US" sz="2800"/>
          </a:p>
          <a:p>
            <a:r>
              <a:rPr lang="en-US" sz="2800" b="1"/>
              <a:t>Household patterns</a:t>
            </a:r>
            <a:endParaRPr lang="en-US" sz="280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The World as a Village</a:t>
            </a:r>
          </a:p>
        </p:txBody>
      </p:sp>
      <p:pic>
        <p:nvPicPr>
          <p:cNvPr id="24579" name="Picture 2"/>
          <p:cNvPicPr>
            <a:picLocks noChangeAspect="1"/>
          </p:cNvPicPr>
          <p:nvPr/>
        </p:nvPicPr>
        <p:blipFill>
          <a:blip r:embed="rId2" cstate="print"/>
          <a:srcRect/>
          <a:stretch>
            <a:fillRect/>
          </a:stretch>
        </p:blipFill>
        <p:spPr bwMode="auto">
          <a:xfrm>
            <a:off x="4654550" y="3276600"/>
            <a:ext cx="4413250" cy="2652713"/>
          </a:xfrm>
          <a:prstGeom prst="rect">
            <a:avLst/>
          </a:prstGeom>
          <a:noFill/>
          <a:ln w="9525">
            <a:noFill/>
            <a:miter lim="800000"/>
            <a:headEnd/>
            <a:tailEnd/>
          </a:ln>
        </p:spPr>
      </p:pic>
      <p:sp>
        <p:nvSpPr>
          <p:cNvPr id="24580" name="TextBox 3"/>
          <p:cNvSpPr txBox="1">
            <a:spLocks noChangeArrowheads="1"/>
          </p:cNvSpPr>
          <p:nvPr/>
        </p:nvSpPr>
        <p:spPr bwMode="auto">
          <a:xfrm>
            <a:off x="79375" y="1316038"/>
            <a:ext cx="6096000" cy="461962"/>
          </a:xfrm>
          <a:prstGeom prst="rect">
            <a:avLst/>
          </a:prstGeom>
          <a:noFill/>
          <a:ln w="9525">
            <a:noFill/>
            <a:miter lim="800000"/>
            <a:headEnd/>
            <a:tailEnd/>
          </a:ln>
        </p:spPr>
        <p:txBody>
          <a:bodyPr>
            <a:spAutoFit/>
          </a:bodyPr>
          <a:lstStyle/>
          <a:p>
            <a:r>
              <a:rPr lang="en-US" sz="2400" b="1">
                <a:solidFill>
                  <a:srgbClr val="C00000"/>
                </a:solidFill>
              </a:rPr>
              <a:t>If the world were a village of 100 people:</a:t>
            </a:r>
          </a:p>
        </p:txBody>
      </p:sp>
      <p:sp>
        <p:nvSpPr>
          <p:cNvPr id="24581" name="TextBox 4"/>
          <p:cNvSpPr txBox="1">
            <a:spLocks noChangeArrowheads="1"/>
          </p:cNvSpPr>
          <p:nvPr/>
        </p:nvSpPr>
        <p:spPr bwMode="auto">
          <a:xfrm>
            <a:off x="1069975" y="1995488"/>
            <a:ext cx="5257800" cy="3478212"/>
          </a:xfrm>
          <a:prstGeom prst="rect">
            <a:avLst/>
          </a:prstGeom>
          <a:noFill/>
          <a:ln w="9525">
            <a:noFill/>
            <a:miter lim="800000"/>
            <a:headEnd/>
            <a:tailEnd/>
          </a:ln>
        </p:spPr>
        <p:txBody>
          <a:bodyPr>
            <a:spAutoFit/>
          </a:bodyPr>
          <a:lstStyle/>
          <a:p>
            <a:r>
              <a:rPr lang="en-US" sz="2000"/>
              <a:t>61 – Asian (20 Chinese, 17 Indian)</a:t>
            </a:r>
          </a:p>
          <a:p>
            <a:r>
              <a:rPr lang="en-US" sz="2000"/>
              <a:t>18 – Unable to read (33 have cell phones)</a:t>
            </a:r>
          </a:p>
          <a:p>
            <a:r>
              <a:rPr lang="en-US" sz="2000"/>
              <a:t>18 – Under 10 years of age (11 over 60 years old)</a:t>
            </a:r>
          </a:p>
          <a:p>
            <a:r>
              <a:rPr lang="en-US" sz="2000"/>
              <a:t>18 – Cars in the village</a:t>
            </a:r>
          </a:p>
          <a:p>
            <a:r>
              <a:rPr lang="en-US" sz="2000"/>
              <a:t>63 – Inadequate sanitation</a:t>
            </a:r>
          </a:p>
          <a:p>
            <a:r>
              <a:rPr lang="en-US" sz="2000"/>
              <a:t>67 – Non-Christian</a:t>
            </a:r>
          </a:p>
          <a:p>
            <a:r>
              <a:rPr lang="en-US" sz="2000"/>
              <a:t>30 – Unemployed or underemployed</a:t>
            </a:r>
          </a:p>
          <a:p>
            <a:r>
              <a:rPr lang="en-US" sz="2000"/>
              <a:t>53 – Live on less than $2 a day</a:t>
            </a:r>
          </a:p>
          <a:p>
            <a:r>
              <a:rPr lang="en-US" sz="2000"/>
              <a:t>26 – Smoke</a:t>
            </a:r>
          </a:p>
          <a:p>
            <a:r>
              <a:rPr lang="en-US" sz="2000"/>
              <a:t>14 – Obese</a:t>
            </a:r>
          </a:p>
          <a:p>
            <a:r>
              <a:rPr lang="en-US" sz="2000"/>
              <a:t>01 – Have AIDS</a:t>
            </a:r>
          </a:p>
        </p:txBody>
      </p:sp>
      <p:sp>
        <p:nvSpPr>
          <p:cNvPr id="24582" name="TextBox 5"/>
          <p:cNvSpPr txBox="1">
            <a:spLocks noChangeArrowheads="1"/>
          </p:cNvSpPr>
          <p:nvPr/>
        </p:nvSpPr>
        <p:spPr bwMode="auto">
          <a:xfrm>
            <a:off x="76200" y="5929313"/>
            <a:ext cx="5029200" cy="461962"/>
          </a:xfrm>
          <a:prstGeom prst="rect">
            <a:avLst/>
          </a:prstGeom>
          <a:noFill/>
          <a:ln w="9525">
            <a:noFill/>
            <a:miter lim="800000"/>
            <a:headEnd/>
            <a:tailEnd/>
          </a:ln>
        </p:spPr>
        <p:txBody>
          <a:bodyPr>
            <a:spAutoFit/>
          </a:bodyPr>
          <a:lstStyle/>
          <a:p>
            <a:r>
              <a:rPr lang="en-US" sz="1200"/>
              <a:t>Source: David J. Smith and Shelagh Armstrong, If the World Were a Village: A Book About the World’s People, 2</a:t>
            </a:r>
            <a:r>
              <a:rPr lang="en-US" sz="1200" baseline="30000"/>
              <a:t>nd</a:t>
            </a:r>
            <a:r>
              <a:rPr lang="en-US" sz="1200"/>
              <a:t> ed. (Tonawanda, NY: Kids Can Press, 2002)</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2"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Economic Environment</a:t>
            </a:r>
          </a:p>
        </p:txBody>
      </p:sp>
      <p:pic>
        <p:nvPicPr>
          <p:cNvPr id="25603" name="Picture 2"/>
          <p:cNvPicPr>
            <a:picLocks noChangeAspect="1"/>
          </p:cNvPicPr>
          <p:nvPr/>
        </p:nvPicPr>
        <p:blipFill>
          <a:blip r:embed="rId3" cstate="print"/>
          <a:srcRect/>
          <a:stretch>
            <a:fillRect/>
          </a:stretch>
        </p:blipFill>
        <p:spPr bwMode="auto">
          <a:xfrm>
            <a:off x="3505200" y="4876800"/>
            <a:ext cx="2971800" cy="1398588"/>
          </a:xfrm>
          <a:prstGeom prst="rect">
            <a:avLst/>
          </a:prstGeom>
          <a:noFill/>
          <a:ln w="9525">
            <a:noFill/>
            <a:miter lim="800000"/>
            <a:headEnd/>
            <a:tailEnd/>
          </a:ln>
        </p:spPr>
      </p:pic>
      <p:pic>
        <p:nvPicPr>
          <p:cNvPr id="25604" name="Picture 24"/>
          <p:cNvPicPr>
            <a:picLocks noChangeAspect="1"/>
          </p:cNvPicPr>
          <p:nvPr/>
        </p:nvPicPr>
        <p:blipFill>
          <a:blip r:embed="rId4" cstate="print"/>
          <a:srcRect/>
          <a:stretch>
            <a:fillRect/>
          </a:stretch>
        </p:blipFill>
        <p:spPr bwMode="auto">
          <a:xfrm>
            <a:off x="381000" y="1219200"/>
            <a:ext cx="3400425" cy="2682875"/>
          </a:xfrm>
          <a:prstGeom prst="rect">
            <a:avLst/>
          </a:prstGeom>
          <a:noFill/>
          <a:ln w="9525">
            <a:noFill/>
            <a:miter lim="800000"/>
            <a:headEnd/>
            <a:tailEnd/>
          </a:ln>
        </p:spPr>
      </p:pic>
      <p:sp>
        <p:nvSpPr>
          <p:cNvPr id="26" name="Rectangle 25"/>
          <p:cNvSpPr/>
          <p:nvPr/>
        </p:nvSpPr>
        <p:spPr>
          <a:xfrm>
            <a:off x="5395913" y="2895600"/>
            <a:ext cx="1919287" cy="746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400" dirty="0">
                <a:solidFill>
                  <a:schemeClr val="tx1"/>
                </a:solidFill>
              </a:rPr>
              <a:t>Consumer Psychology</a:t>
            </a:r>
          </a:p>
        </p:txBody>
      </p:sp>
      <p:pic>
        <p:nvPicPr>
          <p:cNvPr id="25606" name="Picture 26"/>
          <p:cNvPicPr>
            <a:picLocks noChangeAspect="1"/>
          </p:cNvPicPr>
          <p:nvPr/>
        </p:nvPicPr>
        <p:blipFill>
          <a:blip r:embed="rId5" cstate="print"/>
          <a:srcRect/>
          <a:stretch>
            <a:fillRect/>
          </a:stretch>
        </p:blipFill>
        <p:spPr bwMode="auto">
          <a:xfrm>
            <a:off x="7219950" y="2532063"/>
            <a:ext cx="1444625" cy="1981200"/>
          </a:xfrm>
          <a:prstGeom prst="rect">
            <a:avLst/>
          </a:prstGeom>
          <a:noFill/>
          <a:ln w="9525">
            <a:noFill/>
            <a:miter lim="800000"/>
            <a:headEnd/>
            <a:tailEnd/>
          </a:ln>
        </p:spPr>
      </p:pic>
      <p:sp>
        <p:nvSpPr>
          <p:cNvPr id="29" name="Cloud Callout 28"/>
          <p:cNvSpPr/>
          <p:nvPr/>
        </p:nvSpPr>
        <p:spPr>
          <a:xfrm>
            <a:off x="5964238" y="1143000"/>
            <a:ext cx="1579562" cy="1355725"/>
          </a:xfrm>
          <a:prstGeom prst="cloudCallout">
            <a:avLst>
              <a:gd name="adj1" fmla="val 43425"/>
              <a:gd name="adj2" fmla="val 78981"/>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25608" name="Picture 29"/>
          <p:cNvPicPr>
            <a:picLocks noChangeAspect="1"/>
          </p:cNvPicPr>
          <p:nvPr/>
        </p:nvPicPr>
        <p:blipFill>
          <a:blip r:embed="rId6" cstate="print">
            <a:clrChange>
              <a:clrFrom>
                <a:srgbClr val="FFFFFF"/>
              </a:clrFrom>
              <a:clrTo>
                <a:srgbClr val="FFFFFF">
                  <a:alpha val="0"/>
                </a:srgbClr>
              </a:clrTo>
            </a:clrChange>
          </a:blip>
          <a:srcRect/>
          <a:stretch>
            <a:fillRect/>
          </a:stretch>
        </p:blipFill>
        <p:spPr bwMode="auto">
          <a:xfrm>
            <a:off x="6075363" y="1487488"/>
            <a:ext cx="1239837" cy="542925"/>
          </a:xfrm>
          <a:prstGeom prst="rect">
            <a:avLst/>
          </a:prstGeom>
          <a:noFill/>
          <a:ln w="9525">
            <a:noFill/>
            <a:miter lim="800000"/>
            <a:headEnd/>
            <a:tailEnd/>
          </a:ln>
        </p:spPr>
      </p:pic>
      <p:sp>
        <p:nvSpPr>
          <p:cNvPr id="31" name="Rectangle 30"/>
          <p:cNvSpPr/>
          <p:nvPr/>
        </p:nvSpPr>
        <p:spPr>
          <a:xfrm>
            <a:off x="1860550" y="5638800"/>
            <a:ext cx="1920875" cy="746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400" dirty="0">
                <a:solidFill>
                  <a:schemeClr val="tx1"/>
                </a:solidFill>
              </a:rPr>
              <a:t>Income Distribution</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Diagram 3"/>
          <p:cNvGraphicFramePr/>
          <p:nvPr/>
        </p:nvGraphicFramePr>
        <p:xfrm>
          <a:off x="381000" y="152400"/>
          <a:ext cx="8229600" cy="6324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6627" name="Title 1"/>
          <p:cNvSpPr>
            <a:spLocks noGrp="1"/>
          </p:cNvSpPr>
          <p:nvPr>
            <p:ph type="title" idx="4294967295"/>
          </p:nvPr>
        </p:nvSpPr>
        <p:spPr bwMode="auto">
          <a:xfrm>
            <a:off x="3048000" y="2667000"/>
            <a:ext cx="3124200" cy="1447800"/>
          </a:xfrm>
          <a:prstGeom prst="rect">
            <a:avLst/>
          </a:prstGeom>
          <a:noFill/>
          <a:ln>
            <a:miter lim="800000"/>
            <a:headEnd/>
            <a:tailEnd/>
          </a:ln>
        </p:spPr>
        <p:txBody>
          <a:bodyPr/>
          <a:lstStyle/>
          <a:p>
            <a:pPr algn="ctr" eaLnBrk="1" hangingPunct="1"/>
            <a:r>
              <a:rPr lang="en-US" sz="4000" smtClean="0"/>
              <a:t>Sociocultural Environment</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0"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Natural Environment</a:t>
            </a:r>
          </a:p>
        </p:txBody>
      </p:sp>
      <p:pic>
        <p:nvPicPr>
          <p:cNvPr id="27651" name="Picture 2"/>
          <p:cNvPicPr>
            <a:picLocks noChangeAspect="1"/>
          </p:cNvPicPr>
          <p:nvPr/>
        </p:nvPicPr>
        <p:blipFill>
          <a:blip r:embed="rId3" cstate="print"/>
          <a:srcRect/>
          <a:stretch>
            <a:fillRect/>
          </a:stretch>
        </p:blipFill>
        <p:spPr bwMode="auto">
          <a:xfrm>
            <a:off x="152400" y="1293813"/>
            <a:ext cx="3124200" cy="3146425"/>
          </a:xfrm>
          <a:prstGeom prst="rect">
            <a:avLst/>
          </a:prstGeom>
          <a:noFill/>
          <a:ln w="9525">
            <a:noFill/>
            <a:miter lim="800000"/>
            <a:headEnd/>
            <a:tailEnd/>
          </a:ln>
        </p:spPr>
      </p:pic>
      <p:pic>
        <p:nvPicPr>
          <p:cNvPr id="27652" name="Picture 3"/>
          <p:cNvPicPr>
            <a:picLocks noChangeAspect="1"/>
          </p:cNvPicPr>
          <p:nvPr/>
        </p:nvPicPr>
        <p:blipFill>
          <a:blip r:embed="rId4" cstate="print"/>
          <a:srcRect/>
          <a:stretch>
            <a:fillRect/>
          </a:stretch>
        </p:blipFill>
        <p:spPr bwMode="auto">
          <a:xfrm>
            <a:off x="4854575" y="4343400"/>
            <a:ext cx="4198938" cy="2228850"/>
          </a:xfrm>
          <a:prstGeom prst="rect">
            <a:avLst/>
          </a:prstGeom>
          <a:noFill/>
          <a:ln w="9525">
            <a:noFill/>
            <a:miter lim="800000"/>
            <a:headEnd/>
            <a:tailEnd/>
          </a:ln>
        </p:spPr>
      </p:pic>
      <p:sp>
        <p:nvSpPr>
          <p:cNvPr id="5" name="Rectangle 4"/>
          <p:cNvSpPr/>
          <p:nvPr/>
        </p:nvSpPr>
        <p:spPr>
          <a:xfrm>
            <a:off x="5386388" y="3754438"/>
            <a:ext cx="3667125" cy="7477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400" dirty="0">
                <a:solidFill>
                  <a:schemeClr val="tx1"/>
                </a:solidFill>
              </a:rPr>
              <a:t>Environmental Regulations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4"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Technological Environment</a:t>
            </a:r>
          </a:p>
        </p:txBody>
      </p:sp>
      <p:pic>
        <p:nvPicPr>
          <p:cNvPr id="28675" name="Picture 3"/>
          <p:cNvPicPr>
            <a:picLocks noChangeAspect="1"/>
          </p:cNvPicPr>
          <p:nvPr/>
        </p:nvPicPr>
        <p:blipFill>
          <a:blip r:embed="rId2" cstate="print"/>
          <a:srcRect l="9360"/>
          <a:stretch>
            <a:fillRect/>
          </a:stretch>
        </p:blipFill>
        <p:spPr bwMode="auto">
          <a:xfrm>
            <a:off x="5794375" y="1254125"/>
            <a:ext cx="2984500" cy="5222875"/>
          </a:xfrm>
          <a:prstGeom prst="rect">
            <a:avLst/>
          </a:prstGeom>
          <a:noFill/>
          <a:ln w="9525">
            <a:noFill/>
            <a:miter lim="800000"/>
            <a:headEnd/>
            <a:tailEnd/>
          </a:ln>
        </p:spPr>
      </p:pic>
      <p:sp>
        <p:nvSpPr>
          <p:cNvPr id="28676" name="TextBox 2"/>
          <p:cNvSpPr txBox="1">
            <a:spLocks noChangeArrowheads="1"/>
          </p:cNvSpPr>
          <p:nvPr/>
        </p:nvSpPr>
        <p:spPr bwMode="auto">
          <a:xfrm>
            <a:off x="522288" y="1828800"/>
            <a:ext cx="4419600" cy="523875"/>
          </a:xfrm>
          <a:prstGeom prst="rect">
            <a:avLst/>
          </a:prstGeom>
          <a:noFill/>
          <a:ln w="9525">
            <a:noFill/>
            <a:miter lim="800000"/>
            <a:headEnd/>
            <a:tailEnd/>
          </a:ln>
        </p:spPr>
        <p:txBody>
          <a:bodyPr>
            <a:spAutoFit/>
          </a:bodyPr>
          <a:lstStyle/>
          <a:p>
            <a:r>
              <a:rPr lang="en-US" sz="2800"/>
              <a:t>Accelerated pace of change</a:t>
            </a:r>
          </a:p>
        </p:txBody>
      </p:sp>
      <p:sp>
        <p:nvSpPr>
          <p:cNvPr id="28677" name="TextBox 4"/>
          <p:cNvSpPr txBox="1">
            <a:spLocks noChangeArrowheads="1"/>
          </p:cNvSpPr>
          <p:nvPr/>
        </p:nvSpPr>
        <p:spPr bwMode="auto">
          <a:xfrm>
            <a:off x="522288" y="2819400"/>
            <a:ext cx="4419600" cy="523875"/>
          </a:xfrm>
          <a:prstGeom prst="rect">
            <a:avLst/>
          </a:prstGeom>
          <a:noFill/>
          <a:ln w="9525">
            <a:noFill/>
            <a:miter lim="800000"/>
            <a:headEnd/>
            <a:tailEnd/>
          </a:ln>
        </p:spPr>
        <p:txBody>
          <a:bodyPr>
            <a:spAutoFit/>
          </a:bodyPr>
          <a:lstStyle/>
          <a:p>
            <a:r>
              <a:rPr lang="en-US" sz="2800"/>
              <a:t>Unlimited opportunities</a:t>
            </a:r>
          </a:p>
        </p:txBody>
      </p:sp>
      <p:sp>
        <p:nvSpPr>
          <p:cNvPr id="28678" name="TextBox 5"/>
          <p:cNvSpPr txBox="1">
            <a:spLocks noChangeArrowheads="1"/>
          </p:cNvSpPr>
          <p:nvPr/>
        </p:nvSpPr>
        <p:spPr bwMode="auto">
          <a:xfrm>
            <a:off x="522288" y="3784600"/>
            <a:ext cx="4419600" cy="523875"/>
          </a:xfrm>
          <a:prstGeom prst="rect">
            <a:avLst/>
          </a:prstGeom>
          <a:noFill/>
          <a:ln w="9525">
            <a:noFill/>
            <a:miter lim="800000"/>
            <a:headEnd/>
            <a:tailEnd/>
          </a:ln>
        </p:spPr>
        <p:txBody>
          <a:bodyPr>
            <a:spAutoFit/>
          </a:bodyPr>
          <a:lstStyle/>
          <a:p>
            <a:r>
              <a:rPr lang="en-US" sz="2800"/>
              <a:t>R&amp;D Spending</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8"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Political-Legal Environment</a:t>
            </a:r>
          </a:p>
        </p:txBody>
      </p:sp>
      <p:sp>
        <p:nvSpPr>
          <p:cNvPr id="29699" name="TextBox 6"/>
          <p:cNvSpPr txBox="1">
            <a:spLocks noChangeArrowheads="1"/>
          </p:cNvSpPr>
          <p:nvPr/>
        </p:nvSpPr>
        <p:spPr bwMode="auto">
          <a:xfrm>
            <a:off x="1317625" y="5876925"/>
            <a:ext cx="3581400" cy="523875"/>
          </a:xfrm>
          <a:prstGeom prst="rect">
            <a:avLst/>
          </a:prstGeom>
          <a:noFill/>
          <a:ln w="9525">
            <a:noFill/>
            <a:miter lim="800000"/>
            <a:headEnd/>
            <a:tailEnd/>
          </a:ln>
        </p:spPr>
        <p:txBody>
          <a:bodyPr>
            <a:spAutoFit/>
          </a:bodyPr>
          <a:lstStyle/>
          <a:p>
            <a:r>
              <a:rPr lang="en-US" sz="2800"/>
              <a:t>Special Interest Groups</a:t>
            </a:r>
          </a:p>
        </p:txBody>
      </p:sp>
      <p:pic>
        <p:nvPicPr>
          <p:cNvPr id="29700" name="Picture 3"/>
          <p:cNvPicPr>
            <a:picLocks noChangeAspect="1"/>
          </p:cNvPicPr>
          <p:nvPr/>
        </p:nvPicPr>
        <p:blipFill>
          <a:blip r:embed="rId3" cstate="print"/>
          <a:srcRect t="9221" b="7864"/>
          <a:stretch>
            <a:fillRect/>
          </a:stretch>
        </p:blipFill>
        <p:spPr bwMode="auto">
          <a:xfrm>
            <a:off x="109538" y="1027113"/>
            <a:ext cx="2786062" cy="1755775"/>
          </a:xfrm>
          <a:prstGeom prst="rect">
            <a:avLst/>
          </a:prstGeom>
          <a:noFill/>
          <a:ln w="9525">
            <a:noFill/>
            <a:miter lim="800000"/>
            <a:headEnd/>
            <a:tailEnd/>
          </a:ln>
        </p:spPr>
      </p:pic>
      <p:pic>
        <p:nvPicPr>
          <p:cNvPr id="29701" name="Picture 8"/>
          <p:cNvPicPr>
            <a:picLocks noChangeAspect="1"/>
          </p:cNvPicPr>
          <p:nvPr/>
        </p:nvPicPr>
        <p:blipFill>
          <a:blip r:embed="rId4" cstate="print"/>
          <a:srcRect/>
          <a:stretch>
            <a:fillRect/>
          </a:stretch>
        </p:blipFill>
        <p:spPr bwMode="auto">
          <a:xfrm>
            <a:off x="5770563" y="1708150"/>
            <a:ext cx="2708275" cy="3916363"/>
          </a:xfrm>
          <a:prstGeom prst="rect">
            <a:avLst/>
          </a:prstGeom>
          <a:noFill/>
          <a:ln w="9525">
            <a:noFill/>
            <a:miter lim="800000"/>
            <a:headEnd/>
            <a:tailEnd/>
          </a:ln>
        </p:spPr>
      </p:pic>
      <p:sp>
        <p:nvSpPr>
          <p:cNvPr id="29702" name="TextBox 9"/>
          <p:cNvSpPr txBox="1">
            <a:spLocks noChangeArrowheads="1"/>
          </p:cNvSpPr>
          <p:nvPr/>
        </p:nvSpPr>
        <p:spPr bwMode="auto">
          <a:xfrm>
            <a:off x="5334000" y="1225550"/>
            <a:ext cx="3581400" cy="523875"/>
          </a:xfrm>
          <a:prstGeom prst="rect">
            <a:avLst/>
          </a:prstGeom>
          <a:noFill/>
          <a:ln w="9525">
            <a:noFill/>
            <a:miter lim="800000"/>
            <a:headEnd/>
            <a:tailEnd/>
          </a:ln>
        </p:spPr>
        <p:txBody>
          <a:bodyPr>
            <a:spAutoFit/>
          </a:bodyPr>
          <a:lstStyle/>
          <a:p>
            <a:pPr algn="ctr"/>
            <a:r>
              <a:rPr lang="en-US" sz="2800"/>
              <a:t>Government Agencies</a:t>
            </a:r>
          </a:p>
        </p:txBody>
      </p:sp>
      <p:sp>
        <p:nvSpPr>
          <p:cNvPr id="29703" name="TextBox 10"/>
          <p:cNvSpPr txBox="1">
            <a:spLocks noChangeArrowheads="1"/>
          </p:cNvSpPr>
          <p:nvPr/>
        </p:nvSpPr>
        <p:spPr bwMode="auto">
          <a:xfrm>
            <a:off x="2743200" y="2233613"/>
            <a:ext cx="914400" cy="523875"/>
          </a:xfrm>
          <a:prstGeom prst="rect">
            <a:avLst/>
          </a:prstGeom>
          <a:noFill/>
          <a:ln w="9525">
            <a:noFill/>
            <a:miter lim="800000"/>
            <a:headEnd/>
            <a:tailEnd/>
          </a:ln>
        </p:spPr>
        <p:txBody>
          <a:bodyPr>
            <a:spAutoFit/>
          </a:bodyPr>
          <a:lstStyle/>
          <a:p>
            <a:r>
              <a:rPr lang="en-US" sz="2800"/>
              <a:t>Laws</a:t>
            </a:r>
          </a:p>
        </p:txBody>
      </p:sp>
      <p:pic>
        <p:nvPicPr>
          <p:cNvPr id="29704" name="Picture 11"/>
          <p:cNvPicPr>
            <a:picLocks noChangeAspect="1"/>
          </p:cNvPicPr>
          <p:nvPr/>
        </p:nvPicPr>
        <p:blipFill>
          <a:blip r:embed="rId5" cstate="print"/>
          <a:srcRect/>
          <a:stretch>
            <a:fillRect/>
          </a:stretch>
        </p:blipFill>
        <p:spPr bwMode="auto">
          <a:xfrm>
            <a:off x="1524000" y="3392488"/>
            <a:ext cx="3014663" cy="2590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Title 1"/>
          <p:cNvSpPr>
            <a:spLocks noGrp="1"/>
          </p:cNvSpPr>
          <p:nvPr>
            <p:ph type="title"/>
          </p:nvPr>
        </p:nvSpPr>
        <p:spPr bwMode="auto">
          <a:xfrm>
            <a:off x="228600" y="76200"/>
            <a:ext cx="8763000" cy="8382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smtClean="0"/>
              <a:t>Forecasting and Demand Measurement</a:t>
            </a:r>
          </a:p>
        </p:txBody>
      </p:sp>
      <p:pic>
        <p:nvPicPr>
          <p:cNvPr id="30723" name="Picture 2"/>
          <p:cNvPicPr>
            <a:picLocks noChangeAspect="1"/>
          </p:cNvPicPr>
          <p:nvPr/>
        </p:nvPicPr>
        <p:blipFill>
          <a:blip r:embed="rId3" cstate="print"/>
          <a:srcRect/>
          <a:stretch>
            <a:fillRect/>
          </a:stretch>
        </p:blipFill>
        <p:spPr bwMode="auto">
          <a:xfrm>
            <a:off x="4876800" y="3632200"/>
            <a:ext cx="4267200" cy="2844800"/>
          </a:xfrm>
          <a:prstGeom prst="rect">
            <a:avLst/>
          </a:prstGeom>
          <a:noFill/>
          <a:ln w="9525">
            <a:noFill/>
            <a:miter lim="800000"/>
            <a:headEnd/>
            <a:tailEnd/>
          </a:ln>
        </p:spPr>
      </p:pic>
      <p:sp>
        <p:nvSpPr>
          <p:cNvPr id="30724" name="TextBox 3"/>
          <p:cNvSpPr txBox="1">
            <a:spLocks noChangeArrowheads="1"/>
          </p:cNvSpPr>
          <p:nvPr/>
        </p:nvSpPr>
        <p:spPr bwMode="auto">
          <a:xfrm>
            <a:off x="304800" y="1524000"/>
            <a:ext cx="3581400" cy="1816100"/>
          </a:xfrm>
          <a:prstGeom prst="rect">
            <a:avLst/>
          </a:prstGeom>
          <a:noFill/>
          <a:ln w="9525">
            <a:noFill/>
            <a:miter lim="800000"/>
            <a:headEnd/>
            <a:tailEnd/>
          </a:ln>
        </p:spPr>
        <p:txBody>
          <a:bodyPr>
            <a:spAutoFit/>
          </a:bodyPr>
          <a:lstStyle/>
          <a:p>
            <a:r>
              <a:rPr lang="en-US" sz="2800" b="1">
                <a:solidFill>
                  <a:srgbClr val="FF0000"/>
                </a:solidFill>
              </a:rPr>
              <a:t>Market</a:t>
            </a:r>
          </a:p>
          <a:p>
            <a:pPr marL="914400" lvl="1" indent="-457200">
              <a:buFontTx/>
              <a:buChar char="-"/>
            </a:pPr>
            <a:r>
              <a:rPr lang="en-US" sz="2800"/>
              <a:t>Size</a:t>
            </a:r>
          </a:p>
          <a:p>
            <a:pPr marL="914400" lvl="1" indent="-457200">
              <a:buFontTx/>
              <a:buChar char="-"/>
            </a:pPr>
            <a:r>
              <a:rPr lang="en-US" sz="2800"/>
              <a:t>Growth</a:t>
            </a:r>
          </a:p>
          <a:p>
            <a:pPr marL="914400" lvl="1" indent="-457200">
              <a:buFontTx/>
              <a:buChar char="-"/>
            </a:pPr>
            <a:r>
              <a:rPr lang="en-US" sz="2800"/>
              <a:t>Profit potential</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Market Types</a:t>
            </a:r>
          </a:p>
        </p:txBody>
      </p:sp>
      <p:sp>
        <p:nvSpPr>
          <p:cNvPr id="7" name="Oval 6"/>
          <p:cNvSpPr/>
          <p:nvPr/>
        </p:nvSpPr>
        <p:spPr>
          <a:xfrm>
            <a:off x="533400" y="1295400"/>
            <a:ext cx="5105400" cy="5105400"/>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Oval 9"/>
          <p:cNvSpPr/>
          <p:nvPr/>
        </p:nvSpPr>
        <p:spPr>
          <a:xfrm>
            <a:off x="1171575" y="1933575"/>
            <a:ext cx="3829050" cy="3829050"/>
          </a:xfrm>
          <a:prstGeom prst="ellipse">
            <a:avLst/>
          </a:prstGeom>
          <a:solidFill>
            <a:schemeClr val="accent3"/>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Oval 10"/>
          <p:cNvSpPr/>
          <p:nvPr/>
        </p:nvSpPr>
        <p:spPr>
          <a:xfrm>
            <a:off x="1809750" y="2571750"/>
            <a:ext cx="2552700" cy="2552700"/>
          </a:xfrm>
          <a:prstGeom prst="ellipse">
            <a:avLst/>
          </a:prstGeom>
          <a:solidFill>
            <a:schemeClr val="accent4"/>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Oval 11"/>
          <p:cNvSpPr/>
          <p:nvPr/>
        </p:nvSpPr>
        <p:spPr>
          <a:xfrm>
            <a:off x="2447925" y="3209925"/>
            <a:ext cx="1276350" cy="1276350"/>
          </a:xfrm>
          <a:prstGeom prst="ellipse">
            <a:avLst/>
          </a:prstGeom>
          <a:solidFill>
            <a:schemeClr val="accent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Half Frame 7"/>
          <p:cNvSpPr/>
          <p:nvPr/>
        </p:nvSpPr>
        <p:spPr>
          <a:xfrm flipH="1">
            <a:off x="4267200" y="1808163"/>
            <a:ext cx="2514600" cy="96837"/>
          </a:xfrm>
          <a:prstGeom prst="halfFrame">
            <a:avLst>
              <a:gd name="adj1" fmla="val 94950"/>
              <a:gd name="adj2" fmla="val 33333"/>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
        <p:nvSpPr>
          <p:cNvPr id="31752" name="TextBox 12"/>
          <p:cNvSpPr txBox="1">
            <a:spLocks noChangeArrowheads="1"/>
          </p:cNvSpPr>
          <p:nvPr/>
        </p:nvSpPr>
        <p:spPr bwMode="auto">
          <a:xfrm>
            <a:off x="4362450" y="1319213"/>
            <a:ext cx="3105150" cy="461962"/>
          </a:xfrm>
          <a:prstGeom prst="rect">
            <a:avLst/>
          </a:prstGeom>
          <a:noFill/>
          <a:ln w="9525">
            <a:noFill/>
            <a:miter lim="800000"/>
            <a:headEnd/>
            <a:tailEnd/>
          </a:ln>
        </p:spPr>
        <p:txBody>
          <a:bodyPr>
            <a:spAutoFit/>
          </a:bodyPr>
          <a:lstStyle/>
          <a:p>
            <a:r>
              <a:rPr lang="en-US" sz="2400"/>
              <a:t>Potential Market</a:t>
            </a:r>
          </a:p>
        </p:txBody>
      </p:sp>
      <p:sp>
        <p:nvSpPr>
          <p:cNvPr id="15" name="Half Frame 14"/>
          <p:cNvSpPr/>
          <p:nvPr/>
        </p:nvSpPr>
        <p:spPr>
          <a:xfrm flipH="1">
            <a:off x="4343400" y="2570163"/>
            <a:ext cx="3200400" cy="96837"/>
          </a:xfrm>
          <a:prstGeom prst="halfFrame">
            <a:avLst>
              <a:gd name="adj1" fmla="val 94950"/>
              <a:gd name="adj2" fmla="val 33333"/>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
        <p:nvSpPr>
          <p:cNvPr id="31754" name="TextBox 15"/>
          <p:cNvSpPr txBox="1">
            <a:spLocks noChangeArrowheads="1"/>
          </p:cNvSpPr>
          <p:nvPr/>
        </p:nvSpPr>
        <p:spPr bwMode="auto">
          <a:xfrm>
            <a:off x="5051425" y="2128838"/>
            <a:ext cx="3105150" cy="461962"/>
          </a:xfrm>
          <a:prstGeom prst="rect">
            <a:avLst/>
          </a:prstGeom>
          <a:noFill/>
          <a:ln w="9525">
            <a:noFill/>
            <a:miter lim="800000"/>
            <a:headEnd/>
            <a:tailEnd/>
          </a:ln>
        </p:spPr>
        <p:txBody>
          <a:bodyPr>
            <a:spAutoFit/>
          </a:bodyPr>
          <a:lstStyle/>
          <a:p>
            <a:r>
              <a:rPr lang="en-US" sz="2400"/>
              <a:t>Available Market</a:t>
            </a:r>
          </a:p>
        </p:txBody>
      </p:sp>
      <p:sp>
        <p:nvSpPr>
          <p:cNvPr id="17" name="Half Frame 16"/>
          <p:cNvSpPr/>
          <p:nvPr/>
        </p:nvSpPr>
        <p:spPr>
          <a:xfrm flipH="1">
            <a:off x="4097338" y="3357563"/>
            <a:ext cx="4284662" cy="100012"/>
          </a:xfrm>
          <a:prstGeom prst="halfFrame">
            <a:avLst>
              <a:gd name="adj1" fmla="val 94950"/>
              <a:gd name="adj2" fmla="val 33333"/>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
        <p:nvSpPr>
          <p:cNvPr id="31756" name="TextBox 17"/>
          <p:cNvSpPr txBox="1">
            <a:spLocks noChangeArrowheads="1"/>
          </p:cNvSpPr>
          <p:nvPr/>
        </p:nvSpPr>
        <p:spPr bwMode="auto">
          <a:xfrm>
            <a:off x="5486400" y="2895600"/>
            <a:ext cx="3105150" cy="461963"/>
          </a:xfrm>
          <a:prstGeom prst="rect">
            <a:avLst/>
          </a:prstGeom>
          <a:noFill/>
          <a:ln w="9525">
            <a:noFill/>
            <a:miter lim="800000"/>
            <a:headEnd/>
            <a:tailEnd/>
          </a:ln>
        </p:spPr>
        <p:txBody>
          <a:bodyPr>
            <a:spAutoFit/>
          </a:bodyPr>
          <a:lstStyle/>
          <a:p>
            <a:r>
              <a:rPr lang="en-US" sz="2400"/>
              <a:t>Target Market</a:t>
            </a:r>
          </a:p>
        </p:txBody>
      </p:sp>
      <p:sp>
        <p:nvSpPr>
          <p:cNvPr id="19" name="Half Frame 18"/>
          <p:cNvSpPr/>
          <p:nvPr/>
        </p:nvSpPr>
        <p:spPr>
          <a:xfrm flipH="1">
            <a:off x="3344863" y="4132263"/>
            <a:ext cx="5570537" cy="100012"/>
          </a:xfrm>
          <a:prstGeom prst="halfFrame">
            <a:avLst>
              <a:gd name="adj1" fmla="val 94950"/>
              <a:gd name="adj2" fmla="val 33333"/>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
        <p:nvSpPr>
          <p:cNvPr id="31758" name="TextBox 19"/>
          <p:cNvSpPr txBox="1">
            <a:spLocks noChangeArrowheads="1"/>
          </p:cNvSpPr>
          <p:nvPr/>
        </p:nvSpPr>
        <p:spPr bwMode="auto">
          <a:xfrm>
            <a:off x="5762625" y="3662363"/>
            <a:ext cx="3105150" cy="461962"/>
          </a:xfrm>
          <a:prstGeom prst="rect">
            <a:avLst/>
          </a:prstGeom>
          <a:noFill/>
          <a:ln w="9525">
            <a:noFill/>
            <a:miter lim="800000"/>
            <a:headEnd/>
            <a:tailEnd/>
          </a:ln>
        </p:spPr>
        <p:txBody>
          <a:bodyPr>
            <a:spAutoFit/>
          </a:bodyPr>
          <a:lstStyle/>
          <a:p>
            <a:r>
              <a:rPr lang="en-US" sz="2400"/>
              <a:t>Penetrated Market</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2771" name="Picture 2"/>
          <p:cNvPicPr>
            <a:picLocks noChangeAspect="1"/>
          </p:cNvPicPr>
          <p:nvPr/>
        </p:nvPicPr>
        <p:blipFill>
          <a:blip r:embed="rId3" cstate="print"/>
          <a:srcRect/>
          <a:stretch>
            <a:fillRect/>
          </a:stretch>
        </p:blipFill>
        <p:spPr bwMode="auto">
          <a:xfrm>
            <a:off x="1998663" y="1897063"/>
            <a:ext cx="5254625" cy="4314825"/>
          </a:xfrm>
          <a:prstGeom prst="rect">
            <a:avLst/>
          </a:prstGeom>
          <a:noFill/>
          <a:ln w="9525">
            <a:noFill/>
            <a:miter lim="800000"/>
            <a:headEnd/>
            <a:tailEnd/>
          </a:ln>
        </p:spPr>
      </p:pic>
      <p:sp>
        <p:nvSpPr>
          <p:cNvPr id="32772" name="TextBox 3"/>
          <p:cNvSpPr txBox="1">
            <a:spLocks noChangeArrowheads="1"/>
          </p:cNvSpPr>
          <p:nvPr/>
        </p:nvSpPr>
        <p:spPr bwMode="auto">
          <a:xfrm>
            <a:off x="990600" y="1255713"/>
            <a:ext cx="7924800" cy="646112"/>
          </a:xfrm>
          <a:prstGeom prst="rect">
            <a:avLst/>
          </a:prstGeom>
          <a:noFill/>
          <a:ln w="9525">
            <a:noFill/>
            <a:miter lim="800000"/>
            <a:headEnd/>
            <a:tailEnd/>
          </a:ln>
        </p:spPr>
        <p:txBody>
          <a:bodyPr>
            <a:spAutoFit/>
          </a:bodyPr>
          <a:lstStyle/>
          <a:p>
            <a:r>
              <a:rPr lang="en-US" sz="3600"/>
              <a:t>Ninety Types of Demand Measurement</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Estimating Current Demand</a:t>
            </a:r>
          </a:p>
        </p:txBody>
      </p:sp>
      <p:grpSp>
        <p:nvGrpSpPr>
          <p:cNvPr id="35843" name="Group 4"/>
          <p:cNvGrpSpPr>
            <a:grpSpLocks/>
          </p:cNvGrpSpPr>
          <p:nvPr/>
        </p:nvGrpSpPr>
        <p:grpSpPr bwMode="auto">
          <a:xfrm>
            <a:off x="4876800" y="3429000"/>
            <a:ext cx="4003675" cy="2898775"/>
            <a:chOff x="304800" y="1140768"/>
            <a:chExt cx="4003606" cy="2897833"/>
          </a:xfrm>
        </p:grpSpPr>
        <p:pic>
          <p:nvPicPr>
            <p:cNvPr id="35865" name="Picture 2"/>
            <p:cNvPicPr>
              <a:picLocks noChangeAspect="1"/>
            </p:cNvPicPr>
            <p:nvPr/>
          </p:nvPicPr>
          <p:blipFill>
            <a:blip r:embed="rId3" cstate="print"/>
            <a:srcRect/>
            <a:stretch>
              <a:fillRect/>
            </a:stretch>
          </p:blipFill>
          <p:spPr bwMode="auto">
            <a:xfrm>
              <a:off x="304800" y="1371601"/>
              <a:ext cx="4003606" cy="2667000"/>
            </a:xfrm>
            <a:prstGeom prst="rect">
              <a:avLst/>
            </a:prstGeom>
            <a:noFill/>
            <a:ln w="9525">
              <a:noFill/>
              <a:miter lim="800000"/>
              <a:headEnd/>
              <a:tailEnd/>
            </a:ln>
          </p:spPr>
        </p:pic>
        <p:sp>
          <p:nvSpPr>
            <p:cNvPr id="35866" name="TextBox 6"/>
            <p:cNvSpPr txBox="1">
              <a:spLocks noChangeArrowheads="1"/>
            </p:cNvSpPr>
            <p:nvPr/>
          </p:nvSpPr>
          <p:spPr bwMode="auto">
            <a:xfrm>
              <a:off x="1219200" y="1140768"/>
              <a:ext cx="3089206" cy="461665"/>
            </a:xfrm>
            <a:prstGeom prst="rect">
              <a:avLst/>
            </a:prstGeom>
            <a:noFill/>
            <a:ln w="9525">
              <a:noFill/>
              <a:miter lim="800000"/>
              <a:headEnd/>
              <a:tailEnd/>
            </a:ln>
          </p:spPr>
          <p:txBody>
            <a:bodyPr>
              <a:spAutoFit/>
            </a:bodyPr>
            <a:lstStyle/>
            <a:p>
              <a:r>
                <a:rPr lang="en-US" sz="2400">
                  <a:solidFill>
                    <a:srgbClr val="FF0000"/>
                  </a:solidFill>
                </a:rPr>
                <a:t>Area market potential</a:t>
              </a:r>
            </a:p>
          </p:txBody>
        </p:sp>
      </p:grpSp>
      <p:sp>
        <p:nvSpPr>
          <p:cNvPr id="35844" name="TextBox 3"/>
          <p:cNvSpPr txBox="1">
            <a:spLocks noChangeArrowheads="1"/>
          </p:cNvSpPr>
          <p:nvPr/>
        </p:nvSpPr>
        <p:spPr bwMode="auto">
          <a:xfrm>
            <a:off x="190500" y="1463675"/>
            <a:ext cx="3962400" cy="461963"/>
          </a:xfrm>
          <a:prstGeom prst="rect">
            <a:avLst/>
          </a:prstGeom>
          <a:noFill/>
          <a:ln w="9525">
            <a:noFill/>
            <a:miter lim="800000"/>
            <a:headEnd/>
            <a:tailEnd/>
          </a:ln>
        </p:spPr>
        <p:txBody>
          <a:bodyPr>
            <a:spAutoFit/>
          </a:bodyPr>
          <a:lstStyle/>
          <a:p>
            <a:pPr algn="ctr"/>
            <a:r>
              <a:rPr lang="en-US" sz="2400">
                <a:solidFill>
                  <a:srgbClr val="FF0000"/>
                </a:solidFill>
              </a:rPr>
              <a:t>Total market potential</a:t>
            </a:r>
          </a:p>
        </p:txBody>
      </p:sp>
      <p:grpSp>
        <p:nvGrpSpPr>
          <p:cNvPr id="35845" name="Group 13"/>
          <p:cNvGrpSpPr>
            <a:grpSpLocks/>
          </p:cNvGrpSpPr>
          <p:nvPr/>
        </p:nvGrpSpPr>
        <p:grpSpPr bwMode="auto">
          <a:xfrm>
            <a:off x="-6350" y="1897063"/>
            <a:ext cx="4295775" cy="923925"/>
            <a:chOff x="228600" y="2155991"/>
            <a:chExt cx="4294598" cy="923330"/>
          </a:xfrm>
        </p:grpSpPr>
        <p:sp>
          <p:nvSpPr>
            <p:cNvPr id="35860" name="TextBox 8"/>
            <p:cNvSpPr txBox="1">
              <a:spLocks noChangeArrowheads="1"/>
            </p:cNvSpPr>
            <p:nvPr/>
          </p:nvSpPr>
          <p:spPr bwMode="auto">
            <a:xfrm>
              <a:off x="228600" y="2294491"/>
              <a:ext cx="1143000" cy="646331"/>
            </a:xfrm>
            <a:prstGeom prst="rect">
              <a:avLst/>
            </a:prstGeom>
            <a:noFill/>
            <a:ln w="9525">
              <a:noFill/>
              <a:miter lim="800000"/>
              <a:headEnd/>
              <a:tailEnd/>
            </a:ln>
          </p:spPr>
          <p:txBody>
            <a:bodyPr>
              <a:spAutoFit/>
            </a:bodyPr>
            <a:lstStyle/>
            <a:p>
              <a:pPr algn="ctr"/>
              <a:r>
                <a:rPr lang="en-US"/>
                <a:t>Potential Buyers</a:t>
              </a:r>
            </a:p>
          </p:txBody>
        </p:sp>
        <p:sp>
          <p:nvSpPr>
            <p:cNvPr id="35861" name="TextBox 9"/>
            <p:cNvSpPr txBox="1">
              <a:spLocks noChangeArrowheads="1"/>
            </p:cNvSpPr>
            <p:nvPr/>
          </p:nvSpPr>
          <p:spPr bwMode="auto">
            <a:xfrm>
              <a:off x="1728198" y="2155991"/>
              <a:ext cx="1219200" cy="923330"/>
            </a:xfrm>
            <a:prstGeom prst="rect">
              <a:avLst/>
            </a:prstGeom>
            <a:noFill/>
            <a:ln w="9525">
              <a:noFill/>
              <a:miter lim="800000"/>
              <a:headEnd/>
              <a:tailEnd/>
            </a:ln>
          </p:spPr>
          <p:txBody>
            <a:bodyPr>
              <a:spAutoFit/>
            </a:bodyPr>
            <a:lstStyle/>
            <a:p>
              <a:pPr algn="ctr"/>
              <a:r>
                <a:rPr lang="en-US"/>
                <a:t>Average purchase quantity</a:t>
              </a:r>
            </a:p>
          </p:txBody>
        </p:sp>
        <p:sp>
          <p:nvSpPr>
            <p:cNvPr id="35862" name="TextBox 10"/>
            <p:cNvSpPr txBox="1">
              <a:spLocks noChangeArrowheads="1"/>
            </p:cNvSpPr>
            <p:nvPr/>
          </p:nvSpPr>
          <p:spPr bwMode="auto">
            <a:xfrm>
              <a:off x="3303998" y="2294491"/>
              <a:ext cx="1219200" cy="646331"/>
            </a:xfrm>
            <a:prstGeom prst="rect">
              <a:avLst/>
            </a:prstGeom>
            <a:noFill/>
            <a:ln w="9525">
              <a:noFill/>
              <a:miter lim="800000"/>
              <a:headEnd/>
              <a:tailEnd/>
            </a:ln>
          </p:spPr>
          <p:txBody>
            <a:bodyPr>
              <a:spAutoFit/>
            </a:bodyPr>
            <a:lstStyle/>
            <a:p>
              <a:pPr algn="ctr"/>
              <a:r>
                <a:rPr lang="en-US"/>
                <a:t>Average price</a:t>
              </a:r>
            </a:p>
          </p:txBody>
        </p:sp>
        <p:sp>
          <p:nvSpPr>
            <p:cNvPr id="35863" name="TextBox 11"/>
            <p:cNvSpPr txBox="1">
              <a:spLocks noChangeArrowheads="1"/>
            </p:cNvSpPr>
            <p:nvPr/>
          </p:nvSpPr>
          <p:spPr bwMode="auto">
            <a:xfrm>
              <a:off x="1326650" y="2432990"/>
              <a:ext cx="446498" cy="369332"/>
            </a:xfrm>
            <a:prstGeom prst="rect">
              <a:avLst/>
            </a:prstGeom>
            <a:noFill/>
            <a:ln w="9525">
              <a:noFill/>
              <a:miter lim="800000"/>
              <a:headEnd/>
              <a:tailEnd/>
            </a:ln>
          </p:spPr>
          <p:txBody>
            <a:bodyPr>
              <a:spAutoFit/>
            </a:bodyPr>
            <a:lstStyle/>
            <a:p>
              <a:pPr algn="ctr"/>
              <a:r>
                <a:rPr lang="en-US"/>
                <a:t>X</a:t>
              </a:r>
            </a:p>
          </p:txBody>
        </p:sp>
        <p:sp>
          <p:nvSpPr>
            <p:cNvPr id="35864" name="TextBox 12"/>
            <p:cNvSpPr txBox="1">
              <a:spLocks noChangeArrowheads="1"/>
            </p:cNvSpPr>
            <p:nvPr/>
          </p:nvSpPr>
          <p:spPr bwMode="auto">
            <a:xfrm>
              <a:off x="2902449" y="2432990"/>
              <a:ext cx="446498" cy="369332"/>
            </a:xfrm>
            <a:prstGeom prst="rect">
              <a:avLst/>
            </a:prstGeom>
            <a:noFill/>
            <a:ln w="9525">
              <a:noFill/>
              <a:miter lim="800000"/>
              <a:headEnd/>
              <a:tailEnd/>
            </a:ln>
          </p:spPr>
          <p:txBody>
            <a:bodyPr>
              <a:spAutoFit/>
            </a:bodyPr>
            <a:lstStyle/>
            <a:p>
              <a:pPr algn="ctr"/>
              <a:r>
                <a:rPr lang="en-US"/>
                <a:t>X</a:t>
              </a:r>
            </a:p>
          </p:txBody>
        </p:sp>
      </p:gr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6"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Estimating Future Demand</a:t>
            </a:r>
          </a:p>
        </p:txBody>
      </p:sp>
      <p:grpSp>
        <p:nvGrpSpPr>
          <p:cNvPr id="36867" name="Group 10"/>
          <p:cNvGrpSpPr>
            <a:grpSpLocks/>
          </p:cNvGrpSpPr>
          <p:nvPr/>
        </p:nvGrpSpPr>
        <p:grpSpPr bwMode="auto">
          <a:xfrm>
            <a:off x="38100" y="1066800"/>
            <a:ext cx="2781300" cy="2633663"/>
            <a:chOff x="37681" y="1180121"/>
            <a:chExt cx="2781719" cy="2634344"/>
          </a:xfrm>
        </p:grpSpPr>
        <p:pic>
          <p:nvPicPr>
            <p:cNvPr id="36880" name="Picture 2"/>
            <p:cNvPicPr>
              <a:picLocks noChangeAspect="1"/>
            </p:cNvPicPr>
            <p:nvPr/>
          </p:nvPicPr>
          <p:blipFill>
            <a:blip r:embed="rId3" cstate="print"/>
            <a:srcRect/>
            <a:stretch>
              <a:fillRect/>
            </a:stretch>
          </p:blipFill>
          <p:spPr bwMode="auto">
            <a:xfrm>
              <a:off x="381000" y="1180121"/>
              <a:ext cx="2064804" cy="2362200"/>
            </a:xfrm>
            <a:prstGeom prst="rect">
              <a:avLst/>
            </a:prstGeom>
            <a:noFill/>
            <a:ln w="9525">
              <a:noFill/>
              <a:miter lim="800000"/>
              <a:headEnd/>
              <a:tailEnd/>
            </a:ln>
          </p:spPr>
        </p:pic>
        <p:sp>
          <p:nvSpPr>
            <p:cNvPr id="36881" name="TextBox 4"/>
            <p:cNvSpPr txBox="1">
              <a:spLocks noChangeArrowheads="1"/>
            </p:cNvSpPr>
            <p:nvPr/>
          </p:nvSpPr>
          <p:spPr bwMode="auto">
            <a:xfrm>
              <a:off x="37681" y="3352800"/>
              <a:ext cx="2781719" cy="461665"/>
            </a:xfrm>
            <a:prstGeom prst="rect">
              <a:avLst/>
            </a:prstGeom>
            <a:noFill/>
            <a:ln w="9525">
              <a:noFill/>
              <a:miter lim="800000"/>
              <a:headEnd/>
              <a:tailEnd/>
            </a:ln>
          </p:spPr>
          <p:txBody>
            <a:bodyPr>
              <a:spAutoFit/>
            </a:bodyPr>
            <a:lstStyle/>
            <a:p>
              <a:r>
                <a:rPr lang="en-US" sz="2400"/>
                <a:t>Sales Force Opinions</a:t>
              </a:r>
            </a:p>
          </p:txBody>
        </p:sp>
      </p:grpSp>
      <p:grpSp>
        <p:nvGrpSpPr>
          <p:cNvPr id="36868" name="Group 13"/>
          <p:cNvGrpSpPr>
            <a:grpSpLocks/>
          </p:cNvGrpSpPr>
          <p:nvPr/>
        </p:nvGrpSpPr>
        <p:grpSpPr bwMode="auto">
          <a:xfrm>
            <a:off x="6669088" y="914400"/>
            <a:ext cx="1941512" cy="3149600"/>
            <a:chOff x="7165730" y="2967995"/>
            <a:chExt cx="1941426" cy="3150054"/>
          </a:xfrm>
        </p:grpSpPr>
        <p:sp>
          <p:nvSpPr>
            <p:cNvPr id="36878" name="TextBox 8"/>
            <p:cNvSpPr txBox="1">
              <a:spLocks noChangeArrowheads="1"/>
            </p:cNvSpPr>
            <p:nvPr/>
          </p:nvSpPr>
          <p:spPr bwMode="auto">
            <a:xfrm>
              <a:off x="7165730" y="5656384"/>
              <a:ext cx="1941425" cy="461665"/>
            </a:xfrm>
            <a:prstGeom prst="rect">
              <a:avLst/>
            </a:prstGeom>
            <a:noFill/>
            <a:ln w="9525">
              <a:noFill/>
              <a:miter lim="800000"/>
              <a:headEnd/>
              <a:tailEnd/>
            </a:ln>
          </p:spPr>
          <p:txBody>
            <a:bodyPr>
              <a:spAutoFit/>
            </a:bodyPr>
            <a:lstStyle/>
            <a:p>
              <a:r>
                <a:rPr lang="en-US" sz="2400"/>
                <a:t>Forecasting</a:t>
              </a:r>
            </a:p>
          </p:txBody>
        </p:sp>
        <p:pic>
          <p:nvPicPr>
            <p:cNvPr id="36879" name="Picture 12"/>
            <p:cNvPicPr>
              <a:picLocks noChangeAspect="1"/>
            </p:cNvPicPr>
            <p:nvPr/>
          </p:nvPicPr>
          <p:blipFill>
            <a:blip r:embed="rId4" cstate="print">
              <a:clrChange>
                <a:clrFrom>
                  <a:srgbClr val="FFFFFF"/>
                </a:clrFrom>
                <a:clrTo>
                  <a:srgbClr val="FFFFFF">
                    <a:alpha val="0"/>
                  </a:srgbClr>
                </a:clrTo>
              </a:clrChange>
            </a:blip>
            <a:srcRect/>
            <a:stretch>
              <a:fillRect/>
            </a:stretch>
          </p:blipFill>
          <p:spPr bwMode="auto">
            <a:xfrm>
              <a:off x="7184990" y="2967995"/>
              <a:ext cx="1922166" cy="2670805"/>
            </a:xfrm>
            <a:prstGeom prst="rect">
              <a:avLst/>
            </a:prstGeom>
            <a:noFill/>
            <a:ln w="9525">
              <a:noFill/>
              <a:miter lim="800000"/>
              <a:headEnd/>
              <a:tailEnd/>
            </a:ln>
          </p:spPr>
        </p:pic>
      </p:grpSp>
      <p:grpSp>
        <p:nvGrpSpPr>
          <p:cNvPr id="36869" name="Group 15"/>
          <p:cNvGrpSpPr>
            <a:grpSpLocks/>
          </p:cNvGrpSpPr>
          <p:nvPr/>
        </p:nvGrpSpPr>
        <p:grpSpPr bwMode="auto">
          <a:xfrm>
            <a:off x="806450" y="4181475"/>
            <a:ext cx="2470150" cy="2270125"/>
            <a:chOff x="5486400" y="4017002"/>
            <a:chExt cx="2746151" cy="2418288"/>
          </a:xfrm>
        </p:grpSpPr>
        <p:sp>
          <p:nvSpPr>
            <p:cNvPr id="36876" name="TextBox 6"/>
            <p:cNvSpPr txBox="1">
              <a:spLocks noChangeArrowheads="1"/>
            </p:cNvSpPr>
            <p:nvPr/>
          </p:nvSpPr>
          <p:spPr bwMode="auto">
            <a:xfrm>
              <a:off x="5486400" y="5943599"/>
              <a:ext cx="2746151" cy="491691"/>
            </a:xfrm>
            <a:prstGeom prst="rect">
              <a:avLst/>
            </a:prstGeom>
            <a:noFill/>
            <a:ln w="9525">
              <a:noFill/>
              <a:miter lim="800000"/>
              <a:headEnd/>
              <a:tailEnd/>
            </a:ln>
          </p:spPr>
          <p:txBody>
            <a:bodyPr>
              <a:spAutoFit/>
            </a:bodyPr>
            <a:lstStyle/>
            <a:p>
              <a:r>
                <a:rPr lang="en-US" sz="2400"/>
                <a:t>Past Sales Analysis</a:t>
              </a:r>
            </a:p>
          </p:txBody>
        </p:sp>
        <p:pic>
          <p:nvPicPr>
            <p:cNvPr id="36877" name="Picture 14"/>
            <p:cNvPicPr>
              <a:picLocks noChangeAspect="1"/>
            </p:cNvPicPr>
            <p:nvPr/>
          </p:nvPicPr>
          <p:blipFill>
            <a:blip r:embed="rId5" cstate="print"/>
            <a:srcRect/>
            <a:stretch>
              <a:fillRect/>
            </a:stretch>
          </p:blipFill>
          <p:spPr bwMode="auto">
            <a:xfrm>
              <a:off x="5529105" y="4017002"/>
              <a:ext cx="2533973" cy="1926597"/>
            </a:xfrm>
            <a:prstGeom prst="rect">
              <a:avLst/>
            </a:prstGeom>
            <a:noFill/>
            <a:ln w="9525">
              <a:noFill/>
              <a:miter lim="800000"/>
              <a:headEnd/>
              <a:tailEnd/>
            </a:ln>
          </p:spPr>
        </p:pic>
      </p:grpSp>
      <p:grpSp>
        <p:nvGrpSpPr>
          <p:cNvPr id="36870" name="Group 17"/>
          <p:cNvGrpSpPr>
            <a:grpSpLocks/>
          </p:cNvGrpSpPr>
          <p:nvPr/>
        </p:nvGrpSpPr>
        <p:grpSpPr bwMode="auto">
          <a:xfrm>
            <a:off x="3276600" y="990600"/>
            <a:ext cx="2514600" cy="3084513"/>
            <a:chOff x="6248400" y="1075592"/>
            <a:chExt cx="2849880" cy="3156522"/>
          </a:xfrm>
        </p:grpSpPr>
        <p:sp>
          <p:nvSpPr>
            <p:cNvPr id="36874" name="TextBox 3"/>
            <p:cNvSpPr txBox="1">
              <a:spLocks noChangeArrowheads="1"/>
            </p:cNvSpPr>
            <p:nvPr/>
          </p:nvSpPr>
          <p:spPr bwMode="auto">
            <a:xfrm>
              <a:off x="6248400" y="3759654"/>
              <a:ext cx="2849880" cy="472460"/>
            </a:xfrm>
            <a:prstGeom prst="rect">
              <a:avLst/>
            </a:prstGeom>
            <a:noFill/>
            <a:ln w="9525">
              <a:noFill/>
              <a:miter lim="800000"/>
              <a:headEnd/>
              <a:tailEnd/>
            </a:ln>
          </p:spPr>
          <p:txBody>
            <a:bodyPr>
              <a:spAutoFit/>
            </a:bodyPr>
            <a:lstStyle/>
            <a:p>
              <a:r>
                <a:rPr lang="en-US" sz="2400"/>
                <a:t>Buyer’s Intentions</a:t>
              </a:r>
            </a:p>
          </p:txBody>
        </p:sp>
        <p:pic>
          <p:nvPicPr>
            <p:cNvPr id="36875" name="Picture 16"/>
            <p:cNvPicPr>
              <a:picLocks noChangeAspect="1"/>
            </p:cNvPicPr>
            <p:nvPr/>
          </p:nvPicPr>
          <p:blipFill>
            <a:blip r:embed="rId6" cstate="print">
              <a:clrChange>
                <a:clrFrom>
                  <a:srgbClr val="FFFFFF"/>
                </a:clrFrom>
                <a:clrTo>
                  <a:srgbClr val="FFFFFF">
                    <a:alpha val="0"/>
                  </a:srgbClr>
                </a:clrTo>
              </a:clrChange>
            </a:blip>
            <a:srcRect/>
            <a:stretch>
              <a:fillRect/>
            </a:stretch>
          </p:blipFill>
          <p:spPr bwMode="auto">
            <a:xfrm>
              <a:off x="6781800" y="1075592"/>
              <a:ext cx="1821976" cy="2743200"/>
            </a:xfrm>
            <a:prstGeom prst="rect">
              <a:avLst/>
            </a:prstGeom>
            <a:noFill/>
            <a:ln w="9525">
              <a:noFill/>
              <a:miter lim="800000"/>
              <a:headEnd/>
              <a:tailEnd/>
            </a:ln>
          </p:spPr>
        </p:pic>
      </p:grpSp>
      <p:grpSp>
        <p:nvGrpSpPr>
          <p:cNvPr id="36871" name="Group 11"/>
          <p:cNvGrpSpPr>
            <a:grpSpLocks/>
          </p:cNvGrpSpPr>
          <p:nvPr/>
        </p:nvGrpSpPr>
        <p:grpSpPr bwMode="auto">
          <a:xfrm>
            <a:off x="5330825" y="4213225"/>
            <a:ext cx="2309813" cy="2441575"/>
            <a:chOff x="2057400" y="4191000"/>
            <a:chExt cx="2308924" cy="2442865"/>
          </a:xfrm>
        </p:grpSpPr>
        <p:sp>
          <p:nvSpPr>
            <p:cNvPr id="36872" name="TextBox 5"/>
            <p:cNvSpPr txBox="1">
              <a:spLocks noChangeArrowheads="1"/>
            </p:cNvSpPr>
            <p:nvPr/>
          </p:nvSpPr>
          <p:spPr bwMode="auto">
            <a:xfrm>
              <a:off x="2076658" y="6172200"/>
              <a:ext cx="2289665" cy="461665"/>
            </a:xfrm>
            <a:prstGeom prst="rect">
              <a:avLst/>
            </a:prstGeom>
            <a:noFill/>
            <a:ln w="9525">
              <a:noFill/>
              <a:miter lim="800000"/>
              <a:headEnd/>
              <a:tailEnd/>
            </a:ln>
          </p:spPr>
          <p:txBody>
            <a:bodyPr>
              <a:spAutoFit/>
            </a:bodyPr>
            <a:lstStyle/>
            <a:p>
              <a:r>
                <a:rPr lang="en-US" sz="2400"/>
                <a:t>Expert Opinions</a:t>
              </a:r>
            </a:p>
          </p:txBody>
        </p:sp>
        <p:pic>
          <p:nvPicPr>
            <p:cNvPr id="36873" name="Picture 9"/>
            <p:cNvPicPr>
              <a:picLocks noChangeAspect="1"/>
            </p:cNvPicPr>
            <p:nvPr/>
          </p:nvPicPr>
          <p:blipFill>
            <a:blip r:embed="rId7" cstate="print"/>
            <a:srcRect/>
            <a:stretch>
              <a:fillRect/>
            </a:stretch>
          </p:blipFill>
          <p:spPr bwMode="auto">
            <a:xfrm>
              <a:off x="2057400" y="4191000"/>
              <a:ext cx="2308924" cy="2057401"/>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514600" y="2590800"/>
            <a:ext cx="4882106" cy="1446550"/>
          </a:xfrm>
          <a:prstGeom prst="rect">
            <a:avLst/>
          </a:prstGeom>
          <a:noFill/>
        </p:spPr>
        <p:txBody>
          <a:bodyPr wrap="none" rtlCol="0">
            <a:spAutoFit/>
          </a:bodyPr>
          <a:lstStyle/>
          <a:p>
            <a:r>
              <a:rPr lang="en-GB" sz="8800" dirty="0" smtClean="0"/>
              <a:t>Thank You</a:t>
            </a:r>
            <a:endParaRPr lang="en-GB" sz="88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3316</TotalTime>
  <Words>1520</Words>
  <Application>Microsoft Office PowerPoint</Application>
  <PresentationFormat>On-screen Show (4:3)</PresentationFormat>
  <Paragraphs>199</Paragraphs>
  <Slides>25</Slides>
  <Notes>20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Collecting Information and Forecasting Demand</vt:lpstr>
      <vt:lpstr>Collecting Information</vt:lpstr>
      <vt:lpstr>Marketing Information System</vt:lpstr>
      <vt:lpstr>Marketing Information System</vt:lpstr>
      <vt:lpstr>Internal Records</vt:lpstr>
      <vt:lpstr>Marketing Intelligence</vt:lpstr>
      <vt:lpstr>Improving Marketing Intelligence</vt:lpstr>
      <vt:lpstr>Marketing Intelligence &amp; the Internet</vt:lpstr>
      <vt:lpstr>Using Marketing Intelligence</vt:lpstr>
      <vt:lpstr>Analyzing the Macroenvironment</vt:lpstr>
      <vt:lpstr>Needs and Trends</vt:lpstr>
      <vt:lpstr>Major Environmental Forces</vt:lpstr>
      <vt:lpstr>Demographic Environment</vt:lpstr>
      <vt:lpstr>The World as a Village</vt:lpstr>
      <vt:lpstr>Economic Environment</vt:lpstr>
      <vt:lpstr>Sociocultural Environment</vt:lpstr>
      <vt:lpstr>Natural Environment</vt:lpstr>
      <vt:lpstr>Technological Environment</vt:lpstr>
      <vt:lpstr>Political-Legal Environment</vt:lpstr>
      <vt:lpstr>Forecasting and Demand Measurement</vt:lpstr>
      <vt:lpstr>Market Types</vt:lpstr>
      <vt:lpstr>Slide 22</vt:lpstr>
      <vt:lpstr>Estimating Current Demand</vt:lpstr>
      <vt:lpstr>Estimating Future Demand</vt:lpstr>
      <vt:lpstr>Slide 25</vt:lpstr>
    </vt:vector>
  </TitlesOfParts>
  <Company>Haworth College of Business-WMU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Mike McCardle</dc:creator>
  <cp:lastModifiedBy>NTS</cp:lastModifiedBy>
  <cp:revision>191</cp:revision>
  <dcterms:created xsi:type="dcterms:W3CDTF">2010-11-27T14:35:22Z</dcterms:created>
  <dcterms:modified xsi:type="dcterms:W3CDTF">2014-05-22T09:32:16Z</dcterms:modified>
</cp:coreProperties>
</file>