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91"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5"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89630" autoAdjust="0"/>
  </p:normalViewPr>
  <p:slideViewPr>
    <p:cSldViewPr>
      <p:cViewPr varScale="1">
        <p:scale>
          <a:sx n="60" d="100"/>
          <a:sy n="60" d="100"/>
        </p:scale>
        <p:origin x="-1560" y="-7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BA21E5D0-3ED1-43E8-BEEF-D14A30996881}" type="datetimeFigureOut">
              <a:rPr lang="en-US"/>
              <a:pPr>
                <a:defRPr/>
              </a:pPr>
              <a:t>21/07/2014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A2507205-B37C-4A3B-A763-A07F7F9298A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Marketers are in position to collect information from customers, competitors, and other external factors/group that can help to identify market changes.</a:t>
            </a:r>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3EA778A-B909-49B1-95B1-4B11919AC5D3}" type="slidenum">
              <a:rPr lang="en-US" smtClean="0"/>
              <a:pPr fontAlgn="base">
                <a:spcBef>
                  <a:spcPct val="0"/>
                </a:spcBef>
                <a:spcAft>
                  <a:spcPct val="0"/>
                </a:spcAft>
              </a:pPr>
              <a:t>7</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The cornerstone of a well-conceived holistic marketing orientation is strong customer relationships. Marketers must connect with</a:t>
            </a:r>
          </a:p>
          <a:p>
            <a:pPr eaLnBrk="1" hangingPunct="1">
              <a:spcBef>
                <a:spcPct val="0"/>
              </a:spcBef>
            </a:pPr>
            <a:r>
              <a:rPr lang="en-US" smtClean="0"/>
              <a:t>customers—informing, engaging, and maybe even energizing them in the process. Customer centered companies are adept at building customer relationships, not just products; they are skilled in market engineering, not just product engineering.</a:t>
            </a:r>
          </a:p>
          <a:p>
            <a:pPr eaLnBrk="1" hangingPunct="1">
              <a:spcBef>
                <a:spcPct val="0"/>
              </a:spcBef>
            </a:pPr>
            <a:endParaRPr lang="en-US" smtClean="0"/>
          </a:p>
          <a:p>
            <a:pPr eaLnBrk="1" hangingPunct="1">
              <a:spcBef>
                <a:spcPct val="0"/>
              </a:spcBef>
            </a:pPr>
            <a:r>
              <a:rPr lang="en-US" smtClean="0"/>
              <a:t>Creating loyal customers is at the heart of every business. As marketing experts Don Peppers and Martha Rogers say:</a:t>
            </a:r>
          </a:p>
          <a:p>
            <a:pPr lvl="2" eaLnBrk="1" hangingPunct="1">
              <a:spcBef>
                <a:spcPct val="0"/>
              </a:spcBef>
            </a:pPr>
            <a:r>
              <a:rPr lang="en-US" i="1" smtClean="0"/>
              <a:t>The only value your company will ever create is the value that comes from customers— the ones you have now and the ones you will have in the future. Businesses succeed by getting, keeping, and growing customers. Customers are the only reason you build factories,</a:t>
            </a:r>
          </a:p>
          <a:p>
            <a:pPr lvl="2" eaLnBrk="1" hangingPunct="1">
              <a:spcBef>
                <a:spcPct val="0"/>
              </a:spcBef>
            </a:pPr>
            <a:r>
              <a:rPr lang="en-US" i="1" smtClean="0"/>
              <a:t>hire employees, schedule meetings, lay fiber-optic lines, or engage in any business activity. Without customers, you don’t have a business.</a:t>
            </a:r>
          </a:p>
          <a:p>
            <a:pPr eaLnBrk="1" hangingPunct="1">
              <a:spcBef>
                <a:spcPct val="0"/>
              </a:spcBef>
            </a:pPr>
            <a:endParaRPr lang="en-US" i="1" smtClean="0"/>
          </a:p>
        </p:txBody>
      </p:sp>
      <p:sp>
        <p:nvSpPr>
          <p:cNvPr id="450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9113D859-462E-451E-9209-9787365A9F16}" type="slidenum">
              <a:rPr lang="en-US" smtClean="0"/>
              <a:pPr fontAlgn="base">
                <a:spcBef>
                  <a:spcPct val="0"/>
                </a:spcBef>
                <a:spcAft>
                  <a:spcPct val="0"/>
                </a:spcAft>
              </a:pPr>
              <a:t>9</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p:spPr>
      </p:sp>
      <p:sp>
        <p:nvSpPr>
          <p:cNvPr id="460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Managers who believe the customer is the company’s only true “profit center” consider the traditional organization chart in Figure 5.1 (a)—a pyramid with the president at the top, management in the middle, and frontline people and customers at the bottom—obsolete.</a:t>
            </a:r>
          </a:p>
          <a:p>
            <a:pPr eaLnBrk="1" hangingPunct="1">
              <a:spcBef>
                <a:spcPct val="0"/>
              </a:spcBef>
            </a:pPr>
            <a:r>
              <a:rPr lang="en-US" smtClean="0"/>
              <a:t>Successful marketing companies invert the chart as in Figure 5.1 (b). At the top are customers; next in importance are frontline people who meet, serve, and satisfy customers; under them are the middle managers, whose job is to support the frontline people so they can serve customers well; and at the base is top management, whose job is to hire and support good middle managers. We have added customers along the sides of Figure 5.1 (b) to indicate that managers at every level must be personally involved in knowing,</a:t>
            </a:r>
          </a:p>
          <a:p>
            <a:pPr eaLnBrk="1" hangingPunct="1">
              <a:spcBef>
                <a:spcPct val="0"/>
              </a:spcBef>
            </a:pPr>
            <a:r>
              <a:rPr lang="en-US" smtClean="0"/>
              <a:t>meeting, and serving customers.</a:t>
            </a:r>
          </a:p>
        </p:txBody>
      </p:sp>
      <p:sp>
        <p:nvSpPr>
          <p:cNvPr id="460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4C9ED56-F680-4EED-90CF-68760B0089F8}" type="slidenum">
              <a:rPr lang="en-US" smtClean="0"/>
              <a:pPr fontAlgn="base">
                <a:spcBef>
                  <a:spcPct val="0"/>
                </a:spcBef>
                <a:spcAft>
                  <a:spcPct val="0"/>
                </a:spcAft>
              </a:pPr>
              <a:t>10</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 name="Slide Number Placeholder 3"/>
          <p:cNvSpPr>
            <a:spLocks noGrp="1"/>
          </p:cNvSpPr>
          <p:nvPr>
            <p:ph type="sldNum" sz="quarter" idx="5"/>
          </p:nvPr>
        </p:nvSpPr>
        <p:spPr/>
        <p:txBody>
          <a:bodyPr/>
          <a:lstStyle/>
          <a:p>
            <a:pPr>
              <a:defRPr/>
            </a:pPr>
            <a:fld id="{AC6A3F43-4E1F-4558-89FB-A9D6A93B0ABD}" type="slidenum">
              <a:rPr lang="en-US" smtClean="0"/>
              <a:pPr>
                <a:defRPr/>
              </a:pPr>
              <a:t>15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Market Segmentation – Identify and profile distinct groups of buyers who differ in their needs and wants.</a:t>
            </a:r>
          </a:p>
          <a:p>
            <a:pPr eaLnBrk="1" hangingPunct="1">
              <a:spcBef>
                <a:spcPct val="0"/>
              </a:spcBef>
            </a:pPr>
            <a:r>
              <a:rPr lang="en-US" smtClean="0"/>
              <a:t>Market Targeting – Select one or more market segments to enter.</a:t>
            </a:r>
          </a:p>
          <a:p>
            <a:pPr eaLnBrk="1" hangingPunct="1">
              <a:spcBef>
                <a:spcPct val="0"/>
              </a:spcBef>
            </a:pPr>
            <a:r>
              <a:rPr lang="en-US" smtClean="0"/>
              <a:t>Market Positioning – For each target segment, establish and communicate the distinctive benefit(s) of the company’s market offering.</a:t>
            </a:r>
          </a:p>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B732B041-AB05-41F2-B6C1-5B7C16DE8E3C}" type="slidenum">
              <a:rPr lang="en-US" smtClean="0"/>
              <a:pPr fontAlgn="base">
                <a:spcBef>
                  <a:spcPct val="0"/>
                </a:spcBef>
                <a:spcAft>
                  <a:spcPct val="0"/>
                </a:spcAft>
              </a:pPr>
              <a:t>16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A11EDFB-1F9F-4430-BE09-2F3B122F7ECC}" type="slidenum">
              <a:rPr lang="en-US"/>
              <a:pPr/>
              <a:t>17</a:t>
            </a:fld>
            <a:endParaRPr lang="en-US"/>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CDE53571-DDB9-45C0-B35C-7D33EB26293B}" type="slidenum">
              <a:rPr lang="en-US" smtClean="0"/>
              <a:pPr>
                <a:defRPr/>
              </a:pPr>
              <a:t>18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4" name="Slide Number Placeholder 3"/>
          <p:cNvSpPr>
            <a:spLocks noGrp="1"/>
          </p:cNvSpPr>
          <p:nvPr>
            <p:ph type="sldNum" sz="quarter" idx="5"/>
          </p:nvPr>
        </p:nvSpPr>
        <p:spPr/>
        <p:txBody>
          <a:bodyPr/>
          <a:lstStyle/>
          <a:p>
            <a:pPr>
              <a:defRPr/>
            </a:pPr>
            <a:fld id="{CDE53571-DDB9-45C0-B35C-7D33EB26293B}" type="slidenum">
              <a:rPr lang="en-US" smtClean="0"/>
              <a:pPr>
                <a:defRPr/>
              </a:pPr>
              <a:t>19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E0E33253-B6EA-4726-A07F-F35C6DCFE788}" type="slidenum">
              <a:rPr lang="en-US"/>
              <a:pPr/>
              <a:t>20</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9BBA0E-98C9-41CA-9758-8F1D5C63721C}" type="slidenum">
              <a:rPr lang="en-US"/>
              <a:pPr/>
              <a:t>21</a:t>
            </a:fld>
            <a:endParaRPr lang="en-US"/>
          </a:p>
        </p:txBody>
      </p:sp>
      <p:sp>
        <p:nvSpPr>
          <p:cNvPr id="415746" name="Rectangle 2"/>
          <p:cNvSpPr>
            <a:spLocks noGrp="1" noRot="1" noChangeAspect="1" noChangeArrowheads="1" noTextEdit="1"/>
          </p:cNvSpPr>
          <p:nvPr>
            <p:ph type="sldImg"/>
          </p:nvPr>
        </p:nvSpPr>
        <p:spPr>
          <a:ln/>
        </p:spPr>
      </p:sp>
      <p:sp>
        <p:nvSpPr>
          <p:cNvPr id="4157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C816F6F7-8303-4186-B6FB-C8033A6BAE90}" type="slidenum">
              <a:rPr lang="en-US" smtClean="0"/>
              <a:pPr/>
              <a:t>22</a:t>
            </a:fld>
            <a:endParaRPr lang="en-US"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p:spPr>
        <p:txBody>
          <a:bodyPr/>
          <a:lstStyle/>
          <a:p>
            <a:fld id="{A068BEB1-6BC4-446E-9C68-2B05BC453BF7}" type="slidenum">
              <a:rPr lang="en-US" smtClean="0"/>
              <a:pPr/>
              <a:t>23</a:t>
            </a:fld>
            <a:endParaRPr lang="en-US" smtClean="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p:spPr>
        <p:txBody>
          <a:bodyPr/>
          <a:lstStyle/>
          <a:p>
            <a:pPr eaLnBrk="1" hangingPunct="1"/>
            <a:r>
              <a:rPr lang="en-US" smtClean="0"/>
              <a:t>Services are an important part of the economy. The Bureau of Labor Statistics reports that the service-producing sector will continue to be the dominant employment generator in the economy, adding about 14.6 million jobs through 2018, or 96 percent of the expected increase in total employment. By 2018, the goods-producing sector is expected to account for 12.9 percent of total jobs, down from 17.3 percent in 1998 and 14.2 percent in 2008. Manufacturing lost 4.1 million jobs from 1998 through 2008 and expected to lose another 1.2 million jobs between 2008 and 2018.3 These numbers and others have led to a growing interest in the special problems of marketing services.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24C38170-A6D3-4677-B154-942EE1DAF0EB}" type="slidenum">
              <a:rPr lang="en-US" smtClean="0">
                <a:latin typeface="Arial" pitchFamily="34" charset="0"/>
              </a:rPr>
              <a:pPr/>
              <a:t>24</a:t>
            </a:fld>
            <a:endParaRPr lang="en-US" smtClean="0">
              <a:latin typeface="Arial" pitchFamily="34"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99D585E4-5C8C-4515-817D-46C5F1E563F8}" type="slidenum">
              <a:rPr lang="en-US" smtClean="0">
                <a:latin typeface="Arial" pitchFamily="34" charset="0"/>
              </a:rPr>
              <a:pPr/>
              <a:t>25</a:t>
            </a:fld>
            <a:endParaRPr lang="en-US" smtClean="0">
              <a:latin typeface="Arial" pitchFamily="34" charset="0"/>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D6B61BDF-E9B4-4BBF-B8FA-DB87E89E441B}" type="slidenum">
              <a:rPr lang="en-US" smtClean="0">
                <a:latin typeface="Arial" pitchFamily="34" charset="0"/>
              </a:rPr>
              <a:pPr/>
              <a:t>26</a:t>
            </a:fld>
            <a:endParaRPr lang="en-US" smtClean="0">
              <a:latin typeface="Arial" pitchFamily="34"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p:spPr>
        <p:txBody>
          <a:bodyPr/>
          <a:lstStyle/>
          <a:p>
            <a:fld id="{07402FC5-1A7A-4F3E-AF0D-D5F7EE7EF318}" type="slidenum">
              <a:rPr lang="en-US" smtClean="0">
                <a:latin typeface="Arial" pitchFamily="34" charset="0"/>
              </a:rPr>
              <a:pPr/>
              <a:t>27</a:t>
            </a:fld>
            <a:endParaRPr lang="en-US" smtClean="0">
              <a:latin typeface="Arial" pitchFamily="34" charset="0"/>
            </a:endParaRPr>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82BA5D-AED5-42F5-9574-0E56E7A9B470}" type="slidenum">
              <a:rPr lang="en-US"/>
              <a:pPr/>
              <a:t>28</a:t>
            </a:fld>
            <a:endParaRPr lang="en-US"/>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294B03A-0D6E-49EE-9884-361F44B7097B}" type="slidenum">
              <a:rPr lang="en-US"/>
              <a:pPr/>
              <a:t>29</a:t>
            </a:fld>
            <a:endParaRPr lang="en-US"/>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B64D076-2670-4580-9C83-AA0072D00F92}" type="slidenum">
              <a:rPr lang="en-US"/>
              <a:pPr/>
              <a:t>30</a:t>
            </a:fld>
            <a:endParaRPr lang="en-US"/>
          </a:p>
        </p:txBody>
      </p:sp>
      <p:sp>
        <p:nvSpPr>
          <p:cNvPr id="2106370" name="Rectangle 2"/>
          <p:cNvSpPr>
            <a:spLocks noGrp="1" noRot="1" noChangeAspect="1" noChangeArrowheads="1" noTextEdit="1"/>
          </p:cNvSpPr>
          <p:nvPr>
            <p:ph type="sldImg"/>
          </p:nvPr>
        </p:nvSpPr>
        <p:spPr>
          <a:ln/>
        </p:spPr>
      </p:sp>
      <p:sp>
        <p:nvSpPr>
          <p:cNvPr id="2106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554C24-C1A6-4425-B56E-61029C40B5A0}" type="slidenum">
              <a:rPr lang="en-US"/>
              <a:pPr/>
              <a:t>31</a:t>
            </a:fld>
            <a:endParaRPr lang="en-US"/>
          </a:p>
        </p:txBody>
      </p:sp>
      <p:sp>
        <p:nvSpPr>
          <p:cNvPr id="157698" name="Rectangle 2"/>
          <p:cNvSpPr>
            <a:spLocks noGrp="1" noRot="1" noChangeAspect="1" noChangeArrowheads="1" noTextEdit="1"/>
          </p:cNvSpPr>
          <p:nvPr>
            <p:ph type="sldImg"/>
          </p:nvPr>
        </p:nvSpPr>
        <p:spPr>
          <a:ln/>
        </p:spPr>
      </p:sp>
      <p:sp>
        <p:nvSpPr>
          <p:cNvPr id="157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E0D88D8F-C490-4E7C-A088-DEB6C5B49319}" type="slidenum">
              <a:rPr lang="en-US" smtClean="0">
                <a:latin typeface="Arial" pitchFamily="34" charset="0"/>
              </a:rPr>
              <a:pPr/>
              <a:t>33</a:t>
            </a:fld>
            <a:endParaRPr lang="en-US" smtClean="0">
              <a:latin typeface="Arial" pitchFamily="34"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D5A3FA0E-0D41-4FA2-8293-5B01E926B311}" type="slidenum">
              <a:rPr lang="en-US" sz="900">
                <a:latin typeface="+mj-lt"/>
              </a:rPr>
              <a:pPr>
                <a:defRPr/>
              </a:pPr>
              <a:t>‹#›</a:t>
            </a:fld>
            <a:r>
              <a:rPr lang="en-US" sz="900" dirty="0">
                <a:latin typeface="+mj-lt"/>
              </a:rPr>
              <a:t> of 25</a:t>
            </a:r>
          </a:p>
        </p:txBody>
      </p:sp>
      <p:cxnSp>
        <p:nvCxnSpPr>
          <p:cNvPr id="7" name="Straight Connector 6"/>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AE4DC483-D068-49F0-BA5D-65B031223F8E}" type="slidenum">
              <a:rPr lang="en-US" sz="900">
                <a:latin typeface="+mj-lt"/>
              </a:rPr>
              <a:pPr>
                <a:defRPr/>
              </a:pPr>
              <a:t>‹#›</a:t>
            </a:fld>
            <a:r>
              <a:rPr lang="en-US" sz="900" dirty="0">
                <a:latin typeface="+mj-lt"/>
              </a:rPr>
              <a:t> of 25</a:t>
            </a:r>
          </a:p>
        </p:txBody>
      </p: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6"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40C82524-E430-4815-BC8B-A57B7FF951AD}" type="slidenum">
              <a:rPr lang="en-US" sz="900">
                <a:latin typeface="+mj-lt"/>
              </a:rPr>
              <a:pPr>
                <a:defRPr/>
              </a:pPr>
              <a:t>‹#›</a:t>
            </a:fld>
            <a:r>
              <a:rPr lang="en-US" sz="900" dirty="0">
                <a:latin typeface="+mj-lt"/>
              </a:rPr>
              <a:t> of 25</a:t>
            </a:r>
          </a:p>
        </p:txBody>
      </p:sp>
      <p:cxnSp>
        <p:nvCxnSpPr>
          <p:cNvPr id="8" name="Straight Connector 7"/>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7"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8"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F39EC4F5-4C82-4250-9D3F-0F9E1918896B}" type="slidenum">
              <a:rPr lang="en-US" sz="900">
                <a:latin typeface="+mj-lt"/>
              </a:rPr>
              <a:pPr>
                <a:defRPr/>
              </a:pPr>
              <a:t>‹#›</a:t>
            </a:fld>
            <a:r>
              <a:rPr lang="en-US" sz="900" dirty="0">
                <a:latin typeface="+mj-lt"/>
              </a:rPr>
              <a:t> of 25</a:t>
            </a:r>
          </a:p>
        </p:txBody>
      </p:sp>
      <p:cxnSp>
        <p:nvCxnSpPr>
          <p:cNvPr id="10" name="Straight Connector 9"/>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9"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3"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4"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FDD772DB-EE9B-4E6B-8DC3-2781F0FA7A9D}" type="slidenum">
              <a:rPr lang="en-US" sz="900">
                <a:latin typeface="+mj-lt"/>
              </a:rPr>
              <a:pPr>
                <a:defRPr/>
              </a:pPr>
              <a:t>‹#›</a:t>
            </a:fld>
            <a:r>
              <a:rPr lang="en-US" sz="900" dirty="0">
                <a:latin typeface="+mj-lt"/>
              </a:rPr>
              <a:t> of 25</a:t>
            </a:r>
          </a:p>
        </p:txBody>
      </p:sp>
      <p:cxnSp>
        <p:nvCxnSpPr>
          <p:cNvPr id="5" name="Straight Connector 4"/>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lvl1pPr>
          </a:lstStyle>
          <a:p>
            <a:r>
              <a:rPr lang="en-US" dirty="0" smtClean="0"/>
              <a:t>Click to edit Master title style</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scussion Questions">
    <p:spTree>
      <p:nvGrpSpPr>
        <p:cNvPr id="1" name=""/>
        <p:cNvGrpSpPr/>
        <p:nvPr/>
      </p:nvGrpSpPr>
      <p:grpSpPr>
        <a:xfrm>
          <a:off x="0" y="0"/>
          <a:ext cx="0" cy="0"/>
          <a:chOff x="0" y="0"/>
          <a:chExt cx="0" cy="0"/>
        </a:xfrm>
      </p:grpSpPr>
      <p:sp>
        <p:nvSpPr>
          <p:cNvPr id="4"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5"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6F37CECD-8ACD-45F3-92AD-3FC3F7B6BA88}" type="slidenum">
              <a:rPr lang="en-US" sz="900">
                <a:latin typeface="+mj-lt"/>
              </a:rPr>
              <a:pPr>
                <a:defRPr/>
              </a:pPr>
              <a:t>‹#›</a:t>
            </a:fld>
            <a:r>
              <a:rPr lang="en-US" sz="900" dirty="0">
                <a:latin typeface="+mj-lt"/>
              </a:rPr>
              <a:t> of 25</a:t>
            </a:r>
          </a:p>
        </p:txBody>
      </p:sp>
      <p:cxnSp>
        <p:nvCxnSpPr>
          <p:cNvPr id="6" name="Straight Connector 5"/>
          <p:cNvCxnSpPr/>
          <p:nvPr userDrawn="1"/>
        </p:nvCxnSpPr>
        <p:spPr>
          <a:xfrm>
            <a:off x="0" y="990600"/>
            <a:ext cx="9144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p:nvPr>
        </p:nvSpPr>
        <p:spPr>
          <a:xfrm>
            <a:off x="457200" y="76200"/>
            <a:ext cx="8229600" cy="838200"/>
          </a:xfrm>
          <a:prstGeom prst="rect">
            <a:avLst/>
          </a:prstGeom>
        </p:spPr>
        <p:txBody>
          <a:bodyPr/>
          <a:lstStyle>
            <a:lvl1pPr algn="l">
              <a:defRPr>
                <a:solidFill>
                  <a:srgbClr val="C00000"/>
                </a:solidFill>
              </a:defRPr>
            </a:lvl1pPr>
          </a:lstStyle>
          <a:p>
            <a:r>
              <a:rPr lang="en-US" dirty="0" smtClean="0"/>
              <a:t>Click to edit Master title style</a:t>
            </a:r>
            <a:endParaRPr lang="en-US" dirty="0"/>
          </a:p>
        </p:txBody>
      </p:sp>
      <p:sp>
        <p:nvSpPr>
          <p:cNvPr id="3" name="Text Placeholder 2"/>
          <p:cNvSpPr>
            <a:spLocks noGrp="1"/>
          </p:cNvSpPr>
          <p:nvPr>
            <p:ph type="body" sz="quarter" idx="10"/>
          </p:nvPr>
        </p:nvSpPr>
        <p:spPr>
          <a:xfrm>
            <a:off x="1905000" y="1219200"/>
            <a:ext cx="6781800" cy="5181600"/>
          </a:xfrm>
          <a:prstGeom prst="rect">
            <a:avLst/>
          </a:prstGeom>
        </p:spPr>
        <p:txBody>
          <a:bodyPr/>
          <a:lstStyle>
            <a:lvl1pPr marL="514350" indent="-514350">
              <a:buFont typeface="+mj-lt"/>
              <a:buAutoNum type="arabicPeriod"/>
              <a:defRPr/>
            </a:lvl1pPr>
            <a:lvl2pPr marL="971550" indent="-514350">
              <a:buFont typeface="+mj-lt"/>
              <a:buAutoNum type="arabicPeriod"/>
              <a:defRPr/>
            </a:lvl2pPr>
            <a:lvl3pPr marL="1371600" indent="-457200">
              <a:buFont typeface="+mj-lt"/>
              <a:buAutoNum type="arabicPeriod"/>
              <a:defRPr/>
            </a:lvl3pPr>
            <a:lvl4pPr marL="1828800" indent="-457200">
              <a:buFont typeface="+mj-lt"/>
              <a:buAutoNum type="arabicPeriod"/>
              <a:defRPr/>
            </a:lvl4pPr>
            <a:lvl5pPr marL="2286000" indent="-457200">
              <a:buFont typeface="+mj-lt"/>
              <a:buAutoNum type="arabicPeriod"/>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3"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DDFFA39A-1DF0-43AC-A156-5D5827887037}" type="slidenum">
              <a:rPr lang="en-US" sz="900">
                <a:latin typeface="+mj-lt"/>
              </a:rPr>
              <a:pPr>
                <a:defRPr/>
              </a:pPr>
              <a:t>‹#›</a:t>
            </a:fld>
            <a:r>
              <a:rPr lang="en-US" sz="900" dirty="0">
                <a:latin typeface="+mj-lt"/>
              </a:rPr>
              <a:t> of 25</a:t>
            </a:r>
          </a:p>
        </p:txBody>
      </p:sp>
      <p:cxnSp>
        <p:nvCxnSpPr>
          <p:cNvPr id="4" name="Straight Connector 3"/>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efinition">
    <p:spTree>
      <p:nvGrpSpPr>
        <p:cNvPr id="1" name=""/>
        <p:cNvGrpSpPr/>
        <p:nvPr/>
      </p:nvGrpSpPr>
      <p:grpSpPr>
        <a:xfrm>
          <a:off x="0" y="0"/>
          <a:ext cx="0" cy="0"/>
          <a:chOff x="0" y="0"/>
          <a:chExt cx="0" cy="0"/>
        </a:xfrm>
      </p:grpSpPr>
      <p:sp>
        <p:nvSpPr>
          <p:cNvPr id="4" name="Trapezoid 3"/>
          <p:cNvSpPr/>
          <p:nvPr userDrawn="1"/>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a:defRPr/>
            </a:pPr>
            <a:r>
              <a:rPr lang="en-US" sz="3200" dirty="0"/>
              <a:t>Defined</a:t>
            </a:r>
          </a:p>
        </p:txBody>
      </p:sp>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7"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D22655D9-D48E-496B-9ED6-4B91896DB146}" type="slidenum">
              <a:rPr lang="en-US" sz="900">
                <a:latin typeface="+mj-lt"/>
              </a:rPr>
              <a:pPr>
                <a:defRPr/>
              </a:pPr>
              <a:t>‹#›</a:t>
            </a:fld>
            <a:r>
              <a:rPr lang="en-US" sz="900" dirty="0">
                <a:latin typeface="+mj-lt"/>
              </a:rPr>
              <a:t> of 25</a:t>
            </a:r>
          </a:p>
        </p:txBody>
      </p: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838200" y="1981200"/>
            <a:ext cx="7620000" cy="3962400"/>
          </a:xfrm>
          <a:prstGeom prst="rect">
            <a:avLst/>
          </a:prstGeom>
        </p:spPr>
        <p:txBody>
          <a:bodyPr/>
          <a:lstStyle>
            <a:lvl1pPr marL="0" indent="0">
              <a:buNone/>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143000" y="813204"/>
            <a:ext cx="7315200" cy="863196"/>
          </a:xfrm>
          <a:prstGeom prst="rect">
            <a:avLst/>
          </a:prstGeom>
        </p:spPr>
        <p:txBody>
          <a:bodyPr/>
          <a:lstStyle>
            <a:lvl1pPr algn="ctr">
              <a:defRPr/>
            </a:lvl1pPr>
          </a:lstStyle>
          <a:p>
            <a:r>
              <a:rPr lang="en-US" smtClean="0"/>
              <a:t>Click to edit Master title style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1_Definition">
    <p:spTree>
      <p:nvGrpSpPr>
        <p:cNvPr id="1" name=""/>
        <p:cNvGrpSpPr/>
        <p:nvPr/>
      </p:nvGrpSpPr>
      <p:grpSpPr>
        <a:xfrm>
          <a:off x="0" y="0"/>
          <a:ext cx="0" cy="0"/>
          <a:chOff x="0" y="0"/>
          <a:chExt cx="0" cy="0"/>
        </a:xfrm>
      </p:grpSpPr>
      <p:sp>
        <p:nvSpPr>
          <p:cNvPr id="4" name="Trapezoid 3"/>
          <p:cNvSpPr/>
          <p:nvPr userDrawn="1"/>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Defined</a:t>
            </a:r>
          </a:p>
        </p:txBody>
      </p:sp>
      <p:sp>
        <p:nvSpPr>
          <p:cNvPr id="5" name="Footer Placeholder 4"/>
          <p:cNvSpPr txBox="1">
            <a:spLocks/>
          </p:cNvSpPr>
          <p:nvPr userDrawn="1"/>
        </p:nvSpPr>
        <p:spPr>
          <a:xfrm>
            <a:off x="457200" y="6629400"/>
            <a:ext cx="5715000" cy="228600"/>
          </a:xfrm>
          <a:prstGeom prst="rect">
            <a:avLst/>
          </a:prstGeom>
        </p:spPr>
        <p:txBody>
          <a:bodyPr anchor="ctr"/>
          <a:lstStyle>
            <a:lvl1pPr>
              <a:defRPr sz="1000">
                <a:solidFill>
                  <a:schemeClr val="accent6">
                    <a:lumMod val="10000"/>
                  </a:schemeClr>
                </a:solidFill>
                <a:latin typeface="Arial" pitchFamily="34" charset="0"/>
                <a:cs typeface="Arial" pitchFamily="34" charset="0"/>
              </a:defRPr>
            </a:lvl1pPr>
          </a:lstStyle>
          <a:p>
            <a:pPr fontAlgn="auto">
              <a:spcBef>
                <a:spcPts val="0"/>
              </a:spcBef>
              <a:spcAft>
                <a:spcPts val="0"/>
              </a:spcAft>
              <a:defRPr/>
            </a:pPr>
            <a:r>
              <a:rPr lang="en-US" sz="900" dirty="0" smtClean="0">
                <a:latin typeface="+mj-lt"/>
              </a:rPr>
              <a:t>Copyright © 2012 Pearson Education, Inc. Publishing as Prentice Hall</a:t>
            </a:r>
            <a:endParaRPr lang="en-US" sz="900" dirty="0">
              <a:latin typeface="+mj-lt"/>
            </a:endParaRPr>
          </a:p>
        </p:txBody>
      </p:sp>
      <p:sp>
        <p:nvSpPr>
          <p:cNvPr id="7" name="Slide Number Placeholder 5"/>
          <p:cNvSpPr txBox="1">
            <a:spLocks/>
          </p:cNvSpPr>
          <p:nvPr userDrawn="1"/>
        </p:nvSpPr>
        <p:spPr>
          <a:xfrm>
            <a:off x="8001000" y="6629400"/>
            <a:ext cx="1066800" cy="228600"/>
          </a:xfrm>
          <a:prstGeom prst="rect">
            <a:avLst/>
          </a:prstGeom>
          <a:ln>
            <a:noFill/>
          </a:ln>
        </p:spPr>
        <p:txBody>
          <a:bodyPr anchor="ctr"/>
          <a:lstStyle>
            <a:lvl1pPr algn="r" fontAlgn="auto">
              <a:spcBef>
                <a:spcPts val="0"/>
              </a:spcBef>
              <a:spcAft>
                <a:spcPts val="0"/>
              </a:spcAft>
              <a:defRPr sz="1200" smtClean="0">
                <a:solidFill>
                  <a:schemeClr val="accent6">
                    <a:lumMod val="10000"/>
                  </a:schemeClr>
                </a:solidFill>
                <a:latin typeface="+mn-lt"/>
                <a:cs typeface="+mn-cs"/>
              </a:defRPr>
            </a:lvl1pPr>
          </a:lstStyle>
          <a:p>
            <a:pPr>
              <a:defRPr/>
            </a:pPr>
            <a:r>
              <a:rPr lang="en-US" sz="900" dirty="0">
                <a:latin typeface="+mj-lt"/>
              </a:rPr>
              <a:t>Slide </a:t>
            </a:r>
            <a:fld id="{CC40C2C1-D83D-4DA0-A03C-DB6CF49C2C7A}" type="slidenum">
              <a:rPr lang="en-US" sz="900">
                <a:latin typeface="+mj-lt"/>
              </a:rPr>
              <a:pPr>
                <a:defRPr/>
              </a:pPr>
              <a:t>‹#›</a:t>
            </a:fld>
            <a:r>
              <a:rPr lang="en-US" sz="900" dirty="0">
                <a:latin typeface="+mj-lt"/>
              </a:rPr>
              <a:t> of 31</a:t>
            </a:r>
          </a:p>
        </p:txBody>
      </p:sp>
      <p:cxnSp>
        <p:nvCxnSpPr>
          <p:cNvPr id="8" name="Straight Connector 7"/>
          <p:cNvCxnSpPr/>
          <p:nvPr userDrawn="1"/>
        </p:nvCxnSpPr>
        <p:spPr>
          <a:xfrm>
            <a:off x="0" y="6629400"/>
            <a:ext cx="9144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0"/>
          </p:nvPr>
        </p:nvSpPr>
        <p:spPr>
          <a:xfrm>
            <a:off x="838200" y="1981200"/>
            <a:ext cx="7620000" cy="3962400"/>
          </a:xfrm>
          <a:prstGeom prst="rect">
            <a:avLst/>
          </a:prstGeom>
        </p:spPr>
        <p:txBody>
          <a:bodyPr/>
          <a:lstStyle>
            <a:lvl1pPr marL="0" indent="0">
              <a:buNone/>
              <a:defRPr sz="36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1143000" y="813204"/>
            <a:ext cx="7315200" cy="863196"/>
          </a:xfrm>
          <a:prstGeom prst="rect">
            <a:avLst/>
          </a:prstGeom>
        </p:spPr>
        <p:txBody>
          <a:bodyPr/>
          <a:lstStyle>
            <a:lvl1pPr algn="ctr">
              <a:defRPr/>
            </a:lvl1pPr>
          </a:lstStyle>
          <a:p>
            <a:r>
              <a:rPr lang="en-US" smtClean="0"/>
              <a:t>Click to edit Master title style</a:t>
            </a:r>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cSld name="3_Title Slide">
    <p:spTree>
      <p:nvGrpSpPr>
        <p:cNvPr id="1" name=""/>
        <p:cNvGrpSpPr/>
        <p:nvPr/>
      </p:nvGrpSpPr>
      <p:grpSpPr>
        <a:xfrm>
          <a:off x="0" y="0"/>
          <a:ext cx="0" cy="0"/>
          <a:chOff x="0" y="0"/>
          <a:chExt cx="0" cy="0"/>
        </a:xfrm>
      </p:grpSpPr>
      <p:sp>
        <p:nvSpPr>
          <p:cNvPr id="6162" name="Rectangle 18"/>
          <p:cNvSpPr>
            <a:spLocks noChangeArrowheads="1"/>
          </p:cNvSpPr>
          <p:nvPr userDrawn="1"/>
        </p:nvSpPr>
        <p:spPr bwMode="auto">
          <a:xfrm>
            <a:off x="0" y="0"/>
            <a:ext cx="9144000" cy="6858000"/>
          </a:xfrm>
          <a:prstGeom prst="rect">
            <a:avLst/>
          </a:prstGeom>
          <a:gradFill rotWithShape="1">
            <a:gsLst>
              <a:gs pos="0">
                <a:srgbClr val="990033"/>
              </a:gs>
              <a:gs pos="100000">
                <a:srgbClr val="D8AF00"/>
              </a:gs>
            </a:gsLst>
            <a:lin ang="5400000" scaled="1"/>
          </a:gradFill>
          <a:ln w="9525">
            <a:solidFill>
              <a:schemeClr val="tx1"/>
            </a:solidFill>
            <a:miter lim="800000"/>
            <a:headEnd/>
            <a:tailEnd/>
          </a:ln>
          <a:effectLst/>
        </p:spPr>
        <p:txBody>
          <a:bodyPr wrap="none" anchor="ctr"/>
          <a:lstStyle/>
          <a:p>
            <a:endParaRPr lang="en-GB"/>
          </a:p>
        </p:txBody>
      </p:sp>
      <p:sp>
        <p:nvSpPr>
          <p:cNvPr id="6147" name="Rectangle 3"/>
          <p:cNvSpPr>
            <a:spLocks noGrp="1" noChangeArrowheads="1"/>
          </p:cNvSpPr>
          <p:nvPr>
            <p:ph type="ctrTitle"/>
          </p:nvPr>
        </p:nvSpPr>
        <p:spPr>
          <a:xfrm>
            <a:off x="2286000" y="2209800"/>
            <a:ext cx="6553200" cy="1393825"/>
          </a:xfrm>
          <a:prstGeom prst="rect">
            <a:avLst/>
          </a:prstGeom>
        </p:spPr>
        <p:txBody>
          <a:bodyPr/>
          <a:lstStyle>
            <a:lvl1pPr>
              <a:defRPr sz="4000"/>
            </a:lvl1pPr>
          </a:lstStyle>
          <a:p>
            <a:endParaRPr lang="en-US"/>
          </a:p>
        </p:txBody>
      </p:sp>
      <p:sp>
        <p:nvSpPr>
          <p:cNvPr id="6158" name="AutoShape 14"/>
          <p:cNvSpPr>
            <a:spLocks noChangeArrowheads="1"/>
          </p:cNvSpPr>
          <p:nvPr userDrawn="1"/>
        </p:nvSpPr>
        <p:spPr bwMode="auto">
          <a:xfrm>
            <a:off x="1828800" y="1143000"/>
            <a:ext cx="7543800" cy="1828800"/>
          </a:xfrm>
          <a:prstGeom prst="roundRect">
            <a:avLst>
              <a:gd name="adj" fmla="val 16667"/>
            </a:avLst>
          </a:prstGeom>
          <a:noFill/>
          <a:ln w="9525">
            <a:noFill/>
            <a:round/>
            <a:headEnd/>
            <a:tailEnd/>
          </a:ln>
          <a:effectLst/>
        </p:spPr>
        <p:txBody>
          <a:bodyPr wrap="none" anchor="ctr"/>
          <a:lstStyle/>
          <a:p>
            <a:endParaRPr lang="en-GB"/>
          </a:p>
        </p:txBody>
      </p:sp>
      <p:pic>
        <p:nvPicPr>
          <p:cNvPr id="6163" name="Picture 19"/>
          <p:cNvPicPr>
            <a:picLocks noChangeAspect="1" noChangeArrowheads="1"/>
          </p:cNvPicPr>
          <p:nvPr userDrawn="1"/>
        </p:nvPicPr>
        <p:blipFill>
          <a:blip r:embed="rId2"/>
          <a:srcRect/>
          <a:stretch>
            <a:fillRect/>
          </a:stretch>
        </p:blipFill>
        <p:spPr bwMode="auto">
          <a:xfrm>
            <a:off x="0" y="0"/>
            <a:ext cx="1787525" cy="6858000"/>
          </a:xfrm>
          <a:prstGeom prst="rect">
            <a:avLst/>
          </a:prstGeom>
          <a:noFill/>
          <a:ln w="9525">
            <a:noFill/>
            <a:miter lim="800000"/>
            <a:headEnd/>
            <a:tailEnd/>
          </a:ln>
          <a:effectLst/>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5_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Lst>
  <p:timing>
    <p:tnLst>
      <p:par>
        <p:cTn id="1" dur="indefinite" restart="never" nodeType="tmRoot"/>
      </p:par>
    </p:tnLst>
  </p:timing>
  <p:txStyles>
    <p:titleStyle>
      <a:lvl1pPr algn="l" rtl="0" eaLnBrk="0" fontAlgn="base" hangingPunct="0">
        <a:spcBef>
          <a:spcPct val="0"/>
        </a:spcBef>
        <a:spcAft>
          <a:spcPct val="0"/>
        </a:spcAft>
        <a:defRPr sz="4400" kern="1200">
          <a:solidFill>
            <a:schemeClr val="tx1"/>
          </a:solidFill>
          <a:latin typeface="+mj-lt"/>
          <a:ea typeface="+mj-ea"/>
          <a:cs typeface="+mj-cs"/>
        </a:defRPr>
      </a:lvl1pPr>
      <a:lvl2pPr algn="l" rtl="0" eaLnBrk="0" fontAlgn="base" hangingPunct="0">
        <a:spcBef>
          <a:spcPct val="0"/>
        </a:spcBef>
        <a:spcAft>
          <a:spcPct val="0"/>
        </a:spcAft>
        <a:defRPr sz="4400">
          <a:solidFill>
            <a:schemeClr val="tx1"/>
          </a:solidFill>
          <a:latin typeface="Calibri" pitchFamily="34" charset="0"/>
        </a:defRPr>
      </a:lvl2pPr>
      <a:lvl3pPr algn="l" rtl="0" eaLnBrk="0" fontAlgn="base" hangingPunct="0">
        <a:spcBef>
          <a:spcPct val="0"/>
        </a:spcBef>
        <a:spcAft>
          <a:spcPct val="0"/>
        </a:spcAft>
        <a:defRPr sz="4400">
          <a:solidFill>
            <a:schemeClr val="tx1"/>
          </a:solidFill>
          <a:latin typeface="Calibri" pitchFamily="34" charset="0"/>
        </a:defRPr>
      </a:lvl3pPr>
      <a:lvl4pPr algn="l" rtl="0" eaLnBrk="0" fontAlgn="base" hangingPunct="0">
        <a:spcBef>
          <a:spcPct val="0"/>
        </a:spcBef>
        <a:spcAft>
          <a:spcPct val="0"/>
        </a:spcAft>
        <a:defRPr sz="4400">
          <a:solidFill>
            <a:schemeClr val="tx1"/>
          </a:solidFill>
          <a:latin typeface="Calibri" pitchFamily="34" charset="0"/>
        </a:defRPr>
      </a:lvl4pPr>
      <a:lvl5pPr algn="l" rtl="0" eaLnBrk="0" fontAlgn="base" hangingPunct="0">
        <a:spcBef>
          <a:spcPct val="0"/>
        </a:spcBef>
        <a:spcAft>
          <a:spcPct val="0"/>
        </a:spcAft>
        <a:defRPr sz="4400">
          <a:solidFill>
            <a:schemeClr val="tx1"/>
          </a:solidFill>
          <a:latin typeface="Calibri" pitchFamily="34" charset="0"/>
        </a:defRPr>
      </a:lvl5pPr>
      <a:lvl6pPr marL="457200" algn="l" rtl="0" fontAlgn="base">
        <a:spcBef>
          <a:spcPct val="0"/>
        </a:spcBef>
        <a:spcAft>
          <a:spcPct val="0"/>
        </a:spcAft>
        <a:defRPr sz="4400">
          <a:solidFill>
            <a:schemeClr val="tx1"/>
          </a:solidFill>
          <a:latin typeface="Calibri" pitchFamily="34" charset="0"/>
        </a:defRPr>
      </a:lvl6pPr>
      <a:lvl7pPr marL="914400" algn="l" rtl="0" fontAlgn="base">
        <a:spcBef>
          <a:spcPct val="0"/>
        </a:spcBef>
        <a:spcAft>
          <a:spcPct val="0"/>
        </a:spcAft>
        <a:defRPr sz="4400">
          <a:solidFill>
            <a:schemeClr val="tx1"/>
          </a:solidFill>
          <a:latin typeface="Calibri" pitchFamily="34" charset="0"/>
        </a:defRPr>
      </a:lvl7pPr>
      <a:lvl8pPr marL="1371600" algn="l" rtl="0" fontAlgn="base">
        <a:spcBef>
          <a:spcPct val="0"/>
        </a:spcBef>
        <a:spcAft>
          <a:spcPct val="0"/>
        </a:spcAft>
        <a:defRPr sz="4400">
          <a:solidFill>
            <a:schemeClr val="tx1"/>
          </a:solidFill>
          <a:latin typeface="Calibri" pitchFamily="34" charset="0"/>
        </a:defRPr>
      </a:lvl8pPr>
      <a:lvl9pPr marL="1828800" algn="l"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4450" name="Picture 2" descr="https://encrypted-tbn2.gstatic.com/images?q=tbn:ANd9GcQXVWe_lpYMOy2G1Mt_PUkDtxJxq_OENslXI6LIne-DNiSGVeUo"/>
          <p:cNvPicPr>
            <a:picLocks noChangeAspect="1" noChangeArrowheads="1"/>
          </p:cNvPicPr>
          <p:nvPr/>
        </p:nvPicPr>
        <p:blipFill>
          <a:blip r:embed="rId2"/>
          <a:srcRect/>
          <a:stretch>
            <a:fillRect/>
          </a:stretch>
        </p:blipFill>
        <p:spPr bwMode="auto">
          <a:xfrm>
            <a:off x="1295400" y="304800"/>
            <a:ext cx="6324600" cy="4396657"/>
          </a:xfrm>
          <a:prstGeom prst="rect">
            <a:avLst/>
          </a:prstGeom>
          <a:noFill/>
        </p:spPr>
      </p:pic>
      <p:sp>
        <p:nvSpPr>
          <p:cNvPr id="5" name="TextBox 4"/>
          <p:cNvSpPr txBox="1"/>
          <p:nvPr/>
        </p:nvSpPr>
        <p:spPr>
          <a:xfrm>
            <a:off x="0" y="5105400"/>
            <a:ext cx="9144000" cy="1569660"/>
          </a:xfrm>
          <a:prstGeom prst="rect">
            <a:avLst/>
          </a:prstGeom>
          <a:noFill/>
        </p:spPr>
        <p:txBody>
          <a:bodyPr wrap="square" rtlCol="0">
            <a:spAutoFit/>
          </a:bodyPr>
          <a:lstStyle/>
          <a:p>
            <a:pPr algn="ctr"/>
            <a:r>
              <a:rPr lang="en-GB" sz="9600" b="1" dirty="0" smtClean="0"/>
              <a:t>REVISION</a:t>
            </a:r>
            <a:endParaRPr lang="en-GB" sz="96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4"/>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0243" name="Title 1"/>
          <p:cNvSpPr>
            <a:spLocks noGrp="1"/>
          </p:cNvSpPr>
          <p:nvPr>
            <p:ph type="ctrTitle"/>
          </p:nvPr>
        </p:nvSpPr>
        <p:spPr bwMode="auto">
          <a:xfrm>
            <a:off x="76200" y="5791200"/>
            <a:ext cx="90678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smtClean="0">
                <a:solidFill>
                  <a:srgbClr val="FF0000"/>
                </a:solidFill>
              </a:rPr>
              <a:t>Defining Marketing for the 21</a:t>
            </a:r>
            <a:r>
              <a:rPr lang="en-US" sz="4000" baseline="30000" smtClean="0">
                <a:solidFill>
                  <a:srgbClr val="FF0000"/>
                </a:solidFill>
              </a:rPr>
              <a:t>st</a:t>
            </a:r>
            <a:r>
              <a:rPr lang="en-US" sz="4000" smtClean="0">
                <a:solidFill>
                  <a:srgbClr val="FF0000"/>
                </a:solidFill>
              </a:rPr>
              <a:t> Century</a:t>
            </a:r>
          </a:p>
        </p:txBody>
      </p:sp>
      <p:sp>
        <p:nvSpPr>
          <p:cNvPr id="6" name="Trapezoid 5"/>
          <p:cNvSpPr/>
          <p:nvPr/>
        </p:nvSpPr>
        <p:spPr>
          <a:xfrm rot="18984247">
            <a:off x="-506413" y="461963"/>
            <a:ext cx="2474913" cy="457200"/>
          </a:xfrm>
          <a:prstGeom prst="trapezoid">
            <a:avLst>
              <a:gd name="adj" fmla="val 96853"/>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t>Chapter 1</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4" name="Picture 3"/>
          <p:cNvPicPr>
            <a:picLocks noChangeAspect="1"/>
          </p:cNvPicPr>
          <p:nvPr/>
        </p:nvPicPr>
        <p:blipFill>
          <a:blip r:embed="rId2">
            <a:clrChange>
              <a:clrFrom>
                <a:srgbClr val="FFFFFF"/>
              </a:clrFrom>
              <a:clrTo>
                <a:srgbClr val="FFFFFF">
                  <a:alpha val="0"/>
                </a:srgbClr>
              </a:clrTo>
            </a:clrChange>
          </a:blip>
          <a:srcRect/>
          <a:stretch>
            <a:fillRect/>
          </a:stretch>
        </p:blipFill>
        <p:spPr bwMode="auto">
          <a:xfrm>
            <a:off x="3811588" y="3657600"/>
            <a:ext cx="5332412" cy="2954338"/>
          </a:xfrm>
          <a:prstGeom prst="rect">
            <a:avLst/>
          </a:prstGeom>
          <a:noFill/>
          <a:ln w="9525">
            <a:noFill/>
            <a:miter lim="800000"/>
            <a:headEnd/>
            <a:tailEnd/>
          </a:ln>
        </p:spPr>
      </p:pic>
      <p:sp>
        <p:nvSpPr>
          <p:cNvPr id="13315" name="Content Placeholder 2"/>
          <p:cNvSpPr>
            <a:spLocks noGrp="1"/>
          </p:cNvSpPr>
          <p:nvPr>
            <p:ph type="body" sz="quarter" idx="10"/>
          </p:nvPr>
        </p:nvSpPr>
        <p:spPr bwMode="auto">
          <a:xfrm>
            <a:off x="762000" y="1058863"/>
            <a:ext cx="7924800" cy="3962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b="1" smtClean="0">
                <a:solidFill>
                  <a:srgbClr val="FF0000"/>
                </a:solidFill>
              </a:rPr>
              <a:t>Marketing</a:t>
            </a:r>
            <a:r>
              <a:rPr lang="en-US" sz="4000" smtClean="0"/>
              <a:t> is the activity, set of institutions, and processes for creating, communicating, delivering, and exchanging offers that have value for customers, clients, partners, </a:t>
            </a:r>
            <a:br>
              <a:rPr lang="en-US" sz="4000" smtClean="0"/>
            </a:br>
            <a:r>
              <a:rPr lang="en-US" sz="4000" smtClean="0"/>
              <a:t>and society at large.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Content Placeholder 2"/>
          <p:cNvSpPr>
            <a:spLocks noGrp="1"/>
          </p:cNvSpPr>
          <p:nvPr>
            <p:ph type="body" sz="quarter" idx="10"/>
          </p:nvPr>
        </p:nvSpPr>
        <p:spPr bwMode="auto">
          <a:xfrm>
            <a:off x="990600" y="914400"/>
            <a:ext cx="7391400" cy="3962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b="1" smtClean="0">
                <a:solidFill>
                  <a:srgbClr val="FF0000"/>
                </a:solidFill>
              </a:rPr>
              <a:t>Marketing management </a:t>
            </a:r>
            <a:r>
              <a:rPr lang="en-US" sz="4000" smtClean="0"/>
              <a:t>is the art and science of choosing target markets and getting, keeping, and growing customers through creating, delivering, and communicating superior </a:t>
            </a:r>
            <a:br>
              <a:rPr lang="en-US" sz="4000" smtClean="0"/>
            </a:br>
            <a:r>
              <a:rPr lang="en-US" sz="4000" smtClean="0"/>
              <a:t>customer value.</a:t>
            </a:r>
          </a:p>
        </p:txBody>
      </p:sp>
      <p:pic>
        <p:nvPicPr>
          <p:cNvPr id="14339" name="Picture 4"/>
          <p:cNvPicPr>
            <a:picLocks noChangeAspect="1"/>
          </p:cNvPicPr>
          <p:nvPr/>
        </p:nvPicPr>
        <p:blipFill>
          <a:blip r:embed="rId2">
            <a:clrChange>
              <a:clrFrom>
                <a:srgbClr val="FFFFFF"/>
              </a:clrFrom>
              <a:clrTo>
                <a:srgbClr val="FFFFFF">
                  <a:alpha val="0"/>
                </a:srgbClr>
              </a:clrTo>
            </a:clrChange>
          </a:blip>
          <a:srcRect/>
          <a:stretch>
            <a:fillRect/>
          </a:stretch>
        </p:blipFill>
        <p:spPr bwMode="auto">
          <a:xfrm>
            <a:off x="6621463" y="3581400"/>
            <a:ext cx="2522537" cy="3200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9219" name="Title 1"/>
          <p:cNvSpPr>
            <a:spLocks noGrp="1"/>
          </p:cNvSpPr>
          <p:nvPr>
            <p:ph type="ctrTitle"/>
          </p:nvPr>
        </p:nvSpPr>
        <p:spPr bwMode="auto">
          <a:xfrm>
            <a:off x="3133725" y="1676400"/>
            <a:ext cx="5638800" cy="1600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800" smtClean="0">
                <a:solidFill>
                  <a:srgbClr val="C00000"/>
                </a:solidFill>
              </a:rPr>
              <a:t>Developing Marketing Strategies and Plans</a:t>
            </a: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3"/>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10243" name="Title 1"/>
          <p:cNvSpPr>
            <a:spLocks noGrp="1"/>
          </p:cNvSpPr>
          <p:nvPr>
            <p:ph type="ctrTitle"/>
          </p:nvPr>
        </p:nvSpPr>
        <p:spPr bwMode="auto">
          <a:xfrm>
            <a:off x="1066800" y="609600"/>
            <a:ext cx="6477000" cy="1287463"/>
          </a:xfrm>
          <a:solidFill>
            <a:schemeClr val="bg1">
              <a:alpha val="36862"/>
            </a:schemeClr>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smtClean="0">
                <a:solidFill>
                  <a:srgbClr val="FF0000"/>
                </a:solidFill>
              </a:rPr>
              <a:t>Collecting Information and Forecasting Demand</a:t>
            </a:r>
          </a:p>
        </p:txBody>
      </p:sp>
      <p:sp>
        <p:nvSpPr>
          <p:cNvPr id="7" name="Trapezoid 6"/>
          <p:cNvSpPr/>
          <p:nvPr/>
        </p:nvSpPr>
        <p:spPr>
          <a:xfrm rot="18984247">
            <a:off x="-617538" y="452438"/>
            <a:ext cx="2763838" cy="569912"/>
          </a:xfrm>
          <a:prstGeom prst="trapezoid">
            <a:avLst>
              <a:gd name="adj" fmla="val 102674"/>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bIns="137160" anchor="ctr"/>
          <a:lstStyle/>
          <a:p>
            <a:pPr algn="ctr" fontAlgn="auto">
              <a:spcBef>
                <a:spcPts val="0"/>
              </a:spcBef>
              <a:spcAft>
                <a:spcPts val="0"/>
              </a:spcAft>
              <a:defRPr/>
            </a:pPr>
            <a:r>
              <a:rPr lang="en-US" sz="3200" dirty="0"/>
              <a:t>Chapter 3</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Collecting Information</a:t>
            </a:r>
          </a:p>
        </p:txBody>
      </p:sp>
      <p:pic>
        <p:nvPicPr>
          <p:cNvPr id="12291" name="Picture 3"/>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2660650" y="990600"/>
            <a:ext cx="3740150" cy="1990725"/>
          </a:xfrm>
          <a:prstGeom prst="rect">
            <a:avLst/>
          </a:prstGeom>
          <a:noFill/>
          <a:ln w="9525">
            <a:noFill/>
            <a:miter lim="800000"/>
            <a:headEnd/>
            <a:tailEnd/>
          </a:ln>
        </p:spPr>
      </p:pic>
      <p:pic>
        <p:nvPicPr>
          <p:cNvPr id="12292" name="Picture 6"/>
          <p:cNvPicPr>
            <a:picLocks noChangeAspect="1"/>
          </p:cNvPicPr>
          <p:nvPr/>
        </p:nvPicPr>
        <p:blipFill>
          <a:blip r:embed="rId4"/>
          <a:srcRect l="37605" t="6143" r="25404" b="22395"/>
          <a:stretch>
            <a:fillRect/>
          </a:stretch>
        </p:blipFill>
        <p:spPr bwMode="auto">
          <a:xfrm>
            <a:off x="4038600" y="4267200"/>
            <a:ext cx="927100" cy="2281238"/>
          </a:xfrm>
          <a:prstGeom prst="rect">
            <a:avLst/>
          </a:prstGeom>
          <a:noFill/>
          <a:ln w="9525">
            <a:noFill/>
            <a:miter lim="800000"/>
            <a:headEnd/>
            <a:tailEnd/>
          </a:ln>
        </p:spPr>
      </p:pic>
      <p:pic>
        <p:nvPicPr>
          <p:cNvPr id="12293" name="Picture 7"/>
          <p:cNvPicPr>
            <a:picLocks noChangeAspect="1"/>
          </p:cNvPicPr>
          <p:nvPr/>
        </p:nvPicPr>
        <p:blipFill>
          <a:blip r:embed="rId5"/>
          <a:srcRect/>
          <a:stretch>
            <a:fillRect/>
          </a:stretch>
        </p:blipFill>
        <p:spPr bwMode="auto">
          <a:xfrm>
            <a:off x="6172200" y="2924175"/>
            <a:ext cx="2781300" cy="1489075"/>
          </a:xfrm>
          <a:prstGeom prst="rect">
            <a:avLst/>
          </a:prstGeom>
          <a:noFill/>
          <a:ln w="9525">
            <a:noFill/>
            <a:miter lim="800000"/>
            <a:headEnd/>
            <a:tailEnd/>
          </a:ln>
        </p:spPr>
      </p:pic>
      <p:sp>
        <p:nvSpPr>
          <p:cNvPr id="12294" name="TextBox 8"/>
          <p:cNvSpPr txBox="1">
            <a:spLocks noChangeArrowheads="1"/>
          </p:cNvSpPr>
          <p:nvPr/>
        </p:nvSpPr>
        <p:spPr bwMode="auto">
          <a:xfrm>
            <a:off x="6019800" y="1219200"/>
            <a:ext cx="2133600" cy="461963"/>
          </a:xfrm>
          <a:prstGeom prst="rect">
            <a:avLst/>
          </a:prstGeom>
          <a:noFill/>
          <a:ln w="9525">
            <a:noFill/>
            <a:miter lim="800000"/>
            <a:headEnd/>
            <a:tailEnd/>
          </a:ln>
        </p:spPr>
        <p:txBody>
          <a:bodyPr>
            <a:spAutoFit/>
          </a:bodyPr>
          <a:lstStyle/>
          <a:p>
            <a:r>
              <a:rPr lang="en-US" sz="2400"/>
              <a:t>Customers</a:t>
            </a:r>
          </a:p>
        </p:txBody>
      </p:sp>
      <p:sp>
        <p:nvSpPr>
          <p:cNvPr id="12295" name="TextBox 11"/>
          <p:cNvSpPr txBox="1">
            <a:spLocks noChangeArrowheads="1"/>
          </p:cNvSpPr>
          <p:nvPr/>
        </p:nvSpPr>
        <p:spPr bwMode="auto">
          <a:xfrm>
            <a:off x="127000" y="4572000"/>
            <a:ext cx="2133600" cy="461963"/>
          </a:xfrm>
          <a:prstGeom prst="rect">
            <a:avLst/>
          </a:prstGeom>
          <a:noFill/>
          <a:ln w="9525">
            <a:noFill/>
            <a:miter lim="800000"/>
            <a:headEnd/>
            <a:tailEnd/>
          </a:ln>
        </p:spPr>
        <p:txBody>
          <a:bodyPr>
            <a:spAutoFit/>
          </a:bodyPr>
          <a:lstStyle/>
          <a:p>
            <a:r>
              <a:rPr lang="en-US" sz="2400"/>
              <a:t>Competitors</a:t>
            </a:r>
          </a:p>
        </p:txBody>
      </p:sp>
      <p:sp>
        <p:nvSpPr>
          <p:cNvPr id="12296" name="TextBox 12"/>
          <p:cNvSpPr txBox="1">
            <a:spLocks noChangeArrowheads="1"/>
          </p:cNvSpPr>
          <p:nvPr/>
        </p:nvSpPr>
        <p:spPr bwMode="auto">
          <a:xfrm>
            <a:off x="6369050" y="4413250"/>
            <a:ext cx="2584450" cy="461963"/>
          </a:xfrm>
          <a:prstGeom prst="rect">
            <a:avLst/>
          </a:prstGeom>
          <a:noFill/>
          <a:ln w="9525">
            <a:noFill/>
            <a:miter lim="800000"/>
            <a:headEnd/>
            <a:tailEnd/>
          </a:ln>
        </p:spPr>
        <p:txBody>
          <a:bodyPr>
            <a:spAutoFit/>
          </a:bodyPr>
          <a:lstStyle/>
          <a:p>
            <a:pPr algn="r"/>
            <a:r>
              <a:rPr lang="en-US" sz="2400"/>
              <a:t>External Factors</a:t>
            </a:r>
          </a:p>
        </p:txBody>
      </p:sp>
      <p:cxnSp>
        <p:nvCxnSpPr>
          <p:cNvPr id="11" name="Straight Arrow Connector 10"/>
          <p:cNvCxnSpPr/>
          <p:nvPr/>
        </p:nvCxnSpPr>
        <p:spPr>
          <a:xfrm>
            <a:off x="2260600" y="4645025"/>
            <a:ext cx="1701800" cy="76200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a:off x="5181600" y="4495800"/>
            <a:ext cx="1524000" cy="91122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572000" y="2981325"/>
            <a:ext cx="0" cy="1285875"/>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2300" name="Picture 18"/>
          <p:cNvPicPr>
            <a:picLocks noChangeAspect="1"/>
          </p:cNvPicPr>
          <p:nvPr/>
        </p:nvPicPr>
        <p:blipFill>
          <a:blip r:embed="rId6"/>
          <a:srcRect/>
          <a:stretch>
            <a:fillRect/>
          </a:stretch>
        </p:blipFill>
        <p:spPr bwMode="auto">
          <a:xfrm>
            <a:off x="228600" y="1835150"/>
            <a:ext cx="1527175" cy="2660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3" name="Title 1"/>
          <p:cNvSpPr>
            <a:spLocks noGrp="1"/>
          </p:cNvSpPr>
          <p:nvPr>
            <p:ph type="ctrTitle"/>
          </p:nvPr>
        </p:nvSpPr>
        <p:spPr bwMode="auto">
          <a:xfrm>
            <a:off x="0" y="6019800"/>
            <a:ext cx="8991600" cy="685800"/>
          </a:xfrm>
          <a:noFill/>
          <a:ln>
            <a:miter lim="800000"/>
            <a:headEnd/>
            <a:tailEnd/>
          </a:ln>
        </p:spPr>
        <p:txBody>
          <a:bodyPr vert="horz" wrap="square" lIns="91440" tIns="45720" rIns="91440" bIns="45720" numCol="1" anchor="t" anchorCtr="0" compatLnSpc="1">
            <a:prstTxWarp prst="textNoShape">
              <a:avLst/>
            </a:prstTxWarp>
          </a:bodyPr>
          <a:lstStyle/>
          <a:p>
            <a:pPr algn="ctr" eaLnBrk="1" hangingPunct="1"/>
            <a:r>
              <a:rPr lang="en-US" sz="4000" dirty="0" smtClean="0">
                <a:solidFill>
                  <a:srgbClr val="FF0000"/>
                </a:solidFill>
              </a:rPr>
              <a:t>Creating Long-term </a:t>
            </a:r>
            <a:r>
              <a:rPr lang="en-US" sz="4200" dirty="0" smtClean="0">
                <a:solidFill>
                  <a:srgbClr val="FF0000"/>
                </a:solidFill>
              </a:rPr>
              <a:t>Loyalty</a:t>
            </a:r>
            <a:r>
              <a:rPr lang="en-US" sz="4000" dirty="0" smtClean="0">
                <a:solidFill>
                  <a:srgbClr val="FF0000"/>
                </a:solidFill>
              </a:rPr>
              <a:t> Relationships</a:t>
            </a:r>
          </a:p>
        </p:txBody>
      </p:sp>
      <p:pic>
        <p:nvPicPr>
          <p:cNvPr id="5122" name="Picture 2" descr="https://encrypted-tbn1.gstatic.com/images?q=tbn:ANd9GcROT_R0RGJvHrT8KPrUh7GwfT_WtSINCEdwj6GgKfqxB020fmwD"/>
          <p:cNvPicPr>
            <a:picLocks noChangeAspect="1" noChangeArrowheads="1"/>
          </p:cNvPicPr>
          <p:nvPr/>
        </p:nvPicPr>
        <p:blipFill>
          <a:blip r:embed="rId2"/>
          <a:srcRect/>
          <a:stretch>
            <a:fillRect/>
          </a:stretch>
        </p:blipFill>
        <p:spPr bwMode="auto">
          <a:xfrm>
            <a:off x="0" y="228600"/>
            <a:ext cx="8305800" cy="5629104"/>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bwMode="auto">
          <a:xfrm>
            <a:off x="152400" y="76200"/>
            <a:ext cx="8839200" cy="8382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000" smtClean="0"/>
              <a:t>Customer Value, Satisfaction, and Loyalty</a:t>
            </a:r>
          </a:p>
        </p:txBody>
      </p:sp>
      <p:pic>
        <p:nvPicPr>
          <p:cNvPr id="12291" name="Picture 3"/>
          <p:cNvPicPr>
            <a:picLocks noChangeAspect="1"/>
          </p:cNvPicPr>
          <p:nvPr/>
        </p:nvPicPr>
        <p:blipFill>
          <a:blip r:embed="rId3"/>
          <a:srcRect/>
          <a:stretch>
            <a:fillRect/>
          </a:stretch>
        </p:blipFill>
        <p:spPr bwMode="auto">
          <a:xfrm>
            <a:off x="4773613" y="4105275"/>
            <a:ext cx="4370387" cy="2452688"/>
          </a:xfrm>
          <a:prstGeom prst="rect">
            <a:avLst/>
          </a:prstGeom>
          <a:noFill/>
          <a:ln w="9525">
            <a:noFill/>
            <a:miter lim="800000"/>
            <a:headEnd/>
            <a:tailEnd/>
          </a:ln>
        </p:spPr>
      </p:pic>
      <p:sp>
        <p:nvSpPr>
          <p:cNvPr id="12293" name="TextBox 2"/>
          <p:cNvSpPr txBox="1">
            <a:spLocks noChangeArrowheads="1"/>
          </p:cNvSpPr>
          <p:nvPr/>
        </p:nvSpPr>
        <p:spPr bwMode="auto">
          <a:xfrm>
            <a:off x="762000" y="1447800"/>
            <a:ext cx="8077200" cy="1631216"/>
          </a:xfrm>
          <a:prstGeom prst="rect">
            <a:avLst/>
          </a:prstGeom>
          <a:noFill/>
          <a:ln w="9525">
            <a:noFill/>
            <a:miter lim="800000"/>
            <a:headEnd/>
            <a:tailEnd/>
          </a:ln>
        </p:spPr>
        <p:txBody>
          <a:bodyPr wrap="square">
            <a:spAutoFit/>
          </a:bodyPr>
          <a:lstStyle/>
          <a:p>
            <a:pPr algn="just"/>
            <a:r>
              <a:rPr lang="en-US" sz="2000" dirty="0" smtClean="0"/>
              <a:t>The only value a company will create is the value that comes from customer- the ones a company has now and the ones a company will have in future. Businesses succeed by getting keeping and growing customers. Customers are the only reason, company build factories, hire employees, schedule meetings, lay fiber optic lines or engage in any business activity. </a:t>
            </a:r>
            <a:endParaRPr lang="en-US"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314" name="Picture 2"/>
          <p:cNvPicPr>
            <a:picLocks noChangeAspect="1"/>
          </p:cNvPicPr>
          <p:nvPr/>
        </p:nvPicPr>
        <p:blipFill>
          <a:blip r:embed="rId3"/>
          <a:srcRect/>
          <a:stretch>
            <a:fillRect/>
          </a:stretch>
        </p:blipFill>
        <p:spPr bwMode="auto">
          <a:xfrm>
            <a:off x="785813" y="2362200"/>
            <a:ext cx="7688262" cy="4191000"/>
          </a:xfrm>
          <a:prstGeom prst="rect">
            <a:avLst/>
          </a:prstGeom>
          <a:noFill/>
          <a:ln w="9525">
            <a:noFill/>
            <a:miter lim="800000"/>
            <a:headEnd/>
            <a:tailEnd/>
          </a:ln>
        </p:spPr>
      </p:pic>
      <p:sp>
        <p:nvSpPr>
          <p:cNvPr id="13317" name="Title 1"/>
          <p:cNvSpPr txBox="1">
            <a:spLocks/>
          </p:cNvSpPr>
          <p:nvPr/>
        </p:nvSpPr>
        <p:spPr bwMode="auto">
          <a:xfrm>
            <a:off x="785813" y="685800"/>
            <a:ext cx="7824787" cy="1371600"/>
          </a:xfrm>
          <a:prstGeom prst="rect">
            <a:avLst/>
          </a:prstGeom>
          <a:noFill/>
          <a:ln w="9525">
            <a:noFill/>
            <a:miter lim="800000"/>
            <a:headEnd/>
            <a:tailEnd/>
          </a:ln>
        </p:spPr>
        <p:txBody>
          <a:bodyPr/>
          <a:lstStyle/>
          <a:p>
            <a:pPr algn="ctr"/>
            <a:r>
              <a:rPr lang="en-US" sz="4400"/>
              <a:t>Traditional Organization vs. Customer-Oriented Organization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42" name="Picture 3"/>
          <p:cNvPicPr>
            <a:picLocks noChangeAspect="1"/>
          </p:cNvPicPr>
          <p:nvPr/>
        </p:nvPicPr>
        <p:blipFill>
          <a:blip r:embed="rId2"/>
          <a:srcRect r="30750"/>
          <a:stretch>
            <a:fillRect/>
          </a:stretch>
        </p:blipFill>
        <p:spPr bwMode="auto">
          <a:xfrm>
            <a:off x="0" y="750888"/>
            <a:ext cx="2819400" cy="6107112"/>
          </a:xfrm>
          <a:prstGeom prst="rect">
            <a:avLst/>
          </a:prstGeom>
          <a:noFill/>
          <a:ln w="9525">
            <a:noFill/>
            <a:miter lim="800000"/>
            <a:headEnd/>
            <a:tailEnd/>
          </a:ln>
        </p:spPr>
      </p:pic>
      <p:sp>
        <p:nvSpPr>
          <p:cNvPr id="10243" name="Title 1"/>
          <p:cNvSpPr>
            <a:spLocks noGrp="1"/>
          </p:cNvSpPr>
          <p:nvPr>
            <p:ph type="ctrTitle" idx="4294967295"/>
          </p:nvPr>
        </p:nvSpPr>
        <p:spPr bwMode="auto">
          <a:xfrm>
            <a:off x="3352800" y="3429000"/>
            <a:ext cx="5486400" cy="1752600"/>
          </a:xfrm>
          <a:prstGeom prst="rect">
            <a:avLst/>
          </a:prstGeom>
          <a:noFill/>
          <a:ln>
            <a:miter lim="800000"/>
            <a:headEnd/>
            <a:tailEnd/>
          </a:ln>
        </p:spPr>
        <p:txBody>
          <a:bodyPr/>
          <a:lstStyle/>
          <a:p>
            <a:pPr eaLnBrk="1" hangingPunct="1"/>
            <a:r>
              <a:rPr lang="en-US" sz="4800" smtClean="0">
                <a:solidFill>
                  <a:srgbClr val="FF0000"/>
                </a:solidFill>
              </a:rPr>
              <a:t>Analyzing Consumer Markets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Content Placeholder 2"/>
          <p:cNvSpPr>
            <a:spLocks noGrp="1"/>
          </p:cNvSpPr>
          <p:nvPr>
            <p:ph type="body" sz="quarter" idx="10"/>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The study of how individuals, groups, and organizations select, buy, use, and dispose of goods, services, ideas, or experiences to satisfy their needs or wants.</a:t>
            </a:r>
          </a:p>
        </p:txBody>
      </p:sp>
      <p:sp>
        <p:nvSpPr>
          <p:cNvPr id="12291" name="Title 1"/>
          <p:cNvSpPr>
            <a:spLocks noGrp="1"/>
          </p:cNvSpPr>
          <p:nvPr>
            <p:ph type="title"/>
          </p:nvPr>
        </p:nvSpPr>
        <p:spPr bwMode="auto">
          <a:xfrm>
            <a:off x="1143000" y="812800"/>
            <a:ext cx="7315200" cy="863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b="1" dirty="0" smtClean="0"/>
              <a:t>Consumer Behavior</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le 1"/>
          <p:cNvSpPr>
            <a:spLocks noGrp="1"/>
          </p:cNvSpPr>
          <p:nvPr>
            <p:ph type="ctrTitle"/>
          </p:nvPr>
        </p:nvSpPr>
        <p:spPr bwMode="auto">
          <a:xfrm>
            <a:off x="1143000" y="1928813"/>
            <a:ext cx="6477000" cy="1752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800" smtClean="0">
                <a:solidFill>
                  <a:srgbClr val="FF0000"/>
                </a:solidFill>
              </a:rPr>
              <a:t>Analyzing Business Markets</a:t>
            </a:r>
          </a:p>
        </p:txBody>
      </p:sp>
      <p:pic>
        <p:nvPicPr>
          <p:cNvPr id="10244" name="Picture 2" descr="C:\Users\Mike Home\Documents\Teaching Material\Artwork\Photos\Shutterstock\LowRez\B2B.jpg"/>
          <p:cNvPicPr>
            <a:picLocks noChangeAspect="1" noChangeArrowheads="1"/>
          </p:cNvPicPr>
          <p:nvPr/>
        </p:nvPicPr>
        <p:blipFill>
          <a:blip r:embed="rId2"/>
          <a:srcRect l="9570" t="23238" r="7428" b="31619"/>
          <a:stretch>
            <a:fillRect/>
          </a:stretch>
        </p:blipFill>
        <p:spPr bwMode="auto">
          <a:xfrm>
            <a:off x="3424238" y="4419600"/>
            <a:ext cx="5607050" cy="22875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ext Placeholder 1"/>
          <p:cNvSpPr>
            <a:spLocks noGrp="1"/>
          </p:cNvSpPr>
          <p:nvPr>
            <p:ph type="body" sz="quarter" idx="10"/>
          </p:nvPr>
        </p:nvSpPr>
        <p:spPr bwMode="auto">
          <a:xfrm>
            <a:off x="838200" y="1981200"/>
            <a:ext cx="7924800" cy="39624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The decision-making process by which formal organizations establish the need for purchased products and services and identify, evaluate, and choose among alternative brands and suppliers.</a:t>
            </a:r>
          </a:p>
          <a:p>
            <a:pPr algn="r" eaLnBrk="1" hangingPunct="1"/>
            <a:endParaRPr lang="en-US" sz="2400" smtClean="0"/>
          </a:p>
          <a:p>
            <a:pPr algn="r" eaLnBrk="1" hangingPunct="1"/>
            <a:r>
              <a:rPr lang="en-US" sz="2400" smtClean="0"/>
              <a:t>-- F. Webster Jr and Y. Wind</a:t>
            </a:r>
          </a:p>
        </p:txBody>
      </p:sp>
      <p:sp>
        <p:nvSpPr>
          <p:cNvPr id="12291" name="Title 2"/>
          <p:cNvSpPr>
            <a:spLocks noGrp="1"/>
          </p:cNvSpPr>
          <p:nvPr>
            <p:ph type="title"/>
          </p:nvPr>
        </p:nvSpPr>
        <p:spPr bwMode="auto">
          <a:xfrm>
            <a:off x="1143000" y="812800"/>
            <a:ext cx="7315200" cy="863600"/>
          </a:xfrm>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Organizational Buying</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le 1"/>
          <p:cNvSpPr>
            <a:spLocks noGrp="1"/>
          </p:cNvSpPr>
          <p:nvPr>
            <p:ph type="ctrTitle" idx="4294967295"/>
          </p:nvPr>
        </p:nvSpPr>
        <p:spPr bwMode="auto">
          <a:xfrm>
            <a:off x="228600" y="4495800"/>
            <a:ext cx="6629400" cy="1752600"/>
          </a:xfrm>
          <a:prstGeom prst="rect">
            <a:avLst/>
          </a:prstGeom>
          <a:noFill/>
          <a:ln>
            <a:miter lim="800000"/>
            <a:headEnd/>
            <a:tailEnd/>
          </a:ln>
        </p:spPr>
        <p:txBody>
          <a:bodyPr/>
          <a:lstStyle/>
          <a:p>
            <a:pPr eaLnBrk="1" hangingPunct="1"/>
            <a:r>
              <a:rPr lang="en-US" sz="4800" smtClean="0">
                <a:solidFill>
                  <a:srgbClr val="FF0000"/>
                </a:solidFill>
              </a:rPr>
              <a:t>Identifying Market Segments and Targets</a:t>
            </a:r>
          </a:p>
        </p:txBody>
      </p:sp>
      <p:pic>
        <p:nvPicPr>
          <p:cNvPr id="10244" name="Picture 2"/>
          <p:cNvPicPr>
            <a:picLocks noChangeAspect="1"/>
          </p:cNvPicPr>
          <p:nvPr/>
        </p:nvPicPr>
        <p:blipFill>
          <a:blip r:embed="rId3">
            <a:clrChange>
              <a:clrFrom>
                <a:srgbClr val="FFFFFF"/>
              </a:clrFrom>
              <a:clrTo>
                <a:srgbClr val="FFFFFF">
                  <a:alpha val="0"/>
                </a:srgbClr>
              </a:clrTo>
            </a:clrChange>
          </a:blip>
          <a:srcRect/>
          <a:stretch>
            <a:fillRect/>
          </a:stretch>
        </p:blipFill>
        <p:spPr bwMode="auto">
          <a:xfrm>
            <a:off x="1871663" y="879475"/>
            <a:ext cx="6967537" cy="44545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90" name="Title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Target Marketing Requirements</a:t>
            </a:r>
          </a:p>
        </p:txBody>
      </p:sp>
      <p:pic>
        <p:nvPicPr>
          <p:cNvPr id="12291" name="Picture 2"/>
          <p:cNvPicPr>
            <a:picLocks noChangeAspect="1"/>
          </p:cNvPicPr>
          <p:nvPr/>
        </p:nvPicPr>
        <p:blipFill>
          <a:blip r:embed="rId3">
            <a:clrChange>
              <a:clrFrom>
                <a:srgbClr val="FEFEFE"/>
              </a:clrFrom>
              <a:clrTo>
                <a:srgbClr val="FEFEFE">
                  <a:alpha val="0"/>
                </a:srgbClr>
              </a:clrTo>
            </a:clrChange>
          </a:blip>
          <a:srcRect/>
          <a:stretch>
            <a:fillRect/>
          </a:stretch>
        </p:blipFill>
        <p:spPr bwMode="auto">
          <a:xfrm>
            <a:off x="6605588" y="2514600"/>
            <a:ext cx="2501900" cy="4040188"/>
          </a:xfrm>
          <a:prstGeom prst="rect">
            <a:avLst/>
          </a:prstGeom>
          <a:noFill/>
          <a:ln w="9525">
            <a:noFill/>
            <a:miter lim="800000"/>
            <a:headEnd/>
            <a:tailEnd/>
          </a:ln>
        </p:spPr>
      </p:pic>
      <p:sp>
        <p:nvSpPr>
          <p:cNvPr id="12292" name="TextBox 3"/>
          <p:cNvSpPr txBox="1">
            <a:spLocks noChangeArrowheads="1"/>
          </p:cNvSpPr>
          <p:nvPr/>
        </p:nvSpPr>
        <p:spPr bwMode="auto">
          <a:xfrm>
            <a:off x="228600" y="1371600"/>
            <a:ext cx="6629400" cy="3970318"/>
          </a:xfrm>
          <a:prstGeom prst="rect">
            <a:avLst/>
          </a:prstGeom>
          <a:noFill/>
          <a:ln w="9525">
            <a:noFill/>
            <a:miter lim="800000"/>
            <a:headEnd/>
            <a:tailEnd/>
          </a:ln>
        </p:spPr>
        <p:txBody>
          <a:bodyPr>
            <a:spAutoFit/>
          </a:bodyPr>
          <a:lstStyle/>
          <a:p>
            <a:pPr marL="514350" indent="-514350">
              <a:buFont typeface="Calibri" pitchFamily="34" charset="0"/>
              <a:buAutoNum type="arabicPeriod"/>
            </a:pPr>
            <a:r>
              <a:rPr lang="en-US" sz="2800" dirty="0"/>
              <a:t>Identify and profile distinct groups of buyers </a:t>
            </a:r>
            <a:r>
              <a:rPr lang="en-US" sz="2800" dirty="0" smtClean="0"/>
              <a:t>who differ in their needs and wants (market </a:t>
            </a:r>
            <a:r>
              <a:rPr lang="en-US" sz="2800" dirty="0"/>
              <a:t>segmentation).</a:t>
            </a:r>
          </a:p>
          <a:p>
            <a:pPr marL="1885950" lvl="3" indent="-514350">
              <a:buFont typeface="Calibri" pitchFamily="34" charset="0"/>
              <a:buAutoNum type="arabicPeriod"/>
            </a:pPr>
            <a:endParaRPr lang="en-US" sz="2800" dirty="0"/>
          </a:p>
          <a:p>
            <a:pPr marL="514350" indent="-514350">
              <a:buFont typeface="Calibri" pitchFamily="34" charset="0"/>
              <a:buAutoNum type="arabicPeriod"/>
            </a:pPr>
            <a:r>
              <a:rPr lang="en-US" sz="2800" dirty="0"/>
              <a:t>Select one or more market segments to enter (market targeting).</a:t>
            </a:r>
          </a:p>
          <a:p>
            <a:pPr marL="514350" indent="-514350">
              <a:buFont typeface="Calibri" pitchFamily="34" charset="0"/>
              <a:buAutoNum type="arabicPeriod"/>
            </a:pPr>
            <a:endParaRPr lang="en-US" sz="2800" dirty="0"/>
          </a:p>
          <a:p>
            <a:pPr marL="514350" indent="-514350">
              <a:buFont typeface="Calibri" pitchFamily="34" charset="0"/>
              <a:buAutoNum type="arabicPeriod"/>
            </a:pPr>
            <a:r>
              <a:rPr lang="en-US" sz="2800" dirty="0"/>
              <a:t>For each, establish and communicate benefits of offering (market positioning).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5" name="Rectangle 7"/>
          <p:cNvSpPr>
            <a:spLocks noGrp="1" noChangeArrowheads="1"/>
          </p:cNvSpPr>
          <p:nvPr>
            <p:ph type="ctrTitle"/>
          </p:nvPr>
        </p:nvSpPr>
        <p:spPr>
          <a:xfrm>
            <a:off x="2286000" y="1981200"/>
            <a:ext cx="6248400" cy="1393825"/>
          </a:xfrm>
        </p:spPr>
        <p:txBody>
          <a:bodyPr/>
          <a:lstStyle/>
          <a:p>
            <a:pPr algn="r"/>
            <a:r>
              <a:rPr lang="en-US" sz="9600" dirty="0" smtClean="0">
                <a:solidFill>
                  <a:schemeClr val="tx1"/>
                </a:solidFill>
              </a:rPr>
              <a:t>Competitive Dynamics</a:t>
            </a:r>
            <a:endParaRPr lang="en-US" sz="9600" dirty="0">
              <a:solidFill>
                <a:schemeClr val="tx1"/>
              </a:solidFill>
            </a:endParaRPr>
          </a:p>
        </p:txBody>
      </p:sp>
    </p:spTree>
  </p:cSld>
  <p:clrMapOvr>
    <a:masterClrMapping/>
  </p:clrMapOvr>
  <p:transition>
    <p:cove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Title 1"/>
          <p:cNvSpPr>
            <a:spLocks noGrp="1"/>
          </p:cNvSpPr>
          <p:nvPr>
            <p:ph type="ctrTitle" idx="4294967295"/>
          </p:nvPr>
        </p:nvSpPr>
        <p:spPr bwMode="auto">
          <a:xfrm>
            <a:off x="1455738" y="996950"/>
            <a:ext cx="7543800" cy="1752600"/>
          </a:xfrm>
          <a:prstGeom prst="rect">
            <a:avLst/>
          </a:prstGeom>
          <a:noFill/>
          <a:ln>
            <a:miter lim="800000"/>
            <a:headEnd/>
            <a:tailEnd/>
          </a:ln>
        </p:spPr>
        <p:txBody>
          <a:bodyPr/>
          <a:lstStyle/>
          <a:p>
            <a:pPr eaLnBrk="1" hangingPunct="1"/>
            <a:r>
              <a:rPr lang="en-US" sz="4800" smtClean="0">
                <a:solidFill>
                  <a:srgbClr val="FF0000"/>
                </a:solidFill>
              </a:rPr>
              <a:t>Crafting the Brand Position</a:t>
            </a:r>
          </a:p>
        </p:txBody>
      </p:sp>
      <p:pic>
        <p:nvPicPr>
          <p:cNvPr id="10244" name="Picture 2"/>
          <p:cNvPicPr>
            <a:picLocks noChangeAspect="1"/>
          </p:cNvPicPr>
          <p:nvPr/>
        </p:nvPicPr>
        <p:blipFill>
          <a:blip r:embed="rId3">
            <a:clrChange>
              <a:clrFrom>
                <a:srgbClr val="FFFFFF"/>
              </a:clrFrom>
              <a:clrTo>
                <a:srgbClr val="FFFFFF">
                  <a:alpha val="0"/>
                </a:srgbClr>
              </a:clrTo>
            </a:clrChange>
          </a:blip>
          <a:srcRect l="13837" t="5270" r="11861" b="19225"/>
          <a:stretch>
            <a:fillRect/>
          </a:stretch>
        </p:blipFill>
        <p:spPr bwMode="auto">
          <a:xfrm>
            <a:off x="381000" y="2057400"/>
            <a:ext cx="5840413" cy="4451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pic>
        <p:nvPicPr>
          <p:cNvPr id="113666" name="Picture 2" descr="http://www.internationalfoodassociates.com/new/wp-content/uploads/2013/01/Marketing1.jpg"/>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10242" name="Title 1"/>
          <p:cNvSpPr>
            <a:spLocks noGrp="1"/>
          </p:cNvSpPr>
          <p:nvPr>
            <p:ph type="ctrTitle" idx="4294967295"/>
          </p:nvPr>
        </p:nvSpPr>
        <p:spPr bwMode="auto">
          <a:xfrm>
            <a:off x="1455738" y="996950"/>
            <a:ext cx="7543800" cy="1752600"/>
          </a:xfrm>
          <a:prstGeom prst="rect">
            <a:avLst/>
          </a:prstGeom>
          <a:noFill/>
          <a:ln>
            <a:miter lim="800000"/>
            <a:headEnd/>
            <a:tailEnd/>
          </a:ln>
        </p:spPr>
        <p:txBody>
          <a:bodyPr/>
          <a:lstStyle/>
          <a:p>
            <a:pPr algn="r" eaLnBrk="1" hangingPunct="1"/>
            <a:r>
              <a:rPr lang="en-US" sz="9600" dirty="0" smtClean="0">
                <a:solidFill>
                  <a:schemeClr val="tx2">
                    <a:lumMod val="50000"/>
                  </a:schemeClr>
                </a:solidFill>
              </a:rPr>
              <a:t>Creating Brand Equity</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pPr eaLnBrk="1" hangingPunct="1"/>
            <a:r>
              <a:rPr lang="en-US" dirty="0" smtClean="0"/>
              <a:t>Brand Equity</a:t>
            </a:r>
          </a:p>
        </p:txBody>
      </p:sp>
      <p:sp>
        <p:nvSpPr>
          <p:cNvPr id="1294339" name="Rectangle 3"/>
          <p:cNvSpPr>
            <a:spLocks noGrp="1" noChangeArrowheads="1"/>
          </p:cNvSpPr>
          <p:nvPr>
            <p:ph type="body" idx="1"/>
          </p:nvPr>
        </p:nvSpPr>
        <p:spPr>
          <a:xfrm>
            <a:off x="762000" y="1752600"/>
            <a:ext cx="7696200" cy="4419600"/>
          </a:xfrm>
        </p:spPr>
        <p:txBody>
          <a:bodyPr/>
          <a:lstStyle/>
          <a:p>
            <a:pPr eaLnBrk="1" hangingPunct="1"/>
            <a:r>
              <a:rPr lang="en-US" dirty="0" smtClean="0"/>
              <a:t>American Marketing Association defines a brand as a name, term, sign, symbol, or design or a combination of them intended to identify goods or services of one seller or group of sellers and to differentiate them from those of competitors.</a:t>
            </a:r>
          </a:p>
          <a:p>
            <a:pPr eaLnBrk="1" hangingPunct="1">
              <a:buNone/>
            </a:pPr>
            <a:r>
              <a:rPr lang="en-US" dirty="0" smtClean="0"/>
              <a:t>    </a:t>
            </a:r>
          </a:p>
        </p:txBody>
      </p:sp>
      <p:pic>
        <p:nvPicPr>
          <p:cNvPr id="69634" name="Picture 2" descr="https://encrypted-tbn2.gstatic.com/images?q=tbn:ANd9GcSMylHtqcH6FBZkki4eSfDO28OUnsAtG1im4hOYkg_gGCp3n2gv"/>
          <p:cNvPicPr>
            <a:picLocks noChangeAspect="1" noChangeArrowheads="1"/>
          </p:cNvPicPr>
          <p:nvPr/>
        </p:nvPicPr>
        <p:blipFill>
          <a:blip r:embed="rId3"/>
          <a:srcRect/>
          <a:stretch>
            <a:fillRect/>
          </a:stretch>
        </p:blipFill>
        <p:spPr bwMode="auto">
          <a:xfrm>
            <a:off x="381000" y="5562600"/>
            <a:ext cx="1079743" cy="771525"/>
          </a:xfrm>
          <a:prstGeom prst="rect">
            <a:avLst/>
          </a:prstGeom>
          <a:noFill/>
        </p:spPr>
      </p:pic>
      <p:pic>
        <p:nvPicPr>
          <p:cNvPr id="69636" name="Picture 4" descr="https://encrypted-tbn0.gstatic.com/images?q=tbn:ANd9GcT5UT2TAtu63FMkQucy2aApXaWKRA_j8V6k4rHTNKj5v1rotGWr"/>
          <p:cNvPicPr>
            <a:picLocks noChangeAspect="1" noChangeArrowheads="1"/>
          </p:cNvPicPr>
          <p:nvPr/>
        </p:nvPicPr>
        <p:blipFill>
          <a:blip r:embed="rId4"/>
          <a:srcRect/>
          <a:stretch>
            <a:fillRect/>
          </a:stretch>
        </p:blipFill>
        <p:spPr bwMode="auto">
          <a:xfrm>
            <a:off x="1371600" y="5334000"/>
            <a:ext cx="1219200" cy="1284573"/>
          </a:xfrm>
          <a:prstGeom prst="rect">
            <a:avLst/>
          </a:prstGeom>
          <a:noFill/>
        </p:spPr>
      </p:pic>
      <p:sp>
        <p:nvSpPr>
          <p:cNvPr id="69638" name="AutoShape 6" descr="data:image/jpeg;base64,/9j/4AAQSkZJRgABAQAAAQABAAD/2wCEAAkGBxQPDxUUEBQSFhUVFRUWGBUWFRUUGBYWFhYXFhQUFxoZHCggGBolHhQWITEhJSkrLi4uFx8zODMvNyguLisBCgoKDg0OGxAQGywkICQsLCwsLCwsLCwsLCwsMS8sLCwsLCwtLCwsLSwsLCwtLCwsLCwsLCwsLCwsLCwsLCwsLP/AABEIAMUBAAMBEQACEQEDEQH/xAAcAAEAAgIDAQAAAAAAAAAAAAAAAgYFBwEDBAj/xABOEAABAwICBgUGCAkKBwAAAAABAAIDBBEFEgYHEyExQRRRYXGhIjJScoGRIzNCgpKxsrMVNDVDYmN0ouEXJVNzg5PCw9HSCBZEZKPB0//EABoBAQADAQEBAAAAAAAAAAAAAAABAgMEBQb/xAA9EQEAAQMBBQMKBAQGAwEAAAAAAQIDEQQFEiExQRNRcRQyM2GBkaGxwdEVIjRCBkPh8CMkUmJygiWy8Rb/2gAMAwEAAhEDEQA/AN4oCAgICAgICAgICAgICAgINXay9bbMNe6no2tlqBue53xcR6jbz39lxbmeSCj6r9K8QxLHYOkVMz2ASvdGHZI8ojcBdjbN4lvLqQfRKAgICAgICAgICAgICAgICAgICAgICAgICAgICAgqetDSU4ZhcszCBK60UXZI+/lDrLWhzrfooPkp7y4kuJJJJJJuSTxJPMoPoPUDoc6mgfWzts+dobECN4huCXdmYgexoPNBt5AQEBAQEBAQEBAQEBAQEBAQEBAQEBAQEBAQeDGMZgoo9pVTRxM63uAuepo4uPYEFFqtduFsdZpqJB6TIrD98tPggy2Ba0sMrCGsqBG88GzAxceADneST2AoPLrb0RnxmkhipXxAtm2hMjnBpbkc0EFrXX85BRcL0GwrBHiXGKyKaVu8U7QS0HkXRtu9+/rAHWCgsk2vbDmOs2KscB8pscYHsDpAfBBnsA1p4bWuDGT7N54MmGyuTwAcfJJ7L3QXVAQEBAQEBAQEBAQEBAQEBAQEBAQEBAQEFW1h6Zx4PSGVwzSvJbFH6b7cT1NHEnuHNB8saQY9PiE7pqqRz3nr81o9FjeDW9gQYxAQe+mxqpiZkjqJ2M9Bsr2t+iDZB4Sbm5QcICDeWoHSWtleaV7JJqVg3Sk/EG12szHzmnhlFyOW66DeKAgICAgICAgICAgICAgICAgICAgICAg+WtdmPmsxeVgN46b4Fgvuu3409+e47mhBQUBAQEBAQZLRvBpK+shpofPleG35NHF7z2NaHOPcg+vtHMDhw+ljp6dtmMHHm53ynuPNxO9Bk0BAQEBAQEBAQEBAQEBAQEBAQEBAQEBB8U43KZKqdzuLppHHvLySg8SAgICAgINpf8OsIdi8hNrspZHN7CZIm3Hscfeg+kUBAQEBAQEBAQEBAQEBAQEBAQEBAQEBAQfGGlFPsq+pYfkVEzfdI4IMWgICAgICC7ansfbQYvE6QgRyh0D3HkJLZSeoZ2sueq6D6tQEBAQEBAQEBAQEBAQEBAQEBAQEBAQEBB8u688HNNjMjwPJqGtmb1XIyvHfmaT84INfICAgICAgIN6aqtbrBG2lxR+UtAbHUu3gtHBkp5EcA/mONiLkN2xvDgC0gggEEbwQd4IPMIJICAgICAgICAgICAgICAgICAgICAgINba9NFjXYdtoxeWlu8W4uiPxrfZYO+aetB8yoCAgICAgILRq30YOKYlFDY7Np2kp6o2kXHzjZvzkH101oAsNwG4BBygICAgICAgICAgICAgICAgICAgICAg4c24sd4PJB8t63NBjhVXniaeizkmMgbo3cXQnqtxHWO4oKCgICAgIJxRl7g1oLnOIAaASSTuAAHEoPqfVLoT+CKL4UDpM1nynd5G7yYQRybc37SeVkF5QEBAQEBAQEBAQEBAQEBAQEBAQEBAQEBB4McweGup3wVLA+N4sRzB5OaeThxBQfPmk2pKugkPQ8tTET5PlMjkA6nh5AJ7Qd/UOCCWj+o6uncDVujpmc94lk7g1py/vINhUeo3DWNtIamR3NxkDfcGtFvFBh9INQkLgTQ1EjHehNZ7T2BzQC33OQUOXU1irX5dlER/SCaPL37yHeCDY+rvV9SYO8VFdUUz6keaM7RHDu3luYgud+kQLchzWtNi7V5tMz7JVmqI6r1Npxh7ONXCfVdn+zddEbO1U/slXtaO94J9ZmHN/POd6sUp/wrSNlaqf2/GFZv0d7xv1s0A4dIPdFb6yFf8ACNR6vedvQ879cFGOEVUfmxj/ABqfwi93x8fsjt6XUdclL/QVXui/+in8Iu/6o+P2O3juct1yUnOGqHzYz/jVZ2Vd74+P2T29LvZrfoDxbUt74wfqcVSdmXvV709tS9tPrTw1/GZ7fWilHiGkLOrZ9+OnxhPa0stR6aUExtHV05PUZA0+51isatNep50ytFdM9Wbhma8XY5rh1tII8FjMTHNZNQCAgICAgICAgICAgICAg8tdiUNOLzSxRjre9rfrK0t2blycUUzPhCJqiOcq5Xax6CLcJXSHqjY5w+kQG+K9C3sfV1/tx4z/AHLKdRRHVX63W438xTPPbI9rPBod9a77f8PVfvrj2Rn54ZTqu6GDrNaNa/4sQRjsYXn3udbwXdb2DpqfOmZ9uGc6mvowlVpjXy+dVSjsblj+wAuujZmlo5W49vH5s5vVz1Yioq5JPjJJX+u97vrK6abNFPm0xHhEQpvTPOXk2Y6grTkcELOYSgQqTCUCFSYSgQs5hKBCpKUSqSlAqkpRKrKUXBVE6WpfCbwvkjPXG9zD+6QqVUxV50ZWiZWzB9Z+I0xF5RO30Zmhxt2PbZ3vJXJc0VmrpjwXi5VDY+jOt2lqSGVQNNId2ZxzRE+v8n5wA7V593QV08aeMfFrTciWxWuBAIIIO8EbwR1rhaOUBAQEBAQEBB1VFQyJpdI5rGji5zg0D2lTTTNU4iMmcKniusygguGyOmd1QtzD6Rs3xXoWtlai5zjHj9ubGq/RCoYnremdcU0EcY9KRxkP0W5QD7SvTs7Etx6SqZ8OH3Y1amekKriGmNdU32lTKAfkxkRDu+DAJ9pK9Szs/TW/Noj28fmxqu1z1YYi5ud5PEneT3k8V3xGIxDNMBXiEJBqvEIc5VOAypgcFqiYESFSYSgQqTCXWQs5hKDgs5hLrIWcwlAhUlZAqkpQKpIiVSUolVlKJVJSiVAiVVLYmqbTeSkqI6SdxdTyuDGX37GRxszKeTCSARwFwRbffg1mniuma45x8WtFc5xLfq8duICAgIIveGgkkADiTuAQU7HtZtDS3a15nePkw2cL9rz5I95XdZ2deucZjEev7c2dV2mGv8a1s1k9xTtjp29Y+Ef9Jwyj6K9WzsqzTxr/ADfCGFV+qeSl11fLUuzTySSu63uLrd19w9i9S3bpojFERHgxmZnm6mhbQq7GhaRCHY0LWIVdjQtIhCYC0iEJgIhzZAsg4IQQISYSg4LOYS63BZzCXW4LKYWdbgs5S6ys5SgVSUoFZylAqspRKpKUSqylEqo4VUu2ijc+aNsfnukY1vrOcA3xIVKpiInKYfXa+bdYgIPPXVsdPGZJnsjY3i57g1o9pVqaZqnFMZky8mAY7DXxGWmJdGHuYHlpaHFtrloO+1zbeBwVrtqq1O7VzRExPJiMTosPxl8kL5dq+Lc+OOokGQg2uWNdlJBFrkHfuW9Fd/TxFURjPWYhWYpq4NMae6L/AILq9k1xfG9gfGTbMBcgtdbcSCOPO4XvaPU9vb3pjjHCXLco3ZwxeBUPSaqCHfaWWNhtxyucA4juFyum7XuW6q+6JlSmMzEN0/yTUH/cf3v8F4P4vqPV7nV2FDXesXRqPDapjIM+zfEHDMcxzBxDt/0fevb2bqqtRbmqvnEua9RFE4hjtEMNZV18EEt8kjnB2U2NhG9248t7QuvV3arNiq5Tzj7xClFMVVREttDVbQ/r/wC8/gvnfxzVer3OryahSmaJx/hw0Zz7G5d53lZNlnG+3pbl7v4hX+H+UcN74Zzj5Obso7Xc6Lv/ACY0X6/+8/gvF/H9X/t9zp8loaz0sw1lJXSwxZsjC22Y3O9jXG57yV9PoL9V/T03K+c5+cuG7TFNcxCx6v8AQqOtjM9QXbMOLWsacuYttmc48bb7WFuBXmbW2rXpqotWueMzM9PBtYsRXG9UtUOi+EzyPgjbGZI75msmkztsbH5XI7j1FeXVtDaVumLtUzuzyzEYn4N4tWap3Y5tf6d6MjDp2hji6ORpc3NbM3KQHNJHHiN/avoNl6+dXbmaoxMc+5y3rXZzwe3V3ovBiO36Rn+D2eXI7L52e992/wA0LDa+0Luk3OzxxznMd2PutYtU15y40t0VgpcQpIItpkmLA/M658qUMNjbduKrodfdv6W5drxmnOOHqym5apprimOrOaVavaSloZ5o9tnjjc5t5Li44XFt687SbX1F6/RbqxiZxya3LFFNMzDV2GU4lqIY3XyvliY6245Xva02PI2K96/VNNuqqOkTPuhzU8ZiG4n6qKEg2NQDyO0vbt4L5X8Z1Hq9zt8noaqwTAQ7FWUdVmttXxPynKfJa4gg8gbA9xXt39RjTzet90TDnpo/Puyses3Qmmw2mjkp9rmfMGHO/MMuR7twtxu0Lg0Gtu365prxwjPJpdt00RwUjR3B3V1XFTsIBkdYuO/K0Auc63OwB3ddl237sWqJrnozpp3pw3DUaD4Nh0TTWW8ohgkmleC51r8GkAcL7hYLw41eqvVTue6IdXZ0U82M051X0zKWSehDo3xML9nnL2Pa0XcBmJLTa9rG3Yr6bX1zXFNzjEortRjMNML1pc6JVUuCqpbO1MaHunnFdM20UROxB/OS8M4/Rbv383eqvO11+KY7OOc82tunq3kvJbiDXOmetWGkLoqMNnmFwXX+CYe0jzz2N94Xfp9BVXxr4R8WdVyI5NNY5jtRXybSqldIeQO5jOxjRub9fWV7Nq1RbjFEYc81TPNuPUdiTH0DoA4bSKV7i3nkeQWuA5i9x7F5G0qJi5vdJhvZnhhzX6DVVFVTVeDyxh82bNDM0Hz3B7hG47hdwvYj2q1Grt3KIt344R1j6k0TE5pas0txarqqi1eLTRDZ5cgYWi+axA48b3Xs6a1aoo/wuU8XNXNUz+Zl9U1HtcXhPKNskh9jCweMgWe0q93TVevEfX6JtRmuG4cbxTZYjQQ3+ONRcerGCPFeFZtb1i5X3Y+bqqqxVEKjrwo7x00tuD3xk+u0OH3ZXp7Cr/NXR6on3f8A1hqY4RKm6th/O9L60n3Mi9faf6O54R84YWfSQ3Pi1bsq6jbcgS7dluRORrx9g+9fLWLW/p7s/wCndn44+rtqqxVDw/gz+fdtyNHb5wky/UV09v8A+O7P/f8ADH3U3P8AG3vU92GVu0xCrZc2iZTMtfcCRJIT3+WPcFhetbmltVf6pqn5R9F6as11R3Yao1jttik/9n92xfWbHn/J0e35y4NR6SV61TVzHURiBGeN7yW88rjmDu7eR7F4O3rNVOo7THCYjj646OnS1RuYMQ0PmgqpKvDZWNkkz5o5W3HluDn5HcrkXsR7bJa2nau2abGqpmYjGJj1cIzBVYqpq37ctd6WYnVzyhlcLSRXAbkDbB1iTu3OByixX0egsae3RNWn5VevPJyXaq5nFfRcNS//AFX9h/mrx/4j/lf9vo6NJ19hrD/LGH+tF9+FXZP6C/7f/VN/0tP99Vs0/wDyVVf1L15Gzf1dvxhve9HPg0PgX45TftEH3rV9hqfQ1/8AGflLgo86PGH0ZieJMphGZNwklZFfkHPuG37zYe1fC27VVzMU9Imfc9OZwomluC7LHaCrYPJmlEb/AOsax2Q+1tx8xeppb+9o7lqekZjwz9/mxrpxcipHXp+IwftI+6kVdkelq8PrBqOUeKh6pfyxD6s33bl6G0v08+xlZ85eNd1A+pZRwxNzPkne1rbgXJjO65IAXm7Mriia6p5RH1bXYmcYYivqdIhA8SxMEWzcH7qfczKQ7g+/C60pp0W9GJ4+37K5uYamHDcvUlii42VUtkavtWElWWz1zXRwbi2I3a+bqvzYzxPZxXnanWxR+WjjPf3NqLeeMt5wQtjY1jGhrWgNa1oAAA3AADgF48zMzmW6NXVMhjdJK5rGMBc5zjYNA4klIiapxA0LrA1lS15dDSl0VNwJ3tkmHW7m1n6PE8+pezptHTb/ADVcZ+TnruZ4QoDQvQZJBTCG0NCdXElRTwVkNa6B7wXDLHcts4ttmzi43cCLLz9Rrqaapt1UZhtRbzETErfq50vnq6ippKpoc+mLxtmtyZskhjtI3g1xtcW42O7dv5NZpaLdFNyjlV09meDSiqZnEqpr1ga2rp3gDM+J4cesMcMt/pld2yKp7OqPXDK/zh3aiaO89TN6LI4wfXcXO+w1NsV/kpp9cyWI4zLIaf4ls9IMPF90ezv2baUsPgAq6G1vaK768/CMl2f8SlYtbNJtMKkI4xujk9gcGu/dcVzbIr3dVEd+YXvxmiWstWDb4vT9m1P/AIZF9BtSf8nX7PnDls+khsPWXV7CfDpPQqbnu8kO8CV4+yLfaW79HfS3vziaZ9a9ZRe9he1r87dS8XM4w6VG1d1e3q8Sk9KdtvVaZGt/daF7m17fZ2NPR3Uz9Jn4uXTzmqufWpWswWxSX1Yvu2r29i/o6fb83NqfSSy2iegz54IqqKqdC52YjKze2zi3zswv5q5Nftai1cqsV296I7558M9zS1p5qiKonCyaGaTTzVc1HUAPdCXjbBuQkMfk8tvAF17i38V5u0dBat2KNRa4RVj8vPnGeE+rq1s3qpqmirp1YbXLA29M+3lHaNJ6wMpHuJPvXZ/Dtc4uU9OE/NTVxylLUufxr+w/zU/iP+V/2+hpOvsS1hNJxjD7A73R23cbTAn3Deq7KmPIL/t+Sb/paVq0/P8ANVV/UuXkbN/V2/GG970c+DQ+BfjlN+0QfetX2Gp9DX/xn5S4KPOjxhuLXB+SnEbiJYSCOIOcWIXymyP1MeE/J3X/ADGR0TxFmK0EMsgBexzS7llmiIN/buPc5Y6q1OmvVUxynl4StRVv0xKt69PxGD9pH3Ui6dkelq8PrCmo5R4qHql/LEPqzfduXobS/Tz7GVnzl315VUkENJLAXNkZO/I4C5DzGctu079y83ZdNNVVdNXLH1b3c8ML1jRPQJr8ejyXv17M3Xn2/SR4tJ5PmzRrRmpxFwbSxFwFg6Q+TGz1nndfsFz2L6O/fotca5+7kppmeTdOherCnoS2We0843gkfBxn9Bh4n9I7+qy8bUa6u5wp4Q6KbcQvy4Wgg0Prl0udU1Jo4nfAwOtJY/GTDiD1tZwt6V+oL2NFY3ad+ec/L+rC5V0a3C72TkKyEgrQhsDQPWU/DYhBNGZYQSWFpDXszG5aL7nNuSbXFr+7i1Ohi9O9TOJ+DWi5u8JXCXXJSBpMdPUlx5ERMBPa4PP1FcsbLuTzqj4r9tHc1hpVpJLidTtprNsMrGN3hjb3tc8Tc3J5+C9jTaemxRu0ueuqapzKwaB6dtwqCSPo5kdJJnLhIGbsrWhtsp6j71jq9DOoqirexiMclrdzcjkxOlGkRrq7pQZk+LytzZrbOxG+w53PDmuvS6fsbPZ5zz+Klde9VlcsZ1psqqaWB1K4CWN7L7YG2YEB1snLiuGxsiq1cpuRXymJ5f1aVX4mJjCnaJ4yKCsjqCzPkD/JDst8zC3jY9a9fVafyizNvOM4+eWFFW7Vlm9ONMhijImiExbMuN84ffMAPRFuCy2bs/ySqqZqznHTCb13tIxhY49bFow3oxzZbZtqPOtbNbJ171xf/ns157Thnlj+rXyrhyV/QfS4YY2UGIy7TJvz5LZA7sN75l6W09m+WTTMVbuM9M88MLN7s88MvBpTjIrqp04YWZg0Zc2bzRbjYLo0Ol8msxaznGePLmpdr36t5m9DtO30Eexkj2kQJLbGz2XNyBfc4X323cTvXDtDZFOqq7SmcVde6fs1taiaIxPGFofrSpgCWwzlx5ERtv3nMV5cfw/qJnE1049v2beV090tf6VaSSYjMHyANa0EMjBuGg8STzcbC57AvoNDoaNJb3aeMzznvcty5Nycy6dHMflw+faw2Nxlex3mvbxseojkeXcSDprNHb1Vvcr9k9Yn++cIt3JonMNhRa16YtvJBOHDk3ZuF+xxcPqC+br/AIevROKa6ce2PpLsjVU9YVDTTT2TEGbKNmyhuCRfM99jcZiNwAO+w6hvXpaHZVGlnfqneq+EeDG5fmvhyhUaGp2U0clr7OSOS17XyPDrX5Xsu67Tv0VU98THvZ0zicrlpjrFGI0bqcU5jzOY7MZA62Rwdwyjjay8fSbLnT3Yub2efTv9rouXt+nGGJ0F00dhRlBjMscmU5M2TK9u7MDY8RuPcOpaa7RRqcccTHyVt3Nx6NPNPRisDIhAYskgkuZA+/kuba2Uel4LHR6CdPXNW9nMY5LXLm/GMKfhuIyUkzJ4XZXxuzNPEdRBHMEEgjqK67lFNymaauUqROJy3xodppLiLG5qCobwvKMmx9ZrpC1x+aHWXzmp0lNmeFceHX4Ouiuao5LdWUrZo3RyDMx4LXN3gEHiDbkVxU1TTOYaOaanZEwMja1jWiwa0BrQOoAbgkzMzmR2qAQEHyHWPc6WQyeeZHl/rlxL/G6+kpxiMOSXWFdDkKyEgrQJBWhCQV4QmFaEJhaQhMK8IdjVpCE2laRKHY0rWJVdjStIlDsBWkShMFEF0C6ASggSkyl1uKzmUutxWcyl1uKymVnW4rOUvXhmD1FWbU0Msva1pLR3uPkj2lc929bt+fVELU0zPKF3wXVDUS2NVKyFvos+Ef79zR4ryr21rccLcZ+EN6bE9WwMB1e0NHZzYhI8fnJvhDfrAPkt9gC8u9rr13hM4jujg2pt00rWAuNoICAgICDRWtrQOSnmkrKZpdBIS+VrRcwvO977f0ZNzfkSb7rL19HqYqiKKufT1sblHVrMFegxSCshIKYEgrwhIK0ISCvCEwrwJgq8ITBV4lVNpWkSh2ArSJQmCtIlCYKvEoTDleJQ5zKchmTI4LlEyIEqkykhY6R2WNrnu9FjS8+5tys66opjNU48eCYjPJn8P0Dr6jzadzAflSkRj3Hy/wB1ede2npbfOvPhx/p8WtNmuei04ZqfcbGqqQOtsLb/AL7/APavLu7cj+XR7/tH3bU6bvlcMJ1e0FNYiASOHypjtT32Pkj2BeZd2lqLnOrHhw/q2ps0R0WeNgaAGgADgALAexcUzM8ZapKAQEBAQEBAQCgoek+qqjrCXxXppTvJjAyOPW6M7vo2K7LWtuUcJ4x61KrcS1tjOqfEKe5ibHUN643Brvax9vAlehb11qrnwZTalUq7Cp6ckTwzR29ON7R7yLFddFymrzZiWcxMc3ka4HgQtVUwrQJBWhCYKvCEgVeJQmCrxKEwVeJQmCtIlCYcrxKEmPubDeeob1fOOaGQpcIqJfi6ed3dE+3vtZZ1aqzR51cR7YTFFU8oZik0DxCXhTlva97G+F7+C5q9raSj9+fCJleLFyejNUmqmqd8bLBH3Z5D9TR4rjubfsR5tMz7o+7SNLV1lnaLVLA222nmf2NDYx4hx8VxXP4guz5lER45n7NI0tPWVgodAcPh4U7XnrlLpfBxI8FwXNq6uv8Afjw4fJpFi3HRYaemZE3LGxjB1NaGj3BcFVdVU5qnPi1iIjk7VVIgICAgICAgICAgICAghJK1ou4gDrJAUxGR4KjGoRuzZuwNJ/grxbqRmFexE0U3n0MUna+OMH3gEroo7WnlXMKTiejAVWjtA/hQRN9WSVv2SF0U3r0fvn4KzTT3MbLoVSO82Fze6WU/acVtGrux1+EK7lLo/wCQ6f8AW/T/AIK/ltz1I7OHI0Dp/wBb9Mf7Vby256kdnCbNBaYcRKfn/wCgU+XXPV7js4euHQ+jbxgLu+Wb/wBOUTrL0/u+EfY7OnuZGnwChbxoYj3ySn7RKznUaif5k+6FtyjuZWkpqGPhQQDtDGO+sLCurUVc7s++UxFEftZqlxOnZ5sWTuY0fZXNVZuzznPtaRVD3MxaI/Lt3gj6wspsXI6J3oemOpY7zXNPcQVnNFUc4TmHaqpEBAQEBAQEBAQEBAQEBAQdc0wYLuUxGRiKrEHu3M8ke8/wWkUR1Vyxr6cuN3XJ6ybnxWkThDjoineMHRFO8Yc9ETeMOeiKd5GDoqneMOeipvGDoqneMOeiqd9GHPRVO+Yc9FTfMHRVO+Yc9FU76MHRU3zCccbm+a5w7iQqzMTzhL0sqpR8q/eAVnNuieicy9EeIu+U0HuNlnNmOkp3noZXtPG49n+izm1MLbz0MlDuBBVJiY5pTUAgICAgICAgICAg8FQzO659ivHBDr6OpyHR0yHR0yHR03hz0dTvB0dN5B0dN4wdHU7xhz0dN4wdHTeMHR1O8Yc7BN4wbBN4wbBTvmDYJvmDYJvmDYJvmDYKN4wbBN4w46Om8YdjA4cCfrVZxI7mzHmFWaYTl2NkBVcJTUAgICAgICAgjkCBkCBkCBkQMiBkTIZEDIEyGQJkMgU5DIEyGVMhlTIZUyGVMhlTIZUyGVMhlTIZUyGVMhkCZDIEyGQKMjkNQcoCAgICAgIP/9k="/>
          <p:cNvSpPr>
            <a:spLocks noChangeAspect="1" noChangeArrowheads="1"/>
          </p:cNvSpPr>
          <p:nvPr/>
        </p:nvSpPr>
        <p:spPr bwMode="auto">
          <a:xfrm>
            <a:off x="155575" y="-1752600"/>
            <a:ext cx="4762500" cy="36576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40" name="AutoShape 8" descr="data:image/jpeg;base64,/9j/4AAQSkZJRgABAQAAAQABAAD/2wCEAAkGBxQPDxUUEBQSFhUVFRUWGBUWFRUUGBYWFhYXFhQUFxoZHCggGBolHhQWITEhJSkrLi4uFx8zODMvNyguLisBCgoKDg0OGxAQGywkICQsLCwsLCwsLCwsLCwsMS8sLCwsLCwtLCwsLSwsLCwtLCwsLCwsLCwsLCwsLCwsLCwsLP/AABEIAMUBAAMBEQACEQEDEQH/xAAcAAEAAgIDAQAAAAAAAAAAAAAAAgYFBwEDBAj/xABOEAABAwICBgUGCAkKBwAAAAABAAIDBBEFEgYHEyExQRRRYXGhIjJScoGRIzNCgpKxsrMVNDVDYmN0ouEXJVNzg5PCw9HSCBZEZKPB0//EABoBAQADAQEBAAAAAAAAAAAAAAABAgMEBQb/xAA9EQEAAQMBBQMKBAQGAwEAAAAAAQIDEQQFEiExQRNRcRQyM2GBkaGxwdEVIjRCBkPh8CMkUmJygiWy8Rb/2gAMAwEAAhEDEQA/AN4oCAgICAgICAgICAgICAgINXay9bbMNe6no2tlqBue53xcR6jbz39lxbmeSCj6r9K8QxLHYOkVMz2ASvdGHZI8ojcBdjbN4lvLqQfRKAgICAgICAgICAgICAgICAgICAgICAgICAgICAgqetDSU4ZhcszCBK60UXZI+/lDrLWhzrfooPkp7y4kuJJJJJJuSTxJPMoPoPUDoc6mgfWzts+dobECN4huCXdmYgexoPNBt5AQEBAQEBAQEBAQEBAQEBAQEBAQEBAQEBAQeDGMZgoo9pVTRxM63uAuepo4uPYEFFqtduFsdZpqJB6TIrD98tPggy2Ba0sMrCGsqBG88GzAxceADneST2AoPLrb0RnxmkhipXxAtm2hMjnBpbkc0EFrXX85BRcL0GwrBHiXGKyKaVu8U7QS0HkXRtu9+/rAHWCgsk2vbDmOs2KscB8pscYHsDpAfBBnsA1p4bWuDGT7N54MmGyuTwAcfJJ7L3QXVAQEBAQEBAQEBAQEBAQEBAQEBAQEBAQEFW1h6Zx4PSGVwzSvJbFH6b7cT1NHEnuHNB8saQY9PiE7pqqRz3nr81o9FjeDW9gQYxAQe+mxqpiZkjqJ2M9Bsr2t+iDZB4Sbm5QcICDeWoHSWtleaV7JJqVg3Sk/EG12szHzmnhlFyOW66DeKAgICAgICAgICAgICAgICAgICAgICAg+WtdmPmsxeVgN46b4Fgvuu3409+e47mhBQUBAQEBAQZLRvBpK+shpofPleG35NHF7z2NaHOPcg+vtHMDhw+ljp6dtmMHHm53ynuPNxO9Bk0BAQEBAQEBAQEBAQEBAQEBAQEBAQEBB8U43KZKqdzuLppHHvLySg8SAgICAgINpf8OsIdi8hNrspZHN7CZIm3Hscfeg+kUBAQEBAQEBAQEBAQEBAQEBAQEBAQEBAQfGGlFPsq+pYfkVEzfdI4IMWgICAgICC7ansfbQYvE6QgRyh0D3HkJLZSeoZ2sueq6D6tQEBAQEBAQEBAQEBAQEBAQEBAQEBAQEBB8u688HNNjMjwPJqGtmb1XIyvHfmaT84INfICAgICAgIN6aqtbrBG2lxR+UtAbHUu3gtHBkp5EcA/mONiLkN2xvDgC0gggEEbwQd4IPMIJICAgICAgICAgICAgICAgICAgICAgINba9NFjXYdtoxeWlu8W4uiPxrfZYO+aetB8yoCAgICAgILRq30YOKYlFDY7Np2kp6o2kXHzjZvzkH101oAsNwG4BBygICAgICAgICAgICAgICAgICAgICAg4c24sd4PJB8t63NBjhVXniaeizkmMgbo3cXQnqtxHWO4oKCgICAgIJxRl7g1oLnOIAaASSTuAAHEoPqfVLoT+CKL4UDpM1nynd5G7yYQRybc37SeVkF5QEBAQEBAQEBAQEBAQEBAQEBAQEBAQEBB4McweGup3wVLA+N4sRzB5OaeThxBQfPmk2pKugkPQ8tTET5PlMjkA6nh5AJ7Qd/UOCCWj+o6uncDVujpmc94lk7g1py/vINhUeo3DWNtIamR3NxkDfcGtFvFBh9INQkLgTQ1EjHehNZ7T2BzQC33OQUOXU1irX5dlER/SCaPL37yHeCDY+rvV9SYO8VFdUUz6keaM7RHDu3luYgud+kQLchzWtNi7V5tMz7JVmqI6r1Npxh7ONXCfVdn+zddEbO1U/slXtaO94J9ZmHN/POd6sUp/wrSNlaqf2/GFZv0d7xv1s0A4dIPdFb6yFf8ACNR6vedvQ879cFGOEVUfmxj/ABqfwi93x8fsjt6XUdclL/QVXui/+in8Iu/6o+P2O3juct1yUnOGqHzYz/jVZ2Vd74+P2T29LvZrfoDxbUt74wfqcVSdmXvV709tS9tPrTw1/GZ7fWilHiGkLOrZ9+OnxhPa0stR6aUExtHV05PUZA0+51isatNep50ytFdM9Wbhma8XY5rh1tII8FjMTHNZNQCAgICAgICAgICAgICAg8tdiUNOLzSxRjre9rfrK0t2blycUUzPhCJqiOcq5Xax6CLcJXSHqjY5w+kQG+K9C3sfV1/tx4z/AHLKdRRHVX63W438xTPPbI9rPBod9a77f8PVfvrj2Rn54ZTqu6GDrNaNa/4sQRjsYXn3udbwXdb2DpqfOmZ9uGc6mvowlVpjXy+dVSjsblj+wAuujZmlo5W49vH5s5vVz1Yioq5JPjJJX+u97vrK6abNFPm0xHhEQpvTPOXk2Y6grTkcELOYSgQqTCUCFSYSgQs5hKBCpKUSqSlAqkpRKrKUXBVE6WpfCbwvkjPXG9zD+6QqVUxV50ZWiZWzB9Z+I0xF5RO30Zmhxt2PbZ3vJXJc0VmrpjwXi5VDY+jOt2lqSGVQNNId2ZxzRE+v8n5wA7V593QV08aeMfFrTciWxWuBAIIIO8EbwR1rhaOUBAQEBAQEBB1VFQyJpdI5rGji5zg0D2lTTTNU4iMmcKniusygguGyOmd1QtzD6Rs3xXoWtlai5zjHj9ubGq/RCoYnremdcU0EcY9KRxkP0W5QD7SvTs7Etx6SqZ8OH3Y1amekKriGmNdU32lTKAfkxkRDu+DAJ9pK9Szs/TW/Noj28fmxqu1z1YYi5ud5PEneT3k8V3xGIxDNMBXiEJBqvEIc5VOAypgcFqiYESFSYSgQqTCXWQs5hKDgs5hLrIWcwlAhUlZAqkpQKpIiVSUolVlKJVJSiVAiVVLYmqbTeSkqI6SdxdTyuDGX37GRxszKeTCSARwFwRbffg1mniuma45x8WtFc5xLfq8duICAgIIveGgkkADiTuAQU7HtZtDS3a15nePkw2cL9rz5I95XdZ2deucZjEev7c2dV2mGv8a1s1k9xTtjp29Y+Ef9Jwyj6K9WzsqzTxr/ADfCGFV+qeSl11fLUuzTySSu63uLrd19w9i9S3bpojFERHgxmZnm6mhbQq7GhaRCHY0LWIVdjQtIhCYC0iEJgIhzZAsg4IQQISYSg4LOYS63BZzCXW4LKYWdbgs5S6ys5SgVSUoFZylAqspRKpKUSqylEqo4VUu2ijc+aNsfnukY1vrOcA3xIVKpiInKYfXa+bdYgIPPXVsdPGZJnsjY3i57g1o9pVqaZqnFMZky8mAY7DXxGWmJdGHuYHlpaHFtrloO+1zbeBwVrtqq1O7VzRExPJiMTosPxl8kL5dq+Lc+OOokGQg2uWNdlJBFrkHfuW9Fd/TxFURjPWYhWYpq4NMae6L/AILq9k1xfG9gfGTbMBcgtdbcSCOPO4XvaPU9vb3pjjHCXLco3ZwxeBUPSaqCHfaWWNhtxyucA4juFyum7XuW6q+6JlSmMzEN0/yTUH/cf3v8F4P4vqPV7nV2FDXesXRqPDapjIM+zfEHDMcxzBxDt/0fevb2bqqtRbmqvnEua9RFE4hjtEMNZV18EEt8kjnB2U2NhG9248t7QuvV3arNiq5Tzj7xClFMVVREttDVbQ/r/wC8/gvnfxzVer3OryahSmaJx/hw0Zz7G5d53lZNlnG+3pbl7v4hX+H+UcN74Zzj5Obso7Xc6Lv/ACY0X6/+8/gvF/H9X/t9zp8loaz0sw1lJXSwxZsjC22Y3O9jXG57yV9PoL9V/T03K+c5+cuG7TFNcxCx6v8AQqOtjM9QXbMOLWsacuYttmc48bb7WFuBXmbW2rXpqotWueMzM9PBtYsRXG9UtUOi+EzyPgjbGZI75msmkztsbH5XI7j1FeXVtDaVumLtUzuzyzEYn4N4tWap3Y5tf6d6MjDp2hji6ORpc3NbM3KQHNJHHiN/avoNl6+dXbmaoxMc+5y3rXZzwe3V3ovBiO36Rn+D2eXI7L52e992/wA0LDa+0Luk3OzxxznMd2PutYtU15y40t0VgpcQpIItpkmLA/M658qUMNjbduKrodfdv6W5drxmnOOHqym5apprimOrOaVavaSloZ5o9tnjjc5t5Li44XFt687SbX1F6/RbqxiZxya3LFFNMzDV2GU4lqIY3XyvliY6245Xva02PI2K96/VNNuqqOkTPuhzU8ZiG4n6qKEg2NQDyO0vbt4L5X8Z1Hq9zt8noaqwTAQ7FWUdVmttXxPynKfJa4gg8gbA9xXt39RjTzet90TDnpo/Puyses3Qmmw2mjkp9rmfMGHO/MMuR7twtxu0Lg0Gtu365prxwjPJpdt00RwUjR3B3V1XFTsIBkdYuO/K0Auc63OwB3ddl237sWqJrnozpp3pw3DUaD4Nh0TTWW8ohgkmleC51r8GkAcL7hYLw41eqvVTue6IdXZ0U82M051X0zKWSehDo3xML9nnL2Pa0XcBmJLTa9rG3Yr6bX1zXFNzjEortRjMNML1pc6JVUuCqpbO1MaHunnFdM20UROxB/OS8M4/Rbv383eqvO11+KY7OOc82tunq3kvJbiDXOmetWGkLoqMNnmFwXX+CYe0jzz2N94Xfp9BVXxr4R8WdVyI5NNY5jtRXybSqldIeQO5jOxjRub9fWV7Nq1RbjFEYc81TPNuPUdiTH0DoA4bSKV7i3nkeQWuA5i9x7F5G0qJi5vdJhvZnhhzX6DVVFVTVeDyxh82bNDM0Hz3B7hG47hdwvYj2q1Grt3KIt344R1j6k0TE5pas0txarqqi1eLTRDZ5cgYWi+axA48b3Xs6a1aoo/wuU8XNXNUz+Zl9U1HtcXhPKNskh9jCweMgWe0q93TVevEfX6JtRmuG4cbxTZYjQQ3+ONRcerGCPFeFZtb1i5X3Y+bqqqxVEKjrwo7x00tuD3xk+u0OH3ZXp7Cr/NXR6on3f8A1hqY4RKm6th/O9L60n3Mi9faf6O54R84YWfSQ3Pi1bsq6jbcgS7dluRORrx9g+9fLWLW/p7s/wCndn44+rtqqxVDw/gz+fdtyNHb5wky/UV09v8A+O7P/f8ADH3U3P8AG3vU92GVu0xCrZc2iZTMtfcCRJIT3+WPcFhetbmltVf6pqn5R9F6as11R3Yao1jttik/9n92xfWbHn/J0e35y4NR6SV61TVzHURiBGeN7yW88rjmDu7eR7F4O3rNVOo7THCYjj646OnS1RuYMQ0PmgqpKvDZWNkkz5o5W3HluDn5HcrkXsR7bJa2nau2abGqpmYjGJj1cIzBVYqpq37ctd6WYnVzyhlcLSRXAbkDbB1iTu3OByixX0egsae3RNWn5VevPJyXaq5nFfRcNS//AFX9h/mrx/4j/lf9vo6NJ19hrD/LGH+tF9+FXZP6C/7f/VN/0tP99Vs0/wDyVVf1L15Gzf1dvxhve9HPg0PgX45TftEH3rV9hqfQ1/8AGflLgo86PGH0ZieJMphGZNwklZFfkHPuG37zYe1fC27VVzMU9Imfc9OZwomluC7LHaCrYPJmlEb/AOsax2Q+1tx8xeppb+9o7lqekZjwz9/mxrpxcipHXp+IwftI+6kVdkelq8PrBqOUeKh6pfyxD6s33bl6G0v08+xlZ85eNd1A+pZRwxNzPkne1rbgXJjO65IAXm7Mriia6p5RH1bXYmcYYivqdIhA8SxMEWzcH7qfczKQ7g+/C60pp0W9GJ4+37K5uYamHDcvUlii42VUtkavtWElWWz1zXRwbi2I3a+bqvzYzxPZxXnanWxR+WjjPf3NqLeeMt5wQtjY1jGhrWgNa1oAAA3AADgF48zMzmW6NXVMhjdJK5rGMBc5zjYNA4klIiapxA0LrA1lS15dDSl0VNwJ3tkmHW7m1n6PE8+pezptHTb/ADVcZ+TnruZ4QoDQvQZJBTCG0NCdXElRTwVkNa6B7wXDLHcts4ttmzi43cCLLz9Rrqaapt1UZhtRbzETErfq50vnq6ippKpoc+mLxtmtyZskhjtI3g1xtcW42O7dv5NZpaLdFNyjlV09meDSiqZnEqpr1ga2rp3gDM+J4cesMcMt/pld2yKp7OqPXDK/zh3aiaO89TN6LI4wfXcXO+w1NsV/kpp9cyWI4zLIaf4ls9IMPF90ezv2baUsPgAq6G1vaK768/CMl2f8SlYtbNJtMKkI4xujk9gcGu/dcVzbIr3dVEd+YXvxmiWstWDb4vT9m1P/AIZF9BtSf8nX7PnDls+khsPWXV7CfDpPQqbnu8kO8CV4+yLfaW79HfS3vziaZ9a9ZRe9he1r87dS8XM4w6VG1d1e3q8Sk9KdtvVaZGt/daF7m17fZ2NPR3Uz9Jn4uXTzmqufWpWswWxSX1Yvu2r29i/o6fb83NqfSSy2iegz54IqqKqdC52YjKze2zi3zswv5q5Nftai1cqsV296I7558M9zS1p5qiKonCyaGaTTzVc1HUAPdCXjbBuQkMfk8tvAF17i38V5u0dBat2KNRa4RVj8vPnGeE+rq1s3qpqmirp1YbXLA29M+3lHaNJ6wMpHuJPvXZ/Dtc4uU9OE/NTVxylLUufxr+w/zU/iP+V/2+hpOvsS1hNJxjD7A73R23cbTAn3Deq7KmPIL/t+Sb/paVq0/P8ANVV/UuXkbN/V2/GG970c+DQ+BfjlN+0QfetX2Gp9DX/xn5S4KPOjxhuLXB+SnEbiJYSCOIOcWIXymyP1MeE/J3X/ADGR0TxFmK0EMsgBexzS7llmiIN/buPc5Y6q1OmvVUxynl4StRVv0xKt69PxGD9pH3Ui6dkelq8PrCmo5R4qHql/LEPqzfduXobS/Tz7GVnzl315VUkENJLAXNkZO/I4C5DzGctu079y83ZdNNVVdNXLH1b3c8ML1jRPQJr8ejyXv17M3Xn2/SR4tJ5PmzRrRmpxFwbSxFwFg6Q+TGz1nndfsFz2L6O/fotca5+7kppmeTdOherCnoS2We0843gkfBxn9Bh4n9I7+qy8bUa6u5wp4Q6KbcQvy4Wgg0Prl0udU1Jo4nfAwOtJY/GTDiD1tZwt6V+oL2NFY3ad+ec/L+rC5V0a3C72TkKyEgrQhsDQPWU/DYhBNGZYQSWFpDXszG5aL7nNuSbXFr+7i1Ohi9O9TOJ+DWi5u8JXCXXJSBpMdPUlx5ERMBPa4PP1FcsbLuTzqj4r9tHc1hpVpJLidTtprNsMrGN3hjb3tc8Tc3J5+C9jTaemxRu0ueuqapzKwaB6dtwqCSPo5kdJJnLhIGbsrWhtsp6j71jq9DOoqirexiMclrdzcjkxOlGkRrq7pQZk+LytzZrbOxG+w53PDmuvS6fsbPZ5zz+Klde9VlcsZ1psqqaWB1K4CWN7L7YG2YEB1snLiuGxsiq1cpuRXymJ5f1aVX4mJjCnaJ4yKCsjqCzPkD/JDst8zC3jY9a9fVafyizNvOM4+eWFFW7Vlm9ONMhijImiExbMuN84ffMAPRFuCy2bs/ySqqZqznHTCb13tIxhY49bFow3oxzZbZtqPOtbNbJ171xf/ns157Thnlj+rXyrhyV/QfS4YY2UGIy7TJvz5LZA7sN75l6W09m+WTTMVbuM9M88MLN7s88MvBpTjIrqp04YWZg0Zc2bzRbjYLo0Ol8msxaznGePLmpdr36t5m9DtO30Eexkj2kQJLbGz2XNyBfc4X323cTvXDtDZFOqq7SmcVde6fs1taiaIxPGFofrSpgCWwzlx5ERtv3nMV5cfw/qJnE1049v2beV090tf6VaSSYjMHyANa0EMjBuGg8STzcbC57AvoNDoaNJb3aeMzznvcty5Nycy6dHMflw+faw2Nxlex3mvbxseojkeXcSDprNHb1Vvcr9k9Yn++cIt3JonMNhRa16YtvJBOHDk3ZuF+xxcPqC+br/AIevROKa6ce2PpLsjVU9YVDTTT2TEGbKNmyhuCRfM99jcZiNwAO+w6hvXpaHZVGlnfqneq+EeDG5fmvhyhUaGp2U0clr7OSOS17XyPDrX5Xsu67Tv0VU98THvZ0zicrlpjrFGI0bqcU5jzOY7MZA62Rwdwyjjay8fSbLnT3Yub2efTv9rouXt+nGGJ0F00dhRlBjMscmU5M2TK9u7MDY8RuPcOpaa7RRqcccTHyVt3Nx6NPNPRisDIhAYskgkuZA+/kuba2Uel4LHR6CdPXNW9nMY5LXLm/GMKfhuIyUkzJ4XZXxuzNPEdRBHMEEgjqK67lFNymaauUqROJy3xodppLiLG5qCobwvKMmx9ZrpC1x+aHWXzmp0lNmeFceHX4Ouiuao5LdWUrZo3RyDMx4LXN3gEHiDbkVxU1TTOYaOaanZEwMja1jWiwa0BrQOoAbgkzMzmR2qAQEHyHWPc6WQyeeZHl/rlxL/G6+kpxiMOSXWFdDkKyEgrQJBWhCQV4QmFaEJhaQhMK8IdjVpCE2laRKHY0rWJVdjStIlDsBWkShMFEF0C6ASggSkyl1uKzmUutxWcyl1uKymVnW4rOUvXhmD1FWbU0Msva1pLR3uPkj2lc929bt+fVELU0zPKF3wXVDUS2NVKyFvos+Ef79zR4ryr21rccLcZ+EN6bE9WwMB1e0NHZzYhI8fnJvhDfrAPkt9gC8u9rr13hM4jujg2pt00rWAuNoICAgICDRWtrQOSnmkrKZpdBIS+VrRcwvO977f0ZNzfkSb7rL19HqYqiKKufT1sblHVrMFegxSCshIKYEgrwhIK0ISCvCEwrwJgq8ITBV4lVNpWkSh2ArSJQmCtIlCYKvEoTDleJQ5zKchmTI4LlEyIEqkykhY6R2WNrnu9FjS8+5tys66opjNU48eCYjPJn8P0Dr6jzadzAflSkRj3Hy/wB1ede2npbfOvPhx/p8WtNmuei04ZqfcbGqqQOtsLb/AL7/APavLu7cj+XR7/tH3bU6bvlcMJ1e0FNYiASOHypjtT32Pkj2BeZd2lqLnOrHhw/q2ps0R0WeNgaAGgADgALAexcUzM8ZapKAQEBAQEBAQCgoek+qqjrCXxXppTvJjAyOPW6M7vo2K7LWtuUcJ4x61KrcS1tjOqfEKe5ibHUN643Brvax9vAlehb11qrnwZTalUq7Cp6ckTwzR29ON7R7yLFddFymrzZiWcxMc3ka4HgQtVUwrQJBWhCYKvCEgVeJQmCrxKEwVeJQmCtIlCYcrxKEmPubDeeob1fOOaGQpcIqJfi6ed3dE+3vtZZ1aqzR51cR7YTFFU8oZik0DxCXhTlva97G+F7+C5q9raSj9+fCJleLFyejNUmqmqd8bLBH3Z5D9TR4rjubfsR5tMz7o+7SNLV1lnaLVLA222nmf2NDYx4hx8VxXP4guz5lER45n7NI0tPWVgodAcPh4U7XnrlLpfBxI8FwXNq6uv8Afjw4fJpFi3HRYaemZE3LGxjB1NaGj3BcFVdVU5qnPi1iIjk7VVIgICAgICAgICAgICAghJK1ou4gDrJAUxGR4KjGoRuzZuwNJ/grxbqRmFexE0U3n0MUna+OMH3gEroo7WnlXMKTiejAVWjtA/hQRN9WSVv2SF0U3r0fvn4KzTT3MbLoVSO82Fze6WU/acVtGrux1+EK7lLo/wCQ6f8AW/T/AIK/ltz1I7OHI0Dp/wBb9Mf7Vby256kdnCbNBaYcRKfn/wCgU+XXPV7js4euHQ+jbxgLu+Wb/wBOUTrL0/u+EfY7OnuZGnwChbxoYj3ySn7RKznUaif5k+6FtyjuZWkpqGPhQQDtDGO+sLCurUVc7s++UxFEftZqlxOnZ5sWTuY0fZXNVZuzznPtaRVD3MxaI/Lt3gj6wspsXI6J3oemOpY7zXNPcQVnNFUc4TmHaqpEBAQEBAQEBAQEBAQEBAQdc0wYLuUxGRiKrEHu3M8ke8/wWkUR1Vyxr6cuN3XJ6ybnxWkThDjoineMHRFO8Yc9ETeMOeiKd5GDoqneMOeipvGDoqneMOeiqd9GHPRVO+Yc9FTfMHRVO+Yc9FU76MHRU3zCccbm+a5w7iQqzMTzhL0sqpR8q/eAVnNuieicy9EeIu+U0HuNlnNmOkp3noZXtPG49n+izm1MLbz0MlDuBBVJiY5pTUAgICAgICAgICAg8FQzO659ivHBDr6OpyHR0yHR0yHR03hz0dTvB0dN5B0dN4wdHU7xhz0dN4wdHTeMHR1O8Yc7BN4wbBN4wbBTvmDYJvmDYJvmDYJvmDYKN4wbBN4w46Om8YdjA4cCfrVZxI7mzHmFWaYTl2NkBVcJTUAgICAgICAgjkCBkCBkCBkQMiBkTIZEDIEyGQJkMgU5DIEyGVMhlTIZUyGVMhlTIZUyGVMhlTIZUyGVMhkCZDIEyGQKMjkNQcoCAgICAgIP/9k="/>
          <p:cNvSpPr>
            <a:spLocks noChangeAspect="1" noChangeArrowheads="1"/>
          </p:cNvSpPr>
          <p:nvPr/>
        </p:nvSpPr>
        <p:spPr bwMode="auto">
          <a:xfrm>
            <a:off x="155575" y="-1752600"/>
            <a:ext cx="4762500" cy="36576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42" name="AutoShape 10" descr="data:image/jpeg;base64,/9j/4AAQSkZJRgABAQAAAQABAAD/2wCEAAkGBxQPDxUUEBQSFhUVFRUWGBUWFRUUGBYWFhYXFhQUFxoZHCggGBolHhQWITEhJSkrLi4uFx8zODMvNyguLisBCgoKDg0OGxAQGywkICQsLCwsLCwsLCwsLCwsMS8sLCwsLCwtLCwsLSwsLCwtLCwsLCwsLCwsLCwsLCwsLCwsLP/AABEIAMUBAAMBEQACEQEDEQH/xAAcAAEAAgIDAQAAAAAAAAAAAAAAAgYFBwEDBAj/xABOEAABAwICBgUGCAkKBwAAAAABAAIDBBEFEgYHEyExQRRRYXGhIjJScoGRIzNCgpKxsrMVNDVDYmN0ouEXJVNzg5PCw9HSCBZEZKPB0//EABoBAQADAQEBAAAAAAAAAAAAAAABAgMEBQb/xAA9EQEAAQMBBQMKBAQGAwEAAAAAAQIDEQQFEiExQRNRcRQyM2GBkaGxwdEVIjRCBkPh8CMkUmJygiWy8Rb/2gAMAwEAAhEDEQA/AN4oCAgICAgICAgICAgICAgINXay9bbMNe6no2tlqBue53xcR6jbz39lxbmeSCj6r9K8QxLHYOkVMz2ASvdGHZI8ojcBdjbN4lvLqQfRKAgICAgICAgICAgICAgICAgICAgICAgICAgICAgqetDSU4ZhcszCBK60UXZI+/lDrLWhzrfooPkp7y4kuJJJJJJuSTxJPMoPoPUDoc6mgfWzts+dobECN4huCXdmYgexoPNBt5AQEBAQEBAQEBAQEBAQEBAQEBAQEBAQEBAQeDGMZgoo9pVTRxM63uAuepo4uPYEFFqtduFsdZpqJB6TIrD98tPggy2Ba0sMrCGsqBG88GzAxceADneST2AoPLrb0RnxmkhipXxAtm2hMjnBpbkc0EFrXX85BRcL0GwrBHiXGKyKaVu8U7QS0HkXRtu9+/rAHWCgsk2vbDmOs2KscB8pscYHsDpAfBBnsA1p4bWuDGT7N54MmGyuTwAcfJJ7L3QXVAQEBAQEBAQEBAQEBAQEBAQEBAQEBAQEFW1h6Zx4PSGVwzSvJbFH6b7cT1NHEnuHNB8saQY9PiE7pqqRz3nr81o9FjeDW9gQYxAQe+mxqpiZkjqJ2M9Bsr2t+iDZB4Sbm5QcICDeWoHSWtleaV7JJqVg3Sk/EG12szHzmnhlFyOW66DeKAgICAgICAgICAgICAgICAgICAgICAg+WtdmPmsxeVgN46b4Fgvuu3409+e47mhBQUBAQEBAQZLRvBpK+shpofPleG35NHF7z2NaHOPcg+vtHMDhw+ljp6dtmMHHm53ynuPNxO9Bk0BAQEBAQEBAQEBAQEBAQEBAQEBAQEBB8U43KZKqdzuLppHHvLySg8SAgICAgINpf8OsIdi8hNrspZHN7CZIm3Hscfeg+kUBAQEBAQEBAQEBAQEBAQEBAQEBAQEBAQfGGlFPsq+pYfkVEzfdI4IMWgICAgICC7ansfbQYvE6QgRyh0D3HkJLZSeoZ2sueq6D6tQEBAQEBAQEBAQEBAQEBAQEBAQEBAQEBB8u688HNNjMjwPJqGtmb1XIyvHfmaT84INfICAgICAgIN6aqtbrBG2lxR+UtAbHUu3gtHBkp5EcA/mONiLkN2xvDgC0gggEEbwQd4IPMIJICAgICAgICAgICAgICAgICAgICAgINba9NFjXYdtoxeWlu8W4uiPxrfZYO+aetB8yoCAgICAgILRq30YOKYlFDY7Np2kp6o2kXHzjZvzkH101oAsNwG4BBygICAgICAgICAgICAgICAgICAgICAg4c24sd4PJB8t63NBjhVXniaeizkmMgbo3cXQnqtxHWO4oKCgICAgIJxRl7g1oLnOIAaASSTuAAHEoPqfVLoT+CKL4UDpM1nynd5G7yYQRybc37SeVkF5QEBAQEBAQEBAQEBAQEBAQEBAQEBAQEBB4McweGup3wVLA+N4sRzB5OaeThxBQfPmk2pKugkPQ8tTET5PlMjkA6nh5AJ7Qd/UOCCWj+o6uncDVujpmc94lk7g1py/vINhUeo3DWNtIamR3NxkDfcGtFvFBh9INQkLgTQ1EjHehNZ7T2BzQC33OQUOXU1irX5dlER/SCaPL37yHeCDY+rvV9SYO8VFdUUz6keaM7RHDu3luYgud+kQLchzWtNi7V5tMz7JVmqI6r1Npxh7ONXCfVdn+zddEbO1U/slXtaO94J9ZmHN/POd6sUp/wrSNlaqf2/GFZv0d7xv1s0A4dIPdFb6yFf8ACNR6vedvQ879cFGOEVUfmxj/ABqfwi93x8fsjt6XUdclL/QVXui/+in8Iu/6o+P2O3juct1yUnOGqHzYz/jVZ2Vd74+P2T29LvZrfoDxbUt74wfqcVSdmXvV709tS9tPrTw1/GZ7fWilHiGkLOrZ9+OnxhPa0stR6aUExtHV05PUZA0+51isatNep50ytFdM9Wbhma8XY5rh1tII8FjMTHNZNQCAgICAgICAgICAgICAg8tdiUNOLzSxRjre9rfrK0t2blycUUzPhCJqiOcq5Xax6CLcJXSHqjY5w+kQG+K9C3sfV1/tx4z/AHLKdRRHVX63W438xTPPbI9rPBod9a77f8PVfvrj2Rn54ZTqu6GDrNaNa/4sQRjsYXn3udbwXdb2DpqfOmZ9uGc6mvowlVpjXy+dVSjsblj+wAuujZmlo5W49vH5s5vVz1Yioq5JPjJJX+u97vrK6abNFPm0xHhEQpvTPOXk2Y6grTkcELOYSgQqTCUCFSYSgQs5hKBCpKUSqSlAqkpRKrKUXBVE6WpfCbwvkjPXG9zD+6QqVUxV50ZWiZWzB9Z+I0xF5RO30Zmhxt2PbZ3vJXJc0VmrpjwXi5VDY+jOt2lqSGVQNNId2ZxzRE+v8n5wA7V593QV08aeMfFrTciWxWuBAIIIO8EbwR1rhaOUBAQEBAQEBB1VFQyJpdI5rGji5zg0D2lTTTNU4iMmcKniusygguGyOmd1QtzD6Rs3xXoWtlai5zjHj9ubGq/RCoYnremdcU0EcY9KRxkP0W5QD7SvTs7Etx6SqZ8OH3Y1amekKriGmNdU32lTKAfkxkRDu+DAJ9pK9Szs/TW/Noj28fmxqu1z1YYi5ud5PEneT3k8V3xGIxDNMBXiEJBqvEIc5VOAypgcFqiYESFSYSgQqTCXWQs5hKDgs5hLrIWcwlAhUlZAqkpQKpIiVSUolVlKJVJSiVAiVVLYmqbTeSkqI6SdxdTyuDGX37GRxszKeTCSARwFwRbffg1mniuma45x8WtFc5xLfq8duICAgIIveGgkkADiTuAQU7HtZtDS3a15nePkw2cL9rz5I95XdZ2deucZjEev7c2dV2mGv8a1s1k9xTtjp29Y+Ef9Jwyj6K9WzsqzTxr/ADfCGFV+qeSl11fLUuzTySSu63uLrd19w9i9S3bpojFERHgxmZnm6mhbQq7GhaRCHY0LWIVdjQtIhCYC0iEJgIhzZAsg4IQQISYSg4LOYS63BZzCXW4LKYWdbgs5S6ys5SgVSUoFZylAqspRKpKUSqylEqo4VUu2ijc+aNsfnukY1vrOcA3xIVKpiInKYfXa+bdYgIPPXVsdPGZJnsjY3i57g1o9pVqaZqnFMZky8mAY7DXxGWmJdGHuYHlpaHFtrloO+1zbeBwVrtqq1O7VzRExPJiMTosPxl8kL5dq+Lc+OOokGQg2uWNdlJBFrkHfuW9Fd/TxFURjPWYhWYpq4NMae6L/AILq9k1xfG9gfGTbMBcgtdbcSCOPO4XvaPU9vb3pjjHCXLco3ZwxeBUPSaqCHfaWWNhtxyucA4juFyum7XuW6q+6JlSmMzEN0/yTUH/cf3v8F4P4vqPV7nV2FDXesXRqPDapjIM+zfEHDMcxzBxDt/0fevb2bqqtRbmqvnEua9RFE4hjtEMNZV18EEt8kjnB2U2NhG9248t7QuvV3arNiq5Tzj7xClFMVVREttDVbQ/r/wC8/gvnfxzVer3OryahSmaJx/hw0Zz7G5d53lZNlnG+3pbl7v4hX+H+UcN74Zzj5Obso7Xc6Lv/ACY0X6/+8/gvF/H9X/t9zp8loaz0sw1lJXSwxZsjC22Y3O9jXG57yV9PoL9V/T03K+c5+cuG7TFNcxCx6v8AQqOtjM9QXbMOLWsacuYttmc48bb7WFuBXmbW2rXpqotWueMzM9PBtYsRXG9UtUOi+EzyPgjbGZI75msmkztsbH5XI7j1FeXVtDaVumLtUzuzyzEYn4N4tWap3Y5tf6d6MjDp2hji6ORpc3NbM3KQHNJHHiN/avoNl6+dXbmaoxMc+5y3rXZzwe3V3ovBiO36Rn+D2eXI7L52e992/wA0LDa+0Luk3OzxxznMd2PutYtU15y40t0VgpcQpIItpkmLA/M658qUMNjbduKrodfdv6W5drxmnOOHqym5apprimOrOaVavaSloZ5o9tnjjc5t5Li44XFt687SbX1F6/RbqxiZxya3LFFNMzDV2GU4lqIY3XyvliY6245Xva02PI2K96/VNNuqqOkTPuhzU8ZiG4n6qKEg2NQDyO0vbt4L5X8Z1Hq9zt8noaqwTAQ7FWUdVmttXxPynKfJa4gg8gbA9xXt39RjTzet90TDnpo/Puyses3Qmmw2mjkp9rmfMGHO/MMuR7twtxu0Lg0Gtu365prxwjPJpdt00RwUjR3B3V1XFTsIBkdYuO/K0Auc63OwB3ddl237sWqJrnozpp3pw3DUaD4Nh0TTWW8ohgkmleC51r8GkAcL7hYLw41eqvVTue6IdXZ0U82M051X0zKWSehDo3xML9nnL2Pa0XcBmJLTa9rG3Yr6bX1zXFNzjEortRjMNML1pc6JVUuCqpbO1MaHunnFdM20UROxB/OS8M4/Rbv383eqvO11+KY7OOc82tunq3kvJbiDXOmetWGkLoqMNnmFwXX+CYe0jzz2N94Xfp9BVXxr4R8WdVyI5NNY5jtRXybSqldIeQO5jOxjRub9fWV7Nq1RbjFEYc81TPNuPUdiTH0DoA4bSKV7i3nkeQWuA5i9x7F5G0qJi5vdJhvZnhhzX6DVVFVTVeDyxh82bNDM0Hz3B7hG47hdwvYj2q1Grt3KIt344R1j6k0TE5pas0txarqqi1eLTRDZ5cgYWi+axA48b3Xs6a1aoo/wuU8XNXNUz+Zl9U1HtcXhPKNskh9jCweMgWe0q93TVevEfX6JtRmuG4cbxTZYjQQ3+ONRcerGCPFeFZtb1i5X3Y+bqqqxVEKjrwo7x00tuD3xk+u0OH3ZXp7Cr/NXR6on3f8A1hqY4RKm6th/O9L60n3Mi9faf6O54R84YWfSQ3Pi1bsq6jbcgS7dluRORrx9g+9fLWLW/p7s/wCndn44+rtqqxVDw/gz+fdtyNHb5wky/UV09v8A+O7P/f8ADH3U3P8AG3vU92GVu0xCrZc2iZTMtfcCRJIT3+WPcFhetbmltVf6pqn5R9F6as11R3Yao1jttik/9n92xfWbHn/J0e35y4NR6SV61TVzHURiBGeN7yW88rjmDu7eR7F4O3rNVOo7THCYjj646OnS1RuYMQ0PmgqpKvDZWNkkz5o5W3HluDn5HcrkXsR7bJa2nau2abGqpmYjGJj1cIzBVYqpq37ctd6WYnVzyhlcLSRXAbkDbB1iTu3OByixX0egsae3RNWn5VevPJyXaq5nFfRcNS//AFX9h/mrx/4j/lf9vo6NJ19hrD/LGH+tF9+FXZP6C/7f/VN/0tP99Vs0/wDyVVf1L15Gzf1dvxhve9HPg0PgX45TftEH3rV9hqfQ1/8AGflLgo86PGH0ZieJMphGZNwklZFfkHPuG37zYe1fC27VVzMU9Imfc9OZwomluC7LHaCrYPJmlEb/AOsax2Q+1tx8xeppb+9o7lqekZjwz9/mxrpxcipHXp+IwftI+6kVdkelq8PrBqOUeKh6pfyxD6s33bl6G0v08+xlZ85eNd1A+pZRwxNzPkne1rbgXJjO65IAXm7Mriia6p5RH1bXYmcYYivqdIhA8SxMEWzcH7qfczKQ7g+/C60pp0W9GJ4+37K5uYamHDcvUlii42VUtkavtWElWWz1zXRwbi2I3a+bqvzYzxPZxXnanWxR+WjjPf3NqLeeMt5wQtjY1jGhrWgNa1oAAA3AADgF48zMzmW6NXVMhjdJK5rGMBc5zjYNA4klIiapxA0LrA1lS15dDSl0VNwJ3tkmHW7m1n6PE8+pezptHTb/ADVcZ+TnruZ4QoDQvQZJBTCG0NCdXElRTwVkNa6B7wXDLHcts4ttmzi43cCLLz9Rrqaapt1UZhtRbzETErfq50vnq6ippKpoc+mLxtmtyZskhjtI3g1xtcW42O7dv5NZpaLdFNyjlV09meDSiqZnEqpr1ga2rp3gDM+J4cesMcMt/pld2yKp7OqPXDK/zh3aiaO89TN6LI4wfXcXO+w1NsV/kpp9cyWI4zLIaf4ls9IMPF90ezv2baUsPgAq6G1vaK768/CMl2f8SlYtbNJtMKkI4xujk9gcGu/dcVzbIr3dVEd+YXvxmiWstWDb4vT9m1P/AIZF9BtSf8nX7PnDls+khsPWXV7CfDpPQqbnu8kO8CV4+yLfaW79HfS3vziaZ9a9ZRe9he1r87dS8XM4w6VG1d1e3q8Sk9KdtvVaZGt/daF7m17fZ2NPR3Uz9Jn4uXTzmqufWpWswWxSX1Yvu2r29i/o6fb83NqfSSy2iegz54IqqKqdC52YjKze2zi3zswv5q5Nftai1cqsV296I7558M9zS1p5qiKonCyaGaTTzVc1HUAPdCXjbBuQkMfk8tvAF17i38V5u0dBat2KNRa4RVj8vPnGeE+rq1s3qpqmirp1YbXLA29M+3lHaNJ6wMpHuJPvXZ/Dtc4uU9OE/NTVxylLUufxr+w/zU/iP+V/2+hpOvsS1hNJxjD7A73R23cbTAn3Deq7KmPIL/t+Sb/paVq0/P8ANVV/UuXkbN/V2/GG970c+DQ+BfjlN+0QfetX2Gp9DX/xn5S4KPOjxhuLXB+SnEbiJYSCOIOcWIXymyP1MeE/J3X/ADGR0TxFmK0EMsgBexzS7llmiIN/buPc5Y6q1OmvVUxynl4StRVv0xKt69PxGD9pH3Ui6dkelq8PrCmo5R4qHql/LEPqzfduXobS/Tz7GVnzl315VUkENJLAXNkZO/I4C5DzGctu079y83ZdNNVVdNXLH1b3c8ML1jRPQJr8ejyXv17M3Xn2/SR4tJ5PmzRrRmpxFwbSxFwFg6Q+TGz1nndfsFz2L6O/fotca5+7kppmeTdOherCnoS2We0843gkfBxn9Bh4n9I7+qy8bUa6u5wp4Q6KbcQvy4Wgg0Prl0udU1Jo4nfAwOtJY/GTDiD1tZwt6V+oL2NFY3ad+ec/L+rC5V0a3C72TkKyEgrQhsDQPWU/DYhBNGZYQSWFpDXszG5aL7nNuSbXFr+7i1Ohi9O9TOJ+DWi5u8JXCXXJSBpMdPUlx5ERMBPa4PP1FcsbLuTzqj4r9tHc1hpVpJLidTtprNsMrGN3hjb3tc8Tc3J5+C9jTaemxRu0ueuqapzKwaB6dtwqCSPo5kdJJnLhIGbsrWhtsp6j71jq9DOoqirexiMclrdzcjkxOlGkRrq7pQZk+LytzZrbOxG+w53PDmuvS6fsbPZ5zz+Klde9VlcsZ1psqqaWB1K4CWN7L7YG2YEB1snLiuGxsiq1cpuRXymJ5f1aVX4mJjCnaJ4yKCsjqCzPkD/JDst8zC3jY9a9fVafyizNvOM4+eWFFW7Vlm9ONMhijImiExbMuN84ffMAPRFuCy2bs/ySqqZqznHTCb13tIxhY49bFow3oxzZbZtqPOtbNbJ171xf/ns157Thnlj+rXyrhyV/QfS4YY2UGIy7TJvz5LZA7sN75l6W09m+WTTMVbuM9M88MLN7s88MvBpTjIrqp04YWZg0Zc2bzRbjYLo0Ol8msxaznGePLmpdr36t5m9DtO30Eexkj2kQJLbGz2XNyBfc4X323cTvXDtDZFOqq7SmcVde6fs1taiaIxPGFofrSpgCWwzlx5ERtv3nMV5cfw/qJnE1049v2beV090tf6VaSSYjMHyANa0EMjBuGg8STzcbC57AvoNDoaNJb3aeMzznvcty5Nycy6dHMflw+faw2Nxlex3mvbxseojkeXcSDprNHb1Vvcr9k9Yn++cIt3JonMNhRa16YtvJBOHDk3ZuF+xxcPqC+br/AIevROKa6ce2PpLsjVU9YVDTTT2TEGbKNmyhuCRfM99jcZiNwAO+w6hvXpaHZVGlnfqneq+EeDG5fmvhyhUaGp2U0clr7OSOS17XyPDrX5Xsu67Tv0VU98THvZ0zicrlpjrFGI0bqcU5jzOY7MZA62Rwdwyjjay8fSbLnT3Yub2efTv9rouXt+nGGJ0F00dhRlBjMscmU5M2TK9u7MDY8RuPcOpaa7RRqcccTHyVt3Nx6NPNPRisDIhAYskgkuZA+/kuba2Uel4LHR6CdPXNW9nMY5LXLm/GMKfhuIyUkzJ4XZXxuzNPEdRBHMEEgjqK67lFNymaauUqROJy3xodppLiLG5qCobwvKMmx9ZrpC1x+aHWXzmp0lNmeFceHX4Ouiuao5LdWUrZo3RyDMx4LXN3gEHiDbkVxU1TTOYaOaanZEwMja1jWiwa0BrQOoAbgkzMzmR2qAQEHyHWPc6WQyeeZHl/rlxL/G6+kpxiMOSXWFdDkKyEgrQJBWhCQV4QmFaEJhaQhMK8IdjVpCE2laRKHY0rWJVdjStIlDsBWkShMFEF0C6ASggSkyl1uKzmUutxWcyl1uKymVnW4rOUvXhmD1FWbU0Msva1pLR3uPkj2lc929bt+fVELU0zPKF3wXVDUS2NVKyFvos+Ef79zR4ryr21rccLcZ+EN6bE9WwMB1e0NHZzYhI8fnJvhDfrAPkt9gC8u9rr13hM4jujg2pt00rWAuNoICAgICDRWtrQOSnmkrKZpdBIS+VrRcwvO977f0ZNzfkSb7rL19HqYqiKKufT1sblHVrMFegxSCshIKYEgrwhIK0ISCvCEwrwJgq8ITBV4lVNpWkSh2ArSJQmCtIlCYKvEoTDleJQ5zKchmTI4LlEyIEqkykhY6R2WNrnu9FjS8+5tys66opjNU48eCYjPJn8P0Dr6jzadzAflSkRj3Hy/wB1ede2npbfOvPhx/p8WtNmuei04ZqfcbGqqQOtsLb/AL7/APavLu7cj+XR7/tH3bU6bvlcMJ1e0FNYiASOHypjtT32Pkj2BeZd2lqLnOrHhw/q2ps0R0WeNgaAGgADgALAexcUzM8ZapKAQEBAQEBAQCgoek+qqjrCXxXppTvJjAyOPW6M7vo2K7LWtuUcJ4x61KrcS1tjOqfEKe5ibHUN643Brvax9vAlehb11qrnwZTalUq7Cp6ckTwzR29ON7R7yLFddFymrzZiWcxMc3ka4HgQtVUwrQJBWhCYKvCEgVeJQmCrxKEwVeJQmCtIlCYcrxKEmPubDeeob1fOOaGQpcIqJfi6ed3dE+3vtZZ1aqzR51cR7YTFFU8oZik0DxCXhTlva97G+F7+C5q9raSj9+fCJleLFyejNUmqmqd8bLBH3Z5D9TR4rjubfsR5tMz7o+7SNLV1lnaLVLA222nmf2NDYx4hx8VxXP4guz5lER45n7NI0tPWVgodAcPh4U7XnrlLpfBxI8FwXNq6uv8Afjw4fJpFi3HRYaemZE3LGxjB1NaGj3BcFVdVU5qnPi1iIjk7VVIgICAgICAgICAgICAghJK1ou4gDrJAUxGR4KjGoRuzZuwNJ/grxbqRmFexE0U3n0MUna+OMH3gEroo7WnlXMKTiejAVWjtA/hQRN9WSVv2SF0U3r0fvn4KzTT3MbLoVSO82Fze6WU/acVtGrux1+EK7lLo/wCQ6f8AW/T/AIK/ltz1I7OHI0Dp/wBb9Mf7Vby256kdnCbNBaYcRKfn/wCgU+XXPV7js4euHQ+jbxgLu+Wb/wBOUTrL0/u+EfY7OnuZGnwChbxoYj3ySn7RKznUaif5k+6FtyjuZWkpqGPhQQDtDGO+sLCurUVc7s++UxFEftZqlxOnZ5sWTuY0fZXNVZuzznPtaRVD3MxaI/Lt3gj6wspsXI6J3oemOpY7zXNPcQVnNFUc4TmHaqpEBAQEBAQEBAQEBAQEBAQdc0wYLuUxGRiKrEHu3M8ke8/wWkUR1Vyxr6cuN3XJ6ybnxWkThDjoineMHRFO8Yc9ETeMOeiKd5GDoqneMOeipvGDoqneMOeiqd9GHPRVO+Yc9FTfMHRVO+Yc9FU76MHRU3zCccbm+a5w7iQqzMTzhL0sqpR8q/eAVnNuieicy9EeIu+U0HuNlnNmOkp3noZXtPG49n+izm1MLbz0MlDuBBVJiY5pTUAgICAgICAgICAg8FQzO659ivHBDr6OpyHR0yHR0yHR03hz0dTvB0dN5B0dN4wdHU7xhz0dN4wdHTeMHR1O8Yc7BN4wbBN4wbBTvmDYJvmDYJvmDYJvmDYKN4wbBN4w46Om8YdjA4cCfrVZxI7mzHmFWaYTl2NkBVcJTUAgICAgICAgjkCBkCBkCBkQMiBkTIZEDIEyGQJkMgU5DIEyGVMhlTIZUyGVMhlTIZUyGVMhlTIZUyGVMhkCZDIEyGQKMjkNQcoCAgICAgIP/9k="/>
          <p:cNvSpPr>
            <a:spLocks noChangeAspect="1" noChangeArrowheads="1"/>
          </p:cNvSpPr>
          <p:nvPr/>
        </p:nvSpPr>
        <p:spPr bwMode="auto">
          <a:xfrm>
            <a:off x="155575" y="-1752600"/>
            <a:ext cx="4762500" cy="3657600"/>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69644" name="Picture 12" descr="https://encrypted-tbn2.gstatic.com/images?q=tbn:ANd9GcQyA33Ib-ciwYfnwzG8-Ru1ROHYCnWasaulAOpS3rnM-rHaSUj8tg"/>
          <p:cNvPicPr>
            <a:picLocks noChangeAspect="1" noChangeArrowheads="1"/>
          </p:cNvPicPr>
          <p:nvPr/>
        </p:nvPicPr>
        <p:blipFill>
          <a:blip r:embed="rId5"/>
          <a:srcRect/>
          <a:stretch>
            <a:fillRect/>
          </a:stretch>
        </p:blipFill>
        <p:spPr bwMode="auto">
          <a:xfrm>
            <a:off x="2667000" y="5410200"/>
            <a:ext cx="1442358" cy="1009651"/>
          </a:xfrm>
          <a:prstGeom prst="rect">
            <a:avLst/>
          </a:prstGeom>
          <a:noFill/>
        </p:spPr>
      </p:pic>
      <p:pic>
        <p:nvPicPr>
          <p:cNvPr id="69646" name="Picture 14" descr="https://encrypted-tbn3.gstatic.com/images?q=tbn:ANd9GcTN5mffJVar4eyvTbWjqnKGXDcqa1pcztBWKsVWBaaRHf5H7CF4"/>
          <p:cNvPicPr>
            <a:picLocks noChangeAspect="1" noChangeArrowheads="1"/>
          </p:cNvPicPr>
          <p:nvPr/>
        </p:nvPicPr>
        <p:blipFill>
          <a:blip r:embed="rId6"/>
          <a:srcRect/>
          <a:stretch>
            <a:fillRect/>
          </a:stretch>
        </p:blipFill>
        <p:spPr bwMode="auto">
          <a:xfrm>
            <a:off x="4114800" y="5334000"/>
            <a:ext cx="1565081" cy="1000125"/>
          </a:xfrm>
          <a:prstGeom prst="rect">
            <a:avLst/>
          </a:prstGeom>
          <a:noFill/>
        </p:spPr>
      </p:pic>
      <p:sp>
        <p:nvSpPr>
          <p:cNvPr id="69648" name="AutoShape 16" descr="data:image/jpeg;base64,/9j/4AAQSkZJRgABAQAAAQABAAD/2wCEAAkGBhQQERUUEBQTFRUVGBoVFxgVFRcUHxQUGhoXGxgVGB0aHCceGBsjGRwYIC8gIycpLSwsGB4xQTAqNSgrLSkBCQoKDgwOGg8PGjAiHSUyLC4vLDIsKiwqLC0tLCksLCwsLzUvLCosKSoqKS00MC8qMCwsLCksLy4tLCwsKSosLP/AABEIANoA6AMBIgACEQEDEQH/xAAcAAEAAgIDAQAAAAAAAAAAAAAABgcEBQECAwj/xABLEAACAQMCBAMCCQcICgIDAAABAgMABBESIQUGMUETIlEHYRQjMkJScYGRoVNikpOxstIVFhczcnOj0SQ0NVRjgqLB4fBD8USDwv/EABoBAQACAwEAAAAAAAAAAAAAAAACAwEEBQb/xAA1EQACAQIEAgkDAwMFAAAAAAAAAQIDEQQSITFBUQUTImFxgZGhsTLB0VLh8BQVMwYjQqLx/9oADAMBAAIRAxEAPwC8aUpQClKUApSlAKUpQClKUApSlAKUpQClKUApSlAKUpQClKUApSlAKUpQClKUApSlAKUpQClKUApSlAKUpQClKUApSlAKVAuffah/J862kEPiXLoHUyOkUSKdQ1OxYbDSSc6RjvXnwa7gvmVZOMNLORkxW08cCq3UrGsY1uB6szdKAsGlQfmHlziMcZfh1/M7IM+DOIX147I/hghvTXkH1HWoRwb21XUZxcoky5wfL4LgjYjby5B7FeoqLklubNLDSrJ5Gr8uJd9K0nLPN9vxBNVu3mHyo22dPrHce8ZFbupJ3KJRcHaSsxSlKERSlKAUrjNc0ApSlAKUpQClKUApSlAeV1crEjO5wqKWY+igZJ+6oG3totcnENwR64jGff8ALqV82/6hdf3Ev7jV85GqKs3F6Hb6MwVLERlKpwLh/pptvyNx/h/x0/pptvyNx/h/x1ArOJLOBZpEDySfJU48q9ffjbcn3getY/H7NGjS4hGFfZgNsN/9gg49PfWhHHNztbTZPhc6S6Mw19n6li/00235G4/w/wCOn9NNt+RuP8P+Oq+4PbpBAbmVQxJxGp+vGd++c79gKcVtUuIBcwqFI2kUfidh1Gxz6H3U/rnny20va/fyMf2zDXtZ+pYP9NNt+QuP8P8AjrlfbRa53huB9kZ//uqcrmtrrZFn9pw3J+p9O2d2ssaSRnKOoZT6qRkH7q1XOHMy8PtXmbdvkxr9OQ50j6upPuBrtyb/ALPtf7iP90VVXtp4wZLxIAfLAgJH/Ek3J/R0fea2ZStG55yhh1Ur9XwV/REXsglxDJf3bNPfz3QsohIqmOKRguJtPRgiHyqRgELsetXbwnkqygWPRbQFo8MJGjRn1jfxC5GovnfOa+cbXjLW4MYfTouEuIz0YOVKMwfDKMDGxQ9M58uGs2Gx4lbtZyvxMlbmWOIxpN8JLJIcM8ZdDH5QRuFwMjcnGYy1syiUcknHky3JgdJ0nScHDEZAONifXBr5s5lu/FvrhtHhsWVpU/J3JUCdAe48UOQR1DA1PuKezDxWmV+ISXF6ymRFkEZKqzlUfDnyoBsSoGCCQMhRUZ9pHBbe0vvCtVCDww8gUYAZ2OkfYqk+vnqDtZm3gW1Xj5/BouF8UktZVlgYo6HII/EEdwehHevovk/mdOIWqzLs3yZF+hIMZH1dCPcRXzTVhexbjBjvWgJ8s6Egf8RPMD+jr/CsU5Wdjp9IUFUpua3XwXfSlQ/m29e5uIuHQMy+Kvi3LqcGO2BwVB7M58uewPvrbhHM7Hmm7GVJzDJdMyWGgRoSsl1INSAj5SQrkeKw+kSEH53SsC58JW8/i3TA7tcOSufdEuIx9iitzeWZRUgtotMaJ5QoCqp6L+iMn68Go3e3Fvb/ANfOCfMNEKmZsp8oEjZSO+elcbHYrFSl1WFjZLeX7s6GFw0Z6y7T5LX4MmC9RelvbAfmxKtb+144uUVwBr3BXsSejLuV375INQ695khBVbGJJiY/GaS4k8JI0LaRqyVGdWB1HUdc7eVrzPcT3Zijbw41WJiLSFJhllQvqkPyUBz5h2BAz3qw9PGRd6lS/v8Ag33gM8bqOXRvXR+iu/VFnUqqPZ5x6ea7iElxMdUTs6zPlZSGIXwh2wME9/I9WvXajLMrnNxuElhKnVyd/wCP8ClKVI0xSlKAUpSgNTzb/qF1/cS/uNXz9wiz8adEPQnJ/sjc/gK+gebf9Quv7iX9xqpXkq3zJI/0VCj62Of2D8a52PqdXTcu49J0O7UZvvPHnC61ThB0RR+k25/DT91e3BvjbKePqVyw922oY+1T99arjBZ55G0tgs2Nj0U6c/YAK2vJUoDygkbqvf0Jz+2udUhkwyturPzudpq1PwHNfxccEI6KufuAUf8AenJ0oJlibdWXOP8ApI+4/hWPzfchpwAQQqAbEHfLEj66xeW7oJcoSQBuCSQAMqev24rCpt4Sz3tfz3CjemYd5bGKRkPVSR9eOh+0b15Vueaox44dCCJFByCCCw8pAI+offWnZSDggg+hGK3qU88FJlsXdJn0Tyb/ALPtf7iP90VR3tMz/Klzn6S/d4cePwq8eTf9n2v9xH+6Kqn208HMd4k4HlnQAn/iR+Uj9HR+Nb8/oR5TBySxU0+N/kq7i1prXI6r+I9K3U/FXEdpcXJmvo2gZFVpniWCVZNLI5jwxwPCbOpSxKEk4ArXXN2sY8x39O5rOn5ant+Fi5W4CxTOY7i3c+GfGjkbSoU9W0qG7MPeKxC9iPSMYKpeL1e5Yqcs8Rl+DOsVqiCaJxOhla4Kuy65PEFxKZEMeAQ7YK4wNhiPwcVtBxHiUtzmVWkljRQNROZQpdCQQhWNW0nbqMEdRuObvbVDPFbpazPAsqt8JZY9csC+UaI8kLrPmw3TGD1rx9p3J0McbyQJpS1Wzt1IJyAfHDb9z8ZAxz1wKnJGlhpqM136cjDuOYbSOObQsUrvOBHpt0jEVqq+XAkiYaiSQd8kjOrvWx5dvYn4tai0aLwTIxRFt/CeJBE40u5TU5wTk62yRnbas7lD2YWPEbOK4WW6RmGmRRJG2iVfK6+eMnGoHHuIrf8AK/sqFhfLOs5kRUcBXQBldgFByvlI0l+w7de0Mjub8sXRyyWt7Pe3KxYFVVw3jjxpxbiSBS/jrBHrGwRGVB0IPyWU49QKtWql5I4Obvh99ZBgri78zMCcANHkleufi279a3Ffqptb6HLoOHX0+s+m6v4cfY8xzVLJJF8IuAyR3kByU8AhCrMxZQB5OmNWehrCsODS3U2qBmRHlvCJwDpVWGASewb5Prucbive25htUtrtihmlYxKr3IRzI+HCtowVRI1XOMnsM9K8ePzXGnhy3Tbn4wIFVAqmRNAKqAuQvuGM49a5zPbRi4yywio301t+lttRtrvxt3rdGz4dyz47eFHcWsU/gfB7iEKJwERgNa7415VSRnKsM5GcDXwS2MInkAuXMBiiVWlEazyDWASqDIX4stux64xWuubWc3t5NbEh7aaSU46hfFcFh6gdx6E1j8L4LLewXLQqWZHjkKL85WE4OkdyCRgdcZ60vyRYqWjlUqdns91m2tG97Wsld6L1N9w9r2JbeYCygiTLQrMYl0o+7EFyZfMDn5WTmriqk7vh0/E5IQllJFKFWOWVtYVgoCgkMoCYAJwCSelXRDOr50MrYODgg4PptV1Lief6YS7Dds2t0raa6Xd3e+ur35HpSlKuOCKUpQClKUBqebf9Quv7iX9xqqTkuLETN9J/wAH+Zq3OakLWNyAMkwSgAdzoaqM4RzL4EWjRq3Jzqx1x7jXK6TpzqU8sEei6JTlRmlzRJOG+0K3iijjeGR9MbRFvL0mYtcYGrfJEeM+/p344RzHHLMfBWaP/AEeSMKiwr8H1JEmY2BDvhwWyzDqNs5NQCsmyv3hYtGcEjHQHbY9x7hU5ynltDfgdZ4Knq1uyacU5qijeRJIX1MBqJWJzcDwPDHjN8zz4kymf+9dYudoZZAGhbaUmHCQroDReGFbBBb4w6j5genmGKhd5eNK2uQ5Y4GcAdOnSuttLodW66WDfXgg0Up5dd/a4/o6dttSzOM81Qw6CbZowGcowWGTQWkikYKpOkagrAt1GcjO9RriXNkM8VyGRy8skjxsVQlFZwUUuWJwqgjAXbJwwBOddxfmPxwmE0lW1Z1auxHoK08kmoknG+/pUKVSrKP8AuqzMUsHCKWmvifRHJv8As+1/uI/3RXbmjliLiMHgz6gNQYMh0spH0Tg4yMqduhP105QQiwtQQQRDHkHbHlFbeumtjx1VtVZNc2fMnta4NbWl6YbOERiOAF/M7Fnc4BJYnJ09/fU545xzg8q4luIZI51WVolWSVorkRhVmURggtpwrIxA8q+hDWHzZyRbcTj03KeYDCyL5XQZzgHuM/NORVWcU9iV1AT8FMUydgCIm+0N5f8AqqMk13l1GMKllKWUh/L/ABO2hvJZHtpPg7giNEVFeAqwELqzt5m0A6s7NrOQ1WVzPzA19ZzwLbLCswtnaR5skLcFVimKpGQdOlAw1DGABmoZ/RtxHOPgsn6UePv14qxeGez+eSFFuCsWqy+CSDOtldJtcTjT5WwAPnVBOT4G1Uw+HppPPfzRoPZFxR7O/uOHzfPLsuMkCeHyyY26MgByfoD1q5AKwLDgUMEkkqIollOZHxu5wB9g2zgbZ3rYVdFWVjnVpqc3Jcfnj7iqwWf+SuOuGGLe/wAEHsJSf+0hYH0EoNWfWl5q5bW9iUbCWJ1lhcjIWRSCA2NyhxggdveBV1Kai2pbPQokr7FL8F5Ylu4p5IMl4Ch0Dq6trzp/OGkbd9++MyyfhN1f/A5rvTB4WztJ5GdVdSGEeM6iM7YA2ztmsXlfnc8Jle14jbCLLatcSb46At1MqejAk9sHtMYILe8y9pdRyZ3xqDEfXvqH2iufjKGIoQvThm89P39j0s+m416ja0t9La1Sas1578TD4THDZzXE0euWSd2YlgEVVLM2lRuTudyeuB0rvYy6Cy26RQBzqfw0C/WzHrgVnfzZYbvJGoHU77D7QK0PGeeLLh6kROLqfsqEaFYdC7DI29BqP1da41LD9JYuai7xj3afualbFUopybu3b227tD05z5uPDYMxnVPOwKLKS+mBerOM5GrpjI+V+aa3ns8mMtms7RtGZd8Fg2VUkBlwoIUnJGc9euMVWHK/K9xxy6NzdlvBz53+Trx0hi9B2yOgzvmr0hhCKFQBVUBQAMAAbAAdgBXqXQp4alGlHVrd+Jx1WnNt8Hw8DvSlKqApSlAKUpQCtY/LNoxJNtbknckwxnJ9T5a2dKWJRlKOzsav+a1p/utt+oj/AIafzWtP91tv1Ef8NbSlYsiXWz/U/U1f81rT/dbb9RH/AA1jXvCOHwDM0NlGPWSOFB97AVkc08dFjaTXBGfDXIH0nJCov2sQKjFpylbwwtfca0zT6dcrzDWkOekUabgAZCgAEk9OuKWRF16myb9TdQWfDJFLxpYMq/KZVgYL23IGBvXUJwpTnHDgRuD/AKOMGoDxmDhnEbuyh4dFFmWQtO8aNFpgTzNG6YAy2D1G2B6isj2k8s2ols7O0t4IpbmUFmjjUMsQ2J27blv/ANZpZEHiKlt/dljHmmzHW6tv18f8Vdf522X+92v6+L+KofznydZg2ttb20CSXM6qWSNQywR+eZge3lAH/NW24hwfhFvNDBLbWqyzkiNfg4OojA3IUhdzjfFZIXkSRuMQABjNEA2cEyLhsdcHO+K6fy9b/l4P1qf51AOLcgWUXEofDhj0PBM7wkalBVolVwD8knWfd5frrRS8pQT8X8NIY1gto0aVVQKHdssqkAb5yPsQ1zK/SVOjVlTknpHM39vFu3qTSk1fvsW5/Ltv+Xg/Wp/nT+Xrf8vB+tT/ADqoeYuUoJuJWtvDDHGgQzTaEC5TVjBx66dI/t1kcZ5ctri+itIIIUWP4+5ZI1UhPmRZA21Z39xB7VSumKTUXleqcn3JX38baeK5mcstfQtf+Xrf8vB+tT/Og47b/l4f1qf51BOLcsWUdvM4tbYFI5Gz4ajBVSR223rQcR5ft34MJ4reFZfAjk1rGNWoaC5yBnfDZ+2qqXTdOpbsNJtR4cSUoSXpcuSe4WNdTsqqO7EKPvNQyL2kRtxT4KCrQMqRrKpDL8KOptGoHSQy4UDrqX68aSThfwgG840ynA1LAxIitlPYjPnkO2c5323rw4y3DRZFQ0UCzASx6E0vrH9XKqAa89O3Q++pz6Zp9Zkpwcle10tO+3OxFwla97Fj8c5ct71NFzGrgfJPQqT3Vhuv2VXXFPYSpJNtckDssqBsf8ykfu1OORuLzXVlG9zG8coGl9aFNZGPjACAcMMHp1zW/r0NOtOn9LIOMZaspn+g+5Y4e5hxn6MjbeuDjf7aknAvYvawkNcM1wR80jw0+1QST9rY91WFSpyxVWStcwqcUdIYVRQqAKqjACgAADoABsBXelK1iwUpSgFKUoBSlKAUpSgFeF5fRwoXmdI0HVnYKB9p2r3qKe0Xlc3lurxqrz2zeNErgMsmMFomB2IcDGPUChhtpaEY9ofPcN3YzxWiTTINGq4VSsUbCRCvmb5R1ADAG+etSnht7DxzhpDZCyr4cgHWOUYJx7w2lh6jT61iLzdwu6tYVuWt0jmTUIpgFVChwVORpUqwI7ZxtXmvO/DrNPA4aqzuclILNdWpj3LKNIHqSTj02oV8bt6Gg9kPKDW13ePLgmBvgysBsxyGdh6eXw/q1EVsOXv9P47dXPWOzX4PH/bOQxH2+L+kK78n82paGeDirJbXTTPOdZCo6yYIKP8AJIAGnr80dd8c8W9odhYwyjhojmlOqUiFcoGPyppnXbHTO+TsNuoEVlSRteGj4Vxe4m6x2ca2qdx40mJJiPeBoU1n2t1Y3N65TwpLu2HhsSp1Rrk5CkjHUkEr6kd6inIPOdha2SCe8i8eVmnmyxJ8WQ6jnbqBgH3isqx5s4VavIeHq088x1MtvHLK8jEk7s2wGSSd++cUJJqxgcIjnPF783Th2RI0QqNKiJyXRQuSRsPU76tzmssEW0yqP628uGdvURRqT6dBGqL9chrQcv8AN0aXN9JxGWKGd5VUx6idAjUroyAQdOcZ9QawbLnK3l4s88syJDFE0UJYnDElQWG2d8ufqxXjsdh6tbF1pZXlS5PWyVkufa18i+E4xhHXW/3/AATDiEqWfwq8m+iqj1KIMKg97Ss33j0rC5dsZba0luHRpLqfM7qBuWP9XF7gAfsy3pWj45zZaXd5DG88YtYfjnJziaUfIjxjJA6ntuRXtx32hvq12bQG2V44nlkDkNLJqYhNxsqKSdv2jOrDBYiUFTUHeVm73Syx0jG/u14ciTqQTbvt88WbDjJkh4LJ42fFMPxmcZ8SVhrz/wAztWV7PATw2DWOzYz3XxH0n7q0XP3Nlpc2ngwXMTM8kYPXyoGyXO2wGBWVxnm61WyNvYTJJKyLbwqhOfNiMHp2Bz9dP6etVw6p5GpTqN7PRWS8lq/QZoqbd9EjMtuXv5eaSSWSSOziYxwCPA8Z1OHnOQQR1Vdu59DmZcA5Fs7HBghXWP8A5H87/pNuPqGBWx4HwpbW3igTpEip6ZIG7fWTk/bWdXtaFCFCmqcFoim13me4pSuAauJHNKUoBSlKAUpSgFKUoBSlKAUpSgFKUoCK8P8AZ9bxX1xc6UYTquI2UMEckmVhnbzHSfcdXrUjtrGOIYjREB66FC5+4V70oYSS2PC7sI5hiWNHHo6q37RS3sI41KxxoinqFVVB+wCvelDJ5fBU+iv6IrukQXoAPqGK7VoeduZDw+zedQjOukKjtp1ZYA47nAOrA7A0MN21N0bZT1VfuFcfBU+gv6IqLez/AJ9TiUWHKLcDUzxKG8qB8K2T12K9+p6V4e13ijQ8NkVFlzKRHrjG0YyGYuc+VSoZc+/HehHMsuYlkSxMSFEZK7HGk4PUZx02r1+DrjGlcdcYHX1qkvZ5x17Hht3cQW2ShQtKzkrIdYGgKPklEkByOv3VtuXfahe3cyyGEfBoYpGuTHGcalSR18zEleiDAOc5PQ7CKqLS5a3wVPor+iK4MKLuVUY3zgDGO/ur5+PONzfeLJLe3UcufiYLWOQqT2B0MAFyQMnUxwTvtmQTS8R4lwiSK5DxyRSxtruAbYXMJDjQWcKrMr4O+AcL33IwqqeyLVtuZLWRxHHc27ueirKjE9egByehqrOD+06a24jdLxKd3hi8VFURoPOkgCaQAu5UHr/5qLFnsBby3PD7ZlU4jkSVwZWjbJfVDMyFgfnaf8q2ZeP+cMMjIPDuHilCuB/+RCpAI6ZEj/eKyQc27Fmcoe0q24nI0UayRyAFgsmnzoDglSpO4yMj39963/CODLbBghJ1HUc49/p336/V0AAqpbXh5tOZvio28MyZ8iHCrNF7tlAdqlvKnE+KPxGZLyNvgq+KqN4axgkOPDYH5TZUH3ebPpWCyMue5PaUpQtFKUoBSlKAUpSgFKUoBSlKAUpSgFKUoCuPaD7RZbe6SyszCkjBTJNMQFi1dBvsPL5iTnYjYk1qeWvajPHfra3k1vcxyMI1mgwAHbAXGAAy6tiCMjOckddh7SPZtNdXK3dmI3fyh4pMYYofK3m8rDGAVbGw+yvblrlXiJuUluPg1lDGQfAtERfE09AxUHynvljtkYGc1koefMQjjSC5uZkluLriNx5gkdqhWOJ8kdWJyik48q49TXTka3W8sb+1my5hjNzACx+LlCSKzKAe+V2wRv6mpxD7GvCuHkt72eFJNQKxrhvDY5MevV095XsO+9b/AJZ9nFrw+ZpbczZZShDOGXQSDpxp3GQOuTt1oRVOV7sgvsO41boZIJNAuJHzEdHmdNALJqC7AeHnBON6s/mux8eyuYsZLwyAf2tJ09j3xXhw/kiyt5BLDbQpICSGC7qSMHT9Hb09TW8rBbCLUbMpv2ccJml4VxG3khlXxFLRa0ZNbtGQNOpcHdU6Z6ipH7J+Wri1tZ4b2HQsj6lVmRtSsgVwQpOPkjqe9WDSgjTSsVfbeya6tHl/k+/MMUo0kFMtp3wCQcEjJww0nepDwb2Z20NrJbz6rjxirSvISCxX5GnBygXfG+dzvUvpQyoRRC+HeyHh0LhvCaQjoJXLqP8Al2DfUQRUi4ha20RNzMkKmMAmVkXUqrnGGxnucAevvrLvb1II2klYIiDLMewqj+d+d34hJpXKQIfIn0j9N/f6Dt95quc1FHRwHR8sTOy0it3/ADiW3y1zhb8QDeAWDJ1RxpbT2bGTkGt5XzTw7iMlvIssLFHU5BH7D6g9x3q8+Tec4+IR9kmUfGR56dtS+qn8On1xp1M2j3NvpHox4ft09YfH7EjpSlXHGFKUoBSlKAUpSgFKUoBSlKAUpSgFKVxQHNK4qK+0TmtrC1+Jx48p0RZGQn0pSD1CjG3clR3rDdtWThCVSShFXbJVmtLxbnextCVuLqBGHVNYLfoLlvwqhOI8SuLnPwm5uZQTkq0pVM/2E0r+FYkNsifIVV+oAVrvER4I9FR/05Xl/kkl7v7fJ9J8K43DdLqgkVxgHb0OcHB3HQjfupHas6vnjlPm1+GXJlWIzRyJ4cqKwVvK2pHXOxIy4x+dVocM9sXDpiFeVrdiM4uEMX/Vun/VVsJqSOVjsDPC1ZRs8vB23+xN6V5QTrIoZGVlYZDKQwI9QRsa9asOeK8rm6SJS8jKir1ZiFA+snpXW9vUhjaSVgiIMsx6Af8AvaqO5353fiEmlcpAh8ifSP039/oO33k1zmoo6GBwM8VOy0it3/OJke0Xmma5uGhdWijiYgRnqx7SNjY5G4xkAHbOc1quTuBre3kcMjaVOWbHUhRkqPefwGTXtw++S7jW2umCuo0287f/AB+kMp7xHsfmH3dNXJHNZz4OqKaJu2xU9iD0II79CD6VqN3eZnrqcMlJ0IdmSWn5/PL0vYHtF5Dtra28e2BjKMqsupmDhjj5xJBHXbtmq84bxKS3lWWFirqcgj8QfUHuO9ZvGua7m8CrcSl1XcKAqjPTUQoGTjufWvbhHCURFubpWMZbTDEo815Ln+rTuEzgM2D1wNzU7dZO0EUwbweGbxcr79/lruXXynx43tqk7JoLZBHUZUkEqe4OP+3atxXzrd8T4gszXhWSL4O4i2BRIfS3C9NOMArv1yeuauTkjniPiUWRhJl/rI85x+evqp2+o7fX0pUZQine54R14VKjyqy4LuJNSlKpJilKUApSlAKUpQClKUApSlAK6SyhQWYhVAJJJwAB1JJ6Cu9VrznyJxLiszJLdQQ2at8XGivIXHZpQdIZvdqIGOncjKOOY/bLGpMfDkFwwyDMxKxKfVceabv8nSPzqrjjvN8ty2by4DEEkL5UVM9QijcD6yT76kE/KvArVgl/xGSd1JDIHOkEbFSsCEpj0LVYHLPKfB5EEtjBaSqPKHAE2DscEvkhtx133qqUHPd6HWw2OoYR5qVPNL9Un8Jbetyk+Gh7r/VopZRnTlEwursupiF1HsucmvSPhV+5Hh8NvDnu0TR/iVx+NW9e8Zs7e4uLh3knNq0cRjhhZ/gxdSR8nbsdxgAkg74rm09r9nLPFbrHdLLMVWMSQMmdRwGO+Quc5bGwB9KrhRWuZFkun8bO+0fBfm5WEXIXGJPk2SoPWSaL9gfP4V7t7J+MPsVtFB65kBH25BqS82e0bi1i8cbQ8P8AFlIVIUaW4kfOQCEVhgE7DPU7b1I+J+0KWyhtormFZeJXA2toGwuSxGWZidC4777q3YEi1UoLgas+lMXPeo/j4MPkb2VvYuJHnMbAqSts7qkmNysgcaWU+5QfzhVgXt6kEbSSsERRlmOwA/8AdsVWHKvtOup+KfBLp+HeGEZnaFmIDYGmNJGfS7Alc4B6N6HE/wCaeXlv7ZoWOknDK250uOhIyMjqMe+pWstDWzqrVUqmidr2X2K04txG64/cGK1UrBHv5jpUdcSSYz5jvhRnG/vNRjmLliewkCTqPMCVZTlXA64OAcjIyCAdx61JeWuMvwK5lhu4mKvjzIOunVpdM4DqQfrH15FYHtA5yTiLx+EjKkQbBfGWLacnAzgDSO/etSVmrvc9dh3VhWVOlFdTbR+W9+dzH4X7PLy5g8aNF0kZQM2lpB6qMYwe2SM1xZ3K3KC0vT4csfkgmcY8IjI8Cbv4edgTuhz22qXcu+1WCG0SOaOTxIkCAKARJpGAc5GnpvkffUSZEdpOIXw0xSSM8cI2Ny5JOhT1Ea7anx7hvUlDM0oatlUsTUgqk8UssY/S+Plzv/7odI+XxZ6puJKyIjaUh6NdOPmqe0Q21SdMHA3NY/CYJ+LXTyNMsAgTxdSqSIIoyNKxIu/l6gD0J3PXP4ZEOMFvhCskrOqxS6mjhjjUDFnGNJVWOcDOTvncjS8v4txyDh9svhr4OhWjiRSDNb3PmZkkDMRJE2xz0+Sd9SlerSpqisqXaZ4/G46pjp56jtFbI1fE+dZbG8/0rwpoZEW4jaBEPisY1TUGfOlX0nVjJG2PfXFpxmSCfx7c+E+osNHRQTnRjuuNsHtXPGeNzXkniXDamwFGAFCqM4VQBgDc/fWCBnYdT+NbkIKK1OTObb0PorkjniLiUW2EmUfGRZ3H569yh9e2cH3yaq89l3s/azHwm4yJnQqsfTwkJBOr1c4G3bp16WHXNqKKk8ux0abk49rcUpSqywUpSgFKUoBSlKAUpSgFYvE+IJbwyTTNpjjUu59FUZP1/VWVVV+33jLrawWcILPdyYwvVlQrhABuS0jJ+iaAjnsu5Ts78Xt5d2sUdrqCQqzkLCqglzrLA7Apls4J1dOgwuThLZR8YvOGeIbRYzHbswJ1t4g0yjI83hIXY5HQjPerR4N7LrOO1t4biMTGFBnU8hjaTOp38PVoyWJ3K5xgVq+fOZXW6s+FcPYxSTMhlaIYMFsDuFx8klVY7dAv51AQaDmSXgNiltboz8RvV+FSsVL+Er7IMYPiPpB9wJJOele/J/EYrVZZpI+JtxCdGBu5bJpVhZh1RdRYgHGSRvjGANqlPOfO2ri9jZwSHQria4MWZC+NRSDEQLn5Jyv565GBW44D7Vbee0nubjFusErQnMgkEjAAjwmwviEjoAM0BXnK3KU5vPHtb65a4kJDTTcKkIGflFnnOldttjnsPSpo/s/suLSF7y5ku7i1PgTNHiBSR5xEVRcYXUejE5JBbbAjvMPPl9PwkcQiuPgviTPBFBHEkhmUvhTrfLLIFV8ldjp2AzUm5P8AZJDb26Lcy3ExYB5IjM6RCVgNZ0Jp1+mXLZx2oCRW/s/4ehjK2dvmIYQmNWK75Byc5OcnJyc1Ia8ra2WNQkaqiKMKqgKFHoANgK9aA0vNXK0XEISkgAcA+HJjeNj394OBkd/rwaonjfBZbOZoplwynY74dezKe4P/AI619IVreNcuW94FFzGH0HK7spGeu6kHB2yPcPSqqlPNqtzr9H9JSwryz1h8eBRnDOGxxR/CrwHwQcRxdGunHzV+jGNtT+/A3rrY8OueLz+LIkngIVRzEo028I+ZEp66V+aoJ74JO8ssOHo9/PFxKJGuR5bNJcpbmJc6I48D0x2PTpqzWfxTiMHC0t82sqiR2mihWTQ1vcLpV1LBsNE+RtuMZ2IIC71GCoq0dZPj+DldIY2pjZ55u0VsuXj3mRxviltwy38NEUQ42i+Ut6rhcvG4yUkRgCSemc/OUivOFWE/GbovPIdMa6ndssVgQjKR4Ul2AbpjJJydzvmnlG7vuISRXTJBpbxHy4ZYlmfWEiGcMSz9B3O+5GZBBxiOC2CyJJZTWUjLAkQLm5Lq0bBfEHxqmYMT2wE74NXrsrTVnPfaeuiIVzhyg1lIpjbxbebzQSLvrBx5Tj5wyOnXOfUCxvZr7Nfg4W5vF+OO8cZH9T+c3/E/d+vpseUeVJZZBfcUw1wQDFHjC24wNwucBzsfd9fScVTVrO2VeZbToq+YUpStU2RSlKAUpSgFKUoBSlKAUpSgFRzinJMVxxC3vZWYtbIVSPbTqJJEh75GT9oU9t5HXFAa7mCxM1u6CeW32z4sRUMgG5+UCMev7RVCey7kccblubi+kuXVCg1eJ5pWOcq7EEnCBdhj5Q3r6KliDqVYZDAgg9wdiPurQWXA04ZAIeHW4CFixGpm8xAGo6mySQB37VCpUVOLk/ZXZKMXJ2RCvZ17OGteJX08kBghUtBagNnMbH+sU6i2dCrue7t6HHbgfss4bw9maaV7s+cKj4ZUDDSTpXbXp21E+mwIBqaDg9xPvcSaR9Ff/G37a2NnwOKLouT6tuf8h9laXXYmr/jhlXOW/ovuzYyUofVK75L8kEh5OBisobWOXwbOdrlfGIOskuyqSAoIDsD32GPfU3jtbhv6yVUHpGo/a1bPFKtjhpPWpNv/AKr2t7sg6q/4xS9/k84IdAxqZvexyfwAr1riua2kklZFLd9RSlKyYNJzZypFxCHRJ5XXLRSDOYn7MMEZGQMjvgdwCK94Rw/XfSw8X0zXiqq23j58GRAPm4G5b3qd8nBbIq3a0nNfKkXEIdEnldctFIMgxP2YY6jIGR3wOhAIuhUto9vgqnC+q3K55i45awTz2bxOFt2Eto8a5aK50q+jfdkL4xnI7dApEt5Z5ZlnmF/xPec/1MPzbVe2x+f+z6+nTgPIkwlNzxCVJ7pQqQnGViVejbqNT7k5I2O/U5qaQghRqIJwMkdz3qU5pK0SMINu8jvSlK1y8UpSgFKUoBSlKAUpSgFKUoBSlKAUpSgFKUoBSlKAUpSgFKUoBSlKAUpSgFKUoBSlKAUpSgFKUoBSlKA//9k="/>
          <p:cNvSpPr>
            <a:spLocks noChangeAspect="1" noChangeArrowheads="1"/>
          </p:cNvSpPr>
          <p:nvPr/>
        </p:nvSpPr>
        <p:spPr bwMode="auto">
          <a:xfrm>
            <a:off x="155575" y="-1790700"/>
            <a:ext cx="39814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50" name="AutoShape 18" descr="data:image/jpeg;base64,/9j/4AAQSkZJRgABAQAAAQABAAD/2wCEAAkGBhQQERUUEBQTFRUVGBoVFxgVFRcUHxQUGhoXGxgVGB0aHCceGBsjGRwYIC8gIycpLSwsGB4xQTAqNSgrLSkBCQoKDgwOGg8PGjAiHSUyLC4vLDIsKiwqLC0tLCksLCwsLzUvLCosKSoqKS00MC8qMCwsLCksLy4tLCwsKSosLP/AABEIANoA6AMBIgACEQEDEQH/xAAcAAEAAgIDAQAAAAAAAAAAAAAABgcEBQECAwj/xABLEAACAQMCBAMCCQcICgIDAAABAgMABBESIQUGMUETIlEHYRQjMkJScYGRoVNikpOxstIVFhczcnOj0SQ0NVRjgqLB4fBD8USDwv/EABoBAQACAwEAAAAAAAAAAAAAAAACAwEEBQb/xAA1EQACAQIEAgkDAwMFAAAAAAAAAQIDEQQSITFBUQUTImFxgZGhsTLB0VLh8BQVMwYjQqLx/9oADAMBAAIRAxEAPwC8aUpQClKUApSlAKUpQClKUApSlAKUpQClKUApSlAKUpQClKUApSlAKUpQClKUApSlAKUpQClKUApSlAKUpQClKUApSlAKVAuffah/J862kEPiXLoHUyOkUSKdQ1OxYbDSSc6RjvXnwa7gvmVZOMNLORkxW08cCq3UrGsY1uB6szdKAsGlQfmHlziMcZfh1/M7IM+DOIX147I/hghvTXkH1HWoRwb21XUZxcoky5wfL4LgjYjby5B7FeoqLklubNLDSrJ5Gr8uJd9K0nLPN9vxBNVu3mHyo22dPrHce8ZFbupJ3KJRcHaSsxSlKERSlKAUrjNc0ApSlAKUpQClKUApSlAeV1crEjO5wqKWY+igZJ+6oG3totcnENwR64jGff8ALqV82/6hdf3Ev7jV85GqKs3F6Hb6MwVLERlKpwLh/pptvyNx/h/x0/pptvyNx/h/x1ArOJLOBZpEDySfJU48q9ffjbcn3getY/H7NGjS4hGFfZgNsN/9gg49PfWhHHNztbTZPhc6S6Mw19n6li/00235G4/w/wCOn9NNt+RuP8P+Oq+4PbpBAbmVQxJxGp+vGd++c79gKcVtUuIBcwqFI2kUfidh1Gxz6H3U/rnny20va/fyMf2zDXtZ+pYP9NNt+QuP8P8AjrlfbRa53huB9kZ//uqcrmtrrZFn9pw3J+p9O2d2ssaSRnKOoZT6qRkH7q1XOHMy8PtXmbdvkxr9OQ50j6upPuBrtyb/ALPtf7iP90VVXtp4wZLxIAfLAgJH/Ek3J/R0fea2ZStG55yhh1Ur9XwV/REXsglxDJf3bNPfz3QsohIqmOKRguJtPRgiHyqRgELsetXbwnkqygWPRbQFo8MJGjRn1jfxC5GovnfOa+cbXjLW4MYfTouEuIz0YOVKMwfDKMDGxQ9M58uGs2Gx4lbtZyvxMlbmWOIxpN8JLJIcM8ZdDH5QRuFwMjcnGYy1syiUcknHky3JgdJ0nScHDEZAONifXBr5s5lu/FvrhtHhsWVpU/J3JUCdAe48UOQR1DA1PuKezDxWmV+ISXF6ymRFkEZKqzlUfDnyoBsSoGCCQMhRUZ9pHBbe0vvCtVCDww8gUYAZ2OkfYqk+vnqDtZm3gW1Xj5/BouF8UktZVlgYo6HII/EEdwehHevovk/mdOIWqzLs3yZF+hIMZH1dCPcRXzTVhexbjBjvWgJ8s6Egf8RPMD+jr/CsU5Wdjp9IUFUpua3XwXfSlQ/m29e5uIuHQMy+Kvi3LqcGO2BwVB7M58uewPvrbhHM7Hmm7GVJzDJdMyWGgRoSsl1INSAj5SQrkeKw+kSEH53SsC58JW8/i3TA7tcOSufdEuIx9iitzeWZRUgtotMaJ5QoCqp6L+iMn68Go3e3Fvb/ANfOCfMNEKmZsp8oEjZSO+elcbHYrFSl1WFjZLeX7s6GFw0Z6y7T5LX4MmC9RelvbAfmxKtb+144uUVwBr3BXsSejLuV375INQ695khBVbGJJiY/GaS4k8JI0LaRqyVGdWB1HUdc7eVrzPcT3Zijbw41WJiLSFJhllQvqkPyUBz5h2BAz3qw9PGRd6lS/v8Ag33gM8bqOXRvXR+iu/VFnUqqPZ5x6ea7iElxMdUTs6zPlZSGIXwh2wME9/I9WvXajLMrnNxuElhKnVyd/wCP8ClKVI0xSlKAUpSgNTzb/qF1/cS/uNXz9wiz8adEPQnJ/sjc/gK+gebf9Quv7iX9xqpXkq3zJI/0VCj62Of2D8a52PqdXTcu49J0O7UZvvPHnC61ThB0RR+k25/DT91e3BvjbKePqVyw922oY+1T99arjBZ55G0tgs2Nj0U6c/YAK2vJUoDygkbqvf0Jz+2udUhkwyturPzudpq1PwHNfxccEI6KufuAUf8AenJ0oJlibdWXOP8ApI+4/hWPzfchpwAQQqAbEHfLEj66xeW7oJcoSQBuCSQAMqev24rCpt4Sz3tfz3CjemYd5bGKRkPVSR9eOh+0b15Vueaox44dCCJFByCCCw8pAI+offWnZSDggg+hGK3qU88FJlsXdJn0Tyb/ALPtf7iP90VR3tMz/Klzn6S/d4cePwq8eTf9n2v9xH+6Kqn208HMd4k4HlnQAn/iR+Uj9HR+Nb8/oR5TBySxU0+N/kq7i1prXI6r+I9K3U/FXEdpcXJmvo2gZFVpniWCVZNLI5jwxwPCbOpSxKEk4ArXXN2sY8x39O5rOn5ant+Fi5W4CxTOY7i3c+GfGjkbSoU9W0qG7MPeKxC9iPSMYKpeL1e5Yqcs8Rl+DOsVqiCaJxOhla4Kuy65PEFxKZEMeAQ7YK4wNhiPwcVtBxHiUtzmVWkljRQNROZQpdCQQhWNW0nbqMEdRuObvbVDPFbpazPAsqt8JZY9csC+UaI8kLrPmw3TGD1rx9p3J0McbyQJpS1Wzt1IJyAfHDb9z8ZAxz1wKnJGlhpqM136cjDuOYbSOObQsUrvOBHpt0jEVqq+XAkiYaiSQd8kjOrvWx5dvYn4tai0aLwTIxRFt/CeJBE40u5TU5wTk62yRnbas7lD2YWPEbOK4WW6RmGmRRJG2iVfK6+eMnGoHHuIrf8AK/sqFhfLOs5kRUcBXQBldgFByvlI0l+w7de0Mjub8sXRyyWt7Pe3KxYFVVw3jjxpxbiSBS/jrBHrGwRGVB0IPyWU49QKtWql5I4Obvh99ZBgri78zMCcANHkleufi279a3Ffqptb6HLoOHX0+s+m6v4cfY8xzVLJJF8IuAyR3kByU8AhCrMxZQB5OmNWehrCsODS3U2qBmRHlvCJwDpVWGASewb5Prucbive25htUtrtihmlYxKr3IRzI+HCtowVRI1XOMnsM9K8ePzXGnhy3Tbn4wIFVAqmRNAKqAuQvuGM49a5zPbRi4yywio301t+lttRtrvxt3rdGz4dyz47eFHcWsU/gfB7iEKJwERgNa7415VSRnKsM5GcDXwS2MInkAuXMBiiVWlEazyDWASqDIX4stux64xWuubWc3t5NbEh7aaSU46hfFcFh6gdx6E1j8L4LLewXLQqWZHjkKL85WE4OkdyCRgdcZ60vyRYqWjlUqdns91m2tG97Wsld6L1N9w9r2JbeYCygiTLQrMYl0o+7EFyZfMDn5WTmriqk7vh0/E5IQllJFKFWOWVtYVgoCgkMoCYAJwCSelXRDOr50MrYODgg4PptV1Lief6YS7Dds2t0raa6Xd3e+ur35HpSlKuOCKUpQClKUBqebf9Quv7iX9xqqTkuLETN9J/wAH+Zq3OakLWNyAMkwSgAdzoaqM4RzL4EWjRq3Jzqx1x7jXK6TpzqU8sEei6JTlRmlzRJOG+0K3iijjeGR9MbRFvL0mYtcYGrfJEeM+/p344RzHHLMfBWaP/AEeSMKiwr8H1JEmY2BDvhwWyzDqNs5NQCsmyv3hYtGcEjHQHbY9x7hU5ynltDfgdZ4Knq1uyacU5qijeRJIX1MBqJWJzcDwPDHjN8zz4kymf+9dYudoZZAGhbaUmHCQroDReGFbBBb4w6j5genmGKhd5eNK2uQ5Y4GcAdOnSuttLodW66WDfXgg0Up5dd/a4/o6dttSzOM81Qw6CbZowGcowWGTQWkikYKpOkagrAt1GcjO9RriXNkM8VyGRy8skjxsVQlFZwUUuWJwqgjAXbJwwBOddxfmPxwmE0lW1Z1auxHoK08kmoknG+/pUKVSrKP8AuqzMUsHCKWmvifRHJv8As+1/uI/3RXbmjliLiMHgz6gNQYMh0spH0Tg4yMqduhP105QQiwtQQQRDHkHbHlFbeumtjx1VtVZNc2fMnta4NbWl6YbOERiOAF/M7Fnc4BJYnJ09/fU545xzg8q4luIZI51WVolWSVorkRhVmURggtpwrIxA8q+hDWHzZyRbcTj03KeYDCyL5XQZzgHuM/NORVWcU9iV1AT8FMUydgCIm+0N5f8AqqMk13l1GMKllKWUh/L/ABO2hvJZHtpPg7giNEVFeAqwELqzt5m0A6s7NrOQ1WVzPzA19ZzwLbLCswtnaR5skLcFVimKpGQdOlAw1DGABmoZ/RtxHOPgsn6UePv14qxeGez+eSFFuCsWqy+CSDOtldJtcTjT5WwAPnVBOT4G1Uw+HppPPfzRoPZFxR7O/uOHzfPLsuMkCeHyyY26MgByfoD1q5AKwLDgUMEkkqIollOZHxu5wB9g2zgbZ3rYVdFWVjnVpqc3Jcfnj7iqwWf+SuOuGGLe/wAEHsJSf+0hYH0EoNWfWl5q5bW9iUbCWJ1lhcjIWRSCA2NyhxggdveBV1Kai2pbPQokr7FL8F5Ylu4p5IMl4Ch0Dq6trzp/OGkbd9++MyyfhN1f/A5rvTB4WztJ5GdVdSGEeM6iM7YA2ztmsXlfnc8Jle14jbCLLatcSb46At1MqejAk9sHtMYILe8y9pdRyZ3xqDEfXvqH2iufjKGIoQvThm89P39j0s+m416ja0t9La1Sas1578TD4THDZzXE0euWSd2YlgEVVLM2lRuTudyeuB0rvYy6Cy26RQBzqfw0C/WzHrgVnfzZYbvJGoHU77D7QK0PGeeLLh6kROLqfsqEaFYdC7DI29BqP1da41LD9JYuai7xj3afualbFUopybu3b227tD05z5uPDYMxnVPOwKLKS+mBerOM5GrpjI+V+aa3ns8mMtms7RtGZd8Fg2VUkBlwoIUnJGc9euMVWHK/K9xxy6NzdlvBz53+Trx0hi9B2yOgzvmr0hhCKFQBVUBQAMAAbAAdgBXqXQp4alGlHVrd+Jx1WnNt8Hw8DvSlKqApSlAKUpQCtY/LNoxJNtbknckwxnJ9T5a2dKWJRlKOzsav+a1p/utt+oj/AIafzWtP91tv1Ef8NbSlYsiXWz/U/U1f81rT/dbb9RH/AA1jXvCOHwDM0NlGPWSOFB97AVkc08dFjaTXBGfDXIH0nJCov2sQKjFpylbwwtfca0zT6dcrzDWkOekUabgAZCgAEk9OuKWRF16myb9TdQWfDJFLxpYMq/KZVgYL23IGBvXUJwpTnHDgRuD/AKOMGoDxmDhnEbuyh4dFFmWQtO8aNFpgTzNG6YAy2D1G2B6isj2k8s2ols7O0t4IpbmUFmjjUMsQ2J27blv/ANZpZEHiKlt/dljHmmzHW6tv18f8Vdf522X+92v6+L+KofznydZg2ttb20CSXM6qWSNQywR+eZge3lAH/NW24hwfhFvNDBLbWqyzkiNfg4OojA3IUhdzjfFZIXkSRuMQABjNEA2cEyLhsdcHO+K6fy9b/l4P1qf51AOLcgWUXEofDhj0PBM7wkalBVolVwD8knWfd5frrRS8pQT8X8NIY1gto0aVVQKHdssqkAb5yPsQ1zK/SVOjVlTknpHM39vFu3qTSk1fvsW5/Ltv+Xg/Wp/nT+Xrf8vB+tT/ADqoeYuUoJuJWtvDDHGgQzTaEC5TVjBx66dI/t1kcZ5ctri+itIIIUWP4+5ZI1UhPmRZA21Z39xB7VSumKTUXleqcn3JX38baeK5mcstfQtf+Xrf8vB+tT/Og47b/l4f1qf51BOLcsWUdvM4tbYFI5Gz4ajBVSR223rQcR5ft34MJ4reFZfAjk1rGNWoaC5yBnfDZ+2qqXTdOpbsNJtR4cSUoSXpcuSe4WNdTsqqO7EKPvNQyL2kRtxT4KCrQMqRrKpDL8KOptGoHSQy4UDrqX68aSThfwgG840ynA1LAxIitlPYjPnkO2c5323rw4y3DRZFQ0UCzASx6E0vrH9XKqAa89O3Q++pz6Zp9Zkpwcle10tO+3OxFwla97Fj8c5ct71NFzGrgfJPQqT3Vhuv2VXXFPYSpJNtckDssqBsf8ykfu1OORuLzXVlG9zG8coGl9aFNZGPjACAcMMHp1zW/r0NOtOn9LIOMZaspn+g+5Y4e5hxn6MjbeuDjf7aknAvYvawkNcM1wR80jw0+1QST9rY91WFSpyxVWStcwqcUdIYVRQqAKqjACgAADoABsBXelK1iwUpSgFKUoBSlKAUpSgFeF5fRwoXmdI0HVnYKB9p2r3qKe0Xlc3lurxqrz2zeNErgMsmMFomB2IcDGPUChhtpaEY9ofPcN3YzxWiTTINGq4VSsUbCRCvmb5R1ADAG+etSnht7DxzhpDZCyr4cgHWOUYJx7w2lh6jT61iLzdwu6tYVuWt0jmTUIpgFVChwVORpUqwI7ZxtXmvO/DrNPA4aqzuclILNdWpj3LKNIHqSTj02oV8bt6Gg9kPKDW13ePLgmBvgysBsxyGdh6eXw/q1EVsOXv9P47dXPWOzX4PH/bOQxH2+L+kK78n82paGeDirJbXTTPOdZCo6yYIKP8AJIAGnr80dd8c8W9odhYwyjhojmlOqUiFcoGPyppnXbHTO+TsNuoEVlSRteGj4Vxe4m6x2ca2qdx40mJJiPeBoU1n2t1Y3N65TwpLu2HhsSp1Rrk5CkjHUkEr6kd6inIPOdha2SCe8i8eVmnmyxJ8WQ6jnbqBgH3isqx5s4VavIeHq088x1MtvHLK8jEk7s2wGSSd++cUJJqxgcIjnPF783Th2RI0QqNKiJyXRQuSRsPU76tzmssEW0yqP628uGdvURRqT6dBGqL9chrQcv8AN0aXN9JxGWKGd5VUx6idAjUroyAQdOcZ9QawbLnK3l4s88syJDFE0UJYnDElQWG2d8ufqxXjsdh6tbF1pZXlS5PWyVkufa18i+E4xhHXW/3/AATDiEqWfwq8m+iqj1KIMKg97Ss33j0rC5dsZba0luHRpLqfM7qBuWP9XF7gAfsy3pWj45zZaXd5DG88YtYfjnJziaUfIjxjJA6ntuRXtx32hvq12bQG2V44nlkDkNLJqYhNxsqKSdv2jOrDBYiUFTUHeVm73Syx0jG/u14ciTqQTbvt88WbDjJkh4LJ42fFMPxmcZ8SVhrz/wAztWV7PATw2DWOzYz3XxH0n7q0XP3Nlpc2ngwXMTM8kYPXyoGyXO2wGBWVxnm61WyNvYTJJKyLbwqhOfNiMHp2Bz9dP6etVw6p5GpTqN7PRWS8lq/QZoqbd9EjMtuXv5eaSSWSSOziYxwCPA8Z1OHnOQQR1Vdu59DmZcA5Fs7HBghXWP8A5H87/pNuPqGBWx4HwpbW3igTpEip6ZIG7fWTk/bWdXtaFCFCmqcFoim13me4pSuAauJHNKUoBSlKAUpSgFKUoBSlKAUpSgFKUoCK8P8AZ9bxX1xc6UYTquI2UMEckmVhnbzHSfcdXrUjtrGOIYjREB66FC5+4V70oYSS2PC7sI5hiWNHHo6q37RS3sI41KxxoinqFVVB+wCvelDJ5fBU+iv6IrukQXoAPqGK7VoeduZDw+zedQjOukKjtp1ZYA47nAOrA7A0MN21N0bZT1VfuFcfBU+gv6IqLez/AJ9TiUWHKLcDUzxKG8qB8K2T12K9+p6V4e13ijQ8NkVFlzKRHrjG0YyGYuc+VSoZc+/HehHMsuYlkSxMSFEZK7HGk4PUZx02r1+DrjGlcdcYHX1qkvZ5x17Hht3cQW2ShQtKzkrIdYGgKPklEkByOv3VtuXfahe3cyyGEfBoYpGuTHGcalSR18zEleiDAOc5PQ7CKqLS5a3wVPor+iK4MKLuVUY3zgDGO/ur5+PONzfeLJLe3UcufiYLWOQqT2B0MAFyQMnUxwTvtmQTS8R4lwiSK5DxyRSxtruAbYXMJDjQWcKrMr4O+AcL33IwqqeyLVtuZLWRxHHc27ueirKjE9egByehqrOD+06a24jdLxKd3hi8VFURoPOkgCaQAu5UHr/5qLFnsBby3PD7ZlU4jkSVwZWjbJfVDMyFgfnaf8q2ZeP+cMMjIPDuHilCuB/+RCpAI6ZEj/eKyQc27Fmcoe0q24nI0UayRyAFgsmnzoDglSpO4yMj39963/CODLbBghJ1HUc49/p336/V0AAqpbXh5tOZvio28MyZ8iHCrNF7tlAdqlvKnE+KPxGZLyNvgq+KqN4axgkOPDYH5TZUH3ebPpWCyMue5PaUpQtFKUoBSlKAUpSgFKUoBSlKAUpSgFKUoCuPaD7RZbe6SyszCkjBTJNMQFi1dBvsPL5iTnYjYk1qeWvajPHfra3k1vcxyMI1mgwAHbAXGAAy6tiCMjOckddh7SPZtNdXK3dmI3fyh4pMYYofK3m8rDGAVbGw+yvblrlXiJuUluPg1lDGQfAtERfE09AxUHynvljtkYGc1koefMQjjSC5uZkluLriNx5gkdqhWOJ8kdWJyik48q49TXTka3W8sb+1my5hjNzACx+LlCSKzKAe+V2wRv6mpxD7GvCuHkt72eFJNQKxrhvDY5MevV095XsO+9b/AJZ9nFrw+ZpbczZZShDOGXQSDpxp3GQOuTt1oRVOV7sgvsO41boZIJNAuJHzEdHmdNALJqC7AeHnBON6s/mux8eyuYsZLwyAf2tJ09j3xXhw/kiyt5BLDbQpICSGC7qSMHT9Hb09TW8rBbCLUbMpv2ccJml4VxG3khlXxFLRa0ZNbtGQNOpcHdU6Z6ipH7J+Wri1tZ4b2HQsj6lVmRtSsgVwQpOPkjqe9WDSgjTSsVfbeya6tHl/k+/MMUo0kFMtp3wCQcEjJww0nepDwb2Z20NrJbz6rjxirSvISCxX5GnBygXfG+dzvUvpQyoRRC+HeyHh0LhvCaQjoJXLqP8Al2DfUQRUi4ha20RNzMkKmMAmVkXUqrnGGxnucAevvrLvb1II2klYIiDLMewqj+d+d34hJpXKQIfIn0j9N/f6Dt95quc1FHRwHR8sTOy0it3/ADiW3y1zhb8QDeAWDJ1RxpbT2bGTkGt5XzTw7iMlvIssLFHU5BH7D6g9x3q8+Tec4+IR9kmUfGR56dtS+qn8On1xp1M2j3NvpHox4ft09YfH7EjpSlXHGFKUoBSlKAUpSgFKUoBSlKAUpSgFKVxQHNK4qK+0TmtrC1+Jx48p0RZGQn0pSD1CjG3clR3rDdtWThCVSShFXbJVmtLxbnextCVuLqBGHVNYLfoLlvwqhOI8SuLnPwm5uZQTkq0pVM/2E0r+FYkNsifIVV+oAVrvER4I9FR/05Xl/kkl7v7fJ9J8K43DdLqgkVxgHb0OcHB3HQjfupHas6vnjlPm1+GXJlWIzRyJ4cqKwVvK2pHXOxIy4x+dVocM9sXDpiFeVrdiM4uEMX/Vun/VVsJqSOVjsDPC1ZRs8vB23+xN6V5QTrIoZGVlYZDKQwI9QRsa9asOeK8rm6SJS8jKir1ZiFA+snpXW9vUhjaSVgiIMsx6Af8AvaqO5353fiEmlcpAh8ifSP039/oO33k1zmoo6GBwM8VOy0it3/OJke0Xmma5uGhdWijiYgRnqx7SNjY5G4xkAHbOc1quTuBre3kcMjaVOWbHUhRkqPefwGTXtw++S7jW2umCuo0287f/AB+kMp7xHsfmH3dNXJHNZz4OqKaJu2xU9iD0II79CD6VqN3eZnrqcMlJ0IdmSWn5/PL0vYHtF5Dtra28e2BjKMqsupmDhjj5xJBHXbtmq84bxKS3lWWFirqcgj8QfUHuO9ZvGua7m8CrcSl1XcKAqjPTUQoGTjufWvbhHCURFubpWMZbTDEo815Ln+rTuEzgM2D1wNzU7dZO0EUwbweGbxcr79/lruXXynx43tqk7JoLZBHUZUkEqe4OP+3atxXzrd8T4gszXhWSL4O4i2BRIfS3C9NOMArv1yeuauTkjniPiUWRhJl/rI85x+evqp2+o7fX0pUZQine54R14VKjyqy4LuJNSlKpJilKUApSlAKUpQClKUApSlAK6SyhQWYhVAJJJwAB1JJ6Cu9VrznyJxLiszJLdQQ2at8XGivIXHZpQdIZvdqIGOncjKOOY/bLGpMfDkFwwyDMxKxKfVceabv8nSPzqrjjvN8ty2by4DEEkL5UVM9QijcD6yT76kE/KvArVgl/xGSd1JDIHOkEbFSsCEpj0LVYHLPKfB5EEtjBaSqPKHAE2DscEvkhtx133qqUHPd6HWw2OoYR5qVPNL9Un8Jbetyk+Gh7r/VopZRnTlEwursupiF1HsucmvSPhV+5Hh8NvDnu0TR/iVx+NW9e8Zs7e4uLh3knNq0cRjhhZ/gxdSR8nbsdxgAkg74rm09r9nLPFbrHdLLMVWMSQMmdRwGO+Quc5bGwB9KrhRWuZFkun8bO+0fBfm5WEXIXGJPk2SoPWSaL9gfP4V7t7J+MPsVtFB65kBH25BqS82e0bi1i8cbQ8P8AFlIVIUaW4kfOQCEVhgE7DPU7b1I+J+0KWyhtormFZeJXA2toGwuSxGWZidC4777q3YEi1UoLgas+lMXPeo/j4MPkb2VvYuJHnMbAqSts7qkmNysgcaWU+5QfzhVgXt6kEbSSsERRlmOwA/8AdsVWHKvtOup+KfBLp+HeGEZnaFmIDYGmNJGfS7Alc4B6N6HE/wCaeXlv7ZoWOknDK250uOhIyMjqMe+pWstDWzqrVUqmidr2X2K04txG64/cGK1UrBHv5jpUdcSSYz5jvhRnG/vNRjmLliewkCTqPMCVZTlXA64OAcjIyCAdx61JeWuMvwK5lhu4mKvjzIOunVpdM4DqQfrH15FYHtA5yTiLx+EjKkQbBfGWLacnAzgDSO/etSVmrvc9dh3VhWVOlFdTbR+W9+dzH4X7PLy5g8aNF0kZQM2lpB6qMYwe2SM1xZ3K3KC0vT4csfkgmcY8IjI8Cbv4edgTuhz22qXcu+1WCG0SOaOTxIkCAKARJpGAc5GnpvkffUSZEdpOIXw0xSSM8cI2Ny5JOhT1Ea7anx7hvUlDM0oatlUsTUgqk8UssY/S+Plzv/7odI+XxZ6puJKyIjaUh6NdOPmqe0Q21SdMHA3NY/CYJ+LXTyNMsAgTxdSqSIIoyNKxIu/l6gD0J3PXP4ZEOMFvhCskrOqxS6mjhjjUDFnGNJVWOcDOTvncjS8v4txyDh9svhr4OhWjiRSDNb3PmZkkDMRJE2xz0+Sd9SlerSpqisqXaZ4/G46pjp56jtFbI1fE+dZbG8/0rwpoZEW4jaBEPisY1TUGfOlX0nVjJG2PfXFpxmSCfx7c+E+osNHRQTnRjuuNsHtXPGeNzXkniXDamwFGAFCqM4VQBgDc/fWCBnYdT+NbkIKK1OTObb0PorkjniLiUW2EmUfGRZ3H569yh9e2cH3yaq89l3s/azHwm4yJnQqsfTwkJBOr1c4G3bp16WHXNqKKk8ux0abk49rcUpSqywUpSgFKUoBSlKAUpSgFYvE+IJbwyTTNpjjUu59FUZP1/VWVVV+33jLrawWcILPdyYwvVlQrhABuS0jJ+iaAjnsu5Ts78Xt5d2sUdrqCQqzkLCqglzrLA7Apls4J1dOgwuThLZR8YvOGeIbRYzHbswJ1t4g0yjI83hIXY5HQjPerR4N7LrOO1t4biMTGFBnU8hjaTOp38PVoyWJ3K5xgVq+fOZXW6s+FcPYxSTMhlaIYMFsDuFx8klVY7dAv51AQaDmSXgNiltboz8RvV+FSsVL+Er7IMYPiPpB9wJJOele/J/EYrVZZpI+JtxCdGBu5bJpVhZh1RdRYgHGSRvjGANqlPOfO2ri9jZwSHQria4MWZC+NRSDEQLn5Jyv565GBW44D7Vbee0nubjFusErQnMgkEjAAjwmwviEjoAM0BXnK3KU5vPHtb65a4kJDTTcKkIGflFnnOldttjnsPSpo/s/suLSF7y5ku7i1PgTNHiBSR5xEVRcYXUejE5JBbbAjvMPPl9PwkcQiuPgviTPBFBHEkhmUvhTrfLLIFV8ldjp2AzUm5P8AZJDb26Lcy3ExYB5IjM6RCVgNZ0Jp1+mXLZx2oCRW/s/4ehjK2dvmIYQmNWK75Byc5OcnJyc1Ia8ra2WNQkaqiKMKqgKFHoANgK9aA0vNXK0XEISkgAcA+HJjeNj394OBkd/rwaonjfBZbOZoplwynY74dezKe4P/AI619IVreNcuW94FFzGH0HK7spGeu6kHB2yPcPSqqlPNqtzr9H9JSwryz1h8eBRnDOGxxR/CrwHwQcRxdGunHzV+jGNtT+/A3rrY8OueLz+LIkngIVRzEo028I+ZEp66V+aoJ74JO8ssOHo9/PFxKJGuR5bNJcpbmJc6I48D0x2PTpqzWfxTiMHC0t82sqiR2mihWTQ1vcLpV1LBsNE+RtuMZ2IIC71GCoq0dZPj+DldIY2pjZ55u0VsuXj3mRxviltwy38NEUQ42i+Ut6rhcvG4yUkRgCSemc/OUivOFWE/GbovPIdMa6ndssVgQjKR4Ul2AbpjJJydzvmnlG7vuISRXTJBpbxHy4ZYlmfWEiGcMSz9B3O+5GZBBxiOC2CyJJZTWUjLAkQLm5Lq0bBfEHxqmYMT2wE74NXrsrTVnPfaeuiIVzhyg1lIpjbxbebzQSLvrBx5Tj5wyOnXOfUCxvZr7Nfg4W5vF+OO8cZH9T+c3/E/d+vpseUeVJZZBfcUw1wQDFHjC24wNwucBzsfd9fScVTVrO2VeZbToq+YUpStU2RSlKAUpSgFKUoBSlKAUpSgFRzinJMVxxC3vZWYtbIVSPbTqJJEh75GT9oU9t5HXFAa7mCxM1u6CeW32z4sRUMgG5+UCMev7RVCey7kccblubi+kuXVCg1eJ5pWOcq7EEnCBdhj5Q3r6KliDqVYZDAgg9wdiPurQWXA04ZAIeHW4CFixGpm8xAGo6mySQB37VCpUVOLk/ZXZKMXJ2RCvZ17OGteJX08kBghUtBagNnMbH+sU6i2dCrue7t6HHbgfss4bw9maaV7s+cKj4ZUDDSTpXbXp21E+mwIBqaDg9xPvcSaR9Ff/G37a2NnwOKLouT6tuf8h9laXXYmr/jhlXOW/ovuzYyUofVK75L8kEh5OBisobWOXwbOdrlfGIOskuyqSAoIDsD32GPfU3jtbhv6yVUHpGo/a1bPFKtjhpPWpNv/AKr2t7sg6q/4xS9/k84IdAxqZvexyfwAr1riua2kklZFLd9RSlKyYNJzZypFxCHRJ5XXLRSDOYn7MMEZGQMjvgdwCK94Rw/XfSw8X0zXiqq23j58GRAPm4G5b3qd8nBbIq3a0nNfKkXEIdEnldctFIMgxP2YY6jIGR3wOhAIuhUto9vgqnC+q3K55i45awTz2bxOFt2Eto8a5aK50q+jfdkL4xnI7dApEt5Z5ZlnmF/xPec/1MPzbVe2x+f+z6+nTgPIkwlNzxCVJ7pQqQnGViVejbqNT7k5I2O/U5qaQghRqIJwMkdz3qU5pK0SMINu8jvSlK1y8UpSgFKUoBSlKAUpSgFKUoBSlKAUpSgFKUoBSlKAUpSgFKUoBSlKAUpSgFKUoBSlKAUpSgFKUoBSlKA//9k="/>
          <p:cNvSpPr>
            <a:spLocks noChangeAspect="1" noChangeArrowheads="1"/>
          </p:cNvSpPr>
          <p:nvPr/>
        </p:nvSpPr>
        <p:spPr bwMode="auto">
          <a:xfrm>
            <a:off x="155575" y="-1790700"/>
            <a:ext cx="39814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52" name="AutoShape 20" descr="data:image/jpeg;base64,/9j/4AAQSkZJRgABAQAAAQABAAD/2wCEAAkGBhQQERUUEBQTFRUVGBoVFxgVFRcUHxQUGhoXGxgVGB0aHCceGBsjGRwYIC8gIycpLSwsGB4xQTAqNSgrLSkBCQoKDgwOGg8PGjAiHSUyLC4vLDIsKiwqLC0tLCksLCwsLzUvLCosKSoqKS00MC8qMCwsLCksLy4tLCwsKSosLP/AABEIANoA6AMBIgACEQEDEQH/xAAcAAEAAgIDAQAAAAAAAAAAAAAABgcEBQECAwj/xABLEAACAQMCBAMCCQcICgIDAAABAgMABBESIQUGMUETIlEHYRQjMkJScYGRoVNikpOxstIVFhczcnOj0SQ0NVRjgqLB4fBD8USDwv/EABoBAQACAwEAAAAAAAAAAAAAAAACAwEEBQb/xAA1EQACAQIEAgkDAwMFAAAAAAAAAQIDEQQSITFBUQUTImFxgZGhsTLB0VLh8BQVMwYjQqLx/9oADAMBAAIRAxEAPwC8aUpQClKUApSlAKUpQClKUApSlAKUpQClKUApSlAKUpQClKUApSlAKUpQClKUApSlAKUpQClKUApSlAKUpQClKUApSlAKVAuffah/J862kEPiXLoHUyOkUSKdQ1OxYbDSSc6RjvXnwa7gvmVZOMNLORkxW08cCq3UrGsY1uB6szdKAsGlQfmHlziMcZfh1/M7IM+DOIX147I/hghvTXkH1HWoRwb21XUZxcoky5wfL4LgjYjby5B7FeoqLklubNLDSrJ5Gr8uJd9K0nLPN9vxBNVu3mHyo22dPrHce8ZFbupJ3KJRcHaSsxSlKERSlKAUrjNc0ApSlAKUpQClKUApSlAeV1crEjO5wqKWY+igZJ+6oG3totcnENwR64jGff8ALqV82/6hdf3Ev7jV85GqKs3F6Hb6MwVLERlKpwLh/pptvyNx/h/x0/pptvyNx/h/x1ArOJLOBZpEDySfJU48q9ffjbcn3getY/H7NGjS4hGFfZgNsN/9gg49PfWhHHNztbTZPhc6S6Mw19n6li/00235G4/w/wCOn9NNt+RuP8P+Oq+4PbpBAbmVQxJxGp+vGd++c79gKcVtUuIBcwqFI2kUfidh1Gxz6H3U/rnny20va/fyMf2zDXtZ+pYP9NNt+QuP8P8AjrlfbRa53huB9kZ//uqcrmtrrZFn9pw3J+p9O2d2ssaSRnKOoZT6qRkH7q1XOHMy8PtXmbdvkxr9OQ50j6upPuBrtyb/ALPtf7iP90VVXtp4wZLxIAfLAgJH/Ek3J/R0fea2ZStG55yhh1Ur9XwV/REXsglxDJf3bNPfz3QsohIqmOKRguJtPRgiHyqRgELsetXbwnkqygWPRbQFo8MJGjRn1jfxC5GovnfOa+cbXjLW4MYfTouEuIz0YOVKMwfDKMDGxQ9M58uGs2Gx4lbtZyvxMlbmWOIxpN8JLJIcM8ZdDH5QRuFwMjcnGYy1syiUcknHky3JgdJ0nScHDEZAONifXBr5s5lu/FvrhtHhsWVpU/J3JUCdAe48UOQR1DA1PuKezDxWmV+ISXF6ymRFkEZKqzlUfDnyoBsSoGCCQMhRUZ9pHBbe0vvCtVCDww8gUYAZ2OkfYqk+vnqDtZm3gW1Xj5/BouF8UktZVlgYo6HII/EEdwehHevovk/mdOIWqzLs3yZF+hIMZH1dCPcRXzTVhexbjBjvWgJ8s6Egf8RPMD+jr/CsU5Wdjp9IUFUpua3XwXfSlQ/m29e5uIuHQMy+Kvi3LqcGO2BwVB7M58uewPvrbhHM7Hmm7GVJzDJdMyWGgRoSsl1INSAj5SQrkeKw+kSEH53SsC58JW8/i3TA7tcOSufdEuIx9iitzeWZRUgtotMaJ5QoCqp6L+iMn68Go3e3Fvb/ANfOCfMNEKmZsp8oEjZSO+elcbHYrFSl1WFjZLeX7s6GFw0Z6y7T5LX4MmC9RelvbAfmxKtb+144uUVwBr3BXsSejLuV375INQ695khBVbGJJiY/GaS4k8JI0LaRqyVGdWB1HUdc7eVrzPcT3Zijbw41WJiLSFJhllQvqkPyUBz5h2BAz3qw9PGRd6lS/v8Ag33gM8bqOXRvXR+iu/VFnUqqPZ5x6ea7iElxMdUTs6zPlZSGIXwh2wME9/I9WvXajLMrnNxuElhKnVyd/wCP8ClKVI0xSlKAUpSgNTzb/qF1/cS/uNXz9wiz8adEPQnJ/sjc/gK+gebf9Quv7iX9xqpXkq3zJI/0VCj62Of2D8a52PqdXTcu49J0O7UZvvPHnC61ThB0RR+k25/DT91e3BvjbKePqVyw922oY+1T99arjBZ55G0tgs2Nj0U6c/YAK2vJUoDygkbqvf0Jz+2udUhkwyturPzudpq1PwHNfxccEI6KufuAUf8AenJ0oJlibdWXOP8ApI+4/hWPzfchpwAQQqAbEHfLEj66xeW7oJcoSQBuCSQAMqev24rCpt4Sz3tfz3CjemYd5bGKRkPVSR9eOh+0b15Vueaox44dCCJFByCCCw8pAI+offWnZSDggg+hGK3qU88FJlsXdJn0Tyb/ALPtf7iP90VR3tMz/Klzn6S/d4cePwq8eTf9n2v9xH+6Kqn208HMd4k4HlnQAn/iR+Uj9HR+Nb8/oR5TBySxU0+N/kq7i1prXI6r+I9K3U/FXEdpcXJmvo2gZFVpniWCVZNLI5jwxwPCbOpSxKEk4ArXXN2sY8x39O5rOn5ant+Fi5W4CxTOY7i3c+GfGjkbSoU9W0qG7MPeKxC9iPSMYKpeL1e5Yqcs8Rl+DOsVqiCaJxOhla4Kuy65PEFxKZEMeAQ7YK4wNhiPwcVtBxHiUtzmVWkljRQNROZQpdCQQhWNW0nbqMEdRuObvbVDPFbpazPAsqt8JZY9csC+UaI8kLrPmw3TGD1rx9p3J0McbyQJpS1Wzt1IJyAfHDb9z8ZAxz1wKnJGlhpqM136cjDuOYbSOObQsUrvOBHpt0jEVqq+XAkiYaiSQd8kjOrvWx5dvYn4tai0aLwTIxRFt/CeJBE40u5TU5wTk62yRnbas7lD2YWPEbOK4WW6RmGmRRJG2iVfK6+eMnGoHHuIrf8AK/sqFhfLOs5kRUcBXQBldgFByvlI0l+w7de0Mjub8sXRyyWt7Pe3KxYFVVw3jjxpxbiSBS/jrBHrGwRGVB0IPyWU49QKtWql5I4Obvh99ZBgri78zMCcANHkleufi279a3Ffqptb6HLoOHX0+s+m6v4cfY8xzVLJJF8IuAyR3kByU8AhCrMxZQB5OmNWehrCsODS3U2qBmRHlvCJwDpVWGASewb5Prucbive25htUtrtihmlYxKr3IRzI+HCtowVRI1XOMnsM9K8ePzXGnhy3Tbn4wIFVAqmRNAKqAuQvuGM49a5zPbRi4yywio301t+lttRtrvxt3rdGz4dyz47eFHcWsU/gfB7iEKJwERgNa7415VSRnKsM5GcDXwS2MInkAuXMBiiVWlEazyDWASqDIX4stux64xWuubWc3t5NbEh7aaSU46hfFcFh6gdx6E1j8L4LLewXLQqWZHjkKL85WE4OkdyCRgdcZ60vyRYqWjlUqdns91m2tG97Wsld6L1N9w9r2JbeYCygiTLQrMYl0o+7EFyZfMDn5WTmriqk7vh0/E5IQllJFKFWOWVtYVgoCgkMoCYAJwCSelXRDOr50MrYODgg4PptV1Lief6YS7Dds2t0raa6Xd3e+ur35HpSlKuOCKUpQClKUBqebf9Quv7iX9xqqTkuLETN9J/wAH+Zq3OakLWNyAMkwSgAdzoaqM4RzL4EWjRq3Jzqx1x7jXK6TpzqU8sEei6JTlRmlzRJOG+0K3iijjeGR9MbRFvL0mYtcYGrfJEeM+/p344RzHHLMfBWaP/AEeSMKiwr8H1JEmY2BDvhwWyzDqNs5NQCsmyv3hYtGcEjHQHbY9x7hU5ynltDfgdZ4Knq1uyacU5qijeRJIX1MBqJWJzcDwPDHjN8zz4kymf+9dYudoZZAGhbaUmHCQroDReGFbBBb4w6j5genmGKhd5eNK2uQ5Y4GcAdOnSuttLodW66WDfXgg0Up5dd/a4/o6dttSzOM81Qw6CbZowGcowWGTQWkikYKpOkagrAt1GcjO9RriXNkM8VyGRy8skjxsVQlFZwUUuWJwqgjAXbJwwBOddxfmPxwmE0lW1Z1auxHoK08kmoknG+/pUKVSrKP8AuqzMUsHCKWmvifRHJv8As+1/uI/3RXbmjliLiMHgz6gNQYMh0spH0Tg4yMqduhP105QQiwtQQQRDHkHbHlFbeumtjx1VtVZNc2fMnta4NbWl6YbOERiOAF/M7Fnc4BJYnJ09/fU545xzg8q4luIZI51WVolWSVorkRhVmURggtpwrIxA8q+hDWHzZyRbcTj03KeYDCyL5XQZzgHuM/NORVWcU9iV1AT8FMUydgCIm+0N5f8AqqMk13l1GMKllKWUh/L/ABO2hvJZHtpPg7giNEVFeAqwELqzt5m0A6s7NrOQ1WVzPzA19ZzwLbLCswtnaR5skLcFVimKpGQdOlAw1DGABmoZ/RtxHOPgsn6UePv14qxeGez+eSFFuCsWqy+CSDOtldJtcTjT5WwAPnVBOT4G1Uw+HppPPfzRoPZFxR7O/uOHzfPLsuMkCeHyyY26MgByfoD1q5AKwLDgUMEkkqIollOZHxu5wB9g2zgbZ3rYVdFWVjnVpqc3Jcfnj7iqwWf+SuOuGGLe/wAEHsJSf+0hYH0EoNWfWl5q5bW9iUbCWJ1lhcjIWRSCA2NyhxggdveBV1Kai2pbPQokr7FL8F5Ylu4p5IMl4Ch0Dq6trzp/OGkbd9++MyyfhN1f/A5rvTB4WztJ5GdVdSGEeM6iM7YA2ztmsXlfnc8Jle14jbCLLatcSb46At1MqejAk9sHtMYILe8y9pdRyZ3xqDEfXvqH2iufjKGIoQvThm89P39j0s+m416ja0t9La1Sas1578TD4THDZzXE0euWSd2YlgEVVLM2lRuTudyeuB0rvYy6Cy26RQBzqfw0C/WzHrgVnfzZYbvJGoHU77D7QK0PGeeLLh6kROLqfsqEaFYdC7DI29BqP1da41LD9JYuai7xj3afualbFUopybu3b227tD05z5uPDYMxnVPOwKLKS+mBerOM5GrpjI+V+aa3ns8mMtms7RtGZd8Fg2VUkBlwoIUnJGc9euMVWHK/K9xxy6NzdlvBz53+Trx0hi9B2yOgzvmr0hhCKFQBVUBQAMAAbAAdgBXqXQp4alGlHVrd+Jx1WnNt8Hw8DvSlKqApSlAKUpQCtY/LNoxJNtbknckwxnJ9T5a2dKWJRlKOzsav+a1p/utt+oj/AIafzWtP91tv1Ef8NbSlYsiXWz/U/U1f81rT/dbb9RH/AA1jXvCOHwDM0NlGPWSOFB97AVkc08dFjaTXBGfDXIH0nJCov2sQKjFpylbwwtfca0zT6dcrzDWkOekUabgAZCgAEk9OuKWRF16myb9TdQWfDJFLxpYMq/KZVgYL23IGBvXUJwpTnHDgRuD/AKOMGoDxmDhnEbuyh4dFFmWQtO8aNFpgTzNG6YAy2D1G2B6isj2k8s2ols7O0t4IpbmUFmjjUMsQ2J27blv/ANZpZEHiKlt/dljHmmzHW6tv18f8Vdf522X+92v6+L+KofznydZg2ttb20CSXM6qWSNQywR+eZge3lAH/NW24hwfhFvNDBLbWqyzkiNfg4OojA3IUhdzjfFZIXkSRuMQABjNEA2cEyLhsdcHO+K6fy9b/l4P1qf51AOLcgWUXEofDhj0PBM7wkalBVolVwD8knWfd5frrRS8pQT8X8NIY1gto0aVVQKHdssqkAb5yPsQ1zK/SVOjVlTknpHM39vFu3qTSk1fvsW5/Ltv+Xg/Wp/nT+Xrf8vB+tT/ADqoeYuUoJuJWtvDDHGgQzTaEC5TVjBx66dI/t1kcZ5ctri+itIIIUWP4+5ZI1UhPmRZA21Z39xB7VSumKTUXleqcn3JX38baeK5mcstfQtf+Xrf8vB+tT/Og47b/l4f1qf51BOLcsWUdvM4tbYFI5Gz4ajBVSR223rQcR5ft34MJ4reFZfAjk1rGNWoaC5yBnfDZ+2qqXTdOpbsNJtR4cSUoSXpcuSe4WNdTsqqO7EKPvNQyL2kRtxT4KCrQMqRrKpDL8KOptGoHSQy4UDrqX68aSThfwgG840ynA1LAxIitlPYjPnkO2c5323rw4y3DRZFQ0UCzASx6E0vrH9XKqAa89O3Q++pz6Zp9Zkpwcle10tO+3OxFwla97Fj8c5ct71NFzGrgfJPQqT3Vhuv2VXXFPYSpJNtckDssqBsf8ykfu1OORuLzXVlG9zG8coGl9aFNZGPjACAcMMHp1zW/r0NOtOn9LIOMZaspn+g+5Y4e5hxn6MjbeuDjf7aknAvYvawkNcM1wR80jw0+1QST9rY91WFSpyxVWStcwqcUdIYVRQqAKqjACgAADoABsBXelK1iwUpSgFKUoBSlKAUpSgFeF5fRwoXmdI0HVnYKB9p2r3qKe0Xlc3lurxqrz2zeNErgMsmMFomB2IcDGPUChhtpaEY9ofPcN3YzxWiTTINGq4VSsUbCRCvmb5R1ADAG+etSnht7DxzhpDZCyr4cgHWOUYJx7w2lh6jT61iLzdwu6tYVuWt0jmTUIpgFVChwVORpUqwI7ZxtXmvO/DrNPA4aqzuclILNdWpj3LKNIHqSTj02oV8bt6Gg9kPKDW13ePLgmBvgysBsxyGdh6eXw/q1EVsOXv9P47dXPWOzX4PH/bOQxH2+L+kK78n82paGeDirJbXTTPOdZCo6yYIKP8AJIAGnr80dd8c8W9odhYwyjhojmlOqUiFcoGPyppnXbHTO+TsNuoEVlSRteGj4Vxe4m6x2ca2qdx40mJJiPeBoU1n2t1Y3N65TwpLu2HhsSp1Rrk5CkjHUkEr6kd6inIPOdha2SCe8i8eVmnmyxJ8WQ6jnbqBgH3isqx5s4VavIeHq088x1MtvHLK8jEk7s2wGSSd++cUJJqxgcIjnPF783Th2RI0QqNKiJyXRQuSRsPU76tzmssEW0yqP628uGdvURRqT6dBGqL9chrQcv8AN0aXN9JxGWKGd5VUx6idAjUroyAQdOcZ9QawbLnK3l4s88syJDFE0UJYnDElQWG2d8ufqxXjsdh6tbF1pZXlS5PWyVkufa18i+E4xhHXW/3/AATDiEqWfwq8m+iqj1KIMKg97Ss33j0rC5dsZba0luHRpLqfM7qBuWP9XF7gAfsy3pWj45zZaXd5DG88YtYfjnJziaUfIjxjJA6ntuRXtx32hvq12bQG2V44nlkDkNLJqYhNxsqKSdv2jOrDBYiUFTUHeVm73Syx0jG/u14ciTqQTbvt88WbDjJkh4LJ42fFMPxmcZ8SVhrz/wAztWV7PATw2DWOzYz3XxH0n7q0XP3Nlpc2ngwXMTM8kYPXyoGyXO2wGBWVxnm61WyNvYTJJKyLbwqhOfNiMHp2Bz9dP6etVw6p5GpTqN7PRWS8lq/QZoqbd9EjMtuXv5eaSSWSSOziYxwCPA8Z1OHnOQQR1Vdu59DmZcA5Fs7HBghXWP8A5H87/pNuPqGBWx4HwpbW3igTpEip6ZIG7fWTk/bWdXtaFCFCmqcFoim13me4pSuAauJHNKUoBSlKAUpSgFKUoBSlKAUpSgFKUoCK8P8AZ9bxX1xc6UYTquI2UMEckmVhnbzHSfcdXrUjtrGOIYjREB66FC5+4V70oYSS2PC7sI5hiWNHHo6q37RS3sI41KxxoinqFVVB+wCvelDJ5fBU+iv6IrukQXoAPqGK7VoeduZDw+zedQjOukKjtp1ZYA47nAOrA7A0MN21N0bZT1VfuFcfBU+gv6IqLez/AJ9TiUWHKLcDUzxKG8qB8K2T12K9+p6V4e13ijQ8NkVFlzKRHrjG0YyGYuc+VSoZc+/HehHMsuYlkSxMSFEZK7HGk4PUZx02r1+DrjGlcdcYHX1qkvZ5x17Hht3cQW2ShQtKzkrIdYGgKPklEkByOv3VtuXfahe3cyyGEfBoYpGuTHGcalSR18zEleiDAOc5PQ7CKqLS5a3wVPor+iK4MKLuVUY3zgDGO/ur5+PONzfeLJLe3UcufiYLWOQqT2B0MAFyQMnUxwTvtmQTS8R4lwiSK5DxyRSxtruAbYXMJDjQWcKrMr4O+AcL33IwqqeyLVtuZLWRxHHc27ueirKjE9egByehqrOD+06a24jdLxKd3hi8VFURoPOkgCaQAu5UHr/5qLFnsBby3PD7ZlU4jkSVwZWjbJfVDMyFgfnaf8q2ZeP+cMMjIPDuHilCuB/+RCpAI6ZEj/eKyQc27Fmcoe0q24nI0UayRyAFgsmnzoDglSpO4yMj39963/CODLbBghJ1HUc49/p336/V0AAqpbXh5tOZvio28MyZ8iHCrNF7tlAdqlvKnE+KPxGZLyNvgq+KqN4axgkOPDYH5TZUH3ebPpWCyMue5PaUpQtFKUoBSlKAUpSgFKUoBSlKAUpSgFKUoCuPaD7RZbe6SyszCkjBTJNMQFi1dBvsPL5iTnYjYk1qeWvajPHfra3k1vcxyMI1mgwAHbAXGAAy6tiCMjOckddh7SPZtNdXK3dmI3fyh4pMYYofK3m8rDGAVbGw+yvblrlXiJuUluPg1lDGQfAtERfE09AxUHynvljtkYGc1koefMQjjSC5uZkluLriNx5gkdqhWOJ8kdWJyik48q49TXTka3W8sb+1my5hjNzACx+LlCSKzKAe+V2wRv6mpxD7GvCuHkt72eFJNQKxrhvDY5MevV095XsO+9b/AJZ9nFrw+ZpbczZZShDOGXQSDpxp3GQOuTt1oRVOV7sgvsO41boZIJNAuJHzEdHmdNALJqC7AeHnBON6s/mux8eyuYsZLwyAf2tJ09j3xXhw/kiyt5BLDbQpICSGC7qSMHT9Hb09TW8rBbCLUbMpv2ccJml4VxG3khlXxFLRa0ZNbtGQNOpcHdU6Z6ipH7J+Wri1tZ4b2HQsj6lVmRtSsgVwQpOPkjqe9WDSgjTSsVfbeya6tHl/k+/MMUo0kFMtp3wCQcEjJww0nepDwb2Z20NrJbz6rjxirSvISCxX5GnBygXfG+dzvUvpQyoRRC+HeyHh0LhvCaQjoJXLqP8Al2DfUQRUi4ha20RNzMkKmMAmVkXUqrnGGxnucAevvrLvb1II2klYIiDLMewqj+d+d34hJpXKQIfIn0j9N/f6Dt95quc1FHRwHR8sTOy0it3/ADiW3y1zhb8QDeAWDJ1RxpbT2bGTkGt5XzTw7iMlvIssLFHU5BH7D6g9x3q8+Tec4+IR9kmUfGR56dtS+qn8On1xp1M2j3NvpHox4ft09YfH7EjpSlXHGFKUoBSlKAUpSgFKUoBSlKAUpSgFKVxQHNK4qK+0TmtrC1+Jx48p0RZGQn0pSD1CjG3clR3rDdtWThCVSShFXbJVmtLxbnextCVuLqBGHVNYLfoLlvwqhOI8SuLnPwm5uZQTkq0pVM/2E0r+FYkNsifIVV+oAVrvER4I9FR/05Xl/kkl7v7fJ9J8K43DdLqgkVxgHb0OcHB3HQjfupHas6vnjlPm1+GXJlWIzRyJ4cqKwVvK2pHXOxIy4x+dVocM9sXDpiFeVrdiM4uEMX/Vun/VVsJqSOVjsDPC1ZRs8vB23+xN6V5QTrIoZGVlYZDKQwI9QRsa9asOeK8rm6SJS8jKir1ZiFA+snpXW9vUhjaSVgiIMsx6Af8AvaqO5353fiEmlcpAh8ifSP039/oO33k1zmoo6GBwM8VOy0it3/OJke0Xmma5uGhdWijiYgRnqx7SNjY5G4xkAHbOc1quTuBre3kcMjaVOWbHUhRkqPefwGTXtw++S7jW2umCuo0287f/AB+kMp7xHsfmH3dNXJHNZz4OqKaJu2xU9iD0II79CD6VqN3eZnrqcMlJ0IdmSWn5/PL0vYHtF5Dtra28e2BjKMqsupmDhjj5xJBHXbtmq84bxKS3lWWFirqcgj8QfUHuO9ZvGua7m8CrcSl1XcKAqjPTUQoGTjufWvbhHCURFubpWMZbTDEo815Ln+rTuEzgM2D1wNzU7dZO0EUwbweGbxcr79/lruXXynx43tqk7JoLZBHUZUkEqe4OP+3atxXzrd8T4gszXhWSL4O4i2BRIfS3C9NOMArv1yeuauTkjniPiUWRhJl/rI85x+evqp2+o7fX0pUZQine54R14VKjyqy4LuJNSlKpJilKUApSlAKUpQClKUApSlAK6SyhQWYhVAJJJwAB1JJ6Cu9VrznyJxLiszJLdQQ2at8XGivIXHZpQdIZvdqIGOncjKOOY/bLGpMfDkFwwyDMxKxKfVceabv8nSPzqrjjvN8ty2by4DEEkL5UVM9QijcD6yT76kE/KvArVgl/xGSd1JDIHOkEbFSsCEpj0LVYHLPKfB5EEtjBaSqPKHAE2DscEvkhtx133qqUHPd6HWw2OoYR5qVPNL9Un8Jbetyk+Gh7r/VopZRnTlEwursupiF1HsucmvSPhV+5Hh8NvDnu0TR/iVx+NW9e8Zs7e4uLh3knNq0cRjhhZ/gxdSR8nbsdxgAkg74rm09r9nLPFbrHdLLMVWMSQMmdRwGO+Quc5bGwB9KrhRWuZFkun8bO+0fBfm5WEXIXGJPk2SoPWSaL9gfP4V7t7J+MPsVtFB65kBH25BqS82e0bi1i8cbQ8P8AFlIVIUaW4kfOQCEVhgE7DPU7b1I+J+0KWyhtormFZeJXA2toGwuSxGWZidC4777q3YEi1UoLgas+lMXPeo/j4MPkb2VvYuJHnMbAqSts7qkmNysgcaWU+5QfzhVgXt6kEbSSsERRlmOwA/8AdsVWHKvtOup+KfBLp+HeGEZnaFmIDYGmNJGfS7Alc4B6N6HE/wCaeXlv7ZoWOknDK250uOhIyMjqMe+pWstDWzqrVUqmidr2X2K04txG64/cGK1UrBHv5jpUdcSSYz5jvhRnG/vNRjmLliewkCTqPMCVZTlXA64OAcjIyCAdx61JeWuMvwK5lhu4mKvjzIOunVpdM4DqQfrH15FYHtA5yTiLx+EjKkQbBfGWLacnAzgDSO/etSVmrvc9dh3VhWVOlFdTbR+W9+dzH4X7PLy5g8aNF0kZQM2lpB6qMYwe2SM1xZ3K3KC0vT4csfkgmcY8IjI8Cbv4edgTuhz22qXcu+1WCG0SOaOTxIkCAKARJpGAc5GnpvkffUSZEdpOIXw0xSSM8cI2Ny5JOhT1Ea7anx7hvUlDM0oatlUsTUgqk8UssY/S+Plzv/7odI+XxZ6puJKyIjaUh6NdOPmqe0Q21SdMHA3NY/CYJ+LXTyNMsAgTxdSqSIIoyNKxIu/l6gD0J3PXP4ZEOMFvhCskrOqxS6mjhjjUDFnGNJVWOcDOTvncjS8v4txyDh9svhr4OhWjiRSDNb3PmZkkDMRJE2xz0+Sd9SlerSpqisqXaZ4/G46pjp56jtFbI1fE+dZbG8/0rwpoZEW4jaBEPisY1TUGfOlX0nVjJG2PfXFpxmSCfx7c+E+osNHRQTnRjuuNsHtXPGeNzXkniXDamwFGAFCqM4VQBgDc/fWCBnYdT+NbkIKK1OTObb0PorkjniLiUW2EmUfGRZ3H569yh9e2cH3yaq89l3s/azHwm4yJnQqsfTwkJBOr1c4G3bp16WHXNqKKk8ux0abk49rcUpSqywUpSgFKUoBSlKAUpSgFYvE+IJbwyTTNpjjUu59FUZP1/VWVVV+33jLrawWcILPdyYwvVlQrhABuS0jJ+iaAjnsu5Ts78Xt5d2sUdrqCQqzkLCqglzrLA7Apls4J1dOgwuThLZR8YvOGeIbRYzHbswJ1t4g0yjI83hIXY5HQjPerR4N7LrOO1t4biMTGFBnU8hjaTOp38PVoyWJ3K5xgVq+fOZXW6s+FcPYxSTMhlaIYMFsDuFx8klVY7dAv51AQaDmSXgNiltboz8RvV+FSsVL+Er7IMYPiPpB9wJJOele/J/EYrVZZpI+JtxCdGBu5bJpVhZh1RdRYgHGSRvjGANqlPOfO2ri9jZwSHQria4MWZC+NRSDEQLn5Jyv565GBW44D7Vbee0nubjFusErQnMgkEjAAjwmwviEjoAM0BXnK3KU5vPHtb65a4kJDTTcKkIGflFnnOldttjnsPSpo/s/suLSF7y5ku7i1PgTNHiBSR5xEVRcYXUejE5JBbbAjvMPPl9PwkcQiuPgviTPBFBHEkhmUvhTrfLLIFV8ldjp2AzUm5P8AZJDb26Lcy3ExYB5IjM6RCVgNZ0Jp1+mXLZx2oCRW/s/4ehjK2dvmIYQmNWK75Byc5OcnJyc1Ia8ra2WNQkaqiKMKqgKFHoANgK9aA0vNXK0XEISkgAcA+HJjeNj394OBkd/rwaonjfBZbOZoplwynY74dezKe4P/AI619IVreNcuW94FFzGH0HK7spGeu6kHB2yPcPSqqlPNqtzr9H9JSwryz1h8eBRnDOGxxR/CrwHwQcRxdGunHzV+jGNtT+/A3rrY8OueLz+LIkngIVRzEo028I+ZEp66V+aoJ74JO8ssOHo9/PFxKJGuR5bNJcpbmJc6I48D0x2PTpqzWfxTiMHC0t82sqiR2mihWTQ1vcLpV1LBsNE+RtuMZ2IIC71GCoq0dZPj+DldIY2pjZ55u0VsuXj3mRxviltwy38NEUQ42i+Ut6rhcvG4yUkRgCSemc/OUivOFWE/GbovPIdMa6ndssVgQjKR4Ul2AbpjJJydzvmnlG7vuISRXTJBpbxHy4ZYlmfWEiGcMSz9B3O+5GZBBxiOC2CyJJZTWUjLAkQLm5Lq0bBfEHxqmYMT2wE74NXrsrTVnPfaeuiIVzhyg1lIpjbxbebzQSLvrBx5Tj5wyOnXOfUCxvZr7Nfg4W5vF+OO8cZH9T+c3/E/d+vpseUeVJZZBfcUw1wQDFHjC24wNwucBzsfd9fScVTVrO2VeZbToq+YUpStU2RSlKAUpSgFKUoBSlKAUpSgFRzinJMVxxC3vZWYtbIVSPbTqJJEh75GT9oU9t5HXFAa7mCxM1u6CeW32z4sRUMgG5+UCMev7RVCey7kccblubi+kuXVCg1eJ5pWOcq7EEnCBdhj5Q3r6KliDqVYZDAgg9wdiPurQWXA04ZAIeHW4CFixGpm8xAGo6mySQB37VCpUVOLk/ZXZKMXJ2RCvZ17OGteJX08kBghUtBagNnMbH+sU6i2dCrue7t6HHbgfss4bw9maaV7s+cKj4ZUDDSTpXbXp21E+mwIBqaDg9xPvcSaR9Ff/G37a2NnwOKLouT6tuf8h9laXXYmr/jhlXOW/ovuzYyUofVK75L8kEh5OBisobWOXwbOdrlfGIOskuyqSAoIDsD32GPfU3jtbhv6yVUHpGo/a1bPFKtjhpPWpNv/AKr2t7sg6q/4xS9/k84IdAxqZvexyfwAr1riua2kklZFLd9RSlKyYNJzZypFxCHRJ5XXLRSDOYn7MMEZGQMjvgdwCK94Rw/XfSw8X0zXiqq23j58GRAPm4G5b3qd8nBbIq3a0nNfKkXEIdEnldctFIMgxP2YY6jIGR3wOhAIuhUto9vgqnC+q3K55i45awTz2bxOFt2Eto8a5aK50q+jfdkL4xnI7dApEt5Z5ZlnmF/xPec/1MPzbVe2x+f+z6+nTgPIkwlNzxCVJ7pQqQnGViVejbqNT7k5I2O/U5qaQghRqIJwMkdz3qU5pK0SMINu8jvSlK1y8UpSgFKUoBSlKAUpSgFKUoBSlKAUpSgFKUoBSlKAUpSgFKUoBSlKAUpSgFKUoBSlKAUpSgFKUoBSlKA//9k="/>
          <p:cNvSpPr>
            <a:spLocks noChangeAspect="1" noChangeArrowheads="1"/>
          </p:cNvSpPr>
          <p:nvPr/>
        </p:nvSpPr>
        <p:spPr bwMode="auto">
          <a:xfrm>
            <a:off x="155575" y="-1790700"/>
            <a:ext cx="39814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54" name="AutoShape 22" descr="data:image/jpeg;base64,/9j/4AAQSkZJRgABAQAAAQABAAD/2wCEAAkGBhQQERUUEBQTFRUVGBoVFxgVFRcUHxQUGhoXGxgVGB0aHCceGBsjGRwYIC8gIycpLSwsGB4xQTAqNSgrLSkBCQoKDgwOGg8PGjAiHSUyLC4vLDIsKiwqLC0tLCksLCwsLzUvLCosKSoqKS00MC8qMCwsLCksLy4tLCwsKSosLP/AABEIANoA6AMBIgACEQEDEQH/xAAcAAEAAgIDAQAAAAAAAAAAAAAABgcEBQECAwj/xABLEAACAQMCBAMCCQcICgIDAAABAgMABBESIQUGMUETIlEHYRQjMkJScYGRoVNikpOxstIVFhczcnOj0SQ0NVRjgqLB4fBD8USDwv/EABoBAQACAwEAAAAAAAAAAAAAAAACAwEEBQb/xAA1EQACAQIEAgkDAwMFAAAAAAAAAQIDEQQSITFBUQUTImFxgZGhsTLB0VLh8BQVMwYjQqLx/9oADAMBAAIRAxEAPwC8aUpQClKUApSlAKUpQClKUApSlAKUpQClKUApSlAKUpQClKUApSlAKUpQClKUApSlAKUpQClKUApSlAKUpQClKUApSlAKVAuffah/J862kEPiXLoHUyOkUSKdQ1OxYbDSSc6RjvXnwa7gvmVZOMNLORkxW08cCq3UrGsY1uB6szdKAsGlQfmHlziMcZfh1/M7IM+DOIX147I/hghvTXkH1HWoRwb21XUZxcoky5wfL4LgjYjby5B7FeoqLklubNLDSrJ5Gr8uJd9K0nLPN9vxBNVu3mHyo22dPrHce8ZFbupJ3KJRcHaSsxSlKERSlKAUrjNc0ApSlAKUpQClKUApSlAeV1crEjO5wqKWY+igZJ+6oG3totcnENwR64jGff8ALqV82/6hdf3Ev7jV85GqKs3F6Hb6MwVLERlKpwLh/pptvyNx/h/x0/pptvyNx/h/x1ArOJLOBZpEDySfJU48q9ffjbcn3getY/H7NGjS4hGFfZgNsN/9gg49PfWhHHNztbTZPhc6S6Mw19n6li/00235G4/w/wCOn9NNt+RuP8P+Oq+4PbpBAbmVQxJxGp+vGd++c79gKcVtUuIBcwqFI2kUfidh1Gxz6H3U/rnny20va/fyMf2zDXtZ+pYP9NNt+QuP8P8AjrlfbRa53huB9kZ//uqcrmtrrZFn9pw3J+p9O2d2ssaSRnKOoZT6qRkH7q1XOHMy8PtXmbdvkxr9OQ50j6upPuBrtyb/ALPtf7iP90VVXtp4wZLxIAfLAgJH/Ek3J/R0fea2ZStG55yhh1Ur9XwV/REXsglxDJf3bNPfz3QsohIqmOKRguJtPRgiHyqRgELsetXbwnkqygWPRbQFo8MJGjRn1jfxC5GovnfOa+cbXjLW4MYfTouEuIz0YOVKMwfDKMDGxQ9M58uGs2Gx4lbtZyvxMlbmWOIxpN8JLJIcM8ZdDH5QRuFwMjcnGYy1syiUcknHky3JgdJ0nScHDEZAONifXBr5s5lu/FvrhtHhsWVpU/J3JUCdAe48UOQR1DA1PuKezDxWmV+ISXF6ymRFkEZKqzlUfDnyoBsSoGCCQMhRUZ9pHBbe0vvCtVCDww8gUYAZ2OkfYqk+vnqDtZm3gW1Xj5/BouF8UktZVlgYo6HII/EEdwehHevovk/mdOIWqzLs3yZF+hIMZH1dCPcRXzTVhexbjBjvWgJ8s6Egf8RPMD+jr/CsU5Wdjp9IUFUpua3XwXfSlQ/m29e5uIuHQMy+Kvi3LqcGO2BwVB7M58uewPvrbhHM7Hmm7GVJzDJdMyWGgRoSsl1INSAj5SQrkeKw+kSEH53SsC58JW8/i3TA7tcOSufdEuIx9iitzeWZRUgtotMaJ5QoCqp6L+iMn68Go3e3Fvb/ANfOCfMNEKmZsp8oEjZSO+elcbHYrFSl1WFjZLeX7s6GFw0Z6y7T5LX4MmC9RelvbAfmxKtb+144uUVwBr3BXsSejLuV375INQ695khBVbGJJiY/GaS4k8JI0LaRqyVGdWB1HUdc7eVrzPcT3Zijbw41WJiLSFJhllQvqkPyUBz5h2BAz3qw9PGRd6lS/v8Ag33gM8bqOXRvXR+iu/VFnUqqPZ5x6ea7iElxMdUTs6zPlZSGIXwh2wME9/I9WvXajLMrnNxuElhKnVyd/wCP8ClKVI0xSlKAUpSgNTzb/qF1/cS/uNXz9wiz8adEPQnJ/sjc/gK+gebf9Quv7iX9xqpXkq3zJI/0VCj62Of2D8a52PqdXTcu49J0O7UZvvPHnC61ThB0RR+k25/DT91e3BvjbKePqVyw922oY+1T99arjBZ55G0tgs2Nj0U6c/YAK2vJUoDygkbqvf0Jz+2udUhkwyturPzudpq1PwHNfxccEI6KufuAUf8AenJ0oJlibdWXOP8ApI+4/hWPzfchpwAQQqAbEHfLEj66xeW7oJcoSQBuCSQAMqev24rCpt4Sz3tfz3CjemYd5bGKRkPVSR9eOh+0b15Vueaox44dCCJFByCCCw8pAI+offWnZSDggg+hGK3qU88FJlsXdJn0Tyb/ALPtf7iP90VR3tMz/Klzn6S/d4cePwq8eTf9n2v9xH+6Kqn208HMd4k4HlnQAn/iR+Uj9HR+Nb8/oR5TBySxU0+N/kq7i1prXI6r+I9K3U/FXEdpcXJmvo2gZFVpniWCVZNLI5jwxwPCbOpSxKEk4ArXXN2sY8x39O5rOn5ant+Fi5W4CxTOY7i3c+GfGjkbSoU9W0qG7MPeKxC9iPSMYKpeL1e5Yqcs8Rl+DOsVqiCaJxOhla4Kuy65PEFxKZEMeAQ7YK4wNhiPwcVtBxHiUtzmVWkljRQNROZQpdCQQhWNW0nbqMEdRuObvbVDPFbpazPAsqt8JZY9csC+UaI8kLrPmw3TGD1rx9p3J0McbyQJpS1Wzt1IJyAfHDb9z8ZAxz1wKnJGlhpqM136cjDuOYbSOObQsUrvOBHpt0jEVqq+XAkiYaiSQd8kjOrvWx5dvYn4tai0aLwTIxRFt/CeJBE40u5TU5wTk62yRnbas7lD2YWPEbOK4WW6RmGmRRJG2iVfK6+eMnGoHHuIrf8AK/sqFhfLOs5kRUcBXQBldgFByvlI0l+w7de0Mjub8sXRyyWt7Pe3KxYFVVw3jjxpxbiSBS/jrBHrGwRGVB0IPyWU49QKtWql5I4Obvh99ZBgri78zMCcANHkleufi279a3Ffqptb6HLoOHX0+s+m6v4cfY8xzVLJJF8IuAyR3kByU8AhCrMxZQB5OmNWehrCsODS3U2qBmRHlvCJwDpVWGASewb5Prucbive25htUtrtihmlYxKr3IRzI+HCtowVRI1XOMnsM9K8ePzXGnhy3Tbn4wIFVAqmRNAKqAuQvuGM49a5zPbRi4yywio301t+lttRtrvxt3rdGz4dyz47eFHcWsU/gfB7iEKJwERgNa7415VSRnKsM5GcDXwS2MInkAuXMBiiVWlEazyDWASqDIX4stux64xWuubWc3t5NbEh7aaSU46hfFcFh6gdx6E1j8L4LLewXLQqWZHjkKL85WE4OkdyCRgdcZ60vyRYqWjlUqdns91m2tG97Wsld6L1N9w9r2JbeYCygiTLQrMYl0o+7EFyZfMDn5WTmriqk7vh0/E5IQllJFKFWOWVtYVgoCgkMoCYAJwCSelXRDOr50MrYODgg4PptV1Lief6YS7Dds2t0raa6Xd3e+ur35HpSlKuOCKUpQClKUBqebf9Quv7iX9xqqTkuLETN9J/wAH+Zq3OakLWNyAMkwSgAdzoaqM4RzL4EWjRq3Jzqx1x7jXK6TpzqU8sEei6JTlRmlzRJOG+0K3iijjeGR9MbRFvL0mYtcYGrfJEeM+/p344RzHHLMfBWaP/AEeSMKiwr8H1JEmY2BDvhwWyzDqNs5NQCsmyv3hYtGcEjHQHbY9x7hU5ynltDfgdZ4Knq1uyacU5qijeRJIX1MBqJWJzcDwPDHjN8zz4kymf+9dYudoZZAGhbaUmHCQroDReGFbBBb4w6j5genmGKhd5eNK2uQ5Y4GcAdOnSuttLodW66WDfXgg0Up5dd/a4/o6dttSzOM81Qw6CbZowGcowWGTQWkikYKpOkagrAt1GcjO9RriXNkM8VyGRy8skjxsVQlFZwUUuWJwqgjAXbJwwBOddxfmPxwmE0lW1Z1auxHoK08kmoknG+/pUKVSrKP8AuqzMUsHCKWmvifRHJv8As+1/uI/3RXbmjliLiMHgz6gNQYMh0spH0Tg4yMqduhP105QQiwtQQQRDHkHbHlFbeumtjx1VtVZNc2fMnta4NbWl6YbOERiOAF/M7Fnc4BJYnJ09/fU545xzg8q4luIZI51WVolWSVorkRhVmURggtpwrIxA8q+hDWHzZyRbcTj03KeYDCyL5XQZzgHuM/NORVWcU9iV1AT8FMUydgCIm+0N5f8AqqMk13l1GMKllKWUh/L/ABO2hvJZHtpPg7giNEVFeAqwELqzt5m0A6s7NrOQ1WVzPzA19ZzwLbLCswtnaR5skLcFVimKpGQdOlAw1DGABmoZ/RtxHOPgsn6UePv14qxeGez+eSFFuCsWqy+CSDOtldJtcTjT5WwAPnVBOT4G1Uw+HppPPfzRoPZFxR7O/uOHzfPLsuMkCeHyyY26MgByfoD1q5AKwLDgUMEkkqIollOZHxu5wB9g2zgbZ3rYVdFWVjnVpqc3Jcfnj7iqwWf+SuOuGGLe/wAEHsJSf+0hYH0EoNWfWl5q5bW9iUbCWJ1lhcjIWRSCA2NyhxggdveBV1Kai2pbPQokr7FL8F5Ylu4p5IMl4Ch0Dq6trzp/OGkbd9++MyyfhN1f/A5rvTB4WztJ5GdVdSGEeM6iM7YA2ztmsXlfnc8Jle14jbCLLatcSb46At1MqejAk9sHtMYILe8y9pdRyZ3xqDEfXvqH2iufjKGIoQvThm89P39j0s+m416ja0t9La1Sas1578TD4THDZzXE0euWSd2YlgEVVLM2lRuTudyeuB0rvYy6Cy26RQBzqfw0C/WzHrgVnfzZYbvJGoHU77D7QK0PGeeLLh6kROLqfsqEaFYdC7DI29BqP1da41LD9JYuai7xj3afualbFUopybu3b227tD05z5uPDYMxnVPOwKLKS+mBerOM5GrpjI+V+aa3ns8mMtms7RtGZd8Fg2VUkBlwoIUnJGc9euMVWHK/K9xxy6NzdlvBz53+Trx0hi9B2yOgzvmr0hhCKFQBVUBQAMAAbAAdgBXqXQp4alGlHVrd+Jx1WnNt8Hw8DvSlKqApSlAKUpQCtY/LNoxJNtbknckwxnJ9T5a2dKWJRlKOzsav+a1p/utt+oj/AIafzWtP91tv1Ef8NbSlYsiXWz/U/U1f81rT/dbb9RH/AA1jXvCOHwDM0NlGPWSOFB97AVkc08dFjaTXBGfDXIH0nJCov2sQKjFpylbwwtfca0zT6dcrzDWkOekUabgAZCgAEk9OuKWRF16myb9TdQWfDJFLxpYMq/KZVgYL23IGBvXUJwpTnHDgRuD/AKOMGoDxmDhnEbuyh4dFFmWQtO8aNFpgTzNG6YAy2D1G2B6isj2k8s2ols7O0t4IpbmUFmjjUMsQ2J27blv/ANZpZEHiKlt/dljHmmzHW6tv18f8Vdf522X+92v6+L+KofznydZg2ttb20CSXM6qWSNQywR+eZge3lAH/NW24hwfhFvNDBLbWqyzkiNfg4OojA3IUhdzjfFZIXkSRuMQABjNEA2cEyLhsdcHO+K6fy9b/l4P1qf51AOLcgWUXEofDhj0PBM7wkalBVolVwD8knWfd5frrRS8pQT8X8NIY1gto0aVVQKHdssqkAb5yPsQ1zK/SVOjVlTknpHM39vFu3qTSk1fvsW5/Ltv+Xg/Wp/nT+Xrf8vB+tT/ADqoeYuUoJuJWtvDDHGgQzTaEC5TVjBx66dI/t1kcZ5ctri+itIIIUWP4+5ZI1UhPmRZA21Z39xB7VSumKTUXleqcn3JX38baeK5mcstfQtf+Xrf8vB+tT/Og47b/l4f1qf51BOLcsWUdvM4tbYFI5Gz4ajBVSR223rQcR5ft34MJ4reFZfAjk1rGNWoaC5yBnfDZ+2qqXTdOpbsNJtR4cSUoSXpcuSe4WNdTsqqO7EKPvNQyL2kRtxT4KCrQMqRrKpDL8KOptGoHSQy4UDrqX68aSThfwgG840ynA1LAxIitlPYjPnkO2c5323rw4y3DRZFQ0UCzASx6E0vrH9XKqAa89O3Q++pz6Zp9Zkpwcle10tO+3OxFwla97Fj8c5ct71NFzGrgfJPQqT3Vhuv2VXXFPYSpJNtckDssqBsf8ykfu1OORuLzXVlG9zG8coGl9aFNZGPjACAcMMHp1zW/r0NOtOn9LIOMZaspn+g+5Y4e5hxn6MjbeuDjf7aknAvYvawkNcM1wR80jw0+1QST9rY91WFSpyxVWStcwqcUdIYVRQqAKqjACgAADoABsBXelK1iwUpSgFKUoBSlKAUpSgFeF5fRwoXmdI0HVnYKB9p2r3qKe0Xlc3lurxqrz2zeNErgMsmMFomB2IcDGPUChhtpaEY9ofPcN3YzxWiTTINGq4VSsUbCRCvmb5R1ADAG+etSnht7DxzhpDZCyr4cgHWOUYJx7w2lh6jT61iLzdwu6tYVuWt0jmTUIpgFVChwVORpUqwI7ZxtXmvO/DrNPA4aqzuclILNdWpj3LKNIHqSTj02oV8bt6Gg9kPKDW13ePLgmBvgysBsxyGdh6eXw/q1EVsOXv9P47dXPWOzX4PH/bOQxH2+L+kK78n82paGeDirJbXTTPOdZCo6yYIKP8AJIAGnr80dd8c8W9odhYwyjhojmlOqUiFcoGPyppnXbHTO+TsNuoEVlSRteGj4Vxe4m6x2ca2qdx40mJJiPeBoU1n2t1Y3N65TwpLu2HhsSp1Rrk5CkjHUkEr6kd6inIPOdha2SCe8i8eVmnmyxJ8WQ6jnbqBgH3isqx5s4VavIeHq088x1MtvHLK8jEk7s2wGSSd++cUJJqxgcIjnPF783Th2RI0QqNKiJyXRQuSRsPU76tzmssEW0yqP628uGdvURRqT6dBGqL9chrQcv8AN0aXN9JxGWKGd5VUx6idAjUroyAQdOcZ9QawbLnK3l4s88syJDFE0UJYnDElQWG2d8ufqxXjsdh6tbF1pZXlS5PWyVkufa18i+E4xhHXW/3/AATDiEqWfwq8m+iqj1KIMKg97Ss33j0rC5dsZba0luHRpLqfM7qBuWP9XF7gAfsy3pWj45zZaXd5DG88YtYfjnJziaUfIjxjJA6ntuRXtx32hvq12bQG2V44nlkDkNLJqYhNxsqKSdv2jOrDBYiUFTUHeVm73Syx0jG/u14ciTqQTbvt88WbDjJkh4LJ42fFMPxmcZ8SVhrz/wAztWV7PATw2DWOzYz3XxH0n7q0XP3Nlpc2ngwXMTM8kYPXyoGyXO2wGBWVxnm61WyNvYTJJKyLbwqhOfNiMHp2Bz9dP6etVw6p5GpTqN7PRWS8lq/QZoqbd9EjMtuXv5eaSSWSSOziYxwCPA8Z1OHnOQQR1Vdu59DmZcA5Fs7HBghXWP8A5H87/pNuPqGBWx4HwpbW3igTpEip6ZIG7fWTk/bWdXtaFCFCmqcFoim13me4pSuAauJHNKUoBSlKAUpSgFKUoBSlKAUpSgFKUoCK8P8AZ9bxX1xc6UYTquI2UMEckmVhnbzHSfcdXrUjtrGOIYjREB66FC5+4V70oYSS2PC7sI5hiWNHHo6q37RS3sI41KxxoinqFVVB+wCvelDJ5fBU+iv6IrukQXoAPqGK7VoeduZDw+zedQjOukKjtp1ZYA47nAOrA7A0MN21N0bZT1VfuFcfBU+gv6IqLez/AJ9TiUWHKLcDUzxKG8qB8K2T12K9+p6V4e13ijQ8NkVFlzKRHrjG0YyGYuc+VSoZc+/HehHMsuYlkSxMSFEZK7HGk4PUZx02r1+DrjGlcdcYHX1qkvZ5x17Hht3cQW2ShQtKzkrIdYGgKPklEkByOv3VtuXfahe3cyyGEfBoYpGuTHGcalSR18zEleiDAOc5PQ7CKqLS5a3wVPor+iK4MKLuVUY3zgDGO/ur5+PONzfeLJLe3UcufiYLWOQqT2B0MAFyQMnUxwTvtmQTS8R4lwiSK5DxyRSxtruAbYXMJDjQWcKrMr4O+AcL33IwqqeyLVtuZLWRxHHc27ueirKjE9egByehqrOD+06a24jdLxKd3hi8VFURoPOkgCaQAu5UHr/5qLFnsBby3PD7ZlU4jkSVwZWjbJfVDMyFgfnaf8q2ZeP+cMMjIPDuHilCuB/+RCpAI6ZEj/eKyQc27Fmcoe0q24nI0UayRyAFgsmnzoDglSpO4yMj39963/CODLbBghJ1HUc49/p336/V0AAqpbXh5tOZvio28MyZ8iHCrNF7tlAdqlvKnE+KPxGZLyNvgq+KqN4axgkOPDYH5TZUH3ebPpWCyMue5PaUpQtFKUoBSlKAUpSgFKUoBSlKAUpSgFKUoCuPaD7RZbe6SyszCkjBTJNMQFi1dBvsPL5iTnYjYk1qeWvajPHfra3k1vcxyMI1mgwAHbAXGAAy6tiCMjOckddh7SPZtNdXK3dmI3fyh4pMYYofK3m8rDGAVbGw+yvblrlXiJuUluPg1lDGQfAtERfE09AxUHynvljtkYGc1koefMQjjSC5uZkluLriNx5gkdqhWOJ8kdWJyik48q49TXTka3W8sb+1my5hjNzACx+LlCSKzKAe+V2wRv6mpxD7GvCuHkt72eFJNQKxrhvDY5MevV095XsO+9b/AJZ9nFrw+ZpbczZZShDOGXQSDpxp3GQOuTt1oRVOV7sgvsO41boZIJNAuJHzEdHmdNALJqC7AeHnBON6s/mux8eyuYsZLwyAf2tJ09j3xXhw/kiyt5BLDbQpICSGC7qSMHT9Hb09TW8rBbCLUbMpv2ccJml4VxG3khlXxFLRa0ZNbtGQNOpcHdU6Z6ipH7J+Wri1tZ4b2HQsj6lVmRtSsgVwQpOPkjqe9WDSgjTSsVfbeya6tHl/k+/MMUo0kFMtp3wCQcEjJww0nepDwb2Z20NrJbz6rjxirSvISCxX5GnBygXfG+dzvUvpQyoRRC+HeyHh0LhvCaQjoJXLqP8Al2DfUQRUi4ha20RNzMkKmMAmVkXUqrnGGxnucAevvrLvb1II2klYIiDLMewqj+d+d34hJpXKQIfIn0j9N/f6Dt95quc1FHRwHR8sTOy0it3/ADiW3y1zhb8QDeAWDJ1RxpbT2bGTkGt5XzTw7iMlvIssLFHU5BH7D6g9x3q8+Tec4+IR9kmUfGR56dtS+qn8On1xp1M2j3NvpHox4ft09YfH7EjpSlXHGFKUoBSlKAUpSgFKUoBSlKAUpSgFKVxQHNK4qK+0TmtrC1+Jx48p0RZGQn0pSD1CjG3clR3rDdtWThCVSShFXbJVmtLxbnextCVuLqBGHVNYLfoLlvwqhOI8SuLnPwm5uZQTkq0pVM/2E0r+FYkNsifIVV+oAVrvER4I9FR/05Xl/kkl7v7fJ9J8K43DdLqgkVxgHb0OcHB3HQjfupHas6vnjlPm1+GXJlWIzRyJ4cqKwVvK2pHXOxIy4x+dVocM9sXDpiFeVrdiM4uEMX/Vun/VVsJqSOVjsDPC1ZRs8vB23+xN6V5QTrIoZGVlYZDKQwI9QRsa9asOeK8rm6SJS8jKir1ZiFA+snpXW9vUhjaSVgiIMsx6Af8AvaqO5353fiEmlcpAh8ifSP039/oO33k1zmoo6GBwM8VOy0it3/OJke0Xmma5uGhdWijiYgRnqx7SNjY5G4xkAHbOc1quTuBre3kcMjaVOWbHUhRkqPefwGTXtw++S7jW2umCuo0287f/AB+kMp7xHsfmH3dNXJHNZz4OqKaJu2xU9iD0II79CD6VqN3eZnrqcMlJ0IdmSWn5/PL0vYHtF5Dtra28e2BjKMqsupmDhjj5xJBHXbtmq84bxKS3lWWFirqcgj8QfUHuO9ZvGua7m8CrcSl1XcKAqjPTUQoGTjufWvbhHCURFubpWMZbTDEo815Ln+rTuEzgM2D1wNzU7dZO0EUwbweGbxcr79/lruXXynx43tqk7JoLZBHUZUkEqe4OP+3atxXzrd8T4gszXhWSL4O4i2BRIfS3C9NOMArv1yeuauTkjniPiUWRhJl/rI85x+evqp2+o7fX0pUZQine54R14VKjyqy4LuJNSlKpJilKUApSlAKUpQClKUApSlAK6SyhQWYhVAJJJwAB1JJ6Cu9VrznyJxLiszJLdQQ2at8XGivIXHZpQdIZvdqIGOncjKOOY/bLGpMfDkFwwyDMxKxKfVceabv8nSPzqrjjvN8ty2by4DEEkL5UVM9QijcD6yT76kE/KvArVgl/xGSd1JDIHOkEbFSsCEpj0LVYHLPKfB5EEtjBaSqPKHAE2DscEvkhtx133qqUHPd6HWw2OoYR5qVPNL9Un8Jbetyk+Gh7r/VopZRnTlEwursupiF1HsucmvSPhV+5Hh8NvDnu0TR/iVx+NW9e8Zs7e4uLh3knNq0cRjhhZ/gxdSR8nbsdxgAkg74rm09r9nLPFbrHdLLMVWMSQMmdRwGO+Quc5bGwB9KrhRWuZFkun8bO+0fBfm5WEXIXGJPk2SoPWSaL9gfP4V7t7J+MPsVtFB65kBH25BqS82e0bi1i8cbQ8P8AFlIVIUaW4kfOQCEVhgE7DPU7b1I+J+0KWyhtormFZeJXA2toGwuSxGWZidC4777q3YEi1UoLgas+lMXPeo/j4MPkb2VvYuJHnMbAqSts7qkmNysgcaWU+5QfzhVgXt6kEbSSsERRlmOwA/8AdsVWHKvtOup+KfBLp+HeGEZnaFmIDYGmNJGfS7Alc4B6N6HE/wCaeXlv7ZoWOknDK250uOhIyMjqMe+pWstDWzqrVUqmidr2X2K04txG64/cGK1UrBHv5jpUdcSSYz5jvhRnG/vNRjmLliewkCTqPMCVZTlXA64OAcjIyCAdx61JeWuMvwK5lhu4mKvjzIOunVpdM4DqQfrH15FYHtA5yTiLx+EjKkQbBfGWLacnAzgDSO/etSVmrvc9dh3VhWVOlFdTbR+W9+dzH4X7PLy5g8aNF0kZQM2lpB6qMYwe2SM1xZ3K3KC0vT4csfkgmcY8IjI8Cbv4edgTuhz22qXcu+1WCG0SOaOTxIkCAKARJpGAc5GnpvkffUSZEdpOIXw0xSSM8cI2Ny5JOhT1Ea7anx7hvUlDM0oatlUsTUgqk8UssY/S+Plzv/7odI+XxZ6puJKyIjaUh6NdOPmqe0Q21SdMHA3NY/CYJ+LXTyNMsAgTxdSqSIIoyNKxIu/l6gD0J3PXP4ZEOMFvhCskrOqxS6mjhjjUDFnGNJVWOcDOTvncjS8v4txyDh9svhr4OhWjiRSDNb3PmZkkDMRJE2xz0+Sd9SlerSpqisqXaZ4/G46pjp56jtFbI1fE+dZbG8/0rwpoZEW4jaBEPisY1TUGfOlX0nVjJG2PfXFpxmSCfx7c+E+osNHRQTnRjuuNsHtXPGeNzXkniXDamwFGAFCqM4VQBgDc/fWCBnYdT+NbkIKK1OTObb0PorkjniLiUW2EmUfGRZ3H569yh9e2cH3yaq89l3s/azHwm4yJnQqsfTwkJBOr1c4G3bp16WHXNqKKk8ux0abk49rcUpSqywUpSgFKUoBSlKAUpSgFYvE+IJbwyTTNpjjUu59FUZP1/VWVVV+33jLrawWcILPdyYwvVlQrhABuS0jJ+iaAjnsu5Ts78Xt5d2sUdrqCQqzkLCqglzrLA7Apls4J1dOgwuThLZR8YvOGeIbRYzHbswJ1t4g0yjI83hIXY5HQjPerR4N7LrOO1t4biMTGFBnU8hjaTOp38PVoyWJ3K5xgVq+fOZXW6s+FcPYxSTMhlaIYMFsDuFx8klVY7dAv51AQaDmSXgNiltboz8RvV+FSsVL+Er7IMYPiPpB9wJJOele/J/EYrVZZpI+JtxCdGBu5bJpVhZh1RdRYgHGSRvjGANqlPOfO2ri9jZwSHQria4MWZC+NRSDEQLn5Jyv565GBW44D7Vbee0nubjFusErQnMgkEjAAjwmwviEjoAM0BXnK3KU5vPHtb65a4kJDTTcKkIGflFnnOldttjnsPSpo/s/suLSF7y5ku7i1PgTNHiBSR5xEVRcYXUejE5JBbbAjvMPPl9PwkcQiuPgviTPBFBHEkhmUvhTrfLLIFV8ldjp2AzUm5P8AZJDb26Lcy3ExYB5IjM6RCVgNZ0Jp1+mXLZx2oCRW/s/4ehjK2dvmIYQmNWK75Byc5OcnJyc1Ia8ra2WNQkaqiKMKqgKFHoANgK9aA0vNXK0XEISkgAcA+HJjeNj394OBkd/rwaonjfBZbOZoplwynY74dezKe4P/AI619IVreNcuW94FFzGH0HK7spGeu6kHB2yPcPSqqlPNqtzr9H9JSwryz1h8eBRnDOGxxR/CrwHwQcRxdGunHzV+jGNtT+/A3rrY8OueLz+LIkngIVRzEo028I+ZEp66V+aoJ74JO8ssOHo9/PFxKJGuR5bNJcpbmJc6I48D0x2PTpqzWfxTiMHC0t82sqiR2mihWTQ1vcLpV1LBsNE+RtuMZ2IIC71GCoq0dZPj+DldIY2pjZ55u0VsuXj3mRxviltwy38NEUQ42i+Ut6rhcvG4yUkRgCSemc/OUivOFWE/GbovPIdMa6ndssVgQjKR4Ul2AbpjJJydzvmnlG7vuISRXTJBpbxHy4ZYlmfWEiGcMSz9B3O+5GZBBxiOC2CyJJZTWUjLAkQLm5Lq0bBfEHxqmYMT2wE74NXrsrTVnPfaeuiIVzhyg1lIpjbxbebzQSLvrBx5Tj5wyOnXOfUCxvZr7Nfg4W5vF+OO8cZH9T+c3/E/d+vpseUeVJZZBfcUw1wQDFHjC24wNwucBzsfd9fScVTVrO2VeZbToq+YUpStU2RSlKAUpSgFKUoBSlKAUpSgFRzinJMVxxC3vZWYtbIVSPbTqJJEh75GT9oU9t5HXFAa7mCxM1u6CeW32z4sRUMgG5+UCMev7RVCey7kccblubi+kuXVCg1eJ5pWOcq7EEnCBdhj5Q3r6KliDqVYZDAgg9wdiPurQWXA04ZAIeHW4CFixGpm8xAGo6mySQB37VCpUVOLk/ZXZKMXJ2RCvZ17OGteJX08kBghUtBagNnMbH+sU6i2dCrue7t6HHbgfss4bw9maaV7s+cKj4ZUDDSTpXbXp21E+mwIBqaDg9xPvcSaR9Ff/G37a2NnwOKLouT6tuf8h9laXXYmr/jhlXOW/ovuzYyUofVK75L8kEh5OBisobWOXwbOdrlfGIOskuyqSAoIDsD32GPfU3jtbhv6yVUHpGo/a1bPFKtjhpPWpNv/AKr2t7sg6q/4xS9/k84IdAxqZvexyfwAr1riua2kklZFLd9RSlKyYNJzZypFxCHRJ5XXLRSDOYn7MMEZGQMjvgdwCK94Rw/XfSw8X0zXiqq23j58GRAPm4G5b3qd8nBbIq3a0nNfKkXEIdEnldctFIMgxP2YY6jIGR3wOhAIuhUto9vgqnC+q3K55i45awTz2bxOFt2Eto8a5aK50q+jfdkL4xnI7dApEt5Z5ZlnmF/xPec/1MPzbVe2x+f+z6+nTgPIkwlNzxCVJ7pQqQnGViVejbqNT7k5I2O/U5qaQghRqIJwMkdz3qU5pK0SMINu8jvSlK1y8UpSgFKUoBSlKAUpSgFKUoBSlKAUpSgFKUoBSlKAUpSgFKUoBSlKAUpSgFKUoBSlKAUpSgFKUoBSlKA//9k="/>
          <p:cNvSpPr>
            <a:spLocks noChangeAspect="1" noChangeArrowheads="1"/>
          </p:cNvSpPr>
          <p:nvPr/>
        </p:nvSpPr>
        <p:spPr bwMode="auto">
          <a:xfrm>
            <a:off x="155575" y="-1790700"/>
            <a:ext cx="398145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69656" name="AutoShape 24" descr="data:image/jpeg;base64,/9j/4AAQSkZJRgABAQAAAQABAAD/2wCEAAkGBxQTEhUUEhQVFRUWFxcWGBcYGB0dGhcYFxQXIB0aHhcdHCghGRwnHBkaITEhJykrLi4uGB8zODMsNygtLisBCgoKDg0OGxAQGywkICQsLCwsLCwsLCwsLCwsLCwsLCwsLCwsLCwsLCwsLCwsLCwsLCwsLCwsLCwsLCwsLCwsLP/AABEIAPcAzAMBEQACEQEDEQH/xAAcAAABBAMBAAAAAAAAAAAAAAAAAQQFBgIDBwj/xABMEAACAQMCAwQHAwgFCgYDAAABAgMABBESIQUGMRNBUWEHFCIycYGRUqGxIzM1QmJywdEVc5Ky8BYkJVOCosLS4fFDVGOTs+I0g6P/xAAaAQEAAgMBAAAAAAAAAAAAAAAAAwQBAgUG/8QANBEAAgIBBAEDAwIFAwQDAAAAAAECAxEEEiExBRNBUSJhcRQyIzM0QoFSscGRodHwFURi/9oADAMBAAIRAxEAPwDuNAY0AUAUAUAUAUAUAUAUAUAUAUAUAUAUAUBhLIFBLEAAZJPQChlJt4XZzLj/AKRpO2xa6eyU7lhntP5L99QSu54O7p/Ex2Zt7L1y3x6O7iEkexGzoeqn+XgaljJNHJ1OmnRPbL/DJatiuFAFAFAFAKKAWgEzQC0AUAUAUAUAUAUAUAUAUAhoBKAKAKAwkkCgliAAMknoBQyk28Ls5HzzzibkmGEkQDqe+Q/8vl31Wss3cI9HoNAqvrn2U3NRHW/I/wCDcWktZRLEcEbEdzD7JHhW0Z4ZBqKI3R2yO2cucejvIhJGcEbOh6qf5eBq1GSkjymq006J7Zf4JatiuFAFAFAKKADWMgpP9KSetoe1l9uUqIsp2QjEzRaSvvNIdLSah00YOB1izyb44LsKmNBaAKAKAKAKAKAKAKAKAQ0AlAFAYySBQSxAAGST0AoZSbeEcw9JHHJZFQREeqyDIdTkSN3qT3Y8O+oLZP2O94zTwjJuf7l7HP6rna9+TtHJ3ALYWkZ7NHMiBmZgCST1G/QDpirkIrB5TWam31Ws4wcy5zsI4LyWOL3BpIH2Sygkf48ar2JJnoNBZKdCchnwXisttKskJ9roV7nGfdI781rGWHwSaiiFteJdHe7S41qCdm0gsud1JHQ1dwzx0sKWDfQwFAFAKKAqvOt0w0rlwgjlmYJJ2bP2ZQaRJ3YDl8DroA6ZqKw2iMeC3sMRMtyVyQGjdl9tpGLpJ2YAydQiVyF73PjWIte5mWfYmm5utgAWZlySMNGwYFcZBUjI6g7+IqaH1dG9ennP9pIycViWNZS4CN7reOa0tnGv9xqqZuW1LkyseJRS57Nw2OuOo+VawuhP9rE6pQ/chF4nEe0IcYi9/wDZrCug889dh1SWOO+hP6VhwjaxiQ4Q+Jp68MJ57HpTy1jo2evJ2nZahrxq09+Kz6kd2z3MbJbd3sahxiHQz9oNKHDHwNa+vDa5Z6NvRnuUccmZ4jHqRdYzIMoPtDxrPqxylns19OWG8dCw8RjbXpcHs9n8sf8AY/SkbYyzh9B1yWMrs1x8WhIRg4xI2lfM+FYV9bSeezLpmm1jofGpyMSgMZJAoJYgADJJ6AUMpNvCORc884m5JhhJEA6n/WH/AJfxqtZZl4PR+P0CqW+ay/8AYg+B8Y7HVHKvaW8n5yP/AI18HFaRl7MuajT7/rhxJe//AAJxzg/Y6XRu0gk3jkHf+y3g47xSUccoafUeplSWJL2DhvMd1AmiGZlTw2IGfDIOPlRTaRm7SU2y3SjyRsjs7EsSzMdydySfxrXOeydJQWFwi0WNl6oNRXXd6SwXGRbpj3m/9THyGa6Ol0v90zy3lvKuT9Krowsrm4tXS4Godpkgt0kAIznxBz1+ldKUYWLajzqlOD3HVuAcbjuow6HBHvIeqn+Xga51lbg8F+uxTRJ1GSBQCigKzzlj8lqWJhk6RMAURwue1YnoFUMduuw76r2p5ySQfBR7TiNxdzMnDAck4lv5Rlm8cZGI18EUZ+FaNubwjfCissec0cEFsoUMzk6ZGdjlnc5WRifiItvOrmnW3hl7xtn8Ro2sf9HW/lJL/eauf5fhJFiKxqZ4+B7bWrWl3D7WQ+ncd6ucEEeRrnxhLT2xWeGaTnHUUyeOUarH83e/Af8AyGkG9tpiz91Q2vj/AJvbf/u/+QVFa36USepJ2zQ84TdmW7Rz10YPmViIz9331JRa7LU/sRX1Kuhr7kTFKxXsh+u6n4ncAffVfc87M9ssOCWJv4LDfwdneWqZzpWJfoxq9bHbfCP2KNUt1E2Qsd4Y5JsdH7RGHxzj76qeq4TkvyW/SU64skeEcPeVLcqMhZ21HwH5M5+41Y09Upxg8e5WutjXOafui/13EcgxlcKCWIAAySegArJlJt4RynmvmWW/k9WtFZo8/qjeTHf5JVec3J4R6DSaSvTR9S7sqfE+EzW5AnjZCemeh+BGxqJwa7OnTqK7f2PJjw3hks7FYY2kI3OO4eZ6Cii2ZtvrqX8R4JOwvHtGeC6iYwv+ciYYPk6HuYeI61suOGVrK46hepVL6l0/+GNuN8GMJV427WCT81IO/wDZI7nHhWJQ9zejUqa2z4a7RKWtuLIamAa7I9lTuIAe8+Mh8O6uhpNJu+pnnvLeW3Zqq69yU5SsbnJuECOrh0KO+GmH6wHic99Xb5Q/acGqMv3I2RcyI0bpdQplI+yVdGXYjIHtE+xjvrX0cNSizKtTWJFc4RxOS3kEkZwR1Hcw8D5VZnWprDIITcXlHX+X+Nx3UetNiPeU9VP8vA1yrK3BnSrsU0SlaEgooCsc4Rxs8CzIroHDlWGR7yoTjyWQn5VWsl/ESZNWvobJyR4reMklIokHkqqPwFT8Ii5ZRObb2SYdpoKRGJhFqGGZe2h1OyndQfZ0jrgEnqKzU/rL2hwrUaCP9HW/h2sv4tVHy6bSZe/+1P8ACHvC5JLu6jZhtHpJx0AQ5HzJqhTvvti5Loju2UVSiu2Mb13geeL7Zwc+GrII+tRWOVc5Rx2S1KFkYzb6HXErQrDZqwPta8j991OPjg1JbU9lccEdVq3WSyZ8NsjFfdn4a8ealGwazTVKF+MfJi65WUZIyKzJieUZ/JuoPlkdfkcfWoPSltc0umWPWjuUG+0TD3DS3No5G7LH8yGbJ/jVqTlO2EmipFRhTZHJHJYGT1lgN4m1fLW2R9Bn5VA6HJzePcnV6hsj8lr5GH+bH+sb8BXS8emqv8nP1zTu4+CxGugUitc/8MmntSsB3B1Mg/8AEUD3f4478VpYm1wXdBbXXcnMpPov4jFDPKsxCM4UKW23UnK5PQ/yqKp47Or5WqdsFKHKRMelPisLQLErK8msN7JB0gA5JI6Z6VtbJNFbxNNitcsYRj6KeJwrFJEzKkhctuQNS4AGM9cY/wAZrFUkkZ8tTY5qSWURvpU4hFLLEkRDugIYrv7xGFyOp67edYtw+ETeKhKuMpT4TNPCpGso+ydwJZWUlTgrbb++R/rMd3dVzTaZ43S6OV5byEZz2V9/JvsOWlkusPLriJysmCBO2xZVbOM9d89xxV134jwuTiRrTkS9/dxWka6Iw0YkyIXYrLBKN9juSp6/PvBqGMZWPkkk1BcFFvrkyyPI2MuxY46bmr8VtjgqSeWaKyYLn6OeEzGXtwSkQBB/9TPdjvA8ap6myG3Ba09cs5OmVQLwooCoc9sAYtQypWRWGcZVgARnuOD1rma+eycWdDRV+pGcRpw9IlUTT9tdSLIUBkfUF9nWrBNkB7MjfGc5qb1koKXyQKpuTh0Nr68luYGZ9JxKyDAxp1wv7HnhxHv51e4+losOEaro7RbPiwt+Gwns1k1SOMN0HtMc1JZVG2WGWLKXbq5JPHCJHlTmlJX7JokiZt10dGI7vjitP06rX0kOs0Uq4708kbzBzYvb/k4o3EZxrcZLEdcY6DPxp+lhP6pLkm02hk68uWMklxPmtOwgmWMMWfBVv1CvvY8/A09FN4a6K9ein6koZHFxzEguoVVFYSRhu0/WwwJAHltv8aKhZ3e5pHSydUpZ6eBlb8zg2k8vYoCsgXT+q2s7FtvrWPQgvpSJZaSXqxjn2yMrznQqyaII9kUgnqNSgkDbYd1bx08P+hLDx7knmQo52IhYrCgldyD9kgAbnxO+MUjp4cmX4/M0nLgmOW+PmWIYjVSH0MF93fByB3dfurX0owWEU9Vp/Tn3ngtValIQ0BROe+S+2zPbgCX9ZO6TzH7X41FZX7o63j/Ien9FnX+xyorjYjBHUeB+FVz0aaaz7ewAZ8zWPfCDx2+iz2tuLEBmAN0R7K9RAD3nxk8u6ulpNJue6R5Ty3ls/wAKr/I/5Y5ca5cSzHTEW95jvK2d1Bz1671eutVa2rs4EK3N5fRYeJ3kNvEylT2ROk25OJIpAMhkP2T1yPHI7xUEYysl/wAk0pRisIppjub13cBpWVck+CjoPM+XfvVtOFWEVsTnloiyKlI8Fm5Q5Wa5YSSZWEH5ufAeXiarX37OF2T007nk6tDCqKFUAKBgAdAK5zeeToJJcGdYMiigKb6QOsPwf/hrj+U/tOp43+4acsqkp7KQZV1xjOPbiOV6eKOw+Edb6Nxthtl7Gms3V2bkWbmGBRbPgABNMuw/1bhj9ymun0ijGX1ZKJxiPTw6BfszzD6FxVqPbx8Haobeok//AMo28wwJFdW5gADFY2IX7WcdPEiswy+xppOdc1P5M+TrCCSG4aYAsB1P6q6SdQ8Dnv8AKsTymsGutnZGcFDor+o+rgd3anHxMYz/AArddl2KXq5+w44ExNzCGz7JKjPcMMcfUmnsa6hJVPHub7Jv8wuB39rF/Gtf7iNp/qYP7EhzDAo4dauFGshQWxvjQ22fCtY/uZBppP8AVTX5HPM/CvyVq8AUMEzoXAZjpU6gP1iMb0g+WiPSXfXOM+sktyBfiWNwVUOr5YqANWobMR47GtLUyDyFbhNYfBbDUZzxKAKAo3PPJPb5mtgBL+svQSefk341FZXnlHV0HkPS+izlf7Fb4VwV7aRUCh71/dXqtup/XY9NX3Cp9Pp1jfPoh8n5R2fwaR9b8ptHOj3LJJCzEO6sSA+DgOdiBqwCavO5SjiJwVS0+SV4lcraQqHhwkhZWgD5AYDIljbqBsPDr4jeGEXN5+CSclBFSgSW+nHaSAbbu5ACoo+WTj69atvFUeCuk7Jcl04dKlmHhcvGkcius4XKyK4zpYgYz1HyFU55sw0WYNVrDIux4MvELlrjs+yt87+MrDrjwz3kfjUsrXVDbnkjVfqSzg6HBCqKFUBVUYAHQCqTeeWXUscI2VgyFAKKArnOHCpJhGYxqKkgjyPf91c7X0SsS2+xd0V8a29xA8P4VcxNrERJQiRRkbldivXqyM6/Eiq+jpsrlyifV312L6SX4hxGa6QxxW0yIfzhlXQWXvjRSckt0LHAAJ611ct8HPiknljHinLs7WUSABpVkaRxn7ZYnB8iatKST4L9OphG5yfWMGrlblOVZhLcAAJuq5yScbE+AFJ2LGEb6vWxlDbWR3GeUp0mYQKXjc7EHGAT0b4VsprHJNTrqnWt/aJC+5QkFrDHGAziQtJvge0MfMAACsepzkhhrY+rKT6xwPJeWHF/HKgHZH2n36MFwRjzO/1rG/6TRaxeg4Psgb3k+4E5SNcxs2Q+dgue8eIrZTWC1DX1+mm+0WXmngLvaxQwjUYiowTjIC6c5++o4yw2yhptQoWynL3GnNvAZ3WB4cs0SBCAcEYxuK2hJZ5JdJqK4ykp9Mf8i8GeCN2lGl5CNu8AA4z57mtbJZItdfG2S29Is5qMoiUAUAUBVuZ+Byaxd2pKzoN17pAO7Hjju76sVWLGyfRBbB/uj2RY49bNBNJgrNKvZvbj9aQ7Bgv8fLHXFbupppe3yR+pFx65+CJtOXn7PTdIyvIVSKVnysXkwzsT3A/CpXat2Y+3/ciVb2/USp4ZE8L2kqi27DRKZCc61OzuDtkHp9B3VHve7euc+xJsWNvWBOGW0vEAiuzC0h9nPRpypwCfl9Pj0SlGrLXbMxTsePYvcMKooVQFUDAA6AVUbbeS0lhYRsrBkKAKAUUAYoAoYDFDIUAUAUMBQBQyGKDAYoAoAoANAJQBQBQBQFT5o5dbWLq0AE6HUVxs+PL7WPrViq7jZLorWVc7o9jC94gl5ZTmPTHN7JmRjj3PDP0z8qkjD07En0aSnvrb6Yx4BYz36x+stiCLIB6NJuPZ1dSNuvl471vOcas7ezWCc++josEKooVQFVRgAdABVBvL57LqSjwjZQyFAFAFAKKAWgMGbHXagMPWF+0v1FDO1/AesL9pfqKDaw7dftL9RTI2v4D1hftL9RQbWHrC/aX6ig2sPWF+0v1FBtYesL9pfqKDaw9YX7S/UUG1h6wv2l+ooNrD1hftL9RQbWHbr3Mv1FDDi/g2UAUAUAUAUBXuLcnwTyiU6lJ98LsH+P8AOpo6iUVghlRGTyPOJ8DSVY0BMaxnICjbp4fxrSNmM59zaVecY9iUUVobi0MhQBQBQCigFoCr+kr9GXX7g/vLWH0WtF/Pj+TzhUeT121dYMZJAoyxwKckVttVazJ4LHy9yNf3qCSGJUibpJK2kEeIUZY/Stkjk2+WiniuJP3HodvlXKy27n7Ptr9+DWdpBHy088xRT+OcCubNgt1C0Wfdb3kb4ONs+XWtWmdHT+Qqt4fDI+sHRUY/AUG1fAUG1fAUG1fAUG1fBOcj/pC1/rk/Gsp8lXWxXoS/B6ZqQ8iFAFAFAFAFAFAFAFAFAFAFAKKAWgKv6Sv0ZdfuD++tYfRa0X9RD8nm9mABJ2AqM9bOahFybGXL8Hb3agW8lzuWEKtp1Y+02PZTxO3xqRI8fqLfUm37HWOA82cYI0WPD7U20Z0gRbR7dQshcBt8gkZ3BpuRBg6ly3xWeeAPcWzW0uSGjZg3TvBHcfOtXM2UR3xTh8VzE0M6B0cYIP4g9xHce6immMY5R5p5k4M1ndy2zEnszlGP60bbqfjjY+YNYksHpPG6l2w2vtEdWp1AoAoAoCc5H/SFr/XJ+NZXZU1v8iX4PTNSnkAoAoBnf8RWLzbuH8/CqOs18NOueX8E1VMpkdFx459pRjy61y6/Nyz9ceCeWk44JqGUMAynINd6uyNkVKPRTlFxeGZM2Bk1tKSisvowkyHueN7+woI8T3/AVw9R5jbLFayXIaXKyxxw/iokOk+y33H4Va0fk4XvY+GR26eUOV0SNdQrhQBQCigFoCr+kr9GXX7g/vrWH0WtF/UQ/J5l4pHmM+W9aLs7/kqnKlyXsdB4jf21rwa2WxhEM/Ex2byFiXCqwV/bO5BY4A2GCa3PLI7RwKxSCCOKMBVRQoA8v8ZqBd5JGvYf0BruIdaMv2lZc+GQRRdmPY858/X7vcwRz/8A5UEb29xt74jbMcme/UravLJqZ9F/xcmr0l0+yCqM9OFDIUAUBOcj/pC1/rk/Gsrsqa3+RL8HpmpTyAUBpu7gIhY933mq+puVNTkzaEd0sFUmYs2+7N/jFeMnKVtme2daGIR4Hl7w7s1U5znZvI1e1nj/ANPCMk857Iab98mjbwO50uYz0PT41N4jU7LPTfT6NNTDMdyHXGZs4jB7tTfDwq15fUtJVR/yRaeP9zI3h9n2zHOygd33Vy9Dov1Mms8Fm630+hvLEUYjoyn/AAarW1ypsx7okTU4r7ll4Zd9ogPeNj8a9bodT69Sb7ObdDZLA7q6RBQCigFoCr+kr9GXX7g/vrWH0WtF/UQ/J5qvYyyMB1xUa7PS62EpUSUSUh4uGtuGtpUepNKmqVSYXkeVXRMruMKSxJwBipHyjyPTLcvpA4q6M9s0UwDaVWG1kcHffU3/AIfkCckb7VooIy3yS8XN/F76wEtpBCjNKICylmdTnBkCkaUUE9+cdaYSGSG4pwHi8VtJcXBmkdBuGvCR+8saMox0Gg6tWelZWDBq9IfJK2sfrWXLsbZQWk1FmZX7VSp3AGFI36bY2rGclrRuSvjt+SlGtT1wUAUMhQx9yc5H/SFr/XJ+NZXZV1v8iX4PTNSnkAoCG41NllTuHtH+Fee8xflqte3Zc00MLcxlwaPXLk9B7X8qp+Kp9TUbn7E2pltrJri0WqJvEDI+Veg8hXv08l79lGmWJlclbBVh8fmK8gpOM1Jex08bvpN1xKSrOern7hUl9zsbm/c0hHD2/BLcAixFn7RJr0Xh6tlG7/VyVNVLM8DbjcOHVse8MH4iqXmKVGas+STSz+lob8Em0S6T0bb591V/E3+ldsfTJNTDdDJZK9Wc4KAUUAtAVf0lfoy6/cH99aw+i1ov6iH5POBFRHrpLKaZB3bSRhotR7NmD6e7UoIDeRAJHzqWPJ5HV6d02NM7pwn0k29vwoSmSBrgqwWOOPRqlwca4wTjuy3Q/PFR4e4r8YE9HfOCRRMjw3bvPKZo3EDYnaXBIU+6gDZXJOMAHOKy45GSYHH54Zlg4vbr2c0iNbyqutFcyDRHJgELIrFcN0OM92axKL9jOclQ9NPHxNdx2i6h6tl3z0LyKunHwUn606R0fGVqd6b9iRsOQUm4bBJHDm6mxhi7BUVmP5QrnGy4OPHFbKPBZs18o6iSz9KIbinD7ETw2dtEZp+0jimlLuF1BgHCrn479B3Vj7Fmuy9wldN4WOEWjmHk6ytnULYXEqHSDIs+FVnfSFwWydyPrWWkUqtbfYsuaWPbBX+OcE4fw0rHcpLczsusqj6EjUk4Gep6H6VhpItU36jU5lBqKXz7kbwSa3bilqbWJ44+1j2dtRz3j4Zouya+Nq08vUeXg9D1IeWCgKxdyZ1uf1mwPgNq8VqrfUtlI6lccJRH/LkXss3icfT/AL12fC1/RKfyVtZLMsEs65BFdqcd0WvsVU8NFUkX8n+6a8NOPLXwzqxfJlfnARR3DNaz9hX2yx2EemNB5CvaaOGyiK+xzLHmTY343HmIn7JDVV8rVv07fxySaeWJkBOdLKw8j9K8tGThJS/DOhjdFotsT5APiM17mue+Kl8o5Mlh4Mq3MCigFoCr+kr9GXX7g/vrWH0WtF/UQ/J5wqI9eNOI2utc94zisp4Of5DSetHcu0SXAuFxT8MnaNA15bzJMQRktDjBGO9QdyPIVs3hnmMcFp5L4hfcSmkt5riRGjACxLK8CLp2K6Yo+4DpkVszUs6ei6ZZ7aSS6mmUXCvLHrbQiJqZSNblm9pVBP7XdWjmZwUnn6/jl4vckk6A6RkrjJ7NFV9JOxIORRnZ8VOK3R9/YsvEPSWBJaNaxyRpbqyNG5GmRCEGNu8adqzuJ4eNypKx8sbTc42Z4jHfC3mVgCXTKYZ9OA4899/gKJrs3/R3Kj0XIg+YOaHmvGuYmkUF0dUY7DRpwCAcEZFat8linRxjTskWDjXOFhfBHvLWYTKunVE6gEeGT3Z8ts1s3krV6PUU5Vclj7kByo6HiduY1KoZ10KTkhdWwJ7zitV2WtVuWne584PSdSnkjTeSaUY+ANQaieyqUvsb1x3SSKzcjCIPn91eIk8pHTr7yT/B0xCvnk/U16/xkNumijn6h5mx7V8h9itTR4Mo8Cf514vUx23SX3OlF5imNbs5fHko+6q+MzSJYcJltQbD4V7mtYgvwcl9mu7j1Iw8QfwqPUx31SX2ZmDxJMrEwzGprxMlwdWHZYODSZiXy2+hr1vjLN2nj9uDnXxxNj2ugQiigFoCr+kr9GXX7g/vrWH0WtF/UQ/J5wqI9eFDWUkll9Ccv8OvcS31jq/IvpbR72Cufc/WXbcb1I8e54+9qVkpROhegvjom4hePcMonnVCABpDFCQ2B9rcH5mspYIXyWznnm64N03DeHoO3ZU1zlhpgV+pIOMMBgjfv6E1jasjJF80ej6ELw2zGWK+tF3z7TsYdbOW6/nAp+grL6CfJznkblwXlz6s9wYWKMUyuvLofbXcjG2/yrRLJ1Z6m2mMZRfDXvyXqT0LXA928ib4xMPwc1naax8tcu8Fc5j9Ht9ZoZHRZYl3Z4iTpHiUI1Y8xmsOJbp8vGTxNYKqDncdK1OypKSTT4Jzkf8ASFr/AFyfjWV2Vtb/ACJfg9M1KeQGHGm/JEeJA+prneUlt07J9P8AzCC4mfaA8BXlJ9pF+rplntVwijyH4V7XTR21RX2OXN5k2banNfYgpx+VkHw+9a8jr1jUyL8P5aI5RmUD9ofwqpSt10V9yw+IFur3JyBDWsl9LBV3X8mw8GP3GvD2rDkvudWL5RJcuN7DDwP4iu/4WX8OSKurWJEvXbKgooBaAq/pLP8Aoy6/c/4lrD6LWif8eL+5534bYTXL9naxPM46heg/ec4Vfma0SyzvanyVdXC5ZE8btLiKV4blDEyLqKbHu23BINZWMHIs1duoby8LB2z0fcNHD2hVc9jf28Zydwt0qZA+Dqxx5pjvrDeeChj4OX8wct8T9YeedSjqJJu0yq6Y4j7/ALB23wB3k1smsGMGnhfLtxxENdvOWUvpnkwWaNgBpZ1BGVI/WGcY36Gs5wMHpG3sS08UjbrDbaEbbDNLp1EfARr/AGqPowmsnnjjEj2fEp3i9+3ujKvmGOrT8CGIrVM6lcPV0rj7xeT0xwbiSXMEU8ZykqK4/wBoZx8R0+VbnKHjLnrQyeePSbyr6jd5jGLefU8fgj5y8fkN8jyPlWkkd7xOpz/Dl/gjeR/0ha/1yfjWsezo63+RL8HpmpGeQI7jJ2QeLj7q5PmH/DS+5Y0/bZB8Q3kPyFeafM0Xq/2FsQbD4V7mtYgl9jlPsWtzBCXO07/BT91eU8ksamReq5rRG2O8y/vVV0azqI/kns4rZba9qcoKArcy/nh5tXi9UsWzX3OjB5SZu5abdx5A/jXR8G+ZRNdZ7Mnq9GUBRQC0Ay4rw6O4iaGZdUbgBlyRkZBxkfCg59jG0sIreLRDGkSKNlRQB9BWsuEZXL5PKnNfEfWbu8n6hnKr+6uFH3KK1Swki7RHNVkjpvDPSVw3+jLe3ue1eVIlVkRDlWTowc4AOQGBB22raUU3kpxy+EQXO/pCN7ber28Eq6wiyzSlQ8iJnAwuwyTk/E1jgtV6O+fUSG5W5lubCSd7VIUWfTmNwzhAucY9ob7nr403luHh7X28HR7bj99IeHa7vRHehw3ZRIpjZTgKCwbbJHWs5IHo1ifPMSocY4GHtbi7kaR7qK7MMzMRhl91TpAAHcNq1fRe0taru2p8SWS2+gXj/szWDneI9rF5xufaHybf/ardM5Orp9K1xOvVkrkDzpy6t9aSQNs3vRt9mRfdPw7j5E0ayb1zdc1NexwXk6Fk4lbpIul0uArqe5lbBFRpYZ6a65W6VzXwelqkZ5YiuOPjsz4En7q4nmc7Y4LOmw8kGzFnyR1IrgQjJ2Lj4L3EYYLiK9xHpHICtgRXEOFtI5YMACAPpXG1njJX2b0yzVeoxw0arPgzI6sWBwc9Ki03iJVWKbl0SWamMotJE1XeKQVgFZvpdLygDqfuxXj9bGSvnwdKpJxRt5d99v3f41c8KpKyWV7GmrxhFhr0pQFFALQGNAYyxhgQwyDsRRrPAXZWh6PeGYx6lDg/s/8AWnBspyScV0Kno/4aOllAP9n/AK0wZhbOH7Xg2f5C8P8A/KQ/T/rWNqJlrb/9TD/IXh//AJSH6f8AWm1D9Zf/AKmPBy1ahYkEEemFtcQx7jE5yvgc71nCI3fZn93fZlJy/bMJVMKETkNKMfnGByCfPNYwjCunw0+uvsaOG8pWUEomhto45FBAdRg4Iwe+s4SMWWyse6TyTmaGghoPsRMnLVo0/rBgjM2Q3aY9rUo2OfHamCRXWRjtzwS1CMQitXFS4aHPsGkVjZHtIzn7i1uYCgCgCgCgChgTFa7I/BnI3u7JZMZLDT9k4+Rx1ooxXKRnLHNZRgUVkC0BjQBQBQEZxTjsMBCOxaRvdiQapG+Cj8TgVtGDZo5JDYXt3IMrFHbr4zNqf+whwP7VZk6oL6mFvk+EILph792mfBYxj7yarS1lC9yZUWseQ3g75kb4rp+/OKx+qqfTMOmxckgDUyeTXGBayAoAoAoBcUAYoAxQBigDFAGKAMUAYoAxQBigDFAGKAUUAUBjQBQFV4zxuWWY2dkR2g/OzEZWFf4vv0/wJowSW6RDKeXtRutbKGyUiMapSNUkr7s3mx8z0UVQ1mt2/Suy1Rp8kJeXbSNliTXmrr7LHls7NdahwkaKgxkk5+B5w3XqGkMVzuAMgjv26Va0/qKawmQXbNryTdlDMkhKJoiJ9xiNh5eFdSiu+FrcViPwylOVbrw+yT/pSHWE7WPWei6xk/LNdb8lX054ykPKyaBQCigFoBKAXNAFAJmgFzQBQBQCUAUAgcZxkZHd8aAyoAoAoDGgK5zzx02sH5PeaU9nEO/J/W+X4kVLTDdLnoitlhYN3K3BRZ22k7yHLyt1LOdz8fCtNRbnLXsbVQ6yMDaTTD3CuWLMzbA+HngCvOui+9JYxl5eTrKyut5z+CP4lJZ2ihrq4HtZ0qm5bHXGM9+1T1eJiuZs3VltrxCJo/y24elrLcQIXaMqoRxhizZ09c+zsckeBq9Xo6YdRNXpdRKxQm+xrw3j/FGaOSdrWGGQEiMkLJpKkrpXOdXTFWkkjadOn6jltPv2KxyfcG5kD3DXs0qlyCPzCAISGc/Hu+FCzqI+nH6Ul1+Su8KiidbaLSIpGuMtctsuj2cKMd4P0JHjTJatTipSfW3o9KRjYd/nWTy77ZlQwKKAjeO8YFui+yZJJG0RRr7zvgnG/QAAknuAoayeCLkk4kqmRvUlABYxntNgNzmX4d+nFDDz2RN5zFxBLMXhW1VWVGWLEhc9oQFXOQMnIoYy8ZH9xecTRokPqZaUkAASeyFQsSd+gwB8SKGeTfPJxRFLYs5MAnQO0Ut8GORmnuHnBAcQ5r4jFbxzlLVu0KKsYEmstJ0HXGa5lflK52OGOsm8oySRt4lzHxKGSCMraM87FQFEns4GSSSegrWvy1c4yljiIlGSwjd/TnETP2AFmSE1swEmlMnCg79TufgK0fma1V6jT+33M7JbsG7+leI9oI82WoqX6S9AwHj4kVovOVuG/a8GfTlnBq4dzjcTKYo4Ue6R3WU5ZYYwrkAk7sSw3Cj7quW+QqqqVkvf29zRKT4wNHW6tp2v53R86UmjizoW3AxqAbfUjZb4Fqp6fzELr/TS4fubSqa5OhRSBgGUgggEEdCCNjXbMGdAFAY1gHPJn9b44qHdLVCcd2oAE/7zD+zVxLZT+Sv+6w18X9J+ntGt7V5I4XCSSOwVQScAADJ3wapnbq8dnG6WG1kaWPMk9xxC8jLsIfU2dIjj2SYYm7h19pvrQ3np4QphL3yULhruq8OMShpBLKUU9GYSpgHyJ/Gh05qP17uFgf2nDDd210iKxvVm7aWPGMp7YIQeILHY0IXaqpxb/a1gmIuFz3l3BP6m1t2Sjt5ZGwrFECjAbpsuNvHehCra6a3HO7nhId8vcDmtLYyy8QijtAxZ1h9sO3QrrwMnIxgZoR23xsnhQe77lZbmCxS2Fp6tJNGJDIJJHCPqOM40g6RgAYzTJa/TXOe9yw2jsfI/H47y2EkSNGEPZ6WOcaQOjd4xjesnE1VLqsw3ksFCua57hUUs7KqjqWIAHzNAUm/5qtmv7NwxaLEsQl0kR63CY0udm6YyPtUI3LkZ+kPgFxLdwNHK/Y3BW3kQMQFHtMTgbEFQfpQxNNvgmuPqJr2ztFHsRZupB3aYwVjX+2c/7NDZ9ok7Y9peSyfqwIIQe7W+HkP9nsx9aGfciuMTG3srq7tHNw0uZNTSakUYC5QDbSo3wOtazaish9GF7aqqQvJ7lsvaY8ZAmlfuLfPFeDjOTnOMe5FrHCb9jLiQSNzdy9IYWCjvBYgt8zhVHxrWndKPoR93z+DMsfuY0sFkhjRmQm4uplMhAJCZ8T3KkahR51Na42ScU8RguPuarK592Np7s/0xGg6C1cHy1ODn/dH1qRVJ+Pcm/wC7/wAmG27VEdcRWRna0sdMc0gaaWU7iMMT7R7y7HYeABPdVnxmjeqkrLeYx6MWS28RHXDuSPyapeXElwFAHZg6I/PIHtPn9on4V6OvR0Vy3RiQPLWMlst4VRVRAFVQAAOgAGwAq0bG2gCgMaA5t6OW18RvnPXLD/8Asf5Crl/FcStVzNnN5dGi7BlcSesAxQruJG1t7RGN8DYfHvqk+z2P1fRlcY7LXxHl/iETG9MsEXb26RzPIQujVGisNOOvsgjHntQqR1FE/wCHhvD4DiS2XDYbFxm7mQPJEUbERJcEuSNyAcADy3oYj62olNftX/c1c4c5XMUsTW/ZwGa3hmcoilmZtWxYgkjahtptHVOLU23h4Q45k5yF9whgTpnWSJZUH6w1e8PFTjpTJrRo3VqesrnBUOLXreoWcIJ0Dt5CPFjKQD8sH60L1UF6059vgut/cf0Xa2/q9nHN2sIkkndSw1EDOSBjG+wyKHOhF6myW6WMPotXot4u9zau7rGumVlCxqFUDSp6DzJrKKevpVduOf8AJc6FIr/OfCTNEjooeS3cTIjbrJgYZCOhypOPA4oayIqXmLh9zoZoJJuz0lCLdnCMVB05UEBhtkHoRQxlPs23fFbp5YpxaSrbRM2pDjt31IyhxEM+yuc4J1HfbagbfsZXPMa5eS0sriW4ZAuTCyDC5IDO+NgSdhk70MtmngPE+zthHPbXjyOGaYiBsM8hJfoem+PgBQwmhnxuWY2Ygs7GWK3BRGDKA3ZlhqEcQJJ26k476jtTcGl7pjI35jv5pjAkdrd9mJlkmJhIJVDkKBnfJwflXndL4i2vfJ8tp4/yTTtzhIz4tfySywg2l4YIz2jDsd3kX3Bgn3Qct8QKxR4i+uEnwpPhMStTaz0bIeMXnb6pLWYWzK2lRETKCCANeGwMnUceGKWeDaq+n9775Eb3nno1WMzLeXFw9rd+2scceITkIqDVnfbLfgKWeL1LojXHHHYVkVJssfJVo4SWeVGSS4lZirbMsanTGpHd7Izj9o13tJp1p6o1r45/JHnLyWJZATgEZ8M1ZRka8R4pHBp7VtOo4GxO+3gNuooYHgoZFoDGgOX8kP2PF7qJttfaY+IkDD7iau2rNSZVq4swRvPky8KlVLKNEklVpGnYa5ASx90tsv0ql8HpdHF6lZsfC9vYi+cuPSX72tpCS+lY9Xf2kzIMk+S5P+9WMk+mojp1KyX/AKjR6SuDC09UgU50QNk+LNISx+pNYZtoLXY5TfyM+clzLZg9DaWwP1asm2meITa+WJzxyo9jKOphk3jf79B/aH31jBtpdTG6Pw0T1hyZJe8Kt5IcdrG0wCnYOjSk4z3EY2+JrLRVlrY06iSfTG8XL3GZIxaMHWEYGl3TSADtuMsQPCse+Df1tJGXqLsvvLyxcJhW2ctLIx7SQoNgW7tyO4bDqcZrbo5lzlqpua6LnbzK6q6nKsAwPiCMihSaw8M2ihgbWHD44Q4iUKHdpGA73bqfuoYwOqGQoAoDTLdIrBWdQze6pIBPwHfQxkzkkCgk9ACT8qAq/K3O8d52rCNooo8flJGUBifnttg/Ohqp5JOXme0USMZ4yIgrSENnSH93p1J7gKGdyI/hPPtncSCNGdWIJXWhXWAM+yT16UG9EBD6TzK/5C11x69OWmRXP7QQ7Yx5/Shq5latpLuHil7FZFFkk1Pl98IMSbdQT7WB1FDTc93BbuRudxLaSSX0iIYpAhc+yDqHs7DbOxG3hQ3jLjkvFpcrIiyIQyOAysOhBGxoSZN1AY1gHK+fkaz4jDeIPZfBPmVGGHzXFX6XvqcSpats8kN6ZrlZJraRDlWgLA+IL1Rkmng9P4h5qePkr9/wy54bJBcIxAdVkilA2yVBKMOmd+neKxguQtr1ClBk3zQLji3qksNuxZonVsD2FKykE6+gU4Jp910VqHXpVOLfuWLiXI8bTW73FwqpDDDGUTdnMZJIz3A5x4/CoLNTVWvqZBXqp7ZRhHtss3FuLwyoYzCsieEgBG3Taudb5Zf2Igq0k092cP7DOC+lbTFHhF2VVQBQo+XdVR6zUXTSzgnlTXBOUuWPoWjg7a5Zj2cakAk+8e/HxOw+NdHQadyuck+P9ylqrf4eGsMpnCOYvXblFmVkkc4VowGAIyVJU+6yjbUMjxFd23TbY5KdGtcVswdVs7dY40jX3UUKPgowKqm0nl5N4oYFoBnxbicdtE80zaUQZJ+eAAO8k91DDeCq8P8ASPA8scckM8Am/NySKAr5OxznYHxrBr6iITmL0g3cTSYighCNhUlbMsgzjIQHbx37qyaubK5zXxCWeWxvy4i7VQqlAMwsjYbc+9uxIz3UNJNt5OyzWSzW5idy6umhnU4LbYJBXoT5UJ+0cU5f4YhtuKxlcyxJ7Jyc6UkJIx06oDQgiuGSHCuTvWOD67dD6w0hLhiRrWNnAUA7DYgjx8aGVHMR1wDlu5mntzLazKYdBaWeVsLoIOI0XG23Q7UCixzxP0b3M0kgIslR31CRVZXVcnbQPZJOd/hQz6fJZeF8hrDdx3ImcmOJI9Oke1pj0Ek+fWhsoG609H9oiTRkO6TOruGc4yjErjTjGMmhttRZOH2SQxpFEulEAVRknAHdk70M4HFDJjQENzZwNby3aI7N7yN9lx0+XcfjUlVmyeTSyG5HGLrhKv2ENzOsHZGSNwQWZMyZ6dAuN8k99TWVuct0S5ofIQ01bi+ztp4dE1ssWlJkVFCBsFW0rgH7utU57lF7eyKNrc92cZK3eXUqjsyOyUbBFGlQPLHdXm9VqNQ3ifB06q6nz2xhVF/ctdGSIScAEnwFZjBt8GrklyT1hwrQpaQ9muPaYnB094/ZHietdjSePl7rv/qc6/UxOd8+c1i5Ihg2t4z/AO4R0P7o7vrXq9Lp1VE4t9rmyz+i3lkxr61KuHcYjB6hD1bHifw+NRam3PCJKYY5Z0OqhYFFALQEDztwI3lpJArBWJVlJ6alYEA+RoayWUUDgvIt0WhWW3t4whBeV3MrMARsqElVO2NgO6hHGLJMejOTtpz60BFOW1fkw0mCSdOts437x1AoZ2ZJmH0eW3qsdtM0kqxuzq2dLAv1Hs/q+VDbZxgsnCOGR20KQxAhEGFBJJxk953PWhslg2QWEaFikaKW3YhQC2fE43oMDgLQyGKAWgCgCgCgCgMaAKAqnOnJqXi60wk6jZu5h9lv591T1XOHHsRWVqXJzqz4xfcLfs2BC5/NuMo3mrfxBq44V3LJX3SrZbrH0n27jFxC6Hv04df4H7qqWaHPsmTQ1OPsPRzpws75H/tH+VV//jY5/aiX9Y/9TGt56SrSMf5vE7n90Iv16/dU9eg2+yRHLU59yi8f5pub06GJCE+zFGDg/HvY/GrsKoV8laVkpFr5J9Hxys14uMYKxd+fF/8Al+tQX6jPESaun3Z04CqRZCgFFALQBQBQCUAtAFAFAFAFAFAFAFAFAFAY0AUAUA3vrGOZSkqK6nuYZ/7VlSceTVxTKfxH0Y2rkmNpIj4A6h9G3++rEdVJEUqIsiG9E7d10Mf1f/2qX9Z9jT9MPbP0VQj87O7+SgKPrua0lq37I2WnXuW3g3LltbfmYlU/aO7H/aO9V5WSl2SxhGJK1pwbhQBQBQC5oAzQBmgDNAGaAM0AZoAzQBmgDNAGaAM0ACgP/9k="/>
          <p:cNvSpPr>
            <a:spLocks noChangeAspect="1" noChangeArrowheads="1"/>
          </p:cNvSpPr>
          <p:nvPr/>
        </p:nvSpPr>
        <p:spPr bwMode="auto">
          <a:xfrm>
            <a:off x="155575" y="-1790700"/>
            <a:ext cx="3086100" cy="3743325"/>
          </a:xfrm>
          <a:prstGeom prst="rect">
            <a:avLst/>
          </a:prstGeom>
          <a:noFill/>
        </p:spPr>
        <p:txBody>
          <a:bodyPr vert="horz" wrap="square" lIns="91440" tIns="45720" rIns="91440" bIns="45720" numCol="1" anchor="t" anchorCtr="0" compatLnSpc="1">
            <a:prstTxWarp prst="textNoShape">
              <a:avLst/>
            </a:prstTxWarp>
          </a:bodyPr>
          <a:lstStyle/>
          <a:p>
            <a:endParaRPr lang="en-GB"/>
          </a:p>
        </p:txBody>
      </p:sp>
      <p:pic>
        <p:nvPicPr>
          <p:cNvPr id="69658" name="Picture 26" descr="https://encrypted-tbn0.gstatic.com/images?q=tbn:ANd9GcRKODe_gMbttVmEsxNvg3SICk-_XrPvP-iEh3Xby7NlT-KJoGsH"/>
          <p:cNvPicPr>
            <a:picLocks noChangeAspect="1" noChangeArrowheads="1"/>
          </p:cNvPicPr>
          <p:nvPr/>
        </p:nvPicPr>
        <p:blipFill>
          <a:blip r:embed="rId7"/>
          <a:srcRect/>
          <a:stretch>
            <a:fillRect/>
          </a:stretch>
        </p:blipFill>
        <p:spPr bwMode="auto">
          <a:xfrm>
            <a:off x="5410200" y="5410200"/>
            <a:ext cx="2051957" cy="990600"/>
          </a:xfrm>
          <a:prstGeom prst="rect">
            <a:avLst/>
          </a:prstGeom>
          <a:noFill/>
        </p:spPr>
      </p:pic>
      <p:pic>
        <p:nvPicPr>
          <p:cNvPr id="69660" name="Picture 28" descr="https://encrypted-tbn1.gstatic.com/images?q=tbn:ANd9GcRlj3ceBNGjsYL-PBYiH34_q9rqBDMnCTwS1AD5x7s9QjcwP_Nx"/>
          <p:cNvPicPr>
            <a:picLocks noChangeAspect="1" noChangeArrowheads="1"/>
          </p:cNvPicPr>
          <p:nvPr/>
        </p:nvPicPr>
        <p:blipFill>
          <a:blip r:embed="rId8"/>
          <a:srcRect/>
          <a:stretch>
            <a:fillRect/>
          </a:stretch>
        </p:blipFill>
        <p:spPr bwMode="auto">
          <a:xfrm>
            <a:off x="7462653" y="5638800"/>
            <a:ext cx="1681347" cy="657225"/>
          </a:xfrm>
          <a:prstGeom prst="rect">
            <a:avLst/>
          </a:prstGeom>
          <a:noFill/>
        </p:spPr>
      </p:pic>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94339">
                                            <p:txEl>
                                              <p:pRg st="0" end="0"/>
                                            </p:txEl>
                                          </p:spTgt>
                                        </p:tgtEl>
                                        <p:attrNameLst>
                                          <p:attrName>style.visibility</p:attrName>
                                        </p:attrNameLst>
                                      </p:cBhvr>
                                      <p:to>
                                        <p:strVal val="visible"/>
                                      </p:to>
                                    </p:set>
                                    <p:animEffect transition="in" filter="blinds(horizontal)">
                                      <p:cBhvr>
                                        <p:cTn id="7" dur="500"/>
                                        <p:tgtEl>
                                          <p:spTgt spid="12943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94339">
                                            <p:txEl>
                                              <p:pRg st="1" end="1"/>
                                            </p:txEl>
                                          </p:spTgt>
                                        </p:tgtEl>
                                        <p:attrNameLst>
                                          <p:attrName>style.visibility</p:attrName>
                                        </p:attrNameLst>
                                      </p:cBhvr>
                                      <p:to>
                                        <p:strVal val="visible"/>
                                      </p:to>
                                    </p:set>
                                    <p:animEffect transition="in" filter="blinds(horizontal)">
                                      <p:cBhvr>
                                        <p:cTn id="12" dur="500"/>
                                        <p:tgtEl>
                                          <p:spTgt spid="12943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4339" grpId="0" build="p"/>
    </p:bld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00" name="Rectangle 4"/>
          <p:cNvSpPr>
            <a:spLocks noGrp="1" noChangeArrowheads="1"/>
          </p:cNvSpPr>
          <p:nvPr>
            <p:ph type="subTitle" idx="1"/>
          </p:nvPr>
        </p:nvSpPr>
        <p:spPr>
          <a:xfrm>
            <a:off x="609600" y="1752600"/>
            <a:ext cx="7696200" cy="2057400"/>
          </a:xfrm>
          <a:noFill/>
        </p:spPr>
        <p:txBody>
          <a:bodyPr/>
          <a:lstStyle/>
          <a:p>
            <a:pPr>
              <a:lnSpc>
                <a:spcPct val="80000"/>
              </a:lnSpc>
            </a:pPr>
            <a:r>
              <a:rPr lang="en-US" sz="5400" b="1" dirty="0" smtClean="0">
                <a:solidFill>
                  <a:schemeClr val="tx1"/>
                </a:solidFill>
              </a:rPr>
              <a:t>Setting </a:t>
            </a:r>
            <a:r>
              <a:rPr lang="en-US" sz="5400" b="1" dirty="0">
                <a:solidFill>
                  <a:schemeClr val="tx1"/>
                </a:solidFill>
              </a:rPr>
              <a:t>Product Strategy</a:t>
            </a:r>
          </a:p>
        </p:txBody>
      </p:sp>
      <p:sp>
        <p:nvSpPr>
          <p:cNvPr id="4109" name="Text Box 13"/>
          <p:cNvSpPr txBox="1">
            <a:spLocks noChangeArrowheads="1"/>
          </p:cNvSpPr>
          <p:nvPr/>
        </p:nvSpPr>
        <p:spPr bwMode="auto">
          <a:xfrm>
            <a:off x="0" y="5591175"/>
            <a:ext cx="9144000" cy="1160463"/>
          </a:xfrm>
          <a:prstGeom prst="rect">
            <a:avLst/>
          </a:prstGeom>
          <a:noFill/>
          <a:ln w="9525">
            <a:noFill/>
            <a:miter lim="800000"/>
            <a:headEnd/>
            <a:tailEnd/>
          </a:ln>
          <a:effectLst/>
        </p:spPr>
        <p:txBody>
          <a:bodyPr>
            <a:spAutoFit/>
          </a:bodyPr>
          <a:lstStyle/>
          <a:p>
            <a:pPr eaLnBrk="1" hangingPunct="1">
              <a:spcBef>
                <a:spcPct val="50000"/>
              </a:spcBef>
            </a:pPr>
            <a:r>
              <a:rPr lang="en-US" sz="2400">
                <a:solidFill>
                  <a:schemeClr val="bg1"/>
                </a:solidFill>
                <a:latin typeface="Times New Roman" pitchFamily="18" charset="0"/>
              </a:rPr>
              <a:t>	</a:t>
            </a:r>
            <a:r>
              <a:rPr lang="en-US" sz="2800" i="1">
                <a:solidFill>
                  <a:schemeClr val="bg2"/>
                </a:solidFill>
                <a:latin typeface="Times New Roman" pitchFamily="18" charset="0"/>
              </a:rPr>
              <a:t>Kotler	 						Koshy</a:t>
            </a:r>
          </a:p>
          <a:p>
            <a:pPr eaLnBrk="1" hangingPunct="1">
              <a:spcBef>
                <a:spcPct val="50000"/>
              </a:spcBef>
            </a:pPr>
            <a:r>
              <a:rPr lang="en-US" sz="2800" i="1">
                <a:solidFill>
                  <a:schemeClr val="bg2"/>
                </a:solidFill>
                <a:latin typeface="Times New Roman" pitchFamily="18" charset="0"/>
              </a:rPr>
              <a:t>	Keller</a:t>
            </a:r>
            <a:r>
              <a:rPr lang="en-US" sz="2800">
                <a:latin typeface="Times New Roman" pitchFamily="18" charset="0"/>
              </a:rPr>
              <a:t> </a:t>
            </a:r>
            <a:r>
              <a:rPr lang="en-US" sz="2800" i="1">
                <a:solidFill>
                  <a:schemeClr val="bg2"/>
                </a:solidFill>
                <a:latin typeface="Times New Roman" pitchFamily="18" charset="0"/>
              </a:rPr>
              <a:t>						Jha</a:t>
            </a:r>
          </a:p>
        </p:txBody>
      </p:sp>
    </p:spTree>
  </p:cSld>
  <p:clrMapOvr>
    <a:masterClrMapping/>
  </p:clrMapOvr>
  <p:transition>
    <p:cove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1066800" y="1143000"/>
            <a:ext cx="6934200" cy="4495800"/>
          </a:xfrm>
        </p:spPr>
        <p:txBody>
          <a:bodyPr/>
          <a:lstStyle/>
          <a:p>
            <a:pPr eaLnBrk="1" hangingPunct="1"/>
            <a:r>
              <a:rPr lang="en-US" sz="7200" dirty="0" smtClean="0">
                <a:solidFill>
                  <a:schemeClr val="tx1"/>
                </a:solidFill>
                <a:latin typeface="Garamond" pitchFamily="18" charset="0"/>
              </a:rPr>
              <a:t>Designing and Managing Services</a:t>
            </a: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9" name="Rectangle 2"/>
          <p:cNvSpPr>
            <a:spLocks noGrp="1" noChangeArrowheads="1"/>
          </p:cNvSpPr>
          <p:nvPr>
            <p:ph type="title"/>
          </p:nvPr>
        </p:nvSpPr>
        <p:spPr/>
        <p:txBody>
          <a:bodyPr/>
          <a:lstStyle/>
          <a:p>
            <a:pPr eaLnBrk="1" hangingPunct="1"/>
            <a:r>
              <a:rPr lang="en-US" smtClean="0"/>
              <a:t>What is a Service?</a:t>
            </a:r>
          </a:p>
        </p:txBody>
      </p:sp>
      <p:sp>
        <p:nvSpPr>
          <p:cNvPr id="14340" name="Rectangle 5"/>
          <p:cNvSpPr>
            <a:spLocks noGrp="1" noChangeArrowheads="1"/>
          </p:cNvSpPr>
          <p:nvPr>
            <p:ph idx="1"/>
          </p:nvPr>
        </p:nvSpPr>
        <p:spPr>
          <a:xfrm>
            <a:off x="533400" y="1600200"/>
            <a:ext cx="7696200" cy="4572000"/>
          </a:xfrm>
        </p:spPr>
        <p:txBody>
          <a:bodyPr/>
          <a:lstStyle/>
          <a:p>
            <a:pPr indent="4763" algn="just" eaLnBrk="1" hangingPunct="1">
              <a:buFontTx/>
              <a:buNone/>
            </a:pPr>
            <a:r>
              <a:rPr lang="en-US" dirty="0" smtClean="0"/>
              <a:t>A </a:t>
            </a:r>
            <a:r>
              <a:rPr lang="en-US" b="1" dirty="0" smtClean="0"/>
              <a:t>service</a:t>
            </a:r>
            <a:r>
              <a:rPr lang="en-US" dirty="0" smtClean="0"/>
              <a:t> is any act of performance that one party can offer another that is essentially intangible and does not result in the ownership of anything; its production may or may not be tied to a physical product.</a:t>
            </a:r>
          </a:p>
          <a:p>
            <a:pPr indent="4763" algn="just" eaLnBrk="1" hangingPunct="1"/>
            <a:endParaRPr lang="en-US" dirty="0" smtClean="0"/>
          </a:p>
        </p:txBody>
      </p:sp>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0666" name="Picture 10" descr="https://encrypted-tbn3.gstatic.com/images?q=tbn:ANd9GcQYcxHShF26BzayriLVVBUhzRPBSnsPpjUetZkFRBNNIeQgNLhi5Q"/>
          <p:cNvPicPr>
            <a:picLocks noChangeAspect="1" noChangeArrowheads="1"/>
          </p:cNvPicPr>
          <p:nvPr/>
        </p:nvPicPr>
        <p:blipFill>
          <a:blip r:embed="rId3"/>
          <a:srcRect/>
          <a:stretch>
            <a:fillRect/>
          </a:stretch>
        </p:blipFill>
        <p:spPr bwMode="auto">
          <a:xfrm>
            <a:off x="0" y="0"/>
            <a:ext cx="9144000" cy="6858000"/>
          </a:xfrm>
          <a:prstGeom prst="rect">
            <a:avLst/>
          </a:prstGeom>
          <a:noFill/>
        </p:spPr>
      </p:pic>
      <p:sp>
        <p:nvSpPr>
          <p:cNvPr id="16385" name="Rectangle 2"/>
          <p:cNvSpPr>
            <a:spLocks noGrp="1" noChangeArrowheads="1"/>
          </p:cNvSpPr>
          <p:nvPr>
            <p:ph type="ctrTitle"/>
          </p:nvPr>
        </p:nvSpPr>
        <p:spPr>
          <a:xfrm>
            <a:off x="609600" y="304800"/>
            <a:ext cx="8001000" cy="1676400"/>
          </a:xfrm>
        </p:spPr>
        <p:txBody>
          <a:bodyPr>
            <a:normAutofit fontScale="90000"/>
          </a:bodyPr>
          <a:lstStyle/>
          <a:p>
            <a:pPr eaLnBrk="1" hangingPunct="1"/>
            <a:r>
              <a:rPr lang="en-US" dirty="0" smtClean="0">
                <a:solidFill>
                  <a:schemeClr val="tx1"/>
                </a:solidFill>
                <a:latin typeface="Garamond" pitchFamily="18" charset="0"/>
              </a:rPr>
              <a:t/>
            </a:r>
            <a:br>
              <a:rPr lang="en-US" dirty="0" smtClean="0">
                <a:solidFill>
                  <a:schemeClr val="tx1"/>
                </a:solidFill>
                <a:latin typeface="Garamond" pitchFamily="18" charset="0"/>
              </a:rPr>
            </a:br>
            <a:r>
              <a:rPr lang="en-US" dirty="0" smtClean="0">
                <a:solidFill>
                  <a:schemeClr val="tx1"/>
                </a:solidFill>
                <a:latin typeface="Garamond" pitchFamily="18" charset="0"/>
              </a:rPr>
              <a:t>Developing Pricing Strategies and Programs</a:t>
            </a:r>
          </a:p>
        </p:txBody>
      </p:sp>
      <p:sp>
        <p:nvSpPr>
          <p:cNvPr id="70658" name="AutoShape 2" descr="data:image/jpeg;base64,/9j/4AAQSkZJRgABAQAAAQABAAD/2wCEAAkGBxISEhIUEBIUFBAUFRQPFBUVDxAPFBAPFBQWFhQUFBQYHCggGBolGxUUITEhJSkrLi4uFx8zODMsNygtLisBCgoKDg0OFBAQFCwZFBwsLCwsLCwsLCwsLCsuLCwsNywsLCssNywrNysrLCsrLCssNywrKyssLCw3KyssKysrLP/AABEIAHMBFwMBIgACEQEDEQH/xAAcAAABBAMBAAAAAAAAAAAAAAAFAAMEBwECBgj/xAA8EAACAgECAwYDBQYGAgMAAAABAgADEQQhBRIxBgcTIkFRYXGBMpGhwfAUFSNCUrEIYoKS0eFyoiQlM//EABgBAAMBAQAAAAAAAAAAAAAAAAABAgME/8QAHxEBAQACAgMAAwAAAAAAAAAAAAECESFBAxIxMjNh/9oADAMBAAIRAxEAPwCr6apLrpkeoyfTOfK1rIeoqEJaaoe0j0pCNKzC1ofoohTTaeRtMIToSTCp6uvElVrMVJmTqKhLJtpkk1BG66vjHxLiaerMeUHMYSPAyoSQojqyPXJSCXE1qRNkSOBJuV9o9EbUx0CYWuPYjgR9TaEVnbZVBZjkDygbzzd297XWa64j7NKnlReYnAB6n3Jl79u+B36zStTprBW7EE5OA6jqpPpOC7J9z5S0Wa6xGVSCKkywc+zN7Q0FT8YOEpX1Cbj2zvG+KHHKPgD/AOs6XvY03JxG4DABZSABgAEADE5jjbfxSB6eX7o8egZFpWsAepJOD1Mik5knVDGB7AH74a7vOELq9fp6rFDVcxewHO9ajJBx8cD6yiNdj+zF3ELhXXlaxvZaVyta/mT6CEu3XYv93eHm0Wi0sQeTwyoTGQRk+4noDh/C6dPWK6K0rrG/KowM+pPuZw/fNwo26NbFGWpfP+l/Kfyke3JqFMxMsMHEWJoRCdL2L7NnV28zA+BWQXP9Z6isfP1+EHdnuB26u0V0j2LMR5a0/qY/l6y9OHcIr01KU1DCKOvqzerN8TM/Jlqf05Am3TBRhQAoGAAMAD2AgzVUzotRVBeqqnHWsc1qaoLvSdBqq+sEalI8adCSm8xH3XeKa7S1pqzJunrjWnA/CTtMJOVXIfqr3BhKhZHqWENNXM6aXphCmnWQ9MkI0L8IQql0JJtSRigSbVLiacqTePFJtVNppCYWqPokSt8I8sciaVVckosaVvTp+ceVpcI8qzYLEhjuJRNFWIibzEZG1YZ+M2M1FWDmbEQChe/DhXJrarf5buU59mQgMP7St+LH+M3z/Oeme8jgZ1mitVF5rk/i1gDJLKckL8xPN3aXSNXceZSpYCzlYMrKG3wQRt6xTgw7VHLGWB3W6/SaGnU6/UOTajLpq6VA5yHAbmUk75wR8OX4yvGMbzLJ6n7J9pqeI0m2gMoDeGyuMMrYBxtsdiIK7zOPLpNG+ytbaDWikj16tj4Sn+y3b23QaS/T01rz2P4iW53qYgK3l/m2UY9py3Edfbe5svsayw/zMSxx+Xyk+po7nJyeslcL4dZqLUqpUtY55QPzPsBuSZFl4d0fZTwKf2m1f4148gIx4dHp9W6/ICO3QHuyvZ5dDplpU5ckvY2w57T1PyAAA+EIWrCDiRblnNlysI1FcE6quH7kgzVVzOw3OaquBtVXOi1SwNq0kKBLK9xFH7F3EUvYR6Vk6iMUY2hCmuK04kUwjphIdAhKlekk07Tn4QnQkgaUiE6JUKpdNcmIkYp3kpRNNIOA4jgOZryzdJQP1YxHflGkWbgyomnFE2CGYqaSFEqE2TaPZmvh5jwXEoiEzibgTUxk1IixMmKAakSqu9Pu61Ov1Vd+lNYBQV2B2KFSpOGGOux/CWoTMEwDzl3jdg/3fRp/DrsZlB8fUAqa7HO48mcpg7D0IldYl6d/3aIJTVo0PntIutwelanyA/Nsn/TAvdj3a6fW6M36zxAbHYVcj8mK12LEY3y3N/tjCpMTpeC9hOI6n/8APTWKpAPPappQg9CC32h8sy++Cd33DtIQ1VAawYw9hNpyPUc2wPynSvFcjUv2c7nrRYj62xPDUhjWmXL4OeUsdgstwpgAAYA2A6YA9MSQYyzSLdgwwkewSU0j2SKqIF6QXqVhe6DNUJnVAWsSBdUk6HVLAmsWZ2KBXXcRR1xuP16RQgQ9PjaEqZBpZfaT6gPSFqkvTrvCtAkCiEqBFAnUDeE6Ug/TrvClEuRNTNOslokj1mPqfaaIbIhyZsOpGOkQu/XwiawkDHrHsz3NgRVEmRW1ByQR0jmhv5tx06R7GktKhzZGZMWM8+Afyj1Ly4hJqabs0bSOBZZMLZM802KzULAMM+3TMXNNHE2xAigPtZ2p0/D6ufUPgkHw0AJa1gPsj2j3anjC6PTW3tjKKSoY8od/QTzL2y7Y6jiNga/lAQYRUGFUH+5gELtNxuzXamy+3ZrDsuchFGyqPkJ6m7PcPXT6XT0p9mupF+vKM/jmeRUPqOvp85694Mzfs9HiEF/CrLEbAtyjMdCURNCI5NGkUzLRl4+8aIkmjtGbBJFgjDxU4h3QdqRCNsgakzOqBtUIF1Y6w1qoG1h6zKnAW84Iim1mCRmKCkShpOoMGaYmEqTHYYjR1hLTwbQYTokgS0xhOhvhBmnMI0+kqJolSskKsi0vJqETWJbGvImyJMr+vWbgxk0NGfSY0+n5ekeUzcStGdoEeYxkWKo8xA/8mC/3jy4YbHI+G4++VpFPUmSIxWMR9TLhVmYxGrrAu5YKPcsAPxj1bhgCCCD0IOQfkYE1xEJuREBAAHa7stRxGnwdRzAAllZGwUf3x0P1lKdpu5nWU5bSsNRXucbJYAP8vqflL54zxnT6RPE1Vq1JnALHGT7AepjXA+O6fWVmzS2ragPISp+y2AcMPQ4IgHkbV6C2p/DtreuzOOV0ZTn5GesezukanSaauxud0qRGb3IUQlfp0cguiMR05kVsH3BO4ieFONZpt6Tdv+/pA2j7TaO640U6it7hnKK4J8vXHv8ASTQIsI0wjjmNNJM04ke0xzUWhQWYgKoLEnYAAZJM5HQ9vdDqLhRVYTYx5VyhCu3sGk3ZwbsaQNW0maltoJ1DmZWq0gap4H1R6wnqjA+qeRasNsHmEUXN5h+vSKAQNOYRqEFacwppnlZGI6eE9PBtUn0NIIVoWE6EgrTPCFdn3SoVFaK/jJPhn3kGh/aS62JHxmkSpDtZxviNfEra0vsVvFCVIr+XlJHhjHTfaXwK2KrzfawM4/qxv9JSXbCrTrx2pTWvhGyjxl3w9jnzE/eJedIwAPQDA+Q22muXyJjCAxxMmZV87TauKGqPv+Q//DItHLiwGrmIYtkHxOX1GPLn/mdd3JK37sTmtFmbHIAbm8EHGKz7H1x8YE7+NWBo6UIHM9wIP8wVVYt8hkidb3YahbOGaQrjasI2BjDr5Tn7pp0iuwURwCNIcR1WjJUH+Iml/B0jizCB7Eavm5TYWClWx6gcpH+qGu4YEcM81oszc5Cg5NC4UCtvY7Fsf5pv363oOFuGA5msrVMgZHmBJB9NhJncxrlt4Tp+XHNXz0uBjZlY4J+JGDGHcEzETH75GF5yBg9d/l7xBWv+IHQ8+ipsxZmq0ny1lkCsACbGH2cbYJ+UY/w+6Tl0l9mLAbLRuyctbKgKjw2/mOebPttC/ffxJauGOhOHuda1BPUAhmwPgBB/cJxdbNA+nzizT2Mce9VvmVv93OPpALMjbiORpzmKmicVrD03KSQGqsUlVLMoKEZCjcke086d2Gh/+2pVvE/hO5ytTnzDKjnHVFOdyZ6SssCgsxwqgsTnGABkmUH3e9oUHG7nZgE1T3VKeoLO+ah9cAfWE7C92/W2Iy8daR7HkUwvtDUH096EMweqxCE+0QykEL8d5QPYbh7HiFStVY3g2B2C4BrZG2Z/8obGRPQXE9StVb2WHCIrWMfZVGT/AGlCdieOLXxPxH+xe9lZPXBtbKk/XEePyirnLZEH6ppLvu3MG6qyctrSB+qMC6owrq7YG1Vg95KkMnzD9e8UYa0ZG/6xFKCNp7DCWnI9YI07wpp2jyEFaHhGiwQVQYQpkGLUMIQoMEUGEqGjhUUp+E34jrxRTZa24rRnI6dB0kegmO8Qp8ai2sEZdGrGfduk0lQ848Q4g91z3MT4jubc5J5STkYz7dPoJ6R7B8b/AGzR1WkENg1Nk5y6bE/Xr9ZSz9n+VyrhQQeU7jGcy6ew/Dv2bSJXtvmzYY2bebXOVPrp0JE3RY3mOIYbG3njve4rZqOI2VlcLR/ArABJZdmJ+OSfwnUdxXFHpe/TXFEqYG/zuqOtoAU+UnIBGPT0kbve4JYj2XgA+IR0JLBTsdvwlWMjHzEMQNicMcY9My5zE16W4T3naC/VNpw5QjIWx8LW5UkEA+n1nScS7QaXT1PbbcnKmMlbFYkn7IAB6n0nkEzbnOMZO+MjJ3x0yJWiWH3y9rk19tAo82mrTnR8MCz2Y5wQfUcoH0hH/D/xmyvVW6fH8G5DYzEHyPWNjnoNic5ldaPjV1KciMvJnmwyK2CfbIj1vafVlGQWlUYYYIqV5HxKjP4wD0d2j7yOH6WtmXUVXWDIFdbhmyPQ46Thqu/RC459JivIBIfLKCfMcdDtvKSMxD1C0u/billuqqrXJ0y1JdWeQ4LWDJIb12xBHc5rbauJ0qnMEt5q7BjYoFYjOfYgTrtbwjxtBoL7GUc2nrU82eqrt+Eld3vZ1f2kXKykVeYgZOcggTK+TnS/VbZaNu0Z5/um8eysct3n8Rto4de1IBdsVHyk+Rzhuh2OJ5npZ0ZWTKspDKehV1III+oE9YdoOHrqKLKnyQQTtseYdMfWUbpuzyW6laRzZLhCMZIGfMc/AAxe+uBra7OB65rtLRa/27KkdtgPMVGY7Y+JrpqRWi1r9lFCL78qjAzGtQ20m1UcL3t6txoiK2xzOqsB1ZDnI/tKO3H956G7T8MXU0vW++xZd8YcA8spLS8MNly1AHmL8pH9IB8x+gzK8eXFKxaPC9YW0tLMcsa1JOScnHWNXak4jfIERUX7KgKPfA2kO0zky5rWGdVqIJ1N0l6gwVqGlYTYpl7N4oxzbxTb1idntPC1EUUzyOCNEnVmKKZqEaIQoMUUcKiFJkpB/eZilxFcB2sQDXDAxkVscbZY9TLXA6fd9JmKaQm4MkVRRSsfqa5bvEUfswb+YOAD6gEH/gSR2K4bS/DuVqkK2i3xBygc+Rjf44mIoT8lX4ovu44VTqddXVqE56yMleZ1z9VIM6XvV7M6TSUI+mpFbnU2Vkh7G8grUhcMSOpiim1Zut4DwPTHgFLmis2FQ5coGYsbGyeY7wL2p7LaNeDtqEoVdQGIDqWU4yBuAcH6iKKT2FPGYiilh6XasDg1GB0opx8MgR7u5GdNYfXxSPoFXA/ExRTmy/Y06HNWcOAOn/cnRRS+wZMrDs6o/fGoGNlNpHwP6MUUnIosC2RbukxFIqg/UevyMqfgyD95XDHQ3Y+G/wD2YooY9k6bU9YPu9flFFMGodfBWp6zEU08f1N+ITdYoopu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0662" name="AutoShape 6" descr="data:image/jpeg;base64,/9j/4AAQSkZJRgABAQAAAQABAAD/2wCEAAkGBxQTEhUUExQWFhUXGSIbGRgYGR8fIBwhIiAiICAgIyEfIigiICInIR0gIjIiJSkrLy4vHyAzODMsNygtLysBCgoKDg0OGxAQGzQkICQ0LDQ3NCwsLCwsLDQsLCwsLDQ0LCwsLCwsLCwsLCwsLCwsLCwsLCwsLCwsLCwsLCwsLP/AABEIALcBEwMBEQACEQEDEQH/xAAcAAADAQEBAQEBAAAAAAAAAAAEBQYDAgcBAAj/xABBEAACAQIFAgQEBQMCBQMDBQABAgMEEQAFEiExE0EGIlFhFDJxgQcjQpGhUrHB0fAVM2Jy4ZKi8UNTghYXJGNz/8QAGwEAAgMBAQEAAAAAAAAAAAAAAwQBAgUABgf/xAA2EQACAgEDAgQEBQMEAwEBAAABAgADEQQSITFBBRNRYSJxgZEUMqGx8MHR4RUjQlIGM/FiQ//aAAwDAQACEQMRAD8A9IeeOyjQTpHc2GJlczuqrfIhBVTe1ve+2OnZi+vzqnUSSOCWiNnVWAJawOkBiLtYjYY6dmB59nEgjMkaq0nTEuixOmLuzX06dr2G5JHGxtE6EZbJqrNJcy080IkhYcKykB1JUdwykA+hx06Z5jk0rVIMiRmFJFkhYOQYwo3UJa12a92vwfthPXPtoaGq5YTzjM87m680oqpOg8mhHHmjTsY5YTY8envzhahFFYULg459T8jDMSWlZWeP2gqYqeFEeFCkcr2NlZuFW3oAecTpzd5ZYt64BkME3cCPT4jknq5aSI9MxKC0mkNe9thc7Hf0OKtrbRUthxz94SuqsOdwzMT4ly+nmKSylpkNnkm1Ert+k20j6LbDdV+VDYPMrYN2RwPYSgadRA8lNo8y6wQNm2vfte4xBuVlby+0oqlnUWfKLXzNZWilhN5gtihBAcclQTtcYCb1sKuh+IfYxsUNWrI4+H17iHZQCZ3ZY3jjZfMrC3n9hgtOTYxAwCP1gryBWoJywPHyhOZZDHNTtTSXMbAC4O4sbgj6HDQTC7YmzEtmRNd+F1ysazt0GuZnJvK1h5FAtbSPT/xadkjMgJI3gp1SRZHlqZx5XvraOHyopB3F3PH/AE7cYgidHNdlk4cQJF8ROpFTW24LE3WPn5VX9I7sbcYjGZ09UpqQw0ryU9NFDUSIHMdwF124J2G32/zi/aRJHIvGcsBqvjZROkbKiNGgu0jcxqBYG2+/tfvioJ7yTGWfeI4KjLWnTUAWC6W8rBgwuPqB6Xw3o0NloUd8/tF9U2yvPy/eebT57If+WzXvw2k7Eewve5ONMeEVKCbAMAdgc5H/AMEQOvsOApMta+lCoVSGGXRGNrjXsLXtpP8AffHzrSuTeHusevc/vt6/P7z0dwxWQiq2B07xFQ5RTItPBLGWkqE1F77rtfb+323xuanxLxC99Rq6LMJSQNvZuYlXp9PX5dVi5Z+SfSIKqONHVbiOWGQAkDkKx82+19r273Ax6bSNfaotJyjjPJ6ZHTHpE1oDuKax8YP7d4UviGPXJI6GRyjoDYKG1387jcki/F+w9MBPhjdQZvjwuzHJGZt1DJCCpVyDdjbccRrf32Fh6XNhhC2lqztaI20vU21xNpsoENSi2SaZQdcZW67qdSk9zp7jg23wMHEARmT3iiqEdPTw08DrHFIZg0rayCdtK7CyC1/c84KrZlWgGcZRUO5mvEkugS/DpJ+aq2vqtYDjz6b3APGJIDcGcrFDuBmmTZ9FNpjqrIwPllPyE9tX9J/6ht6gc4zrdCRk1nE9DpPHM4TVDcB37wzO/Djx6nIa5sUChdJGxWx3uL7lgcLrayEVuMfOar6eq5WvpbJ7AY4x07cc85g1Bmzx3ZybAAxsNmYg2J+5It7YrZQGPwcHvL6bXMikX8rjj1POD9z+k9K8L/iSw8krCZRyQRrH+v8AvfFk1VlXFgyItqPCNNqfi0zAN6Z4/wAS7n8QwLTfFM9ovWxuTewAXkknYAY0a3DruXpPL30vRYa7OogK+J5iLrl9WVPBPTG30L3GLwWYsyjOoo9cNc6RTozbyHQrrfyspNgRbHZnYn3M6uLMIpaelBeya1qFH5ayKQYwG4Y3F/Le1vfEyOJonhmUyfFRyLBPKi9ZWjWQBgLEoTup+9jYYidGUXhqHyGUtPIq2MkjG77lrMBZWFzcKRYdsdJjSGJUUJGiqo4VQAB9AMWxIzJ3xP4ihjPRDSSVG2mKAXffcX2IAtvv27YuNF56/HwsG2o8s8dYlyfwQahpJ62mgSRjdAB57+smmyE8b2vzfC1ujRBtpsP16Q1dzMf9xRPjfhUjREKWjlLatZlMlze+4soPsbXwsK9QDzgj0hyydplHkNZR1ksiyUzmpYXVyVawP6foP7YXuqBRUcEYz0h6lZgXUZHeIDk9WtRUSGKYmSQm8MkRFr7Bla99jji6bAoPQdwcyu0g5M9YpQkcZdyFQALbsMdoVCVs7dzIcM7hV6wSDIwhVjN+TGxdVIAt/wDl3GGF04BDbvhEs+pLZUL8R4+c1zLMpB0nUWgLXeTuFHe3IU+v9sHdm4x0kV1V4YOfixwPeF1KNIBLFKOmUuLGwNyDfUPbv/ri555EpUyL8LLzMXkmJ/LZXAUAlCpN77nfvbFck9ITZWB8YIPuJtGrFl60asRuG0XsRvsTxv3xcE94F1rxlTMstp4RNI8UOh33dwNOs+4vud+SPXEg8yj1bRnMkvHnigK1XRuAVMCiMDVreRzwLbaQLH+N74gntKYknSAwjqsigUKCKNQNnqnHmb3K7k/9q4idAczyiWJOjJFIZFK6SVNryDU5U8M7OwSwubIcO+H2LXdufpFdWjOhCibZb4UlTW9UDB0iCA4DBhyb2PHbDmv8XVPgTnIPIOCJmeSUIJH0lWlDFFrmpo/OyWVBsv7GwHbHhi+s1Jr0+ps/21Ocnk8TaXV6WrdZWuGIx7QOFVAgnn1pJToVKaSdRta4tz9vXDN9N6vdpNNhkuIO7OMSatVp3CXWHDIOnrIuMtJP1Qmtnla6FNfO/wAn6rC5t7Y96lQp06Ug8KAPtGPBGSxrrD1PviVmYZLCGZUhUq3UMjaW/K0xI6f/AOdySSp9bdsKpYxGSemPrzzNdLnIyTzx9eefniK6DKQ9TGNEkKSKTYAeVl31W1E6R6k33xXXsvkFn5xO1NQtqIzyI26D00zTOD+aSPiGVgqB76m0kX1WJt2F8YVdqvyJjWUPXw36TFZ46up0hbQIhDarFUiThl9GIB39WwWBiSaKGGdpdLljrRlQdRwhXsw76fJf9Pri65PSV2E9Iuq6OHMIpKhI+iiDylIvPfjpaU2lVBZjIBqC2vc4tmUA7Sgy/JKzL3jperBVxyDUKWXVGeLt0mYaQw34btcjArK0cYIjNGotobdWcGNM48BCpiSeBXtYkRtbWlxbYqSrj0IJxntp7Kcms5HpPQVeJ0asBdSMEZwR05ktkXhqd6mKEoqhPLcXuLbE8CwtyD3tgWRYSgzknnPaPktp0FpA2qOMdz2+ntPWvFWXlIKdo4y6UsqSGNRclVuCQO7C+q3e2NVFCqAJ462w2OXY9Ywg8UUbqGFVDY+sig/cE3B9ji0pmFSiKQlWCOV5UgNpvxcdsdtOMztw6TRQQLKAoHH/AMDE4nT6qepJ/wB+2OnczoMOFtcdgcTjjMjcCcA8zN5I2LRkix25BBvt24+mKK/MO1DbcyI8a5M9LaspSvVpgLIFI/JtYg7+ax1HtYbdr4f01u/Nb9DELk24ZeolVWxLoinlVmkiAI0kixIAJtcC2557YV3FcgQ20HBImNXIplV1mkiYAAgeZCSNQUjcE29P34wu9eW3Ax2nVKlZrZQR+o+s2r6JJvzlk3AW+40nSdaXJFxYm+1vQ4pZTuOQYTTazy12EZHPzGeD+nrM8nSRNNxFJGx3ZSCbk3LXJs1ze4AFsVrV14YcS+qtps+JCc/0jbNaBZYWjuFB7jscEtrDoVi+mvNNocCS2WZXK7GKaS9PAd7HYnm1/QdweMJ1Vt0c/Cs19TqKgoepfjf9IZntTUBevSsssIXeMC97c+/7cemCWNYTvrORFKKqMGrUAq3rBfHwl+Ei0AhNjIF7bbX9r4jV7jWCI34GavxLbzz2zE+QUlNK8RgnkhlBGpG5b10kbfbAaVqYgo2Jo6+3VVI4urDr2I7fMSr8Z50aeGyG0smy+3qf99zhrU27FwOpmJ4Tohqbst+VeT/aB+A84lm6sc7FnQg+Yb24I+xH84ppLWfKv1EY8Z0dVOx6hgH7TqozINmSwmGJtPEhXzr5dRscW89vP8uAHh6fgfxJJz6duuJzV+F6SDVUESERu0/TL3XWeWse/wB8HchAWPaZ9FRusWsdTJ7Oc1pquQM1RPCRYKAnyD9Wkqbhm2GvkC4Fr4V/GVHrkTWfwHVr0wfrBc3zFUjijepSUSRWDsSjsE8rHzA33B5GFdVawIsVSQfSZ7eEea5R22sOxn3L/D8rxieKYhHC6CzhtgbHvY7bC/Bti6VWWJkr/SZGo0TVNtBBx6TaemrIEfqAO2vyAADyA777C+n1/fAnoI7Y/WJNUR1EWitZhKzwA9JSQRvdhyAbc3uNicVD2142uROSx6jlGxB/h6aUTEJIpT/mKrEajvYWvYm4PI9PUYcTxPWVkDcD8xNJPF9UmAWB+Ym3hyvp6fU6iSRpEtd/NpXZmUep0kE/7GGL/Er7U2sB9O8NZ4va4AYYxzxxOK3xKUqItdSDTm/VpxHZIoSthvuxdr2FtyfY2xFWLE6YnValn/3DDKXK4KyColy+Rk03EkbAgN+rSU/QdttPl9ucWXKA57QxC2MNvGf0huQZSKaJ+rFFLJIodNw1twLb8bsNxzgD6xkGU644/wAxzT6TLcnGDg+/8xNo/BVLUz6zE8TxSaro7KC9wXOi7IL8HSbnBKNRZYSGHSB1WmSsBlP5ufpKrNnj1KrlGUfMpG6Cx8+oG6+na99sNREmSvizJZfh6WOhE/SpjZ0hk6c1tNltrHmte5B5x0mDU3ih4sx6Ozxw0zq8jgdR5Y0SR7sPZlBtte+K7FzuxzCea+3YTx6Qrw7+JQmhmlqYli6MKTExuHBV76R6q9xbScWlJTUUFLVRpUCCJhKocFo1uQwuL3HNsdOiyoqjCZYo4gg0kahq1bINLkkWIJ8o3uCMOqu8BmMz2bZlVH8+ca5XmyysUAYWBsTY6gp0k7G4Nxwd98CtpK/FD1XbuMfzpEfieeSerhoVkaNGQySspszDfyg/bB6FCVG0jJHSCvZntFYPEFzvwjT08XVp0dZVIsVZjcHm+EtdrrzSwHf2mn4Xo6BqUL8Aep4mWQ+KALLPcpa2pbcXvYjuPpb74xataV+Gz9p6XU+GhxvoP8+ctlkV1Gk6lZdvcY2UIwCJ5a0HcQRzFeeeIooT05VckrqPSJJVRtqYi1hiO8rCFp4Dp0tYOAyLcb+ULqAO/wAu339cdOxNHoUWFow9lDBxq4Glg2n6HTv9TiCR3khc8CA1OU9bU3UUl73CsbDVoU29fIh3I5OOBBHE4oQcGGZ9VdNOkB5XjYWtxtYEYX1D7Rj1hqCA4Y9jJTJ/EZhBgnTVEbg+ovz9cI1ajaNjjiej1GiXUYupOGmmYxrEA9HUWSY6NF999v4v33GJdQhBrPB7StTtdlNSnKjOZTZ9BVl0NM6BFG6N3+vqLbW2w7atuQUMytFZowrC8HJ6EdpL/wDB6ioqUc0ywBSCzKLA2N7/AF+mFPKeywNtxibn4zT6fTsgs356A+8+1NPU1lW00aW6RGgSCwsONjySd8cVsts3AdJFdmm0elFTt+brtn3K3lp8xBqFCtNs1uDq2B/9Qx1Zau/4+87UrTqNBtpOQnTPXj/E2pKtFzaV5GCgagCfWwGJQgalmMFbW7eFoqDP8MqfEULTUsiwjUXAA7dxfc+2G7wXrIXvMbQOtGpVreAJK0mW1cEap8LBOu5vYE87gm+FQlqADaCJtW6nSX2F/NZDAvGeSxOYVkjjUPGo6RHlQ3Yk35G7fxiLyUKBeIPQqtwsNnx4PU98QqigcIsNPURMUvpVSQ2/IBOx+hx1bOg2qwPtKXU6djvtrZR69oOmaOzlZY2ck+ZV2JO4O1jyGYG3r2sMQNc+7BXJ9p1ng1O3er4HqcSkOeQhQk8MiXFrut/55/bBjqkz/uLj6TPPg7WD/bYN8pPZx8NZRAxfUChR3NrnhyXB2HBHe/tgZfStyDMvUeDaqsgpWT8onzahkgnhlpunPDZY5dKqJQdgTsQNJNjsLC1tsX8mhhw36yreGMowykRXPWq0jVRjUqJClJCQLzSL5TNL/wBCAXF9tvrhutAowOktXX5Y2iORWPSgUVJPE2YVB6088jDTqNiEHqzbAD0374tLR/4e8Q076KerENPXM3mhUjdlPlJtwTyFucD8qv0h/Pt/7RpXZrDTs0ZVpCxLOE3+bm97D+eMBa+qglRnn05jVejv1KBzgAcDPE1oXiaOPo7xh9QQ2F7A7A+oazWY32wwliuNymJW6d6nKMORMqvWjl2N2JUlUY+TewHo1wABfuW9cFi54g+b+EqesDSlVineN4+rHe4DKUOrjURvyNsRLiSWY+AKqPVDSmBKd6hJrkEnyIAFZABddYLbHESwlBTVvwyJBFtHEqot2NyAAAdlPPPPfC5vwek1q/DVZQSx+0WZHmM0c3wFYxILDQ5NzcEMBc8q1rfxj0F1aunn1Tx1Nzq/kWmegLCqksFUFvmIABP1PfGWWJ6zWCKOQOsnvFeSSSvHUUzBKiH5dXDD+k/z+5wzprlQFH6GAvpZmDp1EW1FVmk6GIU6QFhZpTIDYHYlQCTfBAunQ7t2faD3XuNu3HvB6+GKiNNTTQhaQjS1UwB854U23j1H9ZuO3uENRtucswmjprbdOoFbEfWUOR59HNM8FNEWghXS04Pk1iw0L3ew5I2HGKjjgSpJJyZK+IqmQ1gcRPHIjaGupMckHJZiRpta+3+mOxOgVPmKz18U7AqFZmRSCAsKIStu255t6Y4SI/o85liy6SqkYs8shMaubhQzWAsf02u1vTHGSDjmOMgncxO00UKDkNEQyvtuduPTFSRWpaXJe0gE5mcuUkOGXlwWKX2Njx7bfbbCYrbeN3cZjT7Ch2/8TFWcUCSKSBpINrW3B+n+MDvqEJo9a9B9ogy/K5WqEjUWa4Ia2wAPzfbC1VbFwJ6KzW1HTmwnj07z0HNKllMSAudMyK4vZpFYW1DSQbKTc/8AY2NrnieNYgnI4jSlqlEalpVa1lL3AuTx9zcfuMTOhNRMqIzsbKoLMfQDc4gnAzLJWXYKo5JkuPFUEjxmallWNyBHNLGNJN9t+Vv2OFfxCEgsvHqRNk+F3ojeXaCR1VTz7/Ofa4S/HGCJooFePqCTpAu+9mFyeRzf3xVt/m7VwPpIpNQ0fm2AuQcYzgDjiNqqicaXMpYooFyNyQeRY2GokA7YOyng5iKWqSV24BP2/rxFmaQCYRxdVoHQkKwJuexDWtYki/OBOhsG0HGIzTqBpiXZQ4bsf6Sa8YIUkjjZy5SJQWN7k7773wlquGCnsJt+FENW1gGASeIH4do2eZWHlSMhnfsoG/8APGB6dCXDdMd4fxC9UqKdS3AHrG1ZmWiOWpjFnnlKo3cKOSPQk4M9gVTYvUmIU0F7Eofoi5PzMGyCsecvBIxdWRiuo30sBcEE8YFQxsyjcw+tpSjbdWMEEZx3BnepXj0KyFTGFVNtXU2ueLjuS3FsdwwwPT9ZUhks3EEHcST2x6f4i6rQIAAmpQCOoQQGb1B9BwBgFmF4A49feOVMbMndz6ZHA9P7xxl+SQxU09ZRwF63psBruSHtuFU/Lfmw5GN2gYrWeKvuW2+wjsxH2kFnWYVNS9Cgpikq20GSNUeWVQLyMABaKPnfY2+uCQUYZB4eWqcdHW0FKxZqpVBkqak7alJ/QhN9yBtiZ0q8jqE+Eef4hg0Z0mSzFnPIDFiepfUABvYfqPOFr0VQXBwfWPaO13IqI3D0Pb69oZmMMk0VO3QJjALyJGQrAnvbt67YUsDuiMF4744M06WrqssUsN3QFuR9/wBIxo6kNArB5JI73uQNaafU8G3v/OHKbRs3A5/cTN1OmPmlCAp9uhhEoA6f/N6Okk9PXqLGxGrT59wWP157YZBBGZnsuDgxbLXzaQWDMiELZba2kJ2XvwtgxU3B1c2OJlRmMocruASqXPoqn+Wjv++KbRGPxF3/AHP3kZ+JEimppQn/ADe9ufmGn+b42dAD5b56TB14HmpjrPQGcAEk2A5OMokDma6gnjEyoakS3KXKjbVbY/T1+uBpYHGRD26dquG6+n95ll2dwTdTouGaJykikEMpB7g2NvQ8HFoKF1UKSoUdQ6OLMrC4IPqMVk4iLJPDRpIZYKeoZIjfpKyhjCSbmxO7DkgNe3viNw6Zk7T1jiCArGqvJ1LCzu4XzepIUBRf6Y4tjkyFGTiC5j4dgnA1AqQhRWQ2sp5AHH8YnORkTsQBfCalIo3nkljifUqsFI22Cmw3A3/fEBgek4qR1jF6aCNBCto1B1aV25N/74Be6N8LHEZ06WKd6rmbwRh2DCRm0nv7/a+IVQ7BgTx6yWY1qVKgZ/nSZZpTwl7iREntYAsNx6Fb/wA2v/bDLVF+cRUHHEAy/Ur6mjKACxH9XbngAbG/pbCy/CckRoJlcAxxWTxNHZ20hx62YC43uN7e/H2wfeoEF5LseBEb0jxNGDpdS+oMx2ZrX1t21cKiXCjn0AvA9Ospke6AuttQGpTva/I259McRJBxyIk/EEA0ghAGuaRI0A9Sw3H0AJwtqj8G314mv4NkanzT0UMT9v7w/OMhp6gxme5KAgWcre9r8EE8YvZSj4L9otpddfRuFXfHbMTZDKkM1RFG5kp41VhdtWlv6QThag4sdUORx9/nHNfl6K7rBtc5zxjI9cTmoczyFm2O2kdgMOzGiyvysOwZyw7E97Dbg4Xt0q2HOZpaPxSzTps6iAZ9PKsehInjpx6AnV7se+Eb94GwDC/vNvReS7ea7hnP0x8hOKzzUMJG+iRg1u19xgdnxULjtC1fDrnB/wCQGPpNPCCFWlmPyxxtv7nYDHaQYLP2A/UyvibblSruT+gmEUbIrKqkyOdJIIOkW3G3BPe/YfXAQGUYA5MOzK7gsfhXnnPPv8oVV1A0v893VUCFSAhW1zfjttb1wV3BB684HyxF6qiGHT4cnORk5i7xf4vrf+ILluXaI5CFBdlUlm0av1AqAFHNidvpjbTgCeQfBcn1mOd5dLaE56GAU6FraV7ABj8kqhRYHjUF9cWlZUeE4qpJFEYhWhC+QIQyBBe2lhuWbkm54JPIx06VsdJG4GqNdIOpRYc/1W4virKD1l1Yr+U4iXMoYfiSsdYIKiQC8epbsDsCFJv27YXs02W3KcGPU60KgSxAwHT1Eb5Xly08XTTc7m57k4JVUK0wIDUaltRbvbiTMWayLoYzF5WYiSFlA0AX32Fxa33woL3GMtz3E1n0lb7l2YUYwwPX+fpDsnzESND1Y9DsrPGF3U3Ni1hup9z6n1wejVb8BhjPSIavQLVuas5C8Htz/WI86/EkQzyRpFrVDbVfkjn+bjFX1gViJs6T/wAba6lbGbBMJ8MeD1SYzzTdeZWsTyFa2/O5YX+3pjcv1u5NqDAnh6dFtO9zkytqaRCVa7BlN7g8+oPa2M5l3czSrsNYOBnMW5V4nopzogqYWZdtAYA7egNjb6YkYHSUJJ5JgfijwwZWFTTP0KxBZZB8sg/okH6lP7jtiZEaB5TTKSAspjBIXezWGoD+bYX1G7y229YbT7fMG7pPtFDCwBUC4/cH373wGhKXHwjkQ1z3KSGPBmtaoYpGeGNz9Bv/AHti9+HKoen9pWglAX7gfvPuWNsYzyht9R2P7Y7TtjNZ7ftJ1ABIsHRpzlnysPR2H84nTflI9CZGpHxA+wmcsuie9idSdgTwfbFGbbdnGciERC9GAQMHvDIZdQuAR/3C2Dq24E4izJtIyZ5VTUerN1EsPVYIXkRiLliCbgE2Nriy+g9sbOk3J4fycEkxPXMtms+EfCMY/nrKWqyaSWppShKR2ZpCoaJioI8rJewJNluLd8VS5VrYMMntnBH3gmRi6kcD24mnRkSvezyrDJSmXSxuQy+Wx1XO223vioWs0/lG7OCfaXL2CwDJ24yJj+HviKoqFqGmOvphdKgKpN9V/Qdhzi+v0tdRUV8ZzBaPUO4JbnE2qvEcslcKcKUiUBn289jsdwxAHmBuN7A4E2lVdP5pPMIuoJu2Rv4gyGWonikWo6SxDy6V1NqOxNztxt684ybaWdgQcATf0Wvp01LI1e4tjOTgYHb16yd8RmnpbQzCWtd7PaZ/lO6i1hte52HpiRp1xzz85o6R79R/u14qC8fCOvc8+0LoCekq9KOFQbmOO459STcm3fBUrVBgDEw9bcbbSSxb3MZMFAtuRyB/57fTfForEucZqqdQLZ5UjEhQm1l1Bdz252v6dsSJDZAnMPjBnlWFaZSGXyhmKsT0uoDoZdlJ8oYm977bYkjsZVWPUGfV8ZxBUIpj05SQCQF1BdIbYjkMxABtfSTfjEbFHaX89yc5PHvHGaZzDA4gaMebQVA0jUWkCbDuVNmPtjhWoGMSfPsJ3Fjn5wTJ83gqBN06azqmvSQnnHmXkE2N1Is1jvivk1+glzq7zjLH7zHJs+ppvh0NPoaVUI8q6QzxmULzf5QWva3vfbHCmvptk/iruu8waqzGBq6a9ND1UusUzIup5Uj1kFr3UBbAE8774LiK5JmhzqeaANJGjKrMKhdIKgqym27MCNJY6gTuF+mOAEqSRAsyzCqaBIcuWKKXqfmB1VUVSzDbt5WUg7XNibYhxxL1tkwSHxvmFFWwUuYCmmjnIVZKe9xc6Qew2JFwQPY4pCxlmvgqolzyGvvF0IwotqOvZWHGm3zH1xxkT0E46TMpaVWBB/ULH3B7ev8AOIKg9pZbGU5U9IrzLKmCu0FhL0elHc2VfTtcfzxgBpA5TqBiO0asFgt35d24+pnm3/7b1v8A/V/6/wDxhL8FZPZD/wAm0I4GftLzw4smiMKbQhdRc/PI5N3J7A6rk/xh9Gdzu6D9Z4y6mmhSrcv09h7x7HMrbqwYA2Okg7+m3f2weIGeUZnRRQVFRQGiSpkmbrUV02USf8wF+UVGBbY98ROlHk/geopoUEOZVCyAeYNaSIn2R9wBxswxOJ0saYEIodgSFAZrWBI5Nu2/bFCQOTLLntBsxhUAyqdLjgj9XsfW+E9SqBfMTqPTvHNO7E+W3IP6ToRCSRi1xoAGxI3O54+2OCC2wluwH+Z2/wAqsBe5P+JzLEInV1vY+V7knng7+h/viXQVOHX5GclhuQo3zE+U1QqNIrG3nJH3Ax1bhCwPrOtrZwmPSfp5h1I3FyulgSAfa232xLN/uBwOPlJRD5bIeuRCoqoMbBXHuVIGCrZuOMRd6dq5JH3kT4k/DiWadqiCcAsQQrarjgfPcn3xuabxFKqhUy5xMu3SM77g2IlfwbmY1Wmdiy2YdRgWGogi7bG1r2J4O2DjX6U9U/aBOlv/AO36wyiyXOYlQqR5VIUFkJUE3I3+g7nHNfon6iQKtUvSBvnmYxPKXiV9lEv5YZbC9rlfLyxwMPoHGA+Me5hzp9euDs6wnw1XSLXdeWn6ZeIqqRx6Axuu4H074H4jfTVpgqNu59cmX8P0l1+oLOu3A59BPQaTOryLHLE8TvcrfcG3O44xhpcS21lwZr2aUKm9HDAQTMchpamXqOHEvFwzA7cbcffBwwMvXrL6E2A5X047zuXKmjF0ZmHe/P12xMRbk5g6oXPsByTwPUnEE45kAZOBINyKepllp5HZnFmd7Etv222HFh6DGRdr23/7fAnrqPDksoUXLz7cS18L17PBJPM2vSTYBRcAC/Ybk3w3o9RY1ZdznHtMbxHR1JetNa4z6zvMMwMlN16bSQm7I6Ake49COcWOpZqt9faVp0NaajydR9COkmT4tnLKXSBtO4PTNx9Dq2OEv9St9BNc+A6f1MscjSCKnVo0QdQaiAVLHvYkfNa9t8aq2blDTzjaYixk9IT/AMKhLJJEsasgChhGlwg/QptdRbbbgYIrZgGrKnmY5tkavqkiWMTEWLNGhLL3UkrexGKWl9vwdZegVb8WjKyZzbLKiop1hoJkpZY2GuExoEIuNxZdrHcWH+uB06jzODwwhdTo/KO4cqehknmvhOqkzenp6kvNSkLK8lgquyIbs1hzqNt97Ng5MVGB0jJsuy2tronSCSnk6uqOVAAkzRnUwK/bm18RJEceLMpqGqZZik1RAUHTEFSYngKjzELcKxJ359scZE4rvHTRU0clOVnUUwmbqB+qwBIu2hdCX0nzE7kHbbEyZkPFclPJWMAZOpUQCJXLFUEsYPCgm2xOlRucROhk3jOqEan4WxErRu5WUrZRdXCBOpZuONiDjpMrMlzETwRyhk8638jXW/exIBO/qBjp0k8yjeurHoVZoqSnRWmEZ0tIz30x3G4QAXNueMcBJZieT1nFDmehnpMmpImSE/myMxSIN/SGALSPtva9u5x0rORLLXdGoiiEdXRVPTljLbaTYSDV+pSpDj6Yn3nSgzrxHHA4jsWP69PKj/X2/wDGFbtUtZxNLR+GWahS4OAOme/+J+yfNIzTKzliANLEqx/c2t9TiVsU15PSdqdLYupKjGe2Jn/x2iQ7MNj2Rj+239sLrdpUOR+0N+B1zjkftC4M9hZ0RNRaS7KNBF7d97enfDleGGV7zNuRq22P1H1gFd42o4nkjeRRJGbMhZAb823bEseOZRVJOBO6bxdBJHrV4r9kM8YY/bViqtkbsQjJtbbmbyZ2fy7LG2sgWWZSRf6bG31xzOBgnvOSnfnHafaietMmmKKmK86jMxa3/YEG99ubYliwMhVQjJOPpM8uLt0iLCbSzTNvpUkGyb9gTsD2GElJZhs68k/2j7gKpD9OAPX5x1ltWW8rkXAJJ9d9rbDtbfvza2+GqrCeD1iVtYHKzOoqop1aJJdLNsGX+bHg/bFWtSwFVaFSqykixkzjsf6xJmGSVCQGFCkiEi4C2bm9yb774A+nsWvYOR+seq1mne7zHBB+eRNpWZamnaYBfIVFj5QdwN/pbFjxapf0+kEoDUWCvnn6w7O6l0UPFCZmBsFBAIB5Nzh33mWMgYgWVeIUlk6bI8M4F+nILEj1B4YfTHd52TiPhMO+2JkSF8a5sQelFYRtuzKR5j6bcW9MZWvuYfCOk9F4PpK8eY/5vSJvDFREJ16yqynY6hcC/BwjpWVbBu5E1PEUsagmo4IlXleXy01WyomqnluduF7j6envjSrqeq74OVMw9RfVqNKGY4sWTudSPSzzRQuVjcg6RbuOP5thTUE1WFKz1mto1TU0pbcOR6+0zofDFRKNQTSLba9r/Qc4pVo7X7Qt3imnqO0nJ9oHS1ktM7DjkMp/Y/T6jFUuspbA7Qtunq1Kbj95d5H4gilF1v1f1Kx5+ltjwBjV0+qS35zzes8PtpPxfl7GN6xWkTyO0bXtew/z/cYZYF1+E4iFbLW3xjcJO1NOtPKCrPPVN8oJ2Huf9CcIOgqbIO55r12HU1EMAlQmuYZ1P8NI8UIaojIDRHe4uNRAG9iOP84dpsLD4uCJlaugVN8Byp6GefUmfCjWoaNToaT/APh9ZbFGYWdhfcKoNv298Gik+ZRnT0lLVSRSdaWapWCHV5ldrDW9u4JY/wAY6dmU/imryumenjr41DyRafIHCBQeGVD8mpjbUCBvjp0oIMooZYyUSN45kTcMTqWMWjIN7gqOGG/viCQOssFJ6T6fCVH0hH0vKGLg9STXqIsT1NXUuRt83GJkYPpGdBRRQRrFEgREFlUdv33/AHxXE6T+Z+F4KyTqM08MwUJL0ZShZeyvb5l5sR++LSYvi8SQwxikyqnaaRLoqrG6xoeCzuwAsDzuScdIjTJMllpabpoweoldpJpTxrbdiB6DgD2GB2biMJD6fyt+bc49B3g/iRYYVi6kXWncEAi41Mq7XA5uxVfvinkKcFhkxgeJW15FRwp7dcTmeaqmiRYEWOMh42Pyg76RIoJDBdOprG5uQN+QXAxiJM7M245z/O8Vw5JErDqO3JJVBcDzXADOASNNhexxmPRQtu4/aegq1erfT7O/rnmUeWGEyvJZIxzf9RPe1yQB7ADnDaagMfQTMu0LIBjlj1xPAPFLiSuqXF95W5Pv6nFg24ZEC6bGI9IH4qo4kMbxfK+qysCHXSQCGBJB9mWwO+22LVk45gmxniZ12SrHTiRSeqjhZl/o1rqTtcHYg7nfHB/iwekjGBkTgM6UyzpNKrmZo9nIFgitfbe929cWB+LEj/jGmTZnVGCWX42pTpsi2E1gdQbuzDjTx3vjmbDbfWcucZlX+D/iCqqq6SKepkcPTSW1m9m8gB/bEPWCpA6mErtKsCegM9hMLCOOMx6Ehsxe4t5N/LY33woUIUJtwF7/ACjodS7OGyWyMfP1+U4omlVWmkaRQbva4KEHhbcqcVqLqPMckdT7e0m0VswqQA9B7+/zhMNR147SxoykcqwIB9COQcGqsNw+IfbmAtT8O2UYg+4xCUUKLDYAfsMNAY4ihJJyZEZ/WJVV1KlOQxgYvLKvyou1xfjscceTIjAeJ5ZWJpKVpolNuqWCK1udN/m+uOzOhNFUwV0baoyGQlXjcWZGt3t9djij1K/BEYp1VtJypkpnPheWElkHUT1XkfUf5xkX6J0ORyJ6jSeLU3cN8J95rkPiKVNMbysI+CbBio9r4pTqnU7S2BO1fh9Tg2KuW+fB+0qMtqaJZdKMGkbfqPvc/wDce/0th+u3Th8Dr6zGvp1pr3MMKOwhdPNPH15agrpQeQLwRzf1vwN8GU2LuazoOkAyUWbK6ByeuesgKWjkqpbKLsxJJ7D3PtjFVHuswOs9XbdXpasnoPuYLUU0kEhVvKynt/cYh0ap8HrCV2V6ivI5BlTlviYmEre0w3W/DcXFjwbduMP168lNrfmmHb4Qq3Bh+Q/p/iMs1qIpIPiVcLKqggg2N/6SO+D2ujJ5gOCPvF9NXdVf+HdcoT+nrDGUSwx1OkCYJcHjnnuLjuAcFHxItmPiiwzVa2nB+DP8+UwjhhmIaYRtKNSoWCh9JFuOATc7HBKrMj4ovqdPg5QcY+g+shZfCM9LNTvShKpKZmPRkOhwzm5bbykgFbW9MGiUVUcz1mcTO0y084Iijp54i3UhF9QGrubE/vjpaXHimhiPRhjjHVayRgbCNB6AbAf4HtjN14VsKPzGbXhLNWrOThB+pnyiy3rzyQySOI6dVRFVrX2+Y/3/AGxSuk2WmticLC26jyKFtRRufJJiatz6pppGgWYkRkgEgE27XOAtfbUdgY4Edq0WnvQWlBk8z08wLq16RqAtqtvbm2NueVzxiaBR6Y6RPkUYUeUWubn64qBiSTmdaR6YmROIadVJYLueT3OIxzLFiRiaSIG5AP1F8cQDODFehxMP+Hxf/bT/ANIxTyk9IT8Rb/2Mms1/DbLpyxeAqWJJKOy3J52Bt/GLbQIMsT1kFmH4U0EZtLVvG39I8xA7dsLtqFrOHYR1NMblzUhM+Zl+FlHFErCtqX6nyhAh1/bvb3xay9FUMOc+kHRo7LXK9Mdc9orh/DosGhSsnibc9GRLKwPJ2kA49u2BpqQzbSuD7wtugKKGDAqe4hWXfhTUaHWKuRRcFleGwvvpJuW3t+18HRw/JGMRWypqzgc59IX4P8Jy5RUfEvLBOroYl0ORuSpuSQbAacUu1C1rkcw2l0bXOVORj2nouWZ/8QZgAAEB0lS1zbve1regwKrUmwsPSG1GhFQQk9f584bm87JGtwJVLL5b6W9eR5T9LD64PaVK8+0W09blzt7AxX4tzyeFVMFOAG3kkYX0HtqCXJsO+CAAdIAk9DAaTI2rFDz1rTof0Q+RPobbn72xIErMvEVEq9HL6VREJyTKV5Ea/MSeSTxvjj6TpYUsCxoqIAFUWAHYDEzpEJVt8RmU0OyhoodY3CkbO9u+kNf7YidG+U1wV5vzzJToqfmuwPnN9QDCwItpPsTb2Ezp3VZRDVL1AjRk8MV0k+5U+vvY4Wu0tdntNDS+JXUHHUekh6hAkjIG1BSRqHe3fGHYoRiBPX1ObawxGM9paZjK0tJBDE3UeSwJv6bm/pY2xpuxahUU5JnntOi1ap7bBtC5P9p1UTR5dDoSzTuOf8n2HYYsxTSV4H5pWuuzxG7e3CD+feRcspclnN2O5J5xju5Zsz0aVitdq9BOa6jki061K6hcX7jHNWyDLCdTfXdnYc4jTw3VUzOFqUF77PcgfRhx9/3wzprK9wW37xHXpqVQvp2+nf6T0Kro0cfIhYLZSyggen2xusgYcDmeUrtdGwSff1g+SUzqGDiw2sDpJ43PlFrE8DA6FK5BxC6uxXI2n7Z/rFv4hHTRO4IV0tpawJFyAbHlSRtcb40NIm+4LMzUttrLCea0PjmoQgyLHMVB0M6+db7bMN+MbNvhdbnKnEzq9c6jB5lHl/iVYqhpqmnmDsNIK2dVAA4sAeLeuMUeF1mw2JYCfQ8Ymu3itnkChq8Adxzmfq7xLSvMZ4KiSCQiz3iLBh7gd8Javw+6t/MGR74yDNTw/UpfUKiAw7c4I+8EVstbzS1kjOd2bpuLn6FTjNOmrJyz8/IzZxrhwlHEIyisraiJapDL1eob3njESqGs0ZjJuLAEXO998a08pCPENcyytNTz1LtHVJHISwEK3cAwhP1EA2JA5747MiNXp3qcwrYGqJkiSOEhY30kMwbcHtxe3fa+OkxN4qqzG0k1PNVNJBPFG7mS0S3ZAY9H6/K25t357Y6dHFRQ/E5hWRPLMI0iiKpHKyAEhvN5SD29be2OnRNTZnJURZXFUzukUyydWQPoMjpsiFxYi+7bEXtjp0N8Vn4eKlgglYwSTlZGeocfpusbTDUyAn/A744zo68GRSRtNG0kRQaWSNJ2maO97gsyg2JFwDfvjpE0z5YIQ7dMPNN5VXkk8d+B32wnqPLQE4yxmpozfcQN2FXk9okmpGpBSSP5ljJ6lt9Go3/39MKNX5IRuuOvtmaC2rqfNReCenviUVdSQzGCoL20+ZSLWYHe2/b/AFw3qWpGLHbAHvMmi22tXpAznrCM2oviIwquNOoFvRgOVNvXF323oNjDEpp7Dp3JYc4IHt7xJm3hcs0hgEaKVXSo28wa9+LDbbbALdLuya8dvvHaPENqgW5J5z8jG9BlrpNO5tolCmw5BAs3tbDKVEOx7H98RS7UK9aL3XP2izN6uUIuqI2iN72Njb+2FrnfAyvSaGlqpJOH5aY0XiYNfSjkgX0fN+zDf/1D74JXrFbggweo8Hsr5DD68fpOIaGnnfq00jU817tosNXqGQ3VvqL/AFwyjq4yJmXUPScOJznU4pq+KqlB6LRGIuBcRtq1AtbgHi+LdDBTvPfFiaelRsJ6iTZAhuF/62I2AHOOzJxNMgpxTUyQ0+meTl21AAs27Ox50322B7YmVnEkEnxAQGOSRE6jNICI4wSQoRF4JIa7m5AHvbESYdH4ij+HhmdWHWUEIo1HcX9rj3+mBW3LWOYzptK97fD29en3ktm2XK15oYZUS+6utv29sZN1W7LopA956fSak14ptYE+xguS5s1PJqXcHYj1H+MBptNTbhGdZpF1CbT9JSZtl8dYhqID5wPMpPp/Y/wcO3VrqV8xOsyNLqLNE/kXD4fWZeEvD97TTDb9Cnv7n/AxXR6TPxvO8U8Rx/tVH5mF12ZxzSvTVcfTUn8tj/Bv2v6/Y4LbqFNhpuGB2MBTpXqrXUaZsnuJFeI8pamk0khgd1I7j3HbGbqaPKbGevSb2h1a6lNwGD3j3whnFQ8csKWbTGWS58ynsB6i/wC2G9FbcVZR0A4mb4lpdOtiWNxkjPvHTdGOJJIWvMStvMSzkkagwv6XvcbYbIRUDKeeO/3iY86yxktHwc9uAO2D/MxN+KOdRtSmNHBbqAMB7b/ffa4xveEMr3Eg9J5zxSiyqobhjdBMuymlhpIhVKl33JYb3O9rjcWG2MzU63V3atzpicDt8oenS6euhfOAyf51ifxBGIGhFFK7GQmyB9a7EWte/J9+2NPw6x71c6tANvfGDFNWvklRp2Jz26wev8MzrEXeGNiFJOhzqud9RFrG3exPfBaPF9M9uxLCAemRxKW6G1U3so+nWI6XKKiRQ6IzKeDfn+calmq0tbFXIyPaL1tqiowW+5nsNdkWXdbqyxxB2OrckBiN7lb6SftjyjOi9TNxNPY/5VJ+k5qMqy2VndliJlOtjqIuQfmte2rbkb4jzU9Zb8Jd/wBD9oWtdRQs0ivEruqqxB3IQWUfYE4qb6x3lxoNQeiH7Tar8N0crO8lPGzSW1Ejm3B+vvzggIixGOsOp6KKNi6IoZlVSQNyqiyj6AcY7MjEDloqZovh2pwYQL9Mx3Qd/pfHbgYTyjjOROKGhpBF8OlOiRMT+UYwFJtckjj7nHAgyWpZRmG5dl8FOpWGKOJSdwihbn3tziYGLM3yBZpOqRIWtbSHCjb7E4Vu0yO285mjpte9SeWMAevWEZRlKpG4WMRs43DEuNr2vvvi1FKovC4zBarUvY/5s49sTaogsUCsgZFsFI2txsO2M/XVFrUNbDcAeD3nUt8Lbgee4mK1ACsLBWLWJXj3P7YTTVKtTLtCsxwccjpyRCGslgc5A55/afKdgNBvsjlfseMV01wQVEHhWK/Q9Jaxd273GZvPO2l3BsLgL+/ODX6m3y3vVsLkBfvyfrBoi5CEc94j8V5gRDoEurWbEabG3f8AxiVvsYf+0OPlgzS8M06tduKY2+8l2lIh6a7HUTJbk9h9QN8XDYXaOvebXlg2+Y3Ixx6Cc1yMWMqqwjv5W44Fr/vvfFizA7l6SqJWy+Vbgt6R7Q5/JHGOuBIp7fqsdxfsRt33/fDaaplA3zJv8Kqscig4I+0cURgmhcU4RC6kGyaT6G4sDa+1xt6HDqkMMiYVtT1OUfgicV6zMyaUCNpKLZuAbFjcCy2C2X3INtsWgpj8KlS5WRS4TylixVyP1A6LK6A+Uj1B5x06a59RIwhf4hKcxvZDtsCLAe2w+mE9QobB3YwZq6Cx6w6eXuDD9plkdW5qngab4mMLrDkDyn0uPqcDoYiw1ltw6w2srTyBcqbD0xnrFnjPKdEgeOO0ZXfSCfMPYcXGAa7T4YMojvhWs3VlLG5Hr6RDBVNE233U8EehHcYQDMhzNWypLVwZZTzCvgHRkMcsZ1aL2F+329D2xp7xqq9qHDDtPPCv8BcTau5W7yfzzOy8Bhni/PQ2D8W9T9f4POE79TurNdq/F6zS0ui2XebS/wAB7dZJVlaeWJY2sAfbYfbAdPp31DgCauEQE8AfaY5S80cqzKxRgb/X2t6H0OPXaXw8hQo4E854r45pRWa1G4mVWW588tVaUqiy+VmVQCv0PIv8pO/OGNV4bWavg6zy+j8VsS3FnK9hngH1xM/G+XsaqmpEKEKCyatiATfSxHI8vPe+K6ADS6ayx+g+8L4hadVcgH5jyeeCYYniOcVUdNNToC2xKsTse42423GM0+HadtM+pqtPHrj9YQayzzlodB+s0o8mjTMZJFUACMNYdmYkEj7Kf3OF7tfZZ4cqMepx9BL16ZF1TOB0GfqesE8KZ1LUVVQGYmMDyr2G9hb6jDPi2gq02kqKjDdz9Mymh1Nl1zhuV9JKS5s0bOizSIquwCqoIA1Hi5x6OvSraiuyAkgftMo6hkYqrkAE/vPRRkRJOqGQ2J07ji23f1x47ySeonuv9QUAbXHbtMj4clK26Fm/qLH19vbbEfh2I6S/+p1hslzj2EU+ITLCYwYBaSQRAKNrsee2w5xY0tkZwJSvWVYJUs2J6HVVPTQG1ySFA9z74Jfb5SDjJOBMOms2uecd59R5bjUqEHnSxuP3G+Kq1wI3KPpxiTtpIO1jn3xzOa+qEa3sTvYAcn/fOL6i4VLuIz7QdNRtbAOJpSzB1VhwwuMXrsFiBh3lHQ1sUPafkdJQdgwBIsR3G3fEV2hwSPXEmysocNPklWkdlLBdthxtiLNTXW21jiWrodxlRmdxV6G+lwbC5se2JrvR/wApzIep05YYiZ/EcL14oGibWYesrm2kj0He/P7Y67S1X/8AsUH59pVbGX8pjWpkhp16kjJEuy6mIAuTYDf1OK16Omttyr7SWuZhyZ1LSBtZ7NY7H047YUv8OFgszn4sdMdvTiFS4rt9pzMLqqAMtiOVuNvocA1IL1rSqlSMdVyOPkZdThi+c5kz40oXaMzswIiW5UKeL87X/wDgYstV9rfGR9OP0j+j8Qr0oK7Tg+8l6fNihTUoV2QOutRq0sLA3vb23vixrsr7Zmql2m1PAfHtnH8+kYx5grGxuNQVPYIOQPqRz7nEeYDwf4IRtMyjI5xk+5J6faFxxRSEdUkBix25Ww5sOb2AA9APXBkRXOD3ilt1unUsvYD6/wDyNJM9h0LDHC7iMlLkaSpVbt/1Aj7X332xpogUbR2nmLbTYxc9TC5M10QCZfzEB0lTs4Pe19mt6Gx9TfFLHFYyZfT0tc21es5XNaeSnOhtKEFSCemw9R5uDv8AzijW1snWHr0t62hdpz8pNrnFBFEwjpmkLcq5uNuDc3tyeBjN8/TqvC59jPQf6frnsG+wKB3EZ+Fc71f8ukWOM/MyngDk3I3sO2D6W3nCV4ET8S0aoP8Acu3ES22I2J3xozz8V53lCzRSKFGthcNYXJHG/wDGAX0CxCMcxzSat6bFbPAnlVLXNG+tGKspt7gjkEf3GPOnfU3oRPYkV6mv1Bm9bUzVcjPYs1two4A/xg1a2ay4KT9fSL2NT4fpzgdP1MVvOSApt5eNhff35x7zSaGnToAgnzzV+KX6lyzHg9u0dZN4XnnTqKAq9ixtf6YvdqUQ7YFKWcZgmZULwsyOln7/AE9QfTGfde3mA7sL/PvNjS0IaWCpub+c/wA9J9iyiqq5lqInj68QUMrEgnT8p7g3Gx47+uHFv04qKMMo+ZmPVcr88OsaVXjYQsY6inZZ02IDKRc7jftfm2/3xi/6IHOKrht+36R0+J4GbKzn2gHhXxJ1KuUzEL1gAu+w03stz7E/f64b8V8JNOjQUjOw5+/eB0Ot829vM43RnBRx5ZDK5k1s/wAu1if6Vtc35uThCy67xe6usIQB1/qYytaaGt2zyZ5m73JJ5Juce8QbVCgdJ5o7icz3yqr5o9anpu4RSDYqNTNoAO55O4+hx4qejziceLs9ekpDKNIk1KoBNxcnf0vsD6YLTX5j7YzpavNs2mTOU+O46yaCCeDzl7oyNcBgCb2Nj/fBtTogi7szQu0r6ZWatuCMGXNXTCRSp27gjkEcHGTdULV2n+GZtVprbcOe0Hpal1YRS/MR5XHDW/scAptdHFVv0PrD3VoyG2v7en+IJNVqZzqvpjFhZSRqPPA7Db7nAmuU3ZbOF4HHc9YUUsKcL1bk89h0m2QyDQyjcIxA+nIxfQMCjIOxP8+0HrUIcMe4E1yUflA+pY/uxxbQf+nPqSfuZTWf+3HpgTGaoVai7GwEfoTyfb6YE9qLq/i6Y/rC11s2m+H1/pDkKSKdNiCCCQMO1Mj8rFLFdfhaRfjKLpZvldSNg5enb7glR+5OGYKYyWzWsMz75dQsSo7TyqN291X/AHycdIkxkee09e8lRmlRPGjMRBGvVSJEHfWmxa+257HHSZX/AIfZwDV1VHFUfE06KkkMhfWVDbFC3ex4vvzjpEsVroJRoJDBxYqRyGHB+oPHfEYE7d2mZymCMTMAsfUQK7HsqjSttVwAB24xMkSL8P8AhaibXDT13VKWNlZWKDvqtsRf0tgD6dH7R/T+JX08A5HoY+ybwqYZtTuHRRcWvfV2249+ewwKnSmt854jer8VGop2hcEzComipm8lPPK+4DODbe+3ofmO9v1Hfc4vbqtnRSYvpvDBaNzWKPrBM2+NmOnVBGdyIVYa9x733t7jCtpvtHQD95p6UaHTnPxEeuPhzEE1FTU8YatkETsDsWJkH9OmNQb35N7YrVoty5eG1XjYSzFJyB+vrk/tiB1mZMGo6fLUBkqEMoknAv5ri1t1GyE73w3Vpa0GMZmLqfFL72JzgH09owyaueqqXp61DFW08Z0BAoWQAG1v6T5v0kBlO/FsNDiZxJJyZW5fmDQTyR1NVExIvFCHXqckgBLLby2W12uRfa+OnRLV+PZJYopqZNMbTCNwdJddWyXuQiXYFTckrtjp0e+JskgnUSSfkuLDWu97/pIHzb8W3wvfpluXDfeOaTXWaZsr09IryXKJYBK1PMkupSChXSym3lG+4333wKrTtSPh5jl2vq1RBtBGDEXhWgC1XTqIzfpsFEg2Zj2vwdr742NPqXs04B/MOsxNfpaq9SWTBVs4j9cklnpYoZdVP0djexVh2Ox5HvgvnIjkr8WYp5TMgVuMRb4uYnp9NJGSFNJl0mx97+nvjlq8ytlPU9sw1d/k2BxnjjOIlybNGglWVfl4ZT3U8/fvgNb5/wBl+vqOceg9vSPauglfxFecAdxjI/c+sd1Es9PK1VOI2imQL1IRqDOAWSd0k0rGVQabBjckC+FiCpx6RcHcIPBFBXmmV6aJZJFaWeRbx6YrkRtYHZpDYhWvYX9MMVay6vo39YJ9PW3UTXMvws1bwVBO2wlFx9NS9vth6nxXbwyj6cRa3RbujH6zzfMaF4ZXiYAshsSpBF/Y4MfH9MvGZoVf+KeI2oLEAwfee1vIWcoxAJdfM40khSbHUung8AA31fW3nBb8WDGDpvh3Zjx6fXtKiMBuL+bf1sRttg6kjmLhiORPkdGikEIqn2UDHMxIk7mPUz7UCTYppPqG7/fClosByn2hq/Lxh4JNBKxDkKCgJVQb3Yi1ydsL2U2ud7AfD0HXmHSypBsBPJ5+U2o4NCBeT3PqTuT++GqajWgWL3WeYxYfwTIRsszEA6XTc+4/1BwsUZbmIHBEMGVqQCeQZlltYiRIralIG90bn62wPS3olSo2QfkYXU0O9rMuMfMThq6KOokMkiJ5VA1MB6nv9cTWR+Jdj6D+so6k6ZQPUzKr8YUMXzVMX0VtR/Zb4fX2iZPrIzx/4joK+nEYmmUxyCQPHExItcHc2tcE74JmVhUfi+OKn+Fp8vqRGsWkBgE8pBF+5JO/uTfE5nSe/D7xj8AkdFUoOj5nDAF3Gsa1Ghb+t+L7+2OzOnq2QfDyL8RTwhOoPm6QjZgD3FgbXva+OkTLKItT6ngCOFUkgELf6Ha/mNtydu22JkCed5xJU5tmk1OqI9JRnzRO7Ijt/wBRUEnzX29B74iWmmb/AIgLFl1SIIFpaqKT4cogFlY38ykAX2VrXHIx06D+I8tOTwUVXHLKagyqs+qRmE2pSWBUm21tsdIj6p8V1bpmFVE8ccFE5RYmS/VKWL6mvdb3sNPHvjpMe1+exdOlmWHXUThWhjUDX5gCxuflVVO7Gw7d8RtGcywsYDaDx6dpKeOPAdJDSVlYod5X866m2TUw2AH173xOJGTF1flksVBlWZQAs1NCnUHqhF7/AEF2B9mv2x0iFZ5mYqcyymppo5FMliSyEXW++/Bspe59LY6dG9V4UlPUpHen0TVHW65uZ7atdgLci2kNewGILDOJcVsV3AcT7nObxU3WgpdHncyNr8wV2sTpU7Cxs3ffCN+r2tsWbWi8Ha2rzXB9hGn/ABuKZDHG/VkUKUK7kstj5hyvmG+oAWPvhxGDKMHMx7qnrYhhicf8c1SFk0x3Gpiy7lRtdu++4VRv3JHGCQE6kmFRMFkUleOmoB0k7hnbkEeina+/vZXZTkSrKrcGfa+COijeYdWaxAVHcsqk99+P9+uGaybmCHAgXAqBYcwLw7XV1RMJZDopxfUCAFItwL7n63wa5KEXCctB0tax3HhZL5rlb9WSwKKWJiB21Lc/4IsPcYPQlQwep/aC1F9zDbnAH6yl/D/OAUNNKRxdNXBB5Xf+31wvr6ufMEJonbGwwvP/AAYjg9EaSZEd4S2lXCKVCggGwFwwG63UbbnGdHp+zatGVZesSuzytqWPVa41EsTsALIGsAABsBgGot8tM95seDeHHWajB/KvX+31nl0GbzoNKyED7dzc8j1xkeY0+gvoqGOSs9vpaBWij6gu2lSxJN7hbW+ntxzjb2DAJny97SHIXpmBtmkxiapUR9IXOg31FVJudV7A7XtbAfNbbv4xCiivf5Rzu9eMZM4ps3kkkZdagB9IXos1xYHdgbDnFVuZv17QlmmRAOM8eoH6QWHN5Hp3dnsekzWEDKAbG1pCbGx9MVW1ihJPb0/rDrpUW9VC9x/yH7SHraisgYB5ZUJW485O3rzhItaneetpp0WpBKoCBx0n6HxNVjidz9bH+4xAvsHec/hGjbrWPpFeeeM63rRK9W0UTEB2RVBUXGpthvYG+H9LYbAd08t43oa9K6+UMAj9YTTwyPNeoeaSndkVJBUtJq1lgCmhQCTpJuwAWxBvhrbMTMHOW06CWWQXSImnlQkkiQSBC472aPVIPQgjE7RIyZz4laFCNMUfTEt0kHSs0ZHASM6nA2N2N73HfEcScEwfJc0jCTLIVMRfqCNFkVy4UaLafJpuLFX9zipsQdTDppL7PyoT9IdX+JWOnoLIVad5pA6rddZU6FJJ+VgxDbWvxzgZ1VQ7x1PBda//AAx859y7P5OpTs8QUxyqxIINwC1wq22JD2N2N9K8YH+MTMaH/juq25JE9E8b1unoqJenpBkZGkaESC1tIlGwdTvp77Xw5nMwSMHEHpvF5BpYo3ElxGZmmsJLSmyAKOXA3Y+gH9WOkYn2GCGI11dAzwFpCjm3UWRlIXWENrHUSLBt8dOkvN4A6lBP0JHnrOuJ3M0bRFmF/Lpbi4ZjyQSebY6dDMxo6nOKqkElLLTUtM2uTrWBd9vKo7ja1/c47InYlDnvhCmeUqZJUSqlDy06sAkrKLliLahsovYgHa+JkTKbKKiOqHw80avKTrmliLFEUflwxJcJYDnzX5NsROzAqyWqzDKqmAxAVCy9IjdFbS6kuNXCkebk846SJUeFoVjpIKXWjtFCqSaDqAsLHf3sR++IVgZZq2T8wI+c6z6SWJUMUYaJQQ6rswFreW3y2HphfUvYgyoyO8d0FVNhKucN29Ijp6yOENVFmlQRhNQF3Tt5xz6eYYXqdc+YDn+k0b63YDTkbSTn2PyP9Ik8aWWko49I6kpMjbC+/a/1f+MB1QGxQByZreD5OousJ+FBj24/+Q6i8G08ZjSepK1Ti6hbbfS4P0vtfBK9LtwC+GPaJ6nxOzUbnSkNWp6kf1n2dauKGUyiKoSGUJ5tQdvMpSxHO7LYYILbqwS3IEB+F8P1Lqq5QsM+oHX+0LyTxFFHeKSGeFl3bUpYKDc3JUbA+pAwZNUp4YYiWo8HsrG6pg4OcYPXH87RHV+I3SSSognjYPIUMR32UWVrXvvY7jGhoLa9Rmtzz2x1md4voNRpFS0KcY54yMwCo8STTkCclkP6EOge29j/ADfGv+HSsfD195gebY5+L+0a+J/L0xIpOxKnWLAi1yV6Y1X283f7YXo7kcfz5xh13Y4iuGnZnEqjSqyorE/pLbg27jjAdTrakUoeY9pPDrnYN+Xgke4HWeq1ObwKyxTSKrkXGra/0PA/fGabVBwTgmOV6O62sui5EhZcvizGskFTNJC6HTHT2AJUcEMSQ2rnYd8JMi3WHecY7T06ai3w7SKdOgYHq3v8u2IFVRUMLtG2V1LFTYksxv77G37YoyVg42GGR9ZaosGqUZlpLnzBdS00zegvEL/+/GwajPAjUD0P6SPk8SICwajqkW+oxl7oTe/CBtiexsML/hx36ekd/wBQbjGM+vcRj4f8XtI7KtE8SsxZmklFr7C9gpsLAYIlAwR0Bi9urzjuROM28TwCH4WIozHyAIxfT33Omw+hOA3qqV4UzS8Mse3WKzD+AQ/xDQRF5Z5l1rDEiiMG1yb8n74XuRclm7YmnoNRaFWmo4LsTmLqHJ6WdYZhGY1eQxugc2vY2IPPNsCWqtwGx14jt2s1WnZ6d24gbgcfcYiXNvAXVieQytHLC8jRgAHUqW9fe2L0qalY94rr711llSHheMn0LQz/APQrMRrq6m4gBmEVhe+6xqiAD+o//JwYs5matFK5yM5OBk4HHUmYj8OYneJlMoSViH64PUUhSQSL2N7c++BMtjY2twY/W+loVg9YZl9DkHmI85yKnpyFjkjke5DhUtpt798KW5HG/M9D4dtsBY0hF4xwOY7k8F6XSM1MKu6gohBub9vb698SdKc43cmATxoFS61NtU8kY4gsXgqpZSxMahXKNqYixHc7cen1xQaSwjPH3h28c0ysFAJyM8D+czfM/DUvUhihhVX6eoskhINj85JA074s9DBgFXn5wem8Uq8t7LXJGcAEY+nvCZq/M6cor2nVzZNQWRWPpcb3++CebqKyAeYt+F8K1Ssy/Bjr2I+h/pGNbmjRqPjMu0gyK+uErfWCCD9bgbFt+MMfiWX/ANi4mT/pNFxP4a4EjswIndRQKaUxGWSOEyCXTVQkL85kZWdLbMx7n98MCxSM/vMltM4baOfkcx9SDRRMAiuTcBI52kU34AeSxAI7du18EC7hgQDZrbmIPCK1QlHXLxKqFmRnut/S+45POM2qu9biCeBPQau3TW6ZSijecdByI3yusVpWZ5YZplUiNYwA1juyqzEXuQvpxvhuiwtnJBPtMrW0CvBVCo94RPI8ujfQ2sKFAN0JBuxLAXIXVYAWvY74Zmf3nyRdTSwKvUTTxIzG5AGpQSb76lHoDfFWUMMGXrsZGDJ1EJy5aemYU0flZrta3PPJ77C32wFWqrbyxxG7RqNQh1DnIHWLvEdZUxyqBII4XIAYAG31wpqrLkcDOAe+JoeH0aayokrl17Zg9Z4ZMccr/EgOykaj5V83ra5P0tiv4Py8uz8/aGr8UFtip5XAI9zx+kVZhnZlARqOGSVABFIj3AsdragrduMVbUI5A25I949TofKJcXFVOSQR6/LIjKrr6FpkrJ2kimjWxidSDqHG1tyPY24wdvKLi1jg+kTqq1oqbSUAMrHqOYd4fzZJKWSplFlackKfW6qg+twPvglThkLHoTFtdpHq1C0V9lH7EmfPFFWsUiQx/wDOrJFDnuEFg38XA+pxNxCnA6tiT4fS11bWv+SoHHzPT9Ym8fzhW0haRgxEYNvzYmI+Y22tb/GKWP5VgdAM9jGvDdN+JpZbC+ME/wD5YenzzEFRknQn6U7dJL7Ssp0kdrEC2/vjes8SqQDJ5InmNL4NfqMmpeB7jP2m+V+HnqCZFKTxBioQylGZVNrkWbY+lxjFt1N9+SMbfQGejGk0ehwrgh8AkkZAJ7dpTS5vTRSFKqman6gBbXZ1bTsttJOw9SBgXm1qcOuMyq6DUXJu01m/bnpkHnr1x9p14myyGvQSU86NIimygjzDm3qD6Ym6tLhlTyJbw3U3eHua70O1j9oi8J08dajUs99UY1wyD5033APoCQbYBpgLBsbt39JqeKO+iYaino3DDsfp/WOuhnMX5aPDKq7K7csO179/974YxqV4GDM4P4Rb8bBlJ7DoJslWI6ZZGDEBQbKLn9sa7HE8UgyIgXOKuouIKcRr/XLZj+wOn/3HFfiPtLfAPefpfCryKWqZXlIBPTBspI7BRZN+NwcQVAGTzODEnA4knl+c6yFSCOERndTcuLWtzaw7bD1wjq7D5XAm/wCA6cNq+cng/wBpRHxXL1Hd1R1kAV0I8ptx32xnfiW3HI6z1Y8Hq8tVUkFehHUZg9f4hd+mFVY44mDKicXve5OKtfnGOAIWnwxE3FiWZuMn0hkvjJjUpMYxZUKaAdiG57fT9sE/FfGHxxF18EUadqg3JOc/KZU3io9WdpUYxz8qrWZbfLpPsMUGp+Ikjgy9ng48qta2wyevQ+uYTR+KoYpYyqTlEDXLyFmYkWG19IAviy6lFIxn6wNvhN9tTbiu446DAAz8pJudUhP9TX/c4UyC3HrN8DZVj0H7CX/iT4Va2N5pXR4lQ6QhYNbcWI4++H7vLFoZjyPbM8p4f+KbSMlSAhiec9PWKfE+fpUUulTZ2mLMljsu9rm1j24OBai5Xr49Y74b4dZptVuYcBQM5HX943mzune8ImC9SmWMSb2Vhe4Ppzg7Wo2Vz1EQTQamsi4pna+ccciCZBLDRvEr1Qe5byobxx3GzX7Ht98DqK1YUtn9hGNcl+tV2SrbjHJ4Y+0JkqehG4PwsfUddJEjyXN7h7b2tycEL7Aegz75i61ee6ld52g54C4GOme83zCJnWpeS8BMf/OSUNHLtsAhJtf6A4lwWDE8e+eD9JShgjVKnxjP5SuGX6yZySSRKaJobCzt1SiqzgXFtuSLXOGfDjmmX8aRDrG3DsJXeHcykmZlJSWO20qgKQfR0O4Pva22HWAmDdUFAI4P86QCtGW1U4VwpkgOpT5lHlOo2IsCNt7874p5QXnGJW2m8gM/I9zmVutJFF/MvIKn+QQbj7HEFYuQQcGZpGSn5ahGQHQhtuxvve/B+1zziuDIg2d5c0wSVfypkPk1Eb+gJBIv6b4T1OnNmGQ4ImjoNYKQa7RlD1i+spauq0RyxrGoN2YEb9vU+p4wrYuovwjjAj9Vuj0m6ypiSeAPScdD4ypZWJ6MO1vXt/Njv6DEbTqLth/KssXGi0wZR8b/AM/SNM7yiH4d7IqlFJUgWIt74a1GmrFRwMYiOi1l51C5YnJ5B5meVVwaliMqdRmugXTqLWv67cDnFaLQaQWGZfVUMuqcVHaBznpiJEooGLGogEMYHUSeBmVTpPBUcOD2IPtiQikZIwPb+3rGfxmorICvuPQhhn9fSd0/h8yzrWU9UZnTy2qFIIIHBsFKnfuve+IFRZ/MVs49YQ+JhKDpbK9oPPwH++R+sD8SZY8nmny+zFwZJoGD3X9W2zXI23GB3VbuSv2jPh+rSoYq1HGDhXGOe3PI/WE0udUkKkPVSPARboTwsW9gCVuR9bjFw6KMM3HoRzAvpNXe25KgH/7Iwx9gYr8BhYo62sC2VFKoD25a38qMB02FD2DtNDxkta9GlPJOCf2/vJnKg9RUwI7M5LgeYk7Xuee3OFlLWONxmzqRXptNYyDHB6D2xPVKykWWSZJqZFhRfLPsGvbex5233xpsgZiCuAO88RVa1SI1VhLnqvURJl+SR07wiKqeKolTUt0DBvX9O30JwulArI2v8Rmjdr7dQjmyoMinB5wR+sGzHxZXwSNEwhYobatPPcH5h2PpilmqvrYrgcQ2n8J8PvrFilgD2z/iDz+IpZJGgo41Kx+RpHuRccgKLbDi5PPbG8GLHieDIVB8XOZo+bVVKuupjjeEfM8QIKDi5Ukgj1sR98cSw6zgFPSHZx4jWAwqIzKZr6dJA4F77/XEs2DgSAuQST0iLOWilWSYxPTyIhJZ1BBUbn5TudvbAraktXD8RvRa23SWb6iCfeJqWhD2AqQpY2GuCRR+52/nCn+n0nuZtD/yfWqOVQ/f+8dweCqg3/MhO39LD/OKWeHIvRj+kPR/5Rcx+JB9CZxW+EpY5aeLUhecHi9l0gE/Xm2FjouQAZr0eNmyl7SnCY7+v0inMKMQz9BpFJBAZlB0qT2JwI0Ybbuj+n1lt1PmivAxnqMn6QhMgdydLxEhmSxfTcpu1rjew3uMT+Db1lG8V8sfFWegPrwek/HIKgRiZYw0Z3DiSPSd7clh3x34J8ZzBnxmreaip3emIWvhurmUSadV+5kDfa9z/fEnSWnnP6yB4vpaTswV9sYmT+E6zTq6LWtf/Y5xQ6K70/WFXxzRZxu/QyWbMox8xK/9ysP7jEHQagf8TGl8R0zf8v0MbLlU5UMIJbEXB6bbj9sBNFo6qZca/TE8WD7zN8ulHMUg+qN/pgZSzuDCDVUHo4+4g0oI+YEfW4/viPixjmFVkP5SP0l94QyJJaWOUM0coLWkQ78nm+xxvaBsUgGeI8d1BXWsOowITP4UqEEjQzhpJtnZhpst7mwF9z9tvrh7eO8zRqUONy8CKqnJJIJqaNkQoVePXGDvqBF3vwfNi2QRDLarqxHtMclzGaSnho6YlZdRMkn9C6j/AL/jvjm4O6dZVWGNj9D094dSeJp/iJYUaGRYyFHVcRs9tjY/KTcHa3pjto7wb6ZAgbkZlPDXiSO00bR3BYo9jYKRvce52I9PbC72IjYMWOnY/lOecRlSVQtYHVp2+a5+5Nz++OBVvymBZGX8wxFVDA9PLKwXXHIb7Eahz2PPPrhFKHpsZgMg+nWal19WqqRSdrL69ILmtZNVHoRRui387OLfv6D++AX2WXHy0UgRnS006MefY4J7ARjVUuiJY1QhYhcSF9Fttzdbnub4YKbUCAdO8Urt8y02FuW7Yz8vac5XF1F0l7KoH5Qj0ix3BOu7EHm+2IpG8YzwO2JXVEVnO3k985/bjidSZQ6lhFKUSRtUrcudgAFPCjSLX5/vg5rPYxddQCAWGSOnpNc1zdKRI0CvI7eWONd2a3uew9TjncVgADMmqlryWJwB1PaLBWQ1bimq6Yo+7IsouG2N9LA82viocM21xzCtVZSvm1PkD/qTxO5vBVIylEDxjuI5GsfqCSD9xiG01bcDiMVeMautgWO7HTIB/Xr+sWUngZqWVaiGZHCXOmUW7Hkj+9sAXRmt9yn7zQt8eGrpNNqEZ/6/5g0eT1ddEszVFkkYt0ix0hdW1iORbcXGIam2zndxJTxDR6Q7BVyB175lTUvKZHjRdA6Y6U4AIVgNwfQf+cMnJO0DtwZk1iry1sLZ5+JfUScyrwwZohJMS0jFtTHv5iP7DCa0Fhl+TNm/xMUua6uFGMD6RVRBqCSYGNnglcuroLlSxuVYckXJsRfG0MrxPFMN2D0nOfZ58VC1PTxyEyDSzupUKDzYHcm3tb3xJy3AlRtT4iYDXUDmspKdXKNFBquLEjU1hyCDsvpiDy+PSSpwnI6xj4wWaLL5VlkEhdlRTYA+ZhcGwHbHP+XEis/FmH5HTzhUWSOJo9OzKLH6m7HBBnvBkqegiX8WsylEUNLCG1Tsb6fmslmsPX/xiygZyYWuJG8RVEFRAaYyVXTiZo+qwfVG1hqUjS+q4IKEGxG2INKOdx4Mdo1bV1tT1VsZ+nvCfDOfrXdSkBijWabqu0rANa4JUdifvjOfT2JwcY9Z6arxTSsVvUtvVdoXt85tmVARM56yIGqXVfOuyPfU+x2FiBgBU7vrNejXU+SFK5IQE9eSOglP4zz6jFJFBDNE4V0GkNcaV9bX225waxhtxMTwpbfxTXW5GQefcxEkYcJJEqyLLMzGngZlUBE+W9gb732wJu2JrJepJVjjaoAZhknJ649IyyqqeL4VlmaRdM8xQMxAASwjN9zpPN++LKxXHPrF9RUlvmqU2nKLnA5yevHqIRPNULQPWvUCR5VXSmhbIWcDYeoBtxjt7qm/d1gRXp31o0q17VUnJyecAywyKeQUxkneUndiJEVGUAcWXbsSD74OpO3J/tMLV1o2o8upR6cEkH6mS+R5jH1hUSGGBXUuidd+qQfl1ITpIIuccNWzDDYx+s09T4fhfLrDMwOCcfD78+0LzWqjzCmpUnhZPinOkqRdNNyDcjuBx6HE06nYysB1gBpH09tux8+WBn36ftFnhIU9M1WRPUNFS8oSNJ3IJAHuLdsFt162KfhAxC6zR32CrIGbOn+ZUZf4hhnLLHqV0XWySqUOn+rg7YClytM/U+GX0AE4IJwCDnn0hNNmsDokiypokbShJtqa9rC/fbFw6kZzBPotRW7IVOQMmdQLTozFDEjMbMVKgkjkH3F8Tu9YM13HGQT9JMjwY6B/h3ilRzqKTxhgT7Ou4wXzcjmHOo7OCCPSM5qFkVbxLojjHlF7XvuoPOkWvvfGbqlJcsRkCE09gxt3YJJ+2OsRZ9UsgijpQRLNIYy6te4A1tpLWFz69rHBNAlZywHSHs3H/wBnI6+47DMzjz16eGdi8jNG6R9KoAujMeS6mxUjcHGjtyYmaldgMcGPsvz4kKZYwoYgI8ciujfQ7EW+n+cUKc8QLVD/AIn7x5GVmjIvqRhb6jj/AGcBcAjBglY1sGHBET02YIjP0o557GzyCx42sOL29sILalbEIC2O81bdM9ir5rKnXA+f946oqtJUDobg/uPUH0OHK3VxlekzLqXpba4g1VlitPFUfrjVlt2Ibn6HYb45kywYdpZLitZr9cRBm1aamrgWON1WncySSOum1lPlHrf9sAYl3HHSOVIKqWJPLcAD+cRH4eLSVDVLieMO7SiRW/LKL+lxf0W2BoCzFjGL8JWKxjgYI75+ca+HvElROjO4gMRDWOqzJ2UOu/O2L12M3XGIG/TJWQFzuH6/KRX4sZ5LE0OXQOUSONeoVNi5IsBccCwv98M9BiZruXckwj8L8mzGmrzHKXSER63BOpGvsmk3te/cehvzjuZWVWffifR0tRJBJqLxkBrcXIB/i9sWxJhWVeJqeaqko2Qx1CE6kdR5gO6kbMLEH1sccDIPMl/xZpHpo/ioJjEBaPQjst2JNiFGx2vf6YZruVayGHMKnlbCGXmNvDNG8MFKaySWWqqDYceS4LHa1rKouSb7/tgO8xU1qe0VZxFmEs1VAiwVENOUYFgFe5GoC9wuoDftsR64ulg/5yy1IOsb+G/FENUaaKCRWLITKdLIE0jgavmN7cdt8FBUqWkfhl2kg9JK+LMvOZxzVSP0VorhDz1GLbWIsVOwtzuRhg0lGVe5jJ0LVkL3MiaLxXVU+oSXkY7q0jMSG06VN72YL8wU8Hfa5xDVlesBbQ9f5hPuYVtPKAYlIdUjDF/mayaSFA2Cgrck7ksOAMI6xfgHzmh4PgXEe39ZTU/gcFoAsjssli0iqulboXt8xOrawuAL4QNc1vxhVTnqOg55mVT4fgAjZZXCzR64+ppFtypViPe1rYgoBD16ixiQR0OIV4LzuenkMSSqkQ1Ow8nmIte2qxI0qflN+9sWqPGJj+M5V1YdxKHLvG8jIrvSRdVAQ4Pkt5GkltsdiNFh3Lb4JMr8dcBtyccd/TpGtdR5dEwjNNIBMI2kKFrR62Aj1eba77eUfxihqQcY6zTPj+rVly3I9QOI7yGupBSyaGkEFzqafX+rbZn5X0tfF027SP3itviBufzjgEY6DA4ivK/D0OtW6xqFWMiFAY7qri173BbbgnjFUpXPJmpZ44bEwigFiCSD1x7dvedx+GqmNUL1CslMjdABDcEiwLab3037XxCUtwM9OkPZ4rp33bayC5G7nt1OPmYgTJ9CzRJV07iWFUbW3Ta4cNw3O19zub4j8JYoI9Y5/rFFjI7IQVYkdx0x9O0avkdSkdRHEomacqi1JkBPTN9QO+wW1vKO/G2O8t1BHcwS+IaW2yuxztVckoBxuHp8+vMXjIqkwx0xiaPp1Ejqw3UDRqWzemrbFAhwFPYxz8dphc+oDA7lUHseuDx8uZ9ly7qUETSw/nzVVrlTqXU929wDbFtuUGeuZUajZrXFb/AqevBwOPrCnpoI81aP8qOOMRhVZmXc+byBTubng+uO/wD647QIsus8ND8liWycA/fPTiH/AIdTNKXleRmuW03nLXBb/wC1+m3Y++L0EkHmK+NqtarWqjtn4Mdv+3f5R3VfC1a6GZHsbizWZSO4tYg/TDKOAeJgAuvMEbw0YlvSSaHJu/Vu4l7WcnfbtbBN/PIlvPz+f9JxlXhlljlWRxeVy5WMWQEiwsDvYHe3fHFxnic92WBAmuS5uup6Z286sUVjezW2sL7i3Aud7c4UN6s5TvLNWwxZ2n7KMxjp4ujMem6E3uD5tybj1vgFFq1L5bcER/Vaa3U2ebUMg49OIJSZg6azGv5lRLqiRtrLwWPoDgVdxG4qOWPA/nrD26ZLNu88VjDH+n0jvL8zDkxupjlHKHv7qe4w5Vdu4YYMytRpdi+Yh3Ie/p8xCauAOjI3DAqbbbHByMjBiysVbIivM8oJompoCF8mgX7Dg/e18CdDs2rGarwLha/PefoPDEKquhQhGjUQBdgpBsfqRziPJGOOIRdY4Yk89evvPMvxOymKsmqKimmTqUw01ETHSSFHzITsbbqfcYuREpl+F3jJ6ejresxaOnRXiDHgsSoQexa23a5xInTzGpqWkdpHJLOxZj6km5xEmf1U2SU5nFQYI+uP/q6Rr4t83PG2LSIPnvhqnqzH10LdJtajUQL+4Bsfv746RB8+8LCpmimFTUQPECE6LKBvzcMpvewx0mfJfC5+Dmp0nbqTli87KCxLbE2XSPl8otwAMdOmeTeEI6aiipQkcwX5zILaiblmGxsb8e3fHSMSdg8DVCUEsLVITVK0pjChowAbqAdn4A5J4G2GK9QyOG6w9d7I248zzCNC0Kysn5chKqTYgkGx25/cY1qdXXbgMJpVaqu3hoFLlqg6lFjxbtgOu0Zsr+DrGKNPXXb5ixrH4omhEcSCOBQyszou7Fdgzck25sBvjLOguX0gdTqqKm+NSYHnefGfQ3UEj20hNGhYx6C2xuTfb7+mI/AueWMXXxhKhitP1lFQitpnkelMckcN1nSRRZmUXZQCbkAH5hpvfvi9WmVOG7xLV69tTjIxibxfiFBO4+Iy+AnVcWJ5IA3Nt9gBv6DDQ0SNxmCqWi3g8H5T1HxPksAU1cxkARVLBG2Ok3Qlf1FGNxhBay77R1kfhvNfA7wWDJYpMuSGlKiNgpBdSNdreY6bEMbA6huCMQ9eCVMpZRhdnpF8XhWriMhUo7siokuoC3lVSxBQkG2o3Vu+4OBbIsabFyRA5JaqDogaw8MD+XqXXyh7NzZuFBDC524scUCsJTc6kfKYSeKZVS4YVEV3CvKi3PljVbiw2Ez24G2JFjDoZw1Vi9DmUmetE1RDTTQr0+mXDKzKRYHVpCelhzzq24wYXMpjg1LI4GIkocvhmVXhqa+mLRvJYTlgoRtJvc3J77YONVnhlENXr0cZZB0MTZhmtVFTrUUuaTTRtJ07PGLg21f/AFAfb98M6UValiNuMRzSeRqidoxFcXjqvBGpoJTfmSFb/utsMP4bX1zH/wAFtHwuQJceETV36xoKOEFSC6HSxHPC6/QHGdZRTWcqeflE9XbY6+WbC3sekOk8G001ybo4ILNCSm53+/3GBu6PxiZFdD1YJb6R0qx0kLMWcou5LMzn02udvoLDA2YVrk9IzWjXOFXqYNQ+IllcrGjFQmssbDkXAt9sBr1Ku2FHaNX6Fqa9znnPSS2S5mslZHOwsrtcD0uLC/8AGFFYNfkwrLinEroWkjEz1OkoJPy9gTYmw/uMOAHk2DMTPQCvicHIVdpHkYs7HysNigHGn0xQ6YMSWPPb2jX+oMiqqDgdffPrFmc1hVoqZ5TrJ88wWxCk7AW7na5GA3uQVrJ5PfuI7pKgyvqVXgdF7ZjihaZHEcn5ikHTJcA7dmHr7jDNZdW2Nz7zOuFNi76+D3Hb6GB+KvEi0nTXQzvJcgAgWAtc3P1G2Ov1AqGSIbw3wttaW+LaB3mnhfxNHWBgmtXX5lYDjsQRt/vjEUahbukt4j4VboiN5BB7zy7xF+ENV1WandJkYk+dtLC5vvtY/Uc+mDzL6Sb8Z5E2XQR0hbU8h60xHG11RB6gXY39T7Y6dPsH4Y5iyqyxrpZQw/NXgi/+cRJn/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
        <p:nvSpPr>
          <p:cNvPr id="70664" name="AutoShape 8" descr="data:image/jpeg;base64,/9j/4AAQSkZJRgABAQAAAQABAAD/2wCEAAkGBxQTEhUUExQWFhUXGSIbGRgYGR8fIBwhIiAiICAgIyEfIigiICInIR0gIjIiJSkrLy4vHyAzODMsNygtLysBCgoKDg0OGxAQGzQkICQ0LDQ3NCwsLCwsLDQsLCwsLDQ0LCwsLCwsLCwsLCwsLCwsLCwsLCwsLCwsLCwsLCwsLP/AABEIALcBEwMBEQACEQEDEQH/xAAcAAADAQEBAQEBAAAAAAAAAAAEBQYDAgcBAAj/xABBEAACAQIFAgQEBQMCBQMDBQABAgMEEQAFEiExE0EGIlFhFDJxgQcjQpGhUrHB0fAVM2Jy4ZKi8UNTghYXJGNz/8QAGwEAAgMBAQEAAAAAAAAAAAAAAwQBAgUABgf/xAA2EQACAgEDAgQEBQMEAwEBAAABAgADEQQSITFBBRNRYSJxgZEUMqGx8MHR4RUjQlIGM/FiQ//aAAwDAQACEQMRAD8A9IeeOyjQTpHc2GJlczuqrfIhBVTe1ve+2OnZi+vzqnUSSOCWiNnVWAJawOkBiLtYjYY6dmB59nEgjMkaq0nTEuixOmLuzX06dr2G5JHGxtE6EZbJqrNJcy080IkhYcKykB1JUdwykA+hx06Z5jk0rVIMiRmFJFkhYOQYwo3UJa12a92vwfthPXPtoaGq5YTzjM87m680oqpOg8mhHHmjTsY5YTY8envzhahFFYULg459T8jDMSWlZWeP2gqYqeFEeFCkcr2NlZuFW3oAecTpzd5ZYt64BkME3cCPT4jknq5aSI9MxKC0mkNe9thc7Hf0OKtrbRUthxz94SuqsOdwzMT4ly+nmKSylpkNnkm1Ert+k20j6LbDdV+VDYPMrYN2RwPYSgadRA8lNo8y6wQNm2vfte4xBuVlby+0oqlnUWfKLXzNZWilhN5gtihBAcclQTtcYCb1sKuh+IfYxsUNWrI4+H17iHZQCZ3ZY3jjZfMrC3n9hgtOTYxAwCP1gryBWoJywPHyhOZZDHNTtTSXMbAC4O4sbgj6HDQTC7YmzEtmRNd+F1ysazt0GuZnJvK1h5FAtbSPT/xadkjMgJI3gp1SRZHlqZx5XvraOHyopB3F3PH/AE7cYgidHNdlk4cQJF8ROpFTW24LE3WPn5VX9I7sbcYjGZ09UpqQw0ryU9NFDUSIHMdwF124J2G32/zi/aRJHIvGcsBqvjZROkbKiNGgu0jcxqBYG2+/tfvioJ7yTGWfeI4KjLWnTUAWC6W8rBgwuPqB6Xw3o0NloUd8/tF9U2yvPy/eebT57If+WzXvw2k7Eewve5ONMeEVKCbAMAdgc5H/AMEQOvsOApMta+lCoVSGGXRGNrjXsLXtpP8AffHzrSuTeHusevc/vt6/P7z0dwxWQiq2B07xFQ5RTItPBLGWkqE1F77rtfb+323xuanxLxC99Rq6LMJSQNvZuYlXp9PX5dVi5Z+SfSIKqONHVbiOWGQAkDkKx82+19r273Ax6bSNfaotJyjjPJ6ZHTHpE1oDuKax8YP7d4UviGPXJI6GRyjoDYKG1387jcki/F+w9MBPhjdQZvjwuzHJGZt1DJCCpVyDdjbccRrf32Fh6XNhhC2lqztaI20vU21xNpsoENSi2SaZQdcZW67qdSk9zp7jg23wMHEARmT3iiqEdPTw08DrHFIZg0rayCdtK7CyC1/c84KrZlWgGcZRUO5mvEkugS/DpJ+aq2vqtYDjz6b3APGJIDcGcrFDuBmmTZ9FNpjqrIwPllPyE9tX9J/6ht6gc4zrdCRk1nE9DpPHM4TVDcB37wzO/Djx6nIa5sUChdJGxWx3uL7lgcLrayEVuMfOar6eq5WvpbJ7AY4x07cc85g1Bmzx3ZybAAxsNmYg2J+5It7YrZQGPwcHvL6bXMikX8rjj1POD9z+k9K8L/iSw8krCZRyQRrH+v8AvfFk1VlXFgyItqPCNNqfi0zAN6Z4/wAS7n8QwLTfFM9ovWxuTewAXkknYAY0a3DruXpPL30vRYa7OogK+J5iLrl9WVPBPTG30L3GLwWYsyjOoo9cNc6RTozbyHQrrfyspNgRbHZnYn3M6uLMIpaelBeya1qFH5ayKQYwG4Y3F/Le1vfEyOJonhmUyfFRyLBPKi9ZWjWQBgLEoTup+9jYYidGUXhqHyGUtPIq2MkjG77lrMBZWFzcKRYdsdJjSGJUUJGiqo4VQAB9AMWxIzJ3xP4ihjPRDSSVG2mKAXffcX2IAtvv27YuNF56/HwsG2o8s8dYlyfwQahpJ62mgSRjdAB57+smmyE8b2vzfC1ujRBtpsP16Q1dzMf9xRPjfhUjREKWjlLatZlMlze+4soPsbXwsK9QDzgj0hyydplHkNZR1ksiyUzmpYXVyVawP6foP7YXuqBRUcEYz0h6lZgXUZHeIDk9WtRUSGKYmSQm8MkRFr7Bla99jji6bAoPQdwcyu0g5M9YpQkcZdyFQALbsMdoVCVs7dzIcM7hV6wSDIwhVjN+TGxdVIAt/wDl3GGF04BDbvhEs+pLZUL8R4+c1zLMpB0nUWgLXeTuFHe3IU+v9sHdm4x0kV1V4YOfixwPeF1KNIBLFKOmUuLGwNyDfUPbv/ri555EpUyL8LLzMXkmJ/LZXAUAlCpN77nfvbFck9ITZWB8YIPuJtGrFl60asRuG0XsRvsTxv3xcE94F1rxlTMstp4RNI8UOh33dwNOs+4vud+SPXEg8yj1bRnMkvHnigK1XRuAVMCiMDVreRzwLbaQLH+N74gntKYknSAwjqsigUKCKNQNnqnHmb3K7k/9q4idAczyiWJOjJFIZFK6SVNryDU5U8M7OwSwubIcO+H2LXdufpFdWjOhCibZb4UlTW9UDB0iCA4DBhyb2PHbDmv8XVPgTnIPIOCJmeSUIJH0lWlDFFrmpo/OyWVBsv7GwHbHhi+s1Jr0+ps/21Ocnk8TaXV6WrdZWuGIx7QOFVAgnn1pJToVKaSdRta4tz9vXDN9N6vdpNNhkuIO7OMSatVp3CXWHDIOnrIuMtJP1Qmtnla6FNfO/wAn6rC5t7Y96lQp06Ug8KAPtGPBGSxrrD1PviVmYZLCGZUhUq3UMjaW/K0xI6f/AOdySSp9bdsKpYxGSemPrzzNdLnIyTzx9eefniK6DKQ9TGNEkKSKTYAeVl31W1E6R6k33xXXsvkFn5xO1NQtqIzyI26D00zTOD+aSPiGVgqB76m0kX1WJt2F8YVdqvyJjWUPXw36TFZ46up0hbQIhDarFUiThl9GIB39WwWBiSaKGGdpdLljrRlQdRwhXsw76fJf9Pri65PSV2E9Iuq6OHMIpKhI+iiDylIvPfjpaU2lVBZjIBqC2vc4tmUA7Sgy/JKzL3jperBVxyDUKWXVGeLt0mYaQw34btcjArK0cYIjNGotobdWcGNM48BCpiSeBXtYkRtbWlxbYqSrj0IJxntp7Kcms5HpPQVeJ0asBdSMEZwR05ktkXhqd6mKEoqhPLcXuLbE8CwtyD3tgWRYSgzknnPaPktp0FpA2qOMdz2+ntPWvFWXlIKdo4y6UsqSGNRclVuCQO7C+q3e2NVFCqAJ462w2OXY9Ywg8UUbqGFVDY+sig/cE3B9ji0pmFSiKQlWCOV5UgNpvxcdsdtOMztw6TRQQLKAoHH/AMDE4nT6qepJ/wB+2OnczoMOFtcdgcTjjMjcCcA8zN5I2LRkix25BBvt24+mKK/MO1DbcyI8a5M9LaspSvVpgLIFI/JtYg7+ax1HtYbdr4f01u/Nb9DELk24ZeolVWxLoinlVmkiAI0kixIAJtcC2557YV3FcgQ20HBImNXIplV1mkiYAAgeZCSNQUjcE29P34wu9eW3Ax2nVKlZrZQR+o+s2r6JJvzlk3AW+40nSdaXJFxYm+1vQ4pZTuOQYTTazy12EZHPzGeD+nrM8nSRNNxFJGx3ZSCbk3LXJs1ze4AFsVrV14YcS+qtps+JCc/0jbNaBZYWjuFB7jscEtrDoVi+mvNNocCS2WZXK7GKaS9PAd7HYnm1/QdweMJ1Vt0c/Cs19TqKgoepfjf9IZntTUBevSsssIXeMC97c+/7cemCWNYTvrORFKKqMGrUAq3rBfHwl+Ei0AhNjIF7bbX9r4jV7jWCI34GavxLbzz2zE+QUlNK8RgnkhlBGpG5b10kbfbAaVqYgo2Jo6+3VVI4urDr2I7fMSr8Z50aeGyG0smy+3qf99zhrU27FwOpmJ4Tohqbst+VeT/aB+A84lm6sc7FnQg+Yb24I+xH84ppLWfKv1EY8Z0dVOx6hgH7TqozINmSwmGJtPEhXzr5dRscW89vP8uAHh6fgfxJJz6duuJzV+F6SDVUESERu0/TL3XWeWse/wB8HchAWPaZ9FRusWsdTJ7Oc1pquQM1RPCRYKAnyD9Wkqbhm2GvkC4Fr4V/GVHrkTWfwHVr0wfrBc3zFUjijepSUSRWDsSjsE8rHzA33B5GFdVawIsVSQfSZ7eEea5R22sOxn3L/D8rxieKYhHC6CzhtgbHvY7bC/Bti6VWWJkr/SZGo0TVNtBBx6TaemrIEfqAO2vyAADyA777C+n1/fAnoI7Y/WJNUR1EWitZhKzwA9JSQRvdhyAbc3uNicVD2142uROSx6jlGxB/h6aUTEJIpT/mKrEajvYWvYm4PI9PUYcTxPWVkDcD8xNJPF9UmAWB+Ym3hyvp6fU6iSRpEtd/NpXZmUep0kE/7GGL/Er7U2sB9O8NZ4va4AYYxzxxOK3xKUqItdSDTm/VpxHZIoSthvuxdr2FtyfY2xFWLE6YnValn/3DDKXK4KyColy+Rk03EkbAgN+rSU/QdttPl9ucWXKA57QxC2MNvGf0huQZSKaJ+rFFLJIodNw1twLb8bsNxzgD6xkGU644/wAxzT6TLcnGDg+/8xNo/BVLUz6zE8TxSaro7KC9wXOi7IL8HSbnBKNRZYSGHSB1WmSsBlP5ufpKrNnj1KrlGUfMpG6Cx8+oG6+na99sNREmSvizJZfh6WOhE/SpjZ0hk6c1tNltrHmte5B5x0mDU3ih4sx6Ozxw0zq8jgdR5Y0SR7sPZlBtte+K7FzuxzCea+3YTx6Qrw7+JQmhmlqYli6MKTExuHBV76R6q9xbScWlJTUUFLVRpUCCJhKocFo1uQwuL3HNsdOiyoqjCZYo4gg0kahq1bINLkkWIJ8o3uCMOqu8BmMz2bZlVH8+ca5XmyysUAYWBsTY6gp0k7G4Nxwd98CtpK/FD1XbuMfzpEfieeSerhoVkaNGQySspszDfyg/bB6FCVG0jJHSCvZntFYPEFzvwjT08XVp0dZVIsVZjcHm+EtdrrzSwHf2mn4Xo6BqUL8Aep4mWQ+KALLPcpa2pbcXvYjuPpb74xataV+Gz9p6XU+GhxvoP8+ctlkV1Gk6lZdvcY2UIwCJ5a0HcQRzFeeeIooT05VckrqPSJJVRtqYi1hiO8rCFp4Dp0tYOAyLcb+ULqAO/wAu339cdOxNHoUWFow9lDBxq4Glg2n6HTv9TiCR3khc8CA1OU9bU3UUl73CsbDVoU29fIh3I5OOBBHE4oQcGGZ9VdNOkB5XjYWtxtYEYX1D7Rj1hqCA4Y9jJTJ/EZhBgnTVEbg+ovz9cI1ajaNjjiej1GiXUYupOGmmYxrEA9HUWSY6NF999v4v33GJdQhBrPB7StTtdlNSnKjOZTZ9BVl0NM6BFG6N3+vqLbW2w7atuQUMytFZowrC8HJ6EdpL/wDB6ioqUc0ywBSCzKLA2N7/AF+mFPKeywNtxibn4zT6fTsgs356A+8+1NPU1lW00aW6RGgSCwsONjySd8cVsts3AdJFdmm0elFTt+brtn3K3lp8xBqFCtNs1uDq2B/9Qx1Zau/4+87UrTqNBtpOQnTPXj/E2pKtFzaV5GCgagCfWwGJQgalmMFbW7eFoqDP8MqfEULTUsiwjUXAA7dxfc+2G7wXrIXvMbQOtGpVreAJK0mW1cEap8LBOu5vYE87gm+FQlqADaCJtW6nSX2F/NZDAvGeSxOYVkjjUPGo6RHlQ3Yk35G7fxiLyUKBeIPQqtwsNnx4PU98QqigcIsNPURMUvpVSQ2/IBOx+hx1bOg2qwPtKXU6djvtrZR69oOmaOzlZY2ck+ZV2JO4O1jyGYG3r2sMQNc+7BXJ9p1ng1O3er4HqcSkOeQhQk8MiXFrut/55/bBjqkz/uLj6TPPg7WD/bYN8pPZx8NZRAxfUChR3NrnhyXB2HBHe/tgZfStyDMvUeDaqsgpWT8onzahkgnhlpunPDZY5dKqJQdgTsQNJNjsLC1tsX8mhhw36yreGMowykRXPWq0jVRjUqJClJCQLzSL5TNL/wBCAXF9tvrhutAowOktXX5Y2iORWPSgUVJPE2YVB6088jDTqNiEHqzbAD0374tLR/4e8Q076KerENPXM3mhUjdlPlJtwTyFucD8qv0h/Pt/7RpXZrDTs0ZVpCxLOE3+bm97D+eMBa+qglRnn05jVejv1KBzgAcDPE1oXiaOPo7xh9QQ2F7A7A+oazWY32wwliuNymJW6d6nKMORMqvWjl2N2JUlUY+TewHo1wABfuW9cFi54g+b+EqesDSlVineN4+rHe4DKUOrjURvyNsRLiSWY+AKqPVDSmBKd6hJrkEnyIAFZABddYLbHESwlBTVvwyJBFtHEqot2NyAAAdlPPPPfC5vwek1q/DVZQSx+0WZHmM0c3wFYxILDQ5NzcEMBc8q1rfxj0F1aunn1Tx1Nzq/kWmegLCqksFUFvmIABP1PfGWWJ6zWCKOQOsnvFeSSSvHUUzBKiH5dXDD+k/z+5wzprlQFH6GAvpZmDp1EW1FVmk6GIU6QFhZpTIDYHYlQCTfBAunQ7t2faD3XuNu3HvB6+GKiNNTTQhaQjS1UwB854U23j1H9ZuO3uENRtucswmjprbdOoFbEfWUOR59HNM8FNEWghXS04Pk1iw0L3ew5I2HGKjjgSpJJyZK+IqmQ1gcRPHIjaGupMckHJZiRpta+3+mOxOgVPmKz18U7AqFZmRSCAsKIStu255t6Y4SI/o85liy6SqkYs8shMaubhQzWAsf02u1vTHGSDjmOMgncxO00UKDkNEQyvtuduPTFSRWpaXJe0gE5mcuUkOGXlwWKX2Njx7bfbbCYrbeN3cZjT7Ch2/8TFWcUCSKSBpINrW3B+n+MDvqEJo9a9B9ogy/K5WqEjUWa4Ia2wAPzfbC1VbFwJ6KzW1HTmwnj07z0HNKllMSAudMyK4vZpFYW1DSQbKTc/8AY2NrnieNYgnI4jSlqlEalpVa1lL3AuTx9zcfuMTOhNRMqIzsbKoLMfQDc4gnAzLJWXYKo5JkuPFUEjxmallWNyBHNLGNJN9t+Vv2OFfxCEgsvHqRNk+F3ojeXaCR1VTz7/Ofa4S/HGCJooFePqCTpAu+9mFyeRzf3xVt/m7VwPpIpNQ0fm2AuQcYzgDjiNqqicaXMpYooFyNyQeRY2GokA7YOyng5iKWqSV24BP2/rxFmaQCYRxdVoHQkKwJuexDWtYki/OBOhsG0HGIzTqBpiXZQ4bsf6Sa8YIUkjjZy5SJQWN7k7773wlquGCnsJt+FENW1gGASeIH4do2eZWHlSMhnfsoG/8APGB6dCXDdMd4fxC9UqKdS3AHrG1ZmWiOWpjFnnlKo3cKOSPQk4M9gVTYvUmIU0F7Eofoi5PzMGyCsecvBIxdWRiuo30sBcEE8YFQxsyjcw+tpSjbdWMEEZx3BnepXj0KyFTGFVNtXU2ueLjuS3FsdwwwPT9ZUhks3EEHcST2x6f4i6rQIAAmpQCOoQQGb1B9BwBgFmF4A49feOVMbMndz6ZHA9P7xxl+SQxU09ZRwF63psBruSHtuFU/Lfmw5GN2gYrWeKvuW2+wjsxH2kFnWYVNS9Cgpikq20GSNUeWVQLyMABaKPnfY2+uCQUYZB4eWqcdHW0FKxZqpVBkqak7alJ/QhN9yBtiZ0q8jqE+Eef4hg0Z0mSzFnPIDFiepfUABvYfqPOFr0VQXBwfWPaO13IqI3D0Pb69oZmMMk0VO3QJjALyJGQrAnvbt67YUsDuiMF4744M06WrqssUsN3QFuR9/wBIxo6kNArB5JI73uQNaafU8G3v/OHKbRs3A5/cTN1OmPmlCAp9uhhEoA6f/N6Okk9PXqLGxGrT59wWP157YZBBGZnsuDgxbLXzaQWDMiELZba2kJ2XvwtgxU3B1c2OJlRmMocruASqXPoqn+Wjv++KbRGPxF3/AHP3kZ+JEimppQn/ADe9ufmGn+b42dAD5b56TB14HmpjrPQGcAEk2A5OMokDma6gnjEyoakS3KXKjbVbY/T1+uBpYHGRD26dquG6+n95ll2dwTdTouGaJykikEMpB7g2NvQ8HFoKF1UKSoUdQ6OLMrC4IPqMVk4iLJPDRpIZYKeoZIjfpKyhjCSbmxO7DkgNe3viNw6Zk7T1jiCArGqvJ1LCzu4XzepIUBRf6Y4tjkyFGTiC5j4dgnA1AqQhRWQ2sp5AHH8YnORkTsQBfCalIo3nkljifUqsFI22Cmw3A3/fEBgek4qR1jF6aCNBCto1B1aV25N/74Be6N8LHEZ06WKd6rmbwRh2DCRm0nv7/a+IVQ7BgTx6yWY1qVKgZ/nSZZpTwl7iREntYAsNx6Fb/wA2v/bDLVF+cRUHHEAy/Ur6mjKACxH9XbngAbG/pbCy/CckRoJlcAxxWTxNHZ20hx62YC43uN7e/H2wfeoEF5LseBEb0jxNGDpdS+oMx2ZrX1t21cKiXCjn0AvA9Ospke6AuttQGpTva/I259McRJBxyIk/EEA0ghAGuaRI0A9Sw3H0AJwtqj8G314mv4NkanzT0UMT9v7w/OMhp6gxme5KAgWcre9r8EE8YvZSj4L9otpddfRuFXfHbMTZDKkM1RFG5kp41VhdtWlv6QThag4sdUORx9/nHNfl6K7rBtc5zxjI9cTmoczyFm2O2kdgMOzGiyvysOwZyw7E97Dbg4Xt0q2HOZpaPxSzTps6iAZ9PKsehInjpx6AnV7se+Eb94GwDC/vNvReS7ea7hnP0x8hOKzzUMJG+iRg1u19xgdnxULjtC1fDrnB/wCQGPpNPCCFWlmPyxxtv7nYDHaQYLP2A/UyvibblSruT+gmEUbIrKqkyOdJIIOkW3G3BPe/YfXAQGUYA5MOzK7gsfhXnnPPv8oVV1A0v893VUCFSAhW1zfjttb1wV3BB684HyxF6qiGHT4cnORk5i7xf4vrf+ILluXaI5CFBdlUlm0av1AqAFHNidvpjbTgCeQfBcn1mOd5dLaE56GAU6FraV7ABj8kqhRYHjUF9cWlZUeE4qpJFEYhWhC+QIQyBBe2lhuWbkm54JPIx06VsdJG4GqNdIOpRYc/1W4virKD1l1Yr+U4iXMoYfiSsdYIKiQC8epbsDsCFJv27YXs02W3KcGPU60KgSxAwHT1Eb5Xly08XTTc7m57k4JVUK0wIDUaltRbvbiTMWayLoYzF5WYiSFlA0AX32Fxa33woL3GMtz3E1n0lb7l2YUYwwPX+fpDsnzESND1Y9DsrPGF3U3Ni1hup9z6n1wejVb8BhjPSIavQLVuas5C8Htz/WI86/EkQzyRpFrVDbVfkjn+bjFX1gViJs6T/wAba6lbGbBMJ8MeD1SYzzTdeZWsTyFa2/O5YX+3pjcv1u5NqDAnh6dFtO9zkytqaRCVa7BlN7g8+oPa2M5l3czSrsNYOBnMW5V4nopzogqYWZdtAYA7egNjb6YkYHSUJJ5JgfijwwZWFTTP0KxBZZB8sg/okH6lP7jtiZEaB5TTKSAspjBIXezWGoD+bYX1G7y229YbT7fMG7pPtFDCwBUC4/cH373wGhKXHwjkQ1z3KSGPBmtaoYpGeGNz9Bv/AHti9+HKoen9pWglAX7gfvPuWNsYzyht9R2P7Y7TtjNZ7ftJ1ABIsHRpzlnysPR2H84nTflI9CZGpHxA+wmcsuie9idSdgTwfbFGbbdnGciERC9GAQMHvDIZdQuAR/3C2Dq24E4izJtIyZ5VTUerN1EsPVYIXkRiLliCbgE2Nriy+g9sbOk3J4fycEkxPXMtms+EfCMY/nrKWqyaSWppShKR2ZpCoaJioI8rJewJNluLd8VS5VrYMMntnBH3gmRi6kcD24mnRkSvezyrDJSmXSxuQy+Wx1XO223vioWs0/lG7OCfaXL2CwDJ24yJj+HviKoqFqGmOvphdKgKpN9V/Qdhzi+v0tdRUV8ZzBaPUO4JbnE2qvEcslcKcKUiUBn289jsdwxAHmBuN7A4E2lVdP5pPMIuoJu2Rv4gyGWonikWo6SxDy6V1NqOxNztxt684ybaWdgQcATf0Wvp01LI1e4tjOTgYHb16yd8RmnpbQzCWtd7PaZ/lO6i1hte52HpiRp1xzz85o6R79R/u14qC8fCOvc8+0LoCekq9KOFQbmOO459STcm3fBUrVBgDEw9bcbbSSxb3MZMFAtuRyB/57fTfForEucZqqdQLZ5UjEhQm1l1Bdz252v6dsSJDZAnMPjBnlWFaZSGXyhmKsT0uoDoZdlJ8oYm977bYkjsZVWPUGfV8ZxBUIpj05SQCQF1BdIbYjkMxABtfSTfjEbFHaX89yc5PHvHGaZzDA4gaMebQVA0jUWkCbDuVNmPtjhWoGMSfPsJ3Fjn5wTJ83gqBN06azqmvSQnnHmXkE2N1Is1jvivk1+glzq7zjLH7zHJs+ppvh0NPoaVUI8q6QzxmULzf5QWva3vfbHCmvptk/iruu8waqzGBq6a9ND1UusUzIup5Uj1kFr3UBbAE8774LiK5JmhzqeaANJGjKrMKhdIKgqym27MCNJY6gTuF+mOAEqSRAsyzCqaBIcuWKKXqfmB1VUVSzDbt5WUg7XNibYhxxL1tkwSHxvmFFWwUuYCmmjnIVZKe9xc6Qew2JFwQPY4pCxlmvgqolzyGvvF0IwotqOvZWHGm3zH1xxkT0E46TMpaVWBB/ULH3B7ev8AOIKg9pZbGU5U9IrzLKmCu0FhL0elHc2VfTtcfzxgBpA5TqBiO0asFgt35d24+pnm3/7b1v8A/V/6/wDxhL8FZPZD/wAm0I4GftLzw4smiMKbQhdRc/PI5N3J7A6rk/xh9Gdzu6D9Z4y6mmhSrcv09h7x7HMrbqwYA2Okg7+m3f2weIGeUZnRRQVFRQGiSpkmbrUV02USf8wF+UVGBbY98ROlHk/geopoUEOZVCyAeYNaSIn2R9wBxswxOJ0saYEIodgSFAZrWBI5Nu2/bFCQOTLLntBsxhUAyqdLjgj9XsfW+E9SqBfMTqPTvHNO7E+W3IP6ToRCSRi1xoAGxI3O54+2OCC2wluwH+Z2/wAqsBe5P+JzLEInV1vY+V7knng7+h/viXQVOHX5GclhuQo3zE+U1QqNIrG3nJH3Ax1bhCwPrOtrZwmPSfp5h1I3FyulgSAfa232xLN/uBwOPlJRD5bIeuRCoqoMbBXHuVIGCrZuOMRd6dq5JH3kT4k/DiWadqiCcAsQQrarjgfPcn3xuabxFKqhUy5xMu3SM77g2IlfwbmY1Wmdiy2YdRgWGogi7bG1r2J4O2DjX6U9U/aBOlv/AO36wyiyXOYlQqR5VIUFkJUE3I3+g7nHNfon6iQKtUvSBvnmYxPKXiV9lEv5YZbC9rlfLyxwMPoHGA+Me5hzp9euDs6wnw1XSLXdeWn6ZeIqqRx6Axuu4H074H4jfTVpgqNu59cmX8P0l1+oLOu3A59BPQaTOryLHLE8TvcrfcG3O44xhpcS21lwZr2aUKm9HDAQTMchpamXqOHEvFwzA7cbcffBwwMvXrL6E2A5X047zuXKmjF0ZmHe/P12xMRbk5g6oXPsByTwPUnEE45kAZOBINyKepllp5HZnFmd7Etv222HFh6DGRdr23/7fAnrqPDksoUXLz7cS18L17PBJPM2vSTYBRcAC/Ybk3w3o9RY1ZdznHtMbxHR1JetNa4z6zvMMwMlN16bSQm7I6Ake49COcWOpZqt9faVp0NaajydR9COkmT4tnLKXSBtO4PTNx9Dq2OEv9St9BNc+A6f1MscjSCKnVo0QdQaiAVLHvYkfNa9t8aq2blDTzjaYixk9IT/AMKhLJJEsasgChhGlwg/QptdRbbbgYIrZgGrKnmY5tkavqkiWMTEWLNGhLL3UkrexGKWl9vwdZegVb8WjKyZzbLKiop1hoJkpZY2GuExoEIuNxZdrHcWH+uB06jzODwwhdTo/KO4cqehknmvhOqkzenp6kvNSkLK8lgquyIbs1hzqNt97Ng5MVGB0jJsuy2tronSCSnk6uqOVAAkzRnUwK/bm18RJEceLMpqGqZZik1RAUHTEFSYngKjzELcKxJ359scZE4rvHTRU0clOVnUUwmbqB+qwBIu2hdCX0nzE7kHbbEyZkPFclPJWMAZOpUQCJXLFUEsYPCgm2xOlRucROhk3jOqEan4WxErRu5WUrZRdXCBOpZuONiDjpMrMlzETwRyhk8638jXW/exIBO/qBjp0k8yjeurHoVZoqSnRWmEZ0tIz30x3G4QAXNueMcBJZieT1nFDmehnpMmpImSE/myMxSIN/SGALSPtva9u5x0rORLLXdGoiiEdXRVPTljLbaTYSDV+pSpDj6Yn3nSgzrxHHA4jsWP69PKj/X2/wDGFbtUtZxNLR+GWahS4OAOme/+J+yfNIzTKzliANLEqx/c2t9TiVsU15PSdqdLYupKjGe2Jn/x2iQ7MNj2Rj+239sLrdpUOR+0N+B1zjkftC4M9hZ0RNRaS7KNBF7d97enfDleGGV7zNuRq22P1H1gFd42o4nkjeRRJGbMhZAb823bEseOZRVJOBO6bxdBJHrV4r9kM8YY/bViqtkbsQjJtbbmbyZ2fy7LG2sgWWZSRf6bG31xzOBgnvOSnfnHafaietMmmKKmK86jMxa3/YEG99ubYliwMhVQjJOPpM8uLt0iLCbSzTNvpUkGyb9gTsD2GElJZhs68k/2j7gKpD9OAPX5x1ltWW8rkXAJJ9d9rbDtbfvza2+GqrCeD1iVtYHKzOoqop1aJJdLNsGX+bHg/bFWtSwFVaFSqykixkzjsf6xJmGSVCQGFCkiEi4C2bm9yb774A+nsWvYOR+seq1mne7zHBB+eRNpWZamnaYBfIVFj5QdwN/pbFjxapf0+kEoDUWCvnn6w7O6l0UPFCZmBsFBAIB5Nzh33mWMgYgWVeIUlk6bI8M4F+nILEj1B4YfTHd52TiPhMO+2JkSF8a5sQelFYRtuzKR5j6bcW9MZWvuYfCOk9F4PpK8eY/5vSJvDFREJ16yqynY6hcC/BwjpWVbBu5E1PEUsagmo4IlXleXy01WyomqnluduF7j6envjSrqeq74OVMw9RfVqNKGY4sWTudSPSzzRQuVjcg6RbuOP5thTUE1WFKz1mto1TU0pbcOR6+0zofDFRKNQTSLba9r/Qc4pVo7X7Qt3imnqO0nJ9oHS1ktM7DjkMp/Y/T6jFUuspbA7Qtunq1Kbj95d5H4gilF1v1f1Kx5+ltjwBjV0+qS35zzes8PtpPxfl7GN6xWkTyO0bXtew/z/cYZYF1+E4iFbLW3xjcJO1NOtPKCrPPVN8oJ2Huf9CcIOgqbIO55r12HU1EMAlQmuYZ1P8NI8UIaojIDRHe4uNRAG9iOP84dpsLD4uCJlaugVN8Byp6GefUmfCjWoaNToaT/APh9ZbFGYWdhfcKoNv298Gik+ZRnT0lLVSRSdaWapWCHV5ldrDW9u4JY/wAY6dmU/imryumenjr41DyRafIHCBQeGVD8mpjbUCBvjp0oIMooZYyUSN45kTcMTqWMWjIN7gqOGG/viCQOssFJ6T6fCVH0hH0vKGLg9STXqIsT1NXUuRt83GJkYPpGdBRRQRrFEgREFlUdv33/AHxXE6T+Z+F4KyTqM08MwUJL0ZShZeyvb5l5sR++LSYvi8SQwxikyqnaaRLoqrG6xoeCzuwAsDzuScdIjTJMllpabpoweoldpJpTxrbdiB6DgD2GB2biMJD6fyt+bc49B3g/iRYYVi6kXWncEAi41Mq7XA5uxVfvinkKcFhkxgeJW15FRwp7dcTmeaqmiRYEWOMh42Pyg76RIoJDBdOprG5uQN+QXAxiJM7M245z/O8Vw5JErDqO3JJVBcDzXADOASNNhexxmPRQtu4/aegq1erfT7O/rnmUeWGEyvJZIxzf9RPe1yQB7ADnDaagMfQTMu0LIBjlj1xPAPFLiSuqXF95W5Pv6nFg24ZEC6bGI9IH4qo4kMbxfK+qysCHXSQCGBJB9mWwO+22LVk45gmxniZ12SrHTiRSeqjhZl/o1rqTtcHYg7nfHB/iwekjGBkTgM6UyzpNKrmZo9nIFgitfbe929cWB+LEj/jGmTZnVGCWX42pTpsi2E1gdQbuzDjTx3vjmbDbfWcucZlX+D/iCqqq6SKepkcPTSW1m9m8gB/bEPWCpA6mErtKsCegM9hMLCOOMx6Ehsxe4t5N/LY33woUIUJtwF7/ACjodS7OGyWyMfP1+U4omlVWmkaRQbva4KEHhbcqcVqLqPMckdT7e0m0VswqQA9B7+/zhMNR147SxoykcqwIB9COQcGqsNw+IfbmAtT8O2UYg+4xCUUKLDYAfsMNAY4ihJJyZEZ/WJVV1KlOQxgYvLKvyou1xfjscceTIjAeJ5ZWJpKVpolNuqWCK1udN/m+uOzOhNFUwV0baoyGQlXjcWZGt3t9djij1K/BEYp1VtJypkpnPheWElkHUT1XkfUf5xkX6J0ORyJ6jSeLU3cN8J95rkPiKVNMbysI+CbBio9r4pTqnU7S2BO1fh9Tg2KuW+fB+0qMtqaJZdKMGkbfqPvc/wDce/0th+u3Th8Dr6zGvp1pr3MMKOwhdPNPH15agrpQeQLwRzf1vwN8GU2LuazoOkAyUWbK6ByeuesgKWjkqpbKLsxJJ7D3PtjFVHuswOs9XbdXpasnoPuYLUU0kEhVvKynt/cYh0ap8HrCV2V6ivI5BlTlviYmEre0w3W/DcXFjwbduMP168lNrfmmHb4Qq3Bh+Q/p/iMs1qIpIPiVcLKqggg2N/6SO+D2ujJ5gOCPvF9NXdVf+HdcoT+nrDGUSwx1OkCYJcHjnnuLjuAcFHxItmPiiwzVa2nB+DP8+UwjhhmIaYRtKNSoWCh9JFuOATc7HBKrMj4ovqdPg5QcY+g+shZfCM9LNTvShKpKZmPRkOhwzm5bbykgFbW9MGiUVUcz1mcTO0y084Iijp54i3UhF9QGrubE/vjpaXHimhiPRhjjHVayRgbCNB6AbAf4HtjN14VsKPzGbXhLNWrOThB+pnyiy3rzyQySOI6dVRFVrX2+Y/3/AGxSuk2WmticLC26jyKFtRRufJJiatz6pppGgWYkRkgEgE27XOAtfbUdgY4Edq0WnvQWlBk8z08wLq16RqAtqtvbm2NueVzxiaBR6Y6RPkUYUeUWubn64qBiSTmdaR6YmROIadVJYLueT3OIxzLFiRiaSIG5AP1F8cQDODFehxMP+Hxf/bT/ANIxTyk9IT8Rb/2Mms1/DbLpyxeAqWJJKOy3J52Bt/GLbQIMsT1kFmH4U0EZtLVvG39I8xA7dsLtqFrOHYR1NMblzUhM+Zl+FlHFErCtqX6nyhAh1/bvb3xay9FUMOc+kHRo7LXK9Mdc9orh/DosGhSsnibc9GRLKwPJ2kA49u2BpqQzbSuD7wtugKKGDAqe4hWXfhTUaHWKuRRcFleGwvvpJuW3t+18HRw/JGMRWypqzgc59IX4P8Jy5RUfEvLBOroYl0ORuSpuSQbAacUu1C1rkcw2l0bXOVORj2nouWZ/8QZgAAEB0lS1zbve1regwKrUmwsPSG1GhFQQk9f584bm87JGtwJVLL5b6W9eR5T9LD64PaVK8+0W09blzt7AxX4tzyeFVMFOAG3kkYX0HtqCXJsO+CAAdIAk9DAaTI2rFDz1rTof0Q+RPobbn72xIErMvEVEq9HL6VREJyTKV5Ea/MSeSTxvjj6TpYUsCxoqIAFUWAHYDEzpEJVt8RmU0OyhoodY3CkbO9u+kNf7YidG+U1wV5vzzJToqfmuwPnN9QDCwItpPsTb2Ezp3VZRDVL1AjRk8MV0k+5U+vvY4Wu0tdntNDS+JXUHHUekh6hAkjIG1BSRqHe3fGHYoRiBPX1ObawxGM9paZjK0tJBDE3UeSwJv6bm/pY2xpuxahUU5JnntOi1ap7bBtC5P9p1UTR5dDoSzTuOf8n2HYYsxTSV4H5pWuuzxG7e3CD+feRcspclnN2O5J5xju5Zsz0aVitdq9BOa6jki061K6hcX7jHNWyDLCdTfXdnYc4jTw3VUzOFqUF77PcgfRhx9/3wzprK9wW37xHXpqVQvp2+nf6T0Kro0cfIhYLZSyggen2xusgYcDmeUrtdGwSff1g+SUzqGDiw2sDpJ43PlFrE8DA6FK5BxC6uxXI2n7Z/rFv4hHTRO4IV0tpawJFyAbHlSRtcb40NIm+4LMzUttrLCea0PjmoQgyLHMVB0M6+db7bMN+MbNvhdbnKnEzq9c6jB5lHl/iVYqhpqmnmDsNIK2dVAA4sAeLeuMUeF1mw2JYCfQ8Ymu3itnkChq8Adxzmfq7xLSvMZ4KiSCQiz3iLBh7gd8Javw+6t/MGR74yDNTw/UpfUKiAw7c4I+8EVstbzS1kjOd2bpuLn6FTjNOmrJyz8/IzZxrhwlHEIyisraiJapDL1eob3njESqGs0ZjJuLAEXO998a08pCPENcyytNTz1LtHVJHISwEK3cAwhP1EA2JA5747MiNXp3qcwrYGqJkiSOEhY30kMwbcHtxe3fa+OkxN4qqzG0k1PNVNJBPFG7mS0S3ZAY9H6/K25t357Y6dHFRQ/E5hWRPLMI0iiKpHKyAEhvN5SD29be2OnRNTZnJURZXFUzukUyydWQPoMjpsiFxYi+7bEXtjp0N8Vn4eKlgglYwSTlZGeocfpusbTDUyAn/A744zo68GRSRtNG0kRQaWSNJ2maO97gsyg2JFwDfvjpE0z5YIQ7dMPNN5VXkk8d+B32wnqPLQE4yxmpozfcQN2FXk9okmpGpBSSP5ljJ6lt9Go3/39MKNX5IRuuOvtmaC2rqfNReCenviUVdSQzGCoL20+ZSLWYHe2/b/AFw3qWpGLHbAHvMmi22tXpAznrCM2oviIwquNOoFvRgOVNvXF323oNjDEpp7Dp3JYc4IHt7xJm3hcs0hgEaKVXSo28wa9+LDbbbALdLuya8dvvHaPENqgW5J5z8jG9BlrpNO5tolCmw5BAs3tbDKVEOx7H98RS7UK9aL3XP2izN6uUIuqI2iN72Njb+2FrnfAyvSaGlqpJOH5aY0XiYNfSjkgX0fN+zDf/1D74JXrFbggweo8Hsr5DD68fpOIaGnnfq00jU817tosNXqGQ3VvqL/AFwyjq4yJmXUPScOJznU4pq+KqlB6LRGIuBcRtq1AtbgHi+LdDBTvPfFiaelRsJ6iTZAhuF/62I2AHOOzJxNMgpxTUyQ0+meTl21AAs27Ox50322B7YmVnEkEnxAQGOSRE6jNICI4wSQoRF4JIa7m5AHvbESYdH4ij+HhmdWHWUEIo1HcX9rj3+mBW3LWOYzptK97fD29en3ktm2XK15oYZUS+6utv29sZN1W7LopA956fSak14ptYE+xguS5s1PJqXcHYj1H+MBptNTbhGdZpF1CbT9JSZtl8dYhqID5wPMpPp/Y/wcO3VrqV8xOsyNLqLNE/kXD4fWZeEvD97TTDb9Cnv7n/AxXR6TPxvO8U8Rx/tVH5mF12ZxzSvTVcfTUn8tj/Bv2v6/Y4LbqFNhpuGB2MBTpXqrXUaZsnuJFeI8pamk0khgd1I7j3HbGbqaPKbGevSb2h1a6lNwGD3j3whnFQ8csKWbTGWS58ynsB6i/wC2G9FbcVZR0A4mb4lpdOtiWNxkjPvHTdGOJJIWvMStvMSzkkagwv6XvcbYbIRUDKeeO/3iY86yxktHwc9uAO2D/MxN+KOdRtSmNHBbqAMB7b/ffa4xveEMr3Eg9J5zxSiyqobhjdBMuymlhpIhVKl33JYb3O9rjcWG2MzU63V3atzpicDt8oenS6euhfOAyf51ifxBGIGhFFK7GQmyB9a7EWte/J9+2NPw6x71c6tANvfGDFNWvklRp2Jz26wev8MzrEXeGNiFJOhzqud9RFrG3exPfBaPF9M9uxLCAemRxKW6G1U3so+nWI6XKKiRQ6IzKeDfn+calmq0tbFXIyPaL1tqiowW+5nsNdkWXdbqyxxB2OrckBiN7lb6SftjyjOi9TNxNPY/5VJ+k5qMqy2VndliJlOtjqIuQfmte2rbkb4jzU9Zb8Jd/wBD9oWtdRQs0ivEruqqxB3IQWUfYE4qb6x3lxoNQeiH7Tar8N0crO8lPGzSW1Ejm3B+vvzggIixGOsOp6KKNi6IoZlVSQNyqiyj6AcY7MjEDloqZovh2pwYQL9Mx3Qd/pfHbgYTyjjOROKGhpBF8OlOiRMT+UYwFJtckjj7nHAgyWpZRmG5dl8FOpWGKOJSdwihbn3tziYGLM3yBZpOqRIWtbSHCjb7E4Vu0yO285mjpte9SeWMAevWEZRlKpG4WMRs43DEuNr2vvvi1FKovC4zBarUvY/5s49sTaogsUCsgZFsFI2txsO2M/XVFrUNbDcAeD3nUt8Lbgee4mK1ACsLBWLWJXj3P7YTTVKtTLtCsxwccjpyRCGslgc5A55/afKdgNBvsjlfseMV01wQVEHhWK/Q9Jaxd273GZvPO2l3BsLgL+/ODX6m3y3vVsLkBfvyfrBoi5CEc94j8V5gRDoEurWbEabG3f8AxiVvsYf+0OPlgzS8M06tduKY2+8l2lIh6a7HUTJbk9h9QN8XDYXaOvebXlg2+Y3Ixx6Cc1yMWMqqwjv5W44Fr/vvfFizA7l6SqJWy+Vbgt6R7Q5/JHGOuBIp7fqsdxfsRt33/fDaaplA3zJv8Kqscig4I+0cURgmhcU4RC6kGyaT6G4sDa+1xt6HDqkMMiYVtT1OUfgicV6zMyaUCNpKLZuAbFjcCy2C2X3INtsWgpj8KlS5WRS4TylixVyP1A6LK6A+Uj1B5x06a59RIwhf4hKcxvZDtsCLAe2w+mE9QobB3YwZq6Cx6w6eXuDD9plkdW5qngab4mMLrDkDyn0uPqcDoYiw1ltw6w2srTyBcqbD0xnrFnjPKdEgeOO0ZXfSCfMPYcXGAa7T4YMojvhWs3VlLG5Hr6RDBVNE233U8EehHcYQDMhzNWypLVwZZTzCvgHRkMcsZ1aL2F+329D2xp7xqq9qHDDtPPCv8BcTau5W7yfzzOy8Bhni/PQ2D8W9T9f4POE79TurNdq/F6zS0ui2XebS/wAB7dZJVlaeWJY2sAfbYfbAdPp31DgCauEQE8AfaY5S80cqzKxRgb/X2t6H0OPXaXw8hQo4E854r45pRWa1G4mVWW588tVaUqiy+VmVQCv0PIv8pO/OGNV4bWavg6zy+j8VsS3FnK9hngH1xM/G+XsaqmpEKEKCyatiATfSxHI8vPe+K6ADS6ayx+g+8L4hadVcgH5jyeeCYYniOcVUdNNToC2xKsTse42423GM0+HadtM+pqtPHrj9YQayzzlodB+s0o8mjTMZJFUACMNYdmYkEj7Kf3OF7tfZZ4cqMepx9BL16ZF1TOB0GfqesE8KZ1LUVVQGYmMDyr2G9hb6jDPi2gq02kqKjDdz9Mymh1Nl1zhuV9JKS5s0bOizSIquwCqoIA1Hi5x6OvSraiuyAkgftMo6hkYqrkAE/vPRRkRJOqGQ2J07ji23f1x47ySeonuv9QUAbXHbtMj4clK26Fm/qLH19vbbEfh2I6S/+p1hslzj2EU+ITLCYwYBaSQRAKNrsee2w5xY0tkZwJSvWVYJUs2J6HVVPTQG1ySFA9z74Jfb5SDjJOBMOms2uecd59R5bjUqEHnSxuP3G+Kq1wI3KPpxiTtpIO1jn3xzOa+qEa3sTvYAcn/fOL6i4VLuIz7QdNRtbAOJpSzB1VhwwuMXrsFiBh3lHQ1sUPafkdJQdgwBIsR3G3fEV2hwSPXEmysocNPklWkdlLBdthxtiLNTXW21jiWrodxlRmdxV6G+lwbC5se2JrvR/wApzIep05YYiZ/EcL14oGibWYesrm2kj0He/P7Y67S1X/8AsUH59pVbGX8pjWpkhp16kjJEuy6mIAuTYDf1OK16Omttyr7SWuZhyZ1LSBtZ7NY7H047YUv8OFgszn4sdMdvTiFS4rt9pzMLqqAMtiOVuNvocA1IL1rSqlSMdVyOPkZdThi+c5kz40oXaMzswIiW5UKeL87X/wDgYstV9rfGR9OP0j+j8Qr0oK7Tg+8l6fNihTUoV2QOutRq0sLA3vb23vixrsr7Zmql2m1PAfHtnH8+kYx5grGxuNQVPYIOQPqRz7nEeYDwf4IRtMyjI5xk+5J6faFxxRSEdUkBix25Ww5sOb2AA9APXBkRXOD3ilt1unUsvYD6/wDyNJM9h0LDHC7iMlLkaSpVbt/1Aj7X332xpogUbR2nmLbTYxc9TC5M10QCZfzEB0lTs4Pe19mt6Gx9TfFLHFYyZfT0tc21es5XNaeSnOhtKEFSCemw9R5uDv8AzijW1snWHr0t62hdpz8pNrnFBFEwjpmkLcq5uNuDc3tyeBjN8/TqvC59jPQf6frnsG+wKB3EZ+Fc71f8ukWOM/MyngDk3I3sO2D6W3nCV4ET8S0aoP8Acu3ES22I2J3xozz8V53lCzRSKFGthcNYXJHG/wDGAX0CxCMcxzSat6bFbPAnlVLXNG+tGKspt7gjkEf3GPOnfU3oRPYkV6mv1Bm9bUzVcjPYs1two4A/xg1a2ay4KT9fSL2NT4fpzgdP1MVvOSApt5eNhff35x7zSaGnToAgnzzV+KX6lyzHg9u0dZN4XnnTqKAq9ixtf6YvdqUQ7YFKWcZgmZULwsyOln7/AE9QfTGfde3mA7sL/PvNjS0IaWCpub+c/wA9J9iyiqq5lqInj68QUMrEgnT8p7g3Gx47+uHFv04qKMMo+ZmPVcr88OsaVXjYQsY6inZZ02IDKRc7jftfm2/3xi/6IHOKrht+36R0+J4GbKzn2gHhXxJ1KuUzEL1gAu+w03stz7E/f64b8V8JNOjQUjOw5+/eB0Ot829vM43RnBRx5ZDK5k1s/wAu1if6Vtc35uThCy67xe6usIQB1/qYytaaGt2zyZ5m73JJ5Juce8QbVCgdJ5o7icz3yqr5o9anpu4RSDYqNTNoAO55O4+hx4qejziceLs9ekpDKNIk1KoBNxcnf0vsD6YLTX5j7YzpavNs2mTOU+O46yaCCeDzl7oyNcBgCb2Nj/fBtTogi7szQu0r6ZWatuCMGXNXTCRSp27gjkEcHGTdULV2n+GZtVprbcOe0Hpal1YRS/MR5XHDW/scAptdHFVv0PrD3VoyG2v7en+IJNVqZzqvpjFhZSRqPPA7Db7nAmuU3ZbOF4HHc9YUUsKcL1bk89h0m2QyDQyjcIxA+nIxfQMCjIOxP8+0HrUIcMe4E1yUflA+pY/uxxbQf+nPqSfuZTWf+3HpgTGaoVai7GwEfoTyfb6YE9qLq/i6Y/rC11s2m+H1/pDkKSKdNiCCCQMO1Mj8rFLFdfhaRfjKLpZvldSNg5enb7glR+5OGYKYyWzWsMz75dQsSo7TyqN291X/AHycdIkxkee09e8lRmlRPGjMRBGvVSJEHfWmxa+257HHSZX/AIfZwDV1VHFUfE06KkkMhfWVDbFC3ex4vvzjpEsVroJRoJDBxYqRyGHB+oPHfEYE7d2mZymCMTMAsfUQK7HsqjSttVwAB24xMkSL8P8AhaibXDT13VKWNlZWKDvqtsRf0tgD6dH7R/T+JX08A5HoY+ybwqYZtTuHRRcWvfV2249+ewwKnSmt854jer8VGop2hcEzComipm8lPPK+4DODbe+3ofmO9v1Hfc4vbqtnRSYvpvDBaNzWKPrBM2+NmOnVBGdyIVYa9x733t7jCtpvtHQD95p6UaHTnPxEeuPhzEE1FTU8YatkETsDsWJkH9OmNQb35N7YrVoty5eG1XjYSzFJyB+vrk/tiB1mZMGo6fLUBkqEMoknAv5ri1t1GyE73w3Vpa0GMZmLqfFL72JzgH09owyaueqqXp61DFW08Z0BAoWQAG1v6T5v0kBlO/FsNDiZxJJyZW5fmDQTyR1NVExIvFCHXqckgBLLby2W12uRfa+OnRLV+PZJYopqZNMbTCNwdJddWyXuQiXYFTckrtjp0e+JskgnUSSfkuLDWu97/pIHzb8W3wvfpluXDfeOaTXWaZsr09IryXKJYBK1PMkupSChXSym3lG+4333wKrTtSPh5jl2vq1RBtBGDEXhWgC1XTqIzfpsFEg2Zj2vwdr742NPqXs04B/MOsxNfpaq9SWTBVs4j9cklnpYoZdVP0djexVh2Ox5HvgvnIjkr8WYp5TMgVuMRb4uYnp9NJGSFNJl0mx97+nvjlq8ytlPU9sw1d/k2BxnjjOIlybNGglWVfl4ZT3U8/fvgNb5/wBl+vqOceg9vSPauglfxFecAdxjI/c+sd1Es9PK1VOI2imQL1IRqDOAWSd0k0rGVQabBjckC+FiCpx6RcHcIPBFBXmmV6aJZJFaWeRbx6YrkRtYHZpDYhWvYX9MMVay6vo39YJ9PW3UTXMvws1bwVBO2wlFx9NS9vth6nxXbwyj6cRa3RbujH6zzfMaF4ZXiYAshsSpBF/Y4MfH9MvGZoVf+KeI2oLEAwfee1vIWcoxAJdfM40khSbHUung8AA31fW3nBb8WDGDpvh3Zjx6fXtKiMBuL+bf1sRttg6kjmLhiORPkdGikEIqn2UDHMxIk7mPUz7UCTYppPqG7/fClosByn2hq/Lxh4JNBKxDkKCgJVQb3Yi1ydsL2U2ud7AfD0HXmHSypBsBPJ5+U2o4NCBeT3PqTuT++GqajWgWL3WeYxYfwTIRsszEA6XTc+4/1BwsUZbmIHBEMGVqQCeQZlltYiRIralIG90bn62wPS3olSo2QfkYXU0O9rMuMfMThq6KOokMkiJ5VA1MB6nv9cTWR+Jdj6D+so6k6ZQPUzKr8YUMXzVMX0VtR/Zb4fX2iZPrIzx/4joK+nEYmmUxyCQPHExItcHc2tcE74JmVhUfi+OKn+Fp8vqRGsWkBgE8pBF+5JO/uTfE5nSe/D7xj8AkdFUoOj5nDAF3Gsa1Ghb+t+L7+2OzOnq2QfDyL8RTwhOoPm6QjZgD3FgbXva+OkTLKItT6ngCOFUkgELf6Ha/mNtydu22JkCed5xJU5tmk1OqI9JRnzRO7Ijt/wBRUEnzX29B74iWmmb/AIgLFl1SIIFpaqKT4cogFlY38ykAX2VrXHIx06D+I8tOTwUVXHLKagyqs+qRmE2pSWBUm21tsdIj6p8V1bpmFVE8ccFE5RYmS/VKWL6mvdb3sNPHvjpMe1+exdOlmWHXUThWhjUDX5gCxuflVVO7Gw7d8RtGcywsYDaDx6dpKeOPAdJDSVlYod5X866m2TUw2AH173xOJGTF1flksVBlWZQAs1NCnUHqhF7/AEF2B9mv2x0iFZ5mYqcyymppo5FMliSyEXW++/Bspe59LY6dG9V4UlPUpHen0TVHW65uZ7atdgLci2kNewGILDOJcVsV3AcT7nObxU3WgpdHncyNr8wV2sTpU7Cxs3ffCN+r2tsWbWi8Ha2rzXB9hGn/ABuKZDHG/VkUKUK7kstj5hyvmG+oAWPvhxGDKMHMx7qnrYhhicf8c1SFk0x3Gpiy7lRtdu++4VRv3JHGCQE6kmFRMFkUleOmoB0k7hnbkEeina+/vZXZTkSrKrcGfa+COijeYdWaxAVHcsqk99+P9+uGaybmCHAgXAqBYcwLw7XV1RMJZDopxfUCAFItwL7n63wa5KEXCctB0tax3HhZL5rlb9WSwKKWJiB21Lc/4IsPcYPQlQwep/aC1F9zDbnAH6yl/D/OAUNNKRxdNXBB5Xf+31wvr6ufMEJonbGwwvP/AAYjg9EaSZEd4S2lXCKVCggGwFwwG63UbbnGdHp+zatGVZesSuzytqWPVa41EsTsALIGsAABsBgGot8tM95seDeHHWajB/KvX+31nl0GbzoNKyED7dzc8j1xkeY0+gvoqGOSs9vpaBWij6gu2lSxJN7hbW+ntxzjb2DAJny97SHIXpmBtmkxiapUR9IXOg31FVJudV7A7XtbAfNbbv4xCiivf5Rzu9eMZM4ps3kkkZdagB9IXos1xYHdgbDnFVuZv17QlmmRAOM8eoH6QWHN5Hp3dnsekzWEDKAbG1pCbGx9MVW1ihJPb0/rDrpUW9VC9x/yH7SHraisgYB5ZUJW485O3rzhItaneetpp0WpBKoCBx0n6HxNVjidz9bH+4xAvsHec/hGjbrWPpFeeeM63rRK9W0UTEB2RVBUXGpthvYG+H9LYbAd08t43oa9K6+UMAj9YTTwyPNeoeaSndkVJBUtJq1lgCmhQCTpJuwAWxBvhrbMTMHOW06CWWQXSImnlQkkiQSBC472aPVIPQgjE7RIyZz4laFCNMUfTEt0kHSs0ZHASM6nA2N2N73HfEcScEwfJc0jCTLIVMRfqCNFkVy4UaLafJpuLFX9zipsQdTDppL7PyoT9IdX+JWOnoLIVad5pA6rddZU6FJJ+VgxDbWvxzgZ1VQ7x1PBda//AAx859y7P5OpTs8QUxyqxIINwC1wq22JD2N2N9K8YH+MTMaH/juq25JE9E8b1unoqJenpBkZGkaESC1tIlGwdTvp77Xw5nMwSMHEHpvF5BpYo3ElxGZmmsJLSmyAKOXA3Y+gH9WOkYn2GCGI11dAzwFpCjm3UWRlIXWENrHUSLBt8dOkvN4A6lBP0JHnrOuJ3M0bRFmF/Lpbi4ZjyQSebY6dDMxo6nOKqkElLLTUtM2uTrWBd9vKo7ja1/c47InYlDnvhCmeUqZJUSqlDy06sAkrKLliLahsovYgHa+JkTKbKKiOqHw80avKTrmliLFEUflwxJcJYDnzX5NsROzAqyWqzDKqmAxAVCy9IjdFbS6kuNXCkebk846SJUeFoVjpIKXWjtFCqSaDqAsLHf3sR++IVgZZq2T8wI+c6z6SWJUMUYaJQQ6rswFreW3y2HphfUvYgyoyO8d0FVNhKucN29Ijp6yOENVFmlQRhNQF3Tt5xz6eYYXqdc+YDn+k0b63YDTkbSTn2PyP9Ik8aWWko49I6kpMjbC+/a/1f+MB1QGxQByZreD5OousJ+FBj24/+Q6i8G08ZjSepK1Ti6hbbfS4P0vtfBK9LtwC+GPaJ6nxOzUbnSkNWp6kf1n2dauKGUyiKoSGUJ5tQdvMpSxHO7LYYILbqwS3IEB+F8P1Lqq5QsM+oHX+0LyTxFFHeKSGeFl3bUpYKDc3JUbA+pAwZNUp4YYiWo8HsrG6pg4OcYPXH87RHV+I3SSSognjYPIUMR32UWVrXvvY7jGhoLa9Rmtzz2x1md4voNRpFS0KcY54yMwCo8STTkCclkP6EOge29j/ADfGv+HSsfD195gebY5+L+0a+J/L0xIpOxKnWLAi1yV6Y1X283f7YXo7kcfz5xh13Y4iuGnZnEqjSqyorE/pLbg27jjAdTrakUoeY9pPDrnYN+Xgke4HWeq1ObwKyxTSKrkXGra/0PA/fGabVBwTgmOV6O62sui5EhZcvizGskFTNJC6HTHT2AJUcEMSQ2rnYd8JMi3WHecY7T06ai3w7SKdOgYHq3v8u2IFVRUMLtG2V1LFTYksxv77G37YoyVg42GGR9ZaosGqUZlpLnzBdS00zegvEL/+/GwajPAjUD0P6SPk8SICwajqkW+oxl7oTe/CBtiexsML/hx36ekd/wBQbjGM+vcRj4f8XtI7KtE8SsxZmklFr7C9gpsLAYIlAwR0Bi9urzjuROM28TwCH4WIozHyAIxfT33Omw+hOA3qqV4UzS8Mse3WKzD+AQ/xDQRF5Z5l1rDEiiMG1yb8n74XuRclm7YmnoNRaFWmo4LsTmLqHJ6WdYZhGY1eQxugc2vY2IPPNsCWqtwGx14jt2s1WnZ6d24gbgcfcYiXNvAXVieQytHLC8jRgAHUqW9fe2L0qalY94rr711llSHheMn0LQz/APQrMRrq6m4gBmEVhe+6xqiAD+o//JwYs5matFK5yM5OBk4HHUmYj8OYneJlMoSViH64PUUhSQSL2N7c++BMtjY2twY/W+loVg9YZl9DkHmI85yKnpyFjkjke5DhUtpt798KW5HG/M9D4dtsBY0hF4xwOY7k8F6XSM1MKu6gohBub9vb698SdKc43cmATxoFS61NtU8kY4gsXgqpZSxMahXKNqYixHc7cen1xQaSwjPH3h28c0ysFAJyM8D+czfM/DUvUhihhVX6eoskhINj85JA074s9DBgFXn5wem8Uq8t7LXJGcAEY+nvCZq/M6cor2nVzZNQWRWPpcb3++CebqKyAeYt+F8K1Ssy/Bjr2I+h/pGNbmjRqPjMu0gyK+uErfWCCD9bgbFt+MMfiWX/ANi4mT/pNFxP4a4EjswIndRQKaUxGWSOEyCXTVQkL85kZWdLbMx7n98MCxSM/vMltM4baOfkcx9SDRRMAiuTcBI52kU34AeSxAI7du18EC7hgQDZrbmIPCK1QlHXLxKqFmRnut/S+45POM2qu9biCeBPQau3TW6ZSijecdByI3yusVpWZ5YZplUiNYwA1juyqzEXuQvpxvhuiwtnJBPtMrW0CvBVCo94RPI8ujfQ2sKFAN0JBuxLAXIXVYAWvY74Zmf3nyRdTSwKvUTTxIzG5AGpQSb76lHoDfFWUMMGXrsZGDJ1EJy5aemYU0flZrta3PPJ77C32wFWqrbyxxG7RqNQh1DnIHWLvEdZUxyqBII4XIAYAG31wpqrLkcDOAe+JoeH0aayokrl17Zg9Z4ZMccr/EgOykaj5V83ra5P0tiv4Py8uz8/aGr8UFtip5XAI9zx+kVZhnZlARqOGSVABFIj3AsdragrduMVbUI5A25I949TofKJcXFVOSQR6/LIjKrr6FpkrJ2kimjWxidSDqHG1tyPY24wdvKLi1jg+kTqq1oqbSUAMrHqOYd4fzZJKWSplFlackKfW6qg+twPvglThkLHoTFtdpHq1C0V9lH7EmfPFFWsUiQx/wDOrJFDnuEFg38XA+pxNxCnA6tiT4fS11bWv+SoHHzPT9Ym8fzhW0haRgxEYNvzYmI+Y22tb/GKWP5VgdAM9jGvDdN+JpZbC+ME/wD5YenzzEFRknQn6U7dJL7Ssp0kdrEC2/vjes8SqQDJ5InmNL4NfqMmpeB7jP2m+V+HnqCZFKTxBioQylGZVNrkWbY+lxjFt1N9+SMbfQGejGk0ehwrgh8AkkZAJ7dpTS5vTRSFKqman6gBbXZ1bTsttJOw9SBgXm1qcOuMyq6DUXJu01m/bnpkHnr1x9p14myyGvQSU86NIimygjzDm3qD6Ym6tLhlTyJbw3U3eHua70O1j9oi8J08dajUs99UY1wyD5033APoCQbYBpgLBsbt39JqeKO+iYaino3DDsfp/WOuhnMX5aPDKq7K7csO179/974YxqV4GDM4P4Rb8bBlJ7DoJslWI6ZZGDEBQbKLn9sa7HE8UgyIgXOKuouIKcRr/XLZj+wOn/3HFfiPtLfAPefpfCryKWqZXlIBPTBspI7BRZN+NwcQVAGTzODEnA4knl+c6yFSCOERndTcuLWtzaw7bD1wjq7D5XAm/wCA6cNq+cng/wBpRHxXL1Hd1R1kAV0I8ptx32xnfiW3HI6z1Y8Hq8tVUkFehHUZg9f4hd+mFVY44mDKicXve5OKtfnGOAIWnwxE3FiWZuMn0hkvjJjUpMYxZUKaAdiG57fT9sE/FfGHxxF18EUadqg3JOc/KZU3io9WdpUYxz8qrWZbfLpPsMUGp+Ikjgy9ng48qta2wyevQ+uYTR+KoYpYyqTlEDXLyFmYkWG19IAviy6lFIxn6wNvhN9tTbiu446DAAz8pJudUhP9TX/c4UyC3HrN8DZVj0H7CX/iT4Va2N5pXR4lQ6QhYNbcWI4++H7vLFoZjyPbM8p4f+KbSMlSAhiec9PWKfE+fpUUulTZ2mLMljsu9rm1j24OBai5Xr49Y74b4dZptVuYcBQM5HX943mzune8ImC9SmWMSb2Vhe4Ppzg7Wo2Vz1EQTQamsi4pna+ccciCZBLDRvEr1Qe5byobxx3GzX7Ht98DqK1YUtn9hGNcl+tV2SrbjHJ4Y+0JkqehG4PwsfUddJEjyXN7h7b2tycEL7Aegz75i61ee6ld52g54C4GOme83zCJnWpeS8BMf/OSUNHLtsAhJtf6A4lwWDE8e+eD9JShgjVKnxjP5SuGX6yZySSRKaJobCzt1SiqzgXFtuSLXOGfDjmmX8aRDrG3DsJXeHcykmZlJSWO20qgKQfR0O4Pva22HWAmDdUFAI4P86QCtGW1U4VwpkgOpT5lHlOo2IsCNt7874p5QXnGJW2m8gM/I9zmVutJFF/MvIKn+QQbj7HEFYuQQcGZpGSn5ahGQHQhtuxvve/B+1zziuDIg2d5c0wSVfypkPk1Eb+gJBIv6b4T1OnNmGQ4ImjoNYKQa7RlD1i+spauq0RyxrGoN2YEb9vU+p4wrYuovwjjAj9Vuj0m6ypiSeAPScdD4ypZWJ6MO1vXt/Njv6DEbTqLth/KssXGi0wZR8b/AM/SNM7yiH4d7IqlFJUgWIt74a1GmrFRwMYiOi1l51C5YnJ5B5meVVwaliMqdRmugXTqLWv67cDnFaLQaQWGZfVUMuqcVHaBznpiJEooGLGogEMYHUSeBmVTpPBUcOD2IPtiQikZIwPb+3rGfxmorICvuPQhhn9fSd0/h8yzrWU9UZnTy2qFIIIHBsFKnfuve+IFRZ/MVs49YQ+JhKDpbK9oPPwH++R+sD8SZY8nmny+zFwZJoGD3X9W2zXI23GB3VbuSv2jPh+rSoYq1HGDhXGOe3PI/WE0udUkKkPVSPARboTwsW9gCVuR9bjFw6KMM3HoRzAvpNXe25KgH/7Iwx9gYr8BhYo62sC2VFKoD25a38qMB02FD2DtNDxkta9GlPJOCf2/vJnKg9RUwI7M5LgeYk7Xuee3OFlLWONxmzqRXptNYyDHB6D2xPVKykWWSZJqZFhRfLPsGvbex5233xpsgZiCuAO88RVa1SI1VhLnqvURJl+SR07wiKqeKolTUt0DBvX9O30JwulArI2v8Rmjdr7dQjmyoMinB5wR+sGzHxZXwSNEwhYobatPPcH5h2PpilmqvrYrgcQ2n8J8PvrFilgD2z/iDz+IpZJGgo41Kx+RpHuRccgKLbDi5PPbG8GLHieDIVB8XOZo+bVVKuupjjeEfM8QIKDi5Ukgj1sR98cSw6zgFPSHZx4jWAwqIzKZr6dJA4F77/XEs2DgSAuQST0iLOWilWSYxPTyIhJZ1BBUbn5TudvbAraktXD8RvRa23SWb6iCfeJqWhD2AqQpY2GuCRR+52/nCn+n0nuZtD/yfWqOVQ/f+8dweCqg3/MhO39LD/OKWeHIvRj+kPR/5Rcx+JB9CZxW+EpY5aeLUhecHi9l0gE/Xm2FjouQAZr0eNmyl7SnCY7+v0inMKMQz9BpFJBAZlB0qT2JwI0Ybbuj+n1lt1PmivAxnqMn6QhMgdydLxEhmSxfTcpu1rjew3uMT+Db1lG8V8sfFWegPrwek/HIKgRiZYw0Z3DiSPSd7clh3x34J8ZzBnxmreaip3emIWvhurmUSadV+5kDfa9z/fEnSWnnP6yB4vpaTswV9sYmT+E6zTq6LWtf/Y5xQ6K70/WFXxzRZxu/QyWbMox8xK/9ysP7jEHQagf8TGl8R0zf8v0MbLlU5UMIJbEXB6bbj9sBNFo6qZca/TE8WD7zN8ulHMUg+qN/pgZSzuDCDVUHo4+4g0oI+YEfW4/viPixjmFVkP5SP0l94QyJJaWOUM0coLWkQ78nm+xxvaBsUgGeI8d1BXWsOowITP4UqEEjQzhpJtnZhpst7mwF9z9tvrh7eO8zRqUONy8CKqnJJIJqaNkQoVePXGDvqBF3vwfNi2QRDLarqxHtMclzGaSnho6YlZdRMkn9C6j/AL/jvjm4O6dZVWGNj9D094dSeJp/iJYUaGRYyFHVcRs9tjY/KTcHa3pjto7wb6ZAgbkZlPDXiSO00bR3BYo9jYKRvce52I9PbC72IjYMWOnY/lOecRlSVQtYHVp2+a5+5Nz++OBVvymBZGX8wxFVDA9PLKwXXHIb7Eahz2PPPrhFKHpsZgMg+nWal19WqqRSdrL69ILmtZNVHoRRui387OLfv6D++AX2WXHy0UgRnS006MefY4J7ARjVUuiJY1QhYhcSF9Fttzdbnub4YKbUCAdO8Urt8y02FuW7Yz8vac5XF1F0l7KoH5Qj0ix3BOu7EHm+2IpG8YzwO2JXVEVnO3k985/bjidSZQ6lhFKUSRtUrcudgAFPCjSLX5/vg5rPYxddQCAWGSOnpNc1zdKRI0CvI7eWONd2a3uew9TjncVgADMmqlryWJwB1PaLBWQ1bimq6Yo+7IsouG2N9LA82viocM21xzCtVZSvm1PkD/qTxO5vBVIylEDxjuI5GsfqCSD9xiG01bcDiMVeMautgWO7HTIB/Xr+sWUngZqWVaiGZHCXOmUW7Hkj+9sAXRmt9yn7zQt8eGrpNNqEZ/6/5g0eT1ddEszVFkkYt0ix0hdW1iORbcXGIam2zndxJTxDR6Q7BVyB175lTUvKZHjRdA6Y6U4AIVgNwfQf+cMnJO0DtwZk1iry1sLZ5+JfUScyrwwZohJMS0jFtTHv5iP7DCa0Fhl+TNm/xMUua6uFGMD6RVRBqCSYGNnglcuroLlSxuVYckXJsRfG0MrxPFMN2D0nOfZ58VC1PTxyEyDSzupUKDzYHcm3tb3xJy3AlRtT4iYDXUDmspKdXKNFBquLEjU1hyCDsvpiDy+PSSpwnI6xj4wWaLL5VlkEhdlRTYA+ZhcGwHbHP+XEis/FmH5HTzhUWSOJo9OzKLH6m7HBBnvBkqegiX8WsylEUNLCG1Tsb6fmslmsPX/xiygZyYWuJG8RVEFRAaYyVXTiZo+qwfVG1hqUjS+q4IKEGxG2INKOdx4Mdo1bV1tT1VsZ+nvCfDOfrXdSkBijWabqu0rANa4JUdifvjOfT2JwcY9Z6arxTSsVvUtvVdoXt85tmVARM56yIGqXVfOuyPfU+x2FiBgBU7vrNejXU+SFK5IQE9eSOglP4zz6jFJFBDNE4V0GkNcaV9bX225waxhtxMTwpbfxTXW5GQefcxEkYcJJEqyLLMzGngZlUBE+W9gb732wJu2JrJepJVjjaoAZhknJ649IyyqqeL4VlmaRdM8xQMxAASwjN9zpPN++LKxXHPrF9RUlvmqU2nKLnA5yevHqIRPNULQPWvUCR5VXSmhbIWcDYeoBtxjt7qm/d1gRXp31o0q17VUnJyecAywyKeQUxkneUndiJEVGUAcWXbsSD74OpO3J/tMLV1o2o8upR6cEkH6mS+R5jH1hUSGGBXUuidd+qQfl1ITpIIuccNWzDDYx+s09T4fhfLrDMwOCcfD78+0LzWqjzCmpUnhZPinOkqRdNNyDcjuBx6HE06nYysB1gBpH09tux8+WBn36ftFnhIU9M1WRPUNFS8oSNJ3IJAHuLdsFt162KfhAxC6zR32CrIGbOn+ZUZf4hhnLLHqV0XWySqUOn+rg7YClytM/U+GX0AE4IJwCDnn0hNNmsDokiypokbShJtqa9rC/fbFw6kZzBPotRW7IVOQMmdQLTozFDEjMbMVKgkjkH3F8Tu9YM13HGQT9JMjwY6B/h3ilRzqKTxhgT7Ou4wXzcjmHOo7OCCPSM5qFkVbxLojjHlF7XvuoPOkWvvfGbqlJcsRkCE09gxt3YJJ+2OsRZ9UsgijpQRLNIYy6te4A1tpLWFz69rHBNAlZywHSHs3H/wBnI6+47DMzjz16eGdi8jNG6R9KoAujMeS6mxUjcHGjtyYmaldgMcGPsvz4kKZYwoYgI8ciujfQ7EW+n+cUKc8QLVD/AIn7x5GVmjIvqRhb6jj/AGcBcAjBglY1sGHBET02YIjP0o557GzyCx42sOL29sILalbEIC2O81bdM9ir5rKnXA+f946oqtJUDobg/uPUH0OHK3VxlekzLqXpba4g1VlitPFUfrjVlt2Ibn6HYb45kywYdpZLitZr9cRBm1aamrgWON1WncySSOum1lPlHrf9sAYl3HHSOVIKqWJPLcAD+cRH4eLSVDVLieMO7SiRW/LKL+lxf0W2BoCzFjGL8JWKxjgYI75+ca+HvElROjO4gMRDWOqzJ2UOu/O2L12M3XGIG/TJWQFzuH6/KRX4sZ5LE0OXQOUSONeoVNi5IsBccCwv98M9BiZruXckwj8L8mzGmrzHKXSER63BOpGvsmk3te/cehvzjuZWVWffifR0tRJBJqLxkBrcXIB/i9sWxJhWVeJqeaqko2Qx1CE6kdR5gO6kbMLEH1sccDIPMl/xZpHpo/ioJjEBaPQjst2JNiFGx2vf6YZruVayGHMKnlbCGXmNvDNG8MFKaySWWqqDYceS4LHa1rKouSb7/tgO8xU1qe0VZxFmEs1VAiwVENOUYFgFe5GoC9wuoDftsR64ulg/5yy1IOsb+G/FENUaaKCRWLITKdLIE0jgavmN7cdt8FBUqWkfhl2kg9JK+LMvOZxzVSP0VorhDz1GLbWIsVOwtzuRhg0lGVe5jJ0LVkL3MiaLxXVU+oSXkY7q0jMSG06VN72YL8wU8Hfa5xDVlesBbQ9f5hPuYVtPKAYlIdUjDF/mayaSFA2Cgrck7ksOAMI6xfgHzmh4PgXEe39ZTU/gcFoAsjssli0iqulboXt8xOrawuAL4QNc1vxhVTnqOg55mVT4fgAjZZXCzR64+ppFtypViPe1rYgoBD16ixiQR0OIV4LzuenkMSSqkQ1Ow8nmIte2qxI0qflN+9sWqPGJj+M5V1YdxKHLvG8jIrvSRdVAQ4Pkt5GkltsdiNFh3Lb4JMr8dcBtyccd/TpGtdR5dEwjNNIBMI2kKFrR62Aj1eba77eUfxihqQcY6zTPj+rVly3I9QOI7yGupBSyaGkEFzqafX+rbZn5X0tfF027SP3itviBufzjgEY6DA4ivK/D0OtW6xqFWMiFAY7qri173BbbgnjFUpXPJmpZ44bEwigFiCSD1x7dvedx+GqmNUL1CslMjdABDcEiwLab3037XxCUtwM9OkPZ4rp33bayC5G7nt1OPmYgTJ9CzRJV07iWFUbW3Ta4cNw3O19zub4j8JYoI9Y5/rFFjI7IQVYkdx0x9O0avkdSkdRHEomacqi1JkBPTN9QO+wW1vKO/G2O8t1BHcwS+IaW2yuxztVckoBxuHp8+vMXjIqkwx0xiaPp1Ejqw3UDRqWzemrbFAhwFPYxz8dphc+oDA7lUHseuDx8uZ9ly7qUETSw/nzVVrlTqXU929wDbFtuUGeuZUajZrXFb/AqevBwOPrCnpoI81aP8qOOMRhVZmXc+byBTubng+uO/wD647QIsus8ND8liWycA/fPTiH/AIdTNKXleRmuW03nLXBb/wC1+m3Y++L0EkHmK+NqtarWqjtn4Mdv+3f5R3VfC1a6GZHsbizWZSO4tYg/TDKOAeJgAuvMEbw0YlvSSaHJu/Vu4l7WcnfbtbBN/PIlvPz+f9JxlXhlljlWRxeVy5WMWQEiwsDvYHe3fHFxnic92WBAmuS5uup6Z286sUVjezW2sL7i3Aud7c4UN6s5TvLNWwxZ2n7KMxjp4ujMem6E3uD5tybj1vgFFq1L5bcER/Vaa3U2ebUMg49OIJSZg6azGv5lRLqiRtrLwWPoDgVdxG4qOWPA/nrD26ZLNu88VjDH+n0jvL8zDkxupjlHKHv7qe4w5Vdu4YYMytRpdi+Yh3Ie/p8xCauAOjI3DAqbbbHByMjBiysVbIivM8oJompoCF8mgX7Dg/e18CdDs2rGarwLha/PefoPDEKquhQhGjUQBdgpBsfqRziPJGOOIRdY4Yk89evvPMvxOymKsmqKimmTqUw01ETHSSFHzITsbbqfcYuREpl+F3jJ6ejresxaOnRXiDHgsSoQexa23a5xInTzGpqWkdpHJLOxZj6km5xEmf1U2SU5nFQYI+uP/q6Rr4t83PG2LSIPnvhqnqzH10LdJtajUQL+4Bsfv746RB8+8LCpmimFTUQPECE6LKBvzcMpvewx0mfJfC5+Dmp0nbqTli87KCxLbE2XSPl8otwAMdOmeTeEI6aiipQkcwX5zILaiblmGxsb8e3fHSMSdg8DVCUEsLVITVK0pjChowAbqAdn4A5J4G2GK9QyOG6w9d7I248zzCNC0Kysn5chKqTYgkGx25/cY1qdXXbgMJpVaqu3hoFLlqg6lFjxbtgOu0Zsr+DrGKNPXXb5ixrH4omhEcSCOBQyszou7Fdgzck25sBvjLOguX0gdTqqKm+NSYHnefGfQ3UEj20hNGhYx6C2xuTfb7+mI/AueWMXXxhKhitP1lFQitpnkelMckcN1nSRRZmUXZQCbkAH5hpvfvi9WmVOG7xLV69tTjIxibxfiFBO4+Iy+AnVcWJ5IA3Nt9gBv6DDQ0SNxmCqWi3g8H5T1HxPksAU1cxkARVLBG2Ok3Qlf1FGNxhBay77R1kfhvNfA7wWDJYpMuSGlKiNgpBdSNdreY6bEMbA6huCMQ9eCVMpZRhdnpF8XhWriMhUo7siokuoC3lVSxBQkG2o3Vu+4OBbIsabFyRA5JaqDogaw8MD+XqXXyh7NzZuFBDC524scUCsJTc6kfKYSeKZVS4YVEV3CvKi3PljVbiw2Ez24G2JFjDoZw1Vi9DmUmetE1RDTTQr0+mXDKzKRYHVpCelhzzq24wYXMpjg1LI4GIkocvhmVXhqa+mLRvJYTlgoRtJvc3J77YONVnhlENXr0cZZB0MTZhmtVFTrUUuaTTRtJ07PGLg21f/AFAfb98M6UValiNuMRzSeRqidoxFcXjqvBGpoJTfmSFb/utsMP4bX1zH/wAFtHwuQJceETV36xoKOEFSC6HSxHPC6/QHGdZRTWcqeflE9XbY6+WbC3sekOk8G001ybo4ILNCSm53+/3GBu6PxiZFdD1YJb6R0qx0kLMWcou5LMzn02udvoLDA2YVrk9IzWjXOFXqYNQ+IllcrGjFQmssbDkXAt9sBr1Ku2FHaNX6Fqa9znnPSS2S5mslZHOwsrtcD0uLC/8AGFFYNfkwrLinEroWkjEz1OkoJPy9gTYmw/uMOAHk2DMTPQCvicHIVdpHkYs7HysNigHGn0xQ6YMSWPPb2jX+oMiqqDgdffPrFmc1hVoqZ5TrJ88wWxCk7AW7na5GA3uQVrJ5PfuI7pKgyvqVXgdF7ZjihaZHEcn5ikHTJcA7dmHr7jDNZdW2Nz7zOuFNi76+D3Hb6GB+KvEi0nTXQzvJcgAgWAtc3P1G2Ov1AqGSIbw3wttaW+LaB3mnhfxNHWBgmtXX5lYDjsQRt/vjEUahbukt4j4VboiN5BB7zy7xF+ENV1WandJkYk+dtLC5vvtY/Uc+mDzL6Sb8Z5E2XQR0hbU8h60xHG11RB6gXY39T7Y6dPsH4Y5iyqyxrpZQw/NXgi/+cRJn/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GB"/>
          </a:p>
        </p:txBody>
      </p:sp>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en-US" smtClean="0"/>
              <a:t>Synonyms for Price</a:t>
            </a:r>
          </a:p>
        </p:txBody>
      </p:sp>
      <p:sp>
        <p:nvSpPr>
          <p:cNvPr id="20482" name="Rectangle 3"/>
          <p:cNvSpPr>
            <a:spLocks noGrp="1" noChangeArrowheads="1"/>
          </p:cNvSpPr>
          <p:nvPr>
            <p:ph sz="half" idx="1"/>
          </p:nvPr>
        </p:nvSpPr>
        <p:spPr/>
        <p:txBody>
          <a:bodyPr/>
          <a:lstStyle/>
          <a:p>
            <a:pPr eaLnBrk="1" hangingPunct="1"/>
            <a:r>
              <a:rPr lang="en-US" smtClean="0"/>
              <a:t>Rent</a:t>
            </a:r>
          </a:p>
          <a:p>
            <a:pPr eaLnBrk="1" hangingPunct="1"/>
            <a:r>
              <a:rPr lang="en-US" smtClean="0"/>
              <a:t>Tuition</a:t>
            </a:r>
          </a:p>
          <a:p>
            <a:pPr eaLnBrk="1" hangingPunct="1"/>
            <a:r>
              <a:rPr lang="en-US" smtClean="0"/>
              <a:t>Fee</a:t>
            </a:r>
          </a:p>
          <a:p>
            <a:pPr eaLnBrk="1" hangingPunct="1"/>
            <a:r>
              <a:rPr lang="en-US" smtClean="0"/>
              <a:t>Fare</a:t>
            </a:r>
          </a:p>
          <a:p>
            <a:pPr eaLnBrk="1" hangingPunct="1"/>
            <a:r>
              <a:rPr lang="en-US" smtClean="0"/>
              <a:t>Rate</a:t>
            </a:r>
          </a:p>
          <a:p>
            <a:pPr eaLnBrk="1" hangingPunct="1"/>
            <a:r>
              <a:rPr lang="en-US" smtClean="0"/>
              <a:t>Toll</a:t>
            </a:r>
          </a:p>
          <a:p>
            <a:pPr eaLnBrk="1" hangingPunct="1"/>
            <a:r>
              <a:rPr lang="en-US" smtClean="0"/>
              <a:t>Premium</a:t>
            </a:r>
          </a:p>
          <a:p>
            <a:pPr eaLnBrk="1" hangingPunct="1"/>
            <a:r>
              <a:rPr lang="en-US" smtClean="0"/>
              <a:t>Honorarium </a:t>
            </a:r>
          </a:p>
        </p:txBody>
      </p:sp>
      <p:sp>
        <p:nvSpPr>
          <p:cNvPr id="20483" name="Rectangle 4"/>
          <p:cNvSpPr>
            <a:spLocks noGrp="1" noChangeArrowheads="1"/>
          </p:cNvSpPr>
          <p:nvPr>
            <p:ph sz="half" idx="2"/>
          </p:nvPr>
        </p:nvSpPr>
        <p:spPr>
          <a:xfrm>
            <a:off x="4267200" y="1600200"/>
            <a:ext cx="4191000" cy="4572000"/>
          </a:xfrm>
        </p:spPr>
        <p:txBody>
          <a:bodyPr/>
          <a:lstStyle/>
          <a:p>
            <a:pPr eaLnBrk="1" hangingPunct="1"/>
            <a:r>
              <a:rPr lang="en-US" smtClean="0"/>
              <a:t>Special assessment</a:t>
            </a:r>
          </a:p>
          <a:p>
            <a:pPr eaLnBrk="1" hangingPunct="1"/>
            <a:r>
              <a:rPr lang="en-US" smtClean="0"/>
              <a:t>Bribe</a:t>
            </a:r>
          </a:p>
          <a:p>
            <a:pPr eaLnBrk="1" hangingPunct="1"/>
            <a:r>
              <a:rPr lang="en-US" smtClean="0"/>
              <a:t>Dues</a:t>
            </a:r>
          </a:p>
          <a:p>
            <a:pPr eaLnBrk="1" hangingPunct="1"/>
            <a:r>
              <a:rPr lang="en-US" smtClean="0"/>
              <a:t>Salary</a:t>
            </a:r>
          </a:p>
          <a:p>
            <a:pPr eaLnBrk="1" hangingPunct="1"/>
            <a:r>
              <a:rPr lang="en-US" smtClean="0"/>
              <a:t>Commission</a:t>
            </a:r>
          </a:p>
          <a:p>
            <a:pPr eaLnBrk="1" hangingPunct="1"/>
            <a:r>
              <a:rPr lang="en-US" smtClean="0"/>
              <a:t>Wage</a:t>
            </a:r>
          </a:p>
          <a:p>
            <a:pPr eaLnBrk="1" hangingPunct="1"/>
            <a:r>
              <a:rPr lang="en-US" smtClean="0"/>
              <a:t>Tax </a:t>
            </a:r>
          </a:p>
        </p:txBody>
      </p:sp>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a:xfrm>
            <a:off x="457200" y="1143000"/>
            <a:ext cx="8305800" cy="4495800"/>
          </a:xfrm>
        </p:spPr>
        <p:txBody>
          <a:bodyPr/>
          <a:lstStyle/>
          <a:p>
            <a:pPr algn="ctr" eaLnBrk="1" hangingPunct="1"/>
            <a:r>
              <a:rPr lang="en-US" dirty="0" smtClean="0">
                <a:solidFill>
                  <a:schemeClr val="tx1"/>
                </a:solidFill>
                <a:latin typeface="Garamond" pitchFamily="18" charset="0"/>
              </a:rPr>
              <a:t/>
            </a:r>
            <a:br>
              <a:rPr lang="en-US" dirty="0" smtClean="0">
                <a:solidFill>
                  <a:schemeClr val="tx1"/>
                </a:solidFill>
                <a:latin typeface="Garamond" pitchFamily="18" charset="0"/>
              </a:rPr>
            </a:br>
            <a:r>
              <a:rPr lang="en-US" sz="5400" b="1" dirty="0" smtClean="0">
                <a:solidFill>
                  <a:schemeClr val="tx1"/>
                </a:solidFill>
                <a:latin typeface="Garamond" pitchFamily="18" charset="0"/>
              </a:rPr>
              <a:t>Designing and Managing </a:t>
            </a:r>
            <a:br>
              <a:rPr lang="en-US" sz="5400" b="1" dirty="0" smtClean="0">
                <a:solidFill>
                  <a:schemeClr val="tx1"/>
                </a:solidFill>
                <a:latin typeface="Garamond" pitchFamily="18" charset="0"/>
              </a:rPr>
            </a:br>
            <a:r>
              <a:rPr lang="en-US" sz="5400" b="1" dirty="0" smtClean="0">
                <a:solidFill>
                  <a:schemeClr val="tx1"/>
                </a:solidFill>
                <a:latin typeface="Garamond" pitchFamily="18" charset="0"/>
              </a:rPr>
              <a:t>Integrated Marketing Channels</a:t>
            </a:r>
          </a:p>
        </p:txBody>
      </p:sp>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dirty="0" smtClean="0"/>
              <a:t>Integrated Marketing Channel</a:t>
            </a:r>
          </a:p>
        </p:txBody>
      </p:sp>
      <p:pic>
        <p:nvPicPr>
          <p:cNvPr id="68610" name="Picture 2" descr="http://papercatalogsonline.co/wp-content/uploads/2012/04/integrated_marketing_chart.png"/>
          <p:cNvPicPr>
            <a:picLocks noChangeAspect="1" noChangeArrowheads="1"/>
          </p:cNvPicPr>
          <p:nvPr/>
        </p:nvPicPr>
        <p:blipFill>
          <a:blip r:embed="rId3"/>
          <a:srcRect/>
          <a:stretch>
            <a:fillRect/>
          </a:stretch>
        </p:blipFill>
        <p:spPr bwMode="auto">
          <a:xfrm>
            <a:off x="228600" y="1066800"/>
            <a:ext cx="7924800" cy="5410200"/>
          </a:xfrm>
          <a:prstGeom prst="rect">
            <a:avLst/>
          </a:prstGeom>
          <a:noFill/>
        </p:spPr>
      </p:pic>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5" name="Rectangle 7"/>
          <p:cNvSpPr>
            <a:spLocks noGrp="1" noChangeArrowheads="1"/>
          </p:cNvSpPr>
          <p:nvPr>
            <p:ph type="ctrTitle"/>
          </p:nvPr>
        </p:nvSpPr>
        <p:spPr>
          <a:xfrm>
            <a:off x="609600" y="1981200"/>
            <a:ext cx="7924800" cy="1393825"/>
          </a:xfrm>
        </p:spPr>
        <p:txBody>
          <a:bodyPr/>
          <a:lstStyle/>
          <a:p>
            <a:pPr algn="ctr"/>
            <a:r>
              <a:rPr lang="en-US" sz="6600" b="1" dirty="0">
                <a:solidFill>
                  <a:schemeClr val="tx1"/>
                </a:solidFill>
              </a:rPr>
              <a:t>Managing Retailing, Wholesaling, and Logistics</a:t>
            </a:r>
          </a:p>
        </p:txBody>
      </p:sp>
    </p:spTree>
  </p:cSld>
  <p:clrMapOvr>
    <a:masterClrMapping/>
  </p:clrMapOvr>
  <p:transition>
    <p:cove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5" name="Rectangle 7"/>
          <p:cNvSpPr>
            <a:spLocks noGrp="1" noChangeArrowheads="1"/>
          </p:cNvSpPr>
          <p:nvPr>
            <p:ph type="ctrTitle"/>
          </p:nvPr>
        </p:nvSpPr>
        <p:spPr>
          <a:xfrm>
            <a:off x="1143000" y="1981200"/>
            <a:ext cx="7467600" cy="3048000"/>
          </a:xfrm>
        </p:spPr>
        <p:txBody>
          <a:bodyPr>
            <a:noAutofit/>
          </a:bodyPr>
          <a:lstStyle/>
          <a:p>
            <a:pPr algn="ctr"/>
            <a:r>
              <a:rPr lang="en-US" sz="8000" b="1" dirty="0">
                <a:solidFill>
                  <a:schemeClr val="tx1"/>
                </a:solidFill>
              </a:rPr>
              <a:t>Managing </a:t>
            </a:r>
            <a:r>
              <a:rPr lang="en-US" sz="8000" b="1" dirty="0" smtClean="0">
                <a:solidFill>
                  <a:schemeClr val="tx1"/>
                </a:solidFill>
              </a:rPr>
              <a:t/>
            </a:r>
            <a:br>
              <a:rPr lang="en-US" sz="8000" b="1" dirty="0" smtClean="0">
                <a:solidFill>
                  <a:schemeClr val="tx1"/>
                </a:solidFill>
              </a:rPr>
            </a:br>
            <a:r>
              <a:rPr lang="en-US" sz="8000" b="1" dirty="0" smtClean="0">
                <a:solidFill>
                  <a:schemeClr val="tx1"/>
                </a:solidFill>
              </a:rPr>
              <a:t>Mass Communications</a:t>
            </a:r>
            <a:endParaRPr lang="en-US" sz="8000" b="1" dirty="0">
              <a:solidFill>
                <a:schemeClr val="tx1"/>
              </a:solidFill>
            </a:endParaRPr>
          </a:p>
        </p:txBody>
      </p:sp>
    </p:spTree>
  </p:cSld>
  <p:clrMapOvr>
    <a:masterClrMapping/>
  </p:clrMapOvr>
  <p:transition>
    <p:cove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05346" name="Rectangle 2"/>
          <p:cNvSpPr>
            <a:spLocks noGrp="1" noChangeArrowheads="1"/>
          </p:cNvSpPr>
          <p:nvPr>
            <p:ph type="title"/>
          </p:nvPr>
        </p:nvSpPr>
        <p:spPr/>
        <p:txBody>
          <a:bodyPr/>
          <a:lstStyle/>
          <a:p>
            <a:r>
              <a:rPr lang="en-US" dirty="0" smtClean="0">
                <a:solidFill>
                  <a:schemeClr val="tx1"/>
                </a:solidFill>
              </a:rPr>
              <a:t>Mass Communication</a:t>
            </a:r>
            <a:endParaRPr lang="en-US" dirty="0">
              <a:solidFill>
                <a:schemeClr val="tx1"/>
              </a:solidFill>
            </a:endParaRPr>
          </a:p>
        </p:txBody>
      </p:sp>
      <p:sp>
        <p:nvSpPr>
          <p:cNvPr id="2105349" name="Rectangle 5"/>
          <p:cNvSpPr>
            <a:spLocks noGrp="1" noChangeArrowheads="1"/>
          </p:cNvSpPr>
          <p:nvPr>
            <p:ph idx="1"/>
          </p:nvPr>
        </p:nvSpPr>
        <p:spPr/>
        <p:txBody>
          <a:bodyPr/>
          <a:lstStyle/>
          <a:p>
            <a:pPr indent="4763" algn="ctr">
              <a:buFontTx/>
              <a:buNone/>
            </a:pPr>
            <a:r>
              <a:rPr lang="en-US" dirty="0" smtClean="0"/>
              <a:t>The imparting or exchanging of information on a large scale to a wide range of people.</a:t>
            </a:r>
            <a:endParaRPr lang="en-US" dirty="0"/>
          </a:p>
        </p:txBody>
      </p:sp>
    </p:spTree>
  </p:cSld>
  <p:clrMapOvr>
    <a:masterClrMapping/>
  </p:clrMapOvr>
  <p:transition>
    <p:cove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5" name="Rectangle 7"/>
          <p:cNvSpPr>
            <a:spLocks noGrp="1" noChangeArrowheads="1"/>
          </p:cNvSpPr>
          <p:nvPr>
            <p:ph type="ctrTitle"/>
          </p:nvPr>
        </p:nvSpPr>
        <p:spPr>
          <a:xfrm>
            <a:off x="381000" y="1143000"/>
            <a:ext cx="8229600" cy="3886200"/>
          </a:xfrm>
        </p:spPr>
        <p:txBody>
          <a:bodyPr/>
          <a:lstStyle/>
          <a:p>
            <a:pPr algn="ctr"/>
            <a:r>
              <a:rPr lang="en-US" sz="8800" b="1" dirty="0">
                <a:solidFill>
                  <a:schemeClr val="tx1"/>
                </a:solidFill>
              </a:rPr>
              <a:t>Introducing </a:t>
            </a:r>
            <a:br>
              <a:rPr lang="en-US" sz="8800" b="1" dirty="0">
                <a:solidFill>
                  <a:schemeClr val="tx1"/>
                </a:solidFill>
              </a:rPr>
            </a:br>
            <a:r>
              <a:rPr lang="en-US" sz="8800" b="1" dirty="0">
                <a:solidFill>
                  <a:schemeClr val="tx1"/>
                </a:solidFill>
              </a:rPr>
              <a:t>New Market Offerings</a:t>
            </a:r>
            <a:br>
              <a:rPr lang="en-US" sz="8800" b="1" dirty="0">
                <a:solidFill>
                  <a:schemeClr val="tx1"/>
                </a:solidFill>
              </a:rPr>
            </a:br>
            <a:endParaRPr lang="en-US" sz="8800" b="1" dirty="0">
              <a:solidFill>
                <a:schemeClr val="tx1"/>
              </a:solidFill>
            </a:endParaRPr>
          </a:p>
        </p:txBody>
      </p:sp>
    </p:spTree>
  </p:cSld>
  <p:clrMapOvr>
    <a:masterClrMapping/>
  </p:clrMapOvr>
  <p:transition>
    <p:cove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218" name="Picture 2"/>
          <p:cNvPicPr>
            <a:picLocks noChangeAspect="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9219" name="Title 1"/>
          <p:cNvSpPr>
            <a:spLocks noGrp="1"/>
          </p:cNvSpPr>
          <p:nvPr>
            <p:ph type="ctrTitle"/>
          </p:nvPr>
        </p:nvSpPr>
        <p:spPr bwMode="auto">
          <a:xfrm>
            <a:off x="1219200" y="1219200"/>
            <a:ext cx="7543800" cy="838200"/>
          </a:xfrm>
          <a:solidFill>
            <a:schemeClr val="bg1">
              <a:alpha val="23921"/>
            </a:schemeClr>
          </a:solid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4800" b="1" smtClean="0">
                <a:solidFill>
                  <a:srgbClr val="C00000"/>
                </a:solidFill>
              </a:rPr>
              <a:t>Tapping into Global Markets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2438400" y="1143000"/>
            <a:ext cx="5562600" cy="4495800"/>
          </a:xfrm>
        </p:spPr>
        <p:txBody>
          <a:bodyPr/>
          <a:lstStyle/>
          <a:p>
            <a:pPr eaLnBrk="1" hangingPunct="1"/>
            <a:r>
              <a:rPr lang="en-US" dirty="0" smtClean="0">
                <a:solidFill>
                  <a:schemeClr val="tx1"/>
                </a:solidFill>
                <a:latin typeface="Garamond" pitchFamily="18" charset="0"/>
              </a:rPr>
              <a:t/>
            </a:r>
            <a:br>
              <a:rPr lang="en-US" dirty="0" smtClean="0">
                <a:solidFill>
                  <a:schemeClr val="tx1"/>
                </a:solidFill>
                <a:latin typeface="Garamond" pitchFamily="18" charset="0"/>
              </a:rPr>
            </a:br>
            <a:r>
              <a:rPr lang="en-US" dirty="0" smtClean="0">
                <a:solidFill>
                  <a:schemeClr val="tx1"/>
                </a:solidFill>
                <a:latin typeface="Garamond" pitchFamily="18" charset="0"/>
              </a:rPr>
              <a:t>Managing a Holistic Marketing Organization for the Long Run</a:t>
            </a:r>
          </a:p>
        </p:txBody>
      </p:sp>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2514600"/>
          </a:xfrm>
        </p:spPr>
        <p:txBody>
          <a:bodyPr/>
          <a:lstStyle/>
          <a:p>
            <a:pPr algn="ctr"/>
            <a:r>
              <a:rPr lang="en-US" sz="3800" b="1" dirty="0">
                <a:ea typeface="ＭＳ Ｐゴシック" pitchFamily="34" charset="-128"/>
              </a:rPr>
              <a:t>Relationship Marketing and Customer</a:t>
            </a:r>
            <a:br>
              <a:rPr lang="en-US" sz="3800" b="1" dirty="0">
                <a:ea typeface="ＭＳ Ｐゴシック" pitchFamily="34" charset="-128"/>
              </a:rPr>
            </a:br>
            <a:r>
              <a:rPr lang="en-US" sz="3800" b="1" dirty="0">
                <a:ea typeface="ＭＳ Ｐゴシック" pitchFamily="34" charset="-128"/>
              </a:rPr>
              <a:t>Relationship Management (CRM)</a:t>
            </a:r>
            <a:endParaRPr lang="en-US" sz="3800" b="1" dirty="0"/>
          </a:p>
        </p:txBody>
      </p:sp>
      <p:sp>
        <p:nvSpPr>
          <p:cNvPr id="4" name="Slide Number Placeholder 3"/>
          <p:cNvSpPr>
            <a:spLocks noGrp="1"/>
          </p:cNvSpPr>
          <p:nvPr>
            <p:ph type="sldNum" sz="quarter" idx="4294967295"/>
          </p:nvPr>
        </p:nvSpPr>
        <p:spPr>
          <a:xfrm>
            <a:off x="7010400" y="6492875"/>
            <a:ext cx="2133600" cy="365125"/>
          </a:xfrm>
          <a:prstGeom prst="rect">
            <a:avLst/>
          </a:prstGeom>
        </p:spPr>
        <p:txBody>
          <a:bodyPr/>
          <a:lstStyle/>
          <a:p>
            <a:fld id="{4B896723-57CD-594F-A552-1F057032A5F7}" type="slidenum">
              <a:rPr lang="en-US" smtClean="0">
                <a:solidFill>
                  <a:prstClr val="white"/>
                </a:solidFill>
              </a:rPr>
              <a:pPr/>
              <a:t>34</a:t>
            </a:fld>
            <a:endParaRPr lang="en-US" dirty="0">
              <a:solidFill>
                <a:prstClr val="white"/>
              </a:solidFill>
            </a:endParaRPr>
          </a:p>
        </p:txBody>
      </p:sp>
    </p:spTree>
    <p:extLst>
      <p:ext uri="{BB962C8B-B14F-4D97-AF65-F5344CB8AC3E}">
        <p14:creationId xmlns="" xmlns:p14="http://schemas.microsoft.com/office/powerpoint/2010/main" val="103371476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371600" y="2057400"/>
            <a:ext cx="5181600" cy="1015663"/>
          </a:xfrm>
          <a:prstGeom prst="rect">
            <a:avLst/>
          </a:prstGeom>
        </p:spPr>
        <p:txBody>
          <a:bodyPr wrap="square">
            <a:spAutoFit/>
          </a:bodyPr>
          <a:lstStyle/>
          <a:p>
            <a:r>
              <a:rPr lang="en-US" sz="6000" dirty="0" smtClean="0"/>
              <a:t>     Thank </a:t>
            </a:r>
            <a:r>
              <a:rPr lang="en-US" sz="6000" dirty="0" smtClean="0"/>
              <a:t>You</a:t>
            </a:r>
            <a:endParaRPr lang="en-US" sz="6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2163</TotalTime>
  <Words>995</Words>
  <Application>Microsoft Office PowerPoint</Application>
  <PresentationFormat>On-screen Show (4:3)</PresentationFormat>
  <Paragraphs>107</Paragraphs>
  <Slides>35</Slides>
  <Notes>21</Notes>
  <HiddenSlides>2</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Slide 1</vt:lpstr>
      <vt:lpstr>Defining Marketing for the 21st Century</vt:lpstr>
      <vt:lpstr>Slide 3</vt:lpstr>
      <vt:lpstr>Slide 4</vt:lpstr>
      <vt:lpstr>Developing Marketing Strategies and Plans</vt:lpstr>
      <vt:lpstr>Collecting Information and Forecasting Demand</vt:lpstr>
      <vt:lpstr>Collecting Information</vt:lpstr>
      <vt:lpstr>Creating Long-term Loyalty Relationships</vt:lpstr>
      <vt:lpstr>Customer Value, Satisfaction, and Loyalty</vt:lpstr>
      <vt:lpstr>Slide 10</vt:lpstr>
      <vt:lpstr>Analyzing Consumer Markets</vt:lpstr>
      <vt:lpstr>Consumer Behavior</vt:lpstr>
      <vt:lpstr>Analyzing Business Markets</vt:lpstr>
      <vt:lpstr>Organizational Buying</vt:lpstr>
      <vt:lpstr>Identifying Market Segments and Targets</vt:lpstr>
      <vt:lpstr>Target Marketing Requirements</vt:lpstr>
      <vt:lpstr>Competitive Dynamics</vt:lpstr>
      <vt:lpstr>Crafting the Brand Position</vt:lpstr>
      <vt:lpstr>Creating Brand Equity</vt:lpstr>
      <vt:lpstr>Brand Equity</vt:lpstr>
      <vt:lpstr>Slide 21</vt:lpstr>
      <vt:lpstr>Designing and Managing Services</vt:lpstr>
      <vt:lpstr>What is a Service?</vt:lpstr>
      <vt:lpstr> Developing Pricing Strategies and Programs</vt:lpstr>
      <vt:lpstr>Synonyms for Price</vt:lpstr>
      <vt:lpstr> Designing and Managing  Integrated Marketing Channels</vt:lpstr>
      <vt:lpstr>Integrated Marketing Channel</vt:lpstr>
      <vt:lpstr>Managing Retailing, Wholesaling, and Logistics</vt:lpstr>
      <vt:lpstr>Managing  Mass Communications</vt:lpstr>
      <vt:lpstr>Mass Communication</vt:lpstr>
      <vt:lpstr>Introducing  New Market Offerings </vt:lpstr>
      <vt:lpstr>Tapping into Global Markets</vt:lpstr>
      <vt:lpstr> Managing a Holistic Marketing Organization for the Long Run</vt:lpstr>
      <vt:lpstr>Relationship Marketing and Customer Relationship Management (CRM)</vt:lpstr>
      <vt:lpstr>Slide 35</vt:lpstr>
    </vt:vector>
  </TitlesOfParts>
  <Company>Haworth College of Business-WMU</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Mike McCardle</dc:creator>
  <cp:lastModifiedBy>NTS</cp:lastModifiedBy>
  <cp:revision>123</cp:revision>
  <dcterms:created xsi:type="dcterms:W3CDTF">2010-11-27T14:35:22Z</dcterms:created>
  <dcterms:modified xsi:type="dcterms:W3CDTF">2014-07-21T13:12:15Z</dcterms:modified>
</cp:coreProperties>
</file>