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256" r:id="rId2"/>
    <p:sldId id="349" r:id="rId3"/>
    <p:sldId id="287" r:id="rId4"/>
    <p:sldId id="348" r:id="rId5"/>
    <p:sldId id="350" r:id="rId6"/>
    <p:sldId id="291" r:id="rId7"/>
    <p:sldId id="315" r:id="rId8"/>
    <p:sldId id="341" r:id="rId9"/>
    <p:sldId id="352" r:id="rId10"/>
    <p:sldId id="320" r:id="rId11"/>
    <p:sldId id="295" r:id="rId12"/>
    <p:sldId id="321" r:id="rId13"/>
    <p:sldId id="322" r:id="rId14"/>
    <p:sldId id="343" r:id="rId15"/>
    <p:sldId id="353" r:id="rId16"/>
    <p:sldId id="323" r:id="rId17"/>
    <p:sldId id="292" r:id="rId18"/>
    <p:sldId id="293" r:id="rId19"/>
    <p:sldId id="301" r:id="rId20"/>
    <p:sldId id="331" r:id="rId21"/>
    <p:sldId id="328" r:id="rId22"/>
    <p:sldId id="329" r:id="rId23"/>
    <p:sldId id="330" r:id="rId24"/>
    <p:sldId id="336" r:id="rId25"/>
    <p:sldId id="335" r:id="rId26"/>
    <p:sldId id="337" r:id="rId27"/>
    <p:sldId id="344" r:id="rId28"/>
    <p:sldId id="345" r:id="rId29"/>
    <p:sldId id="346" r:id="rId30"/>
    <p:sldId id="354"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31" autoAdjust="0"/>
  </p:normalViewPr>
  <p:slideViewPr>
    <p:cSldViewPr>
      <p:cViewPr>
        <p:scale>
          <a:sx n="70" d="100"/>
          <a:sy n="70" d="100"/>
        </p:scale>
        <p:origin x="-130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F341D-A315-43DF-862B-833D024B42D9}" type="doc">
      <dgm:prSet loTypeId="urn:microsoft.com/office/officeart/2005/8/layout/cycle8" loCatId="cycle" qsTypeId="urn:microsoft.com/office/officeart/2005/8/quickstyle/simple1" qsCatId="simple" csTypeId="urn:microsoft.com/office/officeart/2005/8/colors/accent1_2" csCatId="accent1" phldr="1"/>
      <dgm:spPr/>
    </dgm:pt>
    <dgm:pt modelId="{85B9912E-E61A-4951-A88B-B69A2D90D126}">
      <dgm:prSet phldrT="[Text]"/>
      <dgm:spPr>
        <a:solidFill>
          <a:srgbClr val="7030A0"/>
        </a:solidFill>
      </dgm:spPr>
      <dgm:t>
        <a:bodyPr/>
        <a:lstStyle/>
        <a:p>
          <a:r>
            <a:rPr lang="en-US" dirty="0" smtClean="0"/>
            <a:t>Value Creation</a:t>
          </a:r>
        </a:p>
        <a:p>
          <a:r>
            <a:rPr lang="en-US" dirty="0" smtClean="0"/>
            <a:t>(Creation of more promising new value offerings)</a:t>
          </a:r>
          <a:endParaRPr lang="en-US" dirty="0"/>
        </a:p>
      </dgm:t>
    </dgm:pt>
    <dgm:pt modelId="{68F6D0FC-EC17-4469-A15C-EDE671950A9C}" type="parTrans" cxnId="{41A863E7-136B-4026-855D-15C5D4817B54}">
      <dgm:prSet/>
      <dgm:spPr/>
      <dgm:t>
        <a:bodyPr/>
        <a:lstStyle/>
        <a:p>
          <a:endParaRPr lang="en-US"/>
        </a:p>
      </dgm:t>
    </dgm:pt>
    <dgm:pt modelId="{37B894D6-3094-4569-BF30-24E7720AEDBD}" type="sibTrans" cxnId="{41A863E7-136B-4026-855D-15C5D4817B54}">
      <dgm:prSet/>
      <dgm:spPr/>
      <dgm:t>
        <a:bodyPr/>
        <a:lstStyle/>
        <a:p>
          <a:endParaRPr lang="en-US"/>
        </a:p>
      </dgm:t>
    </dgm:pt>
    <dgm:pt modelId="{20A0AE4E-49A0-42AA-9D3B-87276B186D52}">
      <dgm:prSet phldrT="[Text]"/>
      <dgm:spPr>
        <a:solidFill>
          <a:srgbClr val="00B050"/>
        </a:solidFill>
      </dgm:spPr>
      <dgm:t>
        <a:bodyPr/>
        <a:lstStyle/>
        <a:p>
          <a:r>
            <a:rPr lang="en-US" dirty="0" smtClean="0"/>
            <a:t>Value </a:t>
          </a:r>
          <a:br>
            <a:rPr lang="en-US" dirty="0" smtClean="0"/>
          </a:br>
          <a:r>
            <a:rPr lang="en-US" dirty="0" smtClean="0"/>
            <a:t>Delivery</a:t>
          </a:r>
        </a:p>
        <a:p>
          <a:r>
            <a:rPr lang="en-US" dirty="0" smtClean="0"/>
            <a:t>(Use of capabilities and infrastructure to deliver the new value offerings)</a:t>
          </a:r>
          <a:endParaRPr lang="en-US" dirty="0"/>
        </a:p>
      </dgm:t>
    </dgm:pt>
    <dgm:pt modelId="{924CB385-FEB7-4D04-81F5-032B465EC1FA}" type="parTrans" cxnId="{3045C2C9-6A36-4899-B361-C03FF87FA9B0}">
      <dgm:prSet/>
      <dgm:spPr/>
      <dgm:t>
        <a:bodyPr/>
        <a:lstStyle/>
        <a:p>
          <a:endParaRPr lang="en-US"/>
        </a:p>
      </dgm:t>
    </dgm:pt>
    <dgm:pt modelId="{B3C66727-6AB1-414D-8849-AA6F2F4496E4}" type="sibTrans" cxnId="{3045C2C9-6A36-4899-B361-C03FF87FA9B0}">
      <dgm:prSet/>
      <dgm:spPr/>
      <dgm:t>
        <a:bodyPr/>
        <a:lstStyle/>
        <a:p>
          <a:endParaRPr lang="en-US"/>
        </a:p>
      </dgm:t>
    </dgm:pt>
    <dgm:pt modelId="{E7A54009-CDC9-4AA8-BCAE-2950DF8084E4}">
      <dgm:prSet phldrT="[Text]"/>
      <dgm:spPr>
        <a:solidFill>
          <a:srgbClr val="0070C0"/>
        </a:solidFill>
      </dgm:spPr>
      <dgm:t>
        <a:bodyPr/>
        <a:lstStyle/>
        <a:p>
          <a:r>
            <a:rPr lang="en-US" dirty="0" smtClean="0"/>
            <a:t>Value Exploration</a:t>
          </a:r>
        </a:p>
        <a:p>
          <a:r>
            <a:rPr lang="en-US" dirty="0" smtClean="0"/>
            <a:t>(Identification of New Value Opportunities)</a:t>
          </a:r>
          <a:endParaRPr lang="en-US" dirty="0"/>
        </a:p>
      </dgm:t>
    </dgm:pt>
    <dgm:pt modelId="{8782DDB1-3C55-46FC-A830-CEE00EEA6C3E}" type="parTrans" cxnId="{B3E9DEA4-9037-4C51-9B42-438A2467AEDA}">
      <dgm:prSet/>
      <dgm:spPr/>
      <dgm:t>
        <a:bodyPr/>
        <a:lstStyle/>
        <a:p>
          <a:endParaRPr lang="en-US"/>
        </a:p>
      </dgm:t>
    </dgm:pt>
    <dgm:pt modelId="{AD254469-BB78-4821-A6A6-A90DA3314D20}" type="sibTrans" cxnId="{B3E9DEA4-9037-4C51-9B42-438A2467AEDA}">
      <dgm:prSet/>
      <dgm:spPr/>
      <dgm:t>
        <a:bodyPr/>
        <a:lstStyle/>
        <a:p>
          <a:endParaRPr lang="en-US"/>
        </a:p>
      </dgm:t>
    </dgm:pt>
    <dgm:pt modelId="{99EFA0F6-A1A8-4075-98A7-2D60F872ABC5}" type="pres">
      <dgm:prSet presAssocID="{FBFF341D-A315-43DF-862B-833D024B42D9}" presName="compositeShape" presStyleCnt="0">
        <dgm:presLayoutVars>
          <dgm:chMax val="7"/>
          <dgm:dir/>
          <dgm:resizeHandles val="exact"/>
        </dgm:presLayoutVars>
      </dgm:prSet>
      <dgm:spPr/>
    </dgm:pt>
    <dgm:pt modelId="{B7FE6427-264D-4E8D-B954-327A22148B67}" type="pres">
      <dgm:prSet presAssocID="{FBFF341D-A315-43DF-862B-833D024B42D9}" presName="wedge1" presStyleLbl="node1" presStyleIdx="0" presStyleCnt="3"/>
      <dgm:spPr/>
      <dgm:t>
        <a:bodyPr/>
        <a:lstStyle/>
        <a:p>
          <a:endParaRPr lang="en-US"/>
        </a:p>
      </dgm:t>
    </dgm:pt>
    <dgm:pt modelId="{1A7C0B94-8A47-43C6-B6A8-A5C1ADFE207B}" type="pres">
      <dgm:prSet presAssocID="{FBFF341D-A315-43DF-862B-833D024B42D9}" presName="dummy1a" presStyleCnt="0"/>
      <dgm:spPr/>
    </dgm:pt>
    <dgm:pt modelId="{4A9D3104-9509-4C5F-98F4-A3991A9A002E}" type="pres">
      <dgm:prSet presAssocID="{FBFF341D-A315-43DF-862B-833D024B42D9}" presName="dummy1b" presStyleCnt="0"/>
      <dgm:spPr/>
    </dgm:pt>
    <dgm:pt modelId="{BC782266-DDEC-4E3D-B824-AF43E5F21FA9}" type="pres">
      <dgm:prSet presAssocID="{FBFF341D-A315-43DF-862B-833D024B42D9}" presName="wedge1Tx" presStyleLbl="node1" presStyleIdx="0" presStyleCnt="3">
        <dgm:presLayoutVars>
          <dgm:chMax val="0"/>
          <dgm:chPref val="0"/>
          <dgm:bulletEnabled val="1"/>
        </dgm:presLayoutVars>
      </dgm:prSet>
      <dgm:spPr/>
      <dgm:t>
        <a:bodyPr/>
        <a:lstStyle/>
        <a:p>
          <a:endParaRPr lang="en-US"/>
        </a:p>
      </dgm:t>
    </dgm:pt>
    <dgm:pt modelId="{095F392D-2DF4-4162-BB4C-08EDD7470A1F}" type="pres">
      <dgm:prSet presAssocID="{FBFF341D-A315-43DF-862B-833D024B42D9}" presName="wedge2" presStyleLbl="node1" presStyleIdx="1" presStyleCnt="3"/>
      <dgm:spPr/>
      <dgm:t>
        <a:bodyPr/>
        <a:lstStyle/>
        <a:p>
          <a:endParaRPr lang="en-US"/>
        </a:p>
      </dgm:t>
    </dgm:pt>
    <dgm:pt modelId="{D87A9D5D-25AB-46F6-B6DF-BD759EB941F0}" type="pres">
      <dgm:prSet presAssocID="{FBFF341D-A315-43DF-862B-833D024B42D9}" presName="dummy2a" presStyleCnt="0"/>
      <dgm:spPr/>
    </dgm:pt>
    <dgm:pt modelId="{9EB55344-EB3E-4AAE-9C1A-4F2FD0D4FAF0}" type="pres">
      <dgm:prSet presAssocID="{FBFF341D-A315-43DF-862B-833D024B42D9}" presName="dummy2b" presStyleCnt="0"/>
      <dgm:spPr/>
    </dgm:pt>
    <dgm:pt modelId="{3265E3DD-38E4-4349-BD7B-FFBD7B5197D0}" type="pres">
      <dgm:prSet presAssocID="{FBFF341D-A315-43DF-862B-833D024B42D9}" presName="wedge2Tx" presStyleLbl="node1" presStyleIdx="1" presStyleCnt="3">
        <dgm:presLayoutVars>
          <dgm:chMax val="0"/>
          <dgm:chPref val="0"/>
          <dgm:bulletEnabled val="1"/>
        </dgm:presLayoutVars>
      </dgm:prSet>
      <dgm:spPr/>
      <dgm:t>
        <a:bodyPr/>
        <a:lstStyle/>
        <a:p>
          <a:endParaRPr lang="en-US"/>
        </a:p>
      </dgm:t>
    </dgm:pt>
    <dgm:pt modelId="{E5188F99-3C5F-4C76-8A68-BEED47C25683}" type="pres">
      <dgm:prSet presAssocID="{FBFF341D-A315-43DF-862B-833D024B42D9}" presName="wedge3" presStyleLbl="node1" presStyleIdx="2" presStyleCnt="3"/>
      <dgm:spPr/>
      <dgm:t>
        <a:bodyPr/>
        <a:lstStyle/>
        <a:p>
          <a:endParaRPr lang="en-US"/>
        </a:p>
      </dgm:t>
    </dgm:pt>
    <dgm:pt modelId="{0FCDCFA0-E5FE-4E27-A6BA-D020272DA8F9}" type="pres">
      <dgm:prSet presAssocID="{FBFF341D-A315-43DF-862B-833D024B42D9}" presName="dummy3a" presStyleCnt="0"/>
      <dgm:spPr/>
    </dgm:pt>
    <dgm:pt modelId="{EEF713B6-C2E0-4BB0-BA6D-B7807A090909}" type="pres">
      <dgm:prSet presAssocID="{FBFF341D-A315-43DF-862B-833D024B42D9}" presName="dummy3b" presStyleCnt="0"/>
      <dgm:spPr/>
    </dgm:pt>
    <dgm:pt modelId="{4D8EEAC2-9CD0-40C7-A0D6-E32BC65ED33C}" type="pres">
      <dgm:prSet presAssocID="{FBFF341D-A315-43DF-862B-833D024B42D9}" presName="wedge3Tx" presStyleLbl="node1" presStyleIdx="2" presStyleCnt="3">
        <dgm:presLayoutVars>
          <dgm:chMax val="0"/>
          <dgm:chPref val="0"/>
          <dgm:bulletEnabled val="1"/>
        </dgm:presLayoutVars>
      </dgm:prSet>
      <dgm:spPr/>
      <dgm:t>
        <a:bodyPr/>
        <a:lstStyle/>
        <a:p>
          <a:endParaRPr lang="en-US"/>
        </a:p>
      </dgm:t>
    </dgm:pt>
    <dgm:pt modelId="{1CF0B56A-A525-4255-8AEA-644C7BFFDF89}" type="pres">
      <dgm:prSet presAssocID="{37B894D6-3094-4569-BF30-24E7720AEDBD}" presName="arrowWedge1" presStyleLbl="fgSibTrans2D1" presStyleIdx="0" presStyleCnt="3"/>
      <dgm:spPr>
        <a:solidFill>
          <a:schemeClr val="accent4">
            <a:lumMod val="60000"/>
            <a:lumOff val="40000"/>
          </a:schemeClr>
        </a:solidFill>
      </dgm:spPr>
    </dgm:pt>
    <dgm:pt modelId="{AC1D66AC-D3D6-4D19-BBC2-53408B26D970}" type="pres">
      <dgm:prSet presAssocID="{B3C66727-6AB1-414D-8849-AA6F2F4496E4}" presName="arrowWedge2" presStyleLbl="fgSibTrans2D1" presStyleIdx="1" presStyleCnt="3"/>
      <dgm:spPr>
        <a:solidFill>
          <a:schemeClr val="accent3">
            <a:lumMod val="60000"/>
            <a:lumOff val="40000"/>
          </a:schemeClr>
        </a:solidFill>
      </dgm:spPr>
    </dgm:pt>
    <dgm:pt modelId="{77DEC757-5F02-46AA-A4DB-E74F1614AC58}" type="pres">
      <dgm:prSet presAssocID="{AD254469-BB78-4821-A6A6-A90DA3314D20}" presName="arrowWedge3" presStyleLbl="fgSibTrans2D1" presStyleIdx="2" presStyleCnt="3"/>
      <dgm:spPr/>
    </dgm:pt>
  </dgm:ptLst>
  <dgm:cxnLst>
    <dgm:cxn modelId="{41A863E7-136B-4026-855D-15C5D4817B54}" srcId="{FBFF341D-A315-43DF-862B-833D024B42D9}" destId="{85B9912E-E61A-4951-A88B-B69A2D90D126}" srcOrd="0" destOrd="0" parTransId="{68F6D0FC-EC17-4469-A15C-EDE671950A9C}" sibTransId="{37B894D6-3094-4569-BF30-24E7720AEDBD}"/>
    <dgm:cxn modelId="{283A6D04-77C0-49B7-A5B7-52685E406C2F}" type="presOf" srcId="{E7A54009-CDC9-4AA8-BCAE-2950DF8084E4}" destId="{E5188F99-3C5F-4C76-8A68-BEED47C25683}" srcOrd="0" destOrd="0" presId="urn:microsoft.com/office/officeart/2005/8/layout/cycle8"/>
    <dgm:cxn modelId="{74D24AEA-84E6-4627-8DB7-0506E836B505}" type="presOf" srcId="{FBFF341D-A315-43DF-862B-833D024B42D9}" destId="{99EFA0F6-A1A8-4075-98A7-2D60F872ABC5}" srcOrd="0" destOrd="0" presId="urn:microsoft.com/office/officeart/2005/8/layout/cycle8"/>
    <dgm:cxn modelId="{4B36D37E-2994-44B3-B98D-A152B61544D5}" type="presOf" srcId="{E7A54009-CDC9-4AA8-BCAE-2950DF8084E4}" destId="{4D8EEAC2-9CD0-40C7-A0D6-E32BC65ED33C}" srcOrd="1" destOrd="0" presId="urn:microsoft.com/office/officeart/2005/8/layout/cycle8"/>
    <dgm:cxn modelId="{F8D65EA3-B2C4-4B3C-9D83-5117FF0A45C0}" type="presOf" srcId="{85B9912E-E61A-4951-A88B-B69A2D90D126}" destId="{B7FE6427-264D-4E8D-B954-327A22148B67}" srcOrd="0" destOrd="0" presId="urn:microsoft.com/office/officeart/2005/8/layout/cycle8"/>
    <dgm:cxn modelId="{23A21C5E-A0BC-4011-8CF9-A0DA7EA322F7}" type="presOf" srcId="{85B9912E-E61A-4951-A88B-B69A2D90D126}" destId="{BC782266-DDEC-4E3D-B824-AF43E5F21FA9}" srcOrd="1" destOrd="0" presId="urn:microsoft.com/office/officeart/2005/8/layout/cycle8"/>
    <dgm:cxn modelId="{44BB0441-3EEB-47C9-8F07-B7710A497586}" type="presOf" srcId="{20A0AE4E-49A0-42AA-9D3B-87276B186D52}" destId="{095F392D-2DF4-4162-BB4C-08EDD7470A1F}" srcOrd="0" destOrd="0" presId="urn:microsoft.com/office/officeart/2005/8/layout/cycle8"/>
    <dgm:cxn modelId="{3045C2C9-6A36-4899-B361-C03FF87FA9B0}" srcId="{FBFF341D-A315-43DF-862B-833D024B42D9}" destId="{20A0AE4E-49A0-42AA-9D3B-87276B186D52}" srcOrd="1" destOrd="0" parTransId="{924CB385-FEB7-4D04-81F5-032B465EC1FA}" sibTransId="{B3C66727-6AB1-414D-8849-AA6F2F4496E4}"/>
    <dgm:cxn modelId="{B3E9DEA4-9037-4C51-9B42-438A2467AEDA}" srcId="{FBFF341D-A315-43DF-862B-833D024B42D9}" destId="{E7A54009-CDC9-4AA8-BCAE-2950DF8084E4}" srcOrd="2" destOrd="0" parTransId="{8782DDB1-3C55-46FC-A830-CEE00EEA6C3E}" sibTransId="{AD254469-BB78-4821-A6A6-A90DA3314D20}"/>
    <dgm:cxn modelId="{B45746BA-91D1-4614-A946-14535703E878}" type="presOf" srcId="{20A0AE4E-49A0-42AA-9D3B-87276B186D52}" destId="{3265E3DD-38E4-4349-BD7B-FFBD7B5197D0}" srcOrd="1" destOrd="0" presId="urn:microsoft.com/office/officeart/2005/8/layout/cycle8"/>
    <dgm:cxn modelId="{4BA69157-BC13-41BE-918F-F291B44D1038}" type="presParOf" srcId="{99EFA0F6-A1A8-4075-98A7-2D60F872ABC5}" destId="{B7FE6427-264D-4E8D-B954-327A22148B67}" srcOrd="0" destOrd="0" presId="urn:microsoft.com/office/officeart/2005/8/layout/cycle8"/>
    <dgm:cxn modelId="{E9A61531-0EEB-40F5-A346-03A92C3D854D}" type="presParOf" srcId="{99EFA0F6-A1A8-4075-98A7-2D60F872ABC5}" destId="{1A7C0B94-8A47-43C6-B6A8-A5C1ADFE207B}" srcOrd="1" destOrd="0" presId="urn:microsoft.com/office/officeart/2005/8/layout/cycle8"/>
    <dgm:cxn modelId="{9941FBA4-BEAB-43EC-93B2-DCBBC151714B}" type="presParOf" srcId="{99EFA0F6-A1A8-4075-98A7-2D60F872ABC5}" destId="{4A9D3104-9509-4C5F-98F4-A3991A9A002E}" srcOrd="2" destOrd="0" presId="urn:microsoft.com/office/officeart/2005/8/layout/cycle8"/>
    <dgm:cxn modelId="{07902F00-C741-4108-9996-BB79B26D3029}" type="presParOf" srcId="{99EFA0F6-A1A8-4075-98A7-2D60F872ABC5}" destId="{BC782266-DDEC-4E3D-B824-AF43E5F21FA9}" srcOrd="3" destOrd="0" presId="urn:microsoft.com/office/officeart/2005/8/layout/cycle8"/>
    <dgm:cxn modelId="{353C48DB-1F95-41BF-8BE5-183192BD6E4C}" type="presParOf" srcId="{99EFA0F6-A1A8-4075-98A7-2D60F872ABC5}" destId="{095F392D-2DF4-4162-BB4C-08EDD7470A1F}" srcOrd="4" destOrd="0" presId="urn:microsoft.com/office/officeart/2005/8/layout/cycle8"/>
    <dgm:cxn modelId="{5B342026-8E04-4C86-B000-D656D345070C}" type="presParOf" srcId="{99EFA0F6-A1A8-4075-98A7-2D60F872ABC5}" destId="{D87A9D5D-25AB-46F6-B6DF-BD759EB941F0}" srcOrd="5" destOrd="0" presId="urn:microsoft.com/office/officeart/2005/8/layout/cycle8"/>
    <dgm:cxn modelId="{9AECCABF-6500-4DEC-9437-DE48B2F99008}" type="presParOf" srcId="{99EFA0F6-A1A8-4075-98A7-2D60F872ABC5}" destId="{9EB55344-EB3E-4AAE-9C1A-4F2FD0D4FAF0}" srcOrd="6" destOrd="0" presId="urn:microsoft.com/office/officeart/2005/8/layout/cycle8"/>
    <dgm:cxn modelId="{FAC7A27C-9481-40F9-9AA2-5E026C610807}" type="presParOf" srcId="{99EFA0F6-A1A8-4075-98A7-2D60F872ABC5}" destId="{3265E3DD-38E4-4349-BD7B-FFBD7B5197D0}" srcOrd="7" destOrd="0" presId="urn:microsoft.com/office/officeart/2005/8/layout/cycle8"/>
    <dgm:cxn modelId="{5FF2B270-39C1-4A50-B709-F888A9361815}" type="presParOf" srcId="{99EFA0F6-A1A8-4075-98A7-2D60F872ABC5}" destId="{E5188F99-3C5F-4C76-8A68-BEED47C25683}" srcOrd="8" destOrd="0" presId="urn:microsoft.com/office/officeart/2005/8/layout/cycle8"/>
    <dgm:cxn modelId="{E17EFBE8-21AB-44EF-899D-A56FD7CD666D}" type="presParOf" srcId="{99EFA0F6-A1A8-4075-98A7-2D60F872ABC5}" destId="{0FCDCFA0-E5FE-4E27-A6BA-D020272DA8F9}" srcOrd="9" destOrd="0" presId="urn:microsoft.com/office/officeart/2005/8/layout/cycle8"/>
    <dgm:cxn modelId="{CB43A35E-1D4E-4F98-82E6-13B533C90944}" type="presParOf" srcId="{99EFA0F6-A1A8-4075-98A7-2D60F872ABC5}" destId="{EEF713B6-C2E0-4BB0-BA6D-B7807A090909}" srcOrd="10" destOrd="0" presId="urn:microsoft.com/office/officeart/2005/8/layout/cycle8"/>
    <dgm:cxn modelId="{EAA71F9B-93CB-4F50-A507-D0B065E326E5}" type="presParOf" srcId="{99EFA0F6-A1A8-4075-98A7-2D60F872ABC5}" destId="{4D8EEAC2-9CD0-40C7-A0D6-E32BC65ED33C}" srcOrd="11" destOrd="0" presId="urn:microsoft.com/office/officeart/2005/8/layout/cycle8"/>
    <dgm:cxn modelId="{1BFA4C65-31E3-475F-85A0-787569F79C71}" type="presParOf" srcId="{99EFA0F6-A1A8-4075-98A7-2D60F872ABC5}" destId="{1CF0B56A-A525-4255-8AEA-644C7BFFDF89}" srcOrd="12" destOrd="0" presId="urn:microsoft.com/office/officeart/2005/8/layout/cycle8"/>
    <dgm:cxn modelId="{B87EAC20-05EA-43D0-94B3-BDE1DEF50374}" type="presParOf" srcId="{99EFA0F6-A1A8-4075-98A7-2D60F872ABC5}" destId="{AC1D66AC-D3D6-4D19-BBC2-53408B26D970}" srcOrd="13" destOrd="0" presId="urn:microsoft.com/office/officeart/2005/8/layout/cycle8"/>
    <dgm:cxn modelId="{1E464663-F607-4D3B-B020-6417877C5EC6}" type="presParOf" srcId="{99EFA0F6-A1A8-4075-98A7-2D60F872ABC5}" destId="{77DEC757-5F02-46AA-A4DB-E74F1614AC58}" srcOrd="14" destOrd="0" presId="urn:microsoft.com/office/officeart/2005/8/layout/cycle8"/>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FE6427-264D-4E8D-B954-327A22148B67}">
      <dsp:nvSpPr>
        <dsp:cNvPr id="0" name=""/>
        <dsp:cNvSpPr/>
      </dsp:nvSpPr>
      <dsp:spPr>
        <a:xfrm>
          <a:off x="2027140" y="361568"/>
          <a:ext cx="4672584" cy="4672584"/>
        </a:xfrm>
        <a:prstGeom prst="pie">
          <a:avLst>
            <a:gd name="adj1" fmla="val 16200000"/>
            <a:gd name="adj2" fmla="val 180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Value Creation</a:t>
          </a:r>
        </a:p>
        <a:p>
          <a:pPr lvl="0" algn="ctr" defTabSz="666750">
            <a:lnSpc>
              <a:spcPct val="90000"/>
            </a:lnSpc>
            <a:spcBef>
              <a:spcPct val="0"/>
            </a:spcBef>
            <a:spcAft>
              <a:spcPct val="35000"/>
            </a:spcAft>
          </a:pPr>
          <a:r>
            <a:rPr lang="en-US" sz="1500" kern="1200" dirty="0" smtClean="0"/>
            <a:t>(Creation of more promising new value offerings)</a:t>
          </a:r>
          <a:endParaRPr lang="en-US" sz="1500" kern="1200" dirty="0"/>
        </a:p>
      </dsp:txBody>
      <dsp:txXfrm>
        <a:off x="4489704" y="1351711"/>
        <a:ext cx="1668780" cy="1390650"/>
      </dsp:txXfrm>
    </dsp:sp>
    <dsp:sp modelId="{095F392D-2DF4-4162-BB4C-08EDD7470A1F}">
      <dsp:nvSpPr>
        <dsp:cNvPr id="0" name=""/>
        <dsp:cNvSpPr/>
      </dsp:nvSpPr>
      <dsp:spPr>
        <a:xfrm>
          <a:off x="1930907" y="528446"/>
          <a:ext cx="4672584" cy="4672584"/>
        </a:xfrm>
        <a:prstGeom prst="pie">
          <a:avLst>
            <a:gd name="adj1" fmla="val 1800000"/>
            <a:gd name="adj2" fmla="val 900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Value </a:t>
          </a:r>
          <a:br>
            <a:rPr lang="en-US" sz="1500" kern="1200" dirty="0" smtClean="0"/>
          </a:br>
          <a:r>
            <a:rPr lang="en-US" sz="1500" kern="1200" dirty="0" smtClean="0"/>
            <a:t>Delivery</a:t>
          </a:r>
        </a:p>
        <a:p>
          <a:pPr lvl="0" algn="ctr" defTabSz="666750">
            <a:lnSpc>
              <a:spcPct val="90000"/>
            </a:lnSpc>
            <a:spcBef>
              <a:spcPct val="0"/>
            </a:spcBef>
            <a:spcAft>
              <a:spcPct val="35000"/>
            </a:spcAft>
          </a:pPr>
          <a:r>
            <a:rPr lang="en-US" sz="1500" kern="1200" dirty="0" smtClean="0"/>
            <a:t>(Use of capabilities and infrastructure to deliver the new value offerings)</a:t>
          </a:r>
          <a:endParaRPr lang="en-US" sz="1500" kern="1200" dirty="0"/>
        </a:p>
      </dsp:txBody>
      <dsp:txXfrm>
        <a:off x="3043428" y="3560064"/>
        <a:ext cx="2503170" cy="1223772"/>
      </dsp:txXfrm>
    </dsp:sp>
    <dsp:sp modelId="{E5188F99-3C5F-4C76-8A68-BEED47C25683}">
      <dsp:nvSpPr>
        <dsp:cNvPr id="0" name=""/>
        <dsp:cNvSpPr/>
      </dsp:nvSpPr>
      <dsp:spPr>
        <a:xfrm>
          <a:off x="1834675" y="361568"/>
          <a:ext cx="4672584" cy="4672584"/>
        </a:xfrm>
        <a:prstGeom prst="pie">
          <a:avLst>
            <a:gd name="adj1" fmla="val 9000000"/>
            <a:gd name="adj2" fmla="val 1620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Value Exploration</a:t>
          </a:r>
        </a:p>
        <a:p>
          <a:pPr lvl="0" algn="ctr" defTabSz="666750">
            <a:lnSpc>
              <a:spcPct val="90000"/>
            </a:lnSpc>
            <a:spcBef>
              <a:spcPct val="0"/>
            </a:spcBef>
            <a:spcAft>
              <a:spcPct val="35000"/>
            </a:spcAft>
          </a:pPr>
          <a:r>
            <a:rPr lang="en-US" sz="1500" kern="1200" dirty="0" smtClean="0"/>
            <a:t>(Identification of New Value Opportunities)</a:t>
          </a:r>
          <a:endParaRPr lang="en-US" sz="1500" kern="1200" dirty="0"/>
        </a:p>
      </dsp:txBody>
      <dsp:txXfrm>
        <a:off x="2375915" y="1351711"/>
        <a:ext cx="1668780" cy="1390650"/>
      </dsp:txXfrm>
    </dsp:sp>
    <dsp:sp modelId="{1CF0B56A-A525-4255-8AEA-644C7BFFDF89}">
      <dsp:nvSpPr>
        <dsp:cNvPr id="0" name=""/>
        <dsp:cNvSpPr/>
      </dsp:nvSpPr>
      <dsp:spPr>
        <a:xfrm>
          <a:off x="1738271" y="72313"/>
          <a:ext cx="5251094" cy="5251094"/>
        </a:xfrm>
        <a:prstGeom prst="circularArrow">
          <a:avLst>
            <a:gd name="adj1" fmla="val 5085"/>
            <a:gd name="adj2" fmla="val 327528"/>
            <a:gd name="adj3" fmla="val 1472472"/>
            <a:gd name="adj4" fmla="val 16199432"/>
            <a:gd name="adj5" fmla="val 5932"/>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AC1D66AC-D3D6-4D19-BBC2-53408B26D970}">
      <dsp:nvSpPr>
        <dsp:cNvPr id="0" name=""/>
        <dsp:cNvSpPr/>
      </dsp:nvSpPr>
      <dsp:spPr>
        <a:xfrm>
          <a:off x="1641652" y="238896"/>
          <a:ext cx="5251094" cy="5251094"/>
        </a:xfrm>
        <a:prstGeom prst="circularArrow">
          <a:avLst>
            <a:gd name="adj1" fmla="val 5085"/>
            <a:gd name="adj2" fmla="val 327528"/>
            <a:gd name="adj3" fmla="val 8671970"/>
            <a:gd name="adj4" fmla="val 1800502"/>
            <a:gd name="adj5" fmla="val 5932"/>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77DEC757-5F02-46AA-A4DB-E74F1614AC58}">
      <dsp:nvSpPr>
        <dsp:cNvPr id="0" name=""/>
        <dsp:cNvSpPr/>
      </dsp:nvSpPr>
      <dsp:spPr>
        <a:xfrm>
          <a:off x="1545034" y="72313"/>
          <a:ext cx="5251094" cy="5251094"/>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88CDB11-86ED-4E3B-AD5A-16B50A3FDC56}" type="datetimeFigureOut">
              <a:rPr lang="en-US"/>
              <a:pPr>
                <a:defRPr/>
              </a:pPr>
              <a:t>5/22/2014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5AB32EE-AF34-45EB-AFD1-F52C10356A4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5A655F-184E-4911-B36F-CE4416EA99CD}" type="slidenum">
              <a:rPr lang="en-US" smtClean="0"/>
              <a:pPr>
                <a:defRPr/>
              </a:pPr>
              <a:t>2</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marketing plan is used to direct and coordinate the marketing effort and is created at the strategic and tactical level.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68F46C9-3F19-45B8-B3B1-2292F1D47D79}" type="slidenum">
              <a:rPr lang="en-US" smtClean="0"/>
              <a:pPr>
                <a:defRPr/>
              </a:pPr>
              <a:t>3</a:t>
            </a:fld>
            <a:endParaRPr lang="en-US" smtClean="0"/>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One way that managers can identify ways to create more value is through The Value Chain, developed by Harvard’s Michael Porter. According to this model, a company is a collection of activities that are performed to design, produce, market, deliver and support its products. The Value Chain identifies nine – five primary and 4 support – activities that create value and cost in a business.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5A655F-184E-4911-B36F-CE4416EA99CD}" type="slidenum">
              <a:rPr lang="en-US" smtClean="0"/>
              <a:pPr>
                <a:defRPr/>
              </a:pPr>
              <a:t>4</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marketing plan is used to direct and coordinate the marketing effort and is created at the strategic and tactical level.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5A655F-184E-4911-B36F-CE4416EA99CD}" type="slidenum">
              <a:rPr lang="en-US" smtClean="0"/>
              <a:pPr>
                <a:defRPr/>
              </a:pPr>
              <a:t>5</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marketing plan is used to direct and coordinate the marketing effort and is created at the strategic and tactical level.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4143284-A6BE-4DAD-A3CB-4D535C5C3C17}" type="slidenum">
              <a:rPr lang="en-US" smtClean="0"/>
              <a:pPr>
                <a:defRPr/>
              </a:pPr>
              <a:t>6</a:t>
            </a:fld>
            <a:endParaRPr lang="en-US" smtClean="0"/>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Holistic marketers addresses three key management questions:</a:t>
            </a:r>
          </a:p>
          <a:p>
            <a:pPr eaLnBrk="1" hangingPunct="1"/>
            <a:r>
              <a:rPr lang="en-US" smtClean="0"/>
              <a:t>Value Exploration – How the firm identifies new value opportunities.</a:t>
            </a:r>
          </a:p>
          <a:p>
            <a:pPr eaLnBrk="1" hangingPunct="1"/>
            <a:r>
              <a:rPr lang="en-US" smtClean="0"/>
              <a:t>Value Creation – How efficiently a company creates more promising new value offerings</a:t>
            </a:r>
          </a:p>
          <a:p>
            <a:pPr eaLnBrk="1" hangingPunct="1"/>
            <a:r>
              <a:rPr lang="en-US" smtClean="0"/>
              <a:t>Value Delivery – How a company uses its capabilities and infrastructure to deliver the new value offering more efficiently.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Strategic planning must focus on three key areas: 1) managing a company’s businesses as an investment portfolio, 2) assessing each business’s strength by considering the market’s growth rate and the company’s position and fit in that market, and 3) establishing a strategy.</a:t>
            </a:r>
          </a:p>
        </p:txBody>
      </p:sp>
      <p:sp>
        <p:nvSpPr>
          <p:cNvPr id="4" name="Slide Number Placeholder 3"/>
          <p:cNvSpPr>
            <a:spLocks noGrp="1"/>
          </p:cNvSpPr>
          <p:nvPr>
            <p:ph type="sldNum" sz="quarter" idx="5"/>
          </p:nvPr>
        </p:nvSpPr>
        <p:spPr/>
        <p:txBody>
          <a:bodyPr/>
          <a:lstStyle/>
          <a:p>
            <a:pPr>
              <a:defRPr/>
            </a:pPr>
            <a:fld id="{9A216FB0-E742-442A-8BA4-98CA489A84C3}"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Figure 2.1 presents the complete planning, implementation, and control cycle of strategic planning.</a:t>
            </a:r>
          </a:p>
        </p:txBody>
      </p:sp>
      <p:sp>
        <p:nvSpPr>
          <p:cNvPr id="4" name="Slide Number Placeholder 3"/>
          <p:cNvSpPr>
            <a:spLocks noGrp="1"/>
          </p:cNvSpPr>
          <p:nvPr>
            <p:ph type="sldNum" sz="quarter" idx="5"/>
          </p:nvPr>
        </p:nvSpPr>
        <p:spPr/>
        <p:txBody>
          <a:bodyPr/>
          <a:lstStyle/>
          <a:p>
            <a:pPr>
              <a:defRPr/>
            </a:pPr>
            <a:fld id="{E0795FA2-934C-42AF-AB8B-DE17E0B7E714}"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5A655F-184E-4911-B36F-CE4416EA99CD}" type="slidenum">
              <a:rPr lang="en-US" smtClean="0"/>
              <a:pPr>
                <a:defRPr/>
              </a:pPr>
              <a:t>9</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marketing plan is used to direct and coordinate the marketing effort and is created at the strategic and tactical level.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AA7699E-FFB6-44B1-852F-917D381EFF3F}" type="slidenum">
              <a:rPr lang="en-US" smtClean="0"/>
              <a:pPr>
                <a:defRPr/>
              </a:pPr>
              <a:t>10</a:t>
            </a:fld>
            <a:endParaRPr lang="en-US"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Corporate strategy focuses on these four elements.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FE5000-00DC-4348-8F1F-488653BD6706}" type="slidenum">
              <a:rPr lang="en-US" smtClean="0"/>
              <a:pPr>
                <a:defRPr/>
              </a:pPr>
              <a:t>11</a:t>
            </a:fld>
            <a:endParaRPr lang="en-US" smtClean="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In defining the corporate mission, organizations should start by answering Peter Drucker’s classic questions… from these answers the organization can develop a good mission statement.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4245CC2-F7DC-4B66-B269-93ED6CEE2526}" type="slidenum">
              <a:rPr lang="en-US" smtClean="0"/>
              <a:pPr>
                <a:defRPr/>
              </a:pPr>
              <a:t>12</a:t>
            </a:fld>
            <a:endParaRPr lang="en-US" smtClean="0"/>
          </a:p>
        </p:txBody>
      </p:sp>
      <p:sp>
        <p:nvSpPr>
          <p:cNvPr id="593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Good mission statements have five major characteristics: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 strategic business unit has three characteristics: 1) It is a single business, or a collection of related businesses, that plan separately from the rest of the company; 2) It has its own set of competitors; and 3) It has a manager responsible for strategic planning and profit performance.</a:t>
            </a:r>
          </a:p>
        </p:txBody>
      </p:sp>
      <p:sp>
        <p:nvSpPr>
          <p:cNvPr id="4" name="Slide Number Placeholder 3"/>
          <p:cNvSpPr>
            <a:spLocks noGrp="1"/>
          </p:cNvSpPr>
          <p:nvPr>
            <p:ph type="sldNum" sz="quarter" idx="5"/>
          </p:nvPr>
        </p:nvSpPr>
        <p:spPr/>
        <p:txBody>
          <a:bodyPr/>
          <a:lstStyle/>
          <a:p>
            <a:pPr>
              <a:defRPr/>
            </a:pPr>
            <a:fld id="{49EF170A-B0A1-45D5-A738-C04E8EDD7796}" type="slidenum">
              <a:rPr lang="en-US" smtClean="0"/>
              <a:pPr>
                <a:defRPr/>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25A655F-184E-4911-B36F-CE4416EA99CD}" type="slidenum">
              <a:rPr lang="en-US" smtClean="0"/>
              <a:pPr>
                <a:defRPr/>
              </a:pPr>
              <a:t>17</a:t>
            </a:fld>
            <a:endParaRPr lang="en-US"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marketing plan is used to direct and coordinate the marketing effort and is created at the strategic and tactical level.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F0A173-529C-482E-ABAF-E89F5DEF403C}" type="slidenum">
              <a:rPr lang="en-US" smtClean="0"/>
              <a:pPr>
                <a:defRPr/>
              </a:pPr>
              <a:t>18</a:t>
            </a:fld>
            <a:endParaRPr lang="en-US" smtClean="0"/>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Strategic marketing plans begin with an analysis of market opportunities and based on what’s learned leads to an identification of target markets and the firm’s value propositions. Tactical marketing plans focus on specific tactics such as product features, promotion, merchandising, pricing, sales channels, and service.</a:t>
            </a:r>
          </a:p>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A341107-0B06-402C-974B-FD9EE08A7D6A}" type="slidenum">
              <a:rPr lang="en-US" smtClean="0"/>
              <a:pPr>
                <a:defRPr/>
              </a:pPr>
              <a:t>19</a:t>
            </a:fld>
            <a:endParaRPr lang="en-US" smtClean="0"/>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Companies often define themselves in terms of the products it produces. This view often limits a company. A market definition on the other hand describe the business as a customer-satisfying process. For example, if Xerox defined itself from only a product perspective (We make copying equipment) it would limit its ability to market products and services other than copiers.</a:t>
            </a:r>
          </a:p>
          <a:p>
            <a:pPr eaLnBrk="1" hangingPunct="1"/>
            <a:endParaRPr lang="en-US" smtClean="0"/>
          </a:p>
          <a:p>
            <a:pPr eaLnBrk="1" hangingPunct="1"/>
            <a:r>
              <a:rPr lang="en-US" smtClean="0"/>
              <a:t>SBUs can be defined by: 1) Customer needs; Customer groups; and 3) Technology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Figure 2.1 is based on a manufacturer (Musicale) of blank compact discs. </a:t>
            </a:r>
          </a:p>
          <a:p>
            <a:r>
              <a:rPr lang="en-US" smtClean="0"/>
              <a:t>The lowest curve projects expected sales over the next five years from the company’s current business portfolio. The top curve is the desired sales over this period. As the company wishes to grow faster than its current businesses will allow, the company must seek new opportunities. </a:t>
            </a:r>
          </a:p>
          <a:p>
            <a:endParaRPr lang="en-US" smtClean="0"/>
          </a:p>
          <a:p>
            <a:r>
              <a:rPr lang="en-US" smtClean="0"/>
              <a:t>The firm can take three approaches toward achieving growth: Intensive; Integrative, or Diversification. Each of these will be discussed in detail in the following slides.</a:t>
            </a:r>
          </a:p>
        </p:txBody>
      </p:sp>
      <p:sp>
        <p:nvSpPr>
          <p:cNvPr id="4" name="Slide Number Placeholder 3"/>
          <p:cNvSpPr>
            <a:spLocks noGrp="1"/>
          </p:cNvSpPr>
          <p:nvPr>
            <p:ph type="sldNum" sz="quarter" idx="5"/>
          </p:nvPr>
        </p:nvSpPr>
        <p:spPr/>
        <p:txBody>
          <a:bodyPr/>
          <a:lstStyle/>
          <a:p>
            <a:pPr>
              <a:defRPr/>
            </a:pPr>
            <a:fld id="{FA78370A-72A3-4161-8F94-2B6261B28F82}" type="slidenum">
              <a:rPr lang="en-US" smtClean="0"/>
              <a:pPr>
                <a:defRPr/>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5A61E42-C683-4521-AD82-028A1FD5B7A3}" type="slidenum">
              <a:rPr lang="en-US" smtClean="0"/>
              <a:pPr>
                <a:defRPr/>
              </a:pPr>
              <a:t>21</a:t>
            </a:fld>
            <a:endParaRPr lang="en-US" smtClean="0"/>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Intensive growth looks for opportunities within current businesses. The product-market expansion grid looks at growth possibilities from the perspective of current and new products and markets.</a:t>
            </a:r>
          </a:p>
          <a:p>
            <a:pPr eaLnBrk="1" hangingPunct="1"/>
            <a:endParaRPr lang="en-US" smtClean="0"/>
          </a:p>
          <a:p>
            <a:pPr eaLnBrk="1" hangingPunct="1"/>
            <a:r>
              <a:rPr lang="en-US" smtClean="0"/>
              <a:t>Market Penetration – gaining market share with current products and current customers. The company can achieve growth by having current customers purchase more, attract competitors customers, or bring non-buyers into the market. </a:t>
            </a:r>
          </a:p>
          <a:p>
            <a:pPr eaLnBrk="1" hangingPunct="1"/>
            <a:endParaRPr lang="en-US" smtClean="0"/>
          </a:p>
          <a:p>
            <a:pPr eaLnBrk="1" hangingPunct="1"/>
            <a:r>
              <a:rPr lang="en-US" smtClean="0"/>
              <a:t>Market Development – Finding new markets for existing products. The firm can find new buyer groups (business customers rather than consumers), new distribution channels (online), or expand distribution to other regions or countries.</a:t>
            </a:r>
          </a:p>
          <a:p>
            <a:pPr eaLnBrk="1" hangingPunct="1"/>
            <a:endParaRPr lang="en-US" smtClean="0"/>
          </a:p>
          <a:p>
            <a:pPr eaLnBrk="1" hangingPunct="1"/>
            <a:r>
              <a:rPr lang="en-US" smtClean="0"/>
              <a:t>Product Development – Develop new products to the current market. As the firm already has a relationship with current customers, they can develop new products to meet other, related needs of it’s customers. </a:t>
            </a:r>
          </a:p>
          <a:p>
            <a:pPr eaLnBrk="1" hangingPunct="1"/>
            <a:endParaRPr lang="en-US" smtClean="0"/>
          </a:p>
          <a:p>
            <a:pPr eaLnBrk="1" hangingPunct="1"/>
            <a:r>
              <a:rPr lang="en-US" smtClean="0"/>
              <a:t>Diversification – Developing new products for new markets.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E20D507-129D-4840-84C5-BDEE96E26E63}" type="slidenum">
              <a:rPr lang="en-US" smtClean="0"/>
              <a:pPr>
                <a:defRPr/>
              </a:pPr>
              <a:t>22</a:t>
            </a:fld>
            <a:endParaRPr lang="en-US" smtClean="0"/>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A business can achieve growth through backward (buy supplier), forward (buy wholesaler), or horizontal (competitor) integration.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9147E4B-BE3B-4778-99FE-7F48BCA2881A}" type="slidenum">
              <a:rPr lang="en-US" smtClean="0"/>
              <a:pPr>
                <a:defRPr/>
              </a:pPr>
              <a:t>23</a:t>
            </a:fld>
            <a:endParaRPr lang="en-US" smtClean="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Firms can often discover opportunities outside its present business. However, the new industry should be highly attractive (grow potential) and the company should have (or acquire) the right capabilities to succeed.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Figure 2.3 outlines strategic planning at the SBU level.</a:t>
            </a:r>
          </a:p>
          <a:p>
            <a:endParaRPr lang="en-US" smtClean="0"/>
          </a:p>
          <a:p>
            <a:r>
              <a:rPr lang="en-US" smtClean="0"/>
              <a:t>Each business unit must develop a specific mission that fits within the broader company mission. For example, the specific mission for YouTube must fit within the overall mission of Google.</a:t>
            </a:r>
          </a:p>
        </p:txBody>
      </p:sp>
      <p:sp>
        <p:nvSpPr>
          <p:cNvPr id="4" name="Slide Number Placeholder 3"/>
          <p:cNvSpPr>
            <a:spLocks noGrp="1"/>
          </p:cNvSpPr>
          <p:nvPr>
            <p:ph type="sldNum" sz="quarter" idx="5"/>
          </p:nvPr>
        </p:nvSpPr>
        <p:spPr/>
        <p:txBody>
          <a:bodyPr/>
          <a:lstStyle/>
          <a:p>
            <a:pPr>
              <a:defRPr/>
            </a:pPr>
            <a:fld id="{5A4152EC-639C-493E-87A9-B6F6DE5FE955}" type="slidenum">
              <a:rPr lang="en-US" smtClean="0"/>
              <a:pPr>
                <a:defRPr/>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Strategic planning requires managers to understand the external and internal environments. A SWOT analysis allows for these environments to be monitored.</a:t>
            </a:r>
          </a:p>
          <a:p>
            <a:endParaRPr lang="en-US" smtClean="0"/>
          </a:p>
          <a:p>
            <a:r>
              <a:rPr lang="en-US" smtClean="0"/>
              <a:t>Business units must monitor key macro-environment forces as well as micro-environment factors. Monitoring the external environment can allow firms to identify growth opportunities and potential threats to its existing businesses.</a:t>
            </a:r>
          </a:p>
          <a:p>
            <a:endParaRPr lang="en-US" smtClean="0"/>
          </a:p>
          <a:p>
            <a:r>
              <a:rPr lang="en-US" smtClean="0"/>
              <a:t>To take advantage of opportunities the firm must be aware of its own internal strengths and weaknesses.</a:t>
            </a:r>
          </a:p>
        </p:txBody>
      </p:sp>
      <p:sp>
        <p:nvSpPr>
          <p:cNvPr id="4" name="Slide Number Placeholder 3"/>
          <p:cNvSpPr>
            <a:spLocks noGrp="1"/>
          </p:cNvSpPr>
          <p:nvPr>
            <p:ph type="sldNum" sz="quarter" idx="5"/>
          </p:nvPr>
        </p:nvSpPr>
        <p:spPr/>
        <p:txBody>
          <a:bodyPr/>
          <a:lstStyle/>
          <a:p>
            <a:pPr>
              <a:defRPr/>
            </a:pPr>
            <a:fld id="{4C394B7F-F868-464A-8392-98F7AC2C8871}" type="slidenum">
              <a:rPr lang="en-US" smtClean="0"/>
              <a:pPr>
                <a:defRPr/>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After completing a SWOT analysis the firm can proceed to goal formulation whereby it develops specific goals for the planning period. Goals are objectives that are specific with respect to magnitude and time. Managing these objectives effectively requires these four criteria to be met.</a:t>
            </a:r>
          </a:p>
        </p:txBody>
      </p:sp>
      <p:sp>
        <p:nvSpPr>
          <p:cNvPr id="4" name="Slide Number Placeholder 3"/>
          <p:cNvSpPr>
            <a:spLocks noGrp="1"/>
          </p:cNvSpPr>
          <p:nvPr>
            <p:ph type="sldNum" sz="quarter" idx="5"/>
          </p:nvPr>
        </p:nvSpPr>
        <p:spPr/>
        <p:txBody>
          <a:bodyPr/>
          <a:lstStyle/>
          <a:p>
            <a:pPr>
              <a:defRPr/>
            </a:pPr>
            <a:fld id="{9F11B0A7-5CED-4E82-B736-F1F750A3B6F3}" type="slidenum">
              <a:rPr lang="en-US" smtClean="0"/>
              <a:pPr>
                <a:defRPr/>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0EA56A3-F550-4F22-94CF-093363670419}" type="slidenum">
              <a:rPr lang="en-US" smtClean="0"/>
              <a:pPr>
                <a:defRPr/>
              </a:pPr>
              <a:t>27</a:t>
            </a:fld>
            <a:endParaRPr lang="en-US" smtClean="0"/>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40" name="Rectangle 3"/>
          <p:cNvSpPr>
            <a:spLocks noGrp="1" noChangeArrowheads="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smtClean="0"/>
              <a:t>Porter outlines three generic strategies that businesses can follow. They can focus on </a:t>
            </a:r>
            <a:r>
              <a:rPr lang="en-US" b="1" dirty="0" smtClean="0"/>
              <a:t>Cost Leadership</a:t>
            </a:r>
            <a:r>
              <a:rPr lang="en-US" dirty="0" smtClean="0"/>
              <a:t>, where they are seeking to achieve the lowest production and distribution costs to underprice competitors and gain market share; the can select a Differentiation strategy, where they focus on achieving better performance on a important customer benefit (such as quality or speed); or third, businesses can take a Focus approach where they concentrate on a narrow market segment, gaining as much insight about the segment as possible, and then pursue either a cost leadership or differentiation strategy.</a:t>
            </a:r>
          </a:p>
          <a:p>
            <a:pPr eaLnBrk="1" hangingPunct="1">
              <a:defRPr/>
            </a:pPr>
            <a:endParaRPr lang="en-US" dirty="0" smtClean="0"/>
          </a:p>
          <a:p>
            <a:pPr eaLnBrk="1" hangingPunct="1">
              <a:defRPr/>
            </a:pPr>
            <a:r>
              <a:rPr lang="en-US" dirty="0" smtClean="0"/>
              <a:t>Oftentimes, companies cannot achieve objectives without the use of partners. Strategic Alliances can be used to compliment or leverage current capabilities and resources to the benefit of both parties. Alliances fall into four categories:</a:t>
            </a:r>
          </a:p>
          <a:p>
            <a:pPr marL="228600" indent="-228600" eaLnBrk="1" hangingPunct="1">
              <a:buFontTx/>
              <a:buAutoNum type="arabicPeriod"/>
              <a:defRPr/>
            </a:pPr>
            <a:r>
              <a:rPr lang="en-US" dirty="0" smtClean="0"/>
              <a:t>Product or service alliance.</a:t>
            </a:r>
          </a:p>
          <a:p>
            <a:pPr marL="228600" indent="-228600" eaLnBrk="1" hangingPunct="1">
              <a:buFontTx/>
              <a:buAutoNum type="arabicPeriod"/>
              <a:defRPr/>
            </a:pPr>
            <a:r>
              <a:rPr lang="en-US" dirty="0" smtClean="0"/>
              <a:t>Promotional alliances</a:t>
            </a:r>
          </a:p>
          <a:p>
            <a:pPr marL="228600" indent="-228600" eaLnBrk="1" hangingPunct="1">
              <a:buFontTx/>
              <a:buAutoNum type="arabicPeriod"/>
              <a:defRPr/>
            </a:pPr>
            <a:r>
              <a:rPr lang="en-US" dirty="0" smtClean="0"/>
              <a:t>Logistic alliances</a:t>
            </a:r>
          </a:p>
          <a:p>
            <a:pPr marL="228600" indent="-228600" eaLnBrk="1" hangingPunct="1">
              <a:buFontTx/>
              <a:buAutoNum type="arabicPeriod"/>
              <a:defRPr/>
            </a:pPr>
            <a:r>
              <a:rPr lang="en-US" dirty="0" smtClean="0"/>
              <a:t>Pricing collaborations.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Great strategies can lead to failure unless they are implemented properly. Proper formulation ensures that all the pieces fit together. But firms must also examine the cost of the marketing programs to ensure that the expense is justified. </a:t>
            </a:r>
          </a:p>
        </p:txBody>
      </p:sp>
      <p:sp>
        <p:nvSpPr>
          <p:cNvPr id="4" name="Slide Number Placeholder 3"/>
          <p:cNvSpPr>
            <a:spLocks noGrp="1"/>
          </p:cNvSpPr>
          <p:nvPr>
            <p:ph type="sldNum" sz="quarter" idx="5"/>
          </p:nvPr>
        </p:nvSpPr>
        <p:spPr/>
        <p:txBody>
          <a:bodyPr/>
          <a:lstStyle/>
          <a:p>
            <a:pPr>
              <a:defRPr/>
            </a:pPr>
            <a:fld id="{C31F7E29-BA79-430E-A6FD-05B649621646}" type="slidenum">
              <a:rPr lang="en-US" smtClean="0"/>
              <a:pPr>
                <a:defRPr/>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Changes in the market are inevitable. Companies must be aware of pending changes and also have the will to change course.</a:t>
            </a:r>
          </a:p>
        </p:txBody>
      </p:sp>
      <p:sp>
        <p:nvSpPr>
          <p:cNvPr id="4" name="Slide Number Placeholder 3"/>
          <p:cNvSpPr>
            <a:spLocks noGrp="1"/>
          </p:cNvSpPr>
          <p:nvPr>
            <p:ph type="sldNum" sz="quarter" idx="5"/>
          </p:nvPr>
        </p:nvSpPr>
        <p:spPr/>
        <p:txBody>
          <a:bodyPr/>
          <a:lstStyle/>
          <a:p>
            <a:pPr>
              <a:defRPr/>
            </a:pPr>
            <a:fld id="{189151B8-A559-4226-8069-34F1BEF3EBFB}" type="slidenum">
              <a:rPr lang="en-US" smtClean="0"/>
              <a:pPr>
                <a:defRPr/>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14257457-C6D8-403A-9A21-C43593353DEA}" type="slidenum">
              <a:rPr lang="en-US" sz="900">
                <a:latin typeface="+mj-lt"/>
              </a:rPr>
              <a:pPr>
                <a:defRPr/>
              </a:pPr>
              <a:t>‹#›</a:t>
            </a:fld>
            <a:r>
              <a:rPr lang="en-US" sz="900" dirty="0">
                <a:latin typeface="+mj-lt"/>
              </a:rPr>
              <a:t> of 38</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B3A1560-4D22-4E10-91EB-18A886D8B301}" type="slidenum">
              <a:rPr lang="en-US" sz="900">
                <a:latin typeface="+mj-lt"/>
              </a:rPr>
              <a:pPr>
                <a:defRPr/>
              </a:pPr>
              <a:t>‹#›</a:t>
            </a:fld>
            <a:r>
              <a:rPr lang="en-US" sz="900" dirty="0">
                <a:latin typeface="+mj-lt"/>
              </a:rPr>
              <a:t> of 38</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210F797B-5F58-4338-AB28-A50E51DEC0EC}" type="slidenum">
              <a:rPr lang="en-US" sz="900">
                <a:latin typeface="+mj-lt"/>
              </a:rPr>
              <a:pPr>
                <a:defRPr/>
              </a:pPr>
              <a:t>‹#›</a:t>
            </a:fld>
            <a:r>
              <a:rPr lang="en-US" sz="900" dirty="0">
                <a:latin typeface="+mj-lt"/>
              </a:rPr>
              <a:t> of 38</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5B00552-A2C9-4A7E-B3F4-C896F184C83B}" type="slidenum">
              <a:rPr lang="en-US" sz="900">
                <a:latin typeface="+mj-lt"/>
              </a:rPr>
              <a:pPr>
                <a:defRPr/>
              </a:pPr>
              <a:t>‹#›</a:t>
            </a:fld>
            <a:r>
              <a:rPr lang="en-US" sz="900" dirty="0">
                <a:latin typeface="+mj-lt"/>
              </a:rPr>
              <a:t> of 38</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12B49E7-90CB-4D11-972D-D3AF5FA3CECB}" type="slidenum">
              <a:rPr lang="en-US" sz="900">
                <a:latin typeface="+mj-lt"/>
              </a:rPr>
              <a:pPr>
                <a:defRPr/>
              </a:pPr>
              <a:t>‹#›</a:t>
            </a:fld>
            <a:r>
              <a:rPr lang="en-US" sz="900" dirty="0">
                <a:latin typeface="+mj-lt"/>
              </a:rPr>
              <a:t> of 38</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CCA3055-722A-4CCF-9C6D-AB1E086D6867}" type="slidenum">
              <a:rPr lang="en-US" sz="900">
                <a:latin typeface="+mj-lt"/>
              </a:rPr>
              <a:pPr>
                <a:defRPr/>
              </a:pPr>
              <a:t>‹#›</a:t>
            </a:fld>
            <a:r>
              <a:rPr lang="en-US" sz="900" dirty="0">
                <a:latin typeface="+mj-lt"/>
              </a:rPr>
              <a:t> of 38</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baseline="0">
                <a:solidFill>
                  <a:srgbClr val="C00000"/>
                </a:solidFill>
              </a:defRPr>
            </a:lvl1pPr>
          </a:lstStyle>
          <a:p>
            <a:r>
              <a:rPr lang="en-US"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7CE2B358-195F-4527-9F0B-32DC9FC3BD1C}" type="slidenum">
              <a:rPr lang="en-US" sz="900">
                <a:latin typeface="+mj-lt"/>
              </a:rPr>
              <a:pPr>
                <a:defRPr/>
              </a:pPr>
              <a:t>‹#›</a:t>
            </a:fld>
            <a:r>
              <a:rPr lang="en-US" sz="900" dirty="0">
                <a:latin typeface="+mj-lt"/>
              </a:rPr>
              <a:t> of 38</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12.xml"/><Relationship Id="rId7"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19" name="Title 1"/>
          <p:cNvSpPr>
            <a:spLocks noGrp="1"/>
          </p:cNvSpPr>
          <p:nvPr>
            <p:ph type="ctrTitle"/>
          </p:nvPr>
        </p:nvSpPr>
        <p:spPr bwMode="auto">
          <a:xfrm>
            <a:off x="3133725" y="1676400"/>
            <a:ext cx="5638800" cy="1600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smtClean="0">
                <a:solidFill>
                  <a:srgbClr val="C00000"/>
                </a:solidFill>
              </a:rPr>
              <a:t>Developing Marketing Strategies and Plans</a:t>
            </a:r>
          </a:p>
        </p:txBody>
      </p:sp>
      <p:sp>
        <p:nvSpPr>
          <p:cNvPr id="5" name="Trapezoid 4"/>
          <p:cNvSpPr/>
          <p:nvPr/>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a:defRPr/>
            </a:pPr>
            <a:r>
              <a:rPr lang="en-US" sz="3200" dirty="0"/>
              <a:t>Chapter 2</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Value Chain</a:t>
            </a:r>
          </a:p>
        </p:txBody>
      </p:sp>
      <p:sp>
        <p:nvSpPr>
          <p:cNvPr id="18435" name="Rectangle 3"/>
          <p:cNvSpPr>
            <a:spLocks noGrp="1" noChangeArrowheads="1"/>
          </p:cNvSpPr>
          <p:nvPr>
            <p:ph type="body" idx="1"/>
          </p:nvPr>
        </p:nvSpPr>
        <p:spPr bwMode="auto">
          <a:xfrm>
            <a:off x="152400" y="1066800"/>
            <a:ext cx="8839200" cy="5791200"/>
          </a:xfrm>
          <a:noFill/>
          <a:ln>
            <a:miter lim="800000"/>
            <a:headEnd/>
            <a:tailEnd/>
          </a:ln>
        </p:spPr>
        <p:txBody>
          <a:bodyPr vert="horz" wrap="square" lIns="91440" tIns="45720" rIns="91440" bIns="45720" numCol="1" anchor="t" anchorCtr="0" compatLnSpc="1">
            <a:prstTxWarp prst="textNoShape">
              <a:avLst/>
            </a:prstTxWarp>
          </a:bodyPr>
          <a:lstStyle/>
          <a:p>
            <a:pPr marL="355600" indent="-12700" algn="just" eaLnBrk="1" hangingPunct="1">
              <a:buNone/>
            </a:pPr>
            <a:r>
              <a:rPr lang="en-US" sz="2600" dirty="0" smtClean="0"/>
              <a:t>Unlike traditional approach of making and selling, organizations in modern era focus on value creation and delivery process. Phases of value creation and delivery process are:  </a:t>
            </a:r>
          </a:p>
          <a:p>
            <a:pPr marL="800100" indent="-457200" algn="just" eaLnBrk="1" hangingPunct="1">
              <a:buNone/>
            </a:pPr>
            <a:r>
              <a:rPr lang="en-US" sz="2600" dirty="0" smtClean="0"/>
              <a:t>1.	Assessing </a:t>
            </a:r>
            <a:r>
              <a:rPr lang="en-US" sz="2600" b="1" dirty="0" smtClean="0"/>
              <a:t>Marketing Opportunities </a:t>
            </a:r>
            <a:r>
              <a:rPr lang="en-US" sz="2600" dirty="0" smtClean="0"/>
              <a:t>(environmental scanning) and </a:t>
            </a:r>
            <a:r>
              <a:rPr lang="en-US" sz="2600" b="1" dirty="0" smtClean="0"/>
              <a:t>Customer</a:t>
            </a:r>
            <a:r>
              <a:rPr lang="en-US" sz="2600" dirty="0" smtClean="0"/>
              <a:t> </a:t>
            </a:r>
            <a:r>
              <a:rPr lang="en-US" sz="2600" b="1" dirty="0" smtClean="0"/>
              <a:t>Values</a:t>
            </a:r>
            <a:r>
              <a:rPr lang="en-US" sz="2600" dirty="0" smtClean="0"/>
              <a:t> (needs, wants and demands).</a:t>
            </a:r>
          </a:p>
          <a:p>
            <a:pPr marL="800100" indent="-457200" algn="just" eaLnBrk="1" hangingPunct="1">
              <a:buNone/>
            </a:pPr>
            <a:r>
              <a:rPr lang="en-US" sz="2600" dirty="0" smtClean="0"/>
              <a:t>2.	</a:t>
            </a:r>
            <a:r>
              <a:rPr lang="en-US" sz="2600" b="1" dirty="0" smtClean="0"/>
              <a:t>Value Selection </a:t>
            </a:r>
            <a:r>
              <a:rPr lang="en-US" sz="2600" dirty="0" smtClean="0"/>
              <a:t>which spotlight segmenting, targeting, positioning and branding.</a:t>
            </a:r>
          </a:p>
          <a:p>
            <a:pPr marL="800100" indent="-457200" algn="just" eaLnBrk="1" hangingPunct="1">
              <a:buNone/>
            </a:pPr>
            <a:r>
              <a:rPr lang="en-US" sz="2600" dirty="0" smtClean="0"/>
              <a:t>3.	</a:t>
            </a:r>
            <a:r>
              <a:rPr lang="en-US" sz="2600" b="1" dirty="0" smtClean="0"/>
              <a:t>Designing Values </a:t>
            </a:r>
            <a:r>
              <a:rPr lang="en-US" sz="2600" dirty="0" smtClean="0"/>
              <a:t>in relation to product strategy, new offerings and pricing.</a:t>
            </a:r>
          </a:p>
          <a:p>
            <a:pPr marL="800100" indent="-457200" algn="just" eaLnBrk="1" hangingPunct="1">
              <a:buNone/>
            </a:pPr>
            <a:r>
              <a:rPr lang="en-US" sz="2600" dirty="0" smtClean="0"/>
              <a:t>4. 	</a:t>
            </a:r>
            <a:r>
              <a:rPr lang="en-US" sz="2600" b="1" dirty="0" smtClean="0"/>
              <a:t>Delivering values </a:t>
            </a:r>
            <a:r>
              <a:rPr lang="en-US" sz="2600" dirty="0" smtClean="0"/>
              <a:t>deals with distribution of products.</a:t>
            </a:r>
          </a:p>
          <a:p>
            <a:pPr marL="800100" indent="-457200" algn="just" eaLnBrk="1" hangingPunct="1">
              <a:buNone/>
            </a:pPr>
            <a:r>
              <a:rPr lang="en-US" sz="2600" dirty="0" smtClean="0"/>
              <a:t>5.	</a:t>
            </a:r>
            <a:r>
              <a:rPr lang="en-US" sz="2600" b="1" dirty="0" smtClean="0"/>
              <a:t>Communicating value </a:t>
            </a:r>
            <a:r>
              <a:rPr lang="en-US" sz="2600" dirty="0" smtClean="0"/>
              <a:t>.   </a:t>
            </a:r>
          </a:p>
          <a:p>
            <a:pPr marL="800100" indent="-457200" algn="just" eaLnBrk="1" hangingPunct="1"/>
            <a:endParaRPr lang="en-US" sz="2600" dirty="0" smtClean="0"/>
          </a:p>
        </p:txBody>
      </p:sp>
      <p:sp>
        <p:nvSpPr>
          <p:cNvPr id="4" name="Rectangle 3"/>
          <p:cNvSpPr txBox="1">
            <a:spLocks noChangeArrowheads="1"/>
          </p:cNvSpPr>
          <p:nvPr/>
        </p:nvSpPr>
        <p:spPr bwMode="auto">
          <a:xfrm>
            <a:off x="304800" y="1219200"/>
            <a:ext cx="8839200" cy="449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800100" marR="0" lvl="0" indent="-457200" algn="l" defTabSz="914400" rtl="0" eaLnBrk="1" fontAlgn="base" latinLnBrk="0" hangingPunct="1">
              <a:lnSpc>
                <a:spcPct val="100000"/>
              </a:lnSpc>
              <a:spcBef>
                <a:spcPct val="20000"/>
              </a:spcBef>
              <a:spcAft>
                <a:spcPct val="0"/>
              </a:spcAft>
              <a:buClrTx/>
              <a:buSzTx/>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3"/>
          <p:cNvSpPr txBox="1">
            <a:spLocks noChangeArrowheads="1"/>
          </p:cNvSpPr>
          <p:nvPr/>
        </p:nvSpPr>
        <p:spPr bwMode="auto">
          <a:xfrm>
            <a:off x="457200" y="1371600"/>
            <a:ext cx="8839200" cy="4495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800100" marR="0" lvl="0" indent="-4572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The Value Chain by Michael Porter</a:t>
            </a:r>
          </a:p>
        </p:txBody>
      </p:sp>
      <p:sp>
        <p:nvSpPr>
          <p:cNvPr id="17" name="Rectangle 16"/>
          <p:cNvSpPr/>
          <p:nvPr/>
        </p:nvSpPr>
        <p:spPr>
          <a:xfrm>
            <a:off x="1122363" y="3438525"/>
            <a:ext cx="7127875" cy="3810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00" dirty="0">
                <a:solidFill>
                  <a:schemeClr val="tx1"/>
                </a:solidFill>
              </a:rPr>
              <a:t>Procurement</a:t>
            </a:r>
          </a:p>
        </p:txBody>
      </p:sp>
      <p:sp>
        <p:nvSpPr>
          <p:cNvPr id="19" name="Rectangle 18"/>
          <p:cNvSpPr/>
          <p:nvPr/>
        </p:nvSpPr>
        <p:spPr>
          <a:xfrm>
            <a:off x="1122363" y="3819525"/>
            <a:ext cx="7127875" cy="3810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00" dirty="0">
                <a:solidFill>
                  <a:schemeClr val="tx1"/>
                </a:solidFill>
              </a:rPr>
              <a:t>Human Resource management</a:t>
            </a:r>
          </a:p>
        </p:txBody>
      </p:sp>
      <p:sp>
        <p:nvSpPr>
          <p:cNvPr id="20" name="Rectangle 19"/>
          <p:cNvSpPr/>
          <p:nvPr/>
        </p:nvSpPr>
        <p:spPr>
          <a:xfrm>
            <a:off x="1122363" y="4194175"/>
            <a:ext cx="7127875" cy="3810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00" dirty="0">
                <a:solidFill>
                  <a:schemeClr val="tx1"/>
                </a:solidFill>
              </a:rPr>
              <a:t>Technological Development</a:t>
            </a:r>
          </a:p>
        </p:txBody>
      </p:sp>
      <p:sp>
        <p:nvSpPr>
          <p:cNvPr id="21" name="Rectangle 20"/>
          <p:cNvSpPr/>
          <p:nvPr/>
        </p:nvSpPr>
        <p:spPr>
          <a:xfrm>
            <a:off x="1122363" y="4568825"/>
            <a:ext cx="7127875" cy="3810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300" dirty="0">
                <a:solidFill>
                  <a:schemeClr val="tx1"/>
                </a:solidFill>
              </a:rPr>
              <a:t>Infrastructure</a:t>
            </a:r>
          </a:p>
        </p:txBody>
      </p:sp>
      <p:sp>
        <p:nvSpPr>
          <p:cNvPr id="12295" name="TextBox 33"/>
          <p:cNvSpPr txBox="1">
            <a:spLocks noChangeArrowheads="1"/>
          </p:cNvSpPr>
          <p:nvPr/>
        </p:nvSpPr>
        <p:spPr bwMode="auto">
          <a:xfrm>
            <a:off x="17463" y="3832225"/>
            <a:ext cx="1201737" cy="646113"/>
          </a:xfrm>
          <a:prstGeom prst="rect">
            <a:avLst/>
          </a:prstGeom>
          <a:noFill/>
          <a:ln w="9525">
            <a:noFill/>
            <a:miter lim="800000"/>
            <a:headEnd/>
            <a:tailEnd/>
          </a:ln>
        </p:spPr>
        <p:txBody>
          <a:bodyPr>
            <a:spAutoFit/>
          </a:bodyPr>
          <a:lstStyle/>
          <a:p>
            <a:pPr algn="ctr"/>
            <a:r>
              <a:rPr lang="en-US"/>
              <a:t>Support Activities</a:t>
            </a:r>
          </a:p>
        </p:txBody>
      </p:sp>
      <p:sp>
        <p:nvSpPr>
          <p:cNvPr id="12296" name="TextBox 36"/>
          <p:cNvSpPr txBox="1">
            <a:spLocks noChangeArrowheads="1"/>
          </p:cNvSpPr>
          <p:nvPr/>
        </p:nvSpPr>
        <p:spPr bwMode="auto">
          <a:xfrm>
            <a:off x="17463" y="2454275"/>
            <a:ext cx="1201737" cy="646113"/>
          </a:xfrm>
          <a:prstGeom prst="rect">
            <a:avLst/>
          </a:prstGeom>
          <a:noFill/>
          <a:ln w="9525">
            <a:noFill/>
            <a:miter lim="800000"/>
            <a:headEnd/>
            <a:tailEnd/>
          </a:ln>
        </p:spPr>
        <p:txBody>
          <a:bodyPr>
            <a:spAutoFit/>
          </a:bodyPr>
          <a:lstStyle/>
          <a:p>
            <a:pPr algn="ctr"/>
            <a:r>
              <a:rPr lang="en-US" dirty="0"/>
              <a:t>Primary Activities</a:t>
            </a:r>
          </a:p>
        </p:txBody>
      </p:sp>
      <p:sp>
        <p:nvSpPr>
          <p:cNvPr id="26" name="Rectangle 25"/>
          <p:cNvSpPr/>
          <p:nvPr/>
        </p:nvSpPr>
        <p:spPr>
          <a:xfrm>
            <a:off x="6816725" y="1990725"/>
            <a:ext cx="1423988" cy="1447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298" name="TextBox 31"/>
          <p:cNvSpPr txBox="1">
            <a:spLocks noChangeArrowheads="1"/>
          </p:cNvSpPr>
          <p:nvPr/>
        </p:nvSpPr>
        <p:spPr bwMode="auto">
          <a:xfrm>
            <a:off x="6826250" y="2554288"/>
            <a:ext cx="1423988" cy="461962"/>
          </a:xfrm>
          <a:prstGeom prst="rect">
            <a:avLst/>
          </a:prstGeom>
          <a:noFill/>
          <a:ln w="9525">
            <a:noFill/>
            <a:miter lim="800000"/>
            <a:headEnd/>
            <a:tailEnd/>
          </a:ln>
        </p:spPr>
        <p:txBody>
          <a:bodyPr>
            <a:spAutoFit/>
          </a:bodyPr>
          <a:lstStyle/>
          <a:p>
            <a:pPr algn="ctr"/>
            <a:r>
              <a:rPr lang="en-US" sz="2300"/>
              <a:t>Service</a:t>
            </a:r>
          </a:p>
        </p:txBody>
      </p:sp>
      <p:sp>
        <p:nvSpPr>
          <p:cNvPr id="25" name="Rectangle 24"/>
          <p:cNvSpPr/>
          <p:nvPr/>
        </p:nvSpPr>
        <p:spPr>
          <a:xfrm>
            <a:off x="5392738" y="1990725"/>
            <a:ext cx="1423987" cy="1447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00" name="TextBox 31"/>
          <p:cNvSpPr txBox="1">
            <a:spLocks noChangeArrowheads="1"/>
          </p:cNvSpPr>
          <p:nvPr/>
        </p:nvSpPr>
        <p:spPr bwMode="auto">
          <a:xfrm>
            <a:off x="5303838" y="2554288"/>
            <a:ext cx="1577975" cy="461962"/>
          </a:xfrm>
          <a:prstGeom prst="rect">
            <a:avLst/>
          </a:prstGeom>
          <a:noFill/>
          <a:ln w="9525">
            <a:noFill/>
            <a:miter lim="800000"/>
            <a:headEnd/>
            <a:tailEnd/>
          </a:ln>
        </p:spPr>
        <p:txBody>
          <a:bodyPr>
            <a:spAutoFit/>
          </a:bodyPr>
          <a:lstStyle/>
          <a:p>
            <a:pPr algn="ctr"/>
            <a:r>
              <a:rPr lang="en-US" sz="2300"/>
              <a:t>Marketing</a:t>
            </a:r>
          </a:p>
        </p:txBody>
      </p:sp>
      <p:sp>
        <p:nvSpPr>
          <p:cNvPr id="28" name="Rectangle 27"/>
          <p:cNvSpPr/>
          <p:nvPr/>
        </p:nvSpPr>
        <p:spPr>
          <a:xfrm>
            <a:off x="3970338" y="1990725"/>
            <a:ext cx="1422400" cy="1447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02" name="TextBox 31"/>
          <p:cNvSpPr txBox="1">
            <a:spLocks noChangeArrowheads="1"/>
          </p:cNvSpPr>
          <p:nvPr/>
        </p:nvSpPr>
        <p:spPr bwMode="auto">
          <a:xfrm>
            <a:off x="3856038" y="2370138"/>
            <a:ext cx="1628775" cy="830262"/>
          </a:xfrm>
          <a:prstGeom prst="rect">
            <a:avLst/>
          </a:prstGeom>
          <a:noFill/>
          <a:ln w="9525">
            <a:noFill/>
            <a:miter lim="800000"/>
            <a:headEnd/>
            <a:tailEnd/>
          </a:ln>
        </p:spPr>
        <p:txBody>
          <a:bodyPr>
            <a:spAutoFit/>
          </a:bodyPr>
          <a:lstStyle/>
          <a:p>
            <a:pPr algn="ctr"/>
            <a:r>
              <a:rPr lang="en-US" sz="2300"/>
              <a:t>Outbound Logistics</a:t>
            </a:r>
          </a:p>
        </p:txBody>
      </p:sp>
      <p:sp>
        <p:nvSpPr>
          <p:cNvPr id="30" name="Rectangle 29"/>
          <p:cNvSpPr/>
          <p:nvPr/>
        </p:nvSpPr>
        <p:spPr>
          <a:xfrm>
            <a:off x="2546350" y="1990725"/>
            <a:ext cx="1423988" cy="1447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04" name="TextBox 31"/>
          <p:cNvSpPr txBox="1">
            <a:spLocks noChangeArrowheads="1"/>
          </p:cNvSpPr>
          <p:nvPr/>
        </p:nvSpPr>
        <p:spPr bwMode="auto">
          <a:xfrm>
            <a:off x="2408238" y="2554288"/>
            <a:ext cx="1643062" cy="446087"/>
          </a:xfrm>
          <a:prstGeom prst="rect">
            <a:avLst/>
          </a:prstGeom>
          <a:noFill/>
          <a:ln w="9525">
            <a:noFill/>
            <a:miter lim="800000"/>
            <a:headEnd/>
            <a:tailEnd/>
          </a:ln>
        </p:spPr>
        <p:txBody>
          <a:bodyPr>
            <a:spAutoFit/>
          </a:bodyPr>
          <a:lstStyle/>
          <a:p>
            <a:pPr algn="ctr"/>
            <a:r>
              <a:rPr lang="en-US" sz="2300"/>
              <a:t>Operations</a:t>
            </a:r>
          </a:p>
        </p:txBody>
      </p:sp>
      <p:sp>
        <p:nvSpPr>
          <p:cNvPr id="32" name="Rectangle 31"/>
          <p:cNvSpPr/>
          <p:nvPr/>
        </p:nvSpPr>
        <p:spPr>
          <a:xfrm>
            <a:off x="1122363" y="1990725"/>
            <a:ext cx="1423987" cy="1447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2306" name="TextBox 31"/>
          <p:cNvSpPr txBox="1">
            <a:spLocks noChangeArrowheads="1"/>
          </p:cNvSpPr>
          <p:nvPr/>
        </p:nvSpPr>
        <p:spPr bwMode="auto">
          <a:xfrm>
            <a:off x="1131888" y="2370138"/>
            <a:ext cx="1423987" cy="830262"/>
          </a:xfrm>
          <a:prstGeom prst="rect">
            <a:avLst/>
          </a:prstGeom>
          <a:noFill/>
          <a:ln w="9525">
            <a:noFill/>
            <a:miter lim="800000"/>
            <a:headEnd/>
            <a:tailEnd/>
          </a:ln>
        </p:spPr>
        <p:txBody>
          <a:bodyPr>
            <a:spAutoFit/>
          </a:bodyPr>
          <a:lstStyle/>
          <a:p>
            <a:pPr algn="ctr"/>
            <a:r>
              <a:rPr lang="en-US" sz="2300" dirty="0"/>
              <a:t>Inbound Logistics</a:t>
            </a:r>
          </a:p>
        </p:txBody>
      </p:sp>
      <p:sp>
        <p:nvSpPr>
          <p:cNvPr id="5" name="Trapezoid 4"/>
          <p:cNvSpPr/>
          <p:nvPr/>
        </p:nvSpPr>
        <p:spPr>
          <a:xfrm rot="5400000">
            <a:off x="7093744" y="3137694"/>
            <a:ext cx="2968625" cy="674687"/>
          </a:xfrm>
          <a:prstGeom prst="trapezoid">
            <a:avLst>
              <a:gd name="adj" fmla="val 24736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08" name="TextBox 3"/>
          <p:cNvSpPr txBox="1">
            <a:spLocks noChangeArrowheads="1"/>
          </p:cNvSpPr>
          <p:nvPr/>
        </p:nvSpPr>
        <p:spPr bwMode="auto">
          <a:xfrm rot="5400000">
            <a:off x="7877175" y="3224213"/>
            <a:ext cx="1219200" cy="400050"/>
          </a:xfrm>
          <a:prstGeom prst="rect">
            <a:avLst/>
          </a:prstGeom>
          <a:noFill/>
          <a:ln w="9525">
            <a:noFill/>
            <a:miter lim="800000"/>
            <a:headEnd/>
            <a:tailEnd/>
          </a:ln>
        </p:spPr>
        <p:txBody>
          <a:bodyPr>
            <a:spAutoFit/>
          </a:bodyPr>
          <a:lstStyle/>
          <a:p>
            <a:pPr algn="ctr"/>
            <a:r>
              <a:rPr lang="en-US" sz="2000"/>
              <a:t>Margin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76200"/>
            <a:ext cx="8229600" cy="533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Value Chain</a:t>
            </a:r>
          </a:p>
        </p:txBody>
      </p:sp>
      <p:sp>
        <p:nvSpPr>
          <p:cNvPr id="18435" name="Rectangle 3"/>
          <p:cNvSpPr>
            <a:spLocks noGrp="1" noChangeArrowheads="1"/>
          </p:cNvSpPr>
          <p:nvPr>
            <p:ph type="body" idx="1"/>
          </p:nvPr>
        </p:nvSpPr>
        <p:spPr bwMode="auto">
          <a:xfrm>
            <a:off x="152400" y="838200"/>
            <a:ext cx="8839200" cy="5715000"/>
          </a:xfrm>
          <a:noFill/>
          <a:ln>
            <a:miter lim="800000"/>
            <a:headEnd/>
            <a:tailEnd/>
          </a:ln>
        </p:spPr>
        <p:txBody>
          <a:bodyPr vert="horz" wrap="square" lIns="91440" tIns="45720" rIns="91440" bIns="45720" numCol="1" anchor="t" anchorCtr="0" compatLnSpc="1">
            <a:prstTxWarp prst="textNoShape">
              <a:avLst/>
            </a:prstTxWarp>
          </a:bodyPr>
          <a:lstStyle/>
          <a:p>
            <a:pPr marL="800100" indent="-457200" eaLnBrk="1" hangingPunct="1">
              <a:buNone/>
            </a:pPr>
            <a:r>
              <a:rPr lang="en-US" sz="2800" dirty="0" smtClean="0"/>
              <a:t>Primary Activities</a:t>
            </a:r>
          </a:p>
          <a:p>
            <a:pPr marL="800100" indent="-457200" algn="just" eaLnBrk="1" hangingPunct="1"/>
            <a:r>
              <a:rPr lang="en-US" sz="2800" b="1" dirty="0" smtClean="0"/>
              <a:t>Inbound Logistics</a:t>
            </a:r>
            <a:r>
              <a:rPr lang="en-US" sz="2800" dirty="0" smtClean="0"/>
              <a:t>: It involves relationships with suppliers and include all the activities required to receive, store, and disseminate inputs.</a:t>
            </a:r>
          </a:p>
          <a:p>
            <a:pPr marL="800100" indent="-457200" algn="just" eaLnBrk="1" hangingPunct="1"/>
            <a:r>
              <a:rPr lang="en-US" sz="2800" b="1" dirty="0" smtClean="0"/>
              <a:t>Operations</a:t>
            </a:r>
            <a:r>
              <a:rPr lang="en-US" sz="2800" dirty="0" smtClean="0"/>
              <a:t>: It deals with all the activities required to transform inputs into outputs (products and services).</a:t>
            </a:r>
          </a:p>
          <a:p>
            <a:pPr marL="800100" indent="-457200" algn="just" eaLnBrk="1" hangingPunct="1"/>
            <a:r>
              <a:rPr lang="en-US" sz="2800" b="1" dirty="0" smtClean="0"/>
              <a:t>Outbound logistics</a:t>
            </a:r>
            <a:r>
              <a:rPr lang="en-US" sz="2800" dirty="0" smtClean="0"/>
              <a:t>: All the activities required to collect, store, and distribute the output.</a:t>
            </a:r>
          </a:p>
          <a:p>
            <a:pPr marL="800100" indent="-457200" algn="just" eaLnBrk="1" hangingPunct="1"/>
            <a:r>
              <a:rPr lang="en-US" sz="2800" b="1" dirty="0" smtClean="0"/>
              <a:t>Marketing</a:t>
            </a:r>
            <a:r>
              <a:rPr lang="en-US" sz="2800" dirty="0" smtClean="0"/>
              <a:t>: Inform buyers about products and services.</a:t>
            </a:r>
          </a:p>
          <a:p>
            <a:pPr marL="800100" indent="-457200" algn="just" eaLnBrk="1" hangingPunct="1"/>
            <a:r>
              <a:rPr lang="en-US" b="1" dirty="0" smtClean="0"/>
              <a:t>Service</a:t>
            </a:r>
            <a:r>
              <a:rPr lang="en-US" dirty="0" smtClean="0"/>
              <a:t>: All the activities required to keep the product working effectively after it is sold.</a:t>
            </a:r>
          </a:p>
          <a:p>
            <a:pPr marL="800100" indent="-457200" eaLnBrk="1" hangingPunct="1"/>
            <a:endParaRPr lang="en-US" dirty="0" smtClean="0"/>
          </a:p>
          <a:p>
            <a:pPr marL="800100" indent="-457200" eaLnBrk="1" hangingPunct="1"/>
            <a:endParaRPr lang="en-US" dirty="0" smtClean="0"/>
          </a:p>
          <a:p>
            <a:pPr marL="800100" indent="-457200" eaLnBrk="1" hangingPunct="1"/>
            <a:endParaRPr lang="en-US"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76200"/>
            <a:ext cx="8229600" cy="609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Value Chain</a:t>
            </a:r>
          </a:p>
        </p:txBody>
      </p:sp>
      <p:sp>
        <p:nvSpPr>
          <p:cNvPr id="18435" name="Rectangle 3"/>
          <p:cNvSpPr>
            <a:spLocks noGrp="1" noChangeArrowheads="1"/>
          </p:cNvSpPr>
          <p:nvPr>
            <p:ph type="body" idx="1"/>
          </p:nvPr>
        </p:nvSpPr>
        <p:spPr bwMode="auto">
          <a:xfrm>
            <a:off x="152400" y="1066800"/>
            <a:ext cx="8839200" cy="5791200"/>
          </a:xfrm>
          <a:noFill/>
          <a:ln>
            <a:miter lim="800000"/>
            <a:headEnd/>
            <a:tailEnd/>
          </a:ln>
        </p:spPr>
        <p:txBody>
          <a:bodyPr vert="horz" wrap="square" lIns="91440" tIns="45720" rIns="91440" bIns="45720" numCol="1" anchor="t" anchorCtr="0" compatLnSpc="1">
            <a:prstTxWarp prst="textNoShape">
              <a:avLst/>
            </a:prstTxWarp>
          </a:bodyPr>
          <a:lstStyle/>
          <a:p>
            <a:pPr marL="800100" indent="-457200" eaLnBrk="1" hangingPunct="1">
              <a:buNone/>
            </a:pPr>
            <a:r>
              <a:rPr lang="en-GB" sz="2400" b="1" dirty="0" smtClean="0"/>
              <a:t>Secondary activities </a:t>
            </a:r>
            <a:endParaRPr lang="en-US" sz="2400" b="1" dirty="0" smtClean="0"/>
          </a:p>
          <a:p>
            <a:pPr marL="800100" indent="-457200" eaLnBrk="1" hangingPunct="1"/>
            <a:r>
              <a:rPr lang="en-US" sz="2400" b="1" dirty="0" smtClean="0"/>
              <a:t>Procurement</a:t>
            </a:r>
            <a:r>
              <a:rPr lang="en-US" sz="2400" dirty="0" smtClean="0"/>
              <a:t>: It is acquisition of inputs, or resources, for the firm.</a:t>
            </a:r>
          </a:p>
          <a:p>
            <a:pPr marL="800100" indent="-457200" eaLnBrk="1" hangingPunct="1"/>
            <a:r>
              <a:rPr lang="en-US" sz="2400" b="1" dirty="0" smtClean="0"/>
              <a:t>Human Resource Management</a:t>
            </a:r>
            <a:r>
              <a:rPr lang="en-US" sz="2400" dirty="0" smtClean="0"/>
              <a:t>: All activities involved in recruiting, hiring, training, developing, compensating personnel.</a:t>
            </a:r>
          </a:p>
          <a:p>
            <a:pPr marL="800100" indent="-457200" eaLnBrk="1" hangingPunct="1"/>
            <a:r>
              <a:rPr lang="en-US" sz="2400" b="1" dirty="0" smtClean="0"/>
              <a:t>Technology Development:</a:t>
            </a:r>
            <a:r>
              <a:rPr lang="en-US" sz="2400" dirty="0" smtClean="0"/>
              <a:t> It deals with equipment, hardware, software, procedures and technical knowledge for the transformation of inputs into outputs.</a:t>
            </a:r>
          </a:p>
          <a:p>
            <a:pPr marL="800100" indent="-457200" eaLnBrk="1" hangingPunct="1"/>
            <a:r>
              <a:rPr lang="en-US" sz="2400" b="1" dirty="0" smtClean="0"/>
              <a:t>Infrastructure:</a:t>
            </a:r>
            <a:r>
              <a:rPr lang="en-US" sz="2400" dirty="0" smtClean="0"/>
              <a:t> serves the company's needs and ties its various parts together, it consists of functions or departments such as accounting, legal, finance, planning, public affairs, government relations, quality assurance and general management.</a:t>
            </a:r>
          </a:p>
          <a:p>
            <a:pPr marL="800100" indent="-457200" eaLnBrk="1" hangingPunct="1"/>
            <a:endParaRPr lang="en-US" dirty="0" smtClean="0"/>
          </a:p>
          <a:p>
            <a:pPr marL="800100" indent="-457200" eaLnBrk="1" hangingPunct="1"/>
            <a:endParaRPr lang="en-US" dirty="0" smtClean="0"/>
          </a:p>
          <a:p>
            <a:pPr marL="800100" indent="-457200" eaLnBrk="1" hangingPunct="1"/>
            <a:endParaRPr lang="en-US" dirty="0" smtClean="0"/>
          </a:p>
          <a:p>
            <a:pPr marL="800100" indent="-457200" eaLnBrk="1" hangingPunct="1"/>
            <a:endParaRPr lang="en-US"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Holistic Marketing</a:t>
            </a:r>
          </a:p>
        </p:txBody>
      </p:sp>
      <p:graphicFrame>
        <p:nvGraphicFramePr>
          <p:cNvPr id="2" name="Diagram 1"/>
          <p:cNvGraphicFramePr/>
          <p:nvPr/>
        </p:nvGraphicFramePr>
        <p:xfrm>
          <a:off x="304800" y="990600"/>
          <a:ext cx="85344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Strategic Planning</a:t>
            </a:r>
          </a:p>
        </p:txBody>
      </p:sp>
      <p:pic>
        <p:nvPicPr>
          <p:cNvPr id="16387" name="Picture 1"/>
          <p:cNvPicPr>
            <a:picLocks noChangeAspect="1"/>
          </p:cNvPicPr>
          <p:nvPr/>
        </p:nvPicPr>
        <p:blipFill>
          <a:blip r:embed="rId3" cstate="print"/>
          <a:srcRect/>
          <a:stretch>
            <a:fillRect/>
          </a:stretch>
        </p:blipFill>
        <p:spPr bwMode="auto">
          <a:xfrm>
            <a:off x="0" y="4267200"/>
            <a:ext cx="3443288" cy="2325688"/>
          </a:xfrm>
          <a:prstGeom prst="rect">
            <a:avLst/>
          </a:prstGeom>
          <a:noFill/>
          <a:ln w="9525">
            <a:noFill/>
            <a:miter lim="800000"/>
            <a:headEnd/>
            <a:tailEnd/>
          </a:ln>
        </p:spPr>
      </p:pic>
      <p:sp>
        <p:nvSpPr>
          <p:cNvPr id="3" name="Rectangle 2"/>
          <p:cNvSpPr/>
          <p:nvPr/>
        </p:nvSpPr>
        <p:spPr>
          <a:xfrm>
            <a:off x="762000" y="1524000"/>
            <a:ext cx="36576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t>Businesses as investment portfolio</a:t>
            </a:r>
          </a:p>
        </p:txBody>
      </p:sp>
      <p:sp>
        <p:nvSpPr>
          <p:cNvPr id="12" name="Rectangle 11"/>
          <p:cNvSpPr/>
          <p:nvPr/>
        </p:nvSpPr>
        <p:spPr>
          <a:xfrm>
            <a:off x="3086100" y="3429000"/>
            <a:ext cx="36576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t>Assessing each business’s strength</a:t>
            </a:r>
          </a:p>
        </p:txBody>
      </p:sp>
      <p:sp>
        <p:nvSpPr>
          <p:cNvPr id="13" name="Rectangle 12"/>
          <p:cNvSpPr/>
          <p:nvPr/>
        </p:nvSpPr>
        <p:spPr>
          <a:xfrm>
            <a:off x="5410200" y="5334000"/>
            <a:ext cx="36576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t>Establish a strategy</a:t>
            </a:r>
          </a:p>
        </p:txBody>
      </p:sp>
      <p:sp>
        <p:nvSpPr>
          <p:cNvPr id="7" name="TextBox 6"/>
          <p:cNvSpPr txBox="1"/>
          <p:nvPr/>
        </p:nvSpPr>
        <p:spPr>
          <a:xfrm>
            <a:off x="762000" y="990600"/>
            <a:ext cx="7952755" cy="461665"/>
          </a:xfrm>
          <a:prstGeom prst="rect">
            <a:avLst/>
          </a:prstGeom>
          <a:noFill/>
        </p:spPr>
        <p:txBody>
          <a:bodyPr wrap="none" rtlCol="0">
            <a:spAutoFit/>
          </a:bodyPr>
          <a:lstStyle/>
          <a:p>
            <a:r>
              <a:rPr lang="en-GB" sz="2400" dirty="0" smtClean="0"/>
              <a:t>Managers give priority to strategic planning in three key areas.</a:t>
            </a:r>
            <a:endParaRPr lang="en-GB" sz="2400"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Title 18"/>
          <p:cNvSpPr>
            <a:spLocks noGrp="1"/>
          </p:cNvSpPr>
          <p:nvPr>
            <p:ph type="title" idx="4294967295"/>
          </p:nvPr>
        </p:nvSpPr>
        <p:spPr bwMode="auto">
          <a:xfrm>
            <a:off x="914400" y="889000"/>
            <a:ext cx="8229600" cy="1320800"/>
          </a:xfrm>
          <a:prstGeom prst="rect">
            <a:avLst/>
          </a:prstGeom>
          <a:noFill/>
          <a:ln>
            <a:miter lim="800000"/>
            <a:headEnd/>
            <a:tailEnd/>
          </a:ln>
        </p:spPr>
        <p:txBody>
          <a:bodyPr/>
          <a:lstStyle/>
          <a:p>
            <a:r>
              <a:rPr lang="en-US" sz="4000" smtClean="0"/>
              <a:t>Strategic Planning, Implementation, and Control Processes</a:t>
            </a:r>
          </a:p>
        </p:txBody>
      </p:sp>
      <p:pic>
        <p:nvPicPr>
          <p:cNvPr id="17412" name="Picture 1"/>
          <p:cNvPicPr>
            <a:picLocks noChangeAspect="1"/>
          </p:cNvPicPr>
          <p:nvPr/>
        </p:nvPicPr>
        <p:blipFill>
          <a:blip r:embed="rId3" cstate="print"/>
          <a:srcRect/>
          <a:stretch>
            <a:fillRect/>
          </a:stretch>
        </p:blipFill>
        <p:spPr bwMode="auto">
          <a:xfrm>
            <a:off x="576263" y="2590800"/>
            <a:ext cx="812165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76200"/>
            <a:ext cx="8229600" cy="609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Core Organizational Levels</a:t>
            </a:r>
          </a:p>
        </p:txBody>
      </p:sp>
      <p:sp>
        <p:nvSpPr>
          <p:cNvPr id="18435" name="Rectangle 3"/>
          <p:cNvSpPr>
            <a:spLocks noGrp="1" noChangeArrowheads="1"/>
          </p:cNvSpPr>
          <p:nvPr>
            <p:ph type="body" idx="1"/>
          </p:nvPr>
        </p:nvSpPr>
        <p:spPr bwMode="auto">
          <a:xfrm>
            <a:off x="152400" y="1066800"/>
            <a:ext cx="8839200" cy="5791200"/>
          </a:xfrm>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t>Corporate Planning</a:t>
            </a:r>
            <a:r>
              <a:rPr lang="en-US" dirty="0" smtClean="0"/>
              <a:t>: Corporate strategic planning deals with mission, policy, strategy, and goals to guide whole organization.</a:t>
            </a:r>
          </a:p>
          <a:p>
            <a:r>
              <a:rPr lang="en-US" b="1" dirty="0" smtClean="0"/>
              <a:t>Division Planning</a:t>
            </a:r>
            <a:r>
              <a:rPr lang="en-US" dirty="0" smtClean="0"/>
              <a:t>: It caters the resources allocation.</a:t>
            </a:r>
          </a:p>
          <a:p>
            <a:r>
              <a:rPr lang="en-US" b="1" dirty="0" smtClean="0"/>
              <a:t>Business Planning</a:t>
            </a:r>
            <a:r>
              <a:rPr lang="en-US" dirty="0" smtClean="0"/>
              <a:t>: It develops strategic plan to ensure profit making in future.</a:t>
            </a:r>
          </a:p>
          <a:p>
            <a:r>
              <a:rPr lang="en-US" b="1" dirty="0" smtClean="0"/>
              <a:t>Product Planning</a:t>
            </a:r>
            <a:r>
              <a:rPr lang="en-US" dirty="0" smtClean="0"/>
              <a:t>: Each product level develops a marketing plan for achieving its objective. </a:t>
            </a:r>
          </a:p>
          <a:p>
            <a:endParaRPr lang="en-US" dirty="0" smtClean="0"/>
          </a:p>
          <a:p>
            <a:pPr marL="800100" indent="-457200" eaLnBrk="1" hangingPunct="1"/>
            <a:endParaRPr lang="en-US" dirty="0" smtClean="0"/>
          </a:p>
          <a:p>
            <a:pPr marL="800100" indent="-457200" eaLnBrk="1" hangingPunct="1"/>
            <a:endParaRPr lang="en-US"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Corporate Strategic Planning</a:t>
            </a:r>
          </a:p>
        </p:txBody>
      </p:sp>
      <p:pic>
        <p:nvPicPr>
          <p:cNvPr id="20483" name="Picture 8"/>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533400" y="990600"/>
            <a:ext cx="2590800" cy="5599113"/>
          </a:xfrm>
          <a:prstGeom prst="rect">
            <a:avLst/>
          </a:prstGeom>
          <a:noFill/>
          <a:ln w="9525">
            <a:noFill/>
            <a:miter lim="800000"/>
            <a:headEnd/>
            <a:tailEnd/>
          </a:ln>
        </p:spPr>
      </p:pic>
      <p:sp>
        <p:nvSpPr>
          <p:cNvPr id="10" name="Rectangle 9"/>
          <p:cNvSpPr/>
          <p:nvPr/>
        </p:nvSpPr>
        <p:spPr>
          <a:xfrm>
            <a:off x="4267200" y="2006600"/>
            <a:ext cx="46482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Define corporate mission</a:t>
            </a:r>
          </a:p>
        </p:txBody>
      </p:sp>
      <p:sp>
        <p:nvSpPr>
          <p:cNvPr id="18" name="Rectangle 17"/>
          <p:cNvSpPr/>
          <p:nvPr/>
        </p:nvSpPr>
        <p:spPr>
          <a:xfrm>
            <a:off x="4267200" y="3022600"/>
            <a:ext cx="46482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Establish SBU’s</a:t>
            </a:r>
          </a:p>
        </p:txBody>
      </p:sp>
      <p:sp>
        <p:nvSpPr>
          <p:cNvPr id="19" name="Rectangle 18"/>
          <p:cNvSpPr/>
          <p:nvPr/>
        </p:nvSpPr>
        <p:spPr>
          <a:xfrm>
            <a:off x="4267200" y="4038600"/>
            <a:ext cx="46482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Assign resources to SBU’s</a:t>
            </a:r>
          </a:p>
        </p:txBody>
      </p:sp>
      <p:sp>
        <p:nvSpPr>
          <p:cNvPr id="20" name="Rectangle 19"/>
          <p:cNvSpPr/>
          <p:nvPr/>
        </p:nvSpPr>
        <p:spPr>
          <a:xfrm>
            <a:off x="4267200" y="5054600"/>
            <a:ext cx="46482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Assess growth opportunities</a:t>
            </a:r>
          </a:p>
        </p:txBody>
      </p:sp>
      <p:grpSp>
        <p:nvGrpSpPr>
          <p:cNvPr id="20488" name="Group 20"/>
          <p:cNvGrpSpPr>
            <a:grpSpLocks/>
          </p:cNvGrpSpPr>
          <p:nvPr/>
        </p:nvGrpSpPr>
        <p:grpSpPr bwMode="auto">
          <a:xfrm>
            <a:off x="3573463" y="1992313"/>
            <a:ext cx="685800" cy="685800"/>
            <a:chOff x="3573294" y="1992279"/>
            <a:chExt cx="685800" cy="685800"/>
          </a:xfrm>
        </p:grpSpPr>
        <p:sp>
          <p:nvSpPr>
            <p:cNvPr id="16" name="Oval 15"/>
            <p:cNvSpPr/>
            <p:nvPr/>
          </p:nvSpPr>
          <p:spPr>
            <a:xfrm>
              <a:off x="3573294" y="1992279"/>
              <a:ext cx="685800" cy="685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499" name="TextBox 16"/>
            <p:cNvSpPr txBox="1">
              <a:spLocks noChangeArrowheads="1"/>
            </p:cNvSpPr>
            <p:nvPr/>
          </p:nvSpPr>
          <p:spPr bwMode="auto">
            <a:xfrm>
              <a:off x="3649494" y="2020669"/>
              <a:ext cx="533400" cy="646331"/>
            </a:xfrm>
            <a:prstGeom prst="rect">
              <a:avLst/>
            </a:prstGeom>
            <a:noFill/>
            <a:ln w="9525">
              <a:noFill/>
              <a:miter lim="800000"/>
              <a:headEnd/>
              <a:tailEnd/>
            </a:ln>
          </p:spPr>
          <p:txBody>
            <a:bodyPr>
              <a:spAutoFit/>
            </a:bodyPr>
            <a:lstStyle/>
            <a:p>
              <a:pPr algn="ctr"/>
              <a:r>
                <a:rPr lang="en-US" sz="3600">
                  <a:solidFill>
                    <a:schemeClr val="bg1"/>
                  </a:solidFill>
                </a:rPr>
                <a:t>1</a:t>
              </a:r>
            </a:p>
          </p:txBody>
        </p:sp>
      </p:grpSp>
      <p:grpSp>
        <p:nvGrpSpPr>
          <p:cNvPr id="20489" name="Group 21"/>
          <p:cNvGrpSpPr>
            <a:grpSpLocks/>
          </p:cNvGrpSpPr>
          <p:nvPr/>
        </p:nvGrpSpPr>
        <p:grpSpPr bwMode="auto">
          <a:xfrm>
            <a:off x="3573463" y="3021013"/>
            <a:ext cx="685800" cy="685800"/>
            <a:chOff x="3577347" y="3020979"/>
            <a:chExt cx="685800" cy="685800"/>
          </a:xfrm>
        </p:grpSpPr>
        <p:sp>
          <p:nvSpPr>
            <p:cNvPr id="23" name="Oval 22"/>
            <p:cNvSpPr/>
            <p:nvPr/>
          </p:nvSpPr>
          <p:spPr>
            <a:xfrm>
              <a:off x="3577347" y="3020979"/>
              <a:ext cx="685800" cy="685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497" name="TextBox 23"/>
            <p:cNvSpPr txBox="1">
              <a:spLocks noChangeArrowheads="1"/>
            </p:cNvSpPr>
            <p:nvPr/>
          </p:nvSpPr>
          <p:spPr bwMode="auto">
            <a:xfrm>
              <a:off x="3653547" y="3049369"/>
              <a:ext cx="533400" cy="646331"/>
            </a:xfrm>
            <a:prstGeom prst="rect">
              <a:avLst/>
            </a:prstGeom>
            <a:noFill/>
            <a:ln w="9525">
              <a:noFill/>
              <a:miter lim="800000"/>
              <a:headEnd/>
              <a:tailEnd/>
            </a:ln>
          </p:spPr>
          <p:txBody>
            <a:bodyPr>
              <a:spAutoFit/>
            </a:bodyPr>
            <a:lstStyle/>
            <a:p>
              <a:pPr algn="ctr"/>
              <a:r>
                <a:rPr lang="en-US" sz="3600">
                  <a:solidFill>
                    <a:schemeClr val="bg1"/>
                  </a:solidFill>
                </a:rPr>
                <a:t>2</a:t>
              </a:r>
            </a:p>
          </p:txBody>
        </p:sp>
      </p:grpSp>
      <p:grpSp>
        <p:nvGrpSpPr>
          <p:cNvPr id="20490" name="Group 28"/>
          <p:cNvGrpSpPr>
            <a:grpSpLocks/>
          </p:cNvGrpSpPr>
          <p:nvPr/>
        </p:nvGrpSpPr>
        <p:grpSpPr bwMode="auto">
          <a:xfrm>
            <a:off x="3573463" y="4030663"/>
            <a:ext cx="685800" cy="685800"/>
            <a:chOff x="3577347" y="4029944"/>
            <a:chExt cx="685800" cy="685800"/>
          </a:xfrm>
        </p:grpSpPr>
        <p:sp>
          <p:nvSpPr>
            <p:cNvPr id="25" name="Oval 24"/>
            <p:cNvSpPr/>
            <p:nvPr/>
          </p:nvSpPr>
          <p:spPr>
            <a:xfrm>
              <a:off x="3577347" y="4029944"/>
              <a:ext cx="685800" cy="685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495" name="TextBox 25"/>
            <p:cNvSpPr txBox="1">
              <a:spLocks noChangeArrowheads="1"/>
            </p:cNvSpPr>
            <p:nvPr/>
          </p:nvSpPr>
          <p:spPr bwMode="auto">
            <a:xfrm>
              <a:off x="3653547" y="4058334"/>
              <a:ext cx="533400" cy="646331"/>
            </a:xfrm>
            <a:prstGeom prst="rect">
              <a:avLst/>
            </a:prstGeom>
            <a:noFill/>
            <a:ln w="9525">
              <a:noFill/>
              <a:miter lim="800000"/>
              <a:headEnd/>
              <a:tailEnd/>
            </a:ln>
          </p:spPr>
          <p:txBody>
            <a:bodyPr>
              <a:spAutoFit/>
            </a:bodyPr>
            <a:lstStyle/>
            <a:p>
              <a:pPr algn="ctr"/>
              <a:r>
                <a:rPr lang="en-US" sz="3600">
                  <a:solidFill>
                    <a:schemeClr val="bg1"/>
                  </a:solidFill>
                </a:rPr>
                <a:t>3</a:t>
              </a:r>
            </a:p>
          </p:txBody>
        </p:sp>
      </p:grpSp>
      <p:grpSp>
        <p:nvGrpSpPr>
          <p:cNvPr id="20491" name="Group 29"/>
          <p:cNvGrpSpPr>
            <a:grpSpLocks/>
          </p:cNvGrpSpPr>
          <p:nvPr/>
        </p:nvGrpSpPr>
        <p:grpSpPr bwMode="auto">
          <a:xfrm>
            <a:off x="3573463" y="5026025"/>
            <a:ext cx="685800" cy="685800"/>
            <a:chOff x="3589507" y="5026210"/>
            <a:chExt cx="685800" cy="685800"/>
          </a:xfrm>
        </p:grpSpPr>
        <p:sp>
          <p:nvSpPr>
            <p:cNvPr id="27" name="Oval 26"/>
            <p:cNvSpPr/>
            <p:nvPr/>
          </p:nvSpPr>
          <p:spPr>
            <a:xfrm>
              <a:off x="3589507" y="5026210"/>
              <a:ext cx="685800" cy="685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493" name="TextBox 27"/>
            <p:cNvSpPr txBox="1">
              <a:spLocks noChangeArrowheads="1"/>
            </p:cNvSpPr>
            <p:nvPr/>
          </p:nvSpPr>
          <p:spPr bwMode="auto">
            <a:xfrm>
              <a:off x="3665707" y="5054600"/>
              <a:ext cx="533400" cy="646331"/>
            </a:xfrm>
            <a:prstGeom prst="rect">
              <a:avLst/>
            </a:prstGeom>
            <a:noFill/>
            <a:ln w="9525">
              <a:noFill/>
              <a:miter lim="800000"/>
              <a:headEnd/>
              <a:tailEnd/>
            </a:ln>
          </p:spPr>
          <p:txBody>
            <a:bodyPr>
              <a:spAutoFit/>
            </a:bodyPr>
            <a:lstStyle/>
            <a:p>
              <a:pPr algn="ctr"/>
              <a:r>
                <a:rPr lang="en-US" sz="3600">
                  <a:solidFill>
                    <a:schemeClr val="bg1"/>
                  </a:solidFill>
                </a:rPr>
                <a:t>4</a:t>
              </a: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Defining the Corporate Mission</a:t>
            </a:r>
          </a:p>
        </p:txBody>
      </p:sp>
      <p:sp>
        <p:nvSpPr>
          <p:cNvPr id="21507" name="TextBox 5"/>
          <p:cNvSpPr>
            <a:spLocks noChangeArrowheads="1"/>
          </p:cNvSpPr>
          <p:nvPr/>
        </p:nvSpPr>
        <p:spPr bwMode="auto">
          <a:xfrm>
            <a:off x="344488" y="2571750"/>
            <a:ext cx="2667000" cy="1341438"/>
          </a:xfrm>
          <a:prstGeom prst="wedgeEllipseCallout">
            <a:avLst>
              <a:gd name="adj1" fmla="val 60870"/>
              <a:gd name="adj2" fmla="val 51625"/>
            </a:avLst>
          </a:prstGeom>
          <a:noFill/>
          <a:ln w="9525">
            <a:solidFill>
              <a:schemeClr val="tx1"/>
            </a:solidFill>
            <a:miter lim="800000"/>
            <a:headEnd/>
            <a:tailEnd/>
          </a:ln>
        </p:spPr>
        <p:txBody>
          <a:bodyPr>
            <a:spAutoFit/>
          </a:bodyPr>
          <a:lstStyle/>
          <a:p>
            <a:pPr algn="ctr"/>
            <a:r>
              <a:rPr lang="en-US" sz="2800"/>
              <a:t>What is our business?</a:t>
            </a:r>
          </a:p>
        </p:txBody>
      </p:sp>
      <p:sp>
        <p:nvSpPr>
          <p:cNvPr id="21508" name="TextBox 6"/>
          <p:cNvSpPr>
            <a:spLocks noChangeArrowheads="1"/>
          </p:cNvSpPr>
          <p:nvPr/>
        </p:nvSpPr>
        <p:spPr bwMode="auto">
          <a:xfrm>
            <a:off x="2362200" y="1354138"/>
            <a:ext cx="2667000" cy="1341437"/>
          </a:xfrm>
          <a:prstGeom prst="wedgeEllipseCallout">
            <a:avLst>
              <a:gd name="adj1" fmla="val 24269"/>
              <a:gd name="adj2" fmla="val 83528"/>
            </a:avLst>
          </a:prstGeom>
          <a:noFill/>
          <a:ln w="9525">
            <a:solidFill>
              <a:schemeClr val="tx1"/>
            </a:solidFill>
            <a:miter lim="800000"/>
            <a:headEnd/>
            <a:tailEnd/>
          </a:ln>
        </p:spPr>
        <p:txBody>
          <a:bodyPr>
            <a:spAutoFit/>
          </a:bodyPr>
          <a:lstStyle/>
          <a:p>
            <a:pPr algn="ctr"/>
            <a:r>
              <a:rPr lang="en-US" sz="2800"/>
              <a:t>Who is the customer?</a:t>
            </a:r>
          </a:p>
        </p:txBody>
      </p:sp>
      <p:sp>
        <p:nvSpPr>
          <p:cNvPr id="21509" name="TextBox 7"/>
          <p:cNvSpPr>
            <a:spLocks noChangeArrowheads="1"/>
          </p:cNvSpPr>
          <p:nvPr/>
        </p:nvSpPr>
        <p:spPr bwMode="auto">
          <a:xfrm>
            <a:off x="5181600" y="1524000"/>
            <a:ext cx="3505200" cy="1947863"/>
          </a:xfrm>
          <a:prstGeom prst="wedgeEllipseCallout">
            <a:avLst>
              <a:gd name="adj1" fmla="val -54662"/>
              <a:gd name="adj2" fmla="val 72278"/>
            </a:avLst>
          </a:prstGeom>
          <a:noFill/>
          <a:ln w="9525">
            <a:solidFill>
              <a:schemeClr val="tx1"/>
            </a:solidFill>
            <a:miter lim="800000"/>
            <a:headEnd/>
            <a:tailEnd/>
          </a:ln>
        </p:spPr>
        <p:txBody>
          <a:bodyPr>
            <a:spAutoFit/>
          </a:bodyPr>
          <a:lstStyle/>
          <a:p>
            <a:pPr algn="ctr"/>
            <a:r>
              <a:rPr lang="en-US" sz="2800"/>
              <a:t>What is of value to the customer?</a:t>
            </a:r>
          </a:p>
        </p:txBody>
      </p:sp>
      <p:sp>
        <p:nvSpPr>
          <p:cNvPr id="21510" name="TextBox 8"/>
          <p:cNvSpPr>
            <a:spLocks noChangeArrowheads="1"/>
          </p:cNvSpPr>
          <p:nvPr/>
        </p:nvSpPr>
        <p:spPr bwMode="auto">
          <a:xfrm>
            <a:off x="5486400" y="5078413"/>
            <a:ext cx="3124200" cy="1341437"/>
          </a:xfrm>
          <a:prstGeom prst="wedgeEllipseCallout">
            <a:avLst>
              <a:gd name="adj1" fmla="val -57264"/>
              <a:gd name="adj2" fmla="val -72361"/>
            </a:avLst>
          </a:prstGeom>
          <a:noFill/>
          <a:ln w="9525">
            <a:solidFill>
              <a:schemeClr val="tx1"/>
            </a:solidFill>
            <a:miter lim="800000"/>
            <a:headEnd/>
            <a:tailEnd/>
          </a:ln>
        </p:spPr>
        <p:txBody>
          <a:bodyPr>
            <a:spAutoFit/>
          </a:bodyPr>
          <a:lstStyle/>
          <a:p>
            <a:pPr algn="ctr"/>
            <a:r>
              <a:rPr lang="en-US" sz="2800"/>
              <a:t>What will our business be?</a:t>
            </a:r>
          </a:p>
        </p:txBody>
      </p:sp>
      <p:sp>
        <p:nvSpPr>
          <p:cNvPr id="21511" name="TextBox 9"/>
          <p:cNvSpPr>
            <a:spLocks noChangeArrowheads="1"/>
          </p:cNvSpPr>
          <p:nvPr/>
        </p:nvSpPr>
        <p:spPr bwMode="auto">
          <a:xfrm>
            <a:off x="138113" y="4495800"/>
            <a:ext cx="2895600" cy="1947863"/>
          </a:xfrm>
          <a:prstGeom prst="wedgeEllipseCallout">
            <a:avLst>
              <a:gd name="adj1" fmla="val 70546"/>
              <a:gd name="adj2" fmla="val -38894"/>
            </a:avLst>
          </a:prstGeom>
          <a:noFill/>
          <a:ln w="9525">
            <a:solidFill>
              <a:schemeClr val="tx1"/>
            </a:solidFill>
            <a:miter lim="800000"/>
            <a:headEnd/>
            <a:tailEnd/>
          </a:ln>
        </p:spPr>
        <p:txBody>
          <a:bodyPr>
            <a:spAutoFit/>
          </a:bodyPr>
          <a:lstStyle/>
          <a:p>
            <a:pPr algn="ctr"/>
            <a:r>
              <a:rPr lang="en-US" sz="2800"/>
              <a:t>What should our business be?</a:t>
            </a:r>
          </a:p>
        </p:txBody>
      </p:sp>
      <p:pic>
        <p:nvPicPr>
          <p:cNvPr id="21512" name="Picture 10"/>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3581400" y="3048000"/>
            <a:ext cx="1600200" cy="34591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Mission Statements</a:t>
            </a:r>
          </a:p>
        </p:txBody>
      </p:sp>
      <p:sp>
        <p:nvSpPr>
          <p:cNvPr id="22531" name="Rectangle 11"/>
          <p:cNvSpPr>
            <a:spLocks noGrp="1" noChangeArrowheads="1"/>
          </p:cNvSpPr>
          <p:nvPr>
            <p:ph type="body" idx="1"/>
          </p:nvPr>
        </p:nvSpPr>
        <p:spPr bwMode="auto">
          <a:xfrm>
            <a:off x="2039938" y="2286000"/>
            <a:ext cx="7086600" cy="3916363"/>
          </a:xfrm>
          <a:noFill/>
          <a:ln>
            <a:miter lim="800000"/>
            <a:headEnd/>
            <a:tailEnd/>
          </a:ln>
        </p:spPr>
        <p:txBody>
          <a:bodyPr vert="horz" wrap="square" lIns="91440" tIns="45720" rIns="91440" bIns="45720" numCol="1" anchor="t" anchorCtr="0" compatLnSpc="1">
            <a:prstTxWarp prst="textNoShape">
              <a:avLst/>
            </a:prstTxWarp>
          </a:bodyPr>
          <a:lstStyle/>
          <a:p>
            <a:pPr marL="514350" indent="-514350" eaLnBrk="1" hangingPunct="1">
              <a:buFont typeface="Calibri" pitchFamily="34" charset="0"/>
              <a:buAutoNum type="arabicPeriod"/>
            </a:pPr>
            <a:r>
              <a:rPr lang="en-US" dirty="0" smtClean="0"/>
              <a:t>Focus on a limited number of goals</a:t>
            </a:r>
          </a:p>
          <a:p>
            <a:pPr marL="514350" indent="-514350" eaLnBrk="1" hangingPunct="1">
              <a:buFont typeface="Calibri" pitchFamily="34" charset="0"/>
              <a:buAutoNum type="arabicPeriod"/>
            </a:pPr>
            <a:r>
              <a:rPr lang="en-US" dirty="0" smtClean="0"/>
              <a:t>Stress major policies and values</a:t>
            </a:r>
          </a:p>
          <a:p>
            <a:pPr marL="514350" indent="-514350" eaLnBrk="1" hangingPunct="1">
              <a:buFont typeface="Calibri" pitchFamily="34" charset="0"/>
              <a:buAutoNum type="arabicPeriod"/>
            </a:pPr>
            <a:r>
              <a:rPr lang="en-US" dirty="0" smtClean="0"/>
              <a:t>Define major competitive spheres</a:t>
            </a:r>
          </a:p>
          <a:p>
            <a:pPr marL="514350" indent="-514350" eaLnBrk="1" hangingPunct="1">
              <a:buFont typeface="Calibri" pitchFamily="34" charset="0"/>
              <a:buAutoNum type="arabicPeriod"/>
            </a:pPr>
            <a:r>
              <a:rPr lang="en-US" dirty="0" smtClean="0"/>
              <a:t>Take a long-term view</a:t>
            </a:r>
          </a:p>
          <a:p>
            <a:pPr marL="514350" indent="-514350" eaLnBrk="1" hangingPunct="1">
              <a:buFont typeface="Calibri" pitchFamily="34" charset="0"/>
              <a:buAutoNum type="arabicPeriod"/>
            </a:pPr>
            <a:r>
              <a:rPr lang="en-US" dirty="0" smtClean="0"/>
              <a:t>Short, memorable, meaningful</a:t>
            </a:r>
          </a:p>
        </p:txBody>
      </p:sp>
      <p:sp>
        <p:nvSpPr>
          <p:cNvPr id="22532" name="TextBox 1"/>
          <p:cNvSpPr txBox="1">
            <a:spLocks noChangeArrowheads="1"/>
          </p:cNvSpPr>
          <p:nvPr/>
        </p:nvSpPr>
        <p:spPr bwMode="auto">
          <a:xfrm>
            <a:off x="215900" y="1397000"/>
            <a:ext cx="7861300" cy="584200"/>
          </a:xfrm>
          <a:prstGeom prst="rect">
            <a:avLst/>
          </a:prstGeom>
          <a:noFill/>
          <a:ln w="9525">
            <a:noFill/>
            <a:miter lim="800000"/>
            <a:headEnd/>
            <a:tailEnd/>
          </a:ln>
        </p:spPr>
        <p:txBody>
          <a:bodyPr>
            <a:spAutoFit/>
          </a:bodyPr>
          <a:lstStyle/>
          <a:p>
            <a:r>
              <a:rPr lang="en-US" sz="3200" b="1" dirty="0">
                <a:solidFill>
                  <a:srgbClr val="C00000"/>
                </a:solidFill>
              </a:rPr>
              <a:t>Characteristics of good mission statements:</a:t>
            </a:r>
          </a:p>
        </p:txBody>
      </p:sp>
      <p:sp>
        <p:nvSpPr>
          <p:cNvPr id="5" name="TextBox 1"/>
          <p:cNvSpPr txBox="1">
            <a:spLocks noChangeArrowheads="1"/>
          </p:cNvSpPr>
          <p:nvPr/>
        </p:nvSpPr>
        <p:spPr bwMode="auto">
          <a:xfrm>
            <a:off x="381000" y="914400"/>
            <a:ext cx="7861300" cy="461665"/>
          </a:xfrm>
          <a:prstGeom prst="rect">
            <a:avLst/>
          </a:prstGeom>
          <a:noFill/>
          <a:ln w="9525">
            <a:noFill/>
            <a:miter lim="800000"/>
            <a:headEnd/>
            <a:tailEnd/>
          </a:ln>
        </p:spPr>
        <p:txBody>
          <a:bodyPr>
            <a:spAutoFit/>
          </a:bodyPr>
          <a:lstStyle/>
          <a:p>
            <a:r>
              <a:rPr lang="en-US" sz="2400" dirty="0" smtClean="0"/>
              <a:t>A formal summary of the aims and values of a company</a:t>
            </a:r>
            <a:endParaRPr lang="en-US" sz="2400" b="1" dirty="0">
              <a:solidFill>
                <a:srgbClr val="C00000"/>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GOOGLE’S Mission Statement</a:t>
            </a:r>
          </a:p>
        </p:txBody>
      </p:sp>
      <p:sp>
        <p:nvSpPr>
          <p:cNvPr id="24579" name="Text Placeholder 12"/>
          <p:cNvSpPr>
            <a:spLocks noGrp="1"/>
          </p:cNvSpPr>
          <p:nvPr>
            <p:ph type="body" sz="quarter" idx="4294967295"/>
          </p:nvPr>
        </p:nvSpPr>
        <p:spPr bwMode="auto">
          <a:xfrm>
            <a:off x="914400" y="1905000"/>
            <a:ext cx="6934200" cy="2286000"/>
          </a:xfrm>
          <a:prstGeom prst="rect">
            <a:avLst/>
          </a:prstGeom>
          <a:noFill/>
          <a:ln>
            <a:miter lim="800000"/>
            <a:headEnd/>
            <a:tailEnd/>
          </a:ln>
        </p:spPr>
        <p:txBody>
          <a:bodyPr/>
          <a:lstStyle/>
          <a:p>
            <a:pPr marL="0" indent="0">
              <a:buFont typeface="Arial" charset="0"/>
              <a:buNone/>
            </a:pPr>
            <a:r>
              <a:rPr lang="en-US" sz="3600" smtClean="0">
                <a:solidFill>
                  <a:srgbClr val="FF0000"/>
                </a:solidFill>
              </a:rPr>
              <a:t>To organize the world’s information and make it universally accessible and useful.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GOOGLE’s Philosophy</a:t>
            </a:r>
          </a:p>
        </p:txBody>
      </p:sp>
      <p:sp>
        <p:nvSpPr>
          <p:cNvPr id="26627" name="Content Placeholder 13"/>
          <p:cNvSpPr>
            <a:spLocks noGrp="1"/>
          </p:cNvSpPr>
          <p:nvPr>
            <p:ph sz="quarter" idx="4294967295"/>
          </p:nvPr>
        </p:nvSpPr>
        <p:spPr bwMode="auto">
          <a:xfrm>
            <a:off x="76200" y="990600"/>
            <a:ext cx="8915400" cy="5334000"/>
          </a:xfrm>
          <a:prstGeom prst="rect">
            <a:avLst/>
          </a:prstGeom>
          <a:noFill/>
          <a:ln>
            <a:miter lim="800000"/>
            <a:headEnd/>
            <a:tailEnd/>
          </a:ln>
        </p:spPr>
        <p:txBody>
          <a:bodyPr/>
          <a:lstStyle/>
          <a:p>
            <a:pPr marL="0" indent="0">
              <a:buFont typeface="Arial" charset="0"/>
              <a:buNone/>
            </a:pPr>
            <a:r>
              <a:rPr lang="en-US" sz="3600" dirty="0" smtClean="0">
                <a:solidFill>
                  <a:srgbClr val="FF0000"/>
                </a:solidFill>
              </a:rPr>
              <a:t>Never settle for the best.</a:t>
            </a:r>
          </a:p>
          <a:p>
            <a:pPr marL="857250" lvl="1" indent="-457200">
              <a:buFont typeface="Calibri" pitchFamily="34" charset="0"/>
              <a:buAutoNum type="arabicPeriod"/>
            </a:pPr>
            <a:r>
              <a:rPr lang="en-US" sz="2700" dirty="0" smtClean="0"/>
              <a:t>Focus on the user and all else will follow.</a:t>
            </a:r>
          </a:p>
          <a:p>
            <a:pPr marL="857250" lvl="1" indent="-457200">
              <a:buFont typeface="Calibri" pitchFamily="34" charset="0"/>
              <a:buAutoNum type="arabicPeriod"/>
            </a:pPr>
            <a:r>
              <a:rPr lang="en-US" sz="2700" dirty="0" smtClean="0"/>
              <a:t>It’s best to do one thing really, really well.</a:t>
            </a:r>
          </a:p>
          <a:p>
            <a:pPr marL="857250" lvl="1" indent="-457200">
              <a:buFont typeface="Calibri" pitchFamily="34" charset="0"/>
              <a:buAutoNum type="arabicPeriod"/>
            </a:pPr>
            <a:r>
              <a:rPr lang="en-US" sz="2700" dirty="0" smtClean="0"/>
              <a:t>Fast is better than slow.</a:t>
            </a:r>
          </a:p>
          <a:p>
            <a:pPr marL="857250" lvl="1" indent="-457200">
              <a:buFont typeface="Calibri" pitchFamily="34" charset="0"/>
              <a:buAutoNum type="arabicPeriod"/>
            </a:pPr>
            <a:r>
              <a:rPr lang="en-US" sz="2700" dirty="0" smtClean="0"/>
              <a:t>Democracy on the web works.</a:t>
            </a:r>
          </a:p>
          <a:p>
            <a:pPr marL="857250" lvl="1" indent="-457200">
              <a:buFont typeface="Calibri" pitchFamily="34" charset="0"/>
              <a:buAutoNum type="arabicPeriod"/>
            </a:pPr>
            <a:r>
              <a:rPr lang="en-US" sz="2700" dirty="0" smtClean="0"/>
              <a:t>You don’t need to be at your desk to need an answer.</a:t>
            </a:r>
          </a:p>
          <a:p>
            <a:pPr marL="857250" lvl="1" indent="-457200">
              <a:buFont typeface="Calibri" pitchFamily="34" charset="0"/>
              <a:buAutoNum type="arabicPeriod"/>
            </a:pPr>
            <a:r>
              <a:rPr lang="en-US" sz="2700" dirty="0" smtClean="0"/>
              <a:t>You can make money without doing evil.</a:t>
            </a:r>
          </a:p>
          <a:p>
            <a:pPr marL="857250" lvl="1" indent="-457200">
              <a:buFont typeface="Calibri" pitchFamily="34" charset="0"/>
              <a:buAutoNum type="arabicPeriod"/>
            </a:pPr>
            <a:r>
              <a:rPr lang="en-US" sz="2700" dirty="0" smtClean="0"/>
              <a:t>There is always more information out there.</a:t>
            </a:r>
          </a:p>
          <a:p>
            <a:pPr marL="857250" lvl="1" indent="-457200">
              <a:buFont typeface="Calibri" pitchFamily="34" charset="0"/>
              <a:buAutoNum type="arabicPeriod"/>
            </a:pPr>
            <a:r>
              <a:rPr lang="en-US" sz="2700" dirty="0" smtClean="0"/>
              <a:t>The need for information crosses all borders.</a:t>
            </a:r>
          </a:p>
          <a:p>
            <a:pPr marL="857250" lvl="1" indent="-457200">
              <a:buFont typeface="Calibri" pitchFamily="34" charset="0"/>
              <a:buAutoNum type="arabicPeriod"/>
            </a:pPr>
            <a:r>
              <a:rPr lang="en-US" sz="2700" dirty="0" smtClean="0"/>
              <a:t>You can be serious without a suit.</a:t>
            </a:r>
          </a:p>
          <a:p>
            <a:pPr marL="857250" lvl="1" indent="-457200">
              <a:buFont typeface="Calibri" pitchFamily="34" charset="0"/>
              <a:buAutoNum type="arabicPeriod"/>
            </a:pPr>
            <a:r>
              <a:rPr lang="en-US" sz="2700" dirty="0" smtClean="0"/>
              <a:t>Great just isn’t good enough.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ENGRO Corporation</a:t>
            </a:r>
          </a:p>
        </p:txBody>
      </p:sp>
      <p:sp>
        <p:nvSpPr>
          <p:cNvPr id="26627" name="Content Placeholder 13"/>
          <p:cNvSpPr>
            <a:spLocks noGrp="1"/>
          </p:cNvSpPr>
          <p:nvPr>
            <p:ph sz="quarter" idx="4294967295"/>
          </p:nvPr>
        </p:nvSpPr>
        <p:spPr bwMode="auto">
          <a:xfrm>
            <a:off x="76200" y="990600"/>
            <a:ext cx="8915400" cy="5334000"/>
          </a:xfrm>
          <a:prstGeom prst="rect">
            <a:avLst/>
          </a:prstGeom>
          <a:noFill/>
          <a:ln>
            <a:miter lim="800000"/>
            <a:headEnd/>
            <a:tailEnd/>
          </a:ln>
        </p:spPr>
        <p:txBody>
          <a:bodyPr/>
          <a:lstStyle/>
          <a:p>
            <a:pPr marL="0" indent="0">
              <a:buNone/>
            </a:pPr>
            <a:r>
              <a:rPr lang="en-US" sz="2800" dirty="0" err="1" smtClean="0"/>
              <a:t>Engro</a:t>
            </a:r>
            <a:r>
              <a:rPr lang="en-US" sz="2800" dirty="0" smtClean="0"/>
              <a:t> Corporation’s portfolio consists of </a:t>
            </a:r>
            <a:r>
              <a:rPr lang="en-US" sz="2800" dirty="0" smtClean="0"/>
              <a:t>seven </a:t>
            </a:r>
            <a:r>
              <a:rPr lang="en-US" sz="2800" dirty="0" smtClean="0"/>
              <a:t>businesses</a:t>
            </a:r>
          </a:p>
          <a:p>
            <a:pPr marL="514350" indent="-514350">
              <a:buFont typeface="+mj-lt"/>
              <a:buAutoNum type="arabicPeriod"/>
            </a:pPr>
            <a:r>
              <a:rPr lang="en-GB" sz="2800" dirty="0" smtClean="0"/>
              <a:t>	</a:t>
            </a:r>
            <a:r>
              <a:rPr lang="en-GB" sz="2800" dirty="0" err="1" smtClean="0"/>
              <a:t>Engro</a:t>
            </a:r>
            <a:r>
              <a:rPr lang="en-GB" sz="2800" dirty="0" smtClean="0"/>
              <a:t> Fertilizers Limited (Urea and NPK Fertilizer)</a:t>
            </a:r>
          </a:p>
          <a:p>
            <a:pPr marL="514350" indent="-514350">
              <a:buFont typeface="+mj-lt"/>
              <a:buAutoNum type="arabicPeriod"/>
            </a:pPr>
            <a:r>
              <a:rPr lang="en-GB" sz="2800" dirty="0" smtClean="0"/>
              <a:t>	</a:t>
            </a:r>
            <a:r>
              <a:rPr lang="en-GB" sz="2800" dirty="0" err="1" smtClean="0"/>
              <a:t>Engro</a:t>
            </a:r>
            <a:r>
              <a:rPr lang="en-GB" sz="2800" dirty="0" smtClean="0"/>
              <a:t> Foods Limited (Milk and Ice Cream)</a:t>
            </a:r>
          </a:p>
          <a:p>
            <a:pPr marL="514350" indent="-514350">
              <a:buFont typeface="+mj-lt"/>
              <a:buAutoNum type="arabicPeriod"/>
            </a:pPr>
            <a:r>
              <a:rPr lang="en-GB" sz="2800" dirty="0" smtClean="0"/>
              <a:t>	</a:t>
            </a:r>
            <a:r>
              <a:rPr lang="en-GB" sz="2800" dirty="0" err="1" smtClean="0"/>
              <a:t>Engro</a:t>
            </a:r>
            <a:r>
              <a:rPr lang="en-GB" sz="2800" dirty="0" smtClean="0"/>
              <a:t> Polymer &amp; Chemicals Limited </a:t>
            </a:r>
          </a:p>
          <a:p>
            <a:pPr marL="514350" indent="-514350">
              <a:buFont typeface="+mj-lt"/>
              <a:buAutoNum type="arabicPeriod"/>
            </a:pPr>
            <a:r>
              <a:rPr lang="en-GB" sz="2800" dirty="0" smtClean="0"/>
              <a:t>	</a:t>
            </a:r>
            <a:r>
              <a:rPr lang="en-GB" sz="2800" dirty="0" err="1" smtClean="0"/>
              <a:t>Engro</a:t>
            </a:r>
            <a:r>
              <a:rPr lang="en-GB" sz="2800" dirty="0" smtClean="0"/>
              <a:t> </a:t>
            </a:r>
            <a:r>
              <a:rPr lang="en-GB" sz="2800" dirty="0" err="1" smtClean="0"/>
              <a:t>Powergen</a:t>
            </a:r>
            <a:r>
              <a:rPr lang="en-GB" sz="2800" dirty="0" smtClean="0"/>
              <a:t> Limited </a:t>
            </a:r>
          </a:p>
          <a:p>
            <a:pPr marL="514350" indent="-514350">
              <a:buFont typeface="+mj-lt"/>
              <a:buAutoNum type="arabicPeriod"/>
            </a:pPr>
            <a:r>
              <a:rPr lang="en-GB" sz="2800" dirty="0" smtClean="0"/>
              <a:t>	</a:t>
            </a:r>
            <a:r>
              <a:rPr lang="en-GB" sz="2800" dirty="0" err="1" smtClean="0"/>
              <a:t>Engro</a:t>
            </a:r>
            <a:r>
              <a:rPr lang="en-GB" sz="2800" dirty="0" smtClean="0"/>
              <a:t> EXIMP Private Limited (Fertilizer Trading)</a:t>
            </a:r>
          </a:p>
          <a:p>
            <a:pPr marL="514350" indent="-514350">
              <a:buFont typeface="+mj-lt"/>
              <a:buAutoNum type="arabicPeriod"/>
            </a:pPr>
            <a:r>
              <a:rPr lang="en-GB" sz="2800" dirty="0" smtClean="0"/>
              <a:t>	</a:t>
            </a:r>
            <a:r>
              <a:rPr lang="en-GB" sz="2800" dirty="0" err="1" smtClean="0"/>
              <a:t>Engro</a:t>
            </a:r>
            <a:r>
              <a:rPr lang="en-GB" sz="2800" dirty="0" smtClean="0"/>
              <a:t> </a:t>
            </a:r>
            <a:r>
              <a:rPr lang="en-GB" sz="2800" dirty="0" err="1" smtClean="0"/>
              <a:t>Vopak</a:t>
            </a:r>
            <a:r>
              <a:rPr lang="en-GB" sz="2800" dirty="0" smtClean="0"/>
              <a:t> Terminal Limited (Chemical warehouse)</a:t>
            </a:r>
          </a:p>
          <a:p>
            <a:pPr marL="514350" indent="-514350">
              <a:buFont typeface="+mj-lt"/>
              <a:buAutoNum type="arabicPeriod"/>
            </a:pPr>
            <a:r>
              <a:rPr lang="en-GB" sz="2800" dirty="0" smtClean="0"/>
              <a:t>	</a:t>
            </a:r>
            <a:r>
              <a:rPr lang="en-GB" sz="2800" dirty="0" err="1" smtClean="0"/>
              <a:t>Elengy</a:t>
            </a:r>
            <a:r>
              <a:rPr lang="en-GB" sz="2800" dirty="0" smtClean="0"/>
              <a:t> Terminal Pakistan Limited  (LNG </a:t>
            </a:r>
            <a:r>
              <a:rPr lang="en-GB" sz="2800" dirty="0" err="1" smtClean="0"/>
              <a:t>Handelling</a:t>
            </a:r>
            <a:r>
              <a:rPr lang="en-GB" sz="2800" dirty="0" smtClean="0"/>
              <a:t>)</a:t>
            </a:r>
          </a:p>
          <a:p>
            <a:endParaRPr lang="en-GB" sz="2800" dirty="0" smtClean="0"/>
          </a:p>
          <a:p>
            <a:endParaRPr lang="en-GB" sz="2800" dirty="0" smtClean="0"/>
          </a:p>
          <a:p>
            <a:pPr marL="0" indent="0">
              <a:buNone/>
            </a:pPr>
            <a:endParaRPr lang="en-US"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457200" y="76200"/>
            <a:ext cx="8610600" cy="838200"/>
          </a:xfrm>
          <a:noFill/>
          <a:ln>
            <a:miter lim="800000"/>
            <a:headEnd/>
            <a:tailEnd/>
          </a:ln>
        </p:spPr>
        <p:txBody>
          <a:bodyPr vert="horz" wrap="square" lIns="91440" tIns="45720" rIns="91440" bIns="45720" numCol="1" anchor="t" anchorCtr="0" compatLnSpc="1">
            <a:prstTxWarp prst="textNoShape">
              <a:avLst/>
            </a:prstTxWarp>
          </a:bodyPr>
          <a:lstStyle/>
          <a:p>
            <a:r>
              <a:rPr lang="en-US" smtClean="0"/>
              <a:t>Strategic Business Units (SBU)</a:t>
            </a:r>
          </a:p>
        </p:txBody>
      </p:sp>
      <p:sp>
        <p:nvSpPr>
          <p:cNvPr id="27651" name="TextBox 3"/>
          <p:cNvSpPr txBox="1">
            <a:spLocks noChangeArrowheads="1"/>
          </p:cNvSpPr>
          <p:nvPr/>
        </p:nvSpPr>
        <p:spPr bwMode="auto">
          <a:xfrm>
            <a:off x="215900" y="1104900"/>
            <a:ext cx="7861300" cy="584200"/>
          </a:xfrm>
          <a:prstGeom prst="rect">
            <a:avLst/>
          </a:prstGeom>
          <a:noFill/>
          <a:ln w="9525">
            <a:noFill/>
            <a:miter lim="800000"/>
            <a:headEnd/>
            <a:tailEnd/>
          </a:ln>
        </p:spPr>
        <p:txBody>
          <a:bodyPr>
            <a:spAutoFit/>
          </a:bodyPr>
          <a:lstStyle/>
          <a:p>
            <a:r>
              <a:rPr lang="en-US" sz="3200" b="1">
                <a:solidFill>
                  <a:srgbClr val="C00000"/>
                </a:solidFill>
              </a:rPr>
              <a:t>Three Characteristics of an SBU:</a:t>
            </a:r>
          </a:p>
        </p:txBody>
      </p:sp>
      <p:graphicFrame>
        <p:nvGraphicFramePr>
          <p:cNvPr id="27652" name="Object 1"/>
          <p:cNvGraphicFramePr>
            <a:graphicFrameLocks noChangeAspect="1"/>
          </p:cNvGraphicFramePr>
          <p:nvPr/>
        </p:nvGraphicFramePr>
        <p:xfrm>
          <a:off x="914400" y="2249488"/>
          <a:ext cx="914400" cy="1136650"/>
        </p:xfrm>
        <a:graphic>
          <a:graphicData uri="http://schemas.openxmlformats.org/presentationml/2006/ole">
            <p:oleObj spid="_x0000_s27652" name="Visio" r:id="rId4" imgW="1171575" imgH="1456182" progId="Visio.Drawing.11">
              <p:embed/>
            </p:oleObj>
          </a:graphicData>
        </a:graphic>
      </p:graphicFrame>
      <p:graphicFrame>
        <p:nvGraphicFramePr>
          <p:cNvPr id="27653" name="Object 2"/>
          <p:cNvGraphicFramePr>
            <a:graphicFrameLocks noChangeAspect="1"/>
          </p:cNvGraphicFramePr>
          <p:nvPr/>
        </p:nvGraphicFramePr>
        <p:xfrm>
          <a:off x="1295400" y="3511550"/>
          <a:ext cx="914400" cy="1136650"/>
        </p:xfrm>
        <a:graphic>
          <a:graphicData uri="http://schemas.openxmlformats.org/presentationml/2006/ole">
            <p:oleObj spid="_x0000_s27653" name="Visio" r:id="rId5" imgW="1171575" imgH="1456182" progId="Visio.Drawing.11">
              <p:embed/>
            </p:oleObj>
          </a:graphicData>
        </a:graphic>
      </p:graphicFrame>
      <p:graphicFrame>
        <p:nvGraphicFramePr>
          <p:cNvPr id="27654" name="Object 3"/>
          <p:cNvGraphicFramePr>
            <a:graphicFrameLocks noChangeAspect="1"/>
          </p:cNvGraphicFramePr>
          <p:nvPr/>
        </p:nvGraphicFramePr>
        <p:xfrm>
          <a:off x="511175" y="3511550"/>
          <a:ext cx="914400" cy="1136650"/>
        </p:xfrm>
        <a:graphic>
          <a:graphicData uri="http://schemas.openxmlformats.org/presentationml/2006/ole">
            <p:oleObj spid="_x0000_s27654" name="Visio" r:id="rId6" imgW="1171575" imgH="1456182" progId="Visio.Drawing.11">
              <p:embed/>
            </p:oleObj>
          </a:graphicData>
        </a:graphic>
      </p:graphicFrame>
      <p:sp>
        <p:nvSpPr>
          <p:cNvPr id="27655" name="TextBox 4"/>
          <p:cNvSpPr txBox="1">
            <a:spLocks noChangeArrowheads="1"/>
          </p:cNvSpPr>
          <p:nvPr/>
        </p:nvSpPr>
        <p:spPr bwMode="auto">
          <a:xfrm>
            <a:off x="152400" y="4648200"/>
            <a:ext cx="2819400" cy="1200150"/>
          </a:xfrm>
          <a:prstGeom prst="rect">
            <a:avLst/>
          </a:prstGeom>
          <a:noFill/>
          <a:ln w="9525">
            <a:noFill/>
            <a:miter lim="800000"/>
            <a:headEnd/>
            <a:tailEnd/>
          </a:ln>
        </p:spPr>
        <p:txBody>
          <a:bodyPr>
            <a:spAutoFit/>
          </a:bodyPr>
          <a:lstStyle/>
          <a:p>
            <a:r>
              <a:rPr lang="en-US" sz="2400"/>
              <a:t>A single business or collection of related businesses</a:t>
            </a:r>
          </a:p>
        </p:txBody>
      </p:sp>
      <p:sp>
        <p:nvSpPr>
          <p:cNvPr id="27656" name="TextBox 8"/>
          <p:cNvSpPr txBox="1">
            <a:spLocks noChangeArrowheads="1"/>
          </p:cNvSpPr>
          <p:nvPr/>
        </p:nvSpPr>
        <p:spPr bwMode="auto">
          <a:xfrm>
            <a:off x="5934075" y="2298700"/>
            <a:ext cx="2819400" cy="461963"/>
          </a:xfrm>
          <a:prstGeom prst="rect">
            <a:avLst/>
          </a:prstGeom>
          <a:noFill/>
          <a:ln w="9525">
            <a:noFill/>
            <a:miter lim="800000"/>
            <a:headEnd/>
            <a:tailEnd/>
          </a:ln>
        </p:spPr>
        <p:txBody>
          <a:bodyPr>
            <a:spAutoFit/>
          </a:bodyPr>
          <a:lstStyle/>
          <a:p>
            <a:r>
              <a:rPr lang="en-US" sz="2400"/>
              <a:t>Unique competitors</a:t>
            </a:r>
          </a:p>
        </p:txBody>
      </p:sp>
      <p:sp>
        <p:nvSpPr>
          <p:cNvPr id="27657" name="TextBox 9"/>
          <p:cNvSpPr txBox="1">
            <a:spLocks noChangeArrowheads="1"/>
          </p:cNvSpPr>
          <p:nvPr/>
        </p:nvSpPr>
        <p:spPr bwMode="auto">
          <a:xfrm>
            <a:off x="4660900" y="5429250"/>
            <a:ext cx="2819400" cy="1200150"/>
          </a:xfrm>
          <a:prstGeom prst="rect">
            <a:avLst/>
          </a:prstGeom>
          <a:noFill/>
          <a:ln w="9525">
            <a:noFill/>
            <a:miter lim="800000"/>
            <a:headEnd/>
            <a:tailEnd/>
          </a:ln>
        </p:spPr>
        <p:txBody>
          <a:bodyPr>
            <a:spAutoFit/>
          </a:bodyPr>
          <a:lstStyle/>
          <a:p>
            <a:r>
              <a:rPr lang="en-US" sz="2400"/>
              <a:t>Leader responsible for planning and profitability</a:t>
            </a:r>
          </a:p>
        </p:txBody>
      </p:sp>
      <p:pic>
        <p:nvPicPr>
          <p:cNvPr id="27658" name="Picture 10"/>
          <p:cNvPicPr>
            <a:picLocks noChangeAspect="1"/>
          </p:cNvPicPr>
          <p:nvPr/>
        </p:nvPicPr>
        <p:blipFill>
          <a:blip r:embed="rId7" cstate="print">
            <a:clrChange>
              <a:clrFrom>
                <a:srgbClr val="FFFFFF"/>
              </a:clrFrom>
              <a:clrTo>
                <a:srgbClr val="FFFFFF">
                  <a:alpha val="0"/>
                </a:srgbClr>
              </a:clrTo>
            </a:clrChange>
          </a:blip>
          <a:srcRect/>
          <a:stretch>
            <a:fillRect/>
          </a:stretch>
        </p:blipFill>
        <p:spPr bwMode="auto">
          <a:xfrm>
            <a:off x="6843713" y="3319463"/>
            <a:ext cx="2157412" cy="3309937"/>
          </a:xfrm>
          <a:prstGeom prst="rect">
            <a:avLst/>
          </a:prstGeom>
          <a:noFill/>
          <a:ln w="9525">
            <a:noFill/>
            <a:miter lim="800000"/>
            <a:headEnd/>
            <a:tailEnd/>
          </a:ln>
        </p:spPr>
      </p:pic>
      <p:pic>
        <p:nvPicPr>
          <p:cNvPr id="27659" name="Picture 11"/>
          <p:cNvPicPr>
            <a:picLocks noChangeAspect="1"/>
          </p:cNvPicPr>
          <p:nvPr/>
        </p:nvPicPr>
        <p:blipFill>
          <a:blip r:embed="rId8" cstate="print">
            <a:clrChange>
              <a:clrFrom>
                <a:srgbClr val="FFFFFF"/>
              </a:clrFrom>
              <a:clrTo>
                <a:srgbClr val="FFFFFF">
                  <a:alpha val="0"/>
                </a:srgbClr>
              </a:clrTo>
            </a:clrChange>
          </a:blip>
          <a:srcRect/>
          <a:stretch>
            <a:fillRect/>
          </a:stretch>
        </p:blipFill>
        <p:spPr bwMode="auto">
          <a:xfrm>
            <a:off x="3571875" y="2133600"/>
            <a:ext cx="3352800" cy="223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Plan</a:t>
            </a:r>
          </a:p>
        </p:txBody>
      </p:sp>
      <p:sp>
        <p:nvSpPr>
          <p:cNvPr id="18435" name="Rectangle 3"/>
          <p:cNvSpPr>
            <a:spLocks noGrp="1" noChangeArrowheads="1"/>
          </p:cNvSpPr>
          <p:nvPr>
            <p:ph type="body" idx="1"/>
          </p:nvPr>
        </p:nvSpPr>
        <p:spPr bwMode="auto">
          <a:xfrm>
            <a:off x="3352800" y="1676400"/>
            <a:ext cx="5638800" cy="3603625"/>
          </a:xfrm>
          <a:noFill/>
          <a:ln>
            <a:miter lim="800000"/>
            <a:headEnd/>
            <a:tailEnd/>
          </a:ln>
        </p:spPr>
        <p:txBody>
          <a:bodyPr vert="horz" wrap="square" lIns="91440" tIns="45720" rIns="91440" bIns="45720" numCol="1" anchor="t" anchorCtr="0" compatLnSpc="1">
            <a:prstTxWarp prst="textNoShape">
              <a:avLst/>
            </a:prstTxWarp>
          </a:bodyPr>
          <a:lstStyle/>
          <a:p>
            <a:pPr marL="800100" indent="-457200" eaLnBrk="1" hangingPunct="1"/>
            <a:r>
              <a:rPr lang="en-US" smtClean="0"/>
              <a:t>Directs and coordinates the marketing effort</a:t>
            </a:r>
          </a:p>
          <a:p>
            <a:pPr marL="800100" indent="-457200" eaLnBrk="1" hangingPunct="1"/>
            <a:r>
              <a:rPr lang="en-US" smtClean="0"/>
              <a:t>Product Line or Brand Level</a:t>
            </a:r>
          </a:p>
          <a:p>
            <a:pPr marL="800100" indent="-457200" eaLnBrk="1" hangingPunct="1"/>
            <a:r>
              <a:rPr lang="en-US" smtClean="0"/>
              <a:t>Strategic and Tactical levels</a:t>
            </a:r>
          </a:p>
        </p:txBody>
      </p:sp>
      <p:pic>
        <p:nvPicPr>
          <p:cNvPr id="18436" name="Picture 1"/>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52400" y="1539875"/>
            <a:ext cx="3956050" cy="43640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Levels of a Marketing Plan</a:t>
            </a:r>
          </a:p>
        </p:txBody>
      </p:sp>
      <p:sp>
        <p:nvSpPr>
          <p:cNvPr id="19459" name="Rectangle 3"/>
          <p:cNvSpPr>
            <a:spLocks noGrp="1" noChangeArrowheads="1"/>
          </p:cNvSpPr>
          <p:nvPr>
            <p:ph type="body" sz="half" idx="1"/>
          </p:nvPr>
        </p:nvSpPr>
        <p:spPr bwMode="auto">
          <a:xfrm>
            <a:off x="228600" y="1905000"/>
            <a:ext cx="3778250" cy="4291013"/>
          </a:xfrm>
          <a:noFill/>
          <a:ln w="19050">
            <a:solidFill>
              <a:srgbClr val="C00000"/>
            </a:solidFill>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Strategic</a:t>
            </a:r>
          </a:p>
          <a:p>
            <a:pPr lvl="1" eaLnBrk="1" hangingPunct="1"/>
            <a:r>
              <a:rPr lang="en-US" smtClean="0"/>
              <a:t>Analysis of marketing opportunities</a:t>
            </a:r>
          </a:p>
          <a:p>
            <a:pPr lvl="1" eaLnBrk="1" hangingPunct="1"/>
            <a:r>
              <a:rPr lang="en-US" smtClean="0"/>
              <a:t>Target marketing decisions</a:t>
            </a:r>
          </a:p>
          <a:p>
            <a:pPr lvl="1" eaLnBrk="1" hangingPunct="1"/>
            <a:r>
              <a:rPr lang="en-US" smtClean="0"/>
              <a:t>Value proposition</a:t>
            </a:r>
          </a:p>
        </p:txBody>
      </p:sp>
      <p:sp>
        <p:nvSpPr>
          <p:cNvPr id="19460" name="Rectangle 4"/>
          <p:cNvSpPr>
            <a:spLocks noGrp="1" noChangeArrowheads="1"/>
          </p:cNvSpPr>
          <p:nvPr>
            <p:ph type="body" sz="half" idx="2"/>
          </p:nvPr>
        </p:nvSpPr>
        <p:spPr bwMode="auto">
          <a:xfrm>
            <a:off x="5181600" y="1905000"/>
            <a:ext cx="3778250" cy="4291013"/>
          </a:xfrm>
          <a:noFill/>
          <a:ln w="19050">
            <a:solidFill>
              <a:srgbClr val="7030A0"/>
            </a:solidFill>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Tactical</a:t>
            </a:r>
          </a:p>
          <a:p>
            <a:pPr lvl="1" eaLnBrk="1" hangingPunct="1"/>
            <a:r>
              <a:rPr lang="en-US" smtClean="0"/>
              <a:t>Product features</a:t>
            </a:r>
          </a:p>
          <a:p>
            <a:pPr lvl="1" eaLnBrk="1" hangingPunct="1"/>
            <a:r>
              <a:rPr lang="en-US" smtClean="0"/>
              <a:t>Promotion</a:t>
            </a:r>
          </a:p>
          <a:p>
            <a:pPr lvl="1" eaLnBrk="1" hangingPunct="1"/>
            <a:r>
              <a:rPr lang="en-US" smtClean="0"/>
              <a:t>Merchandising</a:t>
            </a:r>
          </a:p>
          <a:p>
            <a:pPr lvl="1" eaLnBrk="1" hangingPunct="1"/>
            <a:r>
              <a:rPr lang="en-US" smtClean="0"/>
              <a:t>Pricing</a:t>
            </a:r>
          </a:p>
          <a:p>
            <a:pPr lvl="1" eaLnBrk="1" hangingPunct="1"/>
            <a:r>
              <a:rPr lang="en-US" smtClean="0"/>
              <a:t>Sales channels</a:t>
            </a:r>
          </a:p>
          <a:p>
            <a:pPr lvl="1" eaLnBrk="1" hangingPunct="1"/>
            <a:r>
              <a:rPr lang="en-US" smtClean="0"/>
              <a:t>Service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Defining Strategic Business Units</a:t>
            </a:r>
          </a:p>
        </p:txBody>
      </p:sp>
      <p:sp>
        <p:nvSpPr>
          <p:cNvPr id="28675" name="Rectangle 6"/>
          <p:cNvSpPr>
            <a:spLocks noGrp="1" noChangeArrowheads="1"/>
          </p:cNvSpPr>
          <p:nvPr>
            <p:ph type="body" idx="1"/>
          </p:nvPr>
        </p:nvSpPr>
        <p:spPr bwMode="auto">
          <a:xfrm>
            <a:off x="5373688" y="5972175"/>
            <a:ext cx="3733800" cy="685800"/>
          </a:xfrm>
          <a:noFill/>
          <a:ln>
            <a:miter lim="800000"/>
            <a:headEnd/>
            <a:tailEnd/>
          </a:ln>
        </p:spPr>
        <p:txBody>
          <a:bodyPr vert="horz" wrap="square" lIns="91440" tIns="45720" rIns="91440" bIns="45720" numCol="1" anchor="t" anchorCtr="0" compatLnSpc="1">
            <a:prstTxWarp prst="textNoShape">
              <a:avLst/>
            </a:prstTxWarp>
          </a:bodyPr>
          <a:lstStyle/>
          <a:p>
            <a:pPr marL="0" indent="0" eaLnBrk="1" hangingPunct="1">
              <a:buFont typeface="Arial" charset="0"/>
              <a:buNone/>
            </a:pPr>
            <a:r>
              <a:rPr lang="en-US" smtClean="0"/>
              <a:t>Technology</a:t>
            </a:r>
          </a:p>
        </p:txBody>
      </p:sp>
      <p:pic>
        <p:nvPicPr>
          <p:cNvPr id="28676" name="Picture 1"/>
          <p:cNvPicPr>
            <a:picLocks noChangeAspect="1"/>
          </p:cNvPicPr>
          <p:nvPr/>
        </p:nvPicPr>
        <p:blipFill>
          <a:blip r:embed="rId3" cstate="print"/>
          <a:srcRect/>
          <a:stretch>
            <a:fillRect/>
          </a:stretch>
        </p:blipFill>
        <p:spPr bwMode="auto">
          <a:xfrm>
            <a:off x="3352800" y="1447800"/>
            <a:ext cx="3200400" cy="2133600"/>
          </a:xfrm>
          <a:prstGeom prst="rect">
            <a:avLst/>
          </a:prstGeom>
          <a:noFill/>
          <a:ln w="9525">
            <a:noFill/>
            <a:miter lim="800000"/>
            <a:headEnd/>
            <a:tailEnd/>
          </a:ln>
        </p:spPr>
      </p:pic>
      <p:pic>
        <p:nvPicPr>
          <p:cNvPr id="28677" name="Picture 2"/>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533400" y="2708275"/>
            <a:ext cx="3263900" cy="3124200"/>
          </a:xfrm>
          <a:prstGeom prst="rect">
            <a:avLst/>
          </a:prstGeom>
          <a:noFill/>
          <a:ln w="9525">
            <a:noFill/>
            <a:miter lim="800000"/>
            <a:headEnd/>
            <a:tailEnd/>
          </a:ln>
        </p:spPr>
      </p:pic>
      <p:pic>
        <p:nvPicPr>
          <p:cNvPr id="28678" name="Picture 3"/>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6035675" y="3505200"/>
            <a:ext cx="3108325" cy="2743200"/>
          </a:xfrm>
          <a:prstGeom prst="rect">
            <a:avLst/>
          </a:prstGeom>
          <a:noFill/>
          <a:ln w="9525">
            <a:noFill/>
            <a:miter lim="800000"/>
            <a:headEnd/>
            <a:tailEnd/>
          </a:ln>
        </p:spPr>
      </p:pic>
      <p:sp>
        <p:nvSpPr>
          <p:cNvPr id="28679" name="Rectangle 6"/>
          <p:cNvSpPr txBox="1">
            <a:spLocks noChangeArrowheads="1"/>
          </p:cNvSpPr>
          <p:nvPr/>
        </p:nvSpPr>
        <p:spPr bwMode="auto">
          <a:xfrm>
            <a:off x="5997575" y="1225550"/>
            <a:ext cx="3040063" cy="685800"/>
          </a:xfrm>
          <a:prstGeom prst="rect">
            <a:avLst/>
          </a:prstGeom>
          <a:noFill/>
          <a:ln w="9525">
            <a:noFill/>
            <a:miter lim="800000"/>
            <a:headEnd/>
            <a:tailEnd/>
          </a:ln>
        </p:spPr>
        <p:txBody>
          <a:bodyPr/>
          <a:lstStyle/>
          <a:p>
            <a:pPr>
              <a:spcBef>
                <a:spcPct val="20000"/>
              </a:spcBef>
              <a:buFont typeface="Arial" charset="0"/>
              <a:buNone/>
            </a:pPr>
            <a:r>
              <a:rPr lang="en-US" sz="3200"/>
              <a:t>Customer groups</a:t>
            </a:r>
          </a:p>
        </p:txBody>
      </p:sp>
      <p:sp>
        <p:nvSpPr>
          <p:cNvPr id="28680" name="Rectangle 6"/>
          <p:cNvSpPr txBox="1">
            <a:spLocks noChangeArrowheads="1"/>
          </p:cNvSpPr>
          <p:nvPr/>
        </p:nvSpPr>
        <p:spPr bwMode="auto">
          <a:xfrm>
            <a:off x="298450" y="5795963"/>
            <a:ext cx="3733800" cy="685800"/>
          </a:xfrm>
          <a:prstGeom prst="rect">
            <a:avLst/>
          </a:prstGeom>
          <a:noFill/>
          <a:ln w="9525">
            <a:noFill/>
            <a:miter lim="800000"/>
            <a:headEnd/>
            <a:tailEnd/>
          </a:ln>
        </p:spPr>
        <p:txBody>
          <a:bodyPr/>
          <a:lstStyle/>
          <a:p>
            <a:pPr>
              <a:spcBef>
                <a:spcPct val="20000"/>
              </a:spcBef>
              <a:buFont typeface="Arial" charset="0"/>
              <a:buNone/>
            </a:pPr>
            <a:r>
              <a:rPr lang="en-US" sz="3200"/>
              <a:t>Customer needs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bwMode="auto">
          <a:xfrm>
            <a:off x="914400" y="871538"/>
            <a:ext cx="6705600" cy="838200"/>
          </a:xfrm>
          <a:prstGeom prst="rect">
            <a:avLst/>
          </a:prstGeom>
          <a:noFill/>
          <a:ln>
            <a:miter lim="800000"/>
            <a:headEnd/>
            <a:tailEnd/>
          </a:ln>
        </p:spPr>
        <p:txBody>
          <a:bodyPr/>
          <a:lstStyle/>
          <a:p>
            <a:r>
              <a:rPr lang="en-US" smtClean="0"/>
              <a:t>The Strategic-Planning Gap</a:t>
            </a:r>
          </a:p>
        </p:txBody>
      </p:sp>
      <p:pic>
        <p:nvPicPr>
          <p:cNvPr id="32772" name="Picture 1"/>
          <p:cNvPicPr>
            <a:picLocks noChangeAspect="1"/>
          </p:cNvPicPr>
          <p:nvPr/>
        </p:nvPicPr>
        <p:blipFill>
          <a:blip r:embed="rId3" cstate="print"/>
          <a:srcRect/>
          <a:stretch>
            <a:fillRect/>
          </a:stretch>
        </p:blipFill>
        <p:spPr bwMode="auto">
          <a:xfrm>
            <a:off x="990600" y="2057400"/>
            <a:ext cx="7693025"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Intensive Growth</a:t>
            </a:r>
          </a:p>
        </p:txBody>
      </p:sp>
      <p:sp>
        <p:nvSpPr>
          <p:cNvPr id="10" name="Rectangle 9"/>
          <p:cNvSpPr/>
          <p:nvPr/>
        </p:nvSpPr>
        <p:spPr>
          <a:xfrm>
            <a:off x="2884488" y="5891213"/>
            <a:ext cx="3352800" cy="3048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Products</a:t>
            </a:r>
          </a:p>
        </p:txBody>
      </p:sp>
      <p:sp>
        <p:nvSpPr>
          <p:cNvPr id="4" name="Rectangle 3"/>
          <p:cNvSpPr/>
          <p:nvPr/>
        </p:nvSpPr>
        <p:spPr>
          <a:xfrm>
            <a:off x="2903538" y="2133600"/>
            <a:ext cx="1676400" cy="1676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579938" y="2133600"/>
            <a:ext cx="1676400" cy="1676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2903538" y="3810000"/>
            <a:ext cx="1676400" cy="1676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4579938" y="3810000"/>
            <a:ext cx="1676400" cy="1676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p:nvPr/>
        </p:nvSpPr>
        <p:spPr>
          <a:xfrm>
            <a:off x="2908300" y="5484813"/>
            <a:ext cx="1671638" cy="400050"/>
          </a:xfrm>
          <a:prstGeom prst="rect">
            <a:avLst/>
          </a:prstGeom>
          <a:solidFill>
            <a:schemeClr val="bg1">
              <a:lumMod val="75000"/>
            </a:schemeClr>
          </a:solidFill>
          <a:ln>
            <a:solidFill>
              <a:schemeClr val="tx1"/>
            </a:solidFill>
          </a:ln>
        </p:spPr>
        <p:txBody>
          <a:bodyPr>
            <a:spAutoFit/>
          </a:bodyPr>
          <a:lstStyle/>
          <a:p>
            <a:pPr algn="ctr">
              <a:defRPr/>
            </a:pPr>
            <a:r>
              <a:rPr lang="en-US" sz="2000" dirty="0"/>
              <a:t>Current</a:t>
            </a:r>
          </a:p>
        </p:txBody>
      </p:sp>
      <p:sp>
        <p:nvSpPr>
          <p:cNvPr id="16" name="Rectangle 15"/>
          <p:cNvSpPr/>
          <p:nvPr/>
        </p:nvSpPr>
        <p:spPr>
          <a:xfrm rot="16200000">
            <a:off x="685800" y="3657600"/>
            <a:ext cx="3352800" cy="3048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Markets</a:t>
            </a:r>
          </a:p>
        </p:txBody>
      </p:sp>
      <p:sp>
        <p:nvSpPr>
          <p:cNvPr id="33802" name="TextBox 13"/>
          <p:cNvSpPr txBox="1">
            <a:spLocks noChangeArrowheads="1"/>
          </p:cNvSpPr>
          <p:nvPr/>
        </p:nvSpPr>
        <p:spPr bwMode="auto">
          <a:xfrm>
            <a:off x="2903538" y="4343400"/>
            <a:ext cx="1676400" cy="1077218"/>
          </a:xfrm>
          <a:prstGeom prst="rect">
            <a:avLst/>
          </a:prstGeom>
          <a:noFill/>
          <a:ln w="9525">
            <a:noFill/>
            <a:miter lim="800000"/>
            <a:headEnd/>
            <a:tailEnd/>
          </a:ln>
        </p:spPr>
        <p:txBody>
          <a:bodyPr>
            <a:spAutoFit/>
          </a:bodyPr>
          <a:lstStyle/>
          <a:p>
            <a:pPr algn="ctr"/>
            <a:r>
              <a:rPr lang="en-US" sz="2000" dirty="0"/>
              <a:t>Market </a:t>
            </a:r>
            <a:r>
              <a:rPr lang="en-US" sz="2000" dirty="0" smtClean="0"/>
              <a:t>Penetration</a:t>
            </a:r>
          </a:p>
          <a:p>
            <a:pPr algn="ctr"/>
            <a:r>
              <a:rPr lang="en-US" sz="1200" dirty="0" smtClean="0"/>
              <a:t>(Gain More Market Share)</a:t>
            </a:r>
            <a:endParaRPr lang="en-US" sz="1200" dirty="0"/>
          </a:p>
        </p:txBody>
      </p:sp>
      <p:sp>
        <p:nvSpPr>
          <p:cNvPr id="33803" name="TextBox 17"/>
          <p:cNvSpPr txBox="1">
            <a:spLocks noChangeArrowheads="1"/>
          </p:cNvSpPr>
          <p:nvPr/>
        </p:nvSpPr>
        <p:spPr bwMode="auto">
          <a:xfrm>
            <a:off x="2903538" y="2657475"/>
            <a:ext cx="1676400" cy="1138773"/>
          </a:xfrm>
          <a:prstGeom prst="rect">
            <a:avLst/>
          </a:prstGeom>
          <a:noFill/>
          <a:ln w="9525">
            <a:noFill/>
            <a:miter lim="800000"/>
            <a:headEnd/>
            <a:tailEnd/>
          </a:ln>
        </p:spPr>
        <p:txBody>
          <a:bodyPr>
            <a:spAutoFit/>
          </a:bodyPr>
          <a:lstStyle/>
          <a:p>
            <a:pPr algn="ctr"/>
            <a:r>
              <a:rPr lang="en-US" sz="2000" dirty="0"/>
              <a:t>Market </a:t>
            </a:r>
            <a:r>
              <a:rPr lang="en-US" sz="2000" dirty="0" smtClean="0"/>
              <a:t>Development</a:t>
            </a:r>
          </a:p>
          <a:p>
            <a:pPr algn="ctr"/>
            <a:r>
              <a:rPr lang="en-US" sz="1400" dirty="0" smtClean="0"/>
              <a:t>(Current Product and New Market)</a:t>
            </a:r>
            <a:endParaRPr lang="en-US" sz="1400" dirty="0"/>
          </a:p>
        </p:txBody>
      </p:sp>
      <p:sp>
        <p:nvSpPr>
          <p:cNvPr id="33804" name="TextBox 18"/>
          <p:cNvSpPr txBox="1">
            <a:spLocks noChangeArrowheads="1"/>
          </p:cNvSpPr>
          <p:nvPr/>
        </p:nvSpPr>
        <p:spPr bwMode="auto">
          <a:xfrm>
            <a:off x="4625975" y="4343400"/>
            <a:ext cx="1676400" cy="1138773"/>
          </a:xfrm>
          <a:prstGeom prst="rect">
            <a:avLst/>
          </a:prstGeom>
          <a:noFill/>
          <a:ln w="9525">
            <a:noFill/>
            <a:miter lim="800000"/>
            <a:headEnd/>
            <a:tailEnd/>
          </a:ln>
        </p:spPr>
        <p:txBody>
          <a:bodyPr>
            <a:spAutoFit/>
          </a:bodyPr>
          <a:lstStyle/>
          <a:p>
            <a:pPr algn="ctr"/>
            <a:r>
              <a:rPr lang="en-US" sz="2000" dirty="0"/>
              <a:t>Product </a:t>
            </a:r>
            <a:r>
              <a:rPr lang="en-US" sz="2000" dirty="0" smtClean="0"/>
              <a:t>Development</a:t>
            </a:r>
          </a:p>
          <a:p>
            <a:pPr algn="ctr"/>
            <a:r>
              <a:rPr lang="en-US" sz="1400" dirty="0" smtClean="0"/>
              <a:t>(New Products for same market)</a:t>
            </a:r>
            <a:endParaRPr lang="en-US" sz="1400" dirty="0"/>
          </a:p>
        </p:txBody>
      </p:sp>
      <p:sp>
        <p:nvSpPr>
          <p:cNvPr id="33805" name="TextBox 19"/>
          <p:cNvSpPr txBox="1">
            <a:spLocks noChangeArrowheads="1"/>
          </p:cNvSpPr>
          <p:nvPr/>
        </p:nvSpPr>
        <p:spPr bwMode="auto">
          <a:xfrm>
            <a:off x="4625975" y="2819400"/>
            <a:ext cx="1676400" cy="830997"/>
          </a:xfrm>
          <a:prstGeom prst="rect">
            <a:avLst/>
          </a:prstGeom>
          <a:noFill/>
          <a:ln w="9525">
            <a:noFill/>
            <a:miter lim="800000"/>
            <a:headEnd/>
            <a:tailEnd/>
          </a:ln>
        </p:spPr>
        <p:txBody>
          <a:bodyPr>
            <a:spAutoFit/>
          </a:bodyPr>
          <a:lstStyle/>
          <a:p>
            <a:pPr algn="ctr"/>
            <a:r>
              <a:rPr lang="en-US" sz="2000" dirty="0" smtClean="0"/>
              <a:t>Diversification</a:t>
            </a:r>
          </a:p>
          <a:p>
            <a:pPr algn="ctr"/>
            <a:r>
              <a:rPr lang="en-US" sz="1400" dirty="0" smtClean="0"/>
              <a:t>(New Product for New Market)</a:t>
            </a:r>
            <a:endParaRPr lang="en-US" sz="1400" dirty="0"/>
          </a:p>
        </p:txBody>
      </p:sp>
      <p:sp>
        <p:nvSpPr>
          <p:cNvPr id="21" name="TextBox 20"/>
          <p:cNvSpPr txBox="1"/>
          <p:nvPr/>
        </p:nvSpPr>
        <p:spPr>
          <a:xfrm>
            <a:off x="4579938" y="5484813"/>
            <a:ext cx="1676400" cy="400050"/>
          </a:xfrm>
          <a:prstGeom prst="rect">
            <a:avLst/>
          </a:prstGeom>
          <a:solidFill>
            <a:schemeClr val="bg1">
              <a:lumMod val="75000"/>
            </a:schemeClr>
          </a:solidFill>
          <a:ln>
            <a:solidFill>
              <a:schemeClr val="tx1"/>
            </a:solidFill>
          </a:ln>
        </p:spPr>
        <p:txBody>
          <a:bodyPr>
            <a:spAutoFit/>
          </a:bodyPr>
          <a:lstStyle/>
          <a:p>
            <a:pPr algn="ctr">
              <a:defRPr/>
            </a:pPr>
            <a:r>
              <a:rPr lang="en-US" sz="2000" dirty="0"/>
              <a:t>New</a:t>
            </a:r>
          </a:p>
        </p:txBody>
      </p:sp>
      <p:grpSp>
        <p:nvGrpSpPr>
          <p:cNvPr id="33807" name="Group 14"/>
          <p:cNvGrpSpPr>
            <a:grpSpLocks/>
          </p:cNvGrpSpPr>
          <p:nvPr/>
        </p:nvGrpSpPr>
        <p:grpSpPr bwMode="auto">
          <a:xfrm rot="-5400000">
            <a:off x="1031875" y="3609975"/>
            <a:ext cx="3352800" cy="400050"/>
            <a:chOff x="2667000" y="5411599"/>
            <a:chExt cx="3352800" cy="400110"/>
          </a:xfrm>
        </p:grpSpPr>
        <p:sp>
          <p:nvSpPr>
            <p:cNvPr id="22" name="TextBox 21"/>
            <p:cNvSpPr txBox="1"/>
            <p:nvPr/>
          </p:nvSpPr>
          <p:spPr>
            <a:xfrm>
              <a:off x="2667000" y="5411599"/>
              <a:ext cx="1676400" cy="400110"/>
            </a:xfrm>
            <a:prstGeom prst="rect">
              <a:avLst/>
            </a:prstGeom>
            <a:solidFill>
              <a:schemeClr val="bg1">
                <a:lumMod val="75000"/>
              </a:schemeClr>
            </a:solidFill>
            <a:ln>
              <a:solidFill>
                <a:schemeClr val="tx1"/>
              </a:solidFill>
            </a:ln>
          </p:spPr>
          <p:txBody>
            <a:bodyPr>
              <a:spAutoFit/>
            </a:bodyPr>
            <a:lstStyle/>
            <a:p>
              <a:pPr algn="ctr">
                <a:defRPr/>
              </a:pPr>
              <a:r>
                <a:rPr lang="en-US" sz="2000" dirty="0"/>
                <a:t>Current</a:t>
              </a:r>
            </a:p>
          </p:txBody>
        </p:sp>
        <p:sp>
          <p:nvSpPr>
            <p:cNvPr id="23" name="TextBox 22"/>
            <p:cNvSpPr txBox="1"/>
            <p:nvPr/>
          </p:nvSpPr>
          <p:spPr>
            <a:xfrm>
              <a:off x="4343400" y="5411599"/>
              <a:ext cx="1676400" cy="400110"/>
            </a:xfrm>
            <a:prstGeom prst="rect">
              <a:avLst/>
            </a:prstGeom>
            <a:solidFill>
              <a:schemeClr val="bg1">
                <a:lumMod val="75000"/>
              </a:schemeClr>
            </a:solidFill>
            <a:ln>
              <a:solidFill>
                <a:schemeClr val="tx1"/>
              </a:solidFill>
            </a:ln>
          </p:spPr>
          <p:txBody>
            <a:bodyPr>
              <a:spAutoFit/>
            </a:bodyPr>
            <a:lstStyle/>
            <a:p>
              <a:pPr algn="ctr">
                <a:defRPr/>
              </a:pPr>
              <a:r>
                <a:rPr lang="en-US" sz="2000" dirty="0"/>
                <a:t>New</a:t>
              </a:r>
            </a:p>
          </p:txBody>
        </p:sp>
      </p:grpSp>
      <p:sp>
        <p:nvSpPr>
          <p:cNvPr id="33808" name="Rectangle 3"/>
          <p:cNvSpPr txBox="1">
            <a:spLocks noChangeArrowheads="1"/>
          </p:cNvSpPr>
          <p:nvPr/>
        </p:nvSpPr>
        <p:spPr bwMode="auto">
          <a:xfrm>
            <a:off x="457200" y="1447800"/>
            <a:ext cx="6858000" cy="457200"/>
          </a:xfrm>
          <a:prstGeom prst="rect">
            <a:avLst/>
          </a:prstGeom>
          <a:noFill/>
          <a:ln w="9525">
            <a:noFill/>
            <a:miter lim="800000"/>
            <a:headEnd/>
            <a:tailEnd/>
          </a:ln>
        </p:spPr>
        <p:txBody>
          <a:bodyPr/>
          <a:lstStyle/>
          <a:p>
            <a:r>
              <a:rPr lang="en-US" sz="2800" b="1" dirty="0">
                <a:solidFill>
                  <a:srgbClr val="C00000"/>
                </a:solidFill>
              </a:rPr>
              <a:t>Product-Market Expansion Grid</a:t>
            </a:r>
          </a:p>
        </p:txBody>
      </p:sp>
      <p:sp>
        <p:nvSpPr>
          <p:cNvPr id="19" name="Rectangle 3"/>
          <p:cNvSpPr txBox="1">
            <a:spLocks noChangeArrowheads="1"/>
          </p:cNvSpPr>
          <p:nvPr/>
        </p:nvSpPr>
        <p:spPr bwMode="auto">
          <a:xfrm>
            <a:off x="533400" y="838200"/>
            <a:ext cx="6858000" cy="609600"/>
          </a:xfrm>
          <a:prstGeom prst="rect">
            <a:avLst/>
          </a:prstGeom>
          <a:noFill/>
          <a:ln w="9525">
            <a:noFill/>
            <a:miter lim="800000"/>
            <a:headEnd/>
            <a:tailEnd/>
          </a:ln>
        </p:spPr>
        <p:txBody>
          <a:bodyPr/>
          <a:lstStyle/>
          <a:p>
            <a:r>
              <a:rPr lang="en-US" sz="2000" b="1" dirty="0" smtClean="0"/>
              <a:t>Corporate management first priority is opportunity review for improving existing businesses</a:t>
            </a:r>
            <a:endParaRPr lang="en-US" sz="2000" b="1"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3"/>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Integrative Growth</a:t>
            </a:r>
          </a:p>
        </p:txBody>
      </p:sp>
      <p:sp>
        <p:nvSpPr>
          <p:cNvPr id="2" name="Rectangle 1"/>
          <p:cNvSpPr/>
          <p:nvPr/>
        </p:nvSpPr>
        <p:spPr>
          <a:xfrm>
            <a:off x="3314700" y="2438400"/>
            <a:ext cx="1981200" cy="1066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Business</a:t>
            </a:r>
          </a:p>
        </p:txBody>
      </p:sp>
      <p:sp>
        <p:nvSpPr>
          <p:cNvPr id="24" name="Rectangle 23"/>
          <p:cNvSpPr/>
          <p:nvPr/>
        </p:nvSpPr>
        <p:spPr>
          <a:xfrm>
            <a:off x="3333750" y="5105400"/>
            <a:ext cx="1981200" cy="1066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Competitor</a:t>
            </a:r>
          </a:p>
        </p:txBody>
      </p:sp>
      <p:grpSp>
        <p:nvGrpSpPr>
          <p:cNvPr id="13" name="Group 12"/>
          <p:cNvGrpSpPr/>
          <p:nvPr/>
        </p:nvGrpSpPr>
        <p:grpSpPr>
          <a:xfrm>
            <a:off x="457200" y="2286000"/>
            <a:ext cx="1371600" cy="1371600"/>
            <a:chOff x="685800" y="2286000"/>
            <a:chExt cx="1371600" cy="1371600"/>
          </a:xfrm>
          <a:solidFill>
            <a:srgbClr val="FFC000"/>
          </a:solidFill>
        </p:grpSpPr>
        <p:sp>
          <p:nvSpPr>
            <p:cNvPr id="11" name="Oval 10"/>
            <p:cNvSpPr/>
            <p:nvPr/>
          </p:nvSpPr>
          <p:spPr>
            <a:xfrm>
              <a:off x="685800" y="2286000"/>
              <a:ext cx="1371600" cy="137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2" name="TextBox 11"/>
            <p:cNvSpPr txBox="1"/>
            <p:nvPr/>
          </p:nvSpPr>
          <p:spPr>
            <a:xfrm>
              <a:off x="762000" y="2740968"/>
              <a:ext cx="1219200" cy="461665"/>
            </a:xfrm>
            <a:prstGeom prst="rect">
              <a:avLst/>
            </a:prstGeom>
            <a:grpFill/>
          </p:spPr>
          <p:txBody>
            <a:bodyPr>
              <a:spAutoFit/>
            </a:bodyPr>
            <a:lstStyle/>
            <a:p>
              <a:pPr>
                <a:defRPr/>
              </a:pPr>
              <a:r>
                <a:rPr lang="en-US" sz="2400" dirty="0"/>
                <a:t>Supplier</a:t>
              </a:r>
            </a:p>
          </p:txBody>
        </p:sp>
      </p:grpSp>
      <p:sp>
        <p:nvSpPr>
          <p:cNvPr id="27" name="Left Arrow 26"/>
          <p:cNvSpPr/>
          <p:nvPr/>
        </p:nvSpPr>
        <p:spPr>
          <a:xfrm>
            <a:off x="1905000" y="2819400"/>
            <a:ext cx="1295400" cy="3048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Left Arrow 28"/>
          <p:cNvSpPr/>
          <p:nvPr/>
        </p:nvSpPr>
        <p:spPr>
          <a:xfrm rot="10800000">
            <a:off x="5486400" y="2905125"/>
            <a:ext cx="1295400" cy="2286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4824" name="Group 29"/>
          <p:cNvGrpSpPr>
            <a:grpSpLocks/>
          </p:cNvGrpSpPr>
          <p:nvPr/>
        </p:nvGrpSpPr>
        <p:grpSpPr bwMode="auto">
          <a:xfrm>
            <a:off x="6934200" y="2590800"/>
            <a:ext cx="1981200" cy="762000"/>
            <a:chOff x="6934200" y="2590800"/>
            <a:chExt cx="1981200" cy="762000"/>
          </a:xfrm>
        </p:grpSpPr>
        <p:sp>
          <p:nvSpPr>
            <p:cNvPr id="26" name="Oval 25"/>
            <p:cNvSpPr/>
            <p:nvPr/>
          </p:nvSpPr>
          <p:spPr>
            <a:xfrm>
              <a:off x="6934200" y="2590800"/>
              <a:ext cx="1981200" cy="76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p>
          </p:txBody>
        </p:sp>
        <p:sp>
          <p:nvSpPr>
            <p:cNvPr id="34827" name="TextBox 27"/>
            <p:cNvSpPr txBox="1">
              <a:spLocks noChangeArrowheads="1"/>
            </p:cNvSpPr>
            <p:nvPr/>
          </p:nvSpPr>
          <p:spPr bwMode="auto">
            <a:xfrm>
              <a:off x="7086600" y="2740968"/>
              <a:ext cx="1676400" cy="461665"/>
            </a:xfrm>
            <a:prstGeom prst="rect">
              <a:avLst/>
            </a:prstGeom>
            <a:noFill/>
            <a:ln w="9525">
              <a:noFill/>
              <a:miter lim="800000"/>
              <a:headEnd/>
              <a:tailEnd/>
            </a:ln>
          </p:spPr>
          <p:txBody>
            <a:bodyPr>
              <a:spAutoFit/>
            </a:bodyPr>
            <a:lstStyle/>
            <a:p>
              <a:r>
                <a:rPr lang="en-US" sz="2400">
                  <a:solidFill>
                    <a:schemeClr val="bg1"/>
                  </a:solidFill>
                </a:rPr>
                <a:t>Wholesaler</a:t>
              </a:r>
            </a:p>
          </p:txBody>
        </p:sp>
      </p:grpSp>
      <p:sp>
        <p:nvSpPr>
          <p:cNvPr id="32" name="Left Arrow 31"/>
          <p:cNvSpPr/>
          <p:nvPr/>
        </p:nvSpPr>
        <p:spPr>
          <a:xfrm rot="16200000">
            <a:off x="3676650" y="4191000"/>
            <a:ext cx="1295400" cy="228600"/>
          </a:xfrm>
          <a:prstGeom prst="lef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p:cNvSpPr txBox="1"/>
          <p:nvPr/>
        </p:nvSpPr>
        <p:spPr>
          <a:xfrm>
            <a:off x="2057400" y="2514600"/>
            <a:ext cx="1094274" cy="369332"/>
          </a:xfrm>
          <a:prstGeom prst="rect">
            <a:avLst/>
          </a:prstGeom>
          <a:noFill/>
        </p:spPr>
        <p:txBody>
          <a:bodyPr wrap="none" rtlCol="0">
            <a:spAutoFit/>
          </a:bodyPr>
          <a:lstStyle/>
          <a:p>
            <a:r>
              <a:rPr lang="en-GB" dirty="0" smtClean="0"/>
              <a:t>Backward</a:t>
            </a:r>
            <a:endParaRPr lang="en-GB" dirty="0"/>
          </a:p>
        </p:txBody>
      </p:sp>
      <p:sp>
        <p:nvSpPr>
          <p:cNvPr id="15" name="TextBox 14"/>
          <p:cNvSpPr txBox="1"/>
          <p:nvPr/>
        </p:nvSpPr>
        <p:spPr>
          <a:xfrm>
            <a:off x="5562600" y="2514600"/>
            <a:ext cx="962508" cy="369332"/>
          </a:xfrm>
          <a:prstGeom prst="rect">
            <a:avLst/>
          </a:prstGeom>
          <a:noFill/>
        </p:spPr>
        <p:txBody>
          <a:bodyPr wrap="none" rtlCol="0">
            <a:spAutoFit/>
          </a:bodyPr>
          <a:lstStyle/>
          <a:p>
            <a:r>
              <a:rPr lang="en-GB" dirty="0" smtClean="0"/>
              <a:t>Forward</a:t>
            </a:r>
            <a:endParaRPr lang="en-GB" dirty="0"/>
          </a:p>
        </p:txBody>
      </p:sp>
      <p:sp>
        <p:nvSpPr>
          <p:cNvPr id="16" name="TextBox 15"/>
          <p:cNvSpPr txBox="1"/>
          <p:nvPr/>
        </p:nvSpPr>
        <p:spPr>
          <a:xfrm>
            <a:off x="3733800" y="4114800"/>
            <a:ext cx="1149289" cy="369332"/>
          </a:xfrm>
          <a:prstGeom prst="rect">
            <a:avLst/>
          </a:prstGeom>
          <a:noFill/>
        </p:spPr>
        <p:txBody>
          <a:bodyPr wrap="none" rtlCol="0">
            <a:spAutoFit/>
          </a:bodyPr>
          <a:lstStyle/>
          <a:p>
            <a:r>
              <a:rPr lang="en-GB" dirty="0" smtClean="0"/>
              <a:t>Horizontal</a:t>
            </a:r>
            <a:endParaRPr lang="en-GB"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Diversification Growth</a:t>
            </a:r>
          </a:p>
        </p:txBody>
      </p:sp>
      <p:pic>
        <p:nvPicPr>
          <p:cNvPr id="35843" name="Picture 3"/>
          <p:cNvPicPr>
            <a:picLocks noChangeAspect="1"/>
          </p:cNvPicPr>
          <p:nvPr/>
        </p:nvPicPr>
        <p:blipFill>
          <a:blip r:embed="rId3" cstate="print">
            <a:clrChange>
              <a:clrFrom>
                <a:srgbClr val="FEFEFE"/>
              </a:clrFrom>
              <a:clrTo>
                <a:srgbClr val="FEFEFE">
                  <a:alpha val="0"/>
                </a:srgbClr>
              </a:clrTo>
            </a:clrChange>
          </a:blip>
          <a:srcRect/>
          <a:stretch>
            <a:fillRect/>
          </a:stretch>
        </p:blipFill>
        <p:spPr bwMode="auto">
          <a:xfrm>
            <a:off x="990600" y="1752600"/>
            <a:ext cx="7943850" cy="4848225"/>
          </a:xfrm>
          <a:prstGeom prst="rect">
            <a:avLst/>
          </a:prstGeom>
          <a:noFill/>
          <a:ln w="9525">
            <a:noFill/>
            <a:miter lim="800000"/>
            <a:headEnd/>
            <a:tailEnd/>
          </a:ln>
        </p:spPr>
      </p:pic>
      <p:sp>
        <p:nvSpPr>
          <p:cNvPr id="35844" name="TextBox 4"/>
          <p:cNvSpPr txBox="1">
            <a:spLocks noChangeArrowheads="1"/>
          </p:cNvSpPr>
          <p:nvPr/>
        </p:nvSpPr>
        <p:spPr bwMode="auto">
          <a:xfrm rot="-2186992">
            <a:off x="451715" y="2804624"/>
            <a:ext cx="3200400" cy="522287"/>
          </a:xfrm>
          <a:prstGeom prst="rect">
            <a:avLst/>
          </a:prstGeom>
          <a:noFill/>
          <a:ln w="9525">
            <a:noFill/>
            <a:miter lim="800000"/>
            <a:headEnd/>
            <a:tailEnd/>
          </a:ln>
        </p:spPr>
        <p:txBody>
          <a:bodyPr>
            <a:spAutoFit/>
          </a:bodyPr>
          <a:lstStyle/>
          <a:p>
            <a:pPr algn="ctr"/>
            <a:r>
              <a:rPr lang="en-US" sz="2800" dirty="0"/>
              <a:t>New Opportunity</a:t>
            </a:r>
          </a:p>
        </p:txBody>
      </p:sp>
      <p:sp>
        <p:nvSpPr>
          <p:cNvPr id="5" name="TextBox 4"/>
          <p:cNvSpPr txBox="1"/>
          <p:nvPr/>
        </p:nvSpPr>
        <p:spPr>
          <a:xfrm>
            <a:off x="1143000" y="1066800"/>
            <a:ext cx="7433702" cy="646331"/>
          </a:xfrm>
          <a:prstGeom prst="rect">
            <a:avLst/>
          </a:prstGeom>
          <a:noFill/>
        </p:spPr>
        <p:txBody>
          <a:bodyPr wrap="none" rtlCol="0">
            <a:spAutoFit/>
          </a:bodyPr>
          <a:lstStyle/>
          <a:p>
            <a:r>
              <a:rPr lang="en-GB" dirty="0" smtClean="0"/>
              <a:t>When opportunities exist outside the present businesses. And the industry is </a:t>
            </a:r>
          </a:p>
          <a:p>
            <a:r>
              <a:rPr lang="en-GB" dirty="0" smtClean="0"/>
              <a:t>Is highly attractive and the company has right mix of business strength.</a:t>
            </a:r>
            <a:endParaRPr lang="en-GB"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2"/>
          <p:cNvSpPr>
            <a:spLocks noGrp="1"/>
          </p:cNvSpPr>
          <p:nvPr>
            <p:ph type="title" idx="4294967295"/>
          </p:nvPr>
        </p:nvSpPr>
        <p:spPr bwMode="auto">
          <a:xfrm>
            <a:off x="730250" y="1143000"/>
            <a:ext cx="8229600" cy="838200"/>
          </a:xfrm>
          <a:prstGeom prst="rect">
            <a:avLst/>
          </a:prstGeom>
          <a:noFill/>
          <a:ln>
            <a:miter lim="800000"/>
            <a:headEnd/>
            <a:tailEnd/>
          </a:ln>
        </p:spPr>
        <p:txBody>
          <a:bodyPr/>
          <a:lstStyle/>
          <a:p>
            <a:r>
              <a:rPr lang="en-US" smtClean="0"/>
              <a:t>Business Unit Strategic Planning</a:t>
            </a:r>
          </a:p>
        </p:txBody>
      </p:sp>
      <p:pic>
        <p:nvPicPr>
          <p:cNvPr id="38916" name="Picture 1"/>
          <p:cNvPicPr>
            <a:picLocks noChangeAspect="1"/>
          </p:cNvPicPr>
          <p:nvPr/>
        </p:nvPicPr>
        <p:blipFill>
          <a:blip r:embed="rId3" cstate="print"/>
          <a:srcRect/>
          <a:stretch>
            <a:fillRect/>
          </a:stretch>
        </p:blipFill>
        <p:spPr bwMode="auto">
          <a:xfrm>
            <a:off x="381000" y="2660650"/>
            <a:ext cx="8450263" cy="221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SWOT Analysis</a:t>
            </a:r>
          </a:p>
        </p:txBody>
      </p:sp>
      <p:grpSp>
        <p:nvGrpSpPr>
          <p:cNvPr id="40963" name="Group 25"/>
          <p:cNvGrpSpPr>
            <a:grpSpLocks/>
          </p:cNvGrpSpPr>
          <p:nvPr/>
        </p:nvGrpSpPr>
        <p:grpSpPr bwMode="auto">
          <a:xfrm>
            <a:off x="5027613" y="3271838"/>
            <a:ext cx="2049462" cy="2400300"/>
            <a:chOff x="5031245" y="3241549"/>
            <a:chExt cx="2049552" cy="2400657"/>
          </a:xfrm>
        </p:grpSpPr>
        <p:sp>
          <p:nvSpPr>
            <p:cNvPr id="8" name="Rectangle 7"/>
            <p:cNvSpPr/>
            <p:nvPr/>
          </p:nvSpPr>
          <p:spPr>
            <a:xfrm>
              <a:off x="5037595" y="3484472"/>
              <a:ext cx="2043202" cy="19148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TextBox 24"/>
            <p:cNvSpPr txBox="1"/>
            <p:nvPr/>
          </p:nvSpPr>
          <p:spPr>
            <a:xfrm>
              <a:off x="5031245" y="3241549"/>
              <a:ext cx="2043202" cy="2400657"/>
            </a:xfrm>
            <a:prstGeom prst="rect">
              <a:avLst/>
            </a:prstGeom>
            <a:noFill/>
          </p:spPr>
          <p:txBody>
            <a:bodyPr>
              <a:spAutoFit/>
            </a:bodyPr>
            <a:lstStyle/>
            <a:p>
              <a:pPr algn="ctr">
                <a:defRPr/>
              </a:pPr>
              <a:r>
                <a:rPr lang="en-US" sz="15000" dirty="0">
                  <a:solidFill>
                    <a:schemeClr val="bg1">
                      <a:lumMod val="75000"/>
                    </a:schemeClr>
                  </a:solidFill>
                </a:rPr>
                <a:t>T</a:t>
              </a:r>
            </a:p>
          </p:txBody>
        </p:sp>
        <p:sp>
          <p:nvSpPr>
            <p:cNvPr id="40980" name="TextBox 13"/>
            <p:cNvSpPr txBox="1">
              <a:spLocks noChangeArrowheads="1"/>
            </p:cNvSpPr>
            <p:nvPr/>
          </p:nvSpPr>
          <p:spPr bwMode="auto">
            <a:xfrm>
              <a:off x="5074015" y="4178217"/>
              <a:ext cx="1970654" cy="527321"/>
            </a:xfrm>
            <a:prstGeom prst="rect">
              <a:avLst/>
            </a:prstGeom>
            <a:noFill/>
            <a:ln w="9525">
              <a:noFill/>
              <a:miter lim="800000"/>
              <a:headEnd/>
              <a:tailEnd/>
            </a:ln>
          </p:spPr>
          <p:txBody>
            <a:bodyPr>
              <a:spAutoFit/>
            </a:bodyPr>
            <a:lstStyle/>
            <a:p>
              <a:pPr algn="ctr"/>
              <a:r>
                <a:rPr lang="en-US" sz="2800"/>
                <a:t>Threat</a:t>
              </a:r>
            </a:p>
          </p:txBody>
        </p:sp>
      </p:grpSp>
      <p:sp>
        <p:nvSpPr>
          <p:cNvPr id="40964" name="TextBox 16"/>
          <p:cNvSpPr txBox="1">
            <a:spLocks noChangeArrowheads="1"/>
          </p:cNvSpPr>
          <p:nvPr/>
        </p:nvSpPr>
        <p:spPr bwMode="auto">
          <a:xfrm rot="-5400000">
            <a:off x="1833562" y="4271963"/>
            <a:ext cx="1914525" cy="400050"/>
          </a:xfrm>
          <a:prstGeom prst="rect">
            <a:avLst/>
          </a:prstGeom>
          <a:solidFill>
            <a:srgbClr val="002060"/>
          </a:solidFill>
          <a:ln w="9525">
            <a:solidFill>
              <a:schemeClr val="tx1"/>
            </a:solidFill>
            <a:miter lim="800000"/>
            <a:headEnd/>
            <a:tailEnd/>
          </a:ln>
        </p:spPr>
        <p:txBody>
          <a:bodyPr>
            <a:spAutoFit/>
          </a:bodyPr>
          <a:lstStyle/>
          <a:p>
            <a:pPr algn="ctr"/>
            <a:r>
              <a:rPr lang="en-US" sz="2000" b="1">
                <a:solidFill>
                  <a:schemeClr val="bg1"/>
                </a:solidFill>
              </a:rPr>
              <a:t>External</a:t>
            </a:r>
          </a:p>
        </p:txBody>
      </p:sp>
      <p:sp>
        <p:nvSpPr>
          <p:cNvPr id="40965" name="TextBox 17"/>
          <p:cNvSpPr txBox="1">
            <a:spLocks noChangeArrowheads="1"/>
          </p:cNvSpPr>
          <p:nvPr/>
        </p:nvSpPr>
        <p:spPr bwMode="auto">
          <a:xfrm rot="-5400000">
            <a:off x="1833562" y="2357438"/>
            <a:ext cx="1914525" cy="400050"/>
          </a:xfrm>
          <a:prstGeom prst="rect">
            <a:avLst/>
          </a:prstGeom>
          <a:solidFill>
            <a:srgbClr val="C00000"/>
          </a:solidFill>
          <a:ln w="9525">
            <a:solidFill>
              <a:schemeClr val="tx1"/>
            </a:solidFill>
            <a:miter lim="800000"/>
            <a:headEnd/>
            <a:tailEnd/>
          </a:ln>
        </p:spPr>
        <p:txBody>
          <a:bodyPr>
            <a:spAutoFit/>
          </a:bodyPr>
          <a:lstStyle/>
          <a:p>
            <a:pPr algn="ctr"/>
            <a:r>
              <a:rPr lang="en-US" sz="2000" b="1">
                <a:solidFill>
                  <a:schemeClr val="bg1"/>
                </a:solidFill>
              </a:rPr>
              <a:t>Internal</a:t>
            </a:r>
          </a:p>
        </p:txBody>
      </p:sp>
      <p:grpSp>
        <p:nvGrpSpPr>
          <p:cNvPr id="40966" name="Group 27"/>
          <p:cNvGrpSpPr>
            <a:grpSpLocks/>
          </p:cNvGrpSpPr>
          <p:nvPr/>
        </p:nvGrpSpPr>
        <p:grpSpPr bwMode="auto">
          <a:xfrm>
            <a:off x="2989263" y="1333500"/>
            <a:ext cx="2047875" cy="2400300"/>
            <a:chOff x="2989175" y="1333143"/>
            <a:chExt cx="2048713" cy="2400657"/>
          </a:xfrm>
        </p:grpSpPr>
        <p:sp>
          <p:nvSpPr>
            <p:cNvPr id="5" name="Rectangle 4"/>
            <p:cNvSpPr/>
            <p:nvPr/>
          </p:nvSpPr>
          <p:spPr>
            <a:xfrm>
              <a:off x="2989175" y="1599883"/>
              <a:ext cx="2042360" cy="19148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75000"/>
                  </a:schemeClr>
                </a:solidFill>
              </a:endParaRPr>
            </a:p>
          </p:txBody>
        </p:sp>
        <p:sp>
          <p:nvSpPr>
            <p:cNvPr id="20" name="TextBox 19"/>
            <p:cNvSpPr txBox="1"/>
            <p:nvPr/>
          </p:nvSpPr>
          <p:spPr>
            <a:xfrm>
              <a:off x="2997115" y="1333143"/>
              <a:ext cx="2040773" cy="2400657"/>
            </a:xfrm>
            <a:prstGeom prst="rect">
              <a:avLst/>
            </a:prstGeom>
            <a:noFill/>
          </p:spPr>
          <p:txBody>
            <a:bodyPr>
              <a:spAutoFit/>
            </a:bodyPr>
            <a:lstStyle/>
            <a:p>
              <a:pPr algn="ctr">
                <a:defRPr/>
              </a:pPr>
              <a:r>
                <a:rPr lang="en-US" sz="15000" dirty="0">
                  <a:solidFill>
                    <a:schemeClr val="bg1">
                      <a:lumMod val="75000"/>
                    </a:schemeClr>
                  </a:solidFill>
                </a:rPr>
                <a:t>S</a:t>
              </a:r>
            </a:p>
          </p:txBody>
        </p:sp>
        <p:sp>
          <p:nvSpPr>
            <p:cNvPr id="40977" name="TextBox 11"/>
            <p:cNvSpPr txBox="1">
              <a:spLocks noChangeArrowheads="1"/>
            </p:cNvSpPr>
            <p:nvPr/>
          </p:nvSpPr>
          <p:spPr bwMode="auto">
            <a:xfrm>
              <a:off x="2990012" y="2326772"/>
              <a:ext cx="2041234" cy="523220"/>
            </a:xfrm>
            <a:prstGeom prst="rect">
              <a:avLst/>
            </a:prstGeom>
            <a:noFill/>
            <a:ln w="9525">
              <a:noFill/>
              <a:miter lim="800000"/>
              <a:headEnd/>
              <a:tailEnd/>
            </a:ln>
          </p:spPr>
          <p:txBody>
            <a:bodyPr>
              <a:spAutoFit/>
            </a:bodyPr>
            <a:lstStyle/>
            <a:p>
              <a:pPr algn="ctr"/>
              <a:r>
                <a:rPr lang="en-US" sz="2800"/>
                <a:t>Strength</a:t>
              </a:r>
            </a:p>
          </p:txBody>
        </p:sp>
      </p:grpSp>
      <p:grpSp>
        <p:nvGrpSpPr>
          <p:cNvPr id="40967" name="Group 26"/>
          <p:cNvGrpSpPr>
            <a:grpSpLocks/>
          </p:cNvGrpSpPr>
          <p:nvPr/>
        </p:nvGrpSpPr>
        <p:grpSpPr bwMode="auto">
          <a:xfrm>
            <a:off x="5027613" y="1409700"/>
            <a:ext cx="2043112" cy="2400300"/>
            <a:chOff x="5031245" y="1409343"/>
            <a:chExt cx="2043748" cy="2400657"/>
          </a:xfrm>
        </p:grpSpPr>
        <p:sp>
          <p:nvSpPr>
            <p:cNvPr id="6" name="Rectangle 5"/>
            <p:cNvSpPr/>
            <p:nvPr/>
          </p:nvSpPr>
          <p:spPr>
            <a:xfrm>
              <a:off x="5032832" y="1599871"/>
              <a:ext cx="2042161" cy="19148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TextBox 21"/>
            <p:cNvSpPr txBox="1"/>
            <p:nvPr/>
          </p:nvSpPr>
          <p:spPr>
            <a:xfrm>
              <a:off x="5031245" y="1409343"/>
              <a:ext cx="2043748" cy="2400657"/>
            </a:xfrm>
            <a:prstGeom prst="rect">
              <a:avLst/>
            </a:prstGeom>
            <a:noFill/>
          </p:spPr>
          <p:txBody>
            <a:bodyPr>
              <a:spAutoFit/>
            </a:bodyPr>
            <a:lstStyle/>
            <a:p>
              <a:pPr algn="ctr">
                <a:defRPr/>
              </a:pPr>
              <a:r>
                <a:rPr lang="en-US" sz="15000" dirty="0">
                  <a:solidFill>
                    <a:schemeClr val="bg1">
                      <a:lumMod val="75000"/>
                    </a:schemeClr>
                  </a:solidFill>
                </a:rPr>
                <a:t>W</a:t>
              </a:r>
            </a:p>
          </p:txBody>
        </p:sp>
        <p:sp>
          <p:nvSpPr>
            <p:cNvPr id="40974" name="TextBox 12"/>
            <p:cNvSpPr txBox="1">
              <a:spLocks noChangeArrowheads="1"/>
            </p:cNvSpPr>
            <p:nvPr/>
          </p:nvSpPr>
          <p:spPr bwMode="auto">
            <a:xfrm>
              <a:off x="5068211" y="2293944"/>
              <a:ext cx="1970654" cy="527321"/>
            </a:xfrm>
            <a:prstGeom prst="rect">
              <a:avLst/>
            </a:prstGeom>
            <a:noFill/>
            <a:ln w="9525">
              <a:noFill/>
              <a:miter lim="800000"/>
              <a:headEnd/>
              <a:tailEnd/>
            </a:ln>
          </p:spPr>
          <p:txBody>
            <a:bodyPr>
              <a:spAutoFit/>
            </a:bodyPr>
            <a:lstStyle/>
            <a:p>
              <a:pPr algn="ctr"/>
              <a:r>
                <a:rPr lang="en-US" sz="2800"/>
                <a:t>Weakness</a:t>
              </a:r>
            </a:p>
          </p:txBody>
        </p:sp>
      </p:grpSp>
      <p:grpSp>
        <p:nvGrpSpPr>
          <p:cNvPr id="40968" name="Group 28"/>
          <p:cNvGrpSpPr>
            <a:grpSpLocks/>
          </p:cNvGrpSpPr>
          <p:nvPr/>
        </p:nvGrpSpPr>
        <p:grpSpPr bwMode="auto">
          <a:xfrm>
            <a:off x="2887663" y="3238500"/>
            <a:ext cx="2216150" cy="2400300"/>
            <a:chOff x="2887318" y="3238708"/>
            <a:chExt cx="2217020" cy="2400657"/>
          </a:xfrm>
        </p:grpSpPr>
        <p:sp>
          <p:nvSpPr>
            <p:cNvPr id="7" name="Rectangle 6"/>
            <p:cNvSpPr/>
            <p:nvPr/>
          </p:nvSpPr>
          <p:spPr>
            <a:xfrm>
              <a:off x="2988958" y="3514974"/>
              <a:ext cx="2043914" cy="19148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TextBox 23"/>
            <p:cNvSpPr txBox="1"/>
            <p:nvPr/>
          </p:nvSpPr>
          <p:spPr>
            <a:xfrm>
              <a:off x="3058835" y="3238708"/>
              <a:ext cx="1902572" cy="2400657"/>
            </a:xfrm>
            <a:prstGeom prst="rect">
              <a:avLst/>
            </a:prstGeom>
            <a:noFill/>
          </p:spPr>
          <p:txBody>
            <a:bodyPr>
              <a:spAutoFit/>
            </a:bodyPr>
            <a:lstStyle/>
            <a:p>
              <a:pPr algn="ctr">
                <a:defRPr/>
              </a:pPr>
              <a:r>
                <a:rPr lang="en-US" sz="15000" dirty="0">
                  <a:solidFill>
                    <a:schemeClr val="bg1">
                      <a:lumMod val="75000"/>
                    </a:schemeClr>
                  </a:solidFill>
                </a:rPr>
                <a:t>O</a:t>
              </a:r>
            </a:p>
          </p:txBody>
        </p:sp>
        <p:sp>
          <p:nvSpPr>
            <p:cNvPr id="40971" name="TextBox 10"/>
            <p:cNvSpPr txBox="1">
              <a:spLocks noChangeArrowheads="1"/>
            </p:cNvSpPr>
            <p:nvPr/>
          </p:nvSpPr>
          <p:spPr bwMode="auto">
            <a:xfrm>
              <a:off x="2887318" y="4203366"/>
              <a:ext cx="2217020" cy="527321"/>
            </a:xfrm>
            <a:prstGeom prst="rect">
              <a:avLst/>
            </a:prstGeom>
            <a:noFill/>
            <a:ln w="9525">
              <a:noFill/>
              <a:miter lim="800000"/>
              <a:headEnd/>
              <a:tailEnd/>
            </a:ln>
          </p:spPr>
          <p:txBody>
            <a:bodyPr>
              <a:spAutoFit/>
            </a:bodyPr>
            <a:lstStyle/>
            <a:p>
              <a:pPr algn="ctr"/>
              <a:r>
                <a:rPr lang="en-US" sz="2800"/>
                <a:t>Opportunity</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Goal Formulation</a:t>
            </a:r>
          </a:p>
        </p:txBody>
      </p:sp>
      <p:pic>
        <p:nvPicPr>
          <p:cNvPr id="41987" name="Picture 3"/>
          <p:cNvPicPr>
            <a:picLocks noChangeAspect="1"/>
          </p:cNvPicPr>
          <p:nvPr/>
        </p:nvPicPr>
        <p:blipFill>
          <a:blip r:embed="rId3" cstate="print"/>
          <a:srcRect/>
          <a:stretch>
            <a:fillRect/>
          </a:stretch>
        </p:blipFill>
        <p:spPr bwMode="auto">
          <a:xfrm>
            <a:off x="2362200" y="1928813"/>
            <a:ext cx="4067175" cy="3305175"/>
          </a:xfrm>
          <a:prstGeom prst="rect">
            <a:avLst/>
          </a:prstGeom>
          <a:noFill/>
          <a:ln w="9525">
            <a:noFill/>
            <a:miter lim="800000"/>
            <a:headEnd/>
            <a:tailEnd/>
          </a:ln>
        </p:spPr>
      </p:pic>
      <p:sp>
        <p:nvSpPr>
          <p:cNvPr id="41988" name="TextBox 4"/>
          <p:cNvSpPr txBox="1">
            <a:spLocks noChangeArrowheads="1"/>
          </p:cNvSpPr>
          <p:nvPr/>
        </p:nvSpPr>
        <p:spPr bwMode="auto">
          <a:xfrm>
            <a:off x="2727325" y="1524000"/>
            <a:ext cx="3338513" cy="584200"/>
          </a:xfrm>
          <a:prstGeom prst="rect">
            <a:avLst/>
          </a:prstGeom>
          <a:noFill/>
          <a:ln w="9525">
            <a:noFill/>
            <a:miter lim="800000"/>
            <a:headEnd/>
            <a:tailEnd/>
          </a:ln>
        </p:spPr>
        <p:txBody>
          <a:bodyPr>
            <a:spAutoFit/>
          </a:bodyPr>
          <a:lstStyle/>
          <a:p>
            <a:pPr algn="ctr"/>
            <a:r>
              <a:rPr lang="en-US" sz="3200"/>
              <a:t>Ranked</a:t>
            </a:r>
          </a:p>
        </p:txBody>
      </p:sp>
      <p:sp>
        <p:nvSpPr>
          <p:cNvPr id="41989" name="TextBox 5"/>
          <p:cNvSpPr txBox="1">
            <a:spLocks noChangeArrowheads="1"/>
          </p:cNvSpPr>
          <p:nvPr/>
        </p:nvSpPr>
        <p:spPr bwMode="auto">
          <a:xfrm>
            <a:off x="2727325" y="5334000"/>
            <a:ext cx="3338513" cy="584200"/>
          </a:xfrm>
          <a:prstGeom prst="rect">
            <a:avLst/>
          </a:prstGeom>
          <a:noFill/>
          <a:ln w="9525">
            <a:noFill/>
            <a:miter lim="800000"/>
            <a:headEnd/>
            <a:tailEnd/>
          </a:ln>
        </p:spPr>
        <p:txBody>
          <a:bodyPr>
            <a:spAutoFit/>
          </a:bodyPr>
          <a:lstStyle/>
          <a:p>
            <a:pPr algn="ctr"/>
            <a:r>
              <a:rPr lang="en-US" sz="3200"/>
              <a:t>Realistic</a:t>
            </a:r>
          </a:p>
        </p:txBody>
      </p:sp>
      <p:sp>
        <p:nvSpPr>
          <p:cNvPr id="41990" name="TextBox 6"/>
          <p:cNvSpPr txBox="1">
            <a:spLocks noChangeArrowheads="1"/>
          </p:cNvSpPr>
          <p:nvPr/>
        </p:nvSpPr>
        <p:spPr bwMode="auto">
          <a:xfrm>
            <a:off x="5867400" y="3289300"/>
            <a:ext cx="2286000" cy="584200"/>
          </a:xfrm>
          <a:prstGeom prst="rect">
            <a:avLst/>
          </a:prstGeom>
          <a:noFill/>
          <a:ln w="9525">
            <a:noFill/>
            <a:miter lim="800000"/>
            <a:headEnd/>
            <a:tailEnd/>
          </a:ln>
        </p:spPr>
        <p:txBody>
          <a:bodyPr>
            <a:spAutoFit/>
          </a:bodyPr>
          <a:lstStyle/>
          <a:p>
            <a:pPr algn="ctr"/>
            <a:r>
              <a:rPr lang="en-US" sz="3200"/>
              <a:t>Quantified</a:t>
            </a:r>
          </a:p>
        </p:txBody>
      </p:sp>
      <p:sp>
        <p:nvSpPr>
          <p:cNvPr id="41991" name="TextBox 7"/>
          <p:cNvSpPr txBox="1">
            <a:spLocks noChangeArrowheads="1"/>
          </p:cNvSpPr>
          <p:nvPr/>
        </p:nvSpPr>
        <p:spPr bwMode="auto">
          <a:xfrm>
            <a:off x="695325" y="3289300"/>
            <a:ext cx="2200275" cy="584200"/>
          </a:xfrm>
          <a:prstGeom prst="rect">
            <a:avLst/>
          </a:prstGeom>
          <a:noFill/>
          <a:ln w="9525">
            <a:noFill/>
            <a:miter lim="800000"/>
            <a:headEnd/>
            <a:tailEnd/>
          </a:ln>
        </p:spPr>
        <p:txBody>
          <a:bodyPr>
            <a:spAutoFit/>
          </a:bodyPr>
          <a:lstStyle/>
          <a:p>
            <a:pPr algn="ctr"/>
            <a:r>
              <a:rPr lang="en-US" sz="3200"/>
              <a:t>Consistent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Strategy Formulation</a:t>
            </a:r>
          </a:p>
        </p:txBody>
      </p:sp>
      <p:sp>
        <p:nvSpPr>
          <p:cNvPr id="43011" name="TextBox 1"/>
          <p:cNvSpPr txBox="1">
            <a:spLocks noChangeArrowheads="1"/>
          </p:cNvSpPr>
          <p:nvPr/>
        </p:nvSpPr>
        <p:spPr bwMode="auto">
          <a:xfrm>
            <a:off x="228600" y="1308100"/>
            <a:ext cx="5181600" cy="522288"/>
          </a:xfrm>
          <a:prstGeom prst="rect">
            <a:avLst/>
          </a:prstGeom>
          <a:noFill/>
          <a:ln w="9525">
            <a:noFill/>
            <a:miter lim="800000"/>
            <a:headEnd/>
            <a:tailEnd/>
          </a:ln>
        </p:spPr>
        <p:txBody>
          <a:bodyPr>
            <a:spAutoFit/>
          </a:bodyPr>
          <a:lstStyle/>
          <a:p>
            <a:r>
              <a:rPr lang="en-US" sz="2800" b="1">
                <a:solidFill>
                  <a:srgbClr val="FF0000"/>
                </a:solidFill>
              </a:rPr>
              <a:t>Porter’s Generic Strategies</a:t>
            </a:r>
          </a:p>
        </p:txBody>
      </p:sp>
      <p:pic>
        <p:nvPicPr>
          <p:cNvPr id="43012" name="Picture 4"/>
          <p:cNvPicPr>
            <a:picLocks noChangeAspect="1"/>
          </p:cNvPicPr>
          <p:nvPr/>
        </p:nvPicPr>
        <p:blipFill>
          <a:blip r:embed="rId3" cstate="print"/>
          <a:srcRect/>
          <a:stretch>
            <a:fillRect/>
          </a:stretch>
        </p:blipFill>
        <p:spPr bwMode="auto">
          <a:xfrm>
            <a:off x="304800" y="1927224"/>
            <a:ext cx="5181600" cy="2720975"/>
          </a:xfrm>
          <a:prstGeom prst="rect">
            <a:avLst/>
          </a:prstGeom>
          <a:noFill/>
          <a:ln w="9525">
            <a:noFill/>
            <a:miter lim="800000"/>
            <a:headEnd/>
            <a:tailEnd/>
          </a:ln>
        </p:spPr>
      </p:pic>
      <p:pic>
        <p:nvPicPr>
          <p:cNvPr id="43013" name="Picture 5"/>
          <p:cNvPicPr>
            <a:picLocks noChangeAspect="1"/>
          </p:cNvPicPr>
          <p:nvPr/>
        </p:nvPicPr>
        <p:blipFill>
          <a:blip r:embed="rId4" cstate="print"/>
          <a:srcRect/>
          <a:stretch>
            <a:fillRect/>
          </a:stretch>
        </p:blipFill>
        <p:spPr bwMode="auto">
          <a:xfrm>
            <a:off x="4191000" y="4029075"/>
            <a:ext cx="4687888" cy="2386013"/>
          </a:xfrm>
          <a:prstGeom prst="rect">
            <a:avLst/>
          </a:prstGeom>
          <a:noFill/>
          <a:ln w="9525">
            <a:noFill/>
            <a:miter lim="800000"/>
            <a:headEnd/>
            <a:tailEnd/>
          </a:ln>
        </p:spPr>
      </p:pic>
      <p:sp>
        <p:nvSpPr>
          <p:cNvPr id="43014" name="TextBox 12"/>
          <p:cNvSpPr txBox="1">
            <a:spLocks noChangeArrowheads="1"/>
          </p:cNvSpPr>
          <p:nvPr/>
        </p:nvSpPr>
        <p:spPr bwMode="auto">
          <a:xfrm>
            <a:off x="5605463" y="6096000"/>
            <a:ext cx="3505200" cy="523875"/>
          </a:xfrm>
          <a:prstGeom prst="rect">
            <a:avLst/>
          </a:prstGeom>
          <a:noFill/>
          <a:ln w="9525">
            <a:noFill/>
            <a:miter lim="800000"/>
            <a:headEnd/>
            <a:tailEnd/>
          </a:ln>
        </p:spPr>
        <p:txBody>
          <a:bodyPr>
            <a:spAutoFit/>
          </a:bodyPr>
          <a:lstStyle/>
          <a:p>
            <a:r>
              <a:rPr lang="en-US" sz="2800" b="1">
                <a:solidFill>
                  <a:srgbClr val="FF0000"/>
                </a:solidFill>
              </a:rPr>
              <a:t>Strategic Alliances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itle 1"/>
          <p:cNvSpPr>
            <a:spLocks noGrp="1"/>
          </p:cNvSpPr>
          <p:nvPr>
            <p:ph type="title"/>
          </p:nvPr>
        </p:nvSpPr>
        <p:spPr bwMode="auto">
          <a:xfrm>
            <a:off x="76200" y="76200"/>
            <a:ext cx="8991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smtClean="0"/>
              <a:t>Program Formulation and Implementation</a:t>
            </a:r>
          </a:p>
        </p:txBody>
      </p:sp>
      <p:pic>
        <p:nvPicPr>
          <p:cNvPr id="44035" name="Picture 2"/>
          <p:cNvPicPr>
            <a:picLocks noChangeAspect="1"/>
          </p:cNvPicPr>
          <p:nvPr/>
        </p:nvPicPr>
        <p:blipFill>
          <a:blip r:embed="rId3" cstate="print"/>
          <a:srcRect/>
          <a:stretch>
            <a:fillRect/>
          </a:stretch>
        </p:blipFill>
        <p:spPr bwMode="auto">
          <a:xfrm>
            <a:off x="20638" y="1219200"/>
            <a:ext cx="4322762" cy="2647950"/>
          </a:xfrm>
          <a:prstGeom prst="rect">
            <a:avLst/>
          </a:prstGeom>
          <a:noFill/>
          <a:ln w="9525">
            <a:noFill/>
            <a:miter lim="800000"/>
            <a:headEnd/>
            <a:tailEnd/>
          </a:ln>
        </p:spPr>
      </p:pic>
      <p:pic>
        <p:nvPicPr>
          <p:cNvPr id="44036" name="Picture 3"/>
          <p:cNvPicPr>
            <a:picLocks noChangeAspect="1"/>
          </p:cNvPicPr>
          <p:nvPr/>
        </p:nvPicPr>
        <p:blipFill>
          <a:blip r:embed="rId4" cstate="print"/>
          <a:srcRect/>
          <a:stretch>
            <a:fillRect/>
          </a:stretch>
        </p:blipFill>
        <p:spPr bwMode="auto">
          <a:xfrm>
            <a:off x="5410200" y="3429000"/>
            <a:ext cx="3527425" cy="3109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dirty="0" smtClean="0"/>
              <a:t>Feedback and Control</a:t>
            </a:r>
          </a:p>
        </p:txBody>
      </p:sp>
      <p:pic>
        <p:nvPicPr>
          <p:cNvPr id="45059" name="Picture 2"/>
          <p:cNvPicPr>
            <a:picLocks noChangeAspect="1"/>
          </p:cNvPicPr>
          <p:nvPr/>
        </p:nvPicPr>
        <p:blipFill>
          <a:blip r:embed="rId3" cstate="print"/>
          <a:srcRect/>
          <a:stretch>
            <a:fillRect/>
          </a:stretch>
        </p:blipFill>
        <p:spPr bwMode="auto">
          <a:xfrm>
            <a:off x="4800600" y="3048000"/>
            <a:ext cx="4267200" cy="2836863"/>
          </a:xfrm>
          <a:prstGeom prst="rect">
            <a:avLst/>
          </a:prstGeom>
          <a:noFill/>
          <a:ln w="9525">
            <a:noFill/>
            <a:miter lim="800000"/>
            <a:headEnd/>
            <a:tailEnd/>
          </a:ln>
        </p:spPr>
      </p:pic>
      <p:sp>
        <p:nvSpPr>
          <p:cNvPr id="45060" name="TextBox 3"/>
          <p:cNvSpPr txBox="1">
            <a:spLocks noChangeArrowheads="1"/>
          </p:cNvSpPr>
          <p:nvPr/>
        </p:nvSpPr>
        <p:spPr bwMode="auto">
          <a:xfrm>
            <a:off x="5486400" y="5888038"/>
            <a:ext cx="3624263" cy="522287"/>
          </a:xfrm>
          <a:prstGeom prst="rect">
            <a:avLst/>
          </a:prstGeom>
          <a:noFill/>
          <a:ln w="9525">
            <a:noFill/>
            <a:miter lim="800000"/>
            <a:headEnd/>
            <a:tailEnd/>
          </a:ln>
        </p:spPr>
        <p:txBody>
          <a:bodyPr>
            <a:spAutoFit/>
          </a:bodyPr>
          <a:lstStyle/>
          <a:p>
            <a:r>
              <a:rPr lang="en-US" sz="2800" b="1">
                <a:solidFill>
                  <a:srgbClr val="FF0000"/>
                </a:solidFill>
              </a:rPr>
              <a:t>Strong leadership</a:t>
            </a:r>
          </a:p>
        </p:txBody>
      </p:sp>
      <p:pic>
        <p:nvPicPr>
          <p:cNvPr id="45061" name="Picture 4"/>
          <p:cNvPicPr>
            <a:picLocks noChangeAspect="1"/>
          </p:cNvPicPr>
          <p:nvPr/>
        </p:nvPicPr>
        <p:blipFill>
          <a:blip r:embed="rId4" cstate="print"/>
          <a:srcRect/>
          <a:stretch>
            <a:fillRect/>
          </a:stretch>
        </p:blipFill>
        <p:spPr bwMode="auto">
          <a:xfrm>
            <a:off x="0" y="1066800"/>
            <a:ext cx="51816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514600" y="2590800"/>
            <a:ext cx="4882106" cy="1446550"/>
          </a:xfrm>
          <a:prstGeom prst="rect">
            <a:avLst/>
          </a:prstGeom>
          <a:noFill/>
        </p:spPr>
        <p:txBody>
          <a:bodyPr wrap="none" rtlCol="0">
            <a:spAutoFit/>
          </a:bodyPr>
          <a:lstStyle/>
          <a:p>
            <a:r>
              <a:rPr lang="en-GB" sz="8800" dirty="0" smtClean="0"/>
              <a:t>Thank You</a:t>
            </a:r>
            <a:endParaRPr lang="en-GB" sz="8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2050</Words>
  <Application>Microsoft Office PowerPoint</Application>
  <PresentationFormat>On-screen Show (4:3)</PresentationFormat>
  <Paragraphs>265</Paragraphs>
  <Slides>30</Slides>
  <Notes>25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Visio</vt:lpstr>
      <vt:lpstr>Developing Marketing Strategies and Plans</vt:lpstr>
      <vt:lpstr>Value Chain</vt:lpstr>
      <vt:lpstr>The Value Chain by Michael Porter</vt:lpstr>
      <vt:lpstr>Value Chain</vt:lpstr>
      <vt:lpstr>Value Chain</vt:lpstr>
      <vt:lpstr>Holistic Marketing</vt:lpstr>
      <vt:lpstr>Strategic Planning</vt:lpstr>
      <vt:lpstr>Strategic Planning, Implementation, and Control Processes</vt:lpstr>
      <vt:lpstr>Core Organizational Levels</vt:lpstr>
      <vt:lpstr>Corporate Strategic Planning</vt:lpstr>
      <vt:lpstr>Defining the Corporate Mission</vt:lpstr>
      <vt:lpstr>Mission Statements</vt:lpstr>
      <vt:lpstr>GOOGLE’S Mission Statement</vt:lpstr>
      <vt:lpstr>GOOGLE’s Philosophy</vt:lpstr>
      <vt:lpstr>ENGRO Corporation</vt:lpstr>
      <vt:lpstr>Strategic Business Units (SBU)</vt:lpstr>
      <vt:lpstr>Marketing Plan</vt:lpstr>
      <vt:lpstr>Levels of a Marketing Plan</vt:lpstr>
      <vt:lpstr>Defining Strategic Business Units</vt:lpstr>
      <vt:lpstr>The Strategic-Planning Gap</vt:lpstr>
      <vt:lpstr>Intensive Growth</vt:lpstr>
      <vt:lpstr>Integrative Growth</vt:lpstr>
      <vt:lpstr>Diversification Growth</vt:lpstr>
      <vt:lpstr>Business Unit Strategic Planning</vt:lpstr>
      <vt:lpstr>SWOT Analysis</vt:lpstr>
      <vt:lpstr>Goal Formulation</vt:lpstr>
      <vt:lpstr>Strategy Formulation</vt:lpstr>
      <vt:lpstr>Program Formulation and Implementation</vt:lpstr>
      <vt:lpstr>Feedback and Control</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2011-02-04T16:28:37Z</dcterms:created>
  <dcterms:modified xsi:type="dcterms:W3CDTF">2014-05-22T07:33:54Z</dcterms:modified>
</cp:coreProperties>
</file>