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22"/>
  </p:notesMasterIdLst>
  <p:handoutMasterIdLst>
    <p:handoutMasterId r:id="rId23"/>
  </p:handoutMasterIdLst>
  <p:sldIdLst>
    <p:sldId id="271" r:id="rId2"/>
    <p:sldId id="283" r:id="rId3"/>
    <p:sldId id="311" r:id="rId4"/>
    <p:sldId id="285" r:id="rId5"/>
    <p:sldId id="305" r:id="rId6"/>
    <p:sldId id="286" r:id="rId7"/>
    <p:sldId id="287" r:id="rId8"/>
    <p:sldId id="310" r:id="rId9"/>
    <p:sldId id="288" r:id="rId10"/>
    <p:sldId id="289" r:id="rId11"/>
    <p:sldId id="306" r:id="rId12"/>
    <p:sldId id="312" r:id="rId13"/>
    <p:sldId id="291" r:id="rId14"/>
    <p:sldId id="292" r:id="rId15"/>
    <p:sldId id="307" r:id="rId16"/>
    <p:sldId id="308" r:id="rId17"/>
    <p:sldId id="309" r:id="rId18"/>
    <p:sldId id="296" r:id="rId19"/>
    <p:sldId id="297" r:id="rId20"/>
    <p:sldId id="314" r:id="rId21"/>
  </p:sldIdLst>
  <p:sldSz cx="9144000" cy="6858000" type="screen4x3"/>
  <p:notesSz cx="7077075" cy="9382125"/>
  <p:defaultTextStyle>
    <a:defPPr>
      <a:defRPr lang="en-US"/>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DDDDD"/>
    <a:srgbClr val="FF0505"/>
    <a:srgbClr val="D8AF00"/>
    <a:srgbClr val="E1F2F3"/>
    <a:srgbClr val="F0C200"/>
    <a:srgbClr val="9900CC"/>
    <a:srgbClr val="65D7FF"/>
    <a:srgbClr val="F0005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3310" autoAdjust="0"/>
  </p:normalViewPr>
  <p:slideViewPr>
    <p:cSldViewPr>
      <p:cViewPr>
        <p:scale>
          <a:sx n="60" d="100"/>
          <a:sy n="60" d="100"/>
        </p:scale>
        <p:origin x="-1578" y="-20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0" d="100"/>
          <a:sy n="80" d="100"/>
        </p:scale>
        <p:origin x="-3120" y="-84"/>
      </p:cViewPr>
      <p:guideLst>
        <p:guide orient="horz" pos="2955"/>
        <p:guide pos="2229"/>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67050" cy="468313"/>
          </a:xfrm>
          <a:prstGeom prst="rect">
            <a:avLst/>
          </a:prstGeom>
        </p:spPr>
        <p:txBody>
          <a:bodyPr vert="horz" lIns="94046" tIns="47023" rIns="94046" bIns="47023" rtlCol="0"/>
          <a:lstStyle>
            <a:lvl1pPr algn="l">
              <a:defRPr sz="1200" dirty="0">
                <a:latin typeface="Arial" charset="0"/>
              </a:defRPr>
            </a:lvl1pPr>
          </a:lstStyle>
          <a:p>
            <a:pPr>
              <a:defRPr/>
            </a:pPr>
            <a:endParaRPr lang="en-US"/>
          </a:p>
        </p:txBody>
      </p:sp>
      <p:sp>
        <p:nvSpPr>
          <p:cNvPr id="3" name="Date Placeholder 2"/>
          <p:cNvSpPr>
            <a:spLocks noGrp="1"/>
          </p:cNvSpPr>
          <p:nvPr>
            <p:ph type="dt" sz="quarter" idx="1"/>
          </p:nvPr>
        </p:nvSpPr>
        <p:spPr>
          <a:xfrm>
            <a:off x="4008438" y="0"/>
            <a:ext cx="3067050" cy="468313"/>
          </a:xfrm>
          <a:prstGeom prst="rect">
            <a:avLst/>
          </a:prstGeom>
        </p:spPr>
        <p:txBody>
          <a:bodyPr vert="horz" lIns="94046" tIns="47023" rIns="94046" bIns="47023" rtlCol="0"/>
          <a:lstStyle>
            <a:lvl1pPr algn="r">
              <a:defRPr sz="1200" smtClean="0">
                <a:latin typeface="Arial" charset="0"/>
              </a:defRPr>
            </a:lvl1pPr>
          </a:lstStyle>
          <a:p>
            <a:pPr>
              <a:defRPr/>
            </a:pPr>
            <a:fld id="{3C918F0B-568F-464D-ACAE-7DDA56595726}" type="datetimeFigureOut">
              <a:rPr lang="en-US"/>
              <a:pPr>
                <a:defRPr/>
              </a:pPr>
              <a:t>7/16/2014</a:t>
            </a:fld>
            <a:endParaRPr lang="en-US" dirty="0"/>
          </a:p>
        </p:txBody>
      </p:sp>
      <p:sp>
        <p:nvSpPr>
          <p:cNvPr id="4" name="Footer Placeholder 3"/>
          <p:cNvSpPr>
            <a:spLocks noGrp="1"/>
          </p:cNvSpPr>
          <p:nvPr>
            <p:ph type="ftr" sz="quarter" idx="2"/>
          </p:nvPr>
        </p:nvSpPr>
        <p:spPr>
          <a:xfrm>
            <a:off x="0" y="8910638"/>
            <a:ext cx="3067050" cy="469900"/>
          </a:xfrm>
          <a:prstGeom prst="rect">
            <a:avLst/>
          </a:prstGeom>
        </p:spPr>
        <p:txBody>
          <a:bodyPr vert="horz" lIns="94046" tIns="47023" rIns="94046" bIns="47023" rtlCol="0" anchor="b"/>
          <a:lstStyle>
            <a:lvl1pPr algn="l">
              <a:defRPr sz="1200" dirty="0">
                <a:latin typeface="Arial" charset="0"/>
              </a:defRPr>
            </a:lvl1pPr>
          </a:lstStyle>
          <a:p>
            <a:pPr>
              <a:defRPr/>
            </a:pPr>
            <a:endParaRPr lang="en-US"/>
          </a:p>
        </p:txBody>
      </p:sp>
      <p:sp>
        <p:nvSpPr>
          <p:cNvPr id="5" name="Slide Number Placeholder 4"/>
          <p:cNvSpPr>
            <a:spLocks noGrp="1"/>
          </p:cNvSpPr>
          <p:nvPr>
            <p:ph type="sldNum" sz="quarter" idx="3"/>
          </p:nvPr>
        </p:nvSpPr>
        <p:spPr>
          <a:xfrm>
            <a:off x="4008438" y="8910638"/>
            <a:ext cx="3067050" cy="469900"/>
          </a:xfrm>
          <a:prstGeom prst="rect">
            <a:avLst/>
          </a:prstGeom>
        </p:spPr>
        <p:txBody>
          <a:bodyPr vert="horz" lIns="94046" tIns="47023" rIns="94046" bIns="47023" rtlCol="0" anchor="b"/>
          <a:lstStyle>
            <a:lvl1pPr algn="r">
              <a:defRPr sz="1200" smtClean="0">
                <a:latin typeface="Arial" charset="0"/>
              </a:defRPr>
            </a:lvl1pPr>
          </a:lstStyle>
          <a:p>
            <a:pPr>
              <a:defRPr/>
            </a:pPr>
            <a:fld id="{EA1713D4-1DCB-46F4-9637-1448224E82F1}"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defRPr sz="1200" dirty="0">
                <a:latin typeface="Arial" charset="0"/>
              </a:defRPr>
            </a:lvl1pPr>
          </a:lstStyle>
          <a:p>
            <a:pPr>
              <a:defRPr/>
            </a:pPr>
            <a:endParaRPr lang="en-US"/>
          </a:p>
        </p:txBody>
      </p:sp>
      <p:sp>
        <p:nvSpPr>
          <p:cNvPr id="4099"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lvl1pPr algn="r">
              <a:defRPr sz="1200" dirty="0">
                <a:latin typeface="Arial" charset="0"/>
              </a:defRPr>
            </a:lvl1pPr>
          </a:lstStyle>
          <a:p>
            <a:pPr>
              <a:defRPr/>
            </a:pPr>
            <a:endParaRPr lang="en-US"/>
          </a:p>
        </p:txBody>
      </p:sp>
      <p:sp>
        <p:nvSpPr>
          <p:cNvPr id="13316" name="Rectangle 4"/>
          <p:cNvSpPr>
            <a:spLocks noGrp="1" noRot="1" noChangeAspect="1" noChangeArrowheads="1" noTextEdit="1"/>
          </p:cNvSpPr>
          <p:nvPr>
            <p:ph type="sldImg" idx="2"/>
          </p:nvPr>
        </p:nvSpPr>
        <p:spPr bwMode="auto">
          <a:xfrm>
            <a:off x="1193800" y="703263"/>
            <a:ext cx="4689475" cy="3517900"/>
          </a:xfrm>
          <a:prstGeom prst="rect">
            <a:avLst/>
          </a:prstGeom>
          <a:noFill/>
          <a:ln w="9525">
            <a:solidFill>
              <a:srgbClr val="000000"/>
            </a:solidFill>
            <a:miter lim="800000"/>
            <a:headEnd/>
            <a:tailEnd/>
          </a:ln>
        </p:spPr>
      </p:sp>
      <p:sp>
        <p:nvSpPr>
          <p:cNvPr id="4101" name="Rectangle 5"/>
          <p:cNvSpPr>
            <a:spLocks noGrp="1" noChangeArrowheads="1"/>
          </p:cNvSpPr>
          <p:nvPr>
            <p:ph type="body" sz="quarter" idx="3"/>
          </p:nvPr>
        </p:nvSpPr>
        <p:spPr bwMode="auto">
          <a:xfrm>
            <a:off x="708025" y="4456113"/>
            <a:ext cx="5661025" cy="4222750"/>
          </a:xfrm>
          <a:prstGeom prst="rect">
            <a:avLst/>
          </a:prstGeom>
          <a:noFill/>
          <a:ln w="9525">
            <a:noFill/>
            <a:miter lim="800000"/>
            <a:headEnd/>
            <a:tailEnd/>
          </a:ln>
          <a:effectLst/>
        </p:spPr>
        <p:txBody>
          <a:bodyPr vert="horz" wrap="square" lIns="94046" tIns="47023" rIns="94046" bIns="47023"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102" name="Rectangle 6"/>
          <p:cNvSpPr>
            <a:spLocks noGrp="1" noChangeArrowheads="1"/>
          </p:cNvSpPr>
          <p:nvPr>
            <p:ph type="ftr" sz="quarter" idx="4"/>
          </p:nvPr>
        </p:nvSpPr>
        <p:spPr bwMode="auto">
          <a:xfrm>
            <a:off x="0"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defRPr sz="1200" dirty="0">
                <a:latin typeface="Arial" charset="0"/>
              </a:defRPr>
            </a:lvl1pPr>
          </a:lstStyle>
          <a:p>
            <a:pPr>
              <a:defRPr/>
            </a:pPr>
            <a:endParaRPr lang="en-US"/>
          </a:p>
        </p:txBody>
      </p:sp>
      <p:sp>
        <p:nvSpPr>
          <p:cNvPr id="4103" name="Rectangle 7"/>
          <p:cNvSpPr>
            <a:spLocks noGrp="1" noChangeArrowheads="1"/>
          </p:cNvSpPr>
          <p:nvPr>
            <p:ph type="sldNum" sz="quarter" idx="5"/>
          </p:nvPr>
        </p:nvSpPr>
        <p:spPr bwMode="auto">
          <a:xfrm>
            <a:off x="4008438" y="8910638"/>
            <a:ext cx="3067050" cy="469900"/>
          </a:xfrm>
          <a:prstGeom prst="rect">
            <a:avLst/>
          </a:prstGeom>
          <a:noFill/>
          <a:ln w="9525">
            <a:noFill/>
            <a:miter lim="800000"/>
            <a:headEnd/>
            <a:tailEnd/>
          </a:ln>
          <a:effectLst/>
        </p:spPr>
        <p:txBody>
          <a:bodyPr vert="horz" wrap="square" lIns="94046" tIns="47023" rIns="94046" bIns="47023" numCol="1" anchor="b" anchorCtr="0" compatLnSpc="1">
            <a:prstTxWarp prst="textNoShape">
              <a:avLst/>
            </a:prstTxWarp>
          </a:bodyPr>
          <a:lstStyle>
            <a:lvl1pPr algn="r">
              <a:defRPr sz="1200">
                <a:latin typeface="Arial" charset="0"/>
              </a:defRPr>
            </a:lvl1pPr>
          </a:lstStyle>
          <a:p>
            <a:pPr>
              <a:defRPr/>
            </a:pPr>
            <a:fld id="{2283C048-FB8F-4C53-AE23-55AA05AD0A0D}"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p:spPr>
        <p:txBody>
          <a:bodyPr/>
          <a:lstStyle/>
          <a:p>
            <a:fld id="{E0D88D8F-C490-4E7C-A088-DEB6C5B49319}" type="slidenum">
              <a:rPr lang="en-US" smtClean="0">
                <a:latin typeface="Arial" pitchFamily="34" charset="0"/>
              </a:rPr>
              <a:pPr/>
              <a:t>1</a:t>
            </a:fld>
            <a:endParaRPr lang="en-US" smtClean="0">
              <a:latin typeface="Arial" pitchFamily="34"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p:spPr>
        <p:txBody>
          <a:bodyPr/>
          <a:lstStyle/>
          <a:p>
            <a:pPr eaLnBrk="1" hangingPunct="1"/>
            <a:endParaRPr lang="en-US" smtClean="0">
              <a:latin typeface="Arial"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8DEE9CB0-5AF0-4BBC-8682-A74EED4A248B}" type="slidenum">
              <a:rPr lang="en-US" smtClean="0">
                <a:latin typeface="Arial" pitchFamily="34" charset="0"/>
              </a:rPr>
              <a:pPr/>
              <a:t>2</a:t>
            </a:fld>
            <a:endParaRPr lang="en-US" smtClean="0">
              <a:latin typeface="Arial" pitchFamily="34"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r>
              <a:rPr lang="en-US" dirty="0" smtClean="0">
                <a:latin typeface="Arial" pitchFamily="34" charset="0"/>
              </a:rPr>
              <a:t>Effective internal marketing must be matched by a strong sense of ethics, values, and social responsibility. A number of forces are driving companies to practice a higher level of corporate social responsibility, such as rising customer expectations, evolving employee goals and ambitions, tighter government legislation and pressure, investor interest in social criteria, media scrutiny, and changing business procurement practices. Palm oil was hailed as a renewable fuel for food companies looking to find a solution to a trans-fat ban, until its use was linked to the destruction of tropical rain forests and the extinction of the orangutan and the sun bear. When Greenpeace released a report criticizing Nestlé for purchasing palm oil for its </a:t>
            </a:r>
            <a:r>
              <a:rPr lang="en-US" dirty="0" err="1" smtClean="0">
                <a:latin typeface="Arial" pitchFamily="34" charset="0"/>
              </a:rPr>
              <a:t>KitKat</a:t>
            </a:r>
            <a:r>
              <a:rPr lang="en-US" dirty="0" smtClean="0">
                <a:latin typeface="Arial" pitchFamily="34" charset="0"/>
              </a:rPr>
              <a:t> candy bars from an Indonesian firm linked to rain forest destruction there, a social media war ensued. Protestors posted a negative video on YouTube, bombarded Twitter and Nestlé’s </a:t>
            </a:r>
            <a:r>
              <a:rPr lang="en-US" dirty="0" err="1" smtClean="0">
                <a:latin typeface="Arial" pitchFamily="34" charset="0"/>
              </a:rPr>
              <a:t>Facebook</a:t>
            </a:r>
            <a:r>
              <a:rPr lang="en-US" dirty="0" smtClean="0">
                <a:latin typeface="Arial" pitchFamily="34" charset="0"/>
              </a:rPr>
              <a:t> page, and took to the streets outside Nestlé’s Jakarta offices.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Rectangle 7"/>
          <p:cNvSpPr>
            <a:spLocks noGrp="1" noChangeArrowheads="1"/>
          </p:cNvSpPr>
          <p:nvPr>
            <p:ph type="sldNum" sz="quarter" idx="5"/>
          </p:nvPr>
        </p:nvSpPr>
        <p:spPr>
          <a:noFill/>
        </p:spPr>
        <p:txBody>
          <a:bodyPr/>
          <a:lstStyle/>
          <a:p>
            <a:fld id="{8DEE9CB0-5AF0-4BBC-8682-A74EED4A248B}" type="slidenum">
              <a:rPr lang="en-US" smtClean="0">
                <a:latin typeface="Arial" pitchFamily="34" charset="0"/>
              </a:rPr>
              <a:pPr/>
              <a:t>3</a:t>
            </a:fld>
            <a:endParaRPr lang="en-US" smtClean="0">
              <a:latin typeface="Arial" pitchFamily="34" charset="0"/>
            </a:endParaRPr>
          </a:p>
        </p:txBody>
      </p:sp>
      <p:sp>
        <p:nvSpPr>
          <p:cNvPr id="45058" name="Rectangle 2"/>
          <p:cNvSpPr>
            <a:spLocks noGrp="1" noRot="1" noChangeAspect="1" noChangeArrowheads="1" noTextEdit="1"/>
          </p:cNvSpPr>
          <p:nvPr>
            <p:ph type="sldImg"/>
          </p:nvPr>
        </p:nvSpPr>
        <p:spPr>
          <a:ln/>
        </p:spPr>
      </p:sp>
      <p:sp>
        <p:nvSpPr>
          <p:cNvPr id="45059" name="Rectangle 3"/>
          <p:cNvSpPr>
            <a:spLocks noGrp="1" noChangeArrowheads="1"/>
          </p:cNvSpPr>
          <p:nvPr>
            <p:ph type="body" idx="1"/>
          </p:nvPr>
        </p:nvSpPr>
        <p:spPr>
          <a:noFill/>
          <a:ln/>
        </p:spPr>
        <p:txBody>
          <a:bodyPr/>
          <a:lstStyle/>
          <a:p>
            <a:pPr eaLnBrk="1" hangingPunct="1"/>
            <a:r>
              <a:rPr lang="en-US" dirty="0" smtClean="0">
                <a:latin typeface="Arial" pitchFamily="34" charset="0"/>
              </a:rPr>
              <a:t>Effective internal marketing must be matched by a strong sense of ethics, values, and social responsibility. A number of forces are driving companies to practice a higher level of corporate social responsibility, such as rising customer expectations, evolving employee goals and ambitions, tighter government legislation and pressure, investor interest in social criteria, media scrutiny, and changing business procurement practices. Palm oil was hailed as a renewable fuel for food companies looking to find a solution to a trans-fat ban, until its use was linked to the destruction of tropical rain forests and the extinction of the orangutan and the sun bear. When Greenpeace released a report criticizing Nestlé for purchasing palm oil for its </a:t>
            </a:r>
            <a:r>
              <a:rPr lang="en-US" dirty="0" err="1" smtClean="0">
                <a:latin typeface="Arial" pitchFamily="34" charset="0"/>
              </a:rPr>
              <a:t>KitKat</a:t>
            </a:r>
            <a:r>
              <a:rPr lang="en-US" dirty="0" smtClean="0">
                <a:latin typeface="Arial" pitchFamily="34" charset="0"/>
              </a:rPr>
              <a:t> candy bars from an Indonesian firm linked to rain forest destruction there, a social media war ensued. Protestors posted a negative video on YouTube, bombarded Twitter and Nestlé’s </a:t>
            </a:r>
            <a:r>
              <a:rPr lang="en-US" dirty="0" err="1" smtClean="0">
                <a:latin typeface="Arial" pitchFamily="34" charset="0"/>
              </a:rPr>
              <a:t>Facebook</a:t>
            </a:r>
            <a:r>
              <a:rPr lang="en-US" dirty="0" smtClean="0">
                <a:latin typeface="Arial" pitchFamily="34" charset="0"/>
              </a:rPr>
              <a:t> page, and took to the streets outside Nestlé’s Jakarta offices.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C3088305-0FD8-4219-A942-A87A9E878F4B}" type="slidenum">
              <a:rPr lang="en-US" smtClean="0">
                <a:latin typeface="Arial" pitchFamily="34" charset="0"/>
              </a:rPr>
              <a:pPr/>
              <a:t>4</a:t>
            </a:fld>
            <a:endParaRPr lang="en-US" smtClean="0">
              <a:latin typeface="Arial" pitchFamily="34" charset="0"/>
            </a:endParaRPr>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eaLnBrk="1" hangingPunct="1"/>
            <a:r>
              <a:rPr lang="en-US" dirty="0" smtClean="0">
                <a:latin typeface="Arial" pitchFamily="34" charset="0"/>
              </a:rPr>
              <a:t>Downy fabric softener’s “Touch of Comfort” cause program, for example, donates 5 cents from purchases to Quilts for Kids, an organization that works with volunteer quilters to make and distribute custom-sewn quilts to children in hospitals. Cause-related marketing is marketing that links the firm’s contributions to a designated cause to customers engaging directly or indirectly in revenue-producing transactions with the firm.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p:cNvSpPr>
          <p:nvPr>
            <p:ph type="sldImg"/>
          </p:nvPr>
        </p:nvSpPr>
        <p:spPr>
          <a:ln/>
        </p:spPr>
      </p:sp>
      <p:sp>
        <p:nvSpPr>
          <p:cNvPr id="49154" name="Notes Placeholder 2"/>
          <p:cNvSpPr>
            <a:spLocks noGrp="1"/>
          </p:cNvSpPr>
          <p:nvPr>
            <p:ph type="body" idx="1"/>
          </p:nvPr>
        </p:nvSpPr>
        <p:spPr>
          <a:noFill/>
          <a:ln/>
        </p:spPr>
        <p:txBody>
          <a:bodyPr/>
          <a:lstStyle/>
          <a:p>
            <a:pPr eaLnBrk="1" hangingPunct="1"/>
            <a:r>
              <a:rPr lang="en-US" dirty="0" smtClean="0">
                <a:latin typeface="Arial" pitchFamily="34" charset="0"/>
              </a:rPr>
              <a:t>A successful cause-marketing program can improve social welfare; create differentiated brand positioning; build strong consumer bonds; enhance the company’s public image; create a reservoir of goodwill; boost internal morale and galvanize employees; drive sales; and increase the firm’s market value. Consumers may develop a strong, unique bond with the firm that transcends normal marketplace transactions.</a:t>
            </a:r>
          </a:p>
          <a:p>
            <a:pPr eaLnBrk="1" hangingPunct="1"/>
            <a:r>
              <a:rPr lang="en-US" dirty="0" smtClean="0">
                <a:latin typeface="Arial" pitchFamily="34" charset="0"/>
              </a:rPr>
              <a:t>Specifically, from a branding point of view, cause marketing can (1) build brand awareness, (2) enhance brand image, (3) establish brand credibility, (4) evoke brand feelings, (5) create a sense of brand community, and (6) elicit brand engagement.</a:t>
            </a:r>
          </a:p>
        </p:txBody>
      </p:sp>
      <p:sp>
        <p:nvSpPr>
          <p:cNvPr id="49155" name="Slide Number Placeholder 3"/>
          <p:cNvSpPr>
            <a:spLocks noGrp="1"/>
          </p:cNvSpPr>
          <p:nvPr>
            <p:ph type="sldNum" sz="quarter" idx="5"/>
          </p:nvPr>
        </p:nvSpPr>
        <p:spPr>
          <a:noFill/>
        </p:spPr>
        <p:txBody>
          <a:bodyPr/>
          <a:lstStyle/>
          <a:p>
            <a:fld id="{FFC6D6B2-9565-419A-A77B-247A8F2EFFF7}" type="slidenum">
              <a:rPr lang="en-US" smtClean="0">
                <a:latin typeface="Arial" pitchFamily="34" charset="0"/>
              </a:rPr>
              <a:pPr/>
              <a:t>5</a:t>
            </a:fld>
            <a:endParaRPr lang="en-US" smtClean="0">
              <a:latin typeface="Arial" pitchFamily="34"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7"/>
          <p:cNvSpPr>
            <a:spLocks noGrp="1" noChangeArrowheads="1"/>
          </p:cNvSpPr>
          <p:nvPr>
            <p:ph type="sldNum" sz="quarter" idx="5"/>
          </p:nvPr>
        </p:nvSpPr>
        <p:spPr>
          <a:noFill/>
        </p:spPr>
        <p:txBody>
          <a:bodyPr/>
          <a:lstStyle/>
          <a:p>
            <a:fld id="{A791D195-01AF-45F4-A697-311FB51E73A9}" type="slidenum">
              <a:rPr lang="en-US" smtClean="0">
                <a:latin typeface="Arial" pitchFamily="34" charset="0"/>
              </a:rPr>
              <a:pPr/>
              <a:t>6</a:t>
            </a:fld>
            <a:endParaRPr lang="en-US" smtClean="0">
              <a:latin typeface="Arial" pitchFamily="34" charset="0"/>
            </a:endParaRPr>
          </a:p>
        </p:txBody>
      </p:sp>
      <p:sp>
        <p:nvSpPr>
          <p:cNvPr id="51202" name="Rectangle 2"/>
          <p:cNvSpPr>
            <a:spLocks noGrp="1" noRot="1" noChangeAspect="1" noChangeArrowheads="1" noTextEdit="1"/>
          </p:cNvSpPr>
          <p:nvPr>
            <p:ph type="sldImg"/>
          </p:nvPr>
        </p:nvSpPr>
        <p:spPr>
          <a:ln/>
        </p:spPr>
      </p:sp>
      <p:sp>
        <p:nvSpPr>
          <p:cNvPr id="51203" name="Rectangle 3"/>
          <p:cNvSpPr>
            <a:spLocks noGrp="1" noChangeArrowheads="1"/>
          </p:cNvSpPr>
          <p:nvPr>
            <p:ph type="body" idx="1"/>
          </p:nvPr>
        </p:nvSpPr>
        <p:spPr>
          <a:noFill/>
          <a:ln/>
        </p:spPr>
        <p:txBody>
          <a:bodyPr/>
          <a:lstStyle/>
          <a:p>
            <a:pPr eaLnBrk="1" hangingPunct="1"/>
            <a:r>
              <a:rPr lang="en-US" smtClean="0">
                <a:latin typeface="Arial" pitchFamily="34" charset="0"/>
              </a:rPr>
              <a:t>There are three approaches to developing a cause-related program. The Marketing Memo details ten tips for making the program a success.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B943D6AC-A35E-4E2C-8C26-6C47462E10F6}" type="slidenum">
              <a:rPr lang="en-US" smtClean="0">
                <a:latin typeface="Arial" pitchFamily="34" charset="0"/>
              </a:rPr>
              <a:pPr/>
              <a:t>7</a:t>
            </a:fld>
            <a:endParaRPr lang="en-US" smtClean="0">
              <a:latin typeface="Arial" pitchFamily="34"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dirty="0" smtClean="0">
                <a:latin typeface="Arial" pitchFamily="34" charset="0"/>
              </a:rPr>
              <a:t>Social marketing by nonprofit or government organizations furthers a cause, such as “say no to drugs” or “exercise more and eat better.” Choosing the right goal or objective for a social marketing program is critical. Social marketing campaigns may try to change people’s cognitions, values, actions, or behaviors. The following examples illustrate the range of possible objectives.</a:t>
            </a:r>
          </a:p>
          <a:p>
            <a:pPr eaLnBrk="1" hangingPunct="1"/>
            <a:r>
              <a:rPr lang="en-US" dirty="0" smtClean="0">
                <a:latin typeface="Arial" pitchFamily="34" charset="0"/>
              </a:rPr>
              <a:t>Cognitive campaign example: Explain the nutritional values of different foods.</a:t>
            </a:r>
          </a:p>
          <a:p>
            <a:pPr eaLnBrk="1" hangingPunct="1"/>
            <a:r>
              <a:rPr lang="en-US" dirty="0" smtClean="0">
                <a:latin typeface="Arial" pitchFamily="34" charset="0"/>
              </a:rPr>
              <a:t>Action campaign example: Motivate people to vote “yes” on a certain issue.</a:t>
            </a:r>
          </a:p>
          <a:p>
            <a:pPr eaLnBrk="1" hangingPunct="1"/>
            <a:r>
              <a:rPr lang="en-US" dirty="0" smtClean="0">
                <a:latin typeface="Arial" pitchFamily="34" charset="0"/>
              </a:rPr>
              <a:t>Behavioral campaign example: </a:t>
            </a:r>
            <a:r>
              <a:rPr lang="en-US" dirty="0" err="1" smtClean="0">
                <a:latin typeface="Arial" pitchFamily="34" charset="0"/>
              </a:rPr>
              <a:t>Demotivate</a:t>
            </a:r>
            <a:r>
              <a:rPr lang="en-US" dirty="0" smtClean="0">
                <a:latin typeface="Arial" pitchFamily="34" charset="0"/>
              </a:rPr>
              <a:t> cigarette smoking.</a:t>
            </a:r>
          </a:p>
          <a:p>
            <a:pPr eaLnBrk="1" hangingPunct="1"/>
            <a:r>
              <a:rPr lang="en-US" dirty="0" smtClean="0">
                <a:latin typeface="Arial" pitchFamily="34" charset="0"/>
              </a:rPr>
              <a:t>Value campaign example:  Alter ideas about abortion.</a:t>
            </a:r>
          </a:p>
          <a:p>
            <a:pPr eaLnBrk="1" hangingPunct="1"/>
            <a:endParaRPr lang="en-US" dirty="0" smtClean="0">
              <a:latin typeface="Arial"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Rectangle 7"/>
          <p:cNvSpPr>
            <a:spLocks noGrp="1" noChangeArrowheads="1"/>
          </p:cNvSpPr>
          <p:nvPr>
            <p:ph type="sldNum" sz="quarter" idx="5"/>
          </p:nvPr>
        </p:nvSpPr>
        <p:spPr>
          <a:noFill/>
        </p:spPr>
        <p:txBody>
          <a:bodyPr/>
          <a:lstStyle/>
          <a:p>
            <a:fld id="{B943D6AC-A35E-4E2C-8C26-6C47462E10F6}" type="slidenum">
              <a:rPr lang="en-US" smtClean="0">
                <a:latin typeface="Arial" pitchFamily="34" charset="0"/>
              </a:rPr>
              <a:pPr/>
              <a:t>8</a:t>
            </a:fld>
            <a:endParaRPr lang="en-US" smtClean="0">
              <a:latin typeface="Arial" pitchFamily="34" charset="0"/>
            </a:endParaRPr>
          </a:p>
        </p:txBody>
      </p:sp>
      <p:sp>
        <p:nvSpPr>
          <p:cNvPr id="53250" name="Rectangle 2"/>
          <p:cNvSpPr>
            <a:spLocks noGrp="1" noRot="1" noChangeAspect="1" noChangeArrowheads="1" noTextEdit="1"/>
          </p:cNvSpPr>
          <p:nvPr>
            <p:ph type="sldImg"/>
          </p:nvPr>
        </p:nvSpPr>
        <p:spPr>
          <a:ln/>
        </p:spPr>
      </p:sp>
      <p:sp>
        <p:nvSpPr>
          <p:cNvPr id="53251" name="Rectangle 3"/>
          <p:cNvSpPr>
            <a:spLocks noGrp="1" noChangeArrowheads="1"/>
          </p:cNvSpPr>
          <p:nvPr>
            <p:ph type="body" idx="1"/>
          </p:nvPr>
        </p:nvSpPr>
        <p:spPr>
          <a:noFill/>
          <a:ln/>
        </p:spPr>
        <p:txBody>
          <a:bodyPr/>
          <a:lstStyle/>
          <a:p>
            <a:pPr eaLnBrk="1" hangingPunct="1"/>
            <a:r>
              <a:rPr lang="en-US" dirty="0" smtClean="0">
                <a:latin typeface="Arial" pitchFamily="34" charset="0"/>
              </a:rPr>
              <a:t>Social marketing by nonprofit or government organizations furthers a cause, such as “say no to drugs” or “exercise more and eat better.” Choosing the right goal or objective for a social marketing program is critical. Social marketing campaigns may try to change people’s cognitions, values, actions, or behaviors. The following examples illustrate the range of possible objectives.</a:t>
            </a:r>
          </a:p>
          <a:p>
            <a:pPr eaLnBrk="1" hangingPunct="1"/>
            <a:r>
              <a:rPr lang="en-US" dirty="0" smtClean="0">
                <a:latin typeface="Arial" pitchFamily="34" charset="0"/>
              </a:rPr>
              <a:t>Cognitive campaign example: Explain the nutritional values of different foods.</a:t>
            </a:r>
          </a:p>
          <a:p>
            <a:pPr eaLnBrk="1" hangingPunct="1"/>
            <a:r>
              <a:rPr lang="en-US" dirty="0" smtClean="0">
                <a:latin typeface="Arial" pitchFamily="34" charset="0"/>
              </a:rPr>
              <a:t>Action campaign example: Motivate people to vote “yes” on a certain issue.</a:t>
            </a:r>
          </a:p>
          <a:p>
            <a:pPr eaLnBrk="1" hangingPunct="1"/>
            <a:r>
              <a:rPr lang="en-US" dirty="0" smtClean="0">
                <a:latin typeface="Arial" pitchFamily="34" charset="0"/>
              </a:rPr>
              <a:t>Behavioral campaign example: </a:t>
            </a:r>
            <a:r>
              <a:rPr lang="en-US" dirty="0" err="1" smtClean="0">
                <a:latin typeface="Arial" pitchFamily="34" charset="0"/>
              </a:rPr>
              <a:t>Demotivate</a:t>
            </a:r>
            <a:r>
              <a:rPr lang="en-US" dirty="0" smtClean="0">
                <a:latin typeface="Arial" pitchFamily="34" charset="0"/>
              </a:rPr>
              <a:t> cigarette smoking.</a:t>
            </a:r>
          </a:p>
          <a:p>
            <a:pPr eaLnBrk="1" hangingPunct="1"/>
            <a:r>
              <a:rPr lang="en-US" dirty="0" smtClean="0">
                <a:latin typeface="Arial" pitchFamily="34" charset="0"/>
              </a:rPr>
              <a:t>Value campaign example:  Alter ideas about abortion.</a:t>
            </a:r>
          </a:p>
          <a:p>
            <a:pPr eaLnBrk="1" hangingPunct="1"/>
            <a:endParaRPr lang="en-US" dirty="0" smtClean="0">
              <a:latin typeface="Arial"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Rectangle 7"/>
          <p:cNvSpPr>
            <a:spLocks noGrp="1" noChangeArrowheads="1"/>
          </p:cNvSpPr>
          <p:nvPr>
            <p:ph type="sldNum" sz="quarter" idx="5"/>
          </p:nvPr>
        </p:nvSpPr>
        <p:spPr>
          <a:noFill/>
        </p:spPr>
        <p:txBody>
          <a:bodyPr/>
          <a:lstStyle/>
          <a:p>
            <a:fld id="{9F4A9E35-4FA3-4350-A22C-69DCDBA2C6BA}" type="slidenum">
              <a:rPr lang="en-US" smtClean="0">
                <a:latin typeface="Arial" pitchFamily="34" charset="0"/>
              </a:rPr>
              <a:pPr/>
              <a:t>9</a:t>
            </a:fld>
            <a:endParaRPr lang="en-US" smtClean="0">
              <a:latin typeface="Arial" pitchFamily="34" charset="0"/>
            </a:endParaRPr>
          </a:p>
        </p:txBody>
      </p:sp>
      <p:sp>
        <p:nvSpPr>
          <p:cNvPr id="55298" name="Rectangle 2"/>
          <p:cNvSpPr>
            <a:spLocks noGrp="1" noRot="1" noChangeAspect="1" noChangeArrowheads="1" noTextEdit="1"/>
          </p:cNvSpPr>
          <p:nvPr>
            <p:ph type="sldImg"/>
          </p:nvPr>
        </p:nvSpPr>
        <p:spPr>
          <a:ln/>
        </p:spPr>
      </p:sp>
      <p:sp>
        <p:nvSpPr>
          <p:cNvPr id="55299" name="Rectangle 3"/>
          <p:cNvSpPr>
            <a:spLocks noGrp="1" noChangeArrowheads="1"/>
          </p:cNvSpPr>
          <p:nvPr>
            <p:ph type="body" idx="1"/>
          </p:nvPr>
        </p:nvSpPr>
        <p:spPr>
          <a:noFill/>
          <a:ln/>
        </p:spPr>
        <p:txBody>
          <a:bodyPr/>
          <a:lstStyle/>
          <a:p>
            <a:pPr eaLnBrk="1" hangingPunct="1"/>
            <a:r>
              <a:rPr lang="en-US" smtClean="0">
                <a:latin typeface="Arial" pitchFamily="34" charset="0"/>
              </a:rPr>
              <a:t>Some key success factors for changing behavior  are listed in the slide.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p:spPr>
        <p:txBody>
          <a:bodyPr/>
          <a:lstStyle/>
          <a:p>
            <a:fld id="{AFA3EFAD-7619-4076-9EB8-2856EB0DB75D}" type="slidenum">
              <a:rPr lang="en-US" smtClean="0">
                <a:latin typeface="Arial" pitchFamily="34" charset="0"/>
              </a:rPr>
              <a:pPr/>
              <a:t>10</a:t>
            </a:fld>
            <a:endParaRPr lang="en-US" smtClean="0">
              <a:latin typeface="Arial" pitchFamily="34" charset="0"/>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p:spPr>
        <p:txBody>
          <a:bodyPr/>
          <a:lstStyle/>
          <a:p>
            <a:pPr eaLnBrk="1" hangingPunct="1"/>
            <a:r>
              <a:rPr lang="en-US" smtClean="0">
                <a:latin typeface="Arial" pitchFamily="34" charset="0"/>
              </a:rPr>
              <a:t>In Table 22.6 several steps are provided for planning a social marketing campaign. The basic questions which must be addressed are listed in the slide. </a:t>
            </a:r>
          </a:p>
          <a:p>
            <a:pPr eaLnBrk="1" hangingPunct="1"/>
            <a:r>
              <a:rPr lang="en-US" smtClean="0">
                <a:latin typeface="Arial" pitchFamily="34" charset="0"/>
              </a:rPr>
              <a:t>One organization that has mastered the planning process is the World Wildlife Foundation.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p:cNvSpPr>
          <p:nvPr>
            <p:ph type="sldImg"/>
          </p:nvPr>
        </p:nvSpPr>
        <p:spPr>
          <a:ln/>
        </p:spPr>
      </p:sp>
      <p:sp>
        <p:nvSpPr>
          <p:cNvPr id="59394" name="Notes Placeholder 2"/>
          <p:cNvSpPr>
            <a:spLocks noGrp="1"/>
          </p:cNvSpPr>
          <p:nvPr>
            <p:ph type="body" idx="1"/>
          </p:nvPr>
        </p:nvSpPr>
        <p:spPr>
          <a:noFill/>
          <a:ln/>
        </p:spPr>
        <p:txBody>
          <a:bodyPr/>
          <a:lstStyle/>
          <a:p>
            <a:pPr eaLnBrk="1" hangingPunct="1"/>
            <a:r>
              <a:rPr lang="en-US" smtClean="0">
                <a:latin typeface="Arial" pitchFamily="34" charset="0"/>
              </a:rPr>
              <a:t>Figure 22.4 illustrates the control process. </a:t>
            </a:r>
          </a:p>
        </p:txBody>
      </p:sp>
      <p:sp>
        <p:nvSpPr>
          <p:cNvPr id="59395" name="Slide Number Placeholder 3"/>
          <p:cNvSpPr>
            <a:spLocks noGrp="1"/>
          </p:cNvSpPr>
          <p:nvPr>
            <p:ph type="sldNum" sz="quarter" idx="5"/>
          </p:nvPr>
        </p:nvSpPr>
        <p:spPr>
          <a:noFill/>
        </p:spPr>
        <p:txBody>
          <a:bodyPr/>
          <a:lstStyle/>
          <a:p>
            <a:fld id="{A1EFA16B-CCA4-4679-A6F4-D3B9EF0C1803}" type="slidenum">
              <a:rPr lang="en-US" smtClean="0">
                <a:latin typeface="Arial" pitchFamily="34" charset="0"/>
              </a:rPr>
              <a:pPr/>
              <a:t>11</a:t>
            </a:fld>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0568F464-B6D2-4F20-A91A-B1C86CAB4E2E}" type="slidenum">
              <a:rPr lang="en-US" smtClean="0">
                <a:latin typeface="Arial" pitchFamily="34" charset="0"/>
              </a:rPr>
              <a:pPr/>
              <a:t>12</a:t>
            </a:fld>
            <a:endParaRPr lang="en-US" smtClean="0">
              <a:latin typeface="Arial" pitchFamily="34"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r>
              <a:rPr lang="en-US" dirty="0" smtClean="0">
                <a:latin typeface="Arial" pitchFamily="34" charset="0"/>
              </a:rPr>
              <a:t>Marketing implementation is the process that turns marketing plans into action assignments and ensures they accomplish the plan’s stated objectives. A brilliant strategic marketing plan counts for little if not implemented properly. Strategy addresses the what and why of marketing activities; implementation addresses the who, where, when, and how. Marketing control is the process by which firms assess the effects of their marketing activities and programs and make necessary changes and adjustments. </a:t>
            </a:r>
          </a:p>
          <a:p>
            <a:pPr eaLnBrk="1" hangingPunct="1"/>
            <a:r>
              <a:rPr lang="en-US" dirty="0" smtClean="0">
                <a:latin typeface="Arial" pitchFamily="34" charset="0"/>
              </a:rPr>
              <a:t>Table 22.8 lists four types of needed marketing control: annual-plan control, profitability control, efficiency control, and strategic control.</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0568F464-B6D2-4F20-A91A-B1C86CAB4E2E}" type="slidenum">
              <a:rPr lang="en-US" smtClean="0">
                <a:latin typeface="Arial" pitchFamily="34" charset="0"/>
              </a:rPr>
              <a:pPr/>
              <a:t>13</a:t>
            </a:fld>
            <a:endParaRPr lang="en-US" smtClean="0">
              <a:latin typeface="Arial" pitchFamily="34" charset="0"/>
            </a:endParaRPr>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eaLnBrk="1" hangingPunct="1"/>
            <a:r>
              <a:rPr lang="en-US" smtClean="0">
                <a:latin typeface="Arial" pitchFamily="34" charset="0"/>
              </a:rPr>
              <a:t>Marketing implementation is the process that turns marketing plans into action assignments and ensures they accomplish the plan’s stated objectives. A brilliant strategic marketing plan counts for little if not implemented properly. Strategy addresses the what and why of marketing activities; implementation addresses the who, where, when, and how. Marketing control is the process by which firms assess the effects of their marketing activities and programs and make necessary changes and adjustments. </a:t>
            </a:r>
          </a:p>
          <a:p>
            <a:pPr eaLnBrk="1" hangingPunct="1"/>
            <a:r>
              <a:rPr lang="en-US" smtClean="0">
                <a:latin typeface="Arial" pitchFamily="34" charset="0"/>
              </a:rPr>
              <a:t>Table 22.8 lists four types of needed marketing control: annual-plan control, profitability control, efficiency control, and strategic control.</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p:spPr>
        <p:txBody>
          <a:bodyPr/>
          <a:lstStyle/>
          <a:p>
            <a:fld id="{F1269F80-73F7-4CDD-9653-F17EC02130CE}" type="slidenum">
              <a:rPr lang="en-US" smtClean="0">
                <a:latin typeface="Arial" pitchFamily="34" charset="0"/>
              </a:rPr>
              <a:pPr/>
              <a:t>14</a:t>
            </a:fld>
            <a:endParaRPr lang="en-US" smtClean="0">
              <a:latin typeface="Arial" pitchFamily="34" charset="0"/>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p:spPr>
        <p:txBody>
          <a:bodyPr/>
          <a:lstStyle/>
          <a:p>
            <a:pPr eaLnBrk="1" hangingPunct="1"/>
            <a:r>
              <a:rPr lang="en-US" smtClean="0">
                <a:latin typeface="Arial" pitchFamily="34" charset="0"/>
              </a:rPr>
              <a:t>Annual-plan control ensures the company achieves the sales, profits, and other goals established in its annual plan. First, management sets monthly or quarterly goals. Second, it monitors performance in the marketplace. Third, management determines the causes of serious performance deviations. Fourth, it takes corrective action to close gaps between goals and performance. This control model applies to all levels of the organization. Four tools for the purpose are: sales analysis, market share analysis, marketing expense-to-sales analysis, and financial analysis.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p:spPr>
        <p:txBody>
          <a:bodyPr/>
          <a:lstStyle/>
          <a:p>
            <a:pPr eaLnBrk="1" hangingPunct="1"/>
            <a:r>
              <a:rPr lang="en-US" smtClean="0">
                <a:latin typeface="Arial" pitchFamily="34" charset="0"/>
              </a:rPr>
              <a:t>Companies should measure the profitability of their products, territories, customer groups, segments, trade channels, and order sizes to help determine whether to expand, reduce, or eliminate any products or marketing activities. The chapter appendix shows how to conduct and interpret a marketing profitability analysis.</a:t>
            </a:r>
          </a:p>
        </p:txBody>
      </p:sp>
      <p:sp>
        <p:nvSpPr>
          <p:cNvPr id="65539" name="Slide Number Placeholder 3"/>
          <p:cNvSpPr>
            <a:spLocks noGrp="1"/>
          </p:cNvSpPr>
          <p:nvPr>
            <p:ph type="sldNum" sz="quarter" idx="5"/>
          </p:nvPr>
        </p:nvSpPr>
        <p:spPr>
          <a:noFill/>
        </p:spPr>
        <p:txBody>
          <a:bodyPr/>
          <a:lstStyle/>
          <a:p>
            <a:fld id="{A266E68C-7AB0-4715-8D6C-36D16055F378}" type="slidenum">
              <a:rPr lang="en-US" smtClean="0">
                <a:latin typeface="Arial" pitchFamily="34" charset="0"/>
              </a:rPr>
              <a:pPr/>
              <a:t>15</a:t>
            </a:fld>
            <a:endParaRPr lang="en-US" smtClean="0">
              <a:latin typeface="Arial"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p:spPr>
        <p:txBody>
          <a:bodyPr/>
          <a:lstStyle/>
          <a:p>
            <a:pPr eaLnBrk="1" hangingPunct="1"/>
            <a:r>
              <a:rPr lang="en-US" smtClean="0">
                <a:latin typeface="Arial" pitchFamily="34" charset="0"/>
              </a:rPr>
              <a:t>Some companies have established a marketing controller position to work out of the controller’s office but specialize in improving marketing efficiency. Marketing controllers examine adherence to profit plans, help prepare brand managers’ budgets, measure the efficiency of promotions, analyze media production costs, evaluate customer and geographic profitability, and educate marketing staff on the financial implications of marketing decisions. </a:t>
            </a:r>
          </a:p>
        </p:txBody>
      </p:sp>
      <p:sp>
        <p:nvSpPr>
          <p:cNvPr id="67587" name="Slide Number Placeholder 3"/>
          <p:cNvSpPr>
            <a:spLocks noGrp="1"/>
          </p:cNvSpPr>
          <p:nvPr>
            <p:ph type="sldNum" sz="quarter" idx="5"/>
          </p:nvPr>
        </p:nvSpPr>
        <p:spPr>
          <a:noFill/>
        </p:spPr>
        <p:txBody>
          <a:bodyPr/>
          <a:lstStyle/>
          <a:p>
            <a:fld id="{5CF2175D-C6F1-4078-BD10-2FB32CEC939E}" type="slidenum">
              <a:rPr lang="en-US" smtClean="0">
                <a:latin typeface="Arial" pitchFamily="34" charset="0"/>
              </a:rPr>
              <a:pPr/>
              <a:t>16</a:t>
            </a:fld>
            <a:endParaRPr lang="en-US" smtClean="0">
              <a:latin typeface="Arial"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ln/>
        </p:spPr>
      </p:sp>
      <p:sp>
        <p:nvSpPr>
          <p:cNvPr id="69634" name="Notes Placeholder 2"/>
          <p:cNvSpPr>
            <a:spLocks noGrp="1"/>
          </p:cNvSpPr>
          <p:nvPr>
            <p:ph type="body" idx="1"/>
          </p:nvPr>
        </p:nvSpPr>
        <p:spPr>
          <a:noFill/>
          <a:ln/>
        </p:spPr>
        <p:txBody>
          <a:bodyPr/>
          <a:lstStyle/>
          <a:p>
            <a:pPr eaLnBrk="1" hangingPunct="1"/>
            <a:r>
              <a:rPr lang="en-US" smtClean="0">
                <a:latin typeface="Arial" pitchFamily="34" charset="0"/>
              </a:rPr>
              <a:t>Each company should periodically reassess its strategic approach to the marketplace with a good marketing audit. Companies can also perform marketing excellence reviews and ethical/social responsibility reviews.</a:t>
            </a:r>
          </a:p>
        </p:txBody>
      </p:sp>
      <p:sp>
        <p:nvSpPr>
          <p:cNvPr id="69635" name="Slide Number Placeholder 3"/>
          <p:cNvSpPr>
            <a:spLocks noGrp="1"/>
          </p:cNvSpPr>
          <p:nvPr>
            <p:ph type="sldNum" sz="quarter" idx="5"/>
          </p:nvPr>
        </p:nvSpPr>
        <p:spPr>
          <a:noFill/>
        </p:spPr>
        <p:txBody>
          <a:bodyPr/>
          <a:lstStyle/>
          <a:p>
            <a:fld id="{6EA0C798-0EB7-401F-8FEB-EE1BEB55676F}" type="slidenum">
              <a:rPr lang="en-US" smtClean="0">
                <a:latin typeface="Arial" pitchFamily="34" charset="0"/>
              </a:rPr>
              <a:pPr/>
              <a:t>17</a:t>
            </a:fld>
            <a:endParaRPr lang="en-US" smtClean="0">
              <a:latin typeface="Arial"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p:spPr>
        <p:txBody>
          <a:bodyPr/>
          <a:lstStyle/>
          <a:p>
            <a:fld id="{7A27CA67-1E25-4C93-A1C3-7DAC19DA0055}" type="slidenum">
              <a:rPr lang="en-US" smtClean="0">
                <a:latin typeface="Arial" pitchFamily="34" charset="0"/>
              </a:rPr>
              <a:pPr/>
              <a:t>18</a:t>
            </a:fld>
            <a:endParaRPr lang="en-US" smtClean="0">
              <a:latin typeface="Arial" pitchFamily="34" charset="0"/>
            </a:endParaRPr>
          </a:p>
        </p:txBody>
      </p:sp>
      <p:sp>
        <p:nvSpPr>
          <p:cNvPr id="71682" name="Rectangle 2"/>
          <p:cNvSpPr>
            <a:spLocks noGrp="1" noRot="1" noChangeAspect="1" noChangeArrowheads="1" noTextEdit="1"/>
          </p:cNvSpPr>
          <p:nvPr>
            <p:ph type="sldImg"/>
          </p:nvPr>
        </p:nvSpPr>
        <p:spPr>
          <a:ln/>
        </p:spPr>
      </p:sp>
      <p:sp>
        <p:nvSpPr>
          <p:cNvPr id="71683" name="Rectangle 3"/>
          <p:cNvSpPr>
            <a:spLocks noGrp="1" noChangeArrowheads="1"/>
          </p:cNvSpPr>
          <p:nvPr>
            <p:ph type="body" idx="1"/>
          </p:nvPr>
        </p:nvSpPr>
        <p:spPr>
          <a:noFill/>
          <a:ln/>
        </p:spPr>
        <p:txBody>
          <a:bodyPr/>
          <a:lstStyle/>
          <a:p>
            <a:pPr eaLnBrk="1" hangingPunct="1"/>
            <a:r>
              <a:rPr lang="en-US" smtClean="0">
                <a:latin typeface="Arial" pitchFamily="34" charset="0"/>
              </a:rPr>
              <a:t>A marketing audit is a comprehensive, systematic, independent, and periodic examination of a company’s or business unit’s marketing environment, objectives, strategies, and activities, with a view to determining problem areas and opportunities and recommending a plan of action to improve the company’s marketing performance.</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7"/>
          <p:cNvSpPr>
            <a:spLocks noGrp="1" noChangeArrowheads="1"/>
          </p:cNvSpPr>
          <p:nvPr>
            <p:ph type="sldNum" sz="quarter" idx="5"/>
          </p:nvPr>
        </p:nvSpPr>
        <p:spPr>
          <a:noFill/>
        </p:spPr>
        <p:txBody>
          <a:bodyPr/>
          <a:lstStyle/>
          <a:p>
            <a:fld id="{8910F76E-37D5-4AF0-8418-D181C0394DDF}" type="slidenum">
              <a:rPr lang="en-US" smtClean="0">
                <a:latin typeface="Arial" pitchFamily="34" charset="0"/>
              </a:rPr>
              <a:pPr/>
              <a:t>19</a:t>
            </a:fld>
            <a:endParaRPr lang="en-US" smtClean="0">
              <a:latin typeface="Arial" pitchFamily="34" charset="0"/>
            </a:endParaRPr>
          </a:p>
        </p:txBody>
      </p:sp>
      <p:sp>
        <p:nvSpPr>
          <p:cNvPr id="73730" name="Rectangle 2"/>
          <p:cNvSpPr>
            <a:spLocks noGrp="1" noRot="1" noChangeAspect="1" noChangeArrowheads="1" noTextEdit="1"/>
          </p:cNvSpPr>
          <p:nvPr>
            <p:ph type="sldImg"/>
          </p:nvPr>
        </p:nvSpPr>
        <p:spPr>
          <a:ln/>
        </p:spPr>
      </p:sp>
      <p:sp>
        <p:nvSpPr>
          <p:cNvPr id="2499587" name="Rectangle 3"/>
          <p:cNvSpPr>
            <a:spLocks noGrp="1" noChangeArrowheads="1"/>
          </p:cNvSpPr>
          <p:nvPr>
            <p:ph type="body" idx="1"/>
          </p:nvPr>
        </p:nvSpPr>
        <p:spPr/>
        <p:txBody>
          <a:bodyPr/>
          <a:lstStyle/>
          <a:p>
            <a:pPr eaLnBrk="1" hangingPunct="1">
              <a:defRPr/>
            </a:pPr>
            <a:r>
              <a:rPr lang="en-US" dirty="0" smtClean="0"/>
              <a:t>Marketing audits have four characteristics:</a:t>
            </a:r>
          </a:p>
          <a:p>
            <a:pPr marL="228600" indent="-228600" eaLnBrk="1" hangingPunct="1">
              <a:buFontTx/>
              <a:buAutoNum type="arabicPeriod"/>
              <a:defRPr/>
            </a:pPr>
            <a:r>
              <a:rPr lang="en-US" dirty="0" smtClean="0"/>
              <a:t>Comprehensive—The marketing audit covers all the major marketing activities of a business, not just a few trouble spots as in a functional audit.</a:t>
            </a:r>
          </a:p>
          <a:p>
            <a:pPr marL="228600" indent="-228600" eaLnBrk="1" hangingPunct="1">
              <a:buFontTx/>
              <a:buAutoNum type="arabicPeriod"/>
              <a:defRPr/>
            </a:pPr>
            <a:r>
              <a:rPr lang="en-US" dirty="0" smtClean="0"/>
              <a:t>Systematic—The marketing audit is an orderly examination of the organization’s macro- and micromarketing environments, marketing objectives and strategies, marketing systems, and specific activities. </a:t>
            </a:r>
          </a:p>
          <a:p>
            <a:pPr marL="228600" indent="-228600" eaLnBrk="1" hangingPunct="1">
              <a:buFontTx/>
              <a:buAutoNum type="arabicPeriod"/>
              <a:defRPr/>
            </a:pPr>
            <a:r>
              <a:rPr lang="en-US" dirty="0" smtClean="0"/>
              <a:t>Independent— Self-audits, in which managers rate their own operations, lack objectivity and independence. </a:t>
            </a:r>
          </a:p>
          <a:p>
            <a:pPr marL="228600" indent="-228600" eaLnBrk="1" hangingPunct="1">
              <a:buFontTx/>
              <a:buAutoNum type="arabicPeriod"/>
              <a:defRPr/>
            </a:pPr>
            <a:r>
              <a:rPr lang="en-US" dirty="0" smtClean="0"/>
              <a:t>Periodic—Firms typically initiate marketing audits only after failing to review their marketing operations during good times, with resulting problems. A periodic marketing audit can benefit companies in good health as well as those in trouble.</a:t>
            </a:r>
            <a:endParaRPr lang="en-US" dirty="0"/>
          </a:p>
          <a:p>
            <a:pPr marL="228600" indent="-228600" eaLnBrk="1" hangingPunct="1">
              <a:defRPr/>
            </a:pPr>
            <a:endParaRPr lang="en-US" dirty="0" smtClean="0"/>
          </a:p>
          <a:p>
            <a:pPr eaLnBrk="1" hangingPunct="1">
              <a:defRPr/>
            </a:pPr>
            <a:r>
              <a:rPr lang="en-US" dirty="0" smtClean="0"/>
              <a:t>A full description of the components of a marketing audit are explained in Table 22.10. </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 name="Rectangle 17"/>
          <p:cNvSpPr/>
          <p:nvPr userDrawn="1"/>
        </p:nvSpPr>
        <p:spPr>
          <a:xfrm>
            <a:off x="0" y="0"/>
            <a:ext cx="91440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pic>
        <p:nvPicPr>
          <p:cNvPr id="4" name="Picture 2"/>
          <p:cNvPicPr>
            <a:picLocks noChangeAspect="1" noChangeArrowheads="1"/>
          </p:cNvPicPr>
          <p:nvPr userDrawn="1"/>
        </p:nvPicPr>
        <p:blipFill>
          <a:blip r:embed="rId2" cstate="print">
            <a:clrChange>
              <a:clrFrom>
                <a:srgbClr val="231F20"/>
              </a:clrFrom>
              <a:clrTo>
                <a:srgbClr val="231F20">
                  <a:alpha val="0"/>
                </a:srgbClr>
              </a:clrTo>
            </a:clrChange>
          </a:blip>
          <a:srcRect t="65591" b="7527"/>
          <a:stretch>
            <a:fillRect/>
          </a:stretch>
        </p:blipFill>
        <p:spPr bwMode="auto">
          <a:xfrm>
            <a:off x="2362200" y="5233988"/>
            <a:ext cx="6172200" cy="1624012"/>
          </a:xfrm>
          <a:prstGeom prst="rect">
            <a:avLst/>
          </a:prstGeom>
          <a:noFill/>
          <a:ln w="9525">
            <a:noFill/>
            <a:miter lim="800000"/>
            <a:headEnd/>
            <a:tailEnd/>
          </a:ln>
        </p:spPr>
      </p:pic>
      <p:pic>
        <p:nvPicPr>
          <p:cNvPr id="5" name="Picture 5"/>
          <p:cNvPicPr>
            <a:picLocks noChangeAspect="1" noChangeArrowheads="1"/>
          </p:cNvPicPr>
          <p:nvPr userDrawn="1"/>
        </p:nvPicPr>
        <p:blipFill>
          <a:blip r:embed="rId3" cstate="print">
            <a:clrChange>
              <a:clrFrom>
                <a:srgbClr val="231F20"/>
              </a:clrFrom>
              <a:clrTo>
                <a:srgbClr val="231F20">
                  <a:alpha val="0"/>
                </a:srgbClr>
              </a:clrTo>
            </a:clrChange>
          </a:blip>
          <a:srcRect/>
          <a:stretch>
            <a:fillRect/>
          </a:stretch>
        </p:blipFill>
        <p:spPr bwMode="auto">
          <a:xfrm>
            <a:off x="0" y="0"/>
            <a:ext cx="1447800" cy="6858000"/>
          </a:xfrm>
          <a:prstGeom prst="rect">
            <a:avLst/>
          </a:prstGeom>
          <a:noFill/>
          <a:ln w="9525">
            <a:noFill/>
            <a:miter lim="800000"/>
            <a:headEnd/>
            <a:tailEnd/>
          </a:ln>
        </p:spPr>
      </p:pic>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533400" y="1600200"/>
            <a:ext cx="7924800" cy="457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Footer Placeholder 3"/>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AB1CE537-52A4-443A-8FAA-5D4067E3C766}" type="slidenum">
              <a:rPr lang="en-US"/>
              <a:pPr>
                <a:defRPr/>
              </a:pPr>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1-</a:t>
            </a:r>
            <a:fld id="{C00B9D0F-9CB3-4B5A-9895-5B2556FC1BB8}" type="slidenum">
              <a:rPr lang="en-US"/>
              <a:pPr>
                <a:defRPr/>
              </a:pPr>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7620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86300" y="1600200"/>
            <a:ext cx="3771900"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4"/>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9EA2E5E5-6F88-47DD-9E78-81D8DDFCDAC8}" type="slidenum">
              <a:rPr lang="en-US"/>
              <a:pPr>
                <a:defRPr/>
              </a:pPr>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Footer Placeholder 6"/>
          <p:cNvSpPr>
            <a:spLocks noGrp="1"/>
          </p:cNvSpPr>
          <p:nvPr>
            <p:ph type="ftr" sz="quarter" idx="10"/>
          </p:nvPr>
        </p:nvSpPr>
        <p:spPr/>
        <p:txBody>
          <a:bodyPr/>
          <a:lstStyle>
            <a:lvl1pPr>
              <a:defRPr sz="1400" dirty="0" smtClean="0"/>
            </a:lvl1pPr>
          </a:lstStyle>
          <a:p>
            <a:pPr>
              <a:defRPr/>
            </a:pPr>
            <a:r>
              <a:rPr lang="en-US"/>
              <a:t>Copyright © 2011 Pearson Education, Inc.  Publishing as Prentice Hall		     1-</a:t>
            </a:r>
            <a:fld id="{8CD89D49-5006-4B0F-9E4C-760789BB5259}" type="slidenum">
              <a:rPr lang="en-US"/>
              <a:pPr>
                <a:defRPr/>
              </a:pPr>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dirty="0" smtClean="0"/>
              <a:t>Click to edit Master title style</a:t>
            </a:r>
            <a:endParaRPr lang="en-US" dirty="0"/>
          </a:p>
        </p:txBody>
      </p:sp>
      <p:sp>
        <p:nvSpPr>
          <p:cNvPr id="3" name="Footer Placeholder 2"/>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00E193D3-60C3-4132-8C81-35E1A51A10ED}" type="slidenum">
              <a:rPr lang="en-US"/>
              <a:pPr>
                <a:defRPr/>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sz="1200" dirty="0" smtClean="0"/>
            </a:lvl1pPr>
          </a:lstStyle>
          <a:p>
            <a:pPr>
              <a:defRPr/>
            </a:pPr>
            <a:r>
              <a:rPr lang="en-US"/>
              <a:t>Copyright © 2011 Pearson Education, Inc.  Publishing as Prentice Hall		 	      22-</a:t>
            </a:r>
            <a:fld id="{B07BE432-20EC-41AB-BB5F-ACD268DD66A5}" type="slidenum">
              <a:rPr lang="en-US"/>
              <a:pPr>
                <a:defRPr/>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z="1400" dirty="0" smtClean="0"/>
            </a:lvl1pPr>
          </a:lstStyle>
          <a:p>
            <a:pPr>
              <a:defRPr/>
            </a:pPr>
            <a:r>
              <a:rPr lang="en-US"/>
              <a:t>Copyright © 2011 Pearson Education, Inc.  Publishing as Prentice Hall		      1-</a:t>
            </a:r>
            <a:fld id="{594EB432-F533-4149-BEB1-682E2A0361C0}" type="slidenum">
              <a:rPr lang="en-US"/>
              <a:pPr>
                <a:defRPr/>
              </a:pPr>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2EB15722-AB20-46E5-B414-2832C01F77CD}" type="slidenum">
              <a:rPr lang="en-US"/>
              <a:pPr>
                <a:defRPr/>
              </a:pPr>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727D52CB-DF79-493B-86C2-1BE2FBF09D56}" type="slidenum">
              <a:rPr lang="en-US"/>
              <a:pPr>
                <a:defRPr/>
              </a:pPr>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34150" y="274638"/>
            <a:ext cx="1924050" cy="5897562"/>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762000" y="274638"/>
            <a:ext cx="5619750" cy="5897562"/>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Footer Placeholder 3"/>
          <p:cNvSpPr>
            <a:spLocks noGrp="1"/>
          </p:cNvSpPr>
          <p:nvPr>
            <p:ph type="ftr" sz="quarter" idx="10"/>
          </p:nvPr>
        </p:nvSpPr>
        <p:spPr/>
        <p:txBody>
          <a:bodyPr/>
          <a:lstStyle>
            <a:lvl1pPr>
              <a:defRPr sz="1400" dirty="0"/>
            </a:lvl1pPr>
          </a:lstStyle>
          <a:p>
            <a:pPr>
              <a:defRPr/>
            </a:pPr>
            <a:r>
              <a:rPr lang="en-US"/>
              <a:t>Copyright © </a:t>
            </a:r>
            <a:r>
              <a:rPr lang="en-US" smtClean="0"/>
              <a:t>2011 </a:t>
            </a:r>
            <a:r>
              <a:rPr lang="en-US"/>
              <a:t>Pearson Education, Inc.  Publishing as Prentice Hall		      </a:t>
            </a:r>
            <a:r>
              <a:rPr lang="en-US" smtClean="0"/>
              <a:t>  </a:t>
            </a:r>
            <a:r>
              <a:rPr lang="en-US"/>
              <a:t>1-</a:t>
            </a:r>
            <a:fld id="{7252E6EB-BA67-41A2-B169-C2B25E3BFF98}" type="slidenum">
              <a:rPr lang="en-US"/>
              <a:pPr>
                <a:defRPr/>
              </a:pPr>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9" name="Rectangle 5"/>
          <p:cNvSpPr>
            <a:spLocks noGrp="1" noChangeArrowheads="1"/>
          </p:cNvSpPr>
          <p:nvPr>
            <p:ph type="ftr" sz="quarter" idx="3"/>
          </p:nvPr>
        </p:nvSpPr>
        <p:spPr bwMode="auto">
          <a:xfrm>
            <a:off x="152400" y="6381750"/>
            <a:ext cx="8686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dirty="0" smtClean="0">
                <a:latin typeface="Arial" charset="0"/>
              </a:defRPr>
            </a:lvl1pPr>
          </a:lstStyle>
          <a:p>
            <a:pPr>
              <a:defRPr/>
            </a:pPr>
            <a:r>
              <a:rPr lang="en-US"/>
              <a:t>Copyright © 2011 Pearson Education, Inc.  Publishing as Prentice Hall		          	   22-</a:t>
            </a:r>
            <a:fld id="{9E202DC0-70A0-4BFE-9AF4-186ACDA15A48}" type="slidenum">
              <a:rPr lang="en-US"/>
              <a:pPr>
                <a:defRPr/>
              </a:pPr>
              <a:t>‹#›</a:t>
            </a:fld>
            <a:endParaRPr lang="en-US"/>
          </a:p>
        </p:txBody>
      </p:sp>
      <p:sp>
        <p:nvSpPr>
          <p:cNvPr id="1027" name="Rectangle 3"/>
          <p:cNvSpPr>
            <a:spLocks noGrp="1" noChangeArrowheads="1"/>
          </p:cNvSpPr>
          <p:nvPr>
            <p:ph type="body" idx="1"/>
          </p:nvPr>
        </p:nvSpPr>
        <p:spPr bwMode="auto">
          <a:xfrm>
            <a:off x="762000" y="1600200"/>
            <a:ext cx="7696200" cy="45720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2"/>
          <p:cNvSpPr>
            <a:spLocks noGrp="1" noChangeArrowheads="1"/>
          </p:cNvSpPr>
          <p:nvPr>
            <p:ph type="title"/>
          </p:nvPr>
        </p:nvSpPr>
        <p:spPr bwMode="auto">
          <a:xfrm>
            <a:off x="762000" y="274638"/>
            <a:ext cx="76962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1" name="Rectangle 10"/>
          <p:cNvSpPr/>
          <p:nvPr userDrawn="1"/>
        </p:nvSpPr>
        <p:spPr>
          <a:xfrm>
            <a:off x="8458200" y="0"/>
            <a:ext cx="685800" cy="685800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2" name="Isosceles Triangle 11"/>
          <p:cNvSpPr/>
          <p:nvPr userDrawn="1"/>
        </p:nvSpPr>
        <p:spPr>
          <a:xfrm rot="16200000">
            <a:off x="5724525" y="2752725"/>
            <a:ext cx="6858000" cy="1352550"/>
          </a:xfrm>
          <a:prstGeom prst="triangle">
            <a:avLst/>
          </a:prstGeom>
          <a:solidFill>
            <a:schemeClr val="bg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3" name="Isosceles Triangle 12"/>
          <p:cNvSpPr/>
          <p:nvPr userDrawn="1"/>
        </p:nvSpPr>
        <p:spPr>
          <a:xfrm rot="16200000">
            <a:off x="-228600" y="381000"/>
            <a:ext cx="1143000" cy="381000"/>
          </a:xfrm>
          <a:prstGeom prst="triangle">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4" name="Rectangle 13"/>
          <p:cNvSpPr/>
          <p:nvPr userDrawn="1"/>
        </p:nvSpPr>
        <p:spPr>
          <a:xfrm>
            <a:off x="0" y="0"/>
            <a:ext cx="152400" cy="1143000"/>
          </a:xfrm>
          <a:prstGeom prst="rect">
            <a:avLst/>
          </a:prstGeom>
          <a:solidFill>
            <a:schemeClr val="tx1"/>
          </a:solidFill>
          <a:ln>
            <a:solidFill>
              <a:srgbClr val="FF0505"/>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timing>
    <p:tnLst>
      <p:par>
        <p:cTn id="1" dur="indefinite" restart="never" nodeType="tmRoot"/>
      </p:par>
    </p:tnLst>
  </p:timing>
  <p:hf sldNum="0" hdr="0" dt="0"/>
  <p:txStyles>
    <p:titleStyle>
      <a:lvl1pPr algn="l" rtl="0" eaLnBrk="0" fontAlgn="base" hangingPunct="0">
        <a:spcBef>
          <a:spcPct val="0"/>
        </a:spcBef>
        <a:spcAft>
          <a:spcPct val="0"/>
        </a:spcAft>
        <a:defRPr sz="3600" b="1">
          <a:solidFill>
            <a:schemeClr val="tx1"/>
          </a:solidFill>
          <a:latin typeface="+mj-lt"/>
          <a:ea typeface="+mj-ea"/>
          <a:cs typeface="+mj-cs"/>
        </a:defRPr>
      </a:lvl1pPr>
      <a:lvl2pPr algn="l" rtl="0" eaLnBrk="0" fontAlgn="base" hangingPunct="0">
        <a:spcBef>
          <a:spcPct val="0"/>
        </a:spcBef>
        <a:spcAft>
          <a:spcPct val="0"/>
        </a:spcAft>
        <a:defRPr sz="3600" b="1">
          <a:solidFill>
            <a:schemeClr val="tx1"/>
          </a:solidFill>
          <a:latin typeface="Arial" charset="0"/>
        </a:defRPr>
      </a:lvl2pPr>
      <a:lvl3pPr algn="l" rtl="0" eaLnBrk="0" fontAlgn="base" hangingPunct="0">
        <a:spcBef>
          <a:spcPct val="0"/>
        </a:spcBef>
        <a:spcAft>
          <a:spcPct val="0"/>
        </a:spcAft>
        <a:defRPr sz="3600" b="1">
          <a:solidFill>
            <a:schemeClr val="tx1"/>
          </a:solidFill>
          <a:latin typeface="Arial" charset="0"/>
        </a:defRPr>
      </a:lvl3pPr>
      <a:lvl4pPr algn="l" rtl="0" eaLnBrk="0" fontAlgn="base" hangingPunct="0">
        <a:spcBef>
          <a:spcPct val="0"/>
        </a:spcBef>
        <a:spcAft>
          <a:spcPct val="0"/>
        </a:spcAft>
        <a:defRPr sz="3600" b="1">
          <a:solidFill>
            <a:schemeClr val="tx1"/>
          </a:solidFill>
          <a:latin typeface="Arial" charset="0"/>
        </a:defRPr>
      </a:lvl4pPr>
      <a:lvl5pPr algn="l" rtl="0" eaLnBrk="0" fontAlgn="base" hangingPunct="0">
        <a:spcBef>
          <a:spcPct val="0"/>
        </a:spcBef>
        <a:spcAft>
          <a:spcPct val="0"/>
        </a:spcAft>
        <a:defRPr sz="3600" b="1">
          <a:solidFill>
            <a:schemeClr val="tx1"/>
          </a:solidFill>
          <a:latin typeface="Arial" charset="0"/>
        </a:defRPr>
      </a:lvl5pPr>
      <a:lvl6pPr marL="457200" algn="ctr" rtl="0" fontAlgn="base">
        <a:spcBef>
          <a:spcPct val="0"/>
        </a:spcBef>
        <a:spcAft>
          <a:spcPct val="0"/>
        </a:spcAft>
        <a:defRPr sz="3600" b="1">
          <a:solidFill>
            <a:schemeClr val="bg1"/>
          </a:solidFill>
          <a:latin typeface="Arial" charset="0"/>
        </a:defRPr>
      </a:lvl6pPr>
      <a:lvl7pPr marL="914400" algn="ctr" rtl="0" fontAlgn="base">
        <a:spcBef>
          <a:spcPct val="0"/>
        </a:spcBef>
        <a:spcAft>
          <a:spcPct val="0"/>
        </a:spcAft>
        <a:defRPr sz="3600" b="1">
          <a:solidFill>
            <a:schemeClr val="bg1"/>
          </a:solidFill>
          <a:latin typeface="Arial" charset="0"/>
        </a:defRPr>
      </a:lvl7pPr>
      <a:lvl8pPr marL="1371600" algn="ctr" rtl="0" fontAlgn="base">
        <a:spcBef>
          <a:spcPct val="0"/>
        </a:spcBef>
        <a:spcAft>
          <a:spcPct val="0"/>
        </a:spcAft>
        <a:defRPr sz="3600" b="1">
          <a:solidFill>
            <a:schemeClr val="bg1"/>
          </a:solidFill>
          <a:latin typeface="Arial" charset="0"/>
        </a:defRPr>
      </a:lvl8pPr>
      <a:lvl9pPr marL="1828800" algn="ctr" rtl="0" fontAlgn="base">
        <a:spcBef>
          <a:spcPct val="0"/>
        </a:spcBef>
        <a:spcAft>
          <a:spcPct val="0"/>
        </a:spcAft>
        <a:defRPr sz="3600" b="1">
          <a:solidFill>
            <a:schemeClr val="bg1"/>
          </a:solidFill>
          <a:latin typeface="Arial" charset="0"/>
        </a:defRPr>
      </a:lvl9pPr>
    </p:titleStyle>
    <p:bodyStyle>
      <a:lvl1pPr marL="342900" indent="-342900" algn="l" rtl="0" eaLnBrk="0" fontAlgn="base" hangingPunct="0">
        <a:spcBef>
          <a:spcPct val="10000"/>
        </a:spcBef>
        <a:spcAft>
          <a:spcPct val="10000"/>
        </a:spcAft>
        <a:buClr>
          <a:schemeClr val="tx1"/>
        </a:buClr>
        <a:buSzPct val="50000"/>
        <a:buFont typeface="Wingdings" pitchFamily="2" charset="2"/>
        <a:buChar char="§"/>
        <a:defRPr sz="2800">
          <a:solidFill>
            <a:schemeClr val="tx1"/>
          </a:solidFill>
          <a:latin typeface="+mn-lt"/>
          <a:ea typeface="+mn-ea"/>
          <a:cs typeface="+mn-cs"/>
        </a:defRPr>
      </a:lvl1pPr>
      <a:lvl2pPr marL="742950" indent="-285750" algn="l" rtl="0" eaLnBrk="0" fontAlgn="base" hangingPunct="0">
        <a:spcBef>
          <a:spcPct val="10000"/>
        </a:spcBef>
        <a:spcAft>
          <a:spcPct val="10000"/>
        </a:spcAft>
        <a:buClr>
          <a:schemeClr val="tx1"/>
        </a:buClr>
        <a:buSzPct val="50000"/>
        <a:buFont typeface="Wingdings" pitchFamily="2" charset="2"/>
        <a:buChar char="§"/>
        <a:defRPr sz="2800">
          <a:solidFill>
            <a:schemeClr val="tx1"/>
          </a:solidFill>
          <a:latin typeface="+mn-lt"/>
        </a:defRPr>
      </a:lvl2pPr>
      <a:lvl3pPr marL="1143000" indent="-228600" algn="l" rtl="0" eaLnBrk="0" fontAlgn="base" hangingPunct="0">
        <a:spcBef>
          <a:spcPct val="10000"/>
        </a:spcBef>
        <a:spcAft>
          <a:spcPct val="10000"/>
        </a:spcAft>
        <a:buClr>
          <a:schemeClr val="tx1"/>
        </a:buClr>
        <a:buSzPct val="50000"/>
        <a:buFont typeface="Wingdings" pitchFamily="2" charset="2"/>
        <a:buChar char="§"/>
        <a:defRPr sz="2400">
          <a:solidFill>
            <a:schemeClr val="tx1"/>
          </a:solidFill>
          <a:latin typeface="+mn-lt"/>
        </a:defRPr>
      </a:lvl3pPr>
      <a:lvl4pPr marL="1600200" indent="-228600" algn="l" rtl="0" eaLnBrk="0" fontAlgn="base" hangingPunct="0">
        <a:spcBef>
          <a:spcPct val="25000"/>
        </a:spcBef>
        <a:spcAft>
          <a:spcPct val="25000"/>
        </a:spcAft>
        <a:buClr>
          <a:schemeClr val="tx1"/>
        </a:buClr>
        <a:buSzPct val="50000"/>
        <a:buFont typeface="Wingdings" pitchFamily="2" charset="2"/>
        <a:buChar char="§"/>
        <a:defRPr sz="2400">
          <a:solidFill>
            <a:schemeClr val="tx1"/>
          </a:solidFill>
          <a:latin typeface="+mn-lt"/>
        </a:defRPr>
      </a:lvl4pPr>
      <a:lvl5pPr marL="2057400" indent="-228600" algn="l" rtl="0" eaLnBrk="0" fontAlgn="base" hangingPunct="0">
        <a:spcBef>
          <a:spcPct val="25000"/>
        </a:spcBef>
        <a:spcAft>
          <a:spcPct val="25000"/>
        </a:spcAft>
        <a:buClr>
          <a:schemeClr val="tx1"/>
        </a:buClr>
        <a:buSzPct val="50000"/>
        <a:buFont typeface="Wingdings" pitchFamily="2" charset="2"/>
        <a:buChar char="§"/>
        <a:defRPr sz="2400">
          <a:solidFill>
            <a:schemeClr val="tx1"/>
          </a:solidFill>
          <a:latin typeface="+mn-lt"/>
        </a:defRPr>
      </a:lvl5pPr>
      <a:lvl6pPr marL="2514600" indent="-228600" algn="l" rtl="0" fontAlgn="base">
        <a:spcBef>
          <a:spcPct val="25000"/>
        </a:spcBef>
        <a:spcAft>
          <a:spcPct val="25000"/>
        </a:spcAft>
        <a:buClr>
          <a:schemeClr val="tx1"/>
        </a:buClr>
        <a:buChar char="•"/>
        <a:defRPr sz="2000">
          <a:solidFill>
            <a:schemeClr val="tx1"/>
          </a:solidFill>
          <a:latin typeface="+mn-lt"/>
        </a:defRPr>
      </a:lvl6pPr>
      <a:lvl7pPr marL="2971800" indent="-228600" algn="l" rtl="0" fontAlgn="base">
        <a:spcBef>
          <a:spcPct val="25000"/>
        </a:spcBef>
        <a:spcAft>
          <a:spcPct val="25000"/>
        </a:spcAft>
        <a:buClr>
          <a:schemeClr val="tx1"/>
        </a:buClr>
        <a:buChar char="•"/>
        <a:defRPr sz="2000">
          <a:solidFill>
            <a:schemeClr val="tx1"/>
          </a:solidFill>
          <a:latin typeface="+mn-lt"/>
        </a:defRPr>
      </a:lvl7pPr>
      <a:lvl8pPr marL="3429000" indent="-228600" algn="l" rtl="0" fontAlgn="base">
        <a:spcBef>
          <a:spcPct val="25000"/>
        </a:spcBef>
        <a:spcAft>
          <a:spcPct val="25000"/>
        </a:spcAft>
        <a:buClr>
          <a:schemeClr val="tx1"/>
        </a:buClr>
        <a:buChar char="•"/>
        <a:defRPr sz="2000">
          <a:solidFill>
            <a:schemeClr val="tx1"/>
          </a:solidFill>
          <a:latin typeface="+mn-lt"/>
        </a:defRPr>
      </a:lvl8pPr>
      <a:lvl9pPr marL="3886200" indent="-228600" algn="l" rtl="0" fontAlgn="base">
        <a:spcBef>
          <a:spcPct val="25000"/>
        </a:spcBef>
        <a:spcAft>
          <a:spcPct val="25000"/>
        </a:spcAft>
        <a:buClr>
          <a:schemeClr val="tx1"/>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a:xfrm>
            <a:off x="2438400" y="1143000"/>
            <a:ext cx="5562600" cy="4495800"/>
          </a:xfrm>
        </p:spPr>
        <p:txBody>
          <a:bodyPr/>
          <a:lstStyle/>
          <a:p>
            <a:pPr eaLnBrk="1" hangingPunct="1"/>
            <a:r>
              <a:rPr lang="en-US" dirty="0" smtClean="0">
                <a:solidFill>
                  <a:schemeClr val="tx1"/>
                </a:solidFill>
                <a:latin typeface="Garamond" pitchFamily="18" charset="0"/>
              </a:rPr>
              <a:t/>
            </a:r>
            <a:br>
              <a:rPr lang="en-US" dirty="0" smtClean="0">
                <a:solidFill>
                  <a:schemeClr val="tx1"/>
                </a:solidFill>
                <a:latin typeface="Garamond" pitchFamily="18" charset="0"/>
              </a:rPr>
            </a:br>
            <a:r>
              <a:rPr lang="en-US" dirty="0" smtClean="0">
                <a:solidFill>
                  <a:schemeClr val="tx1"/>
                </a:solidFill>
                <a:latin typeface="Garamond" pitchFamily="18" charset="0"/>
              </a:rPr>
              <a:t>Managing a Holistic Marketing Organization for the Long Run</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z="3200" smtClean="0"/>
              <a:t>Corporate Social Responsibility</a:t>
            </a:r>
          </a:p>
        </p:txBody>
      </p:sp>
      <p:sp>
        <p:nvSpPr>
          <p:cNvPr id="44035" name="Rectangle 9"/>
          <p:cNvSpPr>
            <a:spLocks noGrp="1" noChangeArrowheads="1"/>
          </p:cNvSpPr>
          <p:nvPr>
            <p:ph type="body" idx="1"/>
          </p:nvPr>
        </p:nvSpPr>
        <p:spPr>
          <a:xfrm>
            <a:off x="609600" y="1219200"/>
            <a:ext cx="7924800" cy="4572000"/>
          </a:xfrm>
        </p:spPr>
        <p:txBody>
          <a:bodyPr/>
          <a:lstStyle/>
          <a:p>
            <a:pPr eaLnBrk="1" hangingPunct="1"/>
            <a:r>
              <a:rPr lang="en-US" b="1" dirty="0" smtClean="0"/>
              <a:t>Socially responsible behavior</a:t>
            </a:r>
            <a:endParaRPr lang="en-US" dirty="0" smtClean="0"/>
          </a:p>
          <a:p>
            <a:pPr algn="just" eaLnBrk="1" hangingPunct="1">
              <a:buNone/>
            </a:pPr>
            <a:r>
              <a:rPr lang="en-US" dirty="0" smtClean="0"/>
              <a:t>	</a:t>
            </a:r>
            <a:r>
              <a:rPr lang="en-US" sz="2000" dirty="0" smtClean="0"/>
              <a:t>Individual marketers must practice a "social conscience" in specific dealings with customers and stakeholders. (Increasingly, people say that they want information about a company's record on social and environmental responsibility to help decide which companies to buy from, invest in, and work for).</a:t>
            </a:r>
          </a:p>
          <a:p>
            <a:pPr eaLnBrk="1" hangingPunct="1"/>
            <a:r>
              <a:rPr lang="en-US" b="1" dirty="0" smtClean="0"/>
              <a:t>Ethical behavior</a:t>
            </a:r>
          </a:p>
          <a:p>
            <a:pPr algn="just" eaLnBrk="1" hangingPunct="1">
              <a:buNone/>
            </a:pPr>
            <a:r>
              <a:rPr lang="en-US" dirty="0" smtClean="0"/>
              <a:t>	</a:t>
            </a:r>
            <a:r>
              <a:rPr lang="en-US" sz="2000" dirty="0" smtClean="0"/>
              <a:t>Companies must adopt and disseminate a written code of ethics, build a company tradition of ethical behavior, and hold its people fully responsible for observing ethical and legal guidelines. </a:t>
            </a:r>
            <a:r>
              <a:rPr lang="en-US" sz="2000" dirty="0" smtClean="0">
                <a:solidFill>
                  <a:schemeClr val="tx2"/>
                </a:solidFill>
              </a:rPr>
              <a:t>.</a:t>
            </a:r>
            <a:r>
              <a:rPr lang="en-US" sz="2000" dirty="0" smtClean="0"/>
              <a:t/>
            </a:r>
            <a:br>
              <a:rPr lang="en-US" sz="2000" dirty="0" smtClean="0"/>
            </a:br>
            <a:r>
              <a:rPr lang="en-US" b="1" dirty="0" smtClean="0"/>
              <a:t>Legal behavior</a:t>
            </a:r>
          </a:p>
          <a:p>
            <a:pPr>
              <a:buNone/>
            </a:pPr>
            <a:r>
              <a:rPr lang="en-US" sz="2000" dirty="0" smtClean="0"/>
              <a:t>	Society must use the law to define, as clearly as possible, those practices that are illegal, antisocial, or anticompetitive. Organizations must ensure that every employee knows and observes any relevant laws.</a:t>
            </a:r>
            <a:endParaRPr lang="en-US" sz="2000" dirty="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sz="3200" smtClean="0"/>
              <a:t>Corporate Social Responsibility</a:t>
            </a:r>
          </a:p>
        </p:txBody>
      </p:sp>
      <p:sp>
        <p:nvSpPr>
          <p:cNvPr id="6" name="TextBox 5"/>
          <p:cNvSpPr txBox="1"/>
          <p:nvPr/>
        </p:nvSpPr>
        <p:spPr>
          <a:xfrm>
            <a:off x="533400" y="1600200"/>
            <a:ext cx="8305799" cy="3970318"/>
          </a:xfrm>
          <a:prstGeom prst="rect">
            <a:avLst/>
          </a:prstGeom>
          <a:noFill/>
        </p:spPr>
        <p:txBody>
          <a:bodyPr wrap="square" rtlCol="0">
            <a:spAutoFit/>
          </a:bodyPr>
          <a:lstStyle/>
          <a:p>
            <a:pPr algn="just"/>
            <a:r>
              <a:rPr lang="en-US" dirty="0" smtClean="0"/>
              <a:t>Effective internal marketing must be matched by a strong sense of ethics, values, and social responsibility. A number of forces are driving companies to practice a higher level of corporate social responsibility, such as rising customer expectations, evolving employee goals and ambitions, tighter government legislation and pressure, investor interest in social criteria, media scrutiny, and changing business procurement practices. Palm oil was hailed as a renewable fuel for food companies looking to find a solution to a trans-fat ban, until its use was linked to the destruction of tropical rain forests and the extinction of the orangutan and the sun bear. When Greenpeace released a report criticizing Nestlé for purchasing palm oil for its </a:t>
            </a:r>
            <a:r>
              <a:rPr lang="en-US" dirty="0" err="1" smtClean="0"/>
              <a:t>KitKat</a:t>
            </a:r>
            <a:r>
              <a:rPr lang="en-US" dirty="0" smtClean="0"/>
              <a:t> candy bars from an Indonesian firm linked to rain forest destruction there, a social media war ensued. Protestors posted a negative video on YouTube, bombarded Twitter and Nestlé’s </a:t>
            </a:r>
            <a:r>
              <a:rPr lang="en-US" dirty="0" err="1" smtClean="0"/>
              <a:t>Facebook</a:t>
            </a:r>
            <a:r>
              <a:rPr lang="en-US" dirty="0" smtClean="0"/>
              <a:t> page, and took to the streets outside Nestlé’s Jakarta offices.</a:t>
            </a:r>
          </a:p>
          <a:p>
            <a:endParaRPr lang="en-US" dirty="0"/>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pPr eaLnBrk="1" hangingPunct="1"/>
            <a:r>
              <a:rPr lang="en-US" smtClean="0"/>
              <a:t>Cause-Related Marketing</a:t>
            </a:r>
          </a:p>
        </p:txBody>
      </p:sp>
      <p:sp>
        <p:nvSpPr>
          <p:cNvPr id="46083" name="Rectangle 5"/>
          <p:cNvSpPr>
            <a:spLocks noGrp="1" noChangeArrowheads="1"/>
          </p:cNvSpPr>
          <p:nvPr>
            <p:ph type="body" idx="1"/>
          </p:nvPr>
        </p:nvSpPr>
        <p:spPr/>
        <p:txBody>
          <a:bodyPr/>
          <a:lstStyle/>
          <a:p>
            <a:pPr indent="4763" algn="ctr" eaLnBrk="1" hangingPunct="1">
              <a:spcBef>
                <a:spcPct val="0"/>
              </a:spcBef>
              <a:spcAft>
                <a:spcPct val="0"/>
              </a:spcAft>
              <a:buClrTx/>
              <a:buFont typeface="Wingdings" pitchFamily="2" charset="2"/>
              <a:buNone/>
            </a:pPr>
            <a:r>
              <a:rPr lang="en-US" smtClean="0"/>
              <a:t>  </a:t>
            </a:r>
          </a:p>
        </p:txBody>
      </p:sp>
      <p:pic>
        <p:nvPicPr>
          <p:cNvPr id="46084" name="Picture 2"/>
          <p:cNvPicPr>
            <a:picLocks noChangeAspect="1" noChangeArrowheads="1"/>
          </p:cNvPicPr>
          <p:nvPr/>
        </p:nvPicPr>
        <p:blipFill>
          <a:blip r:embed="rId3" cstate="print"/>
          <a:srcRect/>
          <a:stretch>
            <a:fillRect/>
          </a:stretch>
        </p:blipFill>
        <p:spPr bwMode="auto">
          <a:xfrm>
            <a:off x="457200" y="3810000"/>
            <a:ext cx="8382000" cy="2514600"/>
          </a:xfrm>
          <a:prstGeom prst="rect">
            <a:avLst/>
          </a:prstGeom>
          <a:noFill/>
          <a:ln w="9525">
            <a:noFill/>
            <a:miter lim="800000"/>
            <a:headEnd/>
            <a:tailEnd/>
          </a:ln>
        </p:spPr>
      </p:pic>
      <p:sp>
        <p:nvSpPr>
          <p:cNvPr id="6" name="TextBox 5"/>
          <p:cNvSpPr txBox="1"/>
          <p:nvPr/>
        </p:nvSpPr>
        <p:spPr>
          <a:xfrm>
            <a:off x="304800" y="1676400"/>
            <a:ext cx="8382000" cy="2031325"/>
          </a:xfrm>
          <a:prstGeom prst="rect">
            <a:avLst/>
          </a:prstGeom>
          <a:noFill/>
        </p:spPr>
        <p:txBody>
          <a:bodyPr wrap="square" rtlCol="0">
            <a:spAutoFit/>
          </a:bodyPr>
          <a:lstStyle/>
          <a:p>
            <a:pPr algn="just"/>
            <a:r>
              <a:rPr lang="en-US" dirty="0" smtClean="0"/>
              <a:t>Downy fabric softener’s “Touch of Comfort” cause program, for example, donates 5 cents from purchases to Quilts for Kids, an organization that works with volunteer quilters to make and distribute custom-sewn quilts to children in hospitals. Cause-related marketing is marketing that links the firm’s contributions to a designated cause to customers engaging directly or indirectly in revenue-producing transactions with the firm.</a:t>
            </a:r>
          </a:p>
          <a:p>
            <a:endParaRPr lang="en-US" dirty="0"/>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smtClean="0"/>
              <a:t>Cause-Marketing Benefits</a:t>
            </a:r>
          </a:p>
        </p:txBody>
      </p:sp>
      <p:sp>
        <p:nvSpPr>
          <p:cNvPr id="48130" name="Content Placeholder 2"/>
          <p:cNvSpPr>
            <a:spLocks noGrp="1"/>
          </p:cNvSpPr>
          <p:nvPr>
            <p:ph idx="1"/>
          </p:nvPr>
        </p:nvSpPr>
        <p:spPr>
          <a:xfrm>
            <a:off x="533400" y="1676400"/>
            <a:ext cx="7924800" cy="4495800"/>
          </a:xfrm>
        </p:spPr>
        <p:txBody>
          <a:bodyPr/>
          <a:lstStyle/>
          <a:p>
            <a:pPr eaLnBrk="1" hangingPunct="1"/>
            <a:r>
              <a:rPr lang="en-US" smtClean="0"/>
              <a:t>Build brand awareness</a:t>
            </a:r>
          </a:p>
          <a:p>
            <a:pPr eaLnBrk="1" hangingPunct="1"/>
            <a:r>
              <a:rPr lang="en-US" smtClean="0"/>
              <a:t>Enhance brand image</a:t>
            </a:r>
          </a:p>
          <a:p>
            <a:pPr eaLnBrk="1" hangingPunct="1"/>
            <a:r>
              <a:rPr lang="en-US" smtClean="0"/>
              <a:t>Establish brand credibility</a:t>
            </a:r>
          </a:p>
          <a:p>
            <a:pPr eaLnBrk="1" hangingPunct="1"/>
            <a:r>
              <a:rPr lang="en-US" smtClean="0"/>
              <a:t>Evoke brand feelings</a:t>
            </a:r>
          </a:p>
          <a:p>
            <a:pPr eaLnBrk="1" hangingPunct="1"/>
            <a:r>
              <a:rPr lang="en-US" smtClean="0"/>
              <a:t>Create a sense of brand community</a:t>
            </a:r>
          </a:p>
          <a:p>
            <a:pPr eaLnBrk="1" hangingPunct="1"/>
            <a:r>
              <a:rPr lang="en-US" smtClean="0"/>
              <a:t>Elicit brand engagement</a:t>
            </a:r>
          </a:p>
        </p:txBody>
      </p:sp>
      <p:pic>
        <p:nvPicPr>
          <p:cNvPr id="48132" name="Picture 2"/>
          <p:cNvPicPr>
            <a:picLocks noChangeAspect="1" noChangeArrowheads="1"/>
          </p:cNvPicPr>
          <p:nvPr/>
        </p:nvPicPr>
        <p:blipFill>
          <a:blip r:embed="rId3" cstate="print"/>
          <a:srcRect/>
          <a:stretch>
            <a:fillRect/>
          </a:stretch>
        </p:blipFill>
        <p:spPr bwMode="auto">
          <a:xfrm>
            <a:off x="5257800" y="1676400"/>
            <a:ext cx="2519363" cy="1982788"/>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lstStyle/>
          <a:p>
            <a:pPr eaLnBrk="1" hangingPunct="1"/>
            <a:r>
              <a:rPr lang="en-US" smtClean="0"/>
              <a:t>Branding a </a:t>
            </a:r>
            <a:br>
              <a:rPr lang="en-US" smtClean="0"/>
            </a:br>
            <a:r>
              <a:rPr lang="en-US" smtClean="0"/>
              <a:t>Cause Marketing Program</a:t>
            </a:r>
          </a:p>
        </p:txBody>
      </p:sp>
      <p:sp>
        <p:nvSpPr>
          <p:cNvPr id="50178" name="Rectangle 3"/>
          <p:cNvSpPr>
            <a:spLocks noGrp="1" noChangeArrowheads="1"/>
          </p:cNvSpPr>
          <p:nvPr>
            <p:ph type="body" idx="1"/>
          </p:nvPr>
        </p:nvSpPr>
        <p:spPr>
          <a:xfrm>
            <a:off x="533400" y="1752600"/>
            <a:ext cx="7924800" cy="4419600"/>
          </a:xfrm>
        </p:spPr>
        <p:txBody>
          <a:bodyPr/>
          <a:lstStyle/>
          <a:p>
            <a:pPr eaLnBrk="1" hangingPunct="1"/>
            <a:r>
              <a:rPr lang="en-US" dirty="0" smtClean="0"/>
              <a:t>Self-branded: Create Own Cause Program</a:t>
            </a:r>
          </a:p>
          <a:p>
            <a:pPr eaLnBrk="1" hangingPunct="1"/>
            <a:r>
              <a:rPr lang="en-US" dirty="0" smtClean="0"/>
              <a:t>Co-branded: Link to Existing Cause Program</a:t>
            </a:r>
          </a:p>
          <a:p>
            <a:pPr eaLnBrk="1" hangingPunct="1"/>
            <a:r>
              <a:rPr lang="en-US" dirty="0" smtClean="0"/>
              <a:t>Jointly branded: Link to Existing Cause Program</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z="3200" smtClean="0"/>
              <a:t>Social Marketing Campaigns</a:t>
            </a:r>
          </a:p>
        </p:txBody>
      </p:sp>
      <p:sp>
        <p:nvSpPr>
          <p:cNvPr id="5" name="Rounded Rectangle 4"/>
          <p:cNvSpPr/>
          <p:nvPr/>
        </p:nvSpPr>
        <p:spPr>
          <a:xfrm>
            <a:off x="1752600" y="1295400"/>
            <a:ext cx="5562600" cy="18288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rPr>
              <a:t>Cognitive</a:t>
            </a:r>
          </a:p>
          <a:p>
            <a:pPr algn="ctr">
              <a:defRPr/>
            </a:pPr>
            <a:r>
              <a:rPr lang="en-US" sz="2800" dirty="0" smtClean="0">
                <a:solidFill>
                  <a:schemeClr val="tx1"/>
                </a:solidFill>
                <a:latin typeface="Arial" pitchFamily="34" charset="0"/>
              </a:rPr>
              <a:t>Explain the nutritional values of different foods.</a:t>
            </a:r>
            <a:endParaRPr lang="en-US" sz="2800" dirty="0">
              <a:solidFill>
                <a:schemeClr val="tx1"/>
              </a:solidFill>
            </a:endParaRPr>
          </a:p>
        </p:txBody>
      </p:sp>
      <p:sp>
        <p:nvSpPr>
          <p:cNvPr id="6" name="Rounded Rectangle 5"/>
          <p:cNvSpPr/>
          <p:nvPr/>
        </p:nvSpPr>
        <p:spPr>
          <a:xfrm>
            <a:off x="1524000" y="4038600"/>
            <a:ext cx="6400800" cy="1600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2800" dirty="0" smtClean="0">
              <a:solidFill>
                <a:schemeClr val="tx1"/>
              </a:solidFill>
            </a:endParaRPr>
          </a:p>
          <a:p>
            <a:pPr algn="ctr">
              <a:defRPr/>
            </a:pPr>
            <a:r>
              <a:rPr lang="en-US" sz="2800" dirty="0" smtClean="0">
                <a:solidFill>
                  <a:schemeClr val="tx1"/>
                </a:solidFill>
              </a:rPr>
              <a:t>Action</a:t>
            </a:r>
          </a:p>
          <a:p>
            <a:pPr algn="ctr">
              <a:defRPr/>
            </a:pPr>
            <a:r>
              <a:rPr lang="en-US" sz="2800" dirty="0" smtClean="0">
                <a:solidFill>
                  <a:schemeClr val="tx1"/>
                </a:solidFill>
                <a:latin typeface="Arial" pitchFamily="34" charset="0"/>
              </a:rPr>
              <a:t>Motivate people to vote “yes” on a certain issue</a:t>
            </a:r>
            <a:endParaRPr lang="en-US" sz="2800" dirty="0" smtClean="0">
              <a:solidFill>
                <a:schemeClr val="tx1"/>
              </a:solidFill>
            </a:endParaRPr>
          </a:p>
          <a:p>
            <a:pPr algn="ctr">
              <a:defRPr/>
            </a:pPr>
            <a:endParaRPr lang="en-US" sz="2800" dirty="0">
              <a:solidFill>
                <a:schemeClr val="tx1"/>
              </a:solidFill>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sz="3200" smtClean="0"/>
              <a:t>Social Marketing Campaigns</a:t>
            </a:r>
          </a:p>
        </p:txBody>
      </p:sp>
      <p:sp>
        <p:nvSpPr>
          <p:cNvPr id="7" name="Rounded Rectangle 6"/>
          <p:cNvSpPr/>
          <p:nvPr/>
        </p:nvSpPr>
        <p:spPr>
          <a:xfrm>
            <a:off x="1828800" y="1524000"/>
            <a:ext cx="5105400" cy="13716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rPr>
              <a:t>Behavioral</a:t>
            </a:r>
          </a:p>
          <a:p>
            <a:pPr algn="ctr">
              <a:defRPr/>
            </a:pPr>
            <a:r>
              <a:rPr lang="en-US" sz="2800" dirty="0" err="1" smtClean="0">
                <a:solidFill>
                  <a:schemeClr val="tx1"/>
                </a:solidFill>
                <a:latin typeface="Arial" pitchFamily="34" charset="0"/>
              </a:rPr>
              <a:t>Demotivate</a:t>
            </a:r>
            <a:r>
              <a:rPr lang="en-US" sz="2800" dirty="0" smtClean="0">
                <a:solidFill>
                  <a:schemeClr val="tx1"/>
                </a:solidFill>
                <a:latin typeface="Arial" pitchFamily="34" charset="0"/>
              </a:rPr>
              <a:t> cigarette smoking.</a:t>
            </a:r>
            <a:endParaRPr lang="en-US" sz="2800" dirty="0">
              <a:solidFill>
                <a:schemeClr val="tx1"/>
              </a:solidFill>
            </a:endParaRPr>
          </a:p>
        </p:txBody>
      </p:sp>
      <p:sp>
        <p:nvSpPr>
          <p:cNvPr id="8" name="Rounded Rectangle 7"/>
          <p:cNvSpPr/>
          <p:nvPr/>
        </p:nvSpPr>
        <p:spPr>
          <a:xfrm>
            <a:off x="1981200" y="3581400"/>
            <a:ext cx="4953000" cy="16002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smtClean="0">
                <a:solidFill>
                  <a:schemeClr val="tx1"/>
                </a:solidFill>
              </a:rPr>
              <a:t>Value</a:t>
            </a:r>
          </a:p>
          <a:p>
            <a:pPr algn="ctr">
              <a:defRPr/>
            </a:pPr>
            <a:r>
              <a:rPr lang="en-US" sz="2800" dirty="0" smtClean="0">
                <a:solidFill>
                  <a:schemeClr val="tx2"/>
                </a:solidFill>
                <a:latin typeface="Arial" pitchFamily="34" charset="0"/>
              </a:rPr>
              <a:t>Alter ideas about abortion.</a:t>
            </a:r>
            <a:endParaRPr lang="en-US" sz="2800" dirty="0">
              <a:solidFill>
                <a:schemeClr val="tx2"/>
              </a:solidFill>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en-US" sz="3200" smtClean="0"/>
              <a:t>Key Success Factors for </a:t>
            </a:r>
            <a:br>
              <a:rPr lang="en-US" sz="3200" smtClean="0"/>
            </a:br>
            <a:r>
              <a:rPr lang="en-US" sz="3200" smtClean="0"/>
              <a:t>Social Marketing Programs</a:t>
            </a:r>
          </a:p>
        </p:txBody>
      </p:sp>
      <p:sp>
        <p:nvSpPr>
          <p:cNvPr id="54275" name="Rectangle 3"/>
          <p:cNvSpPr>
            <a:spLocks noGrp="1" noChangeArrowheads="1"/>
          </p:cNvSpPr>
          <p:nvPr>
            <p:ph type="body" idx="1"/>
          </p:nvPr>
        </p:nvSpPr>
        <p:spPr/>
        <p:txBody>
          <a:bodyPr/>
          <a:lstStyle/>
          <a:p>
            <a:pPr eaLnBrk="1" hangingPunct="1">
              <a:lnSpc>
                <a:spcPct val="90000"/>
              </a:lnSpc>
            </a:pPr>
            <a:r>
              <a:rPr lang="en-US" smtClean="0"/>
              <a:t>Chose target markets that are ready to respond</a:t>
            </a:r>
          </a:p>
          <a:p>
            <a:pPr eaLnBrk="1" hangingPunct="1">
              <a:lnSpc>
                <a:spcPct val="90000"/>
              </a:lnSpc>
            </a:pPr>
            <a:r>
              <a:rPr lang="en-US" smtClean="0"/>
              <a:t>Promote a single, doable behavior in clear, simple terms</a:t>
            </a:r>
          </a:p>
          <a:p>
            <a:pPr eaLnBrk="1" hangingPunct="1">
              <a:lnSpc>
                <a:spcPct val="90000"/>
              </a:lnSpc>
            </a:pPr>
            <a:r>
              <a:rPr lang="en-US" smtClean="0"/>
              <a:t>Explain the benefits in compelling terms</a:t>
            </a:r>
          </a:p>
          <a:p>
            <a:pPr eaLnBrk="1" hangingPunct="1">
              <a:lnSpc>
                <a:spcPct val="90000"/>
              </a:lnSpc>
            </a:pPr>
            <a:r>
              <a:rPr lang="en-US" smtClean="0"/>
              <a:t>Make it easy to adopt the behavior</a:t>
            </a:r>
          </a:p>
          <a:p>
            <a:pPr eaLnBrk="1" hangingPunct="1">
              <a:lnSpc>
                <a:spcPct val="90000"/>
              </a:lnSpc>
            </a:pPr>
            <a:r>
              <a:rPr lang="en-US" smtClean="0"/>
              <a:t>Develop attention-grabbing messages</a:t>
            </a:r>
          </a:p>
          <a:p>
            <a:pPr eaLnBrk="1" hangingPunct="1">
              <a:lnSpc>
                <a:spcPct val="90000"/>
              </a:lnSpc>
            </a:pPr>
            <a:r>
              <a:rPr lang="en-US" smtClean="0"/>
              <a:t>Consider an education-entertainment approach</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z="3200" smtClean="0"/>
              <a:t>Social Marketing Planning Process</a:t>
            </a:r>
          </a:p>
        </p:txBody>
      </p:sp>
      <p:sp>
        <p:nvSpPr>
          <p:cNvPr id="56323" name="Rectangle 7"/>
          <p:cNvSpPr>
            <a:spLocks noGrp="1" noChangeArrowheads="1"/>
          </p:cNvSpPr>
          <p:nvPr>
            <p:ph type="body" idx="1"/>
          </p:nvPr>
        </p:nvSpPr>
        <p:spPr>
          <a:xfrm>
            <a:off x="533400" y="1600200"/>
            <a:ext cx="4114800" cy="4572000"/>
          </a:xfrm>
        </p:spPr>
        <p:txBody>
          <a:bodyPr/>
          <a:lstStyle/>
          <a:p>
            <a:pPr eaLnBrk="1" hangingPunct="1"/>
            <a:r>
              <a:rPr lang="en-US" dirty="0" smtClean="0"/>
              <a:t>Where are we?</a:t>
            </a:r>
          </a:p>
          <a:p>
            <a:pPr eaLnBrk="1" hangingPunct="1"/>
            <a:r>
              <a:rPr lang="en-US" dirty="0" smtClean="0"/>
              <a:t>Where do we want to go?</a:t>
            </a:r>
          </a:p>
          <a:p>
            <a:pPr eaLnBrk="1" hangingPunct="1"/>
            <a:r>
              <a:rPr lang="en-US" dirty="0" smtClean="0"/>
              <a:t>How will we get there?</a:t>
            </a:r>
          </a:p>
          <a:p>
            <a:pPr eaLnBrk="1" hangingPunct="1"/>
            <a:r>
              <a:rPr lang="en-US" dirty="0" smtClean="0"/>
              <a:t>How will we stay on course?</a:t>
            </a:r>
          </a:p>
        </p:txBody>
      </p:sp>
      <p:pic>
        <p:nvPicPr>
          <p:cNvPr id="56324" name="Picture 2"/>
          <p:cNvPicPr>
            <a:picLocks noChangeAspect="1" noChangeArrowheads="1"/>
          </p:cNvPicPr>
          <p:nvPr/>
        </p:nvPicPr>
        <p:blipFill>
          <a:blip r:embed="rId3" cstate="print"/>
          <a:srcRect/>
          <a:stretch>
            <a:fillRect/>
          </a:stretch>
        </p:blipFill>
        <p:spPr bwMode="auto">
          <a:xfrm>
            <a:off x="4724400" y="1295400"/>
            <a:ext cx="3343275" cy="4848225"/>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69" name="Title 4"/>
          <p:cNvSpPr>
            <a:spLocks noGrp="1"/>
          </p:cNvSpPr>
          <p:nvPr>
            <p:ph type="title"/>
          </p:nvPr>
        </p:nvSpPr>
        <p:spPr/>
        <p:txBody>
          <a:bodyPr/>
          <a:lstStyle/>
          <a:p>
            <a:pPr algn="ctr" eaLnBrk="1" hangingPunct="1"/>
            <a:r>
              <a:rPr lang="en-US" dirty="0" smtClean="0"/>
              <a:t>The Control Process</a:t>
            </a:r>
          </a:p>
        </p:txBody>
      </p:sp>
      <p:pic>
        <p:nvPicPr>
          <p:cNvPr id="58371" name="Picture 2"/>
          <p:cNvPicPr>
            <a:picLocks noChangeAspect="1" noChangeArrowheads="1"/>
          </p:cNvPicPr>
          <p:nvPr/>
        </p:nvPicPr>
        <p:blipFill>
          <a:blip r:embed="rId3" cstate="print"/>
          <a:srcRect/>
          <a:stretch>
            <a:fillRect/>
          </a:stretch>
        </p:blipFill>
        <p:spPr bwMode="auto">
          <a:xfrm>
            <a:off x="3048000" y="1295400"/>
            <a:ext cx="2576513" cy="486251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algn="ctr" eaLnBrk="1" hangingPunct="1"/>
            <a:r>
              <a:rPr lang="en-US" dirty="0" smtClean="0"/>
              <a:t>Strategic Marketing</a:t>
            </a:r>
          </a:p>
        </p:txBody>
      </p:sp>
      <p:sp>
        <p:nvSpPr>
          <p:cNvPr id="10" name="TextBox 9"/>
          <p:cNvSpPr txBox="1"/>
          <p:nvPr/>
        </p:nvSpPr>
        <p:spPr>
          <a:xfrm>
            <a:off x="762000" y="1318022"/>
            <a:ext cx="7467599" cy="5539978"/>
          </a:xfrm>
          <a:prstGeom prst="rect">
            <a:avLst/>
          </a:prstGeom>
          <a:noFill/>
        </p:spPr>
        <p:txBody>
          <a:bodyPr wrap="square" rtlCol="0">
            <a:spAutoFit/>
          </a:bodyPr>
          <a:lstStyle/>
          <a:p>
            <a:pPr algn="just"/>
            <a:r>
              <a:rPr lang="en-US" sz="2800" dirty="0" smtClean="0"/>
              <a:t>Marketing implementation is the process that turns marketing plans into action assignments and ensures they accomplish the plan’s stated objectives. A brilliant strategic marketing plan counts for little if not implemented properly. Strategy addresses the what and why of marketing activities; implementation addresses the who, where, when, and how. Marketing control is the process by which firms assess the effects of their marketing activities and programs and make necessary changes and adjustments. </a:t>
            </a:r>
          </a:p>
          <a:p>
            <a:endParaRPr lang="en-US" dirty="0"/>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pPr eaLnBrk="1" hangingPunct="1"/>
            <a:r>
              <a:rPr lang="en-US" smtClean="0"/>
              <a:t>Types of Marketing Control</a:t>
            </a:r>
          </a:p>
        </p:txBody>
      </p:sp>
      <p:sp>
        <p:nvSpPr>
          <p:cNvPr id="5" name="Rounded Rectangle 4"/>
          <p:cNvSpPr/>
          <p:nvPr/>
        </p:nvSpPr>
        <p:spPr>
          <a:xfrm>
            <a:off x="2438400" y="18288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Annual Plan Control</a:t>
            </a:r>
          </a:p>
        </p:txBody>
      </p:sp>
      <p:sp>
        <p:nvSpPr>
          <p:cNvPr id="7" name="Rounded Rectangle 6"/>
          <p:cNvSpPr/>
          <p:nvPr/>
        </p:nvSpPr>
        <p:spPr>
          <a:xfrm>
            <a:off x="2438400" y="27432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Profitability Control</a:t>
            </a:r>
          </a:p>
        </p:txBody>
      </p:sp>
      <p:sp>
        <p:nvSpPr>
          <p:cNvPr id="8" name="Rounded Rectangle 7"/>
          <p:cNvSpPr/>
          <p:nvPr/>
        </p:nvSpPr>
        <p:spPr>
          <a:xfrm>
            <a:off x="2438400" y="36576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Efficiency Control</a:t>
            </a:r>
          </a:p>
        </p:txBody>
      </p:sp>
      <p:sp>
        <p:nvSpPr>
          <p:cNvPr id="9" name="Rounded Rectangle 8"/>
          <p:cNvSpPr/>
          <p:nvPr/>
        </p:nvSpPr>
        <p:spPr>
          <a:xfrm>
            <a:off x="2438400" y="4572000"/>
            <a:ext cx="3733800" cy="762000"/>
          </a:xfrm>
          <a:prstGeom prst="roundRect">
            <a:avLst/>
          </a:prstGeom>
          <a:solidFill>
            <a:schemeClr val="bg1">
              <a:lumMod val="8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Strategic Control</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z="3200" smtClean="0"/>
              <a:t>Approaches to Annual Plan Control</a:t>
            </a:r>
          </a:p>
        </p:txBody>
      </p:sp>
      <p:sp>
        <p:nvSpPr>
          <p:cNvPr id="62467" name="Rectangle 3"/>
          <p:cNvSpPr>
            <a:spLocks noGrp="1" noChangeArrowheads="1"/>
          </p:cNvSpPr>
          <p:nvPr>
            <p:ph type="body" idx="1"/>
          </p:nvPr>
        </p:nvSpPr>
        <p:spPr/>
        <p:txBody>
          <a:bodyPr/>
          <a:lstStyle/>
          <a:p>
            <a:pPr eaLnBrk="1" hangingPunct="1"/>
            <a:r>
              <a:rPr lang="en-US" smtClean="0"/>
              <a:t>Sales analysis</a:t>
            </a:r>
          </a:p>
          <a:p>
            <a:pPr eaLnBrk="1" hangingPunct="1"/>
            <a:r>
              <a:rPr lang="en-US" smtClean="0"/>
              <a:t>Market share analysis</a:t>
            </a:r>
          </a:p>
          <a:p>
            <a:pPr eaLnBrk="1" hangingPunct="1"/>
            <a:r>
              <a:rPr lang="en-US" smtClean="0"/>
              <a:t>Sales-to-expense ratios</a:t>
            </a:r>
          </a:p>
          <a:p>
            <a:pPr eaLnBrk="1" hangingPunct="1"/>
            <a:r>
              <a:rPr lang="en-US" smtClean="0"/>
              <a:t>Financial analysis</a:t>
            </a:r>
          </a:p>
          <a:p>
            <a:pPr eaLnBrk="1" hangingPunct="1"/>
            <a:r>
              <a:rPr lang="en-US" smtClean="0"/>
              <a:t>Market-based scorecard analysis</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eaLnBrk="1" hangingPunct="1"/>
            <a:r>
              <a:rPr lang="en-US" smtClean="0"/>
              <a:t>Approaches to </a:t>
            </a:r>
            <a:br>
              <a:rPr lang="en-US" smtClean="0"/>
            </a:br>
            <a:r>
              <a:rPr lang="en-US" smtClean="0"/>
              <a:t>Profitability Control</a:t>
            </a:r>
          </a:p>
        </p:txBody>
      </p:sp>
      <p:sp>
        <p:nvSpPr>
          <p:cNvPr id="64514" name="Content Placeholder 2"/>
          <p:cNvSpPr>
            <a:spLocks noGrp="1"/>
          </p:cNvSpPr>
          <p:nvPr>
            <p:ph sz="half" idx="1"/>
          </p:nvPr>
        </p:nvSpPr>
        <p:spPr/>
        <p:txBody>
          <a:bodyPr/>
          <a:lstStyle/>
          <a:p>
            <a:pPr eaLnBrk="1" hangingPunct="1"/>
            <a:r>
              <a:rPr lang="en-US" smtClean="0"/>
              <a:t>Product</a:t>
            </a:r>
          </a:p>
          <a:p>
            <a:pPr eaLnBrk="1" hangingPunct="1"/>
            <a:r>
              <a:rPr lang="en-US" smtClean="0"/>
              <a:t>Territory</a:t>
            </a:r>
          </a:p>
          <a:p>
            <a:pPr eaLnBrk="1" hangingPunct="1"/>
            <a:r>
              <a:rPr lang="en-US" smtClean="0"/>
              <a:t>Customer</a:t>
            </a:r>
          </a:p>
          <a:p>
            <a:pPr eaLnBrk="1" hangingPunct="1"/>
            <a:endParaRPr lang="en-US" smtClean="0"/>
          </a:p>
        </p:txBody>
      </p:sp>
      <p:sp>
        <p:nvSpPr>
          <p:cNvPr id="64515" name="Content Placeholder 4"/>
          <p:cNvSpPr>
            <a:spLocks noGrp="1"/>
          </p:cNvSpPr>
          <p:nvPr>
            <p:ph sz="half" idx="2"/>
          </p:nvPr>
        </p:nvSpPr>
        <p:spPr/>
        <p:txBody>
          <a:bodyPr/>
          <a:lstStyle/>
          <a:p>
            <a:pPr eaLnBrk="1" hangingPunct="1"/>
            <a:r>
              <a:rPr lang="en-US" smtClean="0"/>
              <a:t>Segment</a:t>
            </a:r>
          </a:p>
          <a:p>
            <a:pPr eaLnBrk="1" hangingPunct="1"/>
            <a:r>
              <a:rPr lang="en-US" smtClean="0"/>
              <a:t>Trade channel</a:t>
            </a:r>
          </a:p>
          <a:p>
            <a:pPr eaLnBrk="1" hangingPunct="1"/>
            <a:r>
              <a:rPr lang="en-US" smtClean="0"/>
              <a:t>Order size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lstStyle/>
          <a:p>
            <a:pPr eaLnBrk="1" hangingPunct="1"/>
            <a:r>
              <a:rPr lang="en-US" smtClean="0"/>
              <a:t>Efficiency Control Approaches</a:t>
            </a:r>
          </a:p>
        </p:txBody>
      </p:sp>
      <p:sp>
        <p:nvSpPr>
          <p:cNvPr id="66562" name="Content Placeholder 2"/>
          <p:cNvSpPr>
            <a:spLocks noGrp="1"/>
          </p:cNvSpPr>
          <p:nvPr>
            <p:ph sz="half" idx="1"/>
          </p:nvPr>
        </p:nvSpPr>
        <p:spPr/>
        <p:txBody>
          <a:bodyPr/>
          <a:lstStyle/>
          <a:p>
            <a:pPr eaLnBrk="1" hangingPunct="1"/>
            <a:r>
              <a:rPr lang="en-US" smtClean="0"/>
              <a:t>Sales force</a:t>
            </a:r>
          </a:p>
          <a:p>
            <a:pPr eaLnBrk="1" hangingPunct="1"/>
            <a:r>
              <a:rPr lang="en-US" smtClean="0"/>
              <a:t>Advertising</a:t>
            </a:r>
          </a:p>
          <a:p>
            <a:pPr eaLnBrk="1" hangingPunct="1"/>
            <a:r>
              <a:rPr lang="en-US" smtClean="0"/>
              <a:t>Sales promotion</a:t>
            </a:r>
          </a:p>
          <a:p>
            <a:pPr eaLnBrk="1" hangingPunct="1"/>
            <a:r>
              <a:rPr lang="en-US" smtClean="0"/>
              <a:t>Distribution</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lstStyle/>
          <a:p>
            <a:pPr eaLnBrk="1" hangingPunct="1"/>
            <a:r>
              <a:rPr lang="en-US" smtClean="0"/>
              <a:t>Strategic Control Approaches</a:t>
            </a:r>
          </a:p>
        </p:txBody>
      </p:sp>
      <p:sp>
        <p:nvSpPr>
          <p:cNvPr id="68610" name="Content Placeholder 2"/>
          <p:cNvSpPr>
            <a:spLocks noGrp="1"/>
          </p:cNvSpPr>
          <p:nvPr>
            <p:ph idx="1"/>
          </p:nvPr>
        </p:nvSpPr>
        <p:spPr/>
        <p:txBody>
          <a:bodyPr/>
          <a:lstStyle/>
          <a:p>
            <a:pPr eaLnBrk="1" hangingPunct="1"/>
            <a:r>
              <a:rPr lang="en-US" smtClean="0"/>
              <a:t>Marketing effectiveness rating instrument</a:t>
            </a:r>
          </a:p>
          <a:p>
            <a:pPr eaLnBrk="1" hangingPunct="1"/>
            <a:r>
              <a:rPr lang="en-US" smtClean="0"/>
              <a:t>Marketing audit</a:t>
            </a:r>
          </a:p>
          <a:p>
            <a:pPr eaLnBrk="1" hangingPunct="1"/>
            <a:r>
              <a:rPr lang="en-US" smtClean="0"/>
              <a:t>Marketing excellence review</a:t>
            </a:r>
          </a:p>
          <a:p>
            <a:pPr eaLnBrk="1" hangingPunct="1"/>
            <a:r>
              <a:rPr lang="en-US" smtClean="0"/>
              <a:t>Company ethical and social responsibility review</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pPr eaLnBrk="1" hangingPunct="1"/>
            <a:r>
              <a:rPr lang="en-US" smtClean="0"/>
              <a:t>What is a Marketing Audit?</a:t>
            </a:r>
          </a:p>
        </p:txBody>
      </p:sp>
      <p:sp>
        <p:nvSpPr>
          <p:cNvPr id="70659" name="Rectangle 5"/>
          <p:cNvSpPr>
            <a:spLocks noGrp="1" noChangeArrowheads="1"/>
          </p:cNvSpPr>
          <p:nvPr>
            <p:ph type="body" idx="1"/>
          </p:nvPr>
        </p:nvSpPr>
        <p:spPr>
          <a:xfrm>
            <a:off x="533400" y="1600200"/>
            <a:ext cx="7620000" cy="4572000"/>
          </a:xfrm>
        </p:spPr>
        <p:txBody>
          <a:bodyPr/>
          <a:lstStyle/>
          <a:p>
            <a:pPr indent="-52388" algn="just" eaLnBrk="1" hangingPunct="1">
              <a:lnSpc>
                <a:spcPct val="90000"/>
              </a:lnSpc>
              <a:buFontTx/>
              <a:buNone/>
            </a:pPr>
            <a:r>
              <a:rPr lang="en-US" dirty="0" smtClean="0"/>
              <a:t>A </a:t>
            </a:r>
            <a:r>
              <a:rPr lang="en-US" b="1" dirty="0" smtClean="0"/>
              <a:t>marketing audit</a:t>
            </a:r>
            <a:r>
              <a:rPr lang="en-US" dirty="0" smtClean="0"/>
              <a:t> is a comprehensive, systematic, independent, periodic examination of a company’s or business unit’s marketing environment, objectives, strategies, and activities with a view to determining problem areas and opportunities, and recommending a plan of action to improve the company’s marketing performance.</a:t>
            </a:r>
          </a:p>
          <a:p>
            <a:pPr indent="-52388" eaLnBrk="1" hangingPunct="1">
              <a:lnSpc>
                <a:spcPct val="90000"/>
              </a:lnSpc>
            </a:pPr>
            <a:endParaRPr lang="en-US" dirty="0" smtClean="0"/>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z="3200" smtClean="0"/>
              <a:t>Characteristics of </a:t>
            </a:r>
            <a:br>
              <a:rPr lang="en-US" sz="3200" smtClean="0"/>
            </a:br>
            <a:r>
              <a:rPr lang="en-US" sz="3200" smtClean="0"/>
              <a:t>Marketing Audits</a:t>
            </a:r>
          </a:p>
        </p:txBody>
      </p:sp>
      <p:sp>
        <p:nvSpPr>
          <p:cNvPr id="9" name="TextBox 8"/>
          <p:cNvSpPr txBox="1"/>
          <p:nvPr/>
        </p:nvSpPr>
        <p:spPr>
          <a:xfrm>
            <a:off x="457200" y="1371600"/>
            <a:ext cx="8229600" cy="5909310"/>
          </a:xfrm>
          <a:prstGeom prst="rect">
            <a:avLst/>
          </a:prstGeom>
          <a:noFill/>
        </p:spPr>
        <p:txBody>
          <a:bodyPr wrap="square" rtlCol="0">
            <a:spAutoFit/>
          </a:bodyPr>
          <a:lstStyle/>
          <a:p>
            <a:pPr algn="just" eaLnBrk="1" hangingPunct="1">
              <a:defRPr/>
            </a:pPr>
            <a:r>
              <a:rPr lang="en-US" sz="2400" dirty="0" smtClean="0"/>
              <a:t>Marketing audits have four characteristics:</a:t>
            </a:r>
          </a:p>
          <a:p>
            <a:pPr marL="228600" indent="-228600" algn="just" eaLnBrk="1" hangingPunct="1">
              <a:buFontTx/>
              <a:buAutoNum type="arabicPeriod"/>
              <a:defRPr/>
            </a:pPr>
            <a:r>
              <a:rPr lang="en-US" sz="2400" dirty="0" smtClean="0"/>
              <a:t>Comprehensive—The marketing audit covers all the major marketing activities of a business, not just a few trouble spots as in a functional audit.</a:t>
            </a:r>
          </a:p>
          <a:p>
            <a:pPr marL="228600" indent="-228600" algn="just" eaLnBrk="1" hangingPunct="1">
              <a:buFontTx/>
              <a:buAutoNum type="arabicPeriod"/>
              <a:defRPr/>
            </a:pPr>
            <a:r>
              <a:rPr lang="en-US" sz="2400" dirty="0" smtClean="0"/>
              <a:t>Systematic—The marketing audit is an orderly examination of the organization’s macro- and micromarketing environments, marketing objectives and strategies, marketing systems, and specific activities. </a:t>
            </a:r>
          </a:p>
          <a:p>
            <a:pPr marL="228600" indent="-228600" algn="just" eaLnBrk="1" hangingPunct="1">
              <a:buFontTx/>
              <a:buAutoNum type="arabicPeriod"/>
              <a:defRPr/>
            </a:pPr>
            <a:r>
              <a:rPr lang="en-US" sz="2400" dirty="0" smtClean="0"/>
              <a:t>Independent— Self-audits, in which managers rate their own operations, lack objectivity and independence. </a:t>
            </a:r>
          </a:p>
          <a:p>
            <a:pPr marL="228600" indent="-228600" algn="just" eaLnBrk="1" hangingPunct="1">
              <a:buFontTx/>
              <a:buAutoNum type="arabicPeriod"/>
              <a:defRPr/>
            </a:pPr>
            <a:r>
              <a:rPr lang="en-US" sz="2400" dirty="0" smtClean="0"/>
              <a:t>Periodic—Firms typically initiate marketing audits only after failing to review their marketing operations during good times, with resulting problems. A periodic marketing audit can benefit companies in good health as well as those in trouble.</a:t>
            </a:r>
          </a:p>
          <a:p>
            <a:endParaRPr lang="en-US" dirty="0"/>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19400"/>
            <a:ext cx="7924800" cy="2438400"/>
          </a:xfrm>
        </p:spPr>
        <p:txBody>
          <a:bodyPr/>
          <a:lstStyle/>
          <a:p>
            <a:pPr algn="ctr">
              <a:buNone/>
            </a:pPr>
            <a:r>
              <a:rPr lang="en-GB" sz="9600" dirty="0" smtClean="0"/>
              <a:t>Thank you</a:t>
            </a:r>
            <a:endParaRPr lang="en-GB" sz="96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7446</TotalTime>
  <Words>2225</Words>
  <Application>Microsoft Office PowerPoint</Application>
  <PresentationFormat>On-screen Show (4:3)</PresentationFormat>
  <Paragraphs>141</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Default Design</vt:lpstr>
      <vt:lpstr> Managing a Holistic Marketing Organization for the Long Run</vt:lpstr>
      <vt:lpstr>Corporate Social Responsibility</vt:lpstr>
      <vt:lpstr>Corporate Social Responsibility</vt:lpstr>
      <vt:lpstr>Cause-Related Marketing</vt:lpstr>
      <vt:lpstr>Cause-Marketing Benefits</vt:lpstr>
      <vt:lpstr>Branding a  Cause Marketing Program</vt:lpstr>
      <vt:lpstr>Social Marketing Campaigns</vt:lpstr>
      <vt:lpstr>Social Marketing Campaigns</vt:lpstr>
      <vt:lpstr>Key Success Factors for  Social Marketing Programs</vt:lpstr>
      <vt:lpstr>Social Marketing Planning Process</vt:lpstr>
      <vt:lpstr>The Control Process</vt:lpstr>
      <vt:lpstr>Strategic Marketing</vt:lpstr>
      <vt:lpstr>Types of Marketing Control</vt:lpstr>
      <vt:lpstr>Approaches to Annual Plan Control</vt:lpstr>
      <vt:lpstr>Approaches to  Profitability Control</vt:lpstr>
      <vt:lpstr>Efficiency Control Approaches</vt:lpstr>
      <vt:lpstr>Strategic Control Approaches</vt:lpstr>
      <vt:lpstr>What is a Marketing Audit?</vt:lpstr>
      <vt:lpstr>Characteristics of  Marketing Audits</vt:lpstr>
      <vt:lpstr>Slide 20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Kotler Keller 2</dc:title>
  <dc:creator>Tracy Tuten</dc:creator>
  <cp:lastModifiedBy>Administrator</cp:lastModifiedBy>
  <cp:revision>432</cp:revision>
  <dcterms:created xsi:type="dcterms:W3CDTF">2006-04-02T17:59:30Z</dcterms:created>
  <dcterms:modified xsi:type="dcterms:W3CDTF">2014-07-16T12:55:13Z</dcterms:modified>
</cp:coreProperties>
</file>