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3"/>
  </p:notesMasterIdLst>
  <p:handoutMasterIdLst>
    <p:handoutMasterId r:id="rId24"/>
  </p:handoutMasterIdLst>
  <p:sldIdLst>
    <p:sldId id="271" r:id="rId2"/>
    <p:sldId id="317" r:id="rId3"/>
    <p:sldId id="277" r:id="rId4"/>
    <p:sldId id="310" r:id="rId5"/>
    <p:sldId id="311" r:id="rId6"/>
    <p:sldId id="312" r:id="rId7"/>
    <p:sldId id="313" r:id="rId8"/>
    <p:sldId id="299" r:id="rId9"/>
    <p:sldId id="278" r:id="rId10"/>
    <p:sldId id="300" r:id="rId11"/>
    <p:sldId id="314" r:id="rId12"/>
    <p:sldId id="301" r:id="rId13"/>
    <p:sldId id="279" r:id="rId14"/>
    <p:sldId id="315" r:id="rId15"/>
    <p:sldId id="302" r:id="rId16"/>
    <p:sldId id="303" r:id="rId17"/>
    <p:sldId id="304" r:id="rId18"/>
    <p:sldId id="280" r:id="rId19"/>
    <p:sldId id="281" r:id="rId20"/>
    <p:sldId id="282" r:id="rId21"/>
    <p:sldId id="316" r:id="rId22"/>
  </p:sldIdLst>
  <p:sldSz cx="9144000" cy="6858000" type="screen4x3"/>
  <p:notesSz cx="7077075" cy="9382125"/>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DDDDD"/>
    <a:srgbClr val="FF0505"/>
    <a:srgbClr val="D8AF00"/>
    <a:srgbClr val="E1F2F3"/>
    <a:srgbClr val="F0C200"/>
    <a:srgbClr val="9900CC"/>
    <a:srgbClr val="65D7FF"/>
    <a:srgbClr val="F0005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382" autoAdjust="0"/>
    <p:restoredTop sz="81356" autoAdjust="0"/>
  </p:normalViewPr>
  <p:slideViewPr>
    <p:cSldViewPr>
      <p:cViewPr>
        <p:scale>
          <a:sx n="60" d="100"/>
          <a:sy n="60" d="100"/>
        </p:scale>
        <p:origin x="-1662" y="5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0" d="100"/>
          <a:sy n="80" d="100"/>
        </p:scale>
        <p:origin x="-3120" y="-84"/>
      </p:cViewPr>
      <p:guideLst>
        <p:guide orient="horz" pos="2955"/>
        <p:guide pos="2229"/>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68313"/>
          </a:xfrm>
          <a:prstGeom prst="rect">
            <a:avLst/>
          </a:prstGeom>
        </p:spPr>
        <p:txBody>
          <a:bodyPr vert="horz" lIns="94046" tIns="47023" rIns="94046" bIns="47023" rtlCol="0"/>
          <a:lstStyle>
            <a:lvl1pPr algn="l">
              <a:defRPr sz="1200" dirty="0">
                <a:latin typeface="Arial" charset="0"/>
              </a:defRPr>
            </a:lvl1pPr>
          </a:lstStyle>
          <a:p>
            <a:pPr>
              <a:defRPr/>
            </a:pPr>
            <a:endParaRPr lang="en-US"/>
          </a:p>
        </p:txBody>
      </p:sp>
      <p:sp>
        <p:nvSpPr>
          <p:cNvPr id="3" name="Date Placeholder 2"/>
          <p:cNvSpPr>
            <a:spLocks noGrp="1"/>
          </p:cNvSpPr>
          <p:nvPr>
            <p:ph type="dt" sz="quarter" idx="1"/>
          </p:nvPr>
        </p:nvSpPr>
        <p:spPr>
          <a:xfrm>
            <a:off x="4008438" y="0"/>
            <a:ext cx="3067050" cy="468313"/>
          </a:xfrm>
          <a:prstGeom prst="rect">
            <a:avLst/>
          </a:prstGeom>
        </p:spPr>
        <p:txBody>
          <a:bodyPr vert="horz" lIns="94046" tIns="47023" rIns="94046" bIns="47023" rtlCol="0"/>
          <a:lstStyle>
            <a:lvl1pPr algn="r">
              <a:defRPr sz="1200" smtClean="0">
                <a:latin typeface="Arial" charset="0"/>
              </a:defRPr>
            </a:lvl1pPr>
          </a:lstStyle>
          <a:p>
            <a:pPr>
              <a:defRPr/>
            </a:pPr>
            <a:fld id="{3C918F0B-568F-464D-ACAE-7DDA56595726}" type="datetimeFigureOut">
              <a:rPr lang="en-US"/>
              <a:pPr>
                <a:defRPr/>
              </a:pPr>
              <a:t>7/15/2014</a:t>
            </a:fld>
            <a:endParaRPr lang="en-US" dirty="0"/>
          </a:p>
        </p:txBody>
      </p:sp>
      <p:sp>
        <p:nvSpPr>
          <p:cNvPr id="4" name="Footer Placeholder 3"/>
          <p:cNvSpPr>
            <a:spLocks noGrp="1"/>
          </p:cNvSpPr>
          <p:nvPr>
            <p:ph type="ftr" sz="quarter" idx="2"/>
          </p:nvPr>
        </p:nvSpPr>
        <p:spPr>
          <a:xfrm>
            <a:off x="0" y="8910638"/>
            <a:ext cx="3067050" cy="469900"/>
          </a:xfrm>
          <a:prstGeom prst="rect">
            <a:avLst/>
          </a:prstGeom>
        </p:spPr>
        <p:txBody>
          <a:bodyPr vert="horz" lIns="94046" tIns="47023" rIns="94046" bIns="47023" rtlCol="0" anchor="b"/>
          <a:lstStyle>
            <a:lvl1pPr algn="l">
              <a:defRPr sz="1200" dirty="0">
                <a:latin typeface="Arial" charset="0"/>
              </a:defRPr>
            </a:lvl1pPr>
          </a:lstStyle>
          <a:p>
            <a:pPr>
              <a:defRPr/>
            </a:pPr>
            <a:endParaRPr lang="en-US"/>
          </a:p>
        </p:txBody>
      </p:sp>
      <p:sp>
        <p:nvSpPr>
          <p:cNvPr id="5" name="Slide Number Placeholder 4"/>
          <p:cNvSpPr>
            <a:spLocks noGrp="1"/>
          </p:cNvSpPr>
          <p:nvPr>
            <p:ph type="sldNum" sz="quarter" idx="3"/>
          </p:nvPr>
        </p:nvSpPr>
        <p:spPr>
          <a:xfrm>
            <a:off x="4008438" y="8910638"/>
            <a:ext cx="3067050" cy="469900"/>
          </a:xfrm>
          <a:prstGeom prst="rect">
            <a:avLst/>
          </a:prstGeom>
        </p:spPr>
        <p:txBody>
          <a:bodyPr vert="horz" lIns="94046" tIns="47023" rIns="94046" bIns="47023" rtlCol="0" anchor="b"/>
          <a:lstStyle>
            <a:lvl1pPr algn="r">
              <a:defRPr sz="1200" smtClean="0">
                <a:latin typeface="Arial" charset="0"/>
              </a:defRPr>
            </a:lvl1pPr>
          </a:lstStyle>
          <a:p>
            <a:pPr>
              <a:defRPr/>
            </a:pPr>
            <a:fld id="{EA1713D4-1DCB-46F4-9637-1448224E82F1}"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67050" cy="468313"/>
          </a:xfrm>
          <a:prstGeom prst="rect">
            <a:avLst/>
          </a:prstGeom>
          <a:noFill/>
          <a:ln w="9525">
            <a:noFill/>
            <a:miter lim="800000"/>
            <a:headEnd/>
            <a:tailEnd/>
          </a:ln>
          <a:effectLst/>
        </p:spPr>
        <p:txBody>
          <a:bodyPr vert="horz" wrap="square" lIns="94046" tIns="47023" rIns="94046" bIns="47023" numCol="1" anchor="t" anchorCtr="0" compatLnSpc="1">
            <a:prstTxWarp prst="textNoShape">
              <a:avLst/>
            </a:prstTxWarp>
          </a:bodyPr>
          <a:lstStyle>
            <a:lvl1pPr>
              <a:defRPr sz="1200" dirty="0">
                <a:latin typeface="Arial" charset="0"/>
              </a:defRPr>
            </a:lvl1pPr>
          </a:lstStyle>
          <a:p>
            <a:pPr>
              <a:defRPr/>
            </a:pPr>
            <a:endParaRPr lang="en-US"/>
          </a:p>
        </p:txBody>
      </p:sp>
      <p:sp>
        <p:nvSpPr>
          <p:cNvPr id="4099" name="Rectangle 3"/>
          <p:cNvSpPr>
            <a:spLocks noGrp="1" noChangeArrowheads="1"/>
          </p:cNvSpPr>
          <p:nvPr>
            <p:ph type="dt" idx="1"/>
          </p:nvPr>
        </p:nvSpPr>
        <p:spPr bwMode="auto">
          <a:xfrm>
            <a:off x="4008438" y="0"/>
            <a:ext cx="3067050" cy="468313"/>
          </a:xfrm>
          <a:prstGeom prst="rect">
            <a:avLst/>
          </a:prstGeom>
          <a:noFill/>
          <a:ln w="9525">
            <a:noFill/>
            <a:miter lim="800000"/>
            <a:headEnd/>
            <a:tailEnd/>
          </a:ln>
          <a:effectLst/>
        </p:spPr>
        <p:txBody>
          <a:bodyPr vert="horz" wrap="square" lIns="94046" tIns="47023" rIns="94046" bIns="47023" numCol="1" anchor="t" anchorCtr="0" compatLnSpc="1">
            <a:prstTxWarp prst="textNoShape">
              <a:avLst/>
            </a:prstTxWarp>
          </a:bodyPr>
          <a:lstStyle>
            <a:lvl1pPr algn="r">
              <a:defRPr sz="1200" dirty="0">
                <a:latin typeface="Arial"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93800" y="703263"/>
            <a:ext cx="4689475" cy="35179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708025" y="4456113"/>
            <a:ext cx="5661025" cy="4222750"/>
          </a:xfrm>
          <a:prstGeom prst="rect">
            <a:avLst/>
          </a:prstGeom>
          <a:noFill/>
          <a:ln w="9525">
            <a:noFill/>
            <a:miter lim="800000"/>
            <a:headEnd/>
            <a:tailEnd/>
          </a:ln>
          <a:effectLst/>
        </p:spPr>
        <p:txBody>
          <a:bodyPr vert="horz" wrap="square" lIns="94046" tIns="47023" rIns="94046" bIns="47023"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910638"/>
            <a:ext cx="3067050" cy="469900"/>
          </a:xfrm>
          <a:prstGeom prst="rect">
            <a:avLst/>
          </a:prstGeom>
          <a:noFill/>
          <a:ln w="9525">
            <a:noFill/>
            <a:miter lim="800000"/>
            <a:headEnd/>
            <a:tailEnd/>
          </a:ln>
          <a:effectLst/>
        </p:spPr>
        <p:txBody>
          <a:bodyPr vert="horz" wrap="square" lIns="94046" tIns="47023" rIns="94046" bIns="47023" numCol="1" anchor="b" anchorCtr="0" compatLnSpc="1">
            <a:prstTxWarp prst="textNoShape">
              <a:avLst/>
            </a:prstTxWarp>
          </a:bodyPr>
          <a:lstStyle>
            <a:lvl1pPr>
              <a:defRPr sz="1200" dirty="0">
                <a:latin typeface="Arial" charset="0"/>
              </a:defRPr>
            </a:lvl1pPr>
          </a:lstStyle>
          <a:p>
            <a:pPr>
              <a:defRPr/>
            </a:pPr>
            <a:endParaRPr lang="en-US"/>
          </a:p>
        </p:txBody>
      </p:sp>
      <p:sp>
        <p:nvSpPr>
          <p:cNvPr id="4103" name="Rectangle 7"/>
          <p:cNvSpPr>
            <a:spLocks noGrp="1" noChangeArrowheads="1"/>
          </p:cNvSpPr>
          <p:nvPr>
            <p:ph type="sldNum" sz="quarter" idx="5"/>
          </p:nvPr>
        </p:nvSpPr>
        <p:spPr bwMode="auto">
          <a:xfrm>
            <a:off x="4008438" y="8910638"/>
            <a:ext cx="3067050" cy="469900"/>
          </a:xfrm>
          <a:prstGeom prst="rect">
            <a:avLst/>
          </a:prstGeom>
          <a:noFill/>
          <a:ln w="9525">
            <a:noFill/>
            <a:miter lim="800000"/>
            <a:headEnd/>
            <a:tailEnd/>
          </a:ln>
          <a:effectLst/>
        </p:spPr>
        <p:txBody>
          <a:bodyPr vert="horz" wrap="square" lIns="94046" tIns="47023" rIns="94046" bIns="47023" numCol="1" anchor="b" anchorCtr="0" compatLnSpc="1">
            <a:prstTxWarp prst="textNoShape">
              <a:avLst/>
            </a:prstTxWarp>
          </a:bodyPr>
          <a:lstStyle>
            <a:lvl1pPr algn="r">
              <a:defRPr sz="1200">
                <a:latin typeface="Arial" charset="0"/>
              </a:defRPr>
            </a:lvl1pPr>
          </a:lstStyle>
          <a:p>
            <a:pPr>
              <a:defRPr/>
            </a:pPr>
            <a:fld id="{2283C048-FB8F-4C53-AE23-55AA05AD0A0D}"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p:spPr>
        <p:txBody>
          <a:bodyPr/>
          <a:lstStyle/>
          <a:p>
            <a:fld id="{E0D88D8F-C490-4E7C-A088-DEB6C5B49319}" type="slidenum">
              <a:rPr lang="en-US" smtClean="0">
                <a:latin typeface="Arial" pitchFamily="34" charset="0"/>
              </a:rPr>
              <a:pPr/>
              <a:t>1</a:t>
            </a:fld>
            <a:endParaRPr lang="en-US" smtClean="0">
              <a:latin typeface="Arial" pitchFamily="34" charset="0"/>
            </a:endParaRPr>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p:spPr>
        <p:txBody>
          <a:bodyPr/>
          <a:lstStyle/>
          <a:p>
            <a:fld id="{AEE3065C-5DEA-4333-9F24-89E7A865DD88}" type="slidenum">
              <a:rPr lang="en-US" smtClean="0">
                <a:latin typeface="Arial" pitchFamily="34" charset="0"/>
              </a:rPr>
              <a:pPr/>
              <a:t>3</a:t>
            </a:fld>
            <a:endParaRPr lang="en-US" smtClean="0">
              <a:latin typeface="Arial" pitchFamily="34" charset="0"/>
            </a:endParaRPr>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p:spPr>
        <p:txBody>
          <a:bodyPr/>
          <a:lstStyle/>
          <a:p>
            <a:pPr eaLnBrk="1" hangingPunct="1"/>
            <a:r>
              <a:rPr lang="en-US" dirty="0" smtClean="0">
                <a:latin typeface="Arial" pitchFamily="34" charset="0"/>
              </a:rPr>
              <a:t>Table 22.1 explains several important shifts occurring in marketing. </a:t>
            </a:r>
          </a:p>
          <a:p>
            <a:pPr eaLnBrk="1" hangingPunct="1"/>
            <a:r>
              <a:rPr lang="en-US" dirty="0" smtClean="0">
                <a:latin typeface="Arial" pitchFamily="34" charset="0"/>
              </a:rPr>
              <a:t>Reengineering refers to appointing teams to manage customer-value-building processes and break down walls between departments. Outsourcing refers to the buying more goods and services from outside domestic or foreign vendors. Benchmarking is the studying  of “best practice companies” to improve performance. Supplier partnering refers to partnering with fewer but better value-adding suppliers. Customer partnering refers to the trend of working more closely with customers to add value to their operations.</a:t>
            </a:r>
          </a:p>
          <a:p>
            <a:pPr eaLnBrk="1" hangingPunct="1"/>
            <a:r>
              <a:rPr lang="en-US" dirty="0" smtClean="0">
                <a:latin typeface="Arial" pitchFamily="34" charset="0"/>
              </a:rPr>
              <a:t>Merging is the acquiring or merging with firms in the same or complementary industries to gain economies of scale and scope. Globalizing refers to the increasing efforts to “think global” and “act local”. Flattening is the reduction in the number of organizational levels to get closer to the customer. Focusing is determining the most profitable businesses and customers and focusing on them.</a:t>
            </a:r>
          </a:p>
          <a:p>
            <a:pPr eaLnBrk="1" hangingPunct="1"/>
            <a:r>
              <a:rPr lang="en-US" dirty="0" smtClean="0">
                <a:latin typeface="Arial" pitchFamily="34" charset="0"/>
              </a:rPr>
              <a:t>Justifying means becoming more accountable by measuring, analyzing, and documenting the effects of marketing actions. Accelerating means designing the organization and setting up processes to respond more quickly to changes in the environment. Empowering is encouraging and empowering personnel to produce more ideas and take more initiative. Broadening is factoring the interests of customers, employees, shareholders, and other stakeholders into the activities of the enterprise. Monitoring is tracking what is said online and elsewhere and studying customers, competitors, and others to improve business practices.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p:spPr>
        <p:txBody>
          <a:bodyPr/>
          <a:lstStyle/>
          <a:p>
            <a:fld id="{AEE3065C-5DEA-4333-9F24-89E7A865DD88}" type="slidenum">
              <a:rPr lang="en-US" smtClean="0">
                <a:latin typeface="Arial" pitchFamily="34" charset="0"/>
              </a:rPr>
              <a:pPr/>
              <a:t>4</a:t>
            </a:fld>
            <a:endParaRPr lang="en-US" smtClean="0">
              <a:latin typeface="Arial" pitchFamily="34" charset="0"/>
            </a:endParaRPr>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p:spPr>
        <p:txBody>
          <a:bodyPr/>
          <a:lstStyle/>
          <a:p>
            <a:pPr eaLnBrk="1" hangingPunct="1"/>
            <a:r>
              <a:rPr lang="en-US" dirty="0" smtClean="0">
                <a:latin typeface="Arial" pitchFamily="34" charset="0"/>
              </a:rPr>
              <a:t>Table 22.1 explains several important shifts occurring in marketing. </a:t>
            </a:r>
          </a:p>
          <a:p>
            <a:pPr eaLnBrk="1" hangingPunct="1"/>
            <a:r>
              <a:rPr lang="en-US" dirty="0" smtClean="0">
                <a:latin typeface="Arial" pitchFamily="34" charset="0"/>
              </a:rPr>
              <a:t>Reengineering refers to appointing teams to manage customer-value-building processes and break down walls between departments. Outsourcing refers to the buying more goods and services from outside domestic or foreign vendors. Benchmarking is the studying  of “best practice companies” to improve performance. Supplier partnering refers to partnering with fewer but better value-adding suppliers. Customer partnering refers to the trend of working more closely with customers to add value to their operations.</a:t>
            </a:r>
          </a:p>
          <a:p>
            <a:pPr eaLnBrk="1" hangingPunct="1"/>
            <a:r>
              <a:rPr lang="en-US" dirty="0" smtClean="0">
                <a:latin typeface="Arial" pitchFamily="34" charset="0"/>
              </a:rPr>
              <a:t>Merging is the acquiring or merging with firms in the same or complementary industries to gain economies of scale and scope. Globalizing refers to the increasing efforts to “think global” and “act local”. Flattening is the reduction in the number of organizational levels to get closer to the customer. Focusing is determining the most profitable businesses and customers and focusing on them.</a:t>
            </a:r>
          </a:p>
          <a:p>
            <a:pPr eaLnBrk="1" hangingPunct="1"/>
            <a:r>
              <a:rPr lang="en-US" dirty="0" smtClean="0">
                <a:latin typeface="Arial" pitchFamily="34" charset="0"/>
              </a:rPr>
              <a:t>Justifying means becoming more accountable by measuring, analyzing, and documenting the effects of marketing actions. Accelerating means designing the organization and setting up processes to respond more quickly to changes in the environment. Empowering is encouraging and empowering personnel to produce more ideas and take more initiative. Broadening is factoring the interests of customers, employees, shareholders, and other stakeholders into the activities of the enterprise. Monitoring is tracking what is said online and elsewhere and studying customers, competitors, and others to improve business practices.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p:spPr>
        <p:txBody>
          <a:bodyPr/>
          <a:lstStyle/>
          <a:p>
            <a:fld id="{AEE3065C-5DEA-4333-9F24-89E7A865DD88}" type="slidenum">
              <a:rPr lang="en-US" smtClean="0">
                <a:latin typeface="Arial" pitchFamily="34" charset="0"/>
              </a:rPr>
              <a:pPr/>
              <a:t>5</a:t>
            </a:fld>
            <a:endParaRPr lang="en-US" smtClean="0">
              <a:latin typeface="Arial" pitchFamily="34" charset="0"/>
            </a:endParaRPr>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p:spPr>
        <p:txBody>
          <a:bodyPr/>
          <a:lstStyle/>
          <a:p>
            <a:pPr eaLnBrk="1" hangingPunct="1"/>
            <a:r>
              <a:rPr lang="en-US" dirty="0" smtClean="0">
                <a:latin typeface="Arial" pitchFamily="34" charset="0"/>
              </a:rPr>
              <a:t>Table 22.1 explains several important shifts occurring in marketing. </a:t>
            </a:r>
          </a:p>
          <a:p>
            <a:pPr eaLnBrk="1" hangingPunct="1"/>
            <a:r>
              <a:rPr lang="en-US" dirty="0" smtClean="0">
                <a:latin typeface="Arial" pitchFamily="34" charset="0"/>
              </a:rPr>
              <a:t>Reengineering refers to appointing teams to manage customer-value-building processes and break down walls between departments. Outsourcing refers to the buying more goods and services from outside domestic or foreign vendors. Benchmarking is the studying  of “best practice companies” to improve performance. Supplier partnering refers to partnering with fewer but better value-adding suppliers. Customer partnering refers to the trend of working more closely with customers to add value to their operations.</a:t>
            </a:r>
          </a:p>
          <a:p>
            <a:pPr eaLnBrk="1" hangingPunct="1"/>
            <a:r>
              <a:rPr lang="en-US" dirty="0" smtClean="0">
                <a:latin typeface="Arial" pitchFamily="34" charset="0"/>
              </a:rPr>
              <a:t>Merging is the acquiring or merging with firms in the same or complementary industries to gain economies of scale and scope. Globalizing refers to the increasing efforts to “think global” and “act local”. Flattening is the reduction in the number of organizational levels to get closer to the customer. Focusing is determining the most profitable businesses and customers and focusing on them.</a:t>
            </a:r>
          </a:p>
          <a:p>
            <a:pPr eaLnBrk="1" hangingPunct="1"/>
            <a:r>
              <a:rPr lang="en-US" dirty="0" smtClean="0">
                <a:latin typeface="Arial" pitchFamily="34" charset="0"/>
              </a:rPr>
              <a:t>Justifying means becoming more accountable by measuring, analyzing, and documenting the effects of marketing actions. Accelerating means designing the organization and setting up processes to respond more quickly to changes in the environment. Empowering is encouraging and empowering personnel to produce more ideas and take more initiative. Broadening is factoring the interests of customers, employees, shareholders, and other stakeholders into the activities of the enterprise. Monitoring is tracking what is said online and elsewhere and studying customers, competitors, and others to improve business practices.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p:spPr>
        <p:txBody>
          <a:bodyPr/>
          <a:lstStyle/>
          <a:p>
            <a:fld id="{AEE3065C-5DEA-4333-9F24-89E7A865DD88}" type="slidenum">
              <a:rPr lang="en-US" smtClean="0">
                <a:latin typeface="Arial" pitchFamily="34" charset="0"/>
              </a:rPr>
              <a:pPr/>
              <a:t>6</a:t>
            </a:fld>
            <a:endParaRPr lang="en-US" smtClean="0">
              <a:latin typeface="Arial" pitchFamily="34" charset="0"/>
            </a:endParaRPr>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p:spPr>
        <p:txBody>
          <a:bodyPr/>
          <a:lstStyle/>
          <a:p>
            <a:pPr eaLnBrk="1" hangingPunct="1"/>
            <a:r>
              <a:rPr lang="en-US" dirty="0" smtClean="0">
                <a:latin typeface="Arial" pitchFamily="34" charset="0"/>
              </a:rPr>
              <a:t>Table 22.1 explains several important shifts occurring in marketing. </a:t>
            </a:r>
          </a:p>
          <a:p>
            <a:pPr eaLnBrk="1" hangingPunct="1"/>
            <a:r>
              <a:rPr lang="en-US" dirty="0" smtClean="0">
                <a:latin typeface="Arial" pitchFamily="34" charset="0"/>
              </a:rPr>
              <a:t>Reengineering refers to appointing teams to manage customer-value-building processes and break down walls between departments. Outsourcing refers to the buying more goods and services from outside domestic or foreign vendors. Benchmarking is the studying  of “best practice companies” to improve performance. Supplier partnering refers to partnering with fewer but better value-adding suppliers. Customer partnering refers to the trend of working more closely with customers to add value to their operations.</a:t>
            </a:r>
          </a:p>
          <a:p>
            <a:pPr eaLnBrk="1" hangingPunct="1"/>
            <a:r>
              <a:rPr lang="en-US" dirty="0" smtClean="0">
                <a:latin typeface="Arial" pitchFamily="34" charset="0"/>
              </a:rPr>
              <a:t>Merging is the acquiring or merging with firms in the same or complementary industries to gain economies of scale and scope. Globalizing refers to the increasing efforts to “think global” and “act local”. Flattening is the reduction in the number of organizational levels to get closer to the customer. Focusing is determining the most profitable businesses and customers and focusing on them.</a:t>
            </a:r>
          </a:p>
          <a:p>
            <a:pPr eaLnBrk="1" hangingPunct="1"/>
            <a:r>
              <a:rPr lang="en-US" dirty="0" smtClean="0">
                <a:latin typeface="Arial" pitchFamily="34" charset="0"/>
              </a:rPr>
              <a:t>Justifying means becoming more accountable by measuring, analyzing, and documenting the effects of marketing actions. Accelerating means designing the organization and setting up processes to respond more quickly to changes in the environment. Empowering is encouraging and empowering personnel to produce more ideas and take more initiative. Broadening is factoring the interests of customers, employees, shareholders, and other stakeholders into the activities of the enterprise. Monitoring is tracking what is said online and elsewhere and studying customers, competitors, and others to improve business practices.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p:spPr>
        <p:txBody>
          <a:bodyPr/>
          <a:lstStyle/>
          <a:p>
            <a:fld id="{AEE3065C-5DEA-4333-9F24-89E7A865DD88}" type="slidenum">
              <a:rPr lang="en-US" smtClean="0">
                <a:latin typeface="Arial" pitchFamily="34" charset="0"/>
              </a:rPr>
              <a:pPr/>
              <a:t>7</a:t>
            </a:fld>
            <a:endParaRPr lang="en-US" smtClean="0">
              <a:latin typeface="Arial" pitchFamily="34" charset="0"/>
            </a:endParaRPr>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p:spPr>
        <p:txBody>
          <a:bodyPr/>
          <a:lstStyle/>
          <a:p>
            <a:pPr eaLnBrk="1" hangingPunct="1"/>
            <a:r>
              <a:rPr lang="en-US" dirty="0" smtClean="0">
                <a:latin typeface="Arial" pitchFamily="34" charset="0"/>
              </a:rPr>
              <a:t>Table 22.1 explains several important shifts occurring in marketing. </a:t>
            </a:r>
          </a:p>
          <a:p>
            <a:pPr eaLnBrk="1" hangingPunct="1"/>
            <a:r>
              <a:rPr lang="en-US" dirty="0" smtClean="0">
                <a:latin typeface="Arial" pitchFamily="34" charset="0"/>
              </a:rPr>
              <a:t>Reengineering refers to appointing teams to manage customer-value-building processes and break down walls between departments. Outsourcing refers to the buying more goods and services from outside domestic or foreign vendors. Benchmarking is the studying  of “best practice companies” to improve performance. Supplier partnering refers to partnering with fewer but better value-adding suppliers. Customer partnering refers to the trend of working more closely with customers to add value to their operations.</a:t>
            </a:r>
          </a:p>
          <a:p>
            <a:pPr eaLnBrk="1" hangingPunct="1"/>
            <a:r>
              <a:rPr lang="en-US" dirty="0" smtClean="0">
                <a:latin typeface="Arial" pitchFamily="34" charset="0"/>
              </a:rPr>
              <a:t>Merging is the acquiring or merging with firms in the same or complementary industries to gain economies of scale and scope. Globalizing refers to the increasing efforts to “think global” and “act local”. Flattening is the reduction in the number of organizational levels to get closer to the customer. Focusing is determining the most profitable businesses and customers and focusing on them.</a:t>
            </a:r>
          </a:p>
          <a:p>
            <a:pPr eaLnBrk="1" hangingPunct="1"/>
            <a:r>
              <a:rPr lang="en-US" dirty="0" smtClean="0">
                <a:latin typeface="Arial" pitchFamily="34" charset="0"/>
              </a:rPr>
              <a:t>Justifying means becoming more accountable by measuring, analyzing, and documenting the effects of marketing actions. Accelerating means designing the organization and setting up processes to respond more quickly to changes in the environment. Empowering is encouraging and empowering personnel to produce more ideas and take more initiative. Broadening is factoring the interests of customers, employees, shareholders, and other stakeholders into the activities of the enterprise. Monitoring is tracking what is said online and elsewhere and studying customers, competitors, and others to improve business practices.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a:ln/>
        </p:spPr>
      </p:sp>
      <p:sp>
        <p:nvSpPr>
          <p:cNvPr id="22530" name="Notes Placeholder 2"/>
          <p:cNvSpPr>
            <a:spLocks noGrp="1"/>
          </p:cNvSpPr>
          <p:nvPr>
            <p:ph type="body" idx="1"/>
          </p:nvPr>
        </p:nvSpPr>
        <p:spPr>
          <a:noFill/>
          <a:ln/>
        </p:spPr>
        <p:txBody>
          <a:bodyPr/>
          <a:lstStyle/>
          <a:p>
            <a:pPr eaLnBrk="1" hangingPunct="1"/>
            <a:r>
              <a:rPr lang="en-US" dirty="0" smtClean="0">
                <a:latin typeface="Arial" pitchFamily="34" charset="0"/>
              </a:rPr>
              <a:t>Traditionally, marketers played the role of middleman, charged with understanding customers’ needs and transmitting their voice to various functional areas. But in a networked enterprise, every functional area can interact directly with customers. Marketing no longer has sole ownership of customer interactions; rather, it now must integrate all the customer-facing processes so customers see a single face and hear a single voice when they interact with the firm.</a:t>
            </a:r>
          </a:p>
          <a:p>
            <a:pPr eaLnBrk="1" hangingPunct="1"/>
            <a:r>
              <a:rPr lang="en-US" dirty="0" smtClean="0">
                <a:latin typeface="Arial" pitchFamily="34" charset="0"/>
              </a:rPr>
              <a:t>Internal marketing requires that everyone in the organization accept the concepts and goals of marketing and engage in choosing, providing, and communicating customer value. Only when all employees realize their job is to create, serve, and satisfy customers does the company become an effective marketer. The “Marketing Memo: Characteristics of Company Departments That Are Truly Customer Driven” presents a scoring card to evaluate which company departments are truly customer driven.</a:t>
            </a:r>
          </a:p>
        </p:txBody>
      </p:sp>
      <p:sp>
        <p:nvSpPr>
          <p:cNvPr id="22531" name="Slide Number Placeholder 3"/>
          <p:cNvSpPr>
            <a:spLocks noGrp="1"/>
          </p:cNvSpPr>
          <p:nvPr>
            <p:ph type="sldNum" sz="quarter" idx="5"/>
          </p:nvPr>
        </p:nvSpPr>
        <p:spPr>
          <a:noFill/>
        </p:spPr>
        <p:txBody>
          <a:bodyPr/>
          <a:lstStyle/>
          <a:p>
            <a:fld id="{CF022DF3-0054-4043-ADCB-FDAE4E829A6F}" type="slidenum">
              <a:rPr lang="en-US" smtClean="0">
                <a:latin typeface="Arial" pitchFamily="34" charset="0"/>
              </a:rPr>
              <a:pPr/>
              <a:t>8</a:t>
            </a:fld>
            <a:endParaRPr lang="en-US" smtClean="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p:spPr>
        <p:txBody>
          <a:bodyPr/>
          <a:lstStyle/>
          <a:p>
            <a:fld id="{E4E5CFD6-BF1D-4BA9-BF98-39D613CAC03F}" type="slidenum">
              <a:rPr lang="en-US" smtClean="0">
                <a:latin typeface="Arial" pitchFamily="34" charset="0"/>
              </a:rPr>
              <a:pPr/>
              <a:t>9</a:t>
            </a:fld>
            <a:endParaRPr lang="en-US" smtClean="0">
              <a:latin typeface="Arial" pitchFamily="34" charset="0"/>
            </a:endParaRPr>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p:spPr>
        <p:txBody>
          <a:bodyPr/>
          <a:lstStyle/>
          <a:p>
            <a:pPr eaLnBrk="1" hangingPunct="1"/>
            <a:r>
              <a:rPr lang="en-US" dirty="0" smtClean="0">
                <a:latin typeface="Arial" pitchFamily="34" charset="0"/>
              </a:rPr>
              <a:t>Modern marketing departments can be organized in a number of different, sometimes overlapping ways: functionally, geographically, by product or brand, by market, or in a matrix.</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ln/>
        </p:spPr>
      </p:sp>
      <p:sp>
        <p:nvSpPr>
          <p:cNvPr id="26626" name="Notes Placeholder 2"/>
          <p:cNvSpPr>
            <a:spLocks noGrp="1"/>
          </p:cNvSpPr>
          <p:nvPr>
            <p:ph type="body" idx="1"/>
          </p:nvPr>
        </p:nvSpPr>
        <p:spPr>
          <a:noFill/>
          <a:ln/>
        </p:spPr>
        <p:txBody>
          <a:bodyPr/>
          <a:lstStyle/>
          <a:p>
            <a:pPr eaLnBrk="1" hangingPunct="1"/>
            <a:r>
              <a:rPr lang="en-US" dirty="0" smtClean="0">
                <a:latin typeface="Arial" pitchFamily="34" charset="0"/>
              </a:rPr>
              <a:t>In the most common form of marketing organization, functional specialists report to a marketing vice president who coordinates their activities. Figure 22.1 shows five specialists. a The main advantage of a functional marketing organization is its administrative simplicity. It can be quite a challenge for the department to develop smooth working relationships, however. This form also can result in inadequate planning as the number of products and markets increases and each functional group vies for budget and status.</a:t>
            </a:r>
          </a:p>
          <a:p>
            <a:pPr eaLnBrk="1" hangingPunct="1"/>
            <a:endParaRPr lang="en-US" dirty="0" smtClean="0">
              <a:latin typeface="Arial" pitchFamily="34" charset="0"/>
            </a:endParaRPr>
          </a:p>
          <a:p>
            <a:pPr eaLnBrk="1" hangingPunct="1"/>
            <a:r>
              <a:rPr lang="en-US" dirty="0" smtClean="0">
                <a:latin typeface="Arial" pitchFamily="34" charset="0"/>
              </a:rPr>
              <a:t>Other organizations organize along geographic lines. </a:t>
            </a:r>
          </a:p>
        </p:txBody>
      </p:sp>
      <p:sp>
        <p:nvSpPr>
          <p:cNvPr id="26627" name="Slide Number Placeholder 3"/>
          <p:cNvSpPr>
            <a:spLocks noGrp="1"/>
          </p:cNvSpPr>
          <p:nvPr>
            <p:ph type="sldNum" sz="quarter" idx="5"/>
          </p:nvPr>
        </p:nvSpPr>
        <p:spPr>
          <a:noFill/>
        </p:spPr>
        <p:txBody>
          <a:bodyPr/>
          <a:lstStyle/>
          <a:p>
            <a:fld id="{0B2433C4-42A1-43F8-B194-A1A55E699DBB}" type="slidenum">
              <a:rPr lang="en-US" smtClean="0">
                <a:latin typeface="Arial" pitchFamily="34" charset="0"/>
              </a:rPr>
              <a:pPr/>
              <a:t>10</a:t>
            </a:fld>
            <a:endParaRPr lang="en-US" smtClean="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a:ln/>
        </p:spPr>
      </p:sp>
      <p:sp>
        <p:nvSpPr>
          <p:cNvPr id="26626" name="Notes Placeholder 2"/>
          <p:cNvSpPr>
            <a:spLocks noGrp="1"/>
          </p:cNvSpPr>
          <p:nvPr>
            <p:ph type="body" idx="1"/>
          </p:nvPr>
        </p:nvSpPr>
        <p:spPr>
          <a:noFill/>
          <a:ln/>
        </p:spPr>
        <p:txBody>
          <a:bodyPr/>
          <a:lstStyle/>
          <a:p>
            <a:pPr eaLnBrk="1" hangingPunct="1"/>
            <a:r>
              <a:rPr lang="en-US" dirty="0" smtClean="0">
                <a:latin typeface="Arial" pitchFamily="34" charset="0"/>
              </a:rPr>
              <a:t>In the most common form of marketing organization, functional specialists report to a marketing vice president who coordinates their activities. Figure 22.1 shows five specialists. a The main advantage of a functional marketing organization is its administrative simplicity. It can be quite a challenge for the department to develop smooth working relationships, however. This form also can result in inadequate planning as the number of products and markets increases and each functional group vies for budget and status.</a:t>
            </a:r>
          </a:p>
          <a:p>
            <a:pPr eaLnBrk="1" hangingPunct="1"/>
            <a:endParaRPr lang="en-US" dirty="0" smtClean="0">
              <a:latin typeface="Arial" pitchFamily="34" charset="0"/>
            </a:endParaRPr>
          </a:p>
          <a:p>
            <a:pPr eaLnBrk="1" hangingPunct="1"/>
            <a:r>
              <a:rPr lang="en-US" dirty="0" smtClean="0">
                <a:latin typeface="Arial" pitchFamily="34" charset="0"/>
              </a:rPr>
              <a:t>Other organizations organize along geographic lines. </a:t>
            </a:r>
          </a:p>
        </p:txBody>
      </p:sp>
      <p:sp>
        <p:nvSpPr>
          <p:cNvPr id="26627" name="Slide Number Placeholder 3"/>
          <p:cNvSpPr>
            <a:spLocks noGrp="1"/>
          </p:cNvSpPr>
          <p:nvPr>
            <p:ph type="sldNum" sz="quarter" idx="5"/>
          </p:nvPr>
        </p:nvSpPr>
        <p:spPr>
          <a:noFill/>
        </p:spPr>
        <p:txBody>
          <a:bodyPr/>
          <a:lstStyle/>
          <a:p>
            <a:fld id="{0B2433C4-42A1-43F8-B194-A1A55E699DBB}" type="slidenum">
              <a:rPr lang="en-US" smtClean="0">
                <a:latin typeface="Arial" pitchFamily="34" charset="0"/>
              </a:rPr>
              <a:pPr/>
              <a:t>11</a:t>
            </a:fld>
            <a:endParaRPr lang="en-US" smtClean="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a:ln/>
        </p:spPr>
      </p:sp>
      <p:sp>
        <p:nvSpPr>
          <p:cNvPr id="28674" name="Notes Placeholder 2"/>
          <p:cNvSpPr>
            <a:spLocks noGrp="1"/>
          </p:cNvSpPr>
          <p:nvPr>
            <p:ph type="body" idx="1"/>
          </p:nvPr>
        </p:nvSpPr>
        <p:spPr>
          <a:noFill/>
          <a:ln/>
        </p:spPr>
        <p:txBody>
          <a:bodyPr/>
          <a:lstStyle/>
          <a:p>
            <a:pPr eaLnBrk="1" hangingPunct="1"/>
            <a:r>
              <a:rPr lang="en-US" dirty="0" smtClean="0">
                <a:latin typeface="Arial" pitchFamily="34" charset="0"/>
              </a:rPr>
              <a:t>Companies producing a variety of products and brands often establish a product- (or brand-) management organization. This does not replace the functional organization but serves as another layer of management. A product manager supervises product category managers, who in turn supervise specific product and brand managers. A product-management organization makes sense if the company’s products are quite different or there are more than a functional organization can handle. This form is sometimes characterized as a hub-and-spoke system. The brand or product manager is figuratively at the center with spokes leading to various departments representing working relationships. This is shown in Figure 22.2 in the slide. </a:t>
            </a:r>
          </a:p>
        </p:txBody>
      </p:sp>
      <p:sp>
        <p:nvSpPr>
          <p:cNvPr id="28675" name="Slide Number Placeholder 3"/>
          <p:cNvSpPr>
            <a:spLocks noGrp="1"/>
          </p:cNvSpPr>
          <p:nvPr>
            <p:ph type="sldNum" sz="quarter" idx="5"/>
          </p:nvPr>
        </p:nvSpPr>
        <p:spPr>
          <a:noFill/>
        </p:spPr>
        <p:txBody>
          <a:bodyPr/>
          <a:lstStyle/>
          <a:p>
            <a:fld id="{47988B44-9CD8-4F9E-8493-FC1BB010657E}" type="slidenum">
              <a:rPr lang="en-US" smtClean="0">
                <a:latin typeface="Arial" pitchFamily="34" charset="0"/>
              </a:rPr>
              <a:pPr/>
              <a:t>12</a:t>
            </a:fld>
            <a:endParaRPr lang="en-US" smtClean="0">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p:spPr>
        <p:txBody>
          <a:bodyPr/>
          <a:lstStyle/>
          <a:p>
            <a:fld id="{4DD65142-CB7E-4645-A43C-B1DB0EA143DC}" type="slidenum">
              <a:rPr lang="en-US" smtClean="0">
                <a:latin typeface="Arial" pitchFamily="34" charset="0"/>
              </a:rPr>
              <a:pPr/>
              <a:t>13</a:t>
            </a:fld>
            <a:endParaRPr lang="en-US" smtClean="0">
              <a:latin typeface="Arial" pitchFamily="34" charset="0"/>
            </a:endParaRP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p:spPr>
        <p:txBody>
          <a:bodyPr/>
          <a:lstStyle/>
          <a:p>
            <a:pPr eaLnBrk="1" hangingPunct="1"/>
            <a:r>
              <a:rPr lang="en-US" dirty="0" smtClean="0">
                <a:latin typeface="Arial" pitchFamily="34" charset="0"/>
              </a:rPr>
              <a:t>The manager in this type of organization performs several tasks listed in the slide. </a:t>
            </a:r>
            <a:r>
              <a:rPr lang="en-US" b="1" dirty="0" smtClean="0">
                <a:latin typeface="Arial" pitchFamily="34" charset="0"/>
              </a:rPr>
              <a:t> </a:t>
            </a:r>
            <a:r>
              <a:rPr lang="en-US" dirty="0" smtClean="0">
                <a:latin typeface="Arial" pitchFamily="34" charset="0"/>
              </a:rPr>
              <a:t>The product-management organization lets the product manager concentrate on developing a cost-effective marketing program and react more quickly to new products in the marketplace; it also gives the company’s smaller brands a product advocate. However, this system has some disadvantages too. </a:t>
            </a:r>
          </a:p>
          <a:p>
            <a:pPr eaLnBrk="1" hangingPunct="1"/>
            <a:r>
              <a:rPr lang="en-US" b="1" dirty="0" smtClean="0">
                <a:latin typeface="Arial" pitchFamily="34" charset="0"/>
              </a:rPr>
              <a:t>• </a:t>
            </a:r>
            <a:r>
              <a:rPr lang="en-US" dirty="0" smtClean="0">
                <a:latin typeface="Arial" pitchFamily="34" charset="0"/>
              </a:rPr>
              <a:t>They become experts in their product area but rarely achieve functional expertise.</a:t>
            </a:r>
          </a:p>
          <a:p>
            <a:pPr eaLnBrk="1" hangingPunct="1"/>
            <a:r>
              <a:rPr lang="en-US" dirty="0" smtClean="0">
                <a:latin typeface="Arial" pitchFamily="34" charset="0"/>
              </a:rPr>
              <a:t>• The system often proves costly. </a:t>
            </a:r>
          </a:p>
          <a:p>
            <a:pPr eaLnBrk="1" hangingPunct="1"/>
            <a:r>
              <a:rPr lang="en-US" dirty="0" smtClean="0">
                <a:latin typeface="Arial" pitchFamily="34" charset="0"/>
              </a:rPr>
              <a:t>• Brand managers normally manage a brand for only a short time. </a:t>
            </a:r>
          </a:p>
          <a:p>
            <a:pPr eaLnBrk="1" hangingPunct="1"/>
            <a:r>
              <a:rPr lang="en-US" dirty="0" smtClean="0">
                <a:latin typeface="Arial" pitchFamily="34" charset="0"/>
              </a:rPr>
              <a:t>• The fragmentation of markets makes it harder to develop a national strategy. </a:t>
            </a:r>
          </a:p>
          <a:p>
            <a:pPr eaLnBrk="1" hangingPunct="1"/>
            <a:r>
              <a:rPr lang="en-US" dirty="0" smtClean="0">
                <a:latin typeface="Arial" pitchFamily="34" charset="0"/>
              </a:rPr>
              <a:t>• Product and brand managers focus the company on building market share rather than customer relationships.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p:spPr>
        <p:txBody>
          <a:bodyPr/>
          <a:lstStyle/>
          <a:p>
            <a:fld id="{4DD65142-CB7E-4645-A43C-B1DB0EA143DC}" type="slidenum">
              <a:rPr lang="en-US" smtClean="0">
                <a:latin typeface="Arial" pitchFamily="34" charset="0"/>
              </a:rPr>
              <a:pPr/>
              <a:t>14</a:t>
            </a:fld>
            <a:endParaRPr lang="en-US" smtClean="0">
              <a:latin typeface="Arial" pitchFamily="34" charset="0"/>
            </a:endParaRP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p:spPr>
        <p:txBody>
          <a:bodyPr/>
          <a:lstStyle/>
          <a:p>
            <a:pPr eaLnBrk="1" hangingPunct="1"/>
            <a:r>
              <a:rPr lang="en-US" dirty="0" smtClean="0">
                <a:latin typeface="Arial" pitchFamily="34" charset="0"/>
              </a:rPr>
              <a:t>The manager in this type of organization performs several tasks listed in the slide. </a:t>
            </a:r>
            <a:r>
              <a:rPr lang="en-US" b="1" dirty="0" smtClean="0">
                <a:latin typeface="Arial" pitchFamily="34" charset="0"/>
              </a:rPr>
              <a:t> </a:t>
            </a:r>
            <a:r>
              <a:rPr lang="en-US" dirty="0" smtClean="0">
                <a:latin typeface="Arial" pitchFamily="34" charset="0"/>
              </a:rPr>
              <a:t>The product-management organization lets the product manager concentrate on developing a cost-effective marketing program and react more quickly to new products in the marketplace; it also gives the company’s smaller brands a product advocate. However, this system has some disadvantages too. </a:t>
            </a:r>
          </a:p>
          <a:p>
            <a:pPr eaLnBrk="1" hangingPunct="1"/>
            <a:r>
              <a:rPr lang="en-US" b="1" dirty="0" smtClean="0">
                <a:latin typeface="Arial" pitchFamily="34" charset="0"/>
              </a:rPr>
              <a:t>• </a:t>
            </a:r>
            <a:r>
              <a:rPr lang="en-US" dirty="0" smtClean="0">
                <a:latin typeface="Arial" pitchFamily="34" charset="0"/>
              </a:rPr>
              <a:t>They become experts in their product area but rarely achieve functional expertise.</a:t>
            </a:r>
          </a:p>
          <a:p>
            <a:pPr eaLnBrk="1" hangingPunct="1"/>
            <a:r>
              <a:rPr lang="en-US" dirty="0" smtClean="0">
                <a:latin typeface="Arial" pitchFamily="34" charset="0"/>
              </a:rPr>
              <a:t>• The system often proves costly. </a:t>
            </a:r>
          </a:p>
          <a:p>
            <a:pPr eaLnBrk="1" hangingPunct="1"/>
            <a:r>
              <a:rPr lang="en-US" dirty="0" smtClean="0">
                <a:latin typeface="Arial" pitchFamily="34" charset="0"/>
              </a:rPr>
              <a:t>• Brand managers normally manage a brand for only a short time. </a:t>
            </a:r>
          </a:p>
          <a:p>
            <a:pPr eaLnBrk="1" hangingPunct="1"/>
            <a:r>
              <a:rPr lang="en-US" dirty="0" smtClean="0">
                <a:latin typeface="Arial" pitchFamily="34" charset="0"/>
              </a:rPr>
              <a:t>• The fragmentation of markets makes it harder to develop a national strategy. </a:t>
            </a:r>
          </a:p>
          <a:p>
            <a:pPr eaLnBrk="1" hangingPunct="1"/>
            <a:r>
              <a:rPr lang="en-US" dirty="0" smtClean="0">
                <a:latin typeface="Arial" pitchFamily="34" charset="0"/>
              </a:rPr>
              <a:t>• Product and brand managers focus the company on building market share rather than customer relationships.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a:ln/>
        </p:spPr>
      </p:sp>
      <p:sp>
        <p:nvSpPr>
          <p:cNvPr id="32770" name="Notes Placeholder 2"/>
          <p:cNvSpPr>
            <a:spLocks noGrp="1"/>
          </p:cNvSpPr>
          <p:nvPr>
            <p:ph type="body" idx="1"/>
          </p:nvPr>
        </p:nvSpPr>
        <p:spPr>
          <a:noFill/>
          <a:ln/>
        </p:spPr>
        <p:txBody>
          <a:bodyPr/>
          <a:lstStyle/>
          <a:p>
            <a:pPr eaLnBrk="1" hangingPunct="1"/>
            <a:r>
              <a:rPr lang="en-US" smtClean="0">
                <a:latin typeface="Arial" pitchFamily="34" charset="0"/>
              </a:rPr>
              <a:t>Figure 22.3 shown in the slide presents an alternative in a product-management organization – the use of product teams. There are three types: vertical, triangular, and horizontal. The triangular and horizontal product- team approaches let each major brand be run by a brand-asset management team (BAMT) consisting of key representatives from functions that affect the brand’s performance. The company consists of several BAMTs that periodically report to a BAMT directors committee, which itself reports to a chief branding officer. This is quite different from the way brands have traditionally been handled.</a:t>
            </a:r>
          </a:p>
          <a:p>
            <a:pPr eaLnBrk="1" hangingPunct="1"/>
            <a:endParaRPr lang="en-US" smtClean="0">
              <a:latin typeface="Arial" pitchFamily="34" charset="0"/>
            </a:endParaRPr>
          </a:p>
          <a:p>
            <a:pPr eaLnBrk="1" hangingPunct="1"/>
            <a:endParaRPr lang="en-US" smtClean="0">
              <a:latin typeface="Arial" pitchFamily="34" charset="0"/>
            </a:endParaRPr>
          </a:p>
          <a:p>
            <a:pPr eaLnBrk="1" hangingPunct="1"/>
            <a:endParaRPr lang="en-US" smtClean="0">
              <a:latin typeface="Arial" pitchFamily="34" charset="0"/>
            </a:endParaRPr>
          </a:p>
        </p:txBody>
      </p:sp>
      <p:sp>
        <p:nvSpPr>
          <p:cNvPr id="32771" name="Slide Number Placeholder 3"/>
          <p:cNvSpPr>
            <a:spLocks noGrp="1"/>
          </p:cNvSpPr>
          <p:nvPr>
            <p:ph type="sldNum" sz="quarter" idx="5"/>
          </p:nvPr>
        </p:nvSpPr>
        <p:spPr>
          <a:noFill/>
        </p:spPr>
        <p:txBody>
          <a:bodyPr/>
          <a:lstStyle/>
          <a:p>
            <a:fld id="{EB33C4AF-9055-4CBA-8517-7A537BCFFB73}" type="slidenum">
              <a:rPr lang="en-US" smtClean="0">
                <a:latin typeface="Arial" pitchFamily="34" charset="0"/>
              </a:rPr>
              <a:pPr/>
              <a:t>15</a:t>
            </a:fld>
            <a:endParaRPr lang="en-US" smtClean="0">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a:ln/>
        </p:spPr>
      </p:sp>
      <p:sp>
        <p:nvSpPr>
          <p:cNvPr id="34818" name="Notes Placeholder 2"/>
          <p:cNvSpPr>
            <a:spLocks noGrp="1"/>
          </p:cNvSpPr>
          <p:nvPr>
            <p:ph type="body" idx="1"/>
          </p:nvPr>
        </p:nvSpPr>
        <p:spPr>
          <a:noFill/>
          <a:ln/>
        </p:spPr>
        <p:txBody>
          <a:bodyPr/>
          <a:lstStyle/>
          <a:p>
            <a:pPr eaLnBrk="1" hangingPunct="1"/>
            <a:r>
              <a:rPr lang="en-US" dirty="0" smtClean="0">
                <a:latin typeface="Arial" pitchFamily="34" charset="0"/>
              </a:rPr>
              <a:t>With category management, a company focuses on product categories to manage its brands. in some packaged-goods firms, category management has evolved into aisle management and encompasses multiple related categories typically found in the same sections of supermarkets and grocery stores. Retailers and regional grocery chains such as Wal-Mart and Dominick’s embrace category management as a means to define a particular product category’s strategic role within the store and address logistics, the role of private-label products, and the trade-offs between product variety and inefficient duplication. General Mills’ Yoplait Yogurt has served as category advisor to the dairy aisle for 24 major retailers, boosting the yogurt base footprint four to eight feet at a time and increasing sales of yogurt by 9 percent and category sales in dairy by 13 percent nationwide.</a:t>
            </a:r>
          </a:p>
        </p:txBody>
      </p:sp>
      <p:sp>
        <p:nvSpPr>
          <p:cNvPr id="34819" name="Slide Number Placeholder 3"/>
          <p:cNvSpPr>
            <a:spLocks noGrp="1"/>
          </p:cNvSpPr>
          <p:nvPr>
            <p:ph type="sldNum" sz="quarter" idx="5"/>
          </p:nvPr>
        </p:nvSpPr>
        <p:spPr>
          <a:noFill/>
        </p:spPr>
        <p:txBody>
          <a:bodyPr/>
          <a:lstStyle/>
          <a:p>
            <a:fld id="{C682E671-9D9A-436E-BE2C-1F717D077AF0}" type="slidenum">
              <a:rPr lang="en-US" smtClean="0">
                <a:latin typeface="Arial" pitchFamily="34" charset="0"/>
              </a:rPr>
              <a:pPr/>
              <a:t>16</a:t>
            </a:fld>
            <a:endParaRPr lang="en-US" smtClean="0">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a:ln/>
        </p:spPr>
      </p:sp>
      <p:sp>
        <p:nvSpPr>
          <p:cNvPr id="36866" name="Notes Placeholder 2"/>
          <p:cNvSpPr>
            <a:spLocks noGrp="1"/>
          </p:cNvSpPr>
          <p:nvPr>
            <p:ph type="body" idx="1"/>
          </p:nvPr>
        </p:nvSpPr>
        <p:spPr>
          <a:noFill/>
          <a:ln/>
        </p:spPr>
        <p:txBody>
          <a:bodyPr/>
          <a:lstStyle/>
          <a:p>
            <a:pPr eaLnBrk="1" hangingPunct="1"/>
            <a:r>
              <a:rPr lang="en-US" dirty="0" smtClean="0">
                <a:latin typeface="Arial" pitchFamily="34" charset="0"/>
              </a:rPr>
              <a:t>When customers fall into different user groups with distinct buying preferences and practices, a market-management organization is desirable. Market managers supervise several market-development managers, market specialists, or industry specialists and draw on functional services as needed. Market managers of important markets might even have functional specialists reporting to them.</a:t>
            </a:r>
          </a:p>
        </p:txBody>
      </p:sp>
      <p:sp>
        <p:nvSpPr>
          <p:cNvPr id="36867" name="Slide Number Placeholder 3"/>
          <p:cNvSpPr>
            <a:spLocks noGrp="1"/>
          </p:cNvSpPr>
          <p:nvPr>
            <p:ph type="sldNum" sz="quarter" idx="5"/>
          </p:nvPr>
        </p:nvSpPr>
        <p:spPr>
          <a:noFill/>
        </p:spPr>
        <p:txBody>
          <a:bodyPr/>
          <a:lstStyle/>
          <a:p>
            <a:fld id="{07FF3089-BB50-4C69-A13F-DFCB5E0F5B0E}" type="slidenum">
              <a:rPr lang="en-US" smtClean="0">
                <a:latin typeface="Arial" pitchFamily="34" charset="0"/>
              </a:rPr>
              <a:pPr/>
              <a:t>17</a:t>
            </a:fld>
            <a:endParaRPr lang="en-US" smtClean="0">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p:spPr>
        <p:txBody>
          <a:bodyPr/>
          <a:lstStyle/>
          <a:p>
            <a:fld id="{8DD6A2D1-57AB-44D8-8100-13311FF35374}" type="slidenum">
              <a:rPr lang="en-US" smtClean="0">
                <a:latin typeface="Arial" pitchFamily="34" charset="0"/>
              </a:rPr>
              <a:pPr/>
              <a:t>18</a:t>
            </a:fld>
            <a:endParaRPr lang="en-US" smtClean="0">
              <a:latin typeface="Arial" pitchFamily="34" charset="0"/>
            </a:endParaRPr>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p:spPr>
        <p:txBody>
          <a:bodyPr/>
          <a:lstStyle/>
          <a:p>
            <a:pPr eaLnBrk="1" hangingPunct="1"/>
            <a:r>
              <a:rPr lang="en-US" dirty="0" smtClean="0">
                <a:latin typeface="Arial" pitchFamily="34" charset="0"/>
              </a:rPr>
              <a:t>Many companies realize they’re not yet really market and customer driven—they are product and sales driven. Transforming into a true market-driven company requires:</a:t>
            </a:r>
          </a:p>
          <a:p>
            <a:pPr eaLnBrk="1" hangingPunct="1"/>
            <a:r>
              <a:rPr lang="en-US" dirty="0" smtClean="0">
                <a:latin typeface="Arial" pitchFamily="34" charset="0"/>
              </a:rPr>
              <a:t>1. Developing a company-wide passion for customers</a:t>
            </a:r>
          </a:p>
          <a:p>
            <a:pPr eaLnBrk="1" hangingPunct="1"/>
            <a:r>
              <a:rPr lang="en-US" dirty="0" smtClean="0">
                <a:latin typeface="Arial" pitchFamily="34" charset="0"/>
              </a:rPr>
              <a:t>2. Organizing around customer segments instead of products, and </a:t>
            </a:r>
          </a:p>
          <a:p>
            <a:pPr eaLnBrk="1" hangingPunct="1"/>
            <a:r>
              <a:rPr lang="en-US" dirty="0" smtClean="0">
                <a:latin typeface="Arial" pitchFamily="34" charset="0"/>
              </a:rPr>
              <a:t>3. Understanding customers through qualitative and quantitative research.</a:t>
            </a:r>
          </a:p>
          <a:p>
            <a:pPr eaLnBrk="1" hangingPunct="1"/>
            <a:r>
              <a:rPr lang="en-US" dirty="0" smtClean="0">
                <a:latin typeface="Arial" pitchFamily="34" charset="0"/>
              </a:rPr>
              <a:t>The task is not easy, but the payoffs can be considerable.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p:spPr>
        <p:txBody>
          <a:bodyPr/>
          <a:lstStyle/>
          <a:p>
            <a:fld id="{DCE544CB-D045-49A0-AA00-5425EFA2AAB8}" type="slidenum">
              <a:rPr lang="en-US" smtClean="0">
                <a:latin typeface="Arial" pitchFamily="34" charset="0"/>
              </a:rPr>
              <a:pPr/>
              <a:t>19</a:t>
            </a:fld>
            <a:endParaRPr lang="en-US" smtClean="0">
              <a:latin typeface="Arial" pitchFamily="34" charset="0"/>
            </a:endParaRPr>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p:spPr>
        <p:txBody>
          <a:bodyPr/>
          <a:lstStyle/>
          <a:p>
            <a:pPr eaLnBrk="1" hangingPunct="1"/>
            <a:r>
              <a:rPr lang="en-US" smtClean="0">
                <a:latin typeface="Arial" pitchFamily="34" charset="0"/>
              </a:rPr>
              <a:t>In the Marketing Insight, ten steps for a CEO to use in creating a market and customer-focused company are provided. These steps are listed on this slide and the next.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a:noFill/>
        </p:spPr>
        <p:txBody>
          <a:bodyPr/>
          <a:lstStyle/>
          <a:p>
            <a:fld id="{7F3AD820-5F98-42AC-BBF6-AD6C49E306B1}" type="slidenum">
              <a:rPr lang="en-US" smtClean="0">
                <a:latin typeface="Arial" pitchFamily="34" charset="0"/>
              </a:rPr>
              <a:pPr/>
              <a:t>20</a:t>
            </a:fld>
            <a:endParaRPr lang="en-US" smtClean="0">
              <a:latin typeface="Arial" pitchFamily="34" charset="0"/>
            </a:endParaRPr>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Rectangle 17"/>
          <p:cNvSpPr/>
          <p:nvPr userDrawn="1"/>
        </p:nvSpPr>
        <p:spPr>
          <a:xfrm>
            <a:off x="0" y="0"/>
            <a:ext cx="9144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4" name="Picture 2"/>
          <p:cNvPicPr>
            <a:picLocks noChangeAspect="1" noChangeArrowheads="1"/>
          </p:cNvPicPr>
          <p:nvPr userDrawn="1"/>
        </p:nvPicPr>
        <p:blipFill>
          <a:blip r:embed="rId2" cstate="print">
            <a:clrChange>
              <a:clrFrom>
                <a:srgbClr val="231F20"/>
              </a:clrFrom>
              <a:clrTo>
                <a:srgbClr val="231F20">
                  <a:alpha val="0"/>
                </a:srgbClr>
              </a:clrTo>
            </a:clrChange>
          </a:blip>
          <a:srcRect t="65591" b="7527"/>
          <a:stretch>
            <a:fillRect/>
          </a:stretch>
        </p:blipFill>
        <p:spPr bwMode="auto">
          <a:xfrm>
            <a:off x="2362200" y="5233988"/>
            <a:ext cx="6172200" cy="1624012"/>
          </a:xfrm>
          <a:prstGeom prst="rect">
            <a:avLst/>
          </a:prstGeom>
          <a:noFill/>
          <a:ln w="9525">
            <a:noFill/>
            <a:miter lim="800000"/>
            <a:headEnd/>
            <a:tailEnd/>
          </a:ln>
        </p:spPr>
      </p:pic>
      <p:pic>
        <p:nvPicPr>
          <p:cNvPr id="5" name="Picture 5"/>
          <p:cNvPicPr>
            <a:picLocks noChangeAspect="1" noChangeArrowheads="1"/>
          </p:cNvPicPr>
          <p:nvPr userDrawn="1"/>
        </p:nvPicPr>
        <p:blipFill>
          <a:blip r:embed="rId3" cstate="print">
            <a:clrChange>
              <a:clrFrom>
                <a:srgbClr val="231F20"/>
              </a:clrFrom>
              <a:clrTo>
                <a:srgbClr val="231F20">
                  <a:alpha val="0"/>
                </a:srgbClr>
              </a:clrTo>
            </a:clrChange>
          </a:blip>
          <a:srcRect/>
          <a:stretch>
            <a:fillRect/>
          </a:stretch>
        </p:blipFill>
        <p:spPr bwMode="auto">
          <a:xfrm>
            <a:off x="0" y="0"/>
            <a:ext cx="1447800" cy="6858000"/>
          </a:xfrm>
          <a:prstGeom prst="rect">
            <a:avLst/>
          </a:prstGeom>
          <a:noFill/>
          <a:ln w="9525">
            <a:noFill/>
            <a:miter lim="800000"/>
            <a:headEnd/>
            <a:tailEnd/>
          </a:ln>
        </p:spPr>
      </p:pic>
      <p:sp>
        <p:nvSpPr>
          <p:cNvPr id="6147" name="Rectangle 3"/>
          <p:cNvSpPr>
            <a:spLocks noGrp="1" noChangeArrowheads="1"/>
          </p:cNvSpPr>
          <p:nvPr>
            <p:ph type="ctrTitle"/>
          </p:nvPr>
        </p:nvSpPr>
        <p:spPr>
          <a:xfrm>
            <a:off x="2362200" y="1524000"/>
            <a:ext cx="6248400" cy="1393825"/>
          </a:xfrm>
          <a:solidFill>
            <a:schemeClr val="bg1"/>
          </a:solidFill>
        </p:spPr>
        <p:txBody>
          <a:bodyPr/>
          <a:lstStyle>
            <a:lvl1pPr algn="ctr">
              <a:defRPr sz="4000">
                <a:solidFill>
                  <a:srgbClr val="FF0000"/>
                </a:solidFill>
                <a:latin typeface="+mj-lt"/>
              </a:defRPr>
            </a:lvl1pPr>
          </a:lstStyle>
          <a:p>
            <a:endParaRPr lang="en-US"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533400" y="1600200"/>
            <a:ext cx="7924800" cy="4572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10"/>
          </p:nvPr>
        </p:nvSpPr>
        <p:spPr/>
        <p:txBody>
          <a:bodyPr/>
          <a:lstStyle>
            <a:lvl1pPr>
              <a:defRPr sz="1200" dirty="0" smtClean="0"/>
            </a:lvl1pPr>
          </a:lstStyle>
          <a:p>
            <a:pPr>
              <a:defRPr/>
            </a:pPr>
            <a:r>
              <a:rPr lang="en-US"/>
              <a:t>Copyright © 2011 Pearson Education, Inc.  Publishing as Prentice Hall			     22-</a:t>
            </a:r>
            <a:fld id="{AB1CE537-52A4-443A-8FAA-5D4067E3C766}" type="slidenum">
              <a:rPr lang="en-US"/>
              <a:pPr>
                <a:defRPr/>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defRPr sz="1200" dirty="0" smtClean="0"/>
            </a:lvl1pPr>
          </a:lstStyle>
          <a:p>
            <a:pPr>
              <a:defRPr/>
            </a:pPr>
            <a:r>
              <a:rPr lang="en-US"/>
              <a:t>Copyright © 2011 Pearson Education, Inc.  Publishing as Prentice Hall		      1-</a:t>
            </a:r>
            <a:fld id="{C00B9D0F-9CB3-4B5A-9895-5B2556FC1BB8}" type="slidenum">
              <a:rPr lang="en-US"/>
              <a:pPr>
                <a:defRPr/>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62000" y="1600200"/>
            <a:ext cx="37719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86300" y="1600200"/>
            <a:ext cx="37719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0"/>
          </p:nvPr>
        </p:nvSpPr>
        <p:spPr/>
        <p:txBody>
          <a:bodyPr/>
          <a:lstStyle>
            <a:lvl1pPr>
              <a:defRPr sz="1200" dirty="0" smtClean="0"/>
            </a:lvl1pPr>
          </a:lstStyle>
          <a:p>
            <a:pPr>
              <a:defRPr/>
            </a:pPr>
            <a:r>
              <a:rPr lang="en-US"/>
              <a:t>Copyright © 2011 Pearson Education, Inc.  Publishing as Prentice Hall			       22-</a:t>
            </a:r>
            <a:fld id="{9EA2E5E5-6F88-47DD-9E78-81D8DDFCDAC8}" type="slidenum">
              <a:rPr lang="en-US"/>
              <a:pPr>
                <a:defRPr/>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0"/>
          </p:nvPr>
        </p:nvSpPr>
        <p:spPr/>
        <p:txBody>
          <a:bodyPr/>
          <a:lstStyle>
            <a:lvl1pPr>
              <a:defRPr sz="1400" dirty="0" smtClean="0"/>
            </a:lvl1pPr>
          </a:lstStyle>
          <a:p>
            <a:pPr>
              <a:defRPr/>
            </a:pPr>
            <a:r>
              <a:rPr lang="en-US"/>
              <a:t>Copyright © 2011 Pearson Education, Inc.  Publishing as Prentice Hall		     1-</a:t>
            </a:r>
            <a:fld id="{8CD89D49-5006-4B0F-9E4C-760789BB5259}" type="slidenum">
              <a:rPr lang="en-US"/>
              <a:pPr>
                <a:defRPr/>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smtClean="0"/>
              <a:t>Click to edit Master title style</a:t>
            </a:r>
            <a:endParaRPr lang="en-US" dirty="0"/>
          </a:p>
        </p:txBody>
      </p:sp>
      <p:sp>
        <p:nvSpPr>
          <p:cNvPr id="3" name="Footer Placeholder 2"/>
          <p:cNvSpPr>
            <a:spLocks noGrp="1"/>
          </p:cNvSpPr>
          <p:nvPr>
            <p:ph type="ftr" sz="quarter" idx="10"/>
          </p:nvPr>
        </p:nvSpPr>
        <p:spPr/>
        <p:txBody>
          <a:bodyPr/>
          <a:lstStyle>
            <a:lvl1pPr>
              <a:defRPr sz="1200" dirty="0" smtClean="0"/>
            </a:lvl1pPr>
          </a:lstStyle>
          <a:p>
            <a:pPr>
              <a:defRPr/>
            </a:pPr>
            <a:r>
              <a:rPr lang="en-US"/>
              <a:t>Copyright © 2011 Pearson Education, Inc.  Publishing as Prentice Hall		  	    22-</a:t>
            </a:r>
            <a:fld id="{00E193D3-60C3-4132-8C81-35E1A51A10ED}" type="slidenum">
              <a:rPr lang="en-US"/>
              <a:pPr>
                <a:defRPr/>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sz="1200" dirty="0" smtClean="0"/>
            </a:lvl1pPr>
          </a:lstStyle>
          <a:p>
            <a:pPr>
              <a:defRPr/>
            </a:pPr>
            <a:r>
              <a:rPr lang="en-US"/>
              <a:t>Copyright © 2011 Pearson Education, Inc.  Publishing as Prentice Hall		 	      22-</a:t>
            </a:r>
            <a:fld id="{B07BE432-20EC-41AB-BB5F-ACD268DD66A5}" type="slidenum">
              <a:rPr lang="en-US"/>
              <a:pPr>
                <a:defRPr/>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sz="1400" dirty="0" smtClean="0"/>
            </a:lvl1pPr>
          </a:lstStyle>
          <a:p>
            <a:pPr>
              <a:defRPr/>
            </a:pPr>
            <a:r>
              <a:rPr lang="en-US"/>
              <a:t>Copyright © 2011 Pearson Education, Inc.  Publishing as Prentice Hall		      1-</a:t>
            </a:r>
            <a:fld id="{594EB432-F533-4149-BEB1-682E2A0361C0}" type="slidenum">
              <a:rPr lang="en-US"/>
              <a:pPr>
                <a:defRPr/>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sz="1400" dirty="0"/>
            </a:lvl1pPr>
          </a:lstStyle>
          <a:p>
            <a:pPr>
              <a:defRPr/>
            </a:pPr>
            <a:r>
              <a:rPr lang="en-US"/>
              <a:t>Copyright © </a:t>
            </a:r>
            <a:r>
              <a:rPr lang="en-US" smtClean="0"/>
              <a:t>2011 </a:t>
            </a:r>
            <a:r>
              <a:rPr lang="en-US"/>
              <a:t>Pearson Education, Inc.  Publishing as Prentice Hall		     </a:t>
            </a:r>
            <a:r>
              <a:rPr lang="en-US" smtClean="0"/>
              <a:t>   </a:t>
            </a:r>
            <a:r>
              <a:rPr lang="en-US"/>
              <a:t>1-</a:t>
            </a:r>
            <a:fld id="{2EB15722-AB20-46E5-B414-2832C01F77CD}" type="slidenum">
              <a:rPr lang="en-US"/>
              <a:pPr>
                <a:defRPr/>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sz="1400" dirty="0"/>
            </a:lvl1pPr>
          </a:lstStyle>
          <a:p>
            <a:pPr>
              <a:defRPr/>
            </a:pPr>
            <a:r>
              <a:rPr lang="en-US"/>
              <a:t>Copyright © </a:t>
            </a:r>
            <a:r>
              <a:rPr lang="en-US" smtClean="0"/>
              <a:t>2011 </a:t>
            </a:r>
            <a:r>
              <a:rPr lang="en-US"/>
              <a:t>Pearson Education, Inc.  Publishing as Prentice Hall		</a:t>
            </a:r>
            <a:r>
              <a:rPr lang="en-US" smtClean="0"/>
              <a:t>        </a:t>
            </a:r>
            <a:r>
              <a:rPr lang="en-US"/>
              <a:t>1-</a:t>
            </a:r>
            <a:fld id="{727D52CB-DF79-493B-86C2-1BE2FBF09D56}" type="slidenum">
              <a:rPr lang="en-US"/>
              <a:pPr>
                <a:defRPr/>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34150" y="274638"/>
            <a:ext cx="1924050" cy="58975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274638"/>
            <a:ext cx="5619750" cy="58975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sz="1400" dirty="0"/>
            </a:lvl1pPr>
          </a:lstStyle>
          <a:p>
            <a:pPr>
              <a:defRPr/>
            </a:pPr>
            <a:r>
              <a:rPr lang="en-US"/>
              <a:t>Copyright © </a:t>
            </a:r>
            <a:r>
              <a:rPr lang="en-US" smtClean="0"/>
              <a:t>2011 </a:t>
            </a:r>
            <a:r>
              <a:rPr lang="en-US"/>
              <a:t>Pearson Education, Inc.  Publishing as Prentice Hall		      </a:t>
            </a:r>
            <a:r>
              <a:rPr lang="en-US" smtClean="0"/>
              <a:t>  </a:t>
            </a:r>
            <a:r>
              <a:rPr lang="en-US"/>
              <a:t>1-</a:t>
            </a:r>
            <a:fld id="{7252E6EB-BA67-41A2-B169-C2B25E3BFF98}" type="slidenum">
              <a:rPr lang="en-US"/>
              <a:pPr>
                <a:defRPr/>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9" name="Rectangle 5"/>
          <p:cNvSpPr>
            <a:spLocks noGrp="1" noChangeArrowheads="1"/>
          </p:cNvSpPr>
          <p:nvPr>
            <p:ph type="ftr" sz="quarter" idx="3"/>
          </p:nvPr>
        </p:nvSpPr>
        <p:spPr bwMode="auto">
          <a:xfrm>
            <a:off x="152400" y="6381750"/>
            <a:ext cx="8686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dirty="0" smtClean="0">
                <a:latin typeface="Arial" charset="0"/>
              </a:defRPr>
            </a:lvl1pPr>
          </a:lstStyle>
          <a:p>
            <a:pPr>
              <a:defRPr/>
            </a:pPr>
            <a:r>
              <a:rPr lang="en-US"/>
              <a:t>Copyright © 2011 Pearson Education, Inc.  Publishing as Prentice Hall		          	   22-</a:t>
            </a:r>
            <a:fld id="{9E202DC0-70A0-4BFE-9AF4-186ACDA15A48}" type="slidenum">
              <a:rPr lang="en-US"/>
              <a:pPr>
                <a:defRPr/>
              </a:pPr>
              <a:t>‹#›</a:t>
            </a:fld>
            <a:endParaRPr lang="en-US"/>
          </a:p>
        </p:txBody>
      </p:sp>
      <p:sp>
        <p:nvSpPr>
          <p:cNvPr id="1027" name="Rectangle 3"/>
          <p:cNvSpPr>
            <a:spLocks noGrp="1" noChangeArrowheads="1"/>
          </p:cNvSpPr>
          <p:nvPr>
            <p:ph type="body" idx="1"/>
          </p:nvPr>
        </p:nvSpPr>
        <p:spPr bwMode="auto">
          <a:xfrm>
            <a:off x="762000" y="1600200"/>
            <a:ext cx="76962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2"/>
          <p:cNvSpPr>
            <a:spLocks noGrp="1" noChangeArrowheads="1"/>
          </p:cNvSpPr>
          <p:nvPr>
            <p:ph type="title"/>
          </p:nvPr>
        </p:nvSpPr>
        <p:spPr bwMode="auto">
          <a:xfrm>
            <a:off x="762000" y="274638"/>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1" name="Rectangle 10"/>
          <p:cNvSpPr/>
          <p:nvPr userDrawn="1"/>
        </p:nvSpPr>
        <p:spPr>
          <a:xfrm>
            <a:off x="8458200" y="0"/>
            <a:ext cx="6858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2" name="Isosceles Triangle 11"/>
          <p:cNvSpPr/>
          <p:nvPr userDrawn="1"/>
        </p:nvSpPr>
        <p:spPr>
          <a:xfrm rot="16200000">
            <a:off x="5724525" y="2752725"/>
            <a:ext cx="6858000" cy="1352550"/>
          </a:xfrm>
          <a:prstGeom prst="triangle">
            <a:avLst/>
          </a:prstGeom>
          <a:solidFill>
            <a:schemeClr val="bg1"/>
          </a:solid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3" name="Isosceles Triangle 12"/>
          <p:cNvSpPr/>
          <p:nvPr userDrawn="1"/>
        </p:nvSpPr>
        <p:spPr>
          <a:xfrm rot="16200000">
            <a:off x="-228600" y="381000"/>
            <a:ext cx="1143000" cy="381000"/>
          </a:xfrm>
          <a:prstGeom prst="triangle">
            <a:avLst/>
          </a:prstGeom>
          <a:solidFill>
            <a:schemeClr val="tx1"/>
          </a:solid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4" name="Rectangle 13"/>
          <p:cNvSpPr/>
          <p:nvPr userDrawn="1"/>
        </p:nvSpPr>
        <p:spPr>
          <a:xfrm>
            <a:off x="0" y="0"/>
            <a:ext cx="152400" cy="1143000"/>
          </a:xfrm>
          <a:prstGeom prst="rect">
            <a:avLst/>
          </a:prstGeom>
          <a:solidFill>
            <a:schemeClr val="tx1"/>
          </a:solid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nLst>
      <p:par>
        <p:cTn id="1" dur="indefinite" restart="never" nodeType="tmRoot"/>
      </p:par>
    </p:tnLst>
  </p:timing>
  <p:hf sldNum="0" hdr="0" dt="0"/>
  <p:txStyles>
    <p:titleStyle>
      <a:lvl1pPr algn="l" rtl="0" eaLnBrk="0" fontAlgn="base" hangingPunct="0">
        <a:spcBef>
          <a:spcPct val="0"/>
        </a:spcBef>
        <a:spcAft>
          <a:spcPct val="0"/>
        </a:spcAft>
        <a:defRPr sz="3600" b="1">
          <a:solidFill>
            <a:schemeClr val="tx1"/>
          </a:solidFill>
          <a:latin typeface="+mj-lt"/>
          <a:ea typeface="+mj-ea"/>
          <a:cs typeface="+mj-cs"/>
        </a:defRPr>
      </a:lvl1pPr>
      <a:lvl2pPr algn="l" rtl="0" eaLnBrk="0" fontAlgn="base" hangingPunct="0">
        <a:spcBef>
          <a:spcPct val="0"/>
        </a:spcBef>
        <a:spcAft>
          <a:spcPct val="0"/>
        </a:spcAft>
        <a:defRPr sz="3600" b="1">
          <a:solidFill>
            <a:schemeClr val="tx1"/>
          </a:solidFill>
          <a:latin typeface="Arial" charset="0"/>
        </a:defRPr>
      </a:lvl2pPr>
      <a:lvl3pPr algn="l" rtl="0" eaLnBrk="0" fontAlgn="base" hangingPunct="0">
        <a:spcBef>
          <a:spcPct val="0"/>
        </a:spcBef>
        <a:spcAft>
          <a:spcPct val="0"/>
        </a:spcAft>
        <a:defRPr sz="3600" b="1">
          <a:solidFill>
            <a:schemeClr val="tx1"/>
          </a:solidFill>
          <a:latin typeface="Arial" charset="0"/>
        </a:defRPr>
      </a:lvl3pPr>
      <a:lvl4pPr algn="l" rtl="0" eaLnBrk="0" fontAlgn="base" hangingPunct="0">
        <a:spcBef>
          <a:spcPct val="0"/>
        </a:spcBef>
        <a:spcAft>
          <a:spcPct val="0"/>
        </a:spcAft>
        <a:defRPr sz="3600" b="1">
          <a:solidFill>
            <a:schemeClr val="tx1"/>
          </a:solidFill>
          <a:latin typeface="Arial" charset="0"/>
        </a:defRPr>
      </a:lvl4pPr>
      <a:lvl5pPr algn="l" rtl="0" eaLnBrk="0" fontAlgn="base" hangingPunct="0">
        <a:spcBef>
          <a:spcPct val="0"/>
        </a:spcBef>
        <a:spcAft>
          <a:spcPct val="0"/>
        </a:spcAft>
        <a:defRPr sz="3600" b="1">
          <a:solidFill>
            <a:schemeClr val="tx1"/>
          </a:solidFill>
          <a:latin typeface="Arial" charset="0"/>
        </a:defRPr>
      </a:lvl5pPr>
      <a:lvl6pPr marL="457200" algn="ctr" rtl="0" fontAlgn="base">
        <a:spcBef>
          <a:spcPct val="0"/>
        </a:spcBef>
        <a:spcAft>
          <a:spcPct val="0"/>
        </a:spcAft>
        <a:defRPr sz="3600" b="1">
          <a:solidFill>
            <a:schemeClr val="bg1"/>
          </a:solidFill>
          <a:latin typeface="Arial" charset="0"/>
        </a:defRPr>
      </a:lvl6pPr>
      <a:lvl7pPr marL="914400" algn="ctr" rtl="0" fontAlgn="base">
        <a:spcBef>
          <a:spcPct val="0"/>
        </a:spcBef>
        <a:spcAft>
          <a:spcPct val="0"/>
        </a:spcAft>
        <a:defRPr sz="3600" b="1">
          <a:solidFill>
            <a:schemeClr val="bg1"/>
          </a:solidFill>
          <a:latin typeface="Arial" charset="0"/>
        </a:defRPr>
      </a:lvl7pPr>
      <a:lvl8pPr marL="1371600" algn="ctr" rtl="0" fontAlgn="base">
        <a:spcBef>
          <a:spcPct val="0"/>
        </a:spcBef>
        <a:spcAft>
          <a:spcPct val="0"/>
        </a:spcAft>
        <a:defRPr sz="3600" b="1">
          <a:solidFill>
            <a:schemeClr val="bg1"/>
          </a:solidFill>
          <a:latin typeface="Arial" charset="0"/>
        </a:defRPr>
      </a:lvl8pPr>
      <a:lvl9pPr marL="1828800" algn="ctr" rtl="0" fontAlgn="base">
        <a:spcBef>
          <a:spcPct val="0"/>
        </a:spcBef>
        <a:spcAft>
          <a:spcPct val="0"/>
        </a:spcAft>
        <a:defRPr sz="3600" b="1">
          <a:solidFill>
            <a:schemeClr val="bg1"/>
          </a:solidFill>
          <a:latin typeface="Arial" charset="0"/>
        </a:defRPr>
      </a:lvl9pPr>
    </p:titleStyle>
    <p:bodyStyle>
      <a:lvl1pPr marL="342900" indent="-342900" algn="l" rtl="0" eaLnBrk="0" fontAlgn="base" hangingPunct="0">
        <a:spcBef>
          <a:spcPct val="10000"/>
        </a:spcBef>
        <a:spcAft>
          <a:spcPct val="10000"/>
        </a:spcAft>
        <a:buClr>
          <a:schemeClr val="tx1"/>
        </a:buClr>
        <a:buSzPct val="50000"/>
        <a:buFont typeface="Wingdings" pitchFamily="2" charset="2"/>
        <a:buChar char="§"/>
        <a:defRPr sz="2800">
          <a:solidFill>
            <a:schemeClr val="tx1"/>
          </a:solidFill>
          <a:latin typeface="+mn-lt"/>
          <a:ea typeface="+mn-ea"/>
          <a:cs typeface="+mn-cs"/>
        </a:defRPr>
      </a:lvl1pPr>
      <a:lvl2pPr marL="742950" indent="-285750" algn="l" rtl="0" eaLnBrk="0" fontAlgn="base" hangingPunct="0">
        <a:spcBef>
          <a:spcPct val="10000"/>
        </a:spcBef>
        <a:spcAft>
          <a:spcPct val="10000"/>
        </a:spcAft>
        <a:buClr>
          <a:schemeClr val="tx1"/>
        </a:buClr>
        <a:buSzPct val="50000"/>
        <a:buFont typeface="Wingdings" pitchFamily="2" charset="2"/>
        <a:buChar char="§"/>
        <a:defRPr sz="2800">
          <a:solidFill>
            <a:schemeClr val="tx1"/>
          </a:solidFill>
          <a:latin typeface="+mn-lt"/>
        </a:defRPr>
      </a:lvl2pPr>
      <a:lvl3pPr marL="1143000" indent="-228600" algn="l" rtl="0" eaLnBrk="0" fontAlgn="base" hangingPunct="0">
        <a:spcBef>
          <a:spcPct val="10000"/>
        </a:spcBef>
        <a:spcAft>
          <a:spcPct val="10000"/>
        </a:spcAft>
        <a:buClr>
          <a:schemeClr val="tx1"/>
        </a:buClr>
        <a:buSzPct val="50000"/>
        <a:buFont typeface="Wingdings" pitchFamily="2" charset="2"/>
        <a:buChar char="§"/>
        <a:defRPr sz="2400">
          <a:solidFill>
            <a:schemeClr val="tx1"/>
          </a:solidFill>
          <a:latin typeface="+mn-lt"/>
        </a:defRPr>
      </a:lvl3pPr>
      <a:lvl4pPr marL="1600200" indent="-228600" algn="l" rtl="0" eaLnBrk="0" fontAlgn="base" hangingPunct="0">
        <a:spcBef>
          <a:spcPct val="25000"/>
        </a:spcBef>
        <a:spcAft>
          <a:spcPct val="25000"/>
        </a:spcAft>
        <a:buClr>
          <a:schemeClr val="tx1"/>
        </a:buClr>
        <a:buSzPct val="50000"/>
        <a:buFont typeface="Wingdings" pitchFamily="2" charset="2"/>
        <a:buChar char="§"/>
        <a:defRPr sz="2400">
          <a:solidFill>
            <a:schemeClr val="tx1"/>
          </a:solidFill>
          <a:latin typeface="+mn-lt"/>
        </a:defRPr>
      </a:lvl4pPr>
      <a:lvl5pPr marL="2057400" indent="-228600" algn="l" rtl="0" eaLnBrk="0" fontAlgn="base" hangingPunct="0">
        <a:spcBef>
          <a:spcPct val="25000"/>
        </a:spcBef>
        <a:spcAft>
          <a:spcPct val="25000"/>
        </a:spcAft>
        <a:buClr>
          <a:schemeClr val="tx1"/>
        </a:buClr>
        <a:buSzPct val="50000"/>
        <a:buFont typeface="Wingdings" pitchFamily="2" charset="2"/>
        <a:buChar char="§"/>
        <a:defRPr sz="2400">
          <a:solidFill>
            <a:schemeClr val="tx1"/>
          </a:solidFill>
          <a:latin typeface="+mn-lt"/>
        </a:defRPr>
      </a:lvl5pPr>
      <a:lvl6pPr marL="2514600" indent="-228600" algn="l" rtl="0" fontAlgn="base">
        <a:spcBef>
          <a:spcPct val="25000"/>
        </a:spcBef>
        <a:spcAft>
          <a:spcPct val="25000"/>
        </a:spcAft>
        <a:buClr>
          <a:schemeClr val="tx1"/>
        </a:buClr>
        <a:buChar char="•"/>
        <a:defRPr sz="2000">
          <a:solidFill>
            <a:schemeClr val="tx1"/>
          </a:solidFill>
          <a:latin typeface="+mn-lt"/>
        </a:defRPr>
      </a:lvl6pPr>
      <a:lvl7pPr marL="2971800" indent="-228600" algn="l" rtl="0" fontAlgn="base">
        <a:spcBef>
          <a:spcPct val="25000"/>
        </a:spcBef>
        <a:spcAft>
          <a:spcPct val="25000"/>
        </a:spcAft>
        <a:buClr>
          <a:schemeClr val="tx1"/>
        </a:buClr>
        <a:buChar char="•"/>
        <a:defRPr sz="2000">
          <a:solidFill>
            <a:schemeClr val="tx1"/>
          </a:solidFill>
          <a:latin typeface="+mn-lt"/>
        </a:defRPr>
      </a:lvl7pPr>
      <a:lvl8pPr marL="3429000" indent="-228600" algn="l" rtl="0" fontAlgn="base">
        <a:spcBef>
          <a:spcPct val="25000"/>
        </a:spcBef>
        <a:spcAft>
          <a:spcPct val="25000"/>
        </a:spcAft>
        <a:buClr>
          <a:schemeClr val="tx1"/>
        </a:buClr>
        <a:buChar char="•"/>
        <a:defRPr sz="2000">
          <a:solidFill>
            <a:schemeClr val="tx1"/>
          </a:solidFill>
          <a:latin typeface="+mn-lt"/>
        </a:defRPr>
      </a:lvl8pPr>
      <a:lvl9pPr marL="3886200" indent="-228600" algn="l" rtl="0" fontAlgn="base">
        <a:spcBef>
          <a:spcPct val="25000"/>
        </a:spcBef>
        <a:spcAft>
          <a:spcPct val="25000"/>
        </a:spcAft>
        <a:buClr>
          <a:schemeClr val="tx1"/>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1" name="Rectangle 2"/>
          <p:cNvSpPr>
            <a:spLocks noGrp="1" noChangeArrowheads="1"/>
          </p:cNvSpPr>
          <p:nvPr>
            <p:ph type="ctrTitle"/>
          </p:nvPr>
        </p:nvSpPr>
        <p:spPr>
          <a:xfrm>
            <a:off x="2438400" y="1143000"/>
            <a:ext cx="5562600" cy="4495800"/>
          </a:xfrm>
        </p:spPr>
        <p:txBody>
          <a:bodyPr/>
          <a:lstStyle/>
          <a:p>
            <a:pPr eaLnBrk="1" hangingPunct="1"/>
            <a:r>
              <a:rPr lang="en-US" dirty="0" smtClean="0">
                <a:solidFill>
                  <a:schemeClr val="tx1"/>
                </a:solidFill>
                <a:latin typeface="Garamond" pitchFamily="18" charset="0"/>
              </a:rPr>
              <a:t/>
            </a:r>
            <a:br>
              <a:rPr lang="en-US" dirty="0" smtClean="0">
                <a:solidFill>
                  <a:schemeClr val="tx1"/>
                </a:solidFill>
                <a:latin typeface="Garamond" pitchFamily="18" charset="0"/>
              </a:rPr>
            </a:br>
            <a:r>
              <a:rPr lang="en-US" dirty="0" smtClean="0">
                <a:solidFill>
                  <a:schemeClr val="tx1"/>
                </a:solidFill>
                <a:latin typeface="Garamond" pitchFamily="18" charset="0"/>
              </a:rPr>
              <a:t>Managing a Holistic Marketing Organization for the Long Run</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buNone/>
            </a:pPr>
            <a:r>
              <a:rPr lang="en-US" dirty="0" smtClean="0"/>
              <a:t>Advertisement</a:t>
            </a:r>
            <a:endParaRPr lang="en-US"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mtClean="0"/>
              <a:t>Trends in Marketing Practices</a:t>
            </a:r>
          </a:p>
        </p:txBody>
      </p:sp>
      <p:sp>
        <p:nvSpPr>
          <p:cNvPr id="19459" name="Rectangle 3"/>
          <p:cNvSpPr>
            <a:spLocks noGrp="1" noChangeArrowheads="1"/>
          </p:cNvSpPr>
          <p:nvPr>
            <p:ph type="body" sz="half" idx="1"/>
          </p:nvPr>
        </p:nvSpPr>
        <p:spPr>
          <a:xfrm>
            <a:off x="762000" y="1811338"/>
            <a:ext cx="3778250" cy="4360862"/>
          </a:xfrm>
        </p:spPr>
        <p:txBody>
          <a:bodyPr/>
          <a:lstStyle/>
          <a:p>
            <a:pPr eaLnBrk="1" hangingPunct="1"/>
            <a:r>
              <a:rPr lang="en-US" smtClean="0"/>
              <a:t>Reengineering</a:t>
            </a:r>
          </a:p>
          <a:p>
            <a:pPr eaLnBrk="1" hangingPunct="1"/>
            <a:r>
              <a:rPr lang="en-US" smtClean="0"/>
              <a:t>Outsourcing</a:t>
            </a:r>
          </a:p>
          <a:p>
            <a:pPr eaLnBrk="1" hangingPunct="1"/>
            <a:r>
              <a:rPr lang="en-US" smtClean="0"/>
              <a:t>Benchmarking</a:t>
            </a:r>
          </a:p>
          <a:p>
            <a:pPr eaLnBrk="1" hangingPunct="1"/>
            <a:r>
              <a:rPr lang="en-US" smtClean="0"/>
              <a:t>Supplier partnering</a:t>
            </a:r>
          </a:p>
          <a:p>
            <a:pPr eaLnBrk="1" hangingPunct="1"/>
            <a:r>
              <a:rPr lang="en-US" smtClean="0"/>
              <a:t>Customer partnering</a:t>
            </a:r>
          </a:p>
          <a:p>
            <a:pPr eaLnBrk="1" hangingPunct="1"/>
            <a:r>
              <a:rPr lang="en-US" smtClean="0"/>
              <a:t>Merging</a:t>
            </a:r>
          </a:p>
        </p:txBody>
      </p:sp>
      <p:sp>
        <p:nvSpPr>
          <p:cNvPr id="19460" name="Rectangle 4"/>
          <p:cNvSpPr>
            <a:spLocks noGrp="1" noChangeArrowheads="1"/>
          </p:cNvSpPr>
          <p:nvPr>
            <p:ph type="body" sz="half" idx="2"/>
          </p:nvPr>
        </p:nvSpPr>
        <p:spPr>
          <a:xfrm>
            <a:off x="4679950" y="1811338"/>
            <a:ext cx="3778250" cy="4360862"/>
          </a:xfrm>
        </p:spPr>
        <p:txBody>
          <a:bodyPr/>
          <a:lstStyle/>
          <a:p>
            <a:pPr eaLnBrk="1" hangingPunct="1"/>
            <a:r>
              <a:rPr lang="en-US" smtClean="0"/>
              <a:t>Globalizing</a:t>
            </a:r>
          </a:p>
          <a:p>
            <a:pPr eaLnBrk="1" hangingPunct="1"/>
            <a:r>
              <a:rPr lang="en-US" smtClean="0"/>
              <a:t>Flattening</a:t>
            </a:r>
          </a:p>
          <a:p>
            <a:pPr eaLnBrk="1" hangingPunct="1"/>
            <a:r>
              <a:rPr lang="en-US" smtClean="0"/>
              <a:t>Focusing</a:t>
            </a:r>
          </a:p>
          <a:p>
            <a:pPr eaLnBrk="1" hangingPunct="1"/>
            <a:r>
              <a:rPr lang="en-US" smtClean="0"/>
              <a:t>Accelerating</a:t>
            </a:r>
          </a:p>
          <a:p>
            <a:pPr eaLnBrk="1" hangingPunct="1"/>
            <a:r>
              <a:rPr lang="en-US" smtClean="0"/>
              <a:t>Empowering</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mtClean="0"/>
              <a:t>Trends in Marketing Practices</a:t>
            </a:r>
          </a:p>
        </p:txBody>
      </p:sp>
      <p:sp>
        <p:nvSpPr>
          <p:cNvPr id="19459" name="Rectangle 3"/>
          <p:cNvSpPr>
            <a:spLocks noGrp="1" noChangeArrowheads="1"/>
          </p:cNvSpPr>
          <p:nvPr>
            <p:ph type="body" sz="half" idx="1"/>
          </p:nvPr>
        </p:nvSpPr>
        <p:spPr>
          <a:xfrm>
            <a:off x="762000" y="1524000"/>
            <a:ext cx="8153400" cy="4360862"/>
          </a:xfrm>
        </p:spPr>
        <p:txBody>
          <a:bodyPr/>
          <a:lstStyle/>
          <a:p>
            <a:pPr eaLnBrk="1" hangingPunct="1"/>
            <a:r>
              <a:rPr lang="en-US" b="1" dirty="0" smtClean="0">
                <a:latin typeface="Arial" pitchFamily="34" charset="0"/>
              </a:rPr>
              <a:t>Reengineering</a:t>
            </a:r>
            <a:r>
              <a:rPr lang="en-US" dirty="0" smtClean="0">
                <a:latin typeface="Arial" pitchFamily="34" charset="0"/>
              </a:rPr>
              <a:t> refers to appointing teams to manage customer-value-building processes and break down walls between departments.</a:t>
            </a:r>
          </a:p>
          <a:p>
            <a:pPr eaLnBrk="1" hangingPunct="1"/>
            <a:r>
              <a:rPr lang="en-US" b="1" dirty="0" smtClean="0">
                <a:latin typeface="Arial" pitchFamily="34" charset="0"/>
              </a:rPr>
              <a:t>Outsourcing</a:t>
            </a:r>
            <a:r>
              <a:rPr lang="en-US" dirty="0" smtClean="0">
                <a:latin typeface="Arial" pitchFamily="34" charset="0"/>
              </a:rPr>
              <a:t> refers to the buying more goods and services from outside domestic or foreign vendors. </a:t>
            </a:r>
          </a:p>
          <a:p>
            <a:pPr eaLnBrk="1" hangingPunct="1"/>
            <a:r>
              <a:rPr lang="en-US" b="1" dirty="0" smtClean="0">
                <a:latin typeface="Arial" pitchFamily="34" charset="0"/>
              </a:rPr>
              <a:t>Benchmarking</a:t>
            </a:r>
            <a:r>
              <a:rPr lang="en-US" dirty="0" smtClean="0">
                <a:latin typeface="Arial" pitchFamily="34" charset="0"/>
              </a:rPr>
              <a:t> is the studying  of “best practice companies” to improve performance. </a:t>
            </a:r>
          </a:p>
          <a:p>
            <a:pPr eaLnBrk="1" hangingPunct="1"/>
            <a:r>
              <a:rPr lang="en-US" b="1" dirty="0" smtClean="0">
                <a:latin typeface="Arial" pitchFamily="34" charset="0"/>
              </a:rPr>
              <a:t>Supplier partnering</a:t>
            </a:r>
            <a:r>
              <a:rPr lang="en-US" dirty="0" smtClean="0">
                <a:latin typeface="Arial" pitchFamily="34" charset="0"/>
              </a:rPr>
              <a:t> refers to partnering with fewer but better value-adding suppliers. </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mtClean="0"/>
              <a:t>Trends in Marketing Practices</a:t>
            </a:r>
          </a:p>
        </p:txBody>
      </p:sp>
      <p:sp>
        <p:nvSpPr>
          <p:cNvPr id="19459" name="Rectangle 3"/>
          <p:cNvSpPr>
            <a:spLocks noGrp="1" noChangeArrowheads="1"/>
          </p:cNvSpPr>
          <p:nvPr>
            <p:ph type="body" sz="half" idx="1"/>
          </p:nvPr>
        </p:nvSpPr>
        <p:spPr>
          <a:xfrm>
            <a:off x="762000" y="1811338"/>
            <a:ext cx="8153400" cy="4360862"/>
          </a:xfrm>
        </p:spPr>
        <p:txBody>
          <a:bodyPr/>
          <a:lstStyle/>
          <a:p>
            <a:pPr eaLnBrk="1" hangingPunct="1"/>
            <a:r>
              <a:rPr lang="en-US" b="1" dirty="0" smtClean="0">
                <a:latin typeface="Arial" pitchFamily="34" charset="0"/>
              </a:rPr>
              <a:t>Customer partnering </a:t>
            </a:r>
            <a:r>
              <a:rPr lang="en-US" dirty="0" smtClean="0">
                <a:latin typeface="Arial" pitchFamily="34" charset="0"/>
              </a:rPr>
              <a:t>refers to the trend of working more closely with customers to add value to their operations.</a:t>
            </a:r>
          </a:p>
          <a:p>
            <a:pPr eaLnBrk="1" hangingPunct="1"/>
            <a:r>
              <a:rPr lang="en-US" b="1" dirty="0" smtClean="0">
                <a:latin typeface="Arial" pitchFamily="34" charset="0"/>
              </a:rPr>
              <a:t>Merging</a:t>
            </a:r>
            <a:r>
              <a:rPr lang="en-US" dirty="0" smtClean="0">
                <a:latin typeface="Arial" pitchFamily="34" charset="0"/>
              </a:rPr>
              <a:t> is the acquiring or merging with firms in the same or complementary industries to gain economies of scale and scope. </a:t>
            </a:r>
          </a:p>
          <a:p>
            <a:pPr eaLnBrk="1" hangingPunct="1"/>
            <a:r>
              <a:rPr lang="en-US" b="1" dirty="0" smtClean="0">
                <a:latin typeface="Arial" pitchFamily="34" charset="0"/>
              </a:rPr>
              <a:t>Globalizing</a:t>
            </a:r>
            <a:r>
              <a:rPr lang="en-US" dirty="0" smtClean="0">
                <a:latin typeface="Arial" pitchFamily="34" charset="0"/>
              </a:rPr>
              <a:t> refers to the increasing efforts to “think global” and “act local”. </a:t>
            </a:r>
          </a:p>
          <a:p>
            <a:pPr eaLnBrk="1" hangingPunct="1"/>
            <a:r>
              <a:rPr lang="en-US" b="1" dirty="0" smtClean="0">
                <a:latin typeface="Arial" pitchFamily="34" charset="0"/>
              </a:rPr>
              <a:t>Flattening</a:t>
            </a:r>
            <a:r>
              <a:rPr lang="en-US" dirty="0" smtClean="0">
                <a:latin typeface="Arial" pitchFamily="34" charset="0"/>
              </a:rPr>
              <a:t> is the reduction in the number of organizational levels to get closer to the customer. </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mtClean="0"/>
              <a:t>Trends in Marketing Practices</a:t>
            </a:r>
          </a:p>
        </p:txBody>
      </p:sp>
      <p:sp>
        <p:nvSpPr>
          <p:cNvPr id="19459" name="Rectangle 3"/>
          <p:cNvSpPr>
            <a:spLocks noGrp="1" noChangeArrowheads="1"/>
          </p:cNvSpPr>
          <p:nvPr>
            <p:ph type="body" sz="half" idx="1"/>
          </p:nvPr>
        </p:nvSpPr>
        <p:spPr>
          <a:xfrm>
            <a:off x="762000" y="1811338"/>
            <a:ext cx="8153400" cy="4360862"/>
          </a:xfrm>
        </p:spPr>
        <p:txBody>
          <a:bodyPr/>
          <a:lstStyle/>
          <a:p>
            <a:pPr eaLnBrk="1" hangingPunct="1"/>
            <a:r>
              <a:rPr lang="en-US" b="1" dirty="0" smtClean="0">
                <a:latin typeface="Arial" pitchFamily="34" charset="0"/>
              </a:rPr>
              <a:t>Focusing</a:t>
            </a:r>
            <a:r>
              <a:rPr lang="en-US" dirty="0" smtClean="0">
                <a:latin typeface="Arial" pitchFamily="34" charset="0"/>
              </a:rPr>
              <a:t> </a:t>
            </a:r>
            <a:r>
              <a:rPr lang="en-US" dirty="0" smtClean="0">
                <a:latin typeface="Arial" pitchFamily="34" charset="0"/>
              </a:rPr>
              <a:t>is determining the most profitable businesses and customers and focusing on them.</a:t>
            </a:r>
          </a:p>
          <a:p>
            <a:pPr eaLnBrk="1" hangingPunct="1"/>
            <a:r>
              <a:rPr lang="en-US" b="1" dirty="0" smtClean="0">
                <a:latin typeface="Arial" pitchFamily="34" charset="0"/>
              </a:rPr>
              <a:t>Justifying</a:t>
            </a:r>
            <a:r>
              <a:rPr lang="en-US" dirty="0" smtClean="0">
                <a:latin typeface="Arial" pitchFamily="34" charset="0"/>
              </a:rPr>
              <a:t> means becoming more accountable by measuring, analyzing, and documenting the effects of marketing actions. </a:t>
            </a:r>
            <a:endParaRPr lang="en-US" dirty="0" smtClean="0">
              <a:latin typeface="Arial" pitchFamily="34" charset="0"/>
            </a:endParaRPr>
          </a:p>
          <a:p>
            <a:pPr eaLnBrk="1" hangingPunct="1"/>
            <a:r>
              <a:rPr lang="en-US" b="1" dirty="0" smtClean="0">
                <a:latin typeface="Arial" pitchFamily="34" charset="0"/>
              </a:rPr>
              <a:t>Accelerating</a:t>
            </a:r>
            <a:r>
              <a:rPr lang="en-US" dirty="0" smtClean="0">
                <a:latin typeface="Arial" pitchFamily="34" charset="0"/>
              </a:rPr>
              <a:t> means designing the organization and setting up processes to respond more quickly to changes in the environment. </a:t>
            </a:r>
          </a:p>
          <a:p>
            <a:pPr eaLnBrk="1" hangingPunct="1"/>
            <a:endParaRPr lang="en-US" dirty="0" smtClean="0">
              <a:latin typeface="Arial" pitchFamily="34"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mtClean="0"/>
              <a:t>Trends in Marketing Practices</a:t>
            </a:r>
          </a:p>
        </p:txBody>
      </p:sp>
      <p:sp>
        <p:nvSpPr>
          <p:cNvPr id="19459" name="Rectangle 3"/>
          <p:cNvSpPr>
            <a:spLocks noGrp="1" noChangeArrowheads="1"/>
          </p:cNvSpPr>
          <p:nvPr>
            <p:ph type="body" sz="half" idx="1"/>
          </p:nvPr>
        </p:nvSpPr>
        <p:spPr>
          <a:xfrm>
            <a:off x="685800" y="1295400"/>
            <a:ext cx="8153400" cy="4360862"/>
          </a:xfrm>
        </p:spPr>
        <p:txBody>
          <a:bodyPr/>
          <a:lstStyle/>
          <a:p>
            <a:pPr eaLnBrk="1" hangingPunct="1"/>
            <a:r>
              <a:rPr lang="en-US" b="1" dirty="0" smtClean="0">
                <a:latin typeface="Arial" pitchFamily="34" charset="0"/>
              </a:rPr>
              <a:t>Empowering</a:t>
            </a:r>
            <a:r>
              <a:rPr lang="en-US" dirty="0" smtClean="0">
                <a:latin typeface="Arial" pitchFamily="34" charset="0"/>
              </a:rPr>
              <a:t> </a:t>
            </a:r>
            <a:r>
              <a:rPr lang="en-US" dirty="0" smtClean="0">
                <a:latin typeface="Arial" pitchFamily="34" charset="0"/>
              </a:rPr>
              <a:t>is encouraging and empowering personnel to produce more ideas and take more initiative. </a:t>
            </a:r>
          </a:p>
          <a:p>
            <a:pPr eaLnBrk="1" hangingPunct="1"/>
            <a:r>
              <a:rPr lang="en-US" b="1" dirty="0" smtClean="0">
                <a:latin typeface="Arial" pitchFamily="34" charset="0"/>
              </a:rPr>
              <a:t>Broadening</a:t>
            </a:r>
            <a:r>
              <a:rPr lang="en-US" dirty="0" smtClean="0">
                <a:latin typeface="Arial" pitchFamily="34" charset="0"/>
              </a:rPr>
              <a:t> is factoring the interests of customers, employees, shareholders, and other stakeholders into the activities of the enterprise.</a:t>
            </a:r>
          </a:p>
          <a:p>
            <a:pPr eaLnBrk="1" hangingPunct="1"/>
            <a:r>
              <a:rPr lang="en-US" b="1" dirty="0" smtClean="0">
                <a:latin typeface="Arial" pitchFamily="34" charset="0"/>
              </a:rPr>
              <a:t> Monitoring</a:t>
            </a:r>
            <a:r>
              <a:rPr lang="en-US" dirty="0" smtClean="0">
                <a:latin typeface="Arial" pitchFamily="34" charset="0"/>
              </a:rPr>
              <a:t> is tracking what is said online and elsewhere and studying customers, competitors, and others to improve business practices.</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5" name="Title 5"/>
          <p:cNvSpPr>
            <a:spLocks noGrp="1"/>
          </p:cNvSpPr>
          <p:nvPr>
            <p:ph type="title"/>
          </p:nvPr>
        </p:nvSpPr>
        <p:spPr/>
        <p:txBody>
          <a:bodyPr/>
          <a:lstStyle/>
          <a:p>
            <a:pPr eaLnBrk="1" hangingPunct="1"/>
            <a:r>
              <a:rPr lang="en-US" smtClean="0"/>
              <a:t>Internal Marketing</a:t>
            </a:r>
          </a:p>
        </p:txBody>
      </p:sp>
      <p:sp>
        <p:nvSpPr>
          <p:cNvPr id="21506" name="Content Placeholder 7"/>
          <p:cNvSpPr>
            <a:spLocks noGrp="1"/>
          </p:cNvSpPr>
          <p:nvPr>
            <p:ph sz="half" idx="1"/>
          </p:nvPr>
        </p:nvSpPr>
        <p:spPr/>
        <p:txBody>
          <a:bodyPr/>
          <a:lstStyle/>
          <a:p>
            <a:pPr eaLnBrk="1" hangingPunct="1"/>
            <a:r>
              <a:rPr lang="en-US" smtClean="0"/>
              <a:t>R&amp;D</a:t>
            </a:r>
          </a:p>
          <a:p>
            <a:pPr eaLnBrk="1" hangingPunct="1"/>
            <a:r>
              <a:rPr lang="en-US" smtClean="0"/>
              <a:t>Purchasing</a:t>
            </a:r>
          </a:p>
          <a:p>
            <a:pPr eaLnBrk="1" hangingPunct="1"/>
            <a:r>
              <a:rPr lang="en-US" smtClean="0"/>
              <a:t>Manufacturing</a:t>
            </a:r>
          </a:p>
          <a:p>
            <a:pPr eaLnBrk="1" hangingPunct="1"/>
            <a:r>
              <a:rPr lang="en-US" smtClean="0"/>
              <a:t>Marketing</a:t>
            </a:r>
          </a:p>
          <a:p>
            <a:pPr eaLnBrk="1" hangingPunct="1"/>
            <a:r>
              <a:rPr lang="en-US" smtClean="0"/>
              <a:t>Sales</a:t>
            </a:r>
          </a:p>
        </p:txBody>
      </p:sp>
      <p:sp>
        <p:nvSpPr>
          <p:cNvPr id="21507" name="Content Placeholder 8"/>
          <p:cNvSpPr>
            <a:spLocks noGrp="1"/>
          </p:cNvSpPr>
          <p:nvPr>
            <p:ph sz="half" idx="2"/>
          </p:nvPr>
        </p:nvSpPr>
        <p:spPr>
          <a:xfrm>
            <a:off x="4419600" y="1600200"/>
            <a:ext cx="4038600" cy="4572000"/>
          </a:xfrm>
        </p:spPr>
        <p:txBody>
          <a:bodyPr/>
          <a:lstStyle/>
          <a:p>
            <a:pPr eaLnBrk="1" hangingPunct="1"/>
            <a:r>
              <a:rPr lang="en-US" smtClean="0"/>
              <a:t>Logistics</a:t>
            </a:r>
          </a:p>
          <a:p>
            <a:pPr eaLnBrk="1" hangingPunct="1"/>
            <a:r>
              <a:rPr lang="en-US" smtClean="0"/>
              <a:t>Accounting</a:t>
            </a:r>
          </a:p>
          <a:p>
            <a:pPr eaLnBrk="1" hangingPunct="1"/>
            <a:r>
              <a:rPr lang="en-US" smtClean="0"/>
              <a:t>Finance</a:t>
            </a:r>
          </a:p>
          <a:p>
            <a:pPr eaLnBrk="1" hangingPunct="1"/>
            <a:r>
              <a:rPr lang="en-US" smtClean="0"/>
              <a:t>Public Relations</a:t>
            </a:r>
          </a:p>
          <a:p>
            <a:pPr eaLnBrk="1" hangingPunct="1"/>
            <a:r>
              <a:rPr lang="en-US" smtClean="0"/>
              <a:t>Other Customer-Contact Personnel</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pPr eaLnBrk="1" hangingPunct="1"/>
            <a:r>
              <a:rPr lang="en-US" smtClean="0"/>
              <a:t>Organizing the </a:t>
            </a:r>
            <a:br>
              <a:rPr lang="en-US" smtClean="0"/>
            </a:br>
            <a:r>
              <a:rPr lang="en-US" smtClean="0"/>
              <a:t>Marketing Department</a:t>
            </a:r>
          </a:p>
        </p:txBody>
      </p:sp>
      <p:sp>
        <p:nvSpPr>
          <p:cNvPr id="23554" name="Rectangle 3"/>
          <p:cNvSpPr>
            <a:spLocks noGrp="1" noChangeArrowheads="1"/>
          </p:cNvSpPr>
          <p:nvPr>
            <p:ph type="body" idx="1"/>
          </p:nvPr>
        </p:nvSpPr>
        <p:spPr/>
        <p:txBody>
          <a:bodyPr/>
          <a:lstStyle/>
          <a:p>
            <a:pPr eaLnBrk="1" hangingPunct="1"/>
            <a:r>
              <a:rPr lang="en-US" smtClean="0"/>
              <a:t>Functional Organization</a:t>
            </a:r>
          </a:p>
          <a:p>
            <a:pPr eaLnBrk="1" hangingPunct="1"/>
            <a:r>
              <a:rPr lang="en-US" smtClean="0"/>
              <a:t>Geographic Organization</a:t>
            </a:r>
          </a:p>
          <a:p>
            <a:pPr eaLnBrk="1" hangingPunct="1"/>
            <a:r>
              <a:rPr lang="en-US" smtClean="0"/>
              <a:t>Product- or Brand-Management Organization</a:t>
            </a:r>
          </a:p>
          <a:p>
            <a:pPr eaLnBrk="1" hangingPunct="1"/>
            <a:r>
              <a:rPr lang="en-US" smtClean="0"/>
              <a:t>Market-Management Organization</a:t>
            </a:r>
          </a:p>
          <a:p>
            <a:pPr eaLnBrk="1" hangingPunct="1"/>
            <a:r>
              <a:rPr lang="en-US" smtClean="0"/>
              <a:t>Matrix-Management Organization</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1" name="Title 4"/>
          <p:cNvSpPr>
            <a:spLocks noGrp="1"/>
          </p:cNvSpPr>
          <p:nvPr>
            <p:ph type="title"/>
          </p:nvPr>
        </p:nvSpPr>
        <p:spPr/>
        <p:txBody>
          <a:bodyPr/>
          <a:lstStyle/>
          <a:p>
            <a:pPr algn="ctr" eaLnBrk="1" hangingPunct="1"/>
            <a:r>
              <a:rPr lang="en-US" dirty="0" smtClean="0"/>
              <a:t>Functional Organization</a:t>
            </a:r>
          </a:p>
        </p:txBody>
      </p:sp>
      <p:pic>
        <p:nvPicPr>
          <p:cNvPr id="25603" name="Picture 2"/>
          <p:cNvPicPr>
            <a:picLocks noChangeAspect="1" noChangeArrowheads="1"/>
          </p:cNvPicPr>
          <p:nvPr/>
        </p:nvPicPr>
        <p:blipFill>
          <a:blip r:embed="rId3" cstate="print"/>
          <a:srcRect/>
          <a:stretch>
            <a:fillRect/>
          </a:stretch>
        </p:blipFill>
        <p:spPr bwMode="auto">
          <a:xfrm>
            <a:off x="304800" y="3200400"/>
            <a:ext cx="7970838" cy="3124200"/>
          </a:xfrm>
          <a:prstGeom prst="rect">
            <a:avLst/>
          </a:prstGeom>
          <a:noFill/>
          <a:ln w="9525">
            <a:noFill/>
            <a:miter lim="800000"/>
            <a:headEnd/>
            <a:tailEnd/>
          </a:ln>
        </p:spPr>
      </p:pic>
      <p:sp>
        <p:nvSpPr>
          <p:cNvPr id="6" name="TextBox 5"/>
          <p:cNvSpPr txBox="1"/>
          <p:nvPr/>
        </p:nvSpPr>
        <p:spPr>
          <a:xfrm>
            <a:off x="1" y="1295400"/>
            <a:ext cx="9143999" cy="2308324"/>
          </a:xfrm>
          <a:prstGeom prst="rect">
            <a:avLst/>
          </a:prstGeom>
          <a:noFill/>
        </p:spPr>
        <p:txBody>
          <a:bodyPr wrap="square" rtlCol="0">
            <a:spAutoFit/>
          </a:bodyPr>
          <a:lstStyle/>
          <a:p>
            <a:pPr algn="just"/>
            <a:r>
              <a:rPr lang="en-US" dirty="0"/>
              <a:t>In the most common form of marketing organization, functional specialists report to a </a:t>
            </a:r>
            <a:endParaRPr lang="en-US" dirty="0" smtClean="0"/>
          </a:p>
          <a:p>
            <a:pPr algn="just"/>
            <a:r>
              <a:rPr lang="en-US" dirty="0" smtClean="0"/>
              <a:t>marketing </a:t>
            </a:r>
            <a:r>
              <a:rPr lang="en-US" dirty="0"/>
              <a:t>vice president who coordinates their activities. </a:t>
            </a:r>
            <a:r>
              <a:rPr lang="en-US" dirty="0" smtClean="0"/>
              <a:t>Following figure shows </a:t>
            </a:r>
            <a:r>
              <a:rPr lang="en-US" dirty="0"/>
              <a:t>five </a:t>
            </a:r>
            <a:endParaRPr lang="en-US" dirty="0" smtClean="0"/>
          </a:p>
          <a:p>
            <a:pPr algn="just"/>
            <a:r>
              <a:rPr lang="en-US" dirty="0" smtClean="0"/>
              <a:t>specialists</a:t>
            </a:r>
            <a:r>
              <a:rPr lang="en-US" dirty="0"/>
              <a:t>. a The main advantage of a functional marketing organization is its </a:t>
            </a:r>
            <a:endParaRPr lang="en-US" dirty="0" smtClean="0"/>
          </a:p>
          <a:p>
            <a:pPr algn="just"/>
            <a:r>
              <a:rPr lang="en-US" dirty="0" smtClean="0"/>
              <a:t>administrative </a:t>
            </a:r>
            <a:r>
              <a:rPr lang="en-US" dirty="0"/>
              <a:t>simplicity. It can be quite a challenge for the department to </a:t>
            </a:r>
            <a:r>
              <a:rPr lang="en-US" dirty="0" smtClean="0"/>
              <a:t>develop</a:t>
            </a:r>
          </a:p>
          <a:p>
            <a:pPr algn="just"/>
            <a:r>
              <a:rPr lang="en-US" dirty="0" smtClean="0"/>
              <a:t> </a:t>
            </a:r>
            <a:r>
              <a:rPr lang="en-US" dirty="0"/>
              <a:t>smooth working relationships, however. This form also can result in inadequate </a:t>
            </a:r>
            <a:endParaRPr lang="en-US" dirty="0" smtClean="0"/>
          </a:p>
          <a:p>
            <a:pPr algn="just"/>
            <a:r>
              <a:rPr lang="en-US" dirty="0" smtClean="0"/>
              <a:t>planning </a:t>
            </a:r>
            <a:r>
              <a:rPr lang="en-US" dirty="0"/>
              <a:t>as the number of products and markets increases and each functional group </a:t>
            </a:r>
            <a:endParaRPr lang="en-US" dirty="0" smtClean="0"/>
          </a:p>
          <a:p>
            <a:pPr algn="just"/>
            <a:r>
              <a:rPr lang="en-US" dirty="0" smtClean="0"/>
              <a:t>vies </a:t>
            </a:r>
            <a:r>
              <a:rPr lang="en-US" dirty="0"/>
              <a:t>for budget and status.</a:t>
            </a:r>
          </a:p>
          <a:p>
            <a:endParaRPr lang="en-GB"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1" name="Title 4"/>
          <p:cNvSpPr>
            <a:spLocks noGrp="1"/>
          </p:cNvSpPr>
          <p:nvPr>
            <p:ph type="title"/>
          </p:nvPr>
        </p:nvSpPr>
        <p:spPr/>
        <p:txBody>
          <a:bodyPr/>
          <a:lstStyle/>
          <a:p>
            <a:pPr algn="ctr" eaLnBrk="1" hangingPunct="1"/>
            <a:r>
              <a:rPr lang="en-US" dirty="0" smtClean="0"/>
              <a:t>Geographical </a:t>
            </a:r>
            <a:r>
              <a:rPr lang="en-US" dirty="0" smtClean="0"/>
              <a:t>Organization</a:t>
            </a:r>
          </a:p>
        </p:txBody>
      </p:sp>
      <p:pic>
        <p:nvPicPr>
          <p:cNvPr id="89090" name="Picture 2" descr="http://www.mbaknol.com/wp-content/uploads/2012/11/geographic-divisional-organization-structure-mbaknol.jpg"/>
          <p:cNvPicPr>
            <a:picLocks noChangeAspect="1" noChangeArrowheads="1"/>
          </p:cNvPicPr>
          <p:nvPr/>
        </p:nvPicPr>
        <p:blipFill>
          <a:blip r:embed="rId3" cstate="print"/>
          <a:srcRect/>
          <a:stretch>
            <a:fillRect/>
          </a:stretch>
        </p:blipFill>
        <p:spPr bwMode="auto">
          <a:xfrm>
            <a:off x="533400" y="1269664"/>
            <a:ext cx="7848600" cy="5131138"/>
          </a:xfrm>
          <a:prstGeom prst="rect">
            <a:avLst/>
          </a:prstGeom>
          <a:noFill/>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pPr eaLnBrk="1" hangingPunct="1"/>
            <a:r>
              <a:rPr lang="en-US" dirty="0" smtClean="0"/>
              <a:t>The Product-Management Organization</a:t>
            </a:r>
          </a:p>
        </p:txBody>
      </p:sp>
      <p:pic>
        <p:nvPicPr>
          <p:cNvPr id="27651" name="Picture 2"/>
          <p:cNvPicPr>
            <a:picLocks noChangeAspect="1" noChangeArrowheads="1"/>
          </p:cNvPicPr>
          <p:nvPr/>
        </p:nvPicPr>
        <p:blipFill>
          <a:blip r:embed="rId3" cstate="print"/>
          <a:srcRect/>
          <a:stretch>
            <a:fillRect/>
          </a:stretch>
        </p:blipFill>
        <p:spPr bwMode="auto">
          <a:xfrm>
            <a:off x="2438400" y="3772755"/>
            <a:ext cx="3305175" cy="3085245"/>
          </a:xfrm>
          <a:prstGeom prst="rect">
            <a:avLst/>
          </a:prstGeom>
          <a:noFill/>
          <a:ln w="9525">
            <a:noFill/>
            <a:miter lim="800000"/>
            <a:headEnd/>
            <a:tailEnd/>
          </a:ln>
        </p:spPr>
      </p:pic>
      <p:sp>
        <p:nvSpPr>
          <p:cNvPr id="5" name="TextBox 4"/>
          <p:cNvSpPr txBox="1"/>
          <p:nvPr/>
        </p:nvSpPr>
        <p:spPr>
          <a:xfrm>
            <a:off x="304800" y="1524000"/>
            <a:ext cx="8534399" cy="2585323"/>
          </a:xfrm>
          <a:prstGeom prst="rect">
            <a:avLst/>
          </a:prstGeom>
          <a:noFill/>
        </p:spPr>
        <p:txBody>
          <a:bodyPr wrap="square" rtlCol="0">
            <a:spAutoFit/>
          </a:bodyPr>
          <a:lstStyle/>
          <a:p>
            <a:r>
              <a:rPr lang="en-US" dirty="0"/>
              <a:t>Companies producing a variety of products and brands often establish a product- (or brand-) management organization. This does not replace the functional organization but serves as another layer of management. A product manager supervises product category managers, who in turn supervise specific product and brand managers. A product-management organization makes sense if the company’s products are quite different or there are more than a functional organization can handle. This form is sometimes characterized as a hub-and-spoke system. The brand or product manager is figuratively at the center with spokes leading to various departments representing working relationships</a:t>
            </a:r>
            <a:endParaRPr lang="en-GB"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a:lstStyle/>
          <a:p>
            <a:pPr eaLnBrk="1" hangingPunct="1"/>
            <a:r>
              <a:rPr lang="en-US" dirty="0" smtClean="0"/>
              <a:t>Tasks Performed by Brand Managers</a:t>
            </a:r>
          </a:p>
        </p:txBody>
      </p:sp>
      <p:sp>
        <p:nvSpPr>
          <p:cNvPr id="29698" name="Rectangle 3"/>
          <p:cNvSpPr>
            <a:spLocks noGrp="1" noChangeArrowheads="1"/>
          </p:cNvSpPr>
          <p:nvPr>
            <p:ph type="body" idx="1"/>
          </p:nvPr>
        </p:nvSpPr>
        <p:spPr/>
        <p:txBody>
          <a:bodyPr/>
          <a:lstStyle/>
          <a:p>
            <a:pPr eaLnBrk="1" hangingPunct="1"/>
            <a:r>
              <a:rPr lang="en-US" sz="2400" smtClean="0"/>
              <a:t>Develop long-range and competitive strategy for each product</a:t>
            </a:r>
          </a:p>
          <a:p>
            <a:pPr eaLnBrk="1" hangingPunct="1"/>
            <a:r>
              <a:rPr lang="en-US" sz="2400" smtClean="0"/>
              <a:t>Prepare annual marketing plan and sales forecast</a:t>
            </a:r>
          </a:p>
          <a:p>
            <a:pPr eaLnBrk="1" hangingPunct="1"/>
            <a:r>
              <a:rPr lang="en-US" sz="2400" smtClean="0"/>
              <a:t>Work with advertising and merchandising agencies to develop campaigns</a:t>
            </a:r>
          </a:p>
          <a:p>
            <a:pPr eaLnBrk="1" hangingPunct="1"/>
            <a:r>
              <a:rPr lang="en-US" sz="2400" smtClean="0"/>
              <a:t>Increase support of the product among channel members</a:t>
            </a:r>
          </a:p>
          <a:p>
            <a:pPr eaLnBrk="1" hangingPunct="1"/>
            <a:r>
              <a:rPr lang="en-US" sz="2400" smtClean="0"/>
              <a:t>Gather continuous intelligence on product performance, customer attitudes</a:t>
            </a:r>
          </a:p>
          <a:p>
            <a:pPr eaLnBrk="1" hangingPunct="1"/>
            <a:r>
              <a:rPr lang="en-US" sz="2400" smtClean="0"/>
              <a:t>Initiate product improvements</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a:lstStyle/>
          <a:p>
            <a:pPr eaLnBrk="1" hangingPunct="1"/>
            <a:r>
              <a:rPr lang="en-US" dirty="0" smtClean="0"/>
              <a:t>Disadvantages of The Product-Management Organization</a:t>
            </a:r>
          </a:p>
        </p:txBody>
      </p:sp>
      <p:sp>
        <p:nvSpPr>
          <p:cNvPr id="29698" name="Rectangle 3"/>
          <p:cNvSpPr>
            <a:spLocks noGrp="1" noChangeArrowheads="1"/>
          </p:cNvSpPr>
          <p:nvPr>
            <p:ph type="body" idx="1"/>
          </p:nvPr>
        </p:nvSpPr>
        <p:spPr/>
        <p:txBody>
          <a:bodyPr/>
          <a:lstStyle/>
          <a:p>
            <a:pPr eaLnBrk="1" hangingPunct="1">
              <a:buNone/>
            </a:pPr>
            <a:r>
              <a:rPr lang="en-US" sz="2400" dirty="0" smtClean="0">
                <a:latin typeface="Arial" pitchFamily="34" charset="0"/>
              </a:rPr>
              <a:t>This system has some disadvantages too. </a:t>
            </a:r>
          </a:p>
          <a:p>
            <a:pPr marL="173038" indent="-173038" eaLnBrk="1" hangingPunct="1">
              <a:buNone/>
            </a:pPr>
            <a:r>
              <a:rPr lang="en-US" sz="2400" b="1" dirty="0" smtClean="0">
                <a:latin typeface="Arial" pitchFamily="34" charset="0"/>
              </a:rPr>
              <a:t>• </a:t>
            </a:r>
            <a:r>
              <a:rPr lang="en-US" sz="2400" dirty="0" smtClean="0">
                <a:latin typeface="Arial" pitchFamily="34" charset="0"/>
              </a:rPr>
              <a:t>They become experts in their product area but rarely achieve functional expertise.</a:t>
            </a:r>
          </a:p>
          <a:p>
            <a:pPr marL="173038" indent="-173038" eaLnBrk="1" hangingPunct="1">
              <a:buNone/>
            </a:pPr>
            <a:r>
              <a:rPr lang="en-US" sz="2400" dirty="0" smtClean="0">
                <a:latin typeface="Arial" pitchFamily="34" charset="0"/>
              </a:rPr>
              <a:t>• The system often proves costly. </a:t>
            </a:r>
          </a:p>
          <a:p>
            <a:pPr marL="173038" indent="-173038" eaLnBrk="1" hangingPunct="1">
              <a:buNone/>
            </a:pPr>
            <a:r>
              <a:rPr lang="en-US" sz="2400" dirty="0" smtClean="0">
                <a:latin typeface="Arial" pitchFamily="34" charset="0"/>
              </a:rPr>
              <a:t>• Brand managers normally manage a brand for only a short time. </a:t>
            </a:r>
          </a:p>
          <a:p>
            <a:pPr marL="173038" indent="-173038" eaLnBrk="1" hangingPunct="1">
              <a:buNone/>
            </a:pPr>
            <a:r>
              <a:rPr lang="en-US" sz="2400" dirty="0" smtClean="0">
                <a:latin typeface="Arial" pitchFamily="34" charset="0"/>
              </a:rPr>
              <a:t>• The fragmentation of markets makes it harder to develop a national strategy. </a:t>
            </a:r>
          </a:p>
          <a:p>
            <a:pPr marL="173038" indent="-173038" eaLnBrk="1" hangingPunct="1">
              <a:buNone/>
            </a:pPr>
            <a:r>
              <a:rPr lang="en-US" sz="2400" dirty="0" smtClean="0">
                <a:latin typeface="Arial" pitchFamily="34" charset="0"/>
              </a:rPr>
              <a:t>• Product and brand managers focus the company on building market share rather than customer relationships.</a:t>
            </a:r>
          </a:p>
          <a:p>
            <a:pPr eaLnBrk="1" hangingPunct="1"/>
            <a:endParaRPr lang="en-US" sz="2400" dirty="0" smtClean="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5" name="Title 4"/>
          <p:cNvSpPr>
            <a:spLocks noGrp="1"/>
          </p:cNvSpPr>
          <p:nvPr>
            <p:ph type="title"/>
          </p:nvPr>
        </p:nvSpPr>
        <p:spPr/>
        <p:txBody>
          <a:bodyPr/>
          <a:lstStyle/>
          <a:p>
            <a:pPr algn="ctr" eaLnBrk="1" hangingPunct="1"/>
            <a:r>
              <a:rPr lang="en-US" dirty="0" smtClean="0"/>
              <a:t>Types of Product Teams</a:t>
            </a:r>
          </a:p>
        </p:txBody>
      </p:sp>
      <p:pic>
        <p:nvPicPr>
          <p:cNvPr id="31747" name="Picture 2"/>
          <p:cNvPicPr>
            <a:picLocks noChangeAspect="1" noChangeArrowheads="1"/>
          </p:cNvPicPr>
          <p:nvPr/>
        </p:nvPicPr>
        <p:blipFill>
          <a:blip r:embed="rId3" cstate="print"/>
          <a:srcRect/>
          <a:stretch>
            <a:fillRect/>
          </a:stretch>
        </p:blipFill>
        <p:spPr bwMode="auto">
          <a:xfrm>
            <a:off x="228600" y="1905000"/>
            <a:ext cx="2990850" cy="2143125"/>
          </a:xfrm>
          <a:prstGeom prst="rect">
            <a:avLst/>
          </a:prstGeom>
          <a:noFill/>
          <a:ln w="9525">
            <a:noFill/>
            <a:miter lim="800000"/>
            <a:headEnd/>
            <a:tailEnd/>
          </a:ln>
        </p:spPr>
      </p:pic>
      <p:pic>
        <p:nvPicPr>
          <p:cNvPr id="31748" name="Picture 3"/>
          <p:cNvPicPr>
            <a:picLocks noChangeAspect="1" noChangeArrowheads="1"/>
          </p:cNvPicPr>
          <p:nvPr/>
        </p:nvPicPr>
        <p:blipFill>
          <a:blip r:embed="rId4" cstate="print"/>
          <a:srcRect/>
          <a:stretch>
            <a:fillRect/>
          </a:stretch>
        </p:blipFill>
        <p:spPr bwMode="auto">
          <a:xfrm>
            <a:off x="2743200" y="1676400"/>
            <a:ext cx="3048000" cy="2314575"/>
          </a:xfrm>
          <a:prstGeom prst="rect">
            <a:avLst/>
          </a:prstGeom>
          <a:noFill/>
          <a:ln w="9525">
            <a:noFill/>
            <a:miter lim="800000"/>
            <a:headEnd/>
            <a:tailEnd/>
          </a:ln>
        </p:spPr>
      </p:pic>
      <p:pic>
        <p:nvPicPr>
          <p:cNvPr id="31749" name="Picture 4"/>
          <p:cNvPicPr>
            <a:picLocks noChangeAspect="1" noChangeArrowheads="1"/>
          </p:cNvPicPr>
          <p:nvPr/>
        </p:nvPicPr>
        <p:blipFill>
          <a:blip r:embed="rId5" cstate="print"/>
          <a:srcRect/>
          <a:stretch>
            <a:fillRect/>
          </a:stretch>
        </p:blipFill>
        <p:spPr bwMode="auto">
          <a:xfrm>
            <a:off x="5410200" y="2362200"/>
            <a:ext cx="3048000" cy="1752600"/>
          </a:xfrm>
          <a:prstGeom prst="rect">
            <a:avLst/>
          </a:prstGeom>
          <a:noFill/>
          <a:ln w="9525">
            <a:noFill/>
            <a:miter lim="800000"/>
            <a:headEnd/>
            <a:tailEnd/>
          </a:ln>
        </p:spPr>
      </p:pic>
      <p:pic>
        <p:nvPicPr>
          <p:cNvPr id="31750" name="Picture 5"/>
          <p:cNvPicPr>
            <a:picLocks noChangeAspect="1" noChangeArrowheads="1"/>
          </p:cNvPicPr>
          <p:nvPr/>
        </p:nvPicPr>
        <p:blipFill>
          <a:blip r:embed="rId6" cstate="print"/>
          <a:srcRect/>
          <a:stretch>
            <a:fillRect/>
          </a:stretch>
        </p:blipFill>
        <p:spPr bwMode="auto">
          <a:xfrm>
            <a:off x="3048000" y="4038600"/>
            <a:ext cx="2590800" cy="21050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a:lstStyle/>
          <a:p>
            <a:pPr eaLnBrk="1" hangingPunct="1"/>
            <a:r>
              <a:rPr lang="en-US" smtClean="0"/>
              <a:t>Category Management</a:t>
            </a:r>
          </a:p>
        </p:txBody>
      </p:sp>
      <p:pic>
        <p:nvPicPr>
          <p:cNvPr id="33795" name="Picture 2"/>
          <p:cNvPicPr>
            <a:picLocks noChangeAspect="1" noChangeArrowheads="1"/>
          </p:cNvPicPr>
          <p:nvPr/>
        </p:nvPicPr>
        <p:blipFill>
          <a:blip r:embed="rId3" cstate="print"/>
          <a:srcRect/>
          <a:stretch>
            <a:fillRect/>
          </a:stretch>
        </p:blipFill>
        <p:spPr bwMode="auto">
          <a:xfrm>
            <a:off x="3733800" y="5181600"/>
            <a:ext cx="2506663" cy="1447800"/>
          </a:xfrm>
          <a:prstGeom prst="rect">
            <a:avLst/>
          </a:prstGeom>
          <a:noFill/>
          <a:ln w="9525">
            <a:noFill/>
            <a:miter lim="800000"/>
            <a:headEnd/>
            <a:tailEnd/>
          </a:ln>
        </p:spPr>
      </p:pic>
      <p:sp>
        <p:nvSpPr>
          <p:cNvPr id="5" name="TextBox 4"/>
          <p:cNvSpPr txBox="1"/>
          <p:nvPr/>
        </p:nvSpPr>
        <p:spPr>
          <a:xfrm>
            <a:off x="381000" y="1295400"/>
            <a:ext cx="7696199" cy="3970318"/>
          </a:xfrm>
          <a:prstGeom prst="rect">
            <a:avLst/>
          </a:prstGeom>
          <a:noFill/>
        </p:spPr>
        <p:txBody>
          <a:bodyPr wrap="square" rtlCol="0">
            <a:spAutoFit/>
          </a:bodyPr>
          <a:lstStyle/>
          <a:p>
            <a:pPr algn="just"/>
            <a:r>
              <a:rPr lang="en-US" dirty="0"/>
              <a:t>With category management, a company focuses on product categories to manage its brands. in some packaged-goods firms, category management has evolved into aisle management and encompasses multiple related categories typically found in the same sections of supermarkets and grocery stores. Retailers and regional grocery chains such as Wal-Mart and Dominick’s embrace category management as a means to define a particular product category’s strategic role within the store and address logistics, the role of private-label products, and the trade-offs between product variety and inefficient duplication. General Mills’ Yoplait Yogurt has served as category advisor to the dairy aisle for 24 major retailers, boosting the yogurt base footprint four to eight feet at a time and increasing sales of yogurt by 9 percent and category sales in dairy by 13 percent nationwide.</a:t>
            </a:r>
          </a:p>
          <a:p>
            <a:pPr algn="just"/>
            <a:endParaRPr lang="en-GB"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1" name="Title 3"/>
          <p:cNvSpPr>
            <a:spLocks noGrp="1"/>
          </p:cNvSpPr>
          <p:nvPr>
            <p:ph type="title"/>
          </p:nvPr>
        </p:nvSpPr>
        <p:spPr/>
        <p:txBody>
          <a:bodyPr/>
          <a:lstStyle/>
          <a:p>
            <a:pPr eaLnBrk="1" hangingPunct="1"/>
            <a:r>
              <a:rPr lang="en-US" smtClean="0"/>
              <a:t>Market-Management Organization</a:t>
            </a:r>
          </a:p>
        </p:txBody>
      </p:sp>
      <p:sp>
        <p:nvSpPr>
          <p:cNvPr id="35842" name="Content Placeholder 4"/>
          <p:cNvSpPr>
            <a:spLocks noGrp="1"/>
          </p:cNvSpPr>
          <p:nvPr>
            <p:ph idx="1"/>
          </p:nvPr>
        </p:nvSpPr>
        <p:spPr>
          <a:xfrm>
            <a:off x="533400" y="1600200"/>
            <a:ext cx="7772400" cy="4572000"/>
          </a:xfrm>
        </p:spPr>
        <p:txBody>
          <a:bodyPr/>
          <a:lstStyle/>
          <a:p>
            <a:pPr eaLnBrk="1" hangingPunct="1"/>
            <a:r>
              <a:rPr lang="en-US" smtClean="0"/>
              <a:t>Market managers supervise several market-development managers, market specialists, or industry specialists</a:t>
            </a:r>
          </a:p>
          <a:p>
            <a:pPr eaLnBrk="1" hangingPunct="1"/>
            <a:r>
              <a:rPr lang="en-US" smtClean="0"/>
              <a:t>Market managers are staff people with duties like those of product managers. They develop long-range and annual plans for their markets. </a:t>
            </a:r>
          </a:p>
          <a:p>
            <a:pPr eaLnBrk="1" hangingPunct="1"/>
            <a:r>
              <a:rPr lang="en-US" smtClean="0"/>
              <a:t>Companies organized this way are called market-centered organizations.</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sz="3200" smtClean="0"/>
              <a:t>Building a Creative </a:t>
            </a:r>
            <a:br>
              <a:rPr lang="en-US" sz="3200" smtClean="0"/>
            </a:br>
            <a:r>
              <a:rPr lang="en-US" sz="3200" smtClean="0"/>
              <a:t>Marketing Organization</a:t>
            </a:r>
          </a:p>
        </p:txBody>
      </p:sp>
      <p:sp>
        <p:nvSpPr>
          <p:cNvPr id="37891" name="Rectangle 3"/>
          <p:cNvSpPr>
            <a:spLocks noGrp="1" noChangeArrowheads="1"/>
          </p:cNvSpPr>
          <p:nvPr>
            <p:ph type="body" idx="1"/>
          </p:nvPr>
        </p:nvSpPr>
        <p:spPr/>
        <p:txBody>
          <a:bodyPr/>
          <a:lstStyle/>
          <a:p>
            <a:pPr eaLnBrk="1" hangingPunct="1"/>
            <a:r>
              <a:rPr lang="en-US" smtClean="0"/>
              <a:t>Developing a company-wide passion for customers</a:t>
            </a:r>
          </a:p>
          <a:p>
            <a:pPr eaLnBrk="1" hangingPunct="1"/>
            <a:r>
              <a:rPr lang="en-US" smtClean="0"/>
              <a:t>Organizing around customer segments instead of products</a:t>
            </a:r>
          </a:p>
          <a:p>
            <a:pPr eaLnBrk="1" hangingPunct="1"/>
            <a:r>
              <a:rPr lang="en-US" smtClean="0"/>
              <a:t>Understanding customers through qualitative and quantitative research</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sz="3200" smtClean="0"/>
              <a:t>How Can CEOs Create a </a:t>
            </a:r>
            <a:br>
              <a:rPr lang="en-US" sz="3200" smtClean="0"/>
            </a:br>
            <a:r>
              <a:rPr lang="en-US" sz="3200" smtClean="0"/>
              <a:t>Marketing-Focused Company?</a:t>
            </a:r>
          </a:p>
        </p:txBody>
      </p:sp>
      <p:sp>
        <p:nvSpPr>
          <p:cNvPr id="39939" name="Rectangle 3"/>
          <p:cNvSpPr>
            <a:spLocks noGrp="1" noChangeArrowheads="1"/>
          </p:cNvSpPr>
          <p:nvPr>
            <p:ph type="body" idx="1"/>
          </p:nvPr>
        </p:nvSpPr>
        <p:spPr/>
        <p:txBody>
          <a:bodyPr/>
          <a:lstStyle/>
          <a:p>
            <a:pPr eaLnBrk="1" hangingPunct="1"/>
            <a:r>
              <a:rPr lang="en-US" smtClean="0"/>
              <a:t>Convince senior management of the need to become customer focused</a:t>
            </a:r>
          </a:p>
          <a:p>
            <a:pPr eaLnBrk="1" hangingPunct="1"/>
            <a:r>
              <a:rPr lang="en-US" smtClean="0"/>
              <a:t>Appoint a senior marketing officer and marketing task force</a:t>
            </a:r>
          </a:p>
          <a:p>
            <a:pPr eaLnBrk="1" hangingPunct="1"/>
            <a:r>
              <a:rPr lang="en-US" smtClean="0"/>
              <a:t>Get outside guidance</a:t>
            </a:r>
          </a:p>
          <a:p>
            <a:pPr eaLnBrk="1" hangingPunct="1"/>
            <a:r>
              <a:rPr lang="en-US" smtClean="0"/>
              <a:t>Change the company’s reward measurement and system</a:t>
            </a:r>
          </a:p>
          <a:p>
            <a:pPr eaLnBrk="1" hangingPunct="1"/>
            <a:r>
              <a:rPr lang="en-US" smtClean="0"/>
              <a:t>Hire strong marketing talent</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sz="3200" smtClean="0"/>
              <a:t>How Can CEOs Create a </a:t>
            </a:r>
            <a:br>
              <a:rPr lang="en-US" sz="3200" smtClean="0"/>
            </a:br>
            <a:r>
              <a:rPr lang="en-US" sz="3200" smtClean="0"/>
              <a:t>Marketing-Focused Company?</a:t>
            </a:r>
          </a:p>
        </p:txBody>
      </p:sp>
      <p:sp>
        <p:nvSpPr>
          <p:cNvPr id="41987" name="Rectangle 3"/>
          <p:cNvSpPr>
            <a:spLocks noGrp="1" noChangeArrowheads="1"/>
          </p:cNvSpPr>
          <p:nvPr>
            <p:ph type="body" idx="1"/>
          </p:nvPr>
        </p:nvSpPr>
        <p:spPr/>
        <p:txBody>
          <a:bodyPr/>
          <a:lstStyle/>
          <a:p>
            <a:pPr eaLnBrk="1" hangingPunct="1"/>
            <a:r>
              <a:rPr lang="en-US" smtClean="0"/>
              <a:t>Develop strong in-house marketing training programs</a:t>
            </a:r>
          </a:p>
          <a:p>
            <a:pPr eaLnBrk="1" hangingPunct="1"/>
            <a:r>
              <a:rPr lang="en-US" smtClean="0"/>
              <a:t>Install a modern marketing planning system</a:t>
            </a:r>
          </a:p>
          <a:p>
            <a:pPr eaLnBrk="1" hangingPunct="1"/>
            <a:r>
              <a:rPr lang="en-US" smtClean="0"/>
              <a:t>Establish an annual marketing excellence recognition program</a:t>
            </a:r>
          </a:p>
          <a:p>
            <a:pPr eaLnBrk="1" hangingPunct="1"/>
            <a:r>
              <a:rPr lang="en-US" smtClean="0"/>
              <a:t>Shift from a department focus to a process-outcome focus</a:t>
            </a:r>
          </a:p>
          <a:p>
            <a:pPr eaLnBrk="1" hangingPunct="1"/>
            <a:r>
              <a:rPr lang="en-US" smtClean="0"/>
              <a:t>Empower the employees</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19400"/>
            <a:ext cx="7924800" cy="2438400"/>
          </a:xfrm>
        </p:spPr>
        <p:txBody>
          <a:bodyPr/>
          <a:lstStyle/>
          <a:p>
            <a:pPr algn="ctr">
              <a:buNone/>
            </a:pPr>
            <a:r>
              <a:rPr lang="en-GB" sz="9600" dirty="0" smtClean="0"/>
              <a:t>Thank you</a:t>
            </a:r>
            <a:endParaRPr lang="en-GB" sz="9600"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7421</TotalTime>
  <Words>3336</Words>
  <Application>Microsoft Office PowerPoint</Application>
  <PresentationFormat>On-screen Show (4:3)</PresentationFormat>
  <Paragraphs>169</Paragraphs>
  <Slides>21</Slides>
  <Notes>19</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Default Design</vt:lpstr>
      <vt:lpstr> Managing a Holistic Marketing Organization for the Long Run</vt:lpstr>
      <vt:lpstr>Slide 2</vt:lpstr>
      <vt:lpstr>Trends in Marketing Practices</vt:lpstr>
      <vt:lpstr>Trends in Marketing Practices</vt:lpstr>
      <vt:lpstr>Trends in Marketing Practices</vt:lpstr>
      <vt:lpstr>Trends in Marketing Practices</vt:lpstr>
      <vt:lpstr>Trends in Marketing Practices</vt:lpstr>
      <vt:lpstr>Internal Marketing</vt:lpstr>
      <vt:lpstr>Organizing the  Marketing Department</vt:lpstr>
      <vt:lpstr>Functional Organization</vt:lpstr>
      <vt:lpstr>Geographical Organization</vt:lpstr>
      <vt:lpstr>The Product-Management Organization</vt:lpstr>
      <vt:lpstr>Tasks Performed by Brand Managers</vt:lpstr>
      <vt:lpstr>Disadvantages of The Product-Management Organization</vt:lpstr>
      <vt:lpstr>Types of Product Teams</vt:lpstr>
      <vt:lpstr>Category Management</vt:lpstr>
      <vt:lpstr>Market-Management Organization</vt:lpstr>
      <vt:lpstr>Building a Creative  Marketing Organization</vt:lpstr>
      <vt:lpstr>How Can CEOs Create a  Marketing-Focused Company?</vt:lpstr>
      <vt:lpstr>How Can CEOs Create a  Marketing-Focused Company?</vt:lpstr>
      <vt:lpstr>Slide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Kotler Keller 2</dc:title>
  <dc:creator>Tracy Tuten</dc:creator>
  <cp:lastModifiedBy>Administrator</cp:lastModifiedBy>
  <cp:revision>428</cp:revision>
  <dcterms:created xsi:type="dcterms:W3CDTF">2006-04-02T17:59:30Z</dcterms:created>
  <dcterms:modified xsi:type="dcterms:W3CDTF">2014-07-15T11:56:25Z</dcterms:modified>
</cp:coreProperties>
</file>