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300" r:id="rId3"/>
    <p:sldId id="287" r:id="rId4"/>
    <p:sldId id="303" r:id="rId5"/>
    <p:sldId id="305" r:id="rId6"/>
    <p:sldId id="320" r:id="rId7"/>
    <p:sldId id="306" r:id="rId8"/>
    <p:sldId id="317" r:id="rId9"/>
    <p:sldId id="308" r:id="rId10"/>
    <p:sldId id="321" r:id="rId11"/>
    <p:sldId id="322" r:id="rId12"/>
    <p:sldId id="302" r:id="rId13"/>
    <p:sldId id="309" r:id="rId14"/>
    <p:sldId id="323" r:id="rId15"/>
    <p:sldId id="324" r:id="rId16"/>
    <p:sldId id="310" r:id="rId17"/>
    <p:sldId id="325" r:id="rId18"/>
    <p:sldId id="326" r:id="rId19"/>
    <p:sldId id="290" r:id="rId20"/>
    <p:sldId id="311" r:id="rId21"/>
    <p:sldId id="318" r:id="rId22"/>
    <p:sldId id="327" r:id="rId23"/>
    <p:sldId id="328" r:id="rId24"/>
    <p:sldId id="319" r:id="rId25"/>
    <p:sldId id="312" r:id="rId26"/>
    <p:sldId id="329" r:id="rId27"/>
    <p:sldId id="330" r:id="rId28"/>
    <p:sldId id="331"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B1B1"/>
    <a:srgbClr val="F287B7"/>
    <a:srgbClr val="D7BED9"/>
    <a:srgbClr val="F5822A"/>
    <a:srgbClr val="FFCB08"/>
    <a:srgbClr val="B2D234"/>
    <a:srgbClr val="A5C3D1"/>
    <a:srgbClr val="6CCFF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3394" autoAdjust="0"/>
  </p:normalViewPr>
  <p:slideViewPr>
    <p:cSldViewPr>
      <p:cViewPr>
        <p:scale>
          <a:sx n="40" d="100"/>
          <a:sy n="40" d="100"/>
        </p:scale>
        <p:origin x="-1555" y="-43"/>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230837-B3E9-4F42-8CDB-069C1F4E2983}" type="doc">
      <dgm:prSet loTypeId="urn:microsoft.com/office/officeart/2005/8/layout/rings+Icon" loCatId="officeonline" qsTypeId="urn:microsoft.com/office/officeart/2005/8/quickstyle/simple1" qsCatId="simple" csTypeId="urn:microsoft.com/office/officeart/2005/8/colors/colorful1#1" csCatId="colorful" phldr="1"/>
      <dgm:spPr/>
    </dgm:pt>
    <dgm:pt modelId="{B6AF7012-B0FF-4044-9104-520DFFD1A6A0}">
      <dgm:prSet phldrT="[Text]"/>
      <dgm:spPr/>
      <dgm:t>
        <a:bodyPr/>
        <a:lstStyle/>
        <a:p>
          <a:r>
            <a:rPr lang="en-US" b="1" dirty="0" smtClean="0"/>
            <a:t>Product</a:t>
          </a:r>
          <a:endParaRPr lang="en-US" b="1" dirty="0"/>
        </a:p>
      </dgm:t>
    </dgm:pt>
    <dgm:pt modelId="{102AA47E-EE32-4EC1-9B23-0460043495E0}" type="parTrans" cxnId="{9FBE9229-6DFD-4E07-A872-8F9391571C5D}">
      <dgm:prSet/>
      <dgm:spPr/>
      <dgm:t>
        <a:bodyPr/>
        <a:lstStyle/>
        <a:p>
          <a:endParaRPr lang="en-US"/>
        </a:p>
      </dgm:t>
    </dgm:pt>
    <dgm:pt modelId="{F162376A-862A-424D-AE83-643A7E19753B}" type="sibTrans" cxnId="{9FBE9229-6DFD-4E07-A872-8F9391571C5D}">
      <dgm:prSet/>
      <dgm:spPr/>
      <dgm:t>
        <a:bodyPr/>
        <a:lstStyle/>
        <a:p>
          <a:endParaRPr lang="en-US"/>
        </a:p>
      </dgm:t>
    </dgm:pt>
    <dgm:pt modelId="{37BFE4D7-EE1D-45FB-B39E-334AEC7F002E}">
      <dgm:prSet phldrT="[Text]"/>
      <dgm:spPr/>
      <dgm:t>
        <a:bodyPr/>
        <a:lstStyle/>
        <a:p>
          <a:endParaRPr lang="en-US" dirty="0"/>
        </a:p>
      </dgm:t>
    </dgm:pt>
    <dgm:pt modelId="{9600B9F1-5F01-40DF-8348-CCD9B0C29950}" type="parTrans" cxnId="{72D74775-F561-43FB-AD4F-25F1B289ED69}">
      <dgm:prSet/>
      <dgm:spPr/>
      <dgm:t>
        <a:bodyPr/>
        <a:lstStyle/>
        <a:p>
          <a:endParaRPr lang="en-US"/>
        </a:p>
      </dgm:t>
    </dgm:pt>
    <dgm:pt modelId="{12F8A307-E6AB-4BD7-B19F-CA0491800CB5}" type="sibTrans" cxnId="{72D74775-F561-43FB-AD4F-25F1B289ED69}">
      <dgm:prSet/>
      <dgm:spPr/>
      <dgm:t>
        <a:bodyPr/>
        <a:lstStyle/>
        <a:p>
          <a:endParaRPr lang="en-US"/>
        </a:p>
      </dgm:t>
    </dgm:pt>
    <dgm:pt modelId="{7C34E1B1-9430-4845-9299-368583C7BBE6}">
      <dgm:prSet phldrT="[Text]"/>
      <dgm:spPr/>
      <dgm:t>
        <a:bodyPr/>
        <a:lstStyle/>
        <a:p>
          <a:r>
            <a:rPr lang="en-US" b="1" dirty="0" smtClean="0"/>
            <a:t>Price</a:t>
          </a:r>
          <a:endParaRPr lang="en-US" b="1" dirty="0"/>
        </a:p>
      </dgm:t>
    </dgm:pt>
    <dgm:pt modelId="{273B1A71-E49F-42A9-8854-E683FEB3C836}" type="parTrans" cxnId="{DFFC0552-2D35-4037-8F68-411C51E0EA63}">
      <dgm:prSet/>
      <dgm:spPr/>
      <dgm:t>
        <a:bodyPr/>
        <a:lstStyle/>
        <a:p>
          <a:endParaRPr lang="en-US"/>
        </a:p>
      </dgm:t>
    </dgm:pt>
    <dgm:pt modelId="{F5F90345-A74A-4697-B953-8518AC0DF556}" type="sibTrans" cxnId="{DFFC0552-2D35-4037-8F68-411C51E0EA63}">
      <dgm:prSet/>
      <dgm:spPr/>
      <dgm:t>
        <a:bodyPr/>
        <a:lstStyle/>
        <a:p>
          <a:endParaRPr lang="en-US"/>
        </a:p>
      </dgm:t>
    </dgm:pt>
    <dgm:pt modelId="{EBA6B283-41BB-4E57-8D41-BC980474BB65}">
      <dgm:prSet/>
      <dgm:spPr/>
      <dgm:t>
        <a:bodyPr/>
        <a:lstStyle/>
        <a:p>
          <a:r>
            <a:rPr lang="en-US" b="1" dirty="0" smtClean="0"/>
            <a:t>Distribution</a:t>
          </a:r>
          <a:endParaRPr lang="en-US" b="1" dirty="0"/>
        </a:p>
      </dgm:t>
    </dgm:pt>
    <dgm:pt modelId="{F7C9DEAA-0593-47F6-B1FC-DA0B32D894F3}" type="parTrans" cxnId="{7D96D153-E9BC-4F5A-B157-6159BA3C5AEC}">
      <dgm:prSet/>
      <dgm:spPr/>
      <dgm:t>
        <a:bodyPr/>
        <a:lstStyle/>
        <a:p>
          <a:endParaRPr lang="en-US"/>
        </a:p>
      </dgm:t>
    </dgm:pt>
    <dgm:pt modelId="{9F1336E0-A7B1-40D4-9D2D-53F2E6076031}" type="sibTrans" cxnId="{7D96D153-E9BC-4F5A-B157-6159BA3C5AEC}">
      <dgm:prSet/>
      <dgm:spPr/>
      <dgm:t>
        <a:bodyPr/>
        <a:lstStyle/>
        <a:p>
          <a:endParaRPr lang="en-US"/>
        </a:p>
      </dgm:t>
    </dgm:pt>
    <dgm:pt modelId="{193525A2-D679-45CC-9B03-65441C9A0CC5}" type="pres">
      <dgm:prSet presAssocID="{36230837-B3E9-4F42-8CDB-069C1F4E2983}" presName="Name0" presStyleCnt="0">
        <dgm:presLayoutVars>
          <dgm:chMax val="7"/>
          <dgm:dir/>
          <dgm:resizeHandles val="exact"/>
        </dgm:presLayoutVars>
      </dgm:prSet>
      <dgm:spPr/>
    </dgm:pt>
    <dgm:pt modelId="{51C9B44E-4C74-425F-B05C-6C816D3AB676}" type="pres">
      <dgm:prSet presAssocID="{36230837-B3E9-4F42-8CDB-069C1F4E2983}" presName="ellipse1" presStyleLbl="vennNode1" presStyleIdx="0" presStyleCnt="4">
        <dgm:presLayoutVars>
          <dgm:bulletEnabled val="1"/>
        </dgm:presLayoutVars>
      </dgm:prSet>
      <dgm:spPr/>
      <dgm:t>
        <a:bodyPr/>
        <a:lstStyle/>
        <a:p>
          <a:endParaRPr lang="en-US"/>
        </a:p>
      </dgm:t>
    </dgm:pt>
    <dgm:pt modelId="{50B7A707-4C03-409A-B71D-52E2BB8EB68D}" type="pres">
      <dgm:prSet presAssocID="{36230837-B3E9-4F42-8CDB-069C1F4E2983}" presName="ellipse2" presStyleLbl="vennNode1" presStyleIdx="1" presStyleCnt="4">
        <dgm:presLayoutVars>
          <dgm:bulletEnabled val="1"/>
        </dgm:presLayoutVars>
      </dgm:prSet>
      <dgm:spPr/>
      <dgm:t>
        <a:bodyPr/>
        <a:lstStyle/>
        <a:p>
          <a:endParaRPr lang="en-US"/>
        </a:p>
      </dgm:t>
    </dgm:pt>
    <dgm:pt modelId="{9AAB6128-21B4-4299-9094-88FCC06FC231}" type="pres">
      <dgm:prSet presAssocID="{36230837-B3E9-4F42-8CDB-069C1F4E2983}" presName="ellipse3" presStyleLbl="vennNode1" presStyleIdx="2" presStyleCnt="4">
        <dgm:presLayoutVars>
          <dgm:bulletEnabled val="1"/>
        </dgm:presLayoutVars>
      </dgm:prSet>
      <dgm:spPr/>
      <dgm:t>
        <a:bodyPr/>
        <a:lstStyle/>
        <a:p>
          <a:endParaRPr lang="en-US"/>
        </a:p>
      </dgm:t>
    </dgm:pt>
    <dgm:pt modelId="{983D2775-D253-4D9B-8F79-D4D8450FF63A}" type="pres">
      <dgm:prSet presAssocID="{36230837-B3E9-4F42-8CDB-069C1F4E2983}" presName="ellipse4" presStyleLbl="vennNode1" presStyleIdx="3" presStyleCnt="4">
        <dgm:presLayoutVars>
          <dgm:bulletEnabled val="1"/>
        </dgm:presLayoutVars>
      </dgm:prSet>
      <dgm:spPr/>
      <dgm:t>
        <a:bodyPr/>
        <a:lstStyle/>
        <a:p>
          <a:endParaRPr lang="en-US"/>
        </a:p>
      </dgm:t>
    </dgm:pt>
  </dgm:ptLst>
  <dgm:cxnLst>
    <dgm:cxn modelId="{25D96A70-5022-424E-ADE3-95A90CC77838}" type="presOf" srcId="{7C34E1B1-9430-4845-9299-368583C7BBE6}" destId="{983D2775-D253-4D9B-8F79-D4D8450FF63A}" srcOrd="0" destOrd="0" presId="urn:microsoft.com/office/officeart/2005/8/layout/rings+Icon"/>
    <dgm:cxn modelId="{E9AED70D-FD8A-46E1-B4A0-EFECE9F588FB}" type="presOf" srcId="{EBA6B283-41BB-4E57-8D41-BC980474BB65}" destId="{50B7A707-4C03-409A-B71D-52E2BB8EB68D}" srcOrd="0" destOrd="0" presId="urn:microsoft.com/office/officeart/2005/8/layout/rings+Icon"/>
    <dgm:cxn modelId="{7D96D153-E9BC-4F5A-B157-6159BA3C5AEC}" srcId="{36230837-B3E9-4F42-8CDB-069C1F4E2983}" destId="{EBA6B283-41BB-4E57-8D41-BC980474BB65}" srcOrd="1" destOrd="0" parTransId="{F7C9DEAA-0593-47F6-B1FC-DA0B32D894F3}" sibTransId="{9F1336E0-A7B1-40D4-9D2D-53F2E6076031}"/>
    <dgm:cxn modelId="{72D74775-F561-43FB-AD4F-25F1B289ED69}" srcId="{36230837-B3E9-4F42-8CDB-069C1F4E2983}" destId="{37BFE4D7-EE1D-45FB-B39E-334AEC7F002E}" srcOrd="2" destOrd="0" parTransId="{9600B9F1-5F01-40DF-8348-CCD9B0C29950}" sibTransId="{12F8A307-E6AB-4BD7-B19F-CA0491800CB5}"/>
    <dgm:cxn modelId="{DAAD96BC-5B15-4B28-A389-3D239215F34D}" type="presOf" srcId="{36230837-B3E9-4F42-8CDB-069C1F4E2983}" destId="{193525A2-D679-45CC-9B03-65441C9A0CC5}" srcOrd="0" destOrd="0" presId="urn:microsoft.com/office/officeart/2005/8/layout/rings+Icon"/>
    <dgm:cxn modelId="{8CF31987-BE75-4221-BF90-15D9249E6EF7}" type="presOf" srcId="{B6AF7012-B0FF-4044-9104-520DFFD1A6A0}" destId="{51C9B44E-4C74-425F-B05C-6C816D3AB676}" srcOrd="0" destOrd="0" presId="urn:microsoft.com/office/officeart/2005/8/layout/rings+Icon"/>
    <dgm:cxn modelId="{DFFC0552-2D35-4037-8F68-411C51E0EA63}" srcId="{36230837-B3E9-4F42-8CDB-069C1F4E2983}" destId="{7C34E1B1-9430-4845-9299-368583C7BBE6}" srcOrd="3" destOrd="0" parTransId="{273B1A71-E49F-42A9-8854-E683FEB3C836}" sibTransId="{F5F90345-A74A-4697-B953-8518AC0DF556}"/>
    <dgm:cxn modelId="{9FBE9229-6DFD-4E07-A872-8F9391571C5D}" srcId="{36230837-B3E9-4F42-8CDB-069C1F4E2983}" destId="{B6AF7012-B0FF-4044-9104-520DFFD1A6A0}" srcOrd="0" destOrd="0" parTransId="{102AA47E-EE32-4EC1-9B23-0460043495E0}" sibTransId="{F162376A-862A-424D-AE83-643A7E19753B}"/>
    <dgm:cxn modelId="{87414C76-A266-49E1-B4D0-FC3A159CA317}" type="presOf" srcId="{37BFE4D7-EE1D-45FB-B39E-334AEC7F002E}" destId="{9AAB6128-21B4-4299-9094-88FCC06FC231}" srcOrd="0" destOrd="0" presId="urn:microsoft.com/office/officeart/2005/8/layout/rings+Icon"/>
    <dgm:cxn modelId="{B17AE245-F6BC-4DAB-8D62-71414143C073}" type="presParOf" srcId="{193525A2-D679-45CC-9B03-65441C9A0CC5}" destId="{51C9B44E-4C74-425F-B05C-6C816D3AB676}" srcOrd="0" destOrd="0" presId="urn:microsoft.com/office/officeart/2005/8/layout/rings+Icon"/>
    <dgm:cxn modelId="{6307490C-AB01-44FF-A110-9900713F9852}" type="presParOf" srcId="{193525A2-D679-45CC-9B03-65441C9A0CC5}" destId="{50B7A707-4C03-409A-B71D-52E2BB8EB68D}" srcOrd="1" destOrd="0" presId="urn:microsoft.com/office/officeart/2005/8/layout/rings+Icon"/>
    <dgm:cxn modelId="{94106DBD-80D7-41EB-829E-E070AF1AEFEF}" type="presParOf" srcId="{193525A2-D679-45CC-9B03-65441C9A0CC5}" destId="{9AAB6128-21B4-4299-9094-88FCC06FC231}" srcOrd="2" destOrd="0" presId="urn:microsoft.com/office/officeart/2005/8/layout/rings+Icon"/>
    <dgm:cxn modelId="{B7B0FC64-D5A2-4369-AAB8-9D8BC1FB0D9E}" type="presParOf" srcId="{193525A2-D679-45CC-9B03-65441C9A0CC5}" destId="{983D2775-D253-4D9B-8F79-D4D8450FF63A}" srcOrd="3" destOrd="0" presId="urn:microsoft.com/office/officeart/2005/8/layout/rings+Icon"/>
  </dgm:cxnLst>
  <dgm:bg/>
  <dgm:whole/>
</dgm:dataModel>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71EE80AF-9C2B-495D-8DB7-C0C72FD12FB9}" type="datetimeFigureOut">
              <a:rPr lang="en-US"/>
              <a:pPr>
                <a:defRPr/>
              </a:pPr>
              <a:t>7/14/2014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39C65F2C-A73A-434C-877A-F4B5DF27FC2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p:txBody>
      </p:sp>
      <p:sp>
        <p:nvSpPr>
          <p:cNvPr id="501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5C8C729-01E5-4830-98C2-2E53AC952E77}"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Global Similarities and Differences</a:t>
            </a:r>
          </a:p>
          <a:p>
            <a:pPr eaLnBrk="1" hangingPunct="1">
              <a:spcBef>
                <a:spcPct val="0"/>
              </a:spcBef>
            </a:pPr>
            <a:r>
              <a:rPr lang="en-US" smtClean="0"/>
              <a:t>The development of the Web, the spread of cable and satellite TV, and the global linking of telecommunications networks have led to a convergence of lifestyles. Increasingly common needs and wants have created global markets for more standardized products, particularly among the young middle class.</a:t>
            </a:r>
          </a:p>
          <a:p>
            <a:pPr eaLnBrk="1" hangingPunct="1">
              <a:spcBef>
                <a:spcPct val="0"/>
              </a:spcBef>
            </a:pPr>
            <a:endParaRPr lang="en-US" smtClean="0"/>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4D9A460-C7C5-43C8-AE55-ECAE9D5C158D}"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a:p>
            <a:pPr eaLnBrk="1" hangingPunct="1">
              <a:spcBef>
                <a:spcPct val="0"/>
              </a:spcBef>
            </a:pPr>
            <a:r>
              <a:rPr lang="en-US" dirty="0" smtClean="0"/>
              <a:t>Consumer behavior may reflect cultural differences that can be pronounced across countries. </a:t>
            </a:r>
            <a:r>
              <a:rPr lang="en-US" dirty="0" err="1" smtClean="0"/>
              <a:t>Hofstede</a:t>
            </a:r>
            <a:r>
              <a:rPr lang="en-US" dirty="0" smtClean="0"/>
              <a:t> identifies four cultural dimensions that differentiate countries:</a:t>
            </a:r>
          </a:p>
          <a:p>
            <a:pPr eaLnBrk="1" hangingPunct="1">
              <a:spcBef>
                <a:spcPct val="0"/>
              </a:spcBef>
            </a:pPr>
            <a:r>
              <a:rPr lang="en-US" b="1" dirty="0" smtClean="0"/>
              <a:t>1. </a:t>
            </a:r>
            <a:r>
              <a:rPr lang="en-US" b="1" i="1" dirty="0" smtClean="0"/>
              <a:t>Individualism versus collectivism</a:t>
            </a:r>
            <a:r>
              <a:rPr lang="en-US" dirty="0" smtClean="0"/>
              <a:t>—In collectivist societies, the self-worth of an individual is rooted more in the social system than in individual achievement (high collectivism: Japan; low: United States).</a:t>
            </a:r>
          </a:p>
          <a:p>
            <a:pPr eaLnBrk="1" hangingPunct="1">
              <a:spcBef>
                <a:spcPct val="0"/>
              </a:spcBef>
            </a:pPr>
            <a:r>
              <a:rPr lang="en-US" b="1" dirty="0" smtClean="0"/>
              <a:t>2. </a:t>
            </a:r>
            <a:r>
              <a:rPr lang="en-US" b="1" i="1" dirty="0" smtClean="0"/>
              <a:t>High versus low power distance</a:t>
            </a:r>
            <a:r>
              <a:rPr lang="en-US" dirty="0" smtClean="0"/>
              <a:t>—High power distance cultures tend to be less egalitarian (high: Russia; low: Nordic).</a:t>
            </a:r>
          </a:p>
          <a:p>
            <a:pPr eaLnBrk="1" hangingPunct="1">
              <a:spcBef>
                <a:spcPct val="0"/>
              </a:spcBef>
            </a:pPr>
            <a:r>
              <a:rPr lang="en-US" b="1" dirty="0" smtClean="0"/>
              <a:t>3. </a:t>
            </a:r>
            <a:r>
              <a:rPr lang="en-US" b="1" i="1" dirty="0" smtClean="0"/>
              <a:t>Masculine versus feminine</a:t>
            </a:r>
            <a:r>
              <a:rPr lang="en-US" dirty="0" smtClean="0"/>
              <a:t>—This dimension measures how much the culture is dominated by assertive males versus nurturing females (highly masculine: Japan; low: Nordic countries).</a:t>
            </a:r>
          </a:p>
          <a:p>
            <a:pPr eaLnBrk="1" hangingPunct="1">
              <a:spcBef>
                <a:spcPct val="0"/>
              </a:spcBef>
            </a:pPr>
            <a:r>
              <a:rPr lang="en-US" b="1" dirty="0" smtClean="0"/>
              <a:t>4. </a:t>
            </a:r>
            <a:r>
              <a:rPr lang="en-US" b="1" i="1" dirty="0" smtClean="0"/>
              <a:t>Weak versus strong uncertainty avoidance</a:t>
            </a:r>
            <a:r>
              <a:rPr lang="en-US" dirty="0" smtClean="0"/>
              <a:t>—Uncertainty avoidance indicates how risk-aversive people are (high avoidance: Greece; low: Jamaica). </a:t>
            </a:r>
          </a:p>
          <a:p>
            <a:pPr eaLnBrk="1" hangingPunct="1">
              <a:spcBef>
                <a:spcPct val="0"/>
              </a:spcBef>
            </a:pPr>
            <a:endParaRPr lang="en-US" dirty="0" smtClean="0"/>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2610D4-431C-4E67-9C12-2F660BAFAE2E}"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a:p>
            <a:pPr eaLnBrk="1" hangingPunct="1">
              <a:spcBef>
                <a:spcPct val="0"/>
              </a:spcBef>
            </a:pPr>
            <a:r>
              <a:rPr lang="en-US" dirty="0" smtClean="0"/>
              <a:t>Consumer behavior differences as well as historical market factors lead marketers to position brands differently in different markets.</a:t>
            </a:r>
          </a:p>
          <a:p>
            <a:pPr eaLnBrk="1" hangingPunct="1">
              <a:spcBef>
                <a:spcPct val="0"/>
              </a:spcBef>
            </a:pPr>
            <a:r>
              <a:rPr lang="en-US" b="1" dirty="0" smtClean="0"/>
              <a:t>• </a:t>
            </a:r>
            <a:r>
              <a:rPr lang="en-US" dirty="0" smtClean="0"/>
              <a:t>Heineken beer is a high-end super-premium offering in the United States but middle-of-the road in its Dutch home market.</a:t>
            </a:r>
          </a:p>
          <a:p>
            <a:pPr eaLnBrk="1" hangingPunct="1">
              <a:spcBef>
                <a:spcPct val="0"/>
              </a:spcBef>
            </a:pPr>
            <a:r>
              <a:rPr lang="en-US" b="1" dirty="0" smtClean="0"/>
              <a:t>• </a:t>
            </a:r>
            <a:r>
              <a:rPr lang="en-US" dirty="0" smtClean="0"/>
              <a:t>Honda automobiles denote speed, youth, and energy in Japan and quality and reliability in the United States.</a:t>
            </a:r>
          </a:p>
          <a:p>
            <a:pPr eaLnBrk="1" hangingPunct="1">
              <a:spcBef>
                <a:spcPct val="0"/>
              </a:spcBef>
            </a:pPr>
            <a:r>
              <a:rPr lang="en-US" b="1" dirty="0" smtClean="0"/>
              <a:t>• </a:t>
            </a:r>
            <a:r>
              <a:rPr lang="en-US" dirty="0" smtClean="0"/>
              <a:t>The Toyota Camry is the quintessential middle-class car in the United States but is at the high end in China, though in the two markets the cars differ only in cosmetic ways.</a:t>
            </a:r>
          </a:p>
        </p:txBody>
      </p:sp>
      <p:sp>
        <p:nvSpPr>
          <p:cNvPr id="532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DEF29F-B8DB-4FEC-9DE4-A7BAC958C0D7}" type="slidenum">
              <a:rPr lang="en-US" smtClean="0"/>
              <a:pPr fontAlgn="base">
                <a:spcBef>
                  <a:spcPct val="0"/>
                </a:spcBef>
                <a:spcAft>
                  <a:spcPct val="0"/>
                </a:spcAft>
                <a:defRPr/>
              </a:pPr>
              <a:t>7</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Marketing Adaptation </a:t>
            </a:r>
          </a:p>
          <a:p>
            <a:pPr eaLnBrk="1" hangingPunct="1">
              <a:spcBef>
                <a:spcPct val="0"/>
              </a:spcBef>
            </a:pPr>
            <a:r>
              <a:rPr lang="en-US" dirty="0" smtClean="0"/>
              <a:t>Because of all these differences, most products require at least some adaptation. Even Coca-Cola is sweeter or less carbonated in certain countries. The best global brands are consistent in theme but reflect significant differences in consumer behavior, brand development, competitive forces, and the legal or political environment. Oft-heard— and sometime modified—advice to marketers of global brands is to: “Think Global, Act Local.”</a:t>
            </a:r>
          </a:p>
          <a:p>
            <a:pPr eaLnBrk="1" hangingPunct="1">
              <a:spcBef>
                <a:spcPct val="0"/>
              </a:spcBef>
            </a:pPr>
            <a:endParaRPr lang="en-US" b="1" dirty="0" smtClean="0"/>
          </a:p>
          <a:p>
            <a:pPr eaLnBrk="1" hangingPunct="1">
              <a:spcBef>
                <a:spcPct val="0"/>
              </a:spcBef>
            </a:pPr>
            <a:endParaRPr lang="en-US" b="1" dirty="0" smtClean="0"/>
          </a:p>
          <a:p>
            <a:pPr eaLnBrk="1" hangingPunct="1">
              <a:spcBef>
                <a:spcPct val="0"/>
              </a:spcBef>
            </a:pPr>
            <a:r>
              <a:rPr lang="en-US" b="1" dirty="0" smtClean="0"/>
              <a:t>Global Communication Strategies</a:t>
            </a:r>
          </a:p>
          <a:p>
            <a:pPr eaLnBrk="1" hangingPunct="1">
              <a:spcBef>
                <a:spcPct val="0"/>
              </a:spcBef>
            </a:pPr>
            <a:r>
              <a:rPr lang="en-US" dirty="0" smtClean="0"/>
              <a:t>Changing marketing communications for each local market is a process called </a:t>
            </a:r>
            <a:r>
              <a:rPr lang="en-US" b="1" dirty="0" smtClean="0"/>
              <a:t>communication adaptation</a:t>
            </a:r>
            <a:r>
              <a:rPr lang="en-US" dirty="0" smtClean="0"/>
              <a:t>. If it adapts both the product and the communications, the company engages in </a:t>
            </a:r>
            <a:r>
              <a:rPr lang="en-US" b="1" dirty="0" smtClean="0"/>
              <a:t>dual adaptation</a:t>
            </a:r>
            <a:r>
              <a:rPr lang="en-US" dirty="0" smtClean="0"/>
              <a:t>. Consider the message. The company can use one message everywhere, varying only the language, name, and perhaps colors to avoid taboos in some  countries. Purple is associated with death in Burma and some Latin American nations, white is a mourning color in India, and in Malaysia green connotes disease. </a:t>
            </a:r>
          </a:p>
          <a:p>
            <a:pPr eaLnBrk="1" hangingPunct="1">
              <a:spcBef>
                <a:spcPct val="0"/>
              </a:spcBef>
            </a:pPr>
            <a:r>
              <a:rPr lang="en-US" dirty="0" smtClean="0"/>
              <a:t>	The second possibility is to use the same message and creative theme globally but adapt the execution. GE’s global “</a:t>
            </a:r>
            <a:r>
              <a:rPr lang="en-US" dirty="0" err="1" smtClean="0"/>
              <a:t>Ecomagination</a:t>
            </a:r>
            <a:r>
              <a:rPr lang="en-US" dirty="0" smtClean="0"/>
              <a:t>” ad campaign substitutes creative content in Asia and the Middle East to reflect the cultural interest there. Even in the high-tech space, local adaptations may be necessary. </a:t>
            </a:r>
          </a:p>
          <a:p>
            <a:pPr eaLnBrk="1" hangingPunct="1">
              <a:spcBef>
                <a:spcPct val="0"/>
              </a:spcBef>
            </a:pPr>
            <a:endParaRPr lang="en-US" dirty="0" smtClean="0"/>
          </a:p>
          <a:p>
            <a:pPr eaLnBrk="1" hangingPunct="1">
              <a:spcBef>
                <a:spcPct val="0"/>
              </a:spcBef>
            </a:pPr>
            <a:r>
              <a:rPr lang="en-US" b="1" dirty="0" smtClean="0"/>
              <a:t>Global Pricing Strategies</a:t>
            </a:r>
          </a:p>
          <a:p>
            <a:pPr eaLnBrk="1" hangingPunct="1">
              <a:spcBef>
                <a:spcPct val="0"/>
              </a:spcBef>
            </a:pPr>
            <a:r>
              <a:rPr lang="en-US" dirty="0" smtClean="0"/>
              <a:t>Multinationals selling abroad must contend with price escalation and transfer prices (and dumping charges). Two particularly thorny pricing problems are gray markets and counterfeits. PRICE ESCALATION A Gucci handbag may sell for $120 in Italy and $240 in the United States. Why? Gucci must add the cost of transportation, tariffs, importer margin, wholesaler margin, and retailer margin to its factory price. </a:t>
            </a:r>
            <a:r>
              <a:rPr lang="en-US" b="1" dirty="0" smtClean="0"/>
              <a:t>Price escalation </a:t>
            </a:r>
            <a:r>
              <a:rPr lang="en-US" dirty="0" smtClean="0"/>
              <a:t>from these added costs and currency fluctuation risk might make the price two to five times as much in another country to earn the same profit for the manufacturer.</a:t>
            </a:r>
          </a:p>
          <a:p>
            <a:pPr eaLnBrk="1" hangingPunct="1">
              <a:spcBef>
                <a:spcPct val="0"/>
              </a:spcBef>
            </a:pPr>
            <a:endParaRPr lang="en-US" dirty="0" smtClean="0"/>
          </a:p>
          <a:p>
            <a:pPr eaLnBrk="1" hangingPunct="1">
              <a:spcBef>
                <a:spcPct val="0"/>
              </a:spcBef>
            </a:pPr>
            <a:r>
              <a:rPr lang="en-US" dirty="0" smtClean="0"/>
              <a:t>Companies have three choices for setting prices in different countries:</a:t>
            </a:r>
          </a:p>
          <a:p>
            <a:pPr eaLnBrk="1" hangingPunct="1">
              <a:spcBef>
                <a:spcPct val="0"/>
              </a:spcBef>
            </a:pPr>
            <a:r>
              <a:rPr lang="en-US" b="1" dirty="0" smtClean="0"/>
              <a:t>1. </a:t>
            </a:r>
            <a:r>
              <a:rPr lang="en-US" b="1" i="1" dirty="0" smtClean="0"/>
              <a:t>Set a uniform price everywhere. </a:t>
            </a:r>
            <a:r>
              <a:rPr lang="en-US" dirty="0" smtClean="0"/>
              <a:t>PepsiCo might want to charge 75 cents for Pepsi everywhere in the world, but then it would earn quite different profit rates in different countries. Also, this strategy would make the price too high in poor countries and not high enough in rich countries.</a:t>
            </a:r>
          </a:p>
          <a:p>
            <a:pPr eaLnBrk="1" hangingPunct="1">
              <a:spcBef>
                <a:spcPct val="0"/>
              </a:spcBef>
            </a:pPr>
            <a:r>
              <a:rPr lang="en-US" b="1" dirty="0" smtClean="0"/>
              <a:t>2. </a:t>
            </a:r>
            <a:r>
              <a:rPr lang="en-US" b="1" i="1" dirty="0" smtClean="0"/>
              <a:t>Set a market-based price in each country. </a:t>
            </a:r>
            <a:r>
              <a:rPr lang="en-US" dirty="0" smtClean="0"/>
              <a:t>PepsiCo would charge what each country could afford, but this strategy ignores differences in the actual cost from country to country. It could also motivate intermediaries in low-price countries to reship their Pepsi to high-price countries. </a:t>
            </a:r>
          </a:p>
          <a:p>
            <a:pPr eaLnBrk="1" hangingPunct="1">
              <a:spcBef>
                <a:spcPct val="0"/>
              </a:spcBef>
            </a:pPr>
            <a:r>
              <a:rPr lang="en-US" b="1" dirty="0" smtClean="0"/>
              <a:t>3. </a:t>
            </a:r>
            <a:r>
              <a:rPr lang="en-US" b="1" i="1" dirty="0" smtClean="0"/>
              <a:t>Set a cost-based price in each country. </a:t>
            </a:r>
            <a:r>
              <a:rPr lang="en-US" dirty="0" smtClean="0"/>
              <a:t>Here PepsiCo would use a standard markup of its costs everywhere, but this strategy might price it out of markets where its costs are high.</a:t>
            </a:r>
          </a:p>
          <a:p>
            <a:pPr eaLnBrk="1" hangingPunct="1">
              <a:spcBef>
                <a:spcPct val="0"/>
              </a:spcBef>
            </a:pPr>
            <a:endParaRPr lang="en-US" dirty="0" smtClean="0"/>
          </a:p>
          <a:p>
            <a:pPr eaLnBrk="1" hangingPunct="1">
              <a:spcBef>
                <a:spcPct val="0"/>
              </a:spcBef>
            </a:pPr>
            <a:endParaRPr lang="en-US" dirty="0" smtClean="0"/>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1AE1845-982D-4669-A212-4AFAD072E3A5}"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a:p>
            <a:pPr eaLnBrk="1" hangingPunct="1">
              <a:spcBef>
                <a:spcPct val="0"/>
              </a:spcBef>
            </a:pPr>
            <a:r>
              <a:rPr lang="en-US" b="1" dirty="0" smtClean="0"/>
              <a:t>Global Product Strategies</a:t>
            </a:r>
          </a:p>
          <a:p>
            <a:pPr eaLnBrk="1" hangingPunct="1">
              <a:spcBef>
                <a:spcPct val="0"/>
              </a:spcBef>
            </a:pPr>
            <a:r>
              <a:rPr lang="en-US" dirty="0" smtClean="0"/>
              <a:t>Developing global product strategies requires knowing what types of products or services are easily standardized and appropriate adaptation strategies.</a:t>
            </a:r>
          </a:p>
          <a:p>
            <a:pPr eaLnBrk="1" hangingPunct="1">
              <a:spcBef>
                <a:spcPct val="0"/>
              </a:spcBef>
            </a:pPr>
            <a:endParaRPr lang="en-US" dirty="0" smtClean="0"/>
          </a:p>
          <a:p>
            <a:pPr lvl="1" eaLnBrk="1" hangingPunct="1">
              <a:spcBef>
                <a:spcPct val="0"/>
              </a:spcBef>
            </a:pPr>
            <a:r>
              <a:rPr lang="en-US" dirty="0" smtClean="0"/>
              <a:t>PRODUCT STANDARDIZATION </a:t>
            </a:r>
          </a:p>
          <a:p>
            <a:pPr lvl="1" eaLnBrk="1" hangingPunct="1">
              <a:spcBef>
                <a:spcPct val="0"/>
              </a:spcBef>
            </a:pPr>
            <a:r>
              <a:rPr lang="en-US" dirty="0" smtClean="0"/>
              <a:t>Some products cross borders without adaptation better than others. While mature products have separate histories or positions in different markets, consumer knowledge about new products is generally the same everywhere because perceptions have yet to be formed.</a:t>
            </a:r>
          </a:p>
          <a:p>
            <a:pPr lvl="1" eaLnBrk="1" hangingPunct="1">
              <a:spcBef>
                <a:spcPct val="0"/>
              </a:spcBef>
            </a:pPr>
            <a:endParaRPr lang="en-US" dirty="0" smtClean="0"/>
          </a:p>
          <a:p>
            <a:pPr lvl="1" eaLnBrk="1" hangingPunct="1">
              <a:spcBef>
                <a:spcPct val="0"/>
              </a:spcBef>
            </a:pPr>
            <a:r>
              <a:rPr lang="en-US" dirty="0" smtClean="0"/>
              <a:t>PRODUCT ADAPTATION STRATEGIES</a:t>
            </a:r>
          </a:p>
          <a:p>
            <a:pPr lvl="1" eaLnBrk="1" hangingPunct="1">
              <a:spcBef>
                <a:spcPct val="0"/>
              </a:spcBef>
            </a:pPr>
            <a:r>
              <a:rPr lang="en-US" b="1" dirty="0" smtClean="0"/>
              <a:t>Straight extension </a:t>
            </a:r>
            <a:r>
              <a:rPr lang="en-US" dirty="0" smtClean="0"/>
              <a:t>introduces the product in the foreign market without any change. Tempting because it requires no additional R&amp;D expense, manufacturing retooling, or promotional modification, it’s been successful for cameras, consumer electronics, and many machine tools.</a:t>
            </a:r>
          </a:p>
          <a:p>
            <a:pPr eaLnBrk="1" hangingPunct="1">
              <a:spcBef>
                <a:spcPct val="0"/>
              </a:spcBef>
            </a:pPr>
            <a:endParaRPr lang="en-US" dirty="0" smtClean="0"/>
          </a:p>
          <a:p>
            <a:pPr lvl="1" eaLnBrk="1" hangingPunct="1">
              <a:spcBef>
                <a:spcPct val="0"/>
              </a:spcBef>
            </a:pPr>
            <a:r>
              <a:rPr lang="en-US" b="1" dirty="0" smtClean="0"/>
              <a:t>Product adaptation </a:t>
            </a:r>
            <a:r>
              <a:rPr lang="en-US" dirty="0" smtClean="0"/>
              <a:t>alters the product to meet local conditions or preferences. Flexible manufacturing makes it easier to do so on several levels.</a:t>
            </a:r>
          </a:p>
          <a:p>
            <a:pPr lvl="1" eaLnBrk="1" hangingPunct="1">
              <a:spcBef>
                <a:spcPct val="0"/>
              </a:spcBef>
            </a:pPr>
            <a:r>
              <a:rPr lang="en-US" dirty="0" smtClean="0"/>
              <a:t>A company can produce a </a:t>
            </a:r>
            <a:r>
              <a:rPr lang="en-US" i="1" dirty="0" smtClean="0"/>
              <a:t>regional version </a:t>
            </a:r>
            <a:r>
              <a:rPr lang="en-US" dirty="0" smtClean="0"/>
              <a:t>of its product, such as a Western European version.</a:t>
            </a:r>
          </a:p>
          <a:p>
            <a:pPr lvl="1" eaLnBrk="1" hangingPunct="1">
              <a:spcBef>
                <a:spcPct val="0"/>
              </a:spcBef>
            </a:pPr>
            <a:r>
              <a:rPr lang="en-US" dirty="0" smtClean="0"/>
              <a:t>A company can produce a </a:t>
            </a:r>
            <a:r>
              <a:rPr lang="en-US" i="1" dirty="0" smtClean="0"/>
              <a:t>country version</a:t>
            </a:r>
            <a:r>
              <a:rPr lang="en-US" dirty="0" smtClean="0"/>
              <a:t>.</a:t>
            </a:r>
          </a:p>
          <a:p>
            <a:pPr lvl="1" eaLnBrk="1" hangingPunct="1">
              <a:spcBef>
                <a:spcPct val="0"/>
              </a:spcBef>
            </a:pPr>
            <a:r>
              <a:rPr lang="en-US" dirty="0" smtClean="0"/>
              <a:t>A company can produce a </a:t>
            </a:r>
            <a:r>
              <a:rPr lang="en-US" i="1" dirty="0" smtClean="0"/>
              <a:t>city version</a:t>
            </a:r>
            <a:r>
              <a:rPr lang="en-US" dirty="0" smtClean="0"/>
              <a:t>.</a:t>
            </a:r>
          </a:p>
          <a:p>
            <a:pPr lvl="1" eaLnBrk="1" hangingPunct="1">
              <a:spcBef>
                <a:spcPct val="0"/>
              </a:spcBef>
            </a:pPr>
            <a:r>
              <a:rPr lang="en-US" dirty="0" smtClean="0"/>
              <a:t>A company can produce a </a:t>
            </a:r>
            <a:r>
              <a:rPr lang="en-US" i="1" dirty="0" smtClean="0"/>
              <a:t>retailer version</a:t>
            </a:r>
            <a:r>
              <a:rPr lang="en-US" dirty="0" smtClean="0"/>
              <a:t>.</a:t>
            </a:r>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r>
              <a:rPr lang="en-US" dirty="0" smtClean="0"/>
              <a:t>BRAND ELEMENT ADAPTATION When they launch products and services globally, marketers may need to change certain brand elements. Even a brand name may require a choice between phonetic and semantic translations. When Clairol</a:t>
            </a:r>
          </a:p>
          <a:p>
            <a:pPr eaLnBrk="1" hangingPunct="1">
              <a:spcBef>
                <a:spcPct val="0"/>
              </a:spcBef>
            </a:pPr>
            <a:r>
              <a:rPr lang="en-US" dirty="0" smtClean="0"/>
              <a:t>introduced the “Mist Stick,” a curling iron, in Germany, it found that </a:t>
            </a:r>
            <a:r>
              <a:rPr lang="en-US" i="1" dirty="0" smtClean="0"/>
              <a:t>mist </a:t>
            </a:r>
            <a:r>
              <a:rPr lang="en-US" dirty="0" smtClean="0"/>
              <a:t>is slang for </a:t>
            </a:r>
            <a:r>
              <a:rPr lang="en-US" i="1" dirty="0" smtClean="0"/>
              <a:t>manure</a:t>
            </a:r>
            <a:r>
              <a:rPr lang="en-US" dirty="0" smtClean="0"/>
              <a:t>. Brand slogans or ad taglines sometimes need to be changed too:</a:t>
            </a:r>
          </a:p>
          <a:p>
            <a:pPr lvl="1" eaLnBrk="1" hangingPunct="1">
              <a:spcBef>
                <a:spcPct val="0"/>
              </a:spcBef>
            </a:pPr>
            <a:r>
              <a:rPr lang="en-US" b="1" dirty="0" smtClean="0"/>
              <a:t>• </a:t>
            </a:r>
            <a:r>
              <a:rPr lang="en-US" dirty="0" smtClean="0"/>
              <a:t>When Coors put its brand slogan “Turn it loose” into Spanish, some read it as “suffer from diarrhea.”</a:t>
            </a:r>
          </a:p>
          <a:p>
            <a:pPr lvl="1" eaLnBrk="1" hangingPunct="1">
              <a:spcBef>
                <a:spcPct val="0"/>
              </a:spcBef>
            </a:pPr>
            <a:r>
              <a:rPr lang="en-US" b="1" dirty="0" smtClean="0"/>
              <a:t>• </a:t>
            </a:r>
            <a:r>
              <a:rPr lang="en-US" dirty="0" smtClean="0"/>
              <a:t>A laundry soap ad claiming to wash “really dirty parts” was translated in French-speaking Quebec to read “a soap for washing private parts.”</a:t>
            </a:r>
          </a:p>
          <a:p>
            <a:pPr lvl="1" eaLnBrk="1" hangingPunct="1">
              <a:spcBef>
                <a:spcPct val="0"/>
              </a:spcBef>
            </a:pPr>
            <a:r>
              <a:rPr lang="en-US" b="1" dirty="0" smtClean="0"/>
              <a:t>• </a:t>
            </a:r>
            <a:r>
              <a:rPr lang="en-US" dirty="0" smtClean="0"/>
              <a:t>Perdue’s slogan—“It takes a tough man to make a tender chicken”—was rendered into Spanish as “It takes a sexually excited man to make a chick affectionate.”</a:t>
            </a:r>
          </a:p>
          <a:p>
            <a:pPr lvl="1" eaLnBrk="1" hangingPunct="1">
              <a:spcBef>
                <a:spcPct val="0"/>
              </a:spcBef>
            </a:pPr>
            <a:r>
              <a:rPr lang="en-US" b="1" dirty="0" smtClean="0"/>
              <a:t>• </a:t>
            </a:r>
            <a:r>
              <a:rPr lang="en-US" dirty="0" smtClean="0"/>
              <a:t>Electrolux’s British ad line for its vacuum cleaners—“Nothing sucks like an Electrolux”—would certainly not lure customers in the United States!</a:t>
            </a:r>
          </a:p>
          <a:p>
            <a:pPr eaLnBrk="1" hangingPunct="1">
              <a:spcBef>
                <a:spcPct val="0"/>
              </a:spcBef>
            </a:pPr>
            <a:endParaRPr lang="en-US" dirty="0" smtClean="0"/>
          </a:p>
          <a:p>
            <a:pPr eaLnBrk="1" hangingPunct="1">
              <a:spcBef>
                <a:spcPct val="0"/>
              </a:spcBef>
            </a:pPr>
            <a:endParaRPr lang="en-US" dirty="0" smtClean="0"/>
          </a:p>
        </p:txBody>
      </p:sp>
      <p:sp>
        <p:nvSpPr>
          <p:cNvPr id="553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4B1D48-B572-4C9E-AC93-D17D2373E32D}"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 Hallmark cards failed in France, where consumers dislike syrupy sentiment and prefer writing their own cards.</a:t>
            </a:r>
          </a:p>
          <a:p>
            <a:pPr eaLnBrk="1" hangingPunct="1">
              <a:spcBef>
                <a:spcPct val="0"/>
              </a:spcBef>
            </a:pPr>
            <a:r>
              <a:rPr lang="en-US" dirty="0" smtClean="0"/>
              <a:t>• Philips became profitable in Japan only after reducing the size of its coffeemakers to fit smaller kitchens and its shavers to fit smaller hands.</a:t>
            </a:r>
          </a:p>
          <a:p>
            <a:pPr eaLnBrk="1" hangingPunct="1">
              <a:spcBef>
                <a:spcPct val="0"/>
              </a:spcBef>
            </a:pPr>
            <a:r>
              <a:rPr lang="en-US" dirty="0" smtClean="0"/>
              <a:t>• Coca-Cola withdrew its big two-liter bottle in Spain after discovering that few Spaniards owned refrigerators that could accommodate it.</a:t>
            </a:r>
          </a:p>
          <a:p>
            <a:pPr eaLnBrk="1" hangingPunct="1">
              <a:spcBef>
                <a:spcPct val="0"/>
              </a:spcBef>
            </a:pPr>
            <a:r>
              <a:rPr lang="en-US" dirty="0" smtClean="0"/>
              <a:t>• General Foods’ Tang initially failed in France when positioned as a substitute for orange juice at breakfast. The French drink little orange juice and almost never at breakfast.</a:t>
            </a:r>
          </a:p>
          <a:p>
            <a:pPr eaLnBrk="1" hangingPunct="1">
              <a:spcBef>
                <a:spcPct val="0"/>
              </a:spcBef>
            </a:pPr>
            <a:r>
              <a:rPr lang="en-US" dirty="0" smtClean="0"/>
              <a:t>• Kellogg’s Pop-Tarts failed in Britain because fewer homes have toasters than in the United States, and the product was too sweet for British tastes.</a:t>
            </a:r>
          </a:p>
          <a:p>
            <a:pPr eaLnBrk="1" hangingPunct="1">
              <a:spcBef>
                <a:spcPct val="0"/>
              </a:spcBef>
            </a:pPr>
            <a:r>
              <a:rPr lang="en-US" dirty="0" smtClean="0"/>
              <a:t>• The U.S. campaign for Procter &amp; Gamble’s Crest toothpaste initially failed in Mexico. Mexicans did not care as much about the decay-prevention benefit, nor did scientifically oriented advertising appeal. </a:t>
            </a:r>
          </a:p>
          <a:p>
            <a:pPr eaLnBrk="1" hangingPunct="1">
              <a:spcBef>
                <a:spcPct val="0"/>
              </a:spcBef>
            </a:pPr>
            <a:r>
              <a:rPr lang="en-US" dirty="0" smtClean="0"/>
              <a:t>• S.C. Johnson’s wax floor polish initially failed in Japan. It made floors too slippery for a culture where people do not wear shoes at home.</a:t>
            </a:r>
          </a:p>
        </p:txBody>
      </p:sp>
      <p:sp>
        <p:nvSpPr>
          <p:cNvPr id="563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321C7FA-7D31-47DE-A3A5-93ACF6102F54}" type="slidenum">
              <a:rPr lang="en-US" smtClean="0"/>
              <a:pPr fontAlgn="base">
                <a:spcBef>
                  <a:spcPct val="0"/>
                </a:spcBef>
                <a:spcAft>
                  <a:spcPct val="0"/>
                </a:spcAft>
                <a:defRPr/>
              </a:pPr>
              <a:t>13</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Global Distribution Strategies</a:t>
            </a:r>
          </a:p>
          <a:p>
            <a:pPr eaLnBrk="1" hangingPunct="1">
              <a:spcBef>
                <a:spcPct val="0"/>
              </a:spcBef>
            </a:pPr>
            <a:r>
              <a:rPr lang="en-US" dirty="0" smtClean="0"/>
              <a:t>Too many U.S. manufacturers think their job is done once the product leaves the factory. They should instead note how the product moves within the foreign country and take a whole-channel view of distributing products to final users.</a:t>
            </a:r>
          </a:p>
          <a:p>
            <a:pPr eaLnBrk="1" hangingPunct="1">
              <a:spcBef>
                <a:spcPct val="0"/>
              </a:spcBef>
            </a:pPr>
            <a:endParaRPr lang="en-US" dirty="0" smtClean="0"/>
          </a:p>
          <a:p>
            <a:pPr eaLnBrk="1" hangingPunct="1">
              <a:spcBef>
                <a:spcPct val="0"/>
              </a:spcBef>
            </a:pPr>
            <a:r>
              <a:rPr lang="en-US" b="1" dirty="0" smtClean="0"/>
              <a:t>Channel Entry</a:t>
            </a:r>
          </a:p>
          <a:p>
            <a:pPr eaLnBrk="1" hangingPunct="1">
              <a:spcBef>
                <a:spcPct val="0"/>
              </a:spcBef>
            </a:pPr>
            <a:r>
              <a:rPr lang="en-US" dirty="0" smtClean="0"/>
              <a:t>When multinationals first enter a country, they prefer to work with local distributors with good local knowledge, but friction often arises later. The multinational complains that the local distributor doesn’t invest in business growth, doesn’t follow company policy, and doesn’t share enough information. The local distributor complains of insufficient corporate support, impossible goals, and confusing policies. The multinational must choose the right distributors, invest in them, and</a:t>
            </a:r>
          </a:p>
          <a:p>
            <a:pPr eaLnBrk="1" hangingPunct="1">
              <a:spcBef>
                <a:spcPct val="0"/>
              </a:spcBef>
            </a:pPr>
            <a:r>
              <a:rPr lang="en-US" dirty="0" smtClean="0"/>
              <a:t>set up performance goals to which they can agree. </a:t>
            </a:r>
          </a:p>
          <a:p>
            <a:pPr eaLnBrk="1" hangingPunct="1">
              <a:spcBef>
                <a:spcPct val="0"/>
              </a:spcBef>
            </a:pPr>
            <a:endParaRPr lang="en-US" dirty="0" smtClean="0"/>
          </a:p>
          <a:p>
            <a:pPr eaLnBrk="1" hangingPunct="1">
              <a:spcBef>
                <a:spcPct val="0"/>
              </a:spcBef>
            </a:pPr>
            <a:r>
              <a:rPr lang="en-US" b="1" dirty="0" smtClean="0"/>
              <a:t>CHANNEL DIFFERENCES</a:t>
            </a:r>
          </a:p>
          <a:p>
            <a:pPr eaLnBrk="1" hangingPunct="1">
              <a:spcBef>
                <a:spcPct val="0"/>
              </a:spcBef>
            </a:pPr>
            <a:r>
              <a:rPr lang="en-US" dirty="0" smtClean="0"/>
              <a:t>Another difference is the size and character of retail units abroad. Large-scale retail chains dominate the U.S. scene, but much foreign retailing is in the hands of small, independent retailers. Millions of Indian retailers operate tiny shops or sell in open markets. Markups are high, but the real price comes down through haggling. Incomes are low, most homes lack storage and refrigeration, and people shop daily for whatever they can carry home on foot or bicycle. In India, people often buy one cigarette at a time. Breaking bulk remains an important function of intermediaries and helps perpetuate long channels of distribution, a major obstacle to the expansion of large-scale retailing in developing countries.</a:t>
            </a:r>
          </a:p>
        </p:txBody>
      </p:sp>
      <p:sp>
        <p:nvSpPr>
          <p:cNvPr id="573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A3297C-FCD6-4609-895C-EBE074D950A2}" type="slidenum">
              <a:rPr lang="en-US" smtClean="0"/>
              <a:pPr fontAlgn="base">
                <a:spcBef>
                  <a:spcPct val="0"/>
                </a:spcBef>
                <a:spcAft>
                  <a:spcPct val="0"/>
                </a:spcAft>
                <a:defRPr/>
              </a:pPr>
              <a:t>16</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Governments market their countries just like other brands. Perceptions of a country can influence how consumers in other parts of the world react to the brands produced by the countries manufacturers. Attitudes can change over time, due to the success of a brand. Japanese products had low quality perceptions until Sony (Trinitron TVs), Honda, and Toyota changed the perceptions of American consumers by producing high quality, innovative products.</a:t>
            </a:r>
          </a:p>
        </p:txBody>
      </p:sp>
      <p:sp>
        <p:nvSpPr>
          <p:cNvPr id="583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5D55606-3A0B-4135-AEE1-BC3EDA37D50C}" type="slidenum">
              <a:rPr lang="en-US" smtClean="0"/>
              <a:pPr fontAlgn="base">
                <a:spcBef>
                  <a:spcPct val="0"/>
                </a:spcBef>
                <a:spcAft>
                  <a:spcPct val="0"/>
                </a:spcAft>
                <a:defRPr/>
              </a:pPr>
              <a:t>20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Consumer Perceptions of Country of Origin</a:t>
            </a:r>
          </a:p>
          <a:p>
            <a:pPr eaLnBrk="1" hangingPunct="1">
              <a:spcBef>
                <a:spcPct val="0"/>
              </a:spcBef>
            </a:pPr>
            <a:r>
              <a:rPr lang="en-US" dirty="0" smtClean="0"/>
              <a:t>Global marketers know that buyers hold distinct attitudes and beliefs about brands or products from different countries.83 These perceptions can be an attribute in decision making or influence other attributes in the process (“if it’s French, it must be stylish”). The mere fact that a brand is perceived as successful on a global stage— whether it sends a quality signal, taps into cultural myths, or reinforces a sense of social responsibility—may lend credibility and respect. Several studies have found the following:</a:t>
            </a:r>
          </a:p>
          <a:p>
            <a:pPr eaLnBrk="1" hangingPunct="1">
              <a:spcBef>
                <a:spcPct val="0"/>
              </a:spcBef>
            </a:pPr>
            <a:r>
              <a:rPr lang="en-US" b="1" dirty="0" smtClean="0"/>
              <a:t>• </a:t>
            </a:r>
            <a:r>
              <a:rPr lang="en-US" dirty="0" smtClean="0"/>
              <a:t>People are often ethnocentric and favorably predisposed to their own country’s products, unless they come from a less developed country.</a:t>
            </a:r>
          </a:p>
          <a:p>
            <a:pPr eaLnBrk="1" hangingPunct="1">
              <a:spcBef>
                <a:spcPct val="0"/>
              </a:spcBef>
            </a:pPr>
            <a:r>
              <a:rPr lang="en-US" b="1" dirty="0" smtClean="0"/>
              <a:t>• </a:t>
            </a:r>
            <a:r>
              <a:rPr lang="en-US" dirty="0" smtClean="0"/>
              <a:t>The more favorable a country’s image, the more prominently the “Made in...” label should be displayed.</a:t>
            </a:r>
          </a:p>
          <a:p>
            <a:pPr eaLnBrk="1" hangingPunct="1">
              <a:spcBef>
                <a:spcPct val="0"/>
              </a:spcBef>
            </a:pPr>
            <a:r>
              <a:rPr lang="en-US" b="1" dirty="0" smtClean="0"/>
              <a:t>• </a:t>
            </a:r>
            <a:r>
              <a:rPr lang="en-US" dirty="0" smtClean="0"/>
              <a:t>The impact of country of origin varies with the type of product. Consumers want to know where a car was made, but not the lubricating oil.</a:t>
            </a:r>
          </a:p>
          <a:p>
            <a:pPr eaLnBrk="1" hangingPunct="1">
              <a:spcBef>
                <a:spcPct val="0"/>
              </a:spcBef>
            </a:pPr>
            <a:r>
              <a:rPr lang="en-US" b="1" dirty="0" smtClean="0"/>
              <a:t>• </a:t>
            </a:r>
            <a:r>
              <a:rPr lang="en-US" dirty="0" smtClean="0"/>
              <a:t>Certain countries enjoy a reputation for certain goods: Japan for automobiles and consumer electronics; the United States for high-tech innovations, soft drinks, toys, cigarettes, and jeans; France for wine, perfume, and luxury goods.</a:t>
            </a:r>
          </a:p>
          <a:p>
            <a:pPr eaLnBrk="1" hangingPunct="1">
              <a:spcBef>
                <a:spcPct val="0"/>
              </a:spcBef>
            </a:pPr>
            <a:r>
              <a:rPr lang="en-US" b="1" dirty="0" smtClean="0"/>
              <a:t>• </a:t>
            </a:r>
            <a:r>
              <a:rPr lang="en-US" dirty="0" smtClean="0"/>
              <a:t>Sometimes country-of-origin perception can encompass an entire country’s products. In one study, Chinese consumers in Hong Kong perceived U.S. products as prestigious, Japanese products as innovative, and Chinese products as cheap.</a:t>
            </a:r>
          </a:p>
        </p:txBody>
      </p:sp>
      <p:sp>
        <p:nvSpPr>
          <p:cNvPr id="593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B49B9AB-8795-4FAC-A838-F287A34F78BE}" type="slidenum">
              <a:rPr lang="en-US" smtClean="0"/>
              <a:pPr fontAlgn="base">
                <a:spcBef>
                  <a:spcPct val="0"/>
                </a:spcBef>
                <a:spcAft>
                  <a:spcPct val="0"/>
                </a:spcAft>
                <a:defRPr/>
              </a:pPr>
              <a:t>21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With outsourcing and foreign manufacturing, it’s hard to know what the country of origin really is anyway. Only 65 percent of the content of a Ford Mustang comes from the United States or Canada, whereas the Toyota Sienna is assembled in Indiana with 90 percent local components. Foreign automakers are pouring money into North America, investing in plants, suppliers, and dealerships as well as design, testing, and research centers. But what makes a product more “American”—having a higher percentage of North American components or creating more jobs in North America?</a:t>
            </a:r>
          </a:p>
        </p:txBody>
      </p:sp>
      <p:sp>
        <p:nvSpPr>
          <p:cNvPr id="60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EF4313-1647-4BAB-9C1E-95B783C33059}" type="slidenum">
              <a:rPr lang="en-US" smtClean="0"/>
              <a:pPr fontAlgn="base">
                <a:spcBef>
                  <a:spcPct val="0"/>
                </a:spcBef>
                <a:spcAft>
                  <a:spcPct val="0"/>
                </a:spcAft>
                <a:defRPr/>
              </a:pPr>
              <a:t>24</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dirty="0" smtClean="0"/>
              <a:t>Export Department</a:t>
            </a:r>
          </a:p>
          <a:p>
            <a:pPr eaLnBrk="1" hangingPunct="1">
              <a:spcBef>
                <a:spcPct val="0"/>
              </a:spcBef>
            </a:pPr>
            <a:r>
              <a:rPr lang="en-US" dirty="0" smtClean="0"/>
              <a:t>A firm normally gets into international marketing by simply shipping out its goods. If its international sales expand, it organizes an export department consisting of a sales manager and a few assistants. As sales increase, the export department expands to include various marketing services so the company can go after business more aggressively. If the firm moves into joint ventures or direct investment, the export department will no longer be adequate to manage international operations.</a:t>
            </a:r>
          </a:p>
          <a:p>
            <a:pPr eaLnBrk="1" hangingPunct="1">
              <a:spcBef>
                <a:spcPct val="0"/>
              </a:spcBef>
            </a:pPr>
            <a:endParaRPr lang="en-US" dirty="0" smtClean="0"/>
          </a:p>
          <a:p>
            <a:pPr eaLnBrk="1" hangingPunct="1">
              <a:spcBef>
                <a:spcPct val="0"/>
              </a:spcBef>
            </a:pPr>
            <a:r>
              <a:rPr lang="en-US" b="1" dirty="0" smtClean="0"/>
              <a:t>International Division</a:t>
            </a:r>
          </a:p>
          <a:p>
            <a:pPr eaLnBrk="1" hangingPunct="1">
              <a:spcBef>
                <a:spcPct val="0"/>
              </a:spcBef>
            </a:pPr>
            <a:r>
              <a:rPr lang="en-US" dirty="0" smtClean="0"/>
              <a:t>Sooner or later, companies that engage in several international markets and ventures create an international division to handle all this activity. The unit is headed by a division president who sets goals and budgets and is responsible for the company’s international growth.</a:t>
            </a:r>
          </a:p>
          <a:p>
            <a:pPr eaLnBrk="1" hangingPunct="1">
              <a:spcBef>
                <a:spcPct val="0"/>
              </a:spcBef>
            </a:pPr>
            <a:endParaRPr lang="en-US" dirty="0" smtClean="0"/>
          </a:p>
          <a:p>
            <a:pPr eaLnBrk="1" hangingPunct="1">
              <a:spcBef>
                <a:spcPct val="0"/>
              </a:spcBef>
            </a:pPr>
            <a:r>
              <a:rPr lang="en-US" b="1" dirty="0" smtClean="0"/>
              <a:t>Global Organization</a:t>
            </a:r>
          </a:p>
          <a:p>
            <a:pPr eaLnBrk="1" hangingPunct="1">
              <a:spcBef>
                <a:spcPct val="0"/>
              </a:spcBef>
            </a:pPr>
            <a:r>
              <a:rPr lang="en-US" dirty="0" smtClean="0"/>
              <a:t>Several firms have become truly global organizations. Their top corporate management and staff plan worldwide manufacturing facilities, marketing policies, financial flows, and logistical systems. The global operating units report directly to the chief executive or executive committee, not to the head of an international division. The firm trains its executives in worldwide operations, recruits management from many countries, purchases components and supplies where it can obtain them at least cost, and makes investments where anticipated returns are greatest.</a:t>
            </a:r>
          </a:p>
        </p:txBody>
      </p:sp>
      <p:sp>
        <p:nvSpPr>
          <p:cNvPr id="614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46FBAEC-057C-44BD-9590-D7E56E13E0C6}" type="slidenum">
              <a:rPr lang="en-US" smtClean="0"/>
              <a:pPr fontAlgn="base">
                <a:spcBef>
                  <a:spcPct val="0"/>
                </a:spcBef>
                <a:spcAft>
                  <a:spcPct val="0"/>
                </a:spcAft>
                <a:defRPr/>
              </a:pPr>
              <a:t>25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0CD9F85B-AE3E-42FE-A9EB-384C3523D04C}" type="slidenum">
              <a:rPr lang="en-US" sz="900">
                <a:latin typeface="+mj-lt"/>
              </a:rPr>
              <a:pPr>
                <a:defRPr/>
              </a:pPr>
              <a:t>‹#›</a:t>
            </a:fld>
            <a:r>
              <a:rPr lang="en-US" sz="900" dirty="0">
                <a:latin typeface="+mj-lt"/>
              </a:rPr>
              <a:t> of 31</a:t>
            </a:r>
          </a:p>
        </p:txBody>
      </p:sp>
      <p:cxnSp>
        <p:nvCxnSpPr>
          <p:cNvPr id="7" name="Straight Connector 6"/>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76891868-2348-4ACD-91EF-03E91034AEC4}" type="slidenum">
              <a:rPr lang="en-US" sz="900">
                <a:latin typeface="+mj-lt"/>
              </a:rPr>
              <a:pPr>
                <a:defRPr/>
              </a:pPr>
              <a:t>‹#›</a:t>
            </a:fld>
            <a:r>
              <a:rPr lang="en-US" sz="900" dirty="0">
                <a:latin typeface="+mj-lt"/>
              </a:rPr>
              <a:t> of 31</a:t>
            </a:r>
          </a:p>
        </p:txBody>
      </p: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6"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ABB493A9-AFFD-4266-816B-AE3BFD761342}" type="slidenum">
              <a:rPr lang="en-US" sz="900">
                <a:latin typeface="+mj-lt"/>
              </a:rPr>
              <a:pPr>
                <a:defRPr/>
              </a:pPr>
              <a:t>‹#›</a:t>
            </a:fld>
            <a:r>
              <a:rPr lang="en-US" sz="900" dirty="0">
                <a:latin typeface="+mj-lt"/>
              </a:rPr>
              <a:t> of 31</a:t>
            </a:r>
          </a:p>
        </p:txBody>
      </p:sp>
      <p:cxnSp>
        <p:nvCxnSpPr>
          <p:cNvPr id="8" name="Straight Connector 7"/>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7"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8"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069F133B-17BC-4CBF-8074-3A145BC987C0}" type="slidenum">
              <a:rPr lang="en-US" sz="900">
                <a:latin typeface="+mj-lt"/>
              </a:rPr>
              <a:pPr>
                <a:defRPr/>
              </a:pPr>
              <a:t>‹#›</a:t>
            </a:fld>
            <a:r>
              <a:rPr lang="en-US" sz="900" dirty="0">
                <a:latin typeface="+mj-lt"/>
              </a:rPr>
              <a:t> of 31</a:t>
            </a:r>
          </a:p>
        </p:txBody>
      </p:sp>
      <p:cxnSp>
        <p:nvCxnSpPr>
          <p:cNvPr id="10" name="Straight Connector 9"/>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3"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4"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1B2F2AA5-F88D-4D10-B5A7-4939D3244FA3}" type="slidenum">
              <a:rPr lang="en-US" sz="900">
                <a:latin typeface="+mj-lt"/>
              </a:rPr>
              <a:pPr>
                <a:defRPr/>
              </a:pPr>
              <a:t>‹#›</a:t>
            </a:fld>
            <a:r>
              <a:rPr lang="en-US" sz="900" dirty="0">
                <a:latin typeface="+mj-lt"/>
              </a:rPr>
              <a:t> of 31</a:t>
            </a:r>
          </a:p>
        </p:txBody>
      </p:sp>
      <p:cxnSp>
        <p:nvCxnSpPr>
          <p:cNvPr id="5" name="Straight Connector 4"/>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scussion Questions">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4B4E5F80-B465-4481-977D-13325B63F788}" type="slidenum">
              <a:rPr lang="en-US" sz="900">
                <a:latin typeface="+mj-lt"/>
              </a:rPr>
              <a:pPr>
                <a:defRPr/>
              </a:pPr>
              <a:t>‹#›</a:t>
            </a:fld>
            <a:r>
              <a:rPr lang="en-US" sz="900" dirty="0">
                <a:latin typeface="+mj-lt"/>
              </a:rPr>
              <a:t> of 31</a:t>
            </a:r>
          </a:p>
        </p:txBody>
      </p:sp>
      <p:cxnSp>
        <p:nvCxnSpPr>
          <p:cNvPr id="6" name="Straight Connector 5"/>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solidFill>
                  <a:srgbClr val="C00000"/>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1905000" y="1219200"/>
            <a:ext cx="6781800" cy="5181600"/>
          </a:xfrm>
          <a:prstGeom prst="rect">
            <a:avLst/>
          </a:prstGeom>
        </p:spPr>
        <p:txBody>
          <a:bodyPr/>
          <a:lstStyle>
            <a:lvl1pPr marL="514350" indent="-514350">
              <a:buFont typeface="+mj-lt"/>
              <a:buAutoNum type="arabicPeriod"/>
              <a:defRPr/>
            </a:lvl1pPr>
            <a:lvl2pPr marL="971550" indent="-514350">
              <a:buFont typeface="+mj-lt"/>
              <a:buAutoNum type="arabicPeriod"/>
              <a:defRPr/>
            </a:lvl2pPr>
            <a:lvl3pPr marL="1371600" indent="-457200">
              <a:buFont typeface="+mj-lt"/>
              <a:buAutoNum type="arabicPeriod"/>
              <a:defRPr/>
            </a:lvl3pPr>
            <a:lvl4pPr marL="1828800" indent="-457200">
              <a:buFont typeface="+mj-lt"/>
              <a:buAutoNum type="arabicPeriod"/>
              <a:defRPr/>
            </a:lvl4pPr>
            <a:lvl5pPr marL="2286000" indent="-457200">
              <a:buFont typeface="+mj-lt"/>
              <a:buAutoNum type="arabicPerio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3"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E8188490-6822-4640-AADC-F2748E7471FB}" type="slidenum">
              <a:rPr lang="en-US" sz="900">
                <a:latin typeface="+mj-lt"/>
              </a:rPr>
              <a:pPr>
                <a:defRPr/>
              </a:pPr>
              <a:t>‹#›</a:t>
            </a:fld>
            <a:r>
              <a:rPr lang="en-US" sz="900" dirty="0">
                <a:latin typeface="+mj-lt"/>
              </a:rPr>
              <a:t> of 31</a:t>
            </a:r>
          </a:p>
        </p:txBody>
      </p:sp>
      <p:cxnSp>
        <p:nvCxnSpPr>
          <p:cNvPr id="4" name="Straight Connector 3"/>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efinition">
    <p:spTree>
      <p:nvGrpSpPr>
        <p:cNvPr id="1" name=""/>
        <p:cNvGrpSpPr/>
        <p:nvPr/>
      </p:nvGrpSpPr>
      <p:grpSpPr>
        <a:xfrm>
          <a:off x="0" y="0"/>
          <a:ext cx="0" cy="0"/>
          <a:chOff x="0" y="0"/>
          <a:chExt cx="0" cy="0"/>
        </a:xfrm>
      </p:grpSpPr>
      <p:sp>
        <p:nvSpPr>
          <p:cNvPr id="4" name="Trapezoid 3"/>
          <p:cNvSpPr/>
          <p:nvPr userDrawn="1"/>
        </p:nvSpPr>
        <p:spPr>
          <a:xfrm rot="18984247">
            <a:off x="-617538" y="452438"/>
            <a:ext cx="2763838" cy="569912"/>
          </a:xfrm>
          <a:prstGeom prst="trapezoid">
            <a:avLst>
              <a:gd name="adj" fmla="val 10267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37160" anchor="ctr"/>
          <a:lstStyle/>
          <a:p>
            <a:pPr algn="ctr" fontAlgn="auto">
              <a:spcBef>
                <a:spcPts val="0"/>
              </a:spcBef>
              <a:spcAft>
                <a:spcPts val="0"/>
              </a:spcAft>
              <a:defRPr/>
            </a:pPr>
            <a:r>
              <a:rPr lang="en-US" sz="3200" dirty="0"/>
              <a:t>Defined</a:t>
            </a:r>
          </a:p>
        </p:txBody>
      </p:sp>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7"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FF6F76CE-FD8B-4471-870F-2D789651C3B3}" type="slidenum">
              <a:rPr lang="en-US" sz="900">
                <a:latin typeface="+mj-lt"/>
              </a:rPr>
              <a:pPr>
                <a:defRPr/>
              </a:pPr>
              <a:t>‹#›</a:t>
            </a:fld>
            <a:r>
              <a:rPr lang="en-US" sz="900" dirty="0">
                <a:latin typeface="+mj-lt"/>
              </a:rPr>
              <a:t> of 31</a:t>
            </a:r>
          </a:p>
        </p:txBody>
      </p: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0"/>
          </p:nvPr>
        </p:nvSpPr>
        <p:spPr>
          <a:xfrm>
            <a:off x="838200" y="1981200"/>
            <a:ext cx="7620000" cy="3962400"/>
          </a:xfrm>
          <a:prstGeom prst="rect">
            <a:avLst/>
          </a:prstGeom>
        </p:spPr>
        <p:txBody>
          <a:bodyPr/>
          <a:lstStyle>
            <a:lvl1pPr marL="0" indent="0">
              <a:buNone/>
              <a:defRPr sz="36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143000" y="813204"/>
            <a:ext cx="7315200" cy="863196"/>
          </a:xfrm>
          <a:prstGeom prst="rect">
            <a:avLst/>
          </a:prstGeom>
        </p:spPr>
        <p:txBody>
          <a:bodyPr/>
          <a:lstStyle>
            <a:lvl1pPr algn="ctr">
              <a:defRPr/>
            </a:lvl1p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Lst>
  <p:timing>
    <p:tnLst>
      <p:par>
        <p:cTn id="1" dur="indefinite" restart="never" nodeType="tmRoot"/>
      </p:par>
    </p:tnLst>
  </p:timing>
  <p:txStyles>
    <p:title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alibri" pitchFamily="34" charset="0"/>
        </a:defRPr>
      </a:lvl2pPr>
      <a:lvl3pPr algn="l" rtl="0" eaLnBrk="0" fontAlgn="base" hangingPunct="0">
        <a:spcBef>
          <a:spcPct val="0"/>
        </a:spcBef>
        <a:spcAft>
          <a:spcPct val="0"/>
        </a:spcAft>
        <a:defRPr sz="4400">
          <a:solidFill>
            <a:schemeClr val="tx1"/>
          </a:solidFill>
          <a:latin typeface="Calibri" pitchFamily="34" charset="0"/>
        </a:defRPr>
      </a:lvl3pPr>
      <a:lvl4pPr algn="l" rtl="0" eaLnBrk="0" fontAlgn="base" hangingPunct="0">
        <a:spcBef>
          <a:spcPct val="0"/>
        </a:spcBef>
        <a:spcAft>
          <a:spcPct val="0"/>
        </a:spcAft>
        <a:defRPr sz="4400">
          <a:solidFill>
            <a:schemeClr val="tx1"/>
          </a:solidFill>
          <a:latin typeface="Calibri" pitchFamily="34" charset="0"/>
        </a:defRPr>
      </a:lvl4pPr>
      <a:lvl5pPr algn="l" rtl="0" eaLnBrk="0" fontAlgn="base" hangingPunct="0">
        <a:spcBef>
          <a:spcPct val="0"/>
        </a:spcBef>
        <a:spcAft>
          <a:spcPct val="0"/>
        </a:spcAft>
        <a:defRPr sz="4400">
          <a:solidFill>
            <a:schemeClr val="tx1"/>
          </a:solidFill>
          <a:latin typeface="Calibri" pitchFamily="34" charset="0"/>
        </a:defRPr>
      </a:lvl5pPr>
      <a:lvl6pPr marL="457200" algn="l" rtl="0" fontAlgn="base">
        <a:spcBef>
          <a:spcPct val="0"/>
        </a:spcBef>
        <a:spcAft>
          <a:spcPct val="0"/>
        </a:spcAft>
        <a:defRPr sz="4400">
          <a:solidFill>
            <a:schemeClr val="tx1"/>
          </a:solidFill>
          <a:latin typeface="Calibri" pitchFamily="34" charset="0"/>
        </a:defRPr>
      </a:lvl6pPr>
      <a:lvl7pPr marL="914400" algn="l" rtl="0" fontAlgn="base">
        <a:spcBef>
          <a:spcPct val="0"/>
        </a:spcBef>
        <a:spcAft>
          <a:spcPct val="0"/>
        </a:spcAft>
        <a:defRPr sz="4400">
          <a:solidFill>
            <a:schemeClr val="tx1"/>
          </a:solidFill>
          <a:latin typeface="Calibri" pitchFamily="34" charset="0"/>
        </a:defRPr>
      </a:lvl7pPr>
      <a:lvl8pPr marL="1371600" algn="l" rtl="0" fontAlgn="base">
        <a:spcBef>
          <a:spcPct val="0"/>
        </a:spcBef>
        <a:spcAft>
          <a:spcPct val="0"/>
        </a:spcAft>
        <a:defRPr sz="4400">
          <a:solidFill>
            <a:schemeClr val="tx1"/>
          </a:solidFill>
          <a:latin typeface="Calibri" pitchFamily="34" charset="0"/>
        </a:defRPr>
      </a:lvl8pPr>
      <a:lvl9pPr marL="1828800" algn="l"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Data" Target="../diagrams/data1.xml"/><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31.jpeg"/><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42.jpeg"/><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9219" name="Title 1"/>
          <p:cNvSpPr>
            <a:spLocks noGrp="1"/>
          </p:cNvSpPr>
          <p:nvPr>
            <p:ph type="ctrTitle"/>
          </p:nvPr>
        </p:nvSpPr>
        <p:spPr bwMode="auto">
          <a:xfrm>
            <a:off x="1219200" y="1219200"/>
            <a:ext cx="7543800" cy="838200"/>
          </a:xfrm>
          <a:solidFill>
            <a:schemeClr val="bg1">
              <a:alpha val="23921"/>
            </a:schemeClr>
          </a:solid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800" b="1" smtClean="0">
                <a:solidFill>
                  <a:srgbClr val="C00000"/>
                </a:solidFill>
              </a:rPr>
              <a:t>Tapping into Global Markets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Title 1"/>
          <p:cNvSpPr>
            <a:spLocks noGrp="1"/>
          </p:cNvSpPr>
          <p:nvPr>
            <p:ph type="title"/>
          </p:nvPr>
        </p:nvSpPr>
        <p:spPr bwMode="auto">
          <a:xfrm>
            <a:off x="457200" y="76200"/>
            <a:ext cx="84582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Deciding on the Marketing Program</a:t>
            </a:r>
          </a:p>
        </p:txBody>
      </p:sp>
      <p:sp>
        <p:nvSpPr>
          <p:cNvPr id="33795" name="TextBox 5"/>
          <p:cNvSpPr txBox="1">
            <a:spLocks noChangeArrowheads="1"/>
          </p:cNvSpPr>
          <p:nvPr/>
        </p:nvSpPr>
        <p:spPr bwMode="auto">
          <a:xfrm>
            <a:off x="231775" y="1600200"/>
            <a:ext cx="4949825" cy="461963"/>
          </a:xfrm>
          <a:prstGeom prst="rect">
            <a:avLst/>
          </a:prstGeom>
          <a:noFill/>
          <a:ln w="9525">
            <a:noFill/>
            <a:miter lim="800000"/>
            <a:headEnd/>
            <a:tailEnd/>
          </a:ln>
        </p:spPr>
        <p:txBody>
          <a:bodyPr>
            <a:spAutoFit/>
          </a:bodyPr>
          <a:lstStyle/>
          <a:p>
            <a:r>
              <a:rPr lang="en-US" sz="2400" b="1">
                <a:solidFill>
                  <a:srgbClr val="FF0000"/>
                </a:solidFill>
              </a:rPr>
              <a:t>Global Similarities and Differences</a:t>
            </a:r>
          </a:p>
        </p:txBody>
      </p:sp>
      <p:sp>
        <p:nvSpPr>
          <p:cNvPr id="33796" name="TextBox 13"/>
          <p:cNvSpPr txBox="1">
            <a:spLocks noChangeArrowheads="1"/>
          </p:cNvSpPr>
          <p:nvPr/>
        </p:nvSpPr>
        <p:spPr bwMode="auto">
          <a:xfrm>
            <a:off x="231775" y="2362200"/>
            <a:ext cx="4949825" cy="461963"/>
          </a:xfrm>
          <a:prstGeom prst="rect">
            <a:avLst/>
          </a:prstGeom>
          <a:noFill/>
          <a:ln w="9525">
            <a:noFill/>
            <a:miter lim="800000"/>
            <a:headEnd/>
            <a:tailEnd/>
          </a:ln>
        </p:spPr>
        <p:txBody>
          <a:bodyPr>
            <a:spAutoFit/>
          </a:bodyPr>
          <a:lstStyle/>
          <a:p>
            <a:r>
              <a:rPr lang="en-US" sz="2400" b="1">
                <a:solidFill>
                  <a:srgbClr val="FF0000"/>
                </a:solidFill>
              </a:rPr>
              <a:t>Marketing Adaptation</a:t>
            </a:r>
          </a:p>
        </p:txBody>
      </p:sp>
      <p:sp>
        <p:nvSpPr>
          <p:cNvPr id="33797" name="TextBox 14"/>
          <p:cNvSpPr txBox="1">
            <a:spLocks noChangeArrowheads="1"/>
          </p:cNvSpPr>
          <p:nvPr/>
        </p:nvSpPr>
        <p:spPr bwMode="auto">
          <a:xfrm>
            <a:off x="231775" y="3124200"/>
            <a:ext cx="4949825" cy="461963"/>
          </a:xfrm>
          <a:prstGeom prst="rect">
            <a:avLst/>
          </a:prstGeom>
          <a:noFill/>
          <a:ln w="9525">
            <a:noFill/>
            <a:miter lim="800000"/>
            <a:headEnd/>
            <a:tailEnd/>
          </a:ln>
        </p:spPr>
        <p:txBody>
          <a:bodyPr>
            <a:spAutoFit/>
          </a:bodyPr>
          <a:lstStyle/>
          <a:p>
            <a:r>
              <a:rPr lang="en-US" sz="2400" b="1">
                <a:solidFill>
                  <a:srgbClr val="FF0000"/>
                </a:solidFill>
              </a:rPr>
              <a:t>Global Product Strategies</a:t>
            </a:r>
          </a:p>
        </p:txBody>
      </p:sp>
      <p:sp>
        <p:nvSpPr>
          <p:cNvPr id="33798" name="TextBox 15"/>
          <p:cNvSpPr txBox="1">
            <a:spLocks noChangeArrowheads="1"/>
          </p:cNvSpPr>
          <p:nvPr/>
        </p:nvSpPr>
        <p:spPr bwMode="auto">
          <a:xfrm>
            <a:off x="231775" y="3886200"/>
            <a:ext cx="4949825" cy="461963"/>
          </a:xfrm>
          <a:prstGeom prst="rect">
            <a:avLst/>
          </a:prstGeom>
          <a:noFill/>
          <a:ln w="9525">
            <a:noFill/>
            <a:miter lim="800000"/>
            <a:headEnd/>
            <a:tailEnd/>
          </a:ln>
        </p:spPr>
        <p:txBody>
          <a:bodyPr>
            <a:spAutoFit/>
          </a:bodyPr>
          <a:lstStyle/>
          <a:p>
            <a:r>
              <a:rPr lang="en-US" sz="2400" b="1">
                <a:solidFill>
                  <a:srgbClr val="FF0000"/>
                </a:solidFill>
              </a:rPr>
              <a:t>Global Communication Strategies</a:t>
            </a:r>
          </a:p>
        </p:txBody>
      </p:sp>
      <p:sp>
        <p:nvSpPr>
          <p:cNvPr id="33799" name="TextBox 16"/>
          <p:cNvSpPr txBox="1">
            <a:spLocks noChangeArrowheads="1"/>
          </p:cNvSpPr>
          <p:nvPr/>
        </p:nvSpPr>
        <p:spPr bwMode="auto">
          <a:xfrm>
            <a:off x="231775" y="4648200"/>
            <a:ext cx="4949825" cy="461963"/>
          </a:xfrm>
          <a:prstGeom prst="rect">
            <a:avLst/>
          </a:prstGeom>
          <a:noFill/>
          <a:ln w="9525">
            <a:noFill/>
            <a:miter lim="800000"/>
            <a:headEnd/>
            <a:tailEnd/>
          </a:ln>
        </p:spPr>
        <p:txBody>
          <a:bodyPr>
            <a:spAutoFit/>
          </a:bodyPr>
          <a:lstStyle/>
          <a:p>
            <a:r>
              <a:rPr lang="en-US" sz="2400" b="1">
                <a:solidFill>
                  <a:srgbClr val="FF0000"/>
                </a:solidFill>
              </a:rPr>
              <a:t>Global Pricing Strategies</a:t>
            </a:r>
          </a:p>
        </p:txBody>
      </p:sp>
      <p:sp>
        <p:nvSpPr>
          <p:cNvPr id="33800" name="TextBox 17"/>
          <p:cNvSpPr txBox="1">
            <a:spLocks noChangeArrowheads="1"/>
          </p:cNvSpPr>
          <p:nvPr/>
        </p:nvSpPr>
        <p:spPr bwMode="auto">
          <a:xfrm>
            <a:off x="231775" y="5410200"/>
            <a:ext cx="4949825" cy="461963"/>
          </a:xfrm>
          <a:prstGeom prst="rect">
            <a:avLst/>
          </a:prstGeom>
          <a:noFill/>
          <a:ln w="9525">
            <a:noFill/>
            <a:miter lim="800000"/>
            <a:headEnd/>
            <a:tailEnd/>
          </a:ln>
        </p:spPr>
        <p:txBody>
          <a:bodyPr>
            <a:spAutoFit/>
          </a:bodyPr>
          <a:lstStyle/>
          <a:p>
            <a:r>
              <a:rPr lang="en-US" sz="2400" b="1">
                <a:solidFill>
                  <a:srgbClr val="FF0000"/>
                </a:solidFill>
              </a:rPr>
              <a:t>Global Distribution Strategies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20" name="Title 18"/>
          <p:cNvSpPr txBox="1">
            <a:spLocks/>
          </p:cNvSpPr>
          <p:nvPr/>
        </p:nvSpPr>
        <p:spPr bwMode="auto">
          <a:xfrm>
            <a:off x="2247900" y="381000"/>
            <a:ext cx="6667500" cy="838200"/>
          </a:xfrm>
          <a:prstGeom prst="rect">
            <a:avLst/>
          </a:prstGeom>
          <a:noFill/>
          <a:ln w="9525">
            <a:noFill/>
            <a:miter lim="800000"/>
            <a:headEnd/>
            <a:tailEnd/>
          </a:ln>
        </p:spPr>
        <p:txBody>
          <a:bodyPr/>
          <a:lstStyle/>
          <a:p>
            <a:r>
              <a:rPr lang="en-US" sz="4000"/>
              <a:t>Standardized Marketing </a:t>
            </a:r>
            <a:br>
              <a:rPr lang="en-US" sz="4000"/>
            </a:br>
            <a:r>
              <a:rPr lang="en-US" sz="4000"/>
              <a:t>Pros and Cons</a:t>
            </a:r>
          </a:p>
        </p:txBody>
      </p:sp>
      <p:sp>
        <p:nvSpPr>
          <p:cNvPr id="8" name="Rectangle 7"/>
          <p:cNvSpPr/>
          <p:nvPr/>
        </p:nvSpPr>
        <p:spPr>
          <a:xfrm>
            <a:off x="304800" y="2046288"/>
            <a:ext cx="3886200" cy="4419600"/>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sz="3200" dirty="0">
                <a:solidFill>
                  <a:schemeClr val="tx1"/>
                </a:solidFill>
              </a:rPr>
              <a:t>Advantages</a:t>
            </a:r>
          </a:p>
          <a:p>
            <a:pPr marL="342900" indent="-342900" fontAlgn="auto">
              <a:spcBef>
                <a:spcPts val="600"/>
              </a:spcBef>
              <a:spcAft>
                <a:spcPts val="0"/>
              </a:spcAft>
              <a:buFont typeface="Arial" pitchFamily="34" charset="0"/>
              <a:buChar char="•"/>
              <a:defRPr/>
            </a:pPr>
            <a:r>
              <a:rPr lang="en-US" sz="2400" dirty="0">
                <a:solidFill>
                  <a:schemeClr val="tx1"/>
                </a:solidFill>
              </a:rPr>
              <a:t>Economies of scale</a:t>
            </a:r>
          </a:p>
          <a:p>
            <a:pPr marL="342900" indent="-342900" fontAlgn="auto">
              <a:spcBef>
                <a:spcPts val="600"/>
              </a:spcBef>
              <a:spcAft>
                <a:spcPts val="0"/>
              </a:spcAft>
              <a:buFont typeface="Arial" pitchFamily="34" charset="0"/>
              <a:buChar char="•"/>
              <a:defRPr/>
            </a:pPr>
            <a:r>
              <a:rPr lang="en-US" sz="2400" dirty="0">
                <a:solidFill>
                  <a:schemeClr val="tx1"/>
                </a:solidFill>
              </a:rPr>
              <a:t>Lower marketing costs</a:t>
            </a:r>
          </a:p>
          <a:p>
            <a:pPr marL="342900" indent="-342900" fontAlgn="auto">
              <a:spcBef>
                <a:spcPts val="600"/>
              </a:spcBef>
              <a:spcAft>
                <a:spcPts val="0"/>
              </a:spcAft>
              <a:buFont typeface="Arial" pitchFamily="34" charset="0"/>
              <a:buChar char="•"/>
              <a:defRPr/>
            </a:pPr>
            <a:r>
              <a:rPr lang="en-US" sz="2400" dirty="0">
                <a:solidFill>
                  <a:schemeClr val="tx1"/>
                </a:solidFill>
              </a:rPr>
              <a:t>Power and scope</a:t>
            </a:r>
          </a:p>
          <a:p>
            <a:pPr marL="342900" indent="-342900" fontAlgn="auto">
              <a:spcBef>
                <a:spcPts val="600"/>
              </a:spcBef>
              <a:spcAft>
                <a:spcPts val="0"/>
              </a:spcAft>
              <a:buFont typeface="Arial" pitchFamily="34" charset="0"/>
              <a:buChar char="•"/>
              <a:defRPr/>
            </a:pPr>
            <a:r>
              <a:rPr lang="en-US" sz="2400" dirty="0">
                <a:solidFill>
                  <a:schemeClr val="tx1"/>
                </a:solidFill>
              </a:rPr>
              <a:t>Brand Consistency</a:t>
            </a:r>
          </a:p>
          <a:p>
            <a:pPr marL="342900" indent="-342900" fontAlgn="auto">
              <a:spcBef>
                <a:spcPts val="600"/>
              </a:spcBef>
              <a:spcAft>
                <a:spcPts val="0"/>
              </a:spcAft>
              <a:buFont typeface="Arial" pitchFamily="34" charset="0"/>
              <a:buChar char="•"/>
              <a:defRPr/>
            </a:pPr>
            <a:r>
              <a:rPr lang="en-US" sz="2400" dirty="0">
                <a:solidFill>
                  <a:schemeClr val="tx1"/>
                </a:solidFill>
              </a:rPr>
              <a:t>Leverage ideas quickly and efficiently</a:t>
            </a:r>
          </a:p>
          <a:p>
            <a:pPr marL="342900" indent="-342900" fontAlgn="auto">
              <a:spcBef>
                <a:spcPts val="600"/>
              </a:spcBef>
              <a:spcAft>
                <a:spcPts val="0"/>
              </a:spcAft>
              <a:buFont typeface="Arial" pitchFamily="34" charset="0"/>
              <a:buChar char="•"/>
              <a:defRPr/>
            </a:pPr>
            <a:r>
              <a:rPr lang="en-US" sz="2400" dirty="0">
                <a:solidFill>
                  <a:schemeClr val="tx1"/>
                </a:solidFill>
              </a:rPr>
              <a:t>Uniformity of marketing practices</a:t>
            </a:r>
          </a:p>
        </p:txBody>
      </p:sp>
      <p:sp>
        <p:nvSpPr>
          <p:cNvPr id="9" name="Rectangle 8"/>
          <p:cNvSpPr/>
          <p:nvPr/>
        </p:nvSpPr>
        <p:spPr>
          <a:xfrm>
            <a:off x="4800600" y="2057400"/>
            <a:ext cx="3886200" cy="4419600"/>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sz="3200" dirty="0">
                <a:solidFill>
                  <a:schemeClr val="tx1"/>
                </a:solidFill>
              </a:rPr>
              <a:t>Disadvantages</a:t>
            </a:r>
          </a:p>
          <a:p>
            <a:pPr fontAlgn="auto">
              <a:spcBef>
                <a:spcPts val="600"/>
              </a:spcBef>
              <a:spcAft>
                <a:spcPts val="0"/>
              </a:spcAft>
              <a:defRPr/>
            </a:pPr>
            <a:r>
              <a:rPr lang="en-US" sz="2400" dirty="0">
                <a:solidFill>
                  <a:schemeClr val="tx1"/>
                </a:solidFill>
              </a:rPr>
              <a:t>Ignores differences in:</a:t>
            </a:r>
          </a:p>
          <a:p>
            <a:pPr marL="342900" indent="-342900" fontAlgn="auto">
              <a:spcBef>
                <a:spcPts val="600"/>
              </a:spcBef>
              <a:spcAft>
                <a:spcPts val="0"/>
              </a:spcAft>
              <a:buFont typeface="Arial" pitchFamily="34" charset="0"/>
              <a:buChar char="•"/>
              <a:defRPr/>
            </a:pPr>
            <a:r>
              <a:rPr lang="en-US" sz="2400" dirty="0">
                <a:solidFill>
                  <a:schemeClr val="tx1"/>
                </a:solidFill>
              </a:rPr>
              <a:t>Consumer needs, wants, and usage patterns</a:t>
            </a:r>
          </a:p>
          <a:p>
            <a:pPr marL="342900" indent="-342900" fontAlgn="auto">
              <a:spcBef>
                <a:spcPts val="600"/>
              </a:spcBef>
              <a:spcAft>
                <a:spcPts val="0"/>
              </a:spcAft>
              <a:buFont typeface="Arial" pitchFamily="34" charset="0"/>
              <a:buChar char="•"/>
              <a:defRPr/>
            </a:pPr>
            <a:r>
              <a:rPr lang="en-US" sz="2400" dirty="0">
                <a:solidFill>
                  <a:schemeClr val="tx1"/>
                </a:solidFill>
              </a:rPr>
              <a:t>Consumer response</a:t>
            </a:r>
          </a:p>
          <a:p>
            <a:pPr marL="342900" indent="-342900" fontAlgn="auto">
              <a:spcBef>
                <a:spcPts val="600"/>
              </a:spcBef>
              <a:spcAft>
                <a:spcPts val="0"/>
              </a:spcAft>
              <a:buFont typeface="Arial" pitchFamily="34" charset="0"/>
              <a:buChar char="•"/>
              <a:defRPr/>
            </a:pPr>
            <a:r>
              <a:rPr lang="en-US" sz="2400" dirty="0">
                <a:solidFill>
                  <a:schemeClr val="tx1"/>
                </a:solidFill>
              </a:rPr>
              <a:t>Brand and product development</a:t>
            </a:r>
          </a:p>
          <a:p>
            <a:pPr marL="342900" indent="-342900" fontAlgn="auto">
              <a:spcBef>
                <a:spcPts val="600"/>
              </a:spcBef>
              <a:spcAft>
                <a:spcPts val="0"/>
              </a:spcAft>
              <a:buFont typeface="Arial" pitchFamily="34" charset="0"/>
              <a:buChar char="•"/>
              <a:defRPr/>
            </a:pPr>
            <a:r>
              <a:rPr lang="en-US" sz="2400" dirty="0">
                <a:solidFill>
                  <a:schemeClr val="tx1"/>
                </a:solidFill>
              </a:rPr>
              <a:t>Legal environment</a:t>
            </a:r>
          </a:p>
          <a:p>
            <a:pPr marL="342900" indent="-342900" fontAlgn="auto">
              <a:spcBef>
                <a:spcPts val="600"/>
              </a:spcBef>
              <a:spcAft>
                <a:spcPts val="0"/>
              </a:spcAft>
              <a:buFont typeface="Arial" pitchFamily="34" charset="0"/>
              <a:buChar char="•"/>
              <a:defRPr/>
            </a:pPr>
            <a:r>
              <a:rPr lang="en-US" sz="2400" dirty="0">
                <a:solidFill>
                  <a:schemeClr val="tx1"/>
                </a:solidFill>
              </a:rPr>
              <a:t>Marketing institutions</a:t>
            </a:r>
          </a:p>
          <a:p>
            <a:pPr marL="342900" indent="-342900" fontAlgn="auto">
              <a:spcBef>
                <a:spcPts val="600"/>
              </a:spcBef>
              <a:spcAft>
                <a:spcPts val="0"/>
              </a:spcAft>
              <a:buFont typeface="Arial" pitchFamily="34" charset="0"/>
              <a:buChar char="•"/>
              <a:defRPr/>
            </a:pPr>
            <a:r>
              <a:rPr lang="en-US" sz="2400" dirty="0">
                <a:solidFill>
                  <a:schemeClr val="tx1"/>
                </a:solidFill>
              </a:rPr>
              <a:t>Administrative procedures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Global Similarities and Differences</a:t>
            </a:r>
          </a:p>
        </p:txBody>
      </p:sp>
      <p:pic>
        <p:nvPicPr>
          <p:cNvPr id="35843" name="Picture 2" descr="C:\Documents and Settings\Administrator\My Documents\Teaching Materials\Artwork\Photos\Other\Coke Bottle.jpg"/>
          <p:cNvPicPr>
            <a:picLocks noChangeAspect="1" noChangeArrowheads="1"/>
          </p:cNvPicPr>
          <p:nvPr/>
        </p:nvPicPr>
        <p:blipFill>
          <a:blip r:embed="rId3"/>
          <a:srcRect/>
          <a:stretch>
            <a:fillRect/>
          </a:stretch>
        </p:blipFill>
        <p:spPr bwMode="auto">
          <a:xfrm>
            <a:off x="4849813" y="1131888"/>
            <a:ext cx="931862" cy="2220912"/>
          </a:xfrm>
          <a:prstGeom prst="rect">
            <a:avLst/>
          </a:prstGeom>
          <a:noFill/>
          <a:ln w="9525">
            <a:noFill/>
            <a:miter lim="800000"/>
            <a:headEnd/>
            <a:tailEnd/>
          </a:ln>
        </p:spPr>
      </p:pic>
      <p:sp>
        <p:nvSpPr>
          <p:cNvPr id="35844" name="TextBox 8"/>
          <p:cNvSpPr txBox="1">
            <a:spLocks noChangeArrowheads="1"/>
          </p:cNvSpPr>
          <p:nvPr/>
        </p:nvSpPr>
        <p:spPr bwMode="auto">
          <a:xfrm>
            <a:off x="5686425" y="1131888"/>
            <a:ext cx="3429000" cy="461962"/>
          </a:xfrm>
          <a:prstGeom prst="rect">
            <a:avLst/>
          </a:prstGeom>
          <a:noFill/>
          <a:ln w="9525">
            <a:noFill/>
            <a:miter lim="800000"/>
            <a:headEnd/>
            <a:tailEnd/>
          </a:ln>
        </p:spPr>
        <p:txBody>
          <a:bodyPr>
            <a:spAutoFit/>
          </a:bodyPr>
          <a:lstStyle/>
          <a:p>
            <a:pPr algn="ctr"/>
            <a:r>
              <a:rPr lang="en-US" sz="2400" b="1">
                <a:solidFill>
                  <a:srgbClr val="FF0000"/>
                </a:solidFill>
              </a:rPr>
              <a:t>Soft Drink Consumption</a:t>
            </a:r>
          </a:p>
        </p:txBody>
      </p:sp>
      <p:sp>
        <p:nvSpPr>
          <p:cNvPr id="35845" name="TextBox 9"/>
          <p:cNvSpPr txBox="1">
            <a:spLocks noChangeArrowheads="1"/>
          </p:cNvSpPr>
          <p:nvPr/>
        </p:nvSpPr>
        <p:spPr bwMode="auto">
          <a:xfrm>
            <a:off x="6067425" y="1893888"/>
            <a:ext cx="3048000" cy="1477962"/>
          </a:xfrm>
          <a:prstGeom prst="rect">
            <a:avLst/>
          </a:prstGeom>
          <a:noFill/>
          <a:ln w="9525">
            <a:noFill/>
            <a:miter lim="800000"/>
            <a:headEnd/>
            <a:tailEnd/>
          </a:ln>
        </p:spPr>
        <p:txBody>
          <a:bodyPr>
            <a:spAutoFit/>
          </a:bodyPr>
          <a:lstStyle/>
          <a:p>
            <a:r>
              <a:rPr lang="en-US"/>
              <a:t>Americans	760</a:t>
            </a:r>
          </a:p>
          <a:p>
            <a:r>
              <a:rPr lang="en-US"/>
              <a:t>Mexicans		674</a:t>
            </a:r>
          </a:p>
          <a:p>
            <a:r>
              <a:rPr lang="en-US"/>
              <a:t>Brazilians		315</a:t>
            </a:r>
          </a:p>
          <a:p>
            <a:r>
              <a:rPr lang="en-US"/>
              <a:t>Russians 		149</a:t>
            </a:r>
          </a:p>
          <a:p>
            <a:r>
              <a:rPr lang="en-US"/>
              <a:t>Chinese		  39</a:t>
            </a:r>
          </a:p>
        </p:txBody>
      </p:sp>
      <p:sp>
        <p:nvSpPr>
          <p:cNvPr id="35846" name="TextBox 11"/>
          <p:cNvSpPr txBox="1">
            <a:spLocks noChangeArrowheads="1"/>
          </p:cNvSpPr>
          <p:nvPr/>
        </p:nvSpPr>
        <p:spPr bwMode="auto">
          <a:xfrm>
            <a:off x="5781675" y="1512888"/>
            <a:ext cx="3333750" cy="339725"/>
          </a:xfrm>
          <a:prstGeom prst="rect">
            <a:avLst/>
          </a:prstGeom>
          <a:noFill/>
          <a:ln w="9525">
            <a:noFill/>
            <a:miter lim="800000"/>
            <a:headEnd/>
            <a:tailEnd/>
          </a:ln>
        </p:spPr>
        <p:txBody>
          <a:bodyPr>
            <a:spAutoFit/>
          </a:bodyPr>
          <a:lstStyle/>
          <a:p>
            <a:pPr algn="ctr"/>
            <a:r>
              <a:rPr lang="en-US" sz="1600"/>
              <a:t>(8-ounce servings)</a:t>
            </a:r>
          </a:p>
        </p:txBody>
      </p:sp>
      <p:pic>
        <p:nvPicPr>
          <p:cNvPr id="35847" name="Picture 10"/>
          <p:cNvPicPr>
            <a:picLocks noChangeAspect="1"/>
          </p:cNvPicPr>
          <p:nvPr/>
        </p:nvPicPr>
        <p:blipFill>
          <a:blip r:embed="rId4">
            <a:clrChange>
              <a:clrFrom>
                <a:srgbClr val="FEFEFE"/>
              </a:clrFrom>
              <a:clrTo>
                <a:srgbClr val="FEFEFE">
                  <a:alpha val="0"/>
                </a:srgbClr>
              </a:clrTo>
            </a:clrChange>
          </a:blip>
          <a:srcRect/>
          <a:stretch>
            <a:fillRect/>
          </a:stretch>
        </p:blipFill>
        <p:spPr bwMode="auto">
          <a:xfrm>
            <a:off x="22225" y="4014788"/>
            <a:ext cx="2400300" cy="1811337"/>
          </a:xfrm>
          <a:prstGeom prst="rect">
            <a:avLst/>
          </a:prstGeom>
          <a:noFill/>
          <a:ln w="9525">
            <a:noFill/>
            <a:miter lim="800000"/>
            <a:headEnd/>
            <a:tailEnd/>
          </a:ln>
        </p:spPr>
      </p:pic>
      <p:pic>
        <p:nvPicPr>
          <p:cNvPr id="35848" name="Picture 12"/>
          <p:cNvPicPr>
            <a:picLocks noChangeAspect="1"/>
          </p:cNvPicPr>
          <p:nvPr/>
        </p:nvPicPr>
        <p:blipFill>
          <a:blip r:embed="rId5"/>
          <a:srcRect/>
          <a:stretch>
            <a:fillRect/>
          </a:stretch>
        </p:blipFill>
        <p:spPr bwMode="auto">
          <a:xfrm>
            <a:off x="2819400" y="3387725"/>
            <a:ext cx="1625600" cy="2438400"/>
          </a:xfrm>
          <a:prstGeom prst="rect">
            <a:avLst/>
          </a:prstGeom>
          <a:noFill/>
          <a:ln w="9525">
            <a:noFill/>
            <a:miter lim="800000"/>
            <a:headEnd/>
            <a:tailEnd/>
          </a:ln>
        </p:spPr>
      </p:pic>
      <p:sp>
        <p:nvSpPr>
          <p:cNvPr id="35849" name="TextBox 13"/>
          <p:cNvSpPr txBox="1">
            <a:spLocks noChangeArrowheads="1"/>
          </p:cNvSpPr>
          <p:nvPr/>
        </p:nvSpPr>
        <p:spPr bwMode="auto">
          <a:xfrm>
            <a:off x="1216025" y="3630613"/>
            <a:ext cx="2111375" cy="522287"/>
          </a:xfrm>
          <a:prstGeom prst="rect">
            <a:avLst/>
          </a:prstGeom>
          <a:noFill/>
          <a:ln w="9525">
            <a:noFill/>
            <a:miter lim="800000"/>
            <a:headEnd/>
            <a:tailEnd/>
          </a:ln>
        </p:spPr>
        <p:txBody>
          <a:bodyPr>
            <a:spAutoFit/>
          </a:bodyPr>
          <a:lstStyle/>
          <a:p>
            <a:pPr algn="ctr"/>
            <a:r>
              <a:rPr lang="en-US" sz="2800" b="1">
                <a:solidFill>
                  <a:srgbClr val="FF0000"/>
                </a:solidFill>
              </a:rPr>
              <a:t>Median Age</a:t>
            </a:r>
          </a:p>
        </p:txBody>
      </p:sp>
      <p:sp>
        <p:nvSpPr>
          <p:cNvPr id="35850" name="TextBox 14"/>
          <p:cNvSpPr txBox="1">
            <a:spLocks noChangeArrowheads="1"/>
          </p:cNvSpPr>
          <p:nvPr/>
        </p:nvSpPr>
        <p:spPr bwMode="auto">
          <a:xfrm>
            <a:off x="98425" y="5921375"/>
            <a:ext cx="1806575" cy="708025"/>
          </a:xfrm>
          <a:prstGeom prst="rect">
            <a:avLst/>
          </a:prstGeom>
          <a:noFill/>
          <a:ln w="9525">
            <a:noFill/>
            <a:miter lim="800000"/>
            <a:headEnd/>
            <a:tailEnd/>
          </a:ln>
        </p:spPr>
        <p:txBody>
          <a:bodyPr>
            <a:spAutoFit/>
          </a:bodyPr>
          <a:lstStyle/>
          <a:p>
            <a:pPr algn="ctr"/>
            <a:r>
              <a:rPr lang="en-US" sz="2000"/>
              <a:t>25</a:t>
            </a:r>
          </a:p>
          <a:p>
            <a:pPr algn="ctr"/>
            <a:r>
              <a:rPr lang="en-US" sz="2000"/>
              <a:t>China, India</a:t>
            </a:r>
          </a:p>
        </p:txBody>
      </p:sp>
      <p:sp>
        <p:nvSpPr>
          <p:cNvPr id="35851" name="TextBox 15"/>
          <p:cNvSpPr txBox="1">
            <a:spLocks noChangeArrowheads="1"/>
          </p:cNvSpPr>
          <p:nvPr/>
        </p:nvSpPr>
        <p:spPr bwMode="auto">
          <a:xfrm>
            <a:off x="2362200" y="5903913"/>
            <a:ext cx="2667000" cy="708025"/>
          </a:xfrm>
          <a:prstGeom prst="rect">
            <a:avLst/>
          </a:prstGeom>
          <a:noFill/>
          <a:ln w="9525">
            <a:noFill/>
            <a:miter lim="800000"/>
            <a:headEnd/>
            <a:tailEnd/>
          </a:ln>
        </p:spPr>
        <p:txBody>
          <a:bodyPr>
            <a:spAutoFit/>
          </a:bodyPr>
          <a:lstStyle/>
          <a:p>
            <a:pPr algn="ctr"/>
            <a:r>
              <a:rPr lang="en-US" sz="2000"/>
              <a:t>43</a:t>
            </a:r>
          </a:p>
          <a:p>
            <a:pPr algn="ctr"/>
            <a:r>
              <a:rPr lang="en-US" sz="2000"/>
              <a:t>Germany, Italy, &amp; Japan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Cultural Differences</a:t>
            </a:r>
          </a:p>
        </p:txBody>
      </p:sp>
      <p:sp>
        <p:nvSpPr>
          <p:cNvPr id="36867" name="TextBox 7"/>
          <p:cNvSpPr txBox="1">
            <a:spLocks noChangeArrowheads="1"/>
          </p:cNvSpPr>
          <p:nvPr/>
        </p:nvSpPr>
        <p:spPr bwMode="auto">
          <a:xfrm>
            <a:off x="327025" y="6172200"/>
            <a:ext cx="3155950" cy="461963"/>
          </a:xfrm>
          <a:prstGeom prst="rect">
            <a:avLst/>
          </a:prstGeom>
          <a:noFill/>
          <a:ln w="9525">
            <a:noFill/>
            <a:miter lim="800000"/>
            <a:headEnd/>
            <a:tailEnd/>
          </a:ln>
        </p:spPr>
        <p:txBody>
          <a:bodyPr>
            <a:spAutoFit/>
          </a:bodyPr>
          <a:lstStyle/>
          <a:p>
            <a:r>
              <a:rPr lang="en-US" sz="2400" b="1">
                <a:solidFill>
                  <a:srgbClr val="FF0000"/>
                </a:solidFill>
              </a:rPr>
              <a:t>Uncertainty avoidance</a:t>
            </a:r>
          </a:p>
        </p:txBody>
      </p:sp>
      <p:grpSp>
        <p:nvGrpSpPr>
          <p:cNvPr id="36868" name="Group 16"/>
          <p:cNvGrpSpPr>
            <a:grpSpLocks/>
          </p:cNvGrpSpPr>
          <p:nvPr/>
        </p:nvGrpSpPr>
        <p:grpSpPr bwMode="auto">
          <a:xfrm>
            <a:off x="4724400" y="1143000"/>
            <a:ext cx="3581400" cy="2370138"/>
            <a:chOff x="5486400" y="4258661"/>
            <a:chExt cx="3581400" cy="2370739"/>
          </a:xfrm>
        </p:grpSpPr>
        <p:sp>
          <p:nvSpPr>
            <p:cNvPr id="36875" name="TextBox 4"/>
            <p:cNvSpPr txBox="1">
              <a:spLocks noChangeArrowheads="1"/>
            </p:cNvSpPr>
            <p:nvPr/>
          </p:nvSpPr>
          <p:spPr bwMode="auto">
            <a:xfrm>
              <a:off x="7101541" y="6208698"/>
              <a:ext cx="1966259" cy="420702"/>
            </a:xfrm>
            <a:prstGeom prst="rect">
              <a:avLst/>
            </a:prstGeom>
            <a:noFill/>
            <a:ln w="9525">
              <a:noFill/>
              <a:miter lim="800000"/>
              <a:headEnd/>
              <a:tailEnd/>
            </a:ln>
          </p:spPr>
          <p:txBody>
            <a:bodyPr>
              <a:spAutoFit/>
            </a:bodyPr>
            <a:lstStyle/>
            <a:p>
              <a:pPr algn="r"/>
              <a:r>
                <a:rPr lang="en-US" sz="2400" b="1">
                  <a:solidFill>
                    <a:srgbClr val="FF0000"/>
                  </a:solidFill>
                </a:rPr>
                <a:t>Individualism</a:t>
              </a:r>
            </a:p>
          </p:txBody>
        </p:sp>
        <p:pic>
          <p:nvPicPr>
            <p:cNvPr id="36876" name="Picture 8"/>
            <p:cNvPicPr>
              <a:picLocks noChangeAspect="1"/>
            </p:cNvPicPr>
            <p:nvPr/>
          </p:nvPicPr>
          <p:blipFill>
            <a:blip r:embed="rId3"/>
            <a:srcRect/>
            <a:stretch>
              <a:fillRect/>
            </a:stretch>
          </p:blipFill>
          <p:spPr bwMode="auto">
            <a:xfrm>
              <a:off x="5486400" y="4594089"/>
              <a:ext cx="3469342" cy="1654311"/>
            </a:xfrm>
            <a:prstGeom prst="rect">
              <a:avLst/>
            </a:prstGeom>
            <a:noFill/>
            <a:ln w="9525">
              <a:noFill/>
              <a:miter lim="800000"/>
              <a:headEnd/>
              <a:tailEnd/>
            </a:ln>
          </p:spPr>
        </p:pic>
        <p:sp>
          <p:nvSpPr>
            <p:cNvPr id="36877" name="TextBox 9"/>
            <p:cNvSpPr txBox="1">
              <a:spLocks noChangeArrowheads="1"/>
            </p:cNvSpPr>
            <p:nvPr/>
          </p:nvSpPr>
          <p:spPr bwMode="auto">
            <a:xfrm>
              <a:off x="5486400" y="4258661"/>
              <a:ext cx="1734670" cy="420702"/>
            </a:xfrm>
            <a:prstGeom prst="rect">
              <a:avLst/>
            </a:prstGeom>
            <a:noFill/>
            <a:ln w="9525">
              <a:noFill/>
              <a:miter lim="800000"/>
              <a:headEnd/>
              <a:tailEnd/>
            </a:ln>
          </p:spPr>
          <p:txBody>
            <a:bodyPr>
              <a:spAutoFit/>
            </a:bodyPr>
            <a:lstStyle/>
            <a:p>
              <a:r>
                <a:rPr lang="en-US" sz="2400" b="1">
                  <a:solidFill>
                    <a:srgbClr val="FF0000"/>
                  </a:solidFill>
                </a:rPr>
                <a:t>Collectivism</a:t>
              </a:r>
            </a:p>
          </p:txBody>
        </p:sp>
      </p:grpSp>
      <p:pic>
        <p:nvPicPr>
          <p:cNvPr id="36869" name="Picture 12"/>
          <p:cNvPicPr>
            <a:picLocks noChangeAspect="1"/>
          </p:cNvPicPr>
          <p:nvPr/>
        </p:nvPicPr>
        <p:blipFill>
          <a:blip r:embed="rId4"/>
          <a:srcRect/>
          <a:stretch>
            <a:fillRect/>
          </a:stretch>
        </p:blipFill>
        <p:spPr bwMode="auto">
          <a:xfrm>
            <a:off x="735013" y="4800600"/>
            <a:ext cx="2165350" cy="1387475"/>
          </a:xfrm>
          <a:prstGeom prst="rect">
            <a:avLst/>
          </a:prstGeom>
          <a:noFill/>
          <a:ln w="9525">
            <a:noFill/>
            <a:miter lim="800000"/>
            <a:headEnd/>
            <a:tailEnd/>
          </a:ln>
        </p:spPr>
      </p:pic>
      <p:grpSp>
        <p:nvGrpSpPr>
          <p:cNvPr id="36870" name="Group 15"/>
          <p:cNvGrpSpPr>
            <a:grpSpLocks/>
          </p:cNvGrpSpPr>
          <p:nvPr/>
        </p:nvGrpSpPr>
        <p:grpSpPr bwMode="auto">
          <a:xfrm>
            <a:off x="4495800" y="4006850"/>
            <a:ext cx="4297363" cy="2627313"/>
            <a:chOff x="4648200" y="1487639"/>
            <a:chExt cx="4298005" cy="2627161"/>
          </a:xfrm>
        </p:grpSpPr>
        <p:pic>
          <p:nvPicPr>
            <p:cNvPr id="36873" name="Picture 13"/>
            <p:cNvPicPr>
              <a:picLocks noChangeAspect="1"/>
            </p:cNvPicPr>
            <p:nvPr/>
          </p:nvPicPr>
          <p:blipFill>
            <a:blip r:embed="rId5"/>
            <a:srcRect/>
            <a:stretch>
              <a:fillRect/>
            </a:stretch>
          </p:blipFill>
          <p:spPr bwMode="auto">
            <a:xfrm>
              <a:off x="6248400" y="1487639"/>
              <a:ext cx="2697805" cy="2627161"/>
            </a:xfrm>
            <a:prstGeom prst="rect">
              <a:avLst/>
            </a:prstGeom>
            <a:noFill/>
            <a:ln w="9525">
              <a:noFill/>
              <a:miter lim="800000"/>
              <a:headEnd/>
              <a:tailEnd/>
            </a:ln>
          </p:spPr>
        </p:pic>
        <p:sp>
          <p:nvSpPr>
            <p:cNvPr id="36874" name="TextBox 5"/>
            <p:cNvSpPr txBox="1">
              <a:spLocks noChangeArrowheads="1"/>
            </p:cNvSpPr>
            <p:nvPr/>
          </p:nvSpPr>
          <p:spPr bwMode="auto">
            <a:xfrm>
              <a:off x="4648200" y="2770973"/>
              <a:ext cx="2286000" cy="461665"/>
            </a:xfrm>
            <a:prstGeom prst="rect">
              <a:avLst/>
            </a:prstGeom>
            <a:noFill/>
            <a:ln w="9525">
              <a:noFill/>
              <a:miter lim="800000"/>
              <a:headEnd/>
              <a:tailEnd/>
            </a:ln>
          </p:spPr>
          <p:txBody>
            <a:bodyPr>
              <a:spAutoFit/>
            </a:bodyPr>
            <a:lstStyle/>
            <a:p>
              <a:r>
                <a:rPr lang="en-US" sz="2400" b="1">
                  <a:solidFill>
                    <a:srgbClr val="FF0000"/>
                  </a:solidFill>
                </a:rPr>
                <a:t>Power distance</a:t>
              </a:r>
            </a:p>
          </p:txBody>
        </p:sp>
      </p:grpSp>
      <p:pic>
        <p:nvPicPr>
          <p:cNvPr id="36871" name="Picture 14"/>
          <p:cNvPicPr>
            <a:picLocks noChangeAspect="1"/>
          </p:cNvPicPr>
          <p:nvPr/>
        </p:nvPicPr>
        <p:blipFill>
          <a:blip r:embed="rId6"/>
          <a:srcRect/>
          <a:stretch>
            <a:fillRect/>
          </a:stretch>
        </p:blipFill>
        <p:spPr bwMode="auto">
          <a:xfrm>
            <a:off x="271463" y="1584325"/>
            <a:ext cx="2700337" cy="2454275"/>
          </a:xfrm>
          <a:prstGeom prst="rect">
            <a:avLst/>
          </a:prstGeom>
          <a:noFill/>
          <a:ln w="9525">
            <a:noFill/>
            <a:miter lim="800000"/>
            <a:headEnd/>
            <a:tailEnd/>
          </a:ln>
        </p:spPr>
      </p:pic>
      <p:sp>
        <p:nvSpPr>
          <p:cNvPr id="36872" name="TextBox 6"/>
          <p:cNvSpPr txBox="1">
            <a:spLocks noChangeArrowheads="1"/>
          </p:cNvSpPr>
          <p:nvPr/>
        </p:nvSpPr>
        <p:spPr bwMode="auto">
          <a:xfrm>
            <a:off x="65088" y="1143000"/>
            <a:ext cx="3995737" cy="461963"/>
          </a:xfrm>
          <a:prstGeom prst="rect">
            <a:avLst/>
          </a:prstGeom>
          <a:noFill/>
          <a:ln w="9525">
            <a:noFill/>
            <a:miter lim="800000"/>
            <a:headEnd/>
            <a:tailEnd/>
          </a:ln>
        </p:spPr>
        <p:txBody>
          <a:bodyPr>
            <a:spAutoFit/>
          </a:bodyPr>
          <a:lstStyle/>
          <a:p>
            <a:r>
              <a:rPr lang="en-US" sz="2400" b="1">
                <a:solidFill>
                  <a:srgbClr val="FF0000"/>
                </a:solidFill>
              </a:rPr>
              <a:t>Masculine versus feminine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 Differences</a:t>
            </a:r>
            <a:endParaRPr lang="en-US" dirty="0"/>
          </a:p>
        </p:txBody>
      </p:sp>
      <p:sp>
        <p:nvSpPr>
          <p:cNvPr id="3" name="TextBox 2"/>
          <p:cNvSpPr txBox="1"/>
          <p:nvPr/>
        </p:nvSpPr>
        <p:spPr>
          <a:xfrm>
            <a:off x="0" y="762000"/>
            <a:ext cx="8839200" cy="6555641"/>
          </a:xfrm>
          <a:prstGeom prst="rect">
            <a:avLst/>
          </a:prstGeom>
          <a:noFill/>
        </p:spPr>
        <p:txBody>
          <a:bodyPr wrap="square" rtlCol="0">
            <a:spAutoFit/>
          </a:bodyPr>
          <a:lstStyle/>
          <a:p>
            <a:r>
              <a:rPr lang="en-US" sz="2800" b="1" dirty="0" smtClean="0"/>
              <a:t>1. </a:t>
            </a:r>
            <a:r>
              <a:rPr lang="en-US" sz="2800" b="1" i="1" dirty="0" smtClean="0"/>
              <a:t>Individualism versus collectivism</a:t>
            </a:r>
            <a:r>
              <a:rPr lang="en-US" sz="2800" dirty="0" smtClean="0"/>
              <a:t>—In collectivist societies, the self-worth of an individual is rooted more in the social system than in individual achievement (high collectivism: Japan; low: United States).</a:t>
            </a:r>
          </a:p>
          <a:p>
            <a:r>
              <a:rPr lang="en-US" sz="2800" b="1" dirty="0" smtClean="0"/>
              <a:t>2. </a:t>
            </a:r>
            <a:r>
              <a:rPr lang="en-US" sz="2800" b="1" i="1" dirty="0" smtClean="0"/>
              <a:t>High versus low power distance</a:t>
            </a:r>
            <a:r>
              <a:rPr lang="en-US" sz="2800" dirty="0" smtClean="0"/>
              <a:t>—High power distance cultures tend to be less egalitarian (high: Russia; low: Nordic).</a:t>
            </a:r>
          </a:p>
          <a:p>
            <a:r>
              <a:rPr lang="en-US" sz="2800" b="1" dirty="0" smtClean="0"/>
              <a:t>3. </a:t>
            </a:r>
            <a:r>
              <a:rPr lang="en-US" sz="2800" b="1" i="1" dirty="0" smtClean="0"/>
              <a:t>Masculine versus feminine</a:t>
            </a:r>
            <a:r>
              <a:rPr lang="en-US" sz="2800" dirty="0" smtClean="0"/>
              <a:t>—This dimension measures how much the culture is dominated by assertive males versus nurturing females (highly masculine: Japan; low: Nordic countries).</a:t>
            </a:r>
          </a:p>
          <a:p>
            <a:r>
              <a:rPr lang="en-US" sz="2800" b="1" dirty="0" smtClean="0"/>
              <a:t>4. </a:t>
            </a:r>
            <a:r>
              <a:rPr lang="en-US" sz="2800" b="1" i="1" dirty="0" smtClean="0"/>
              <a:t>Weak versus strong uncertainty avoidance</a:t>
            </a:r>
            <a:r>
              <a:rPr lang="en-US" sz="2800" dirty="0" smtClean="0"/>
              <a:t>—Uncertainty avoidance indicates how risk-aversive people are (high avoidance: Greece; low: Jamaica). </a:t>
            </a:r>
          </a:p>
          <a:p>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Consumer Behavior Differences</a:t>
            </a:r>
          </a:p>
        </p:txBody>
      </p:sp>
      <p:pic>
        <p:nvPicPr>
          <p:cNvPr id="37895" name="Picture 12"/>
          <p:cNvPicPr>
            <a:picLocks noChangeAspect="1"/>
          </p:cNvPicPr>
          <p:nvPr/>
        </p:nvPicPr>
        <p:blipFill>
          <a:blip r:embed="rId3"/>
          <a:srcRect/>
          <a:stretch>
            <a:fillRect/>
          </a:stretch>
        </p:blipFill>
        <p:spPr bwMode="auto">
          <a:xfrm>
            <a:off x="2133600" y="1752600"/>
            <a:ext cx="4356100" cy="1563687"/>
          </a:xfrm>
          <a:prstGeom prst="rect">
            <a:avLst/>
          </a:prstGeom>
          <a:noFill/>
          <a:ln w="9525">
            <a:noFill/>
            <a:miter lim="800000"/>
            <a:headEnd/>
            <a:tailEnd/>
          </a:ln>
        </p:spPr>
      </p:pic>
      <p:sp>
        <p:nvSpPr>
          <p:cNvPr id="37896" name="TextBox 17"/>
          <p:cNvSpPr txBox="1">
            <a:spLocks noChangeArrowheads="1"/>
          </p:cNvSpPr>
          <p:nvPr/>
        </p:nvSpPr>
        <p:spPr bwMode="auto">
          <a:xfrm>
            <a:off x="2514600" y="3657600"/>
            <a:ext cx="4381500" cy="461962"/>
          </a:xfrm>
          <a:prstGeom prst="rect">
            <a:avLst/>
          </a:prstGeom>
          <a:noFill/>
          <a:ln w="9525">
            <a:noFill/>
            <a:miter lim="800000"/>
            <a:headEnd/>
            <a:tailEnd/>
          </a:ln>
        </p:spPr>
        <p:txBody>
          <a:bodyPr>
            <a:spAutoFit/>
          </a:bodyPr>
          <a:lstStyle/>
          <a:p>
            <a:r>
              <a:rPr lang="en-US" sz="2400" dirty="0"/>
              <a:t>Japan – Speed, youth, and energy</a:t>
            </a:r>
          </a:p>
        </p:txBody>
      </p:sp>
      <p:sp>
        <p:nvSpPr>
          <p:cNvPr id="37897" name="TextBox 18"/>
          <p:cNvSpPr txBox="1">
            <a:spLocks noChangeArrowheads="1"/>
          </p:cNvSpPr>
          <p:nvPr/>
        </p:nvSpPr>
        <p:spPr bwMode="auto">
          <a:xfrm>
            <a:off x="2590800" y="4459288"/>
            <a:ext cx="3679825" cy="461962"/>
          </a:xfrm>
          <a:prstGeom prst="rect">
            <a:avLst/>
          </a:prstGeom>
          <a:noFill/>
          <a:ln w="9525">
            <a:noFill/>
            <a:miter lim="800000"/>
            <a:headEnd/>
            <a:tailEnd/>
          </a:ln>
        </p:spPr>
        <p:txBody>
          <a:bodyPr>
            <a:spAutoFit/>
          </a:bodyPr>
          <a:lstStyle/>
          <a:p>
            <a:r>
              <a:rPr lang="en-US" sz="2400" dirty="0"/>
              <a:t>U.S. – Quality and reliability</a:t>
            </a:r>
          </a:p>
        </p:txBody>
      </p:sp>
      <p:sp>
        <p:nvSpPr>
          <p:cNvPr id="37898" name="TextBox 19"/>
          <p:cNvSpPr txBox="1">
            <a:spLocks noChangeArrowheads="1"/>
          </p:cNvSpPr>
          <p:nvPr/>
        </p:nvSpPr>
        <p:spPr bwMode="auto">
          <a:xfrm>
            <a:off x="2743200" y="1066800"/>
            <a:ext cx="3124200" cy="461963"/>
          </a:xfrm>
          <a:prstGeom prst="rect">
            <a:avLst/>
          </a:prstGeom>
          <a:noFill/>
          <a:ln w="9525">
            <a:noFill/>
            <a:miter lim="800000"/>
            <a:headEnd/>
            <a:tailEnd/>
          </a:ln>
        </p:spPr>
        <p:txBody>
          <a:bodyPr>
            <a:spAutoFit/>
          </a:bodyPr>
          <a:lstStyle/>
          <a:p>
            <a:r>
              <a:rPr lang="en-US" sz="2400" b="1" dirty="0">
                <a:solidFill>
                  <a:srgbClr val="FF0000"/>
                </a:solidFill>
              </a:rPr>
              <a:t>Honda Automobiles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Marketing Adaptation</a:t>
            </a:r>
          </a:p>
        </p:txBody>
      </p:sp>
      <p:graphicFrame>
        <p:nvGraphicFramePr>
          <p:cNvPr id="5" name="Diagram 4"/>
          <p:cNvGraphicFramePr/>
          <p:nvPr/>
        </p:nvGraphicFramePr>
        <p:xfrm>
          <a:off x="838200" y="1371600"/>
          <a:ext cx="82296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8916" name="TextBox 5"/>
          <p:cNvSpPr txBox="1">
            <a:spLocks noChangeArrowheads="1"/>
          </p:cNvSpPr>
          <p:nvPr/>
        </p:nvSpPr>
        <p:spPr bwMode="auto">
          <a:xfrm>
            <a:off x="4267200" y="2514600"/>
            <a:ext cx="3048000" cy="584200"/>
          </a:xfrm>
          <a:prstGeom prst="rect">
            <a:avLst/>
          </a:prstGeom>
          <a:noFill/>
          <a:ln w="9525">
            <a:noFill/>
            <a:miter lim="800000"/>
            <a:headEnd/>
            <a:tailEnd/>
          </a:ln>
        </p:spPr>
        <p:txBody>
          <a:bodyPr>
            <a:spAutoFit/>
          </a:bodyPr>
          <a:lstStyle/>
          <a:p>
            <a:pPr algn="ctr"/>
            <a:r>
              <a:rPr lang="en-US" sz="3200" b="1"/>
              <a:t>Communications</a:t>
            </a:r>
          </a:p>
        </p:txBody>
      </p:sp>
      <p:pic>
        <p:nvPicPr>
          <p:cNvPr id="38917" name="Picture 6"/>
          <p:cNvPicPr>
            <a:picLocks noChangeAspect="1"/>
          </p:cNvPicPr>
          <p:nvPr/>
        </p:nvPicPr>
        <p:blipFill>
          <a:blip r:embed="rId7">
            <a:clrChange>
              <a:clrFrom>
                <a:srgbClr val="FEFEFE"/>
              </a:clrFrom>
              <a:clrTo>
                <a:srgbClr val="FEFEFE">
                  <a:alpha val="0"/>
                </a:srgbClr>
              </a:clrTo>
            </a:clrChange>
          </a:blip>
          <a:srcRect/>
          <a:stretch>
            <a:fillRect/>
          </a:stretch>
        </p:blipFill>
        <p:spPr bwMode="auto">
          <a:xfrm>
            <a:off x="0" y="3309938"/>
            <a:ext cx="1524000" cy="3319462"/>
          </a:xfrm>
          <a:prstGeom prst="rect">
            <a:avLst/>
          </a:prstGeom>
          <a:noFill/>
          <a:ln w="9525">
            <a:noFill/>
            <a:miter lim="800000"/>
            <a:headEnd/>
            <a:tailEnd/>
          </a:ln>
        </p:spPr>
      </p:pic>
      <p:pic>
        <p:nvPicPr>
          <p:cNvPr id="38918" name="Picture 8"/>
          <p:cNvPicPr>
            <a:picLocks noChangeAspect="1"/>
          </p:cNvPicPr>
          <p:nvPr/>
        </p:nvPicPr>
        <p:blipFill>
          <a:blip r:embed="rId8">
            <a:clrChange>
              <a:clrFrom>
                <a:srgbClr val="FBFBFB"/>
              </a:clrFrom>
              <a:clrTo>
                <a:srgbClr val="FBFBFB">
                  <a:alpha val="0"/>
                </a:srgbClr>
              </a:clrTo>
            </a:clrChange>
          </a:blip>
          <a:srcRect/>
          <a:stretch>
            <a:fillRect/>
          </a:stretch>
        </p:blipFill>
        <p:spPr bwMode="auto">
          <a:xfrm>
            <a:off x="7848600" y="1076325"/>
            <a:ext cx="1066800" cy="27447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Global Product Strategies</a:t>
            </a:r>
          </a:p>
        </p:txBody>
      </p:sp>
      <p:sp>
        <p:nvSpPr>
          <p:cNvPr id="39939" name="TextBox 2"/>
          <p:cNvSpPr txBox="1">
            <a:spLocks noChangeArrowheads="1"/>
          </p:cNvSpPr>
          <p:nvPr/>
        </p:nvSpPr>
        <p:spPr bwMode="auto">
          <a:xfrm>
            <a:off x="76200" y="4772025"/>
            <a:ext cx="3352800" cy="461963"/>
          </a:xfrm>
          <a:prstGeom prst="rect">
            <a:avLst/>
          </a:prstGeom>
          <a:noFill/>
          <a:ln w="9525">
            <a:noFill/>
            <a:miter lim="800000"/>
            <a:headEnd/>
            <a:tailEnd/>
          </a:ln>
        </p:spPr>
        <p:txBody>
          <a:bodyPr>
            <a:spAutoFit/>
          </a:bodyPr>
          <a:lstStyle/>
          <a:p>
            <a:r>
              <a:rPr lang="en-US" sz="2400">
                <a:solidFill>
                  <a:srgbClr val="FF0000"/>
                </a:solidFill>
              </a:rPr>
              <a:t>Product Standardization</a:t>
            </a:r>
          </a:p>
        </p:txBody>
      </p:sp>
      <p:sp>
        <p:nvSpPr>
          <p:cNvPr id="39940" name="TextBox 3"/>
          <p:cNvSpPr txBox="1">
            <a:spLocks noChangeArrowheads="1"/>
          </p:cNvSpPr>
          <p:nvPr/>
        </p:nvSpPr>
        <p:spPr bwMode="auto">
          <a:xfrm>
            <a:off x="5127625" y="5334000"/>
            <a:ext cx="3994150" cy="461963"/>
          </a:xfrm>
          <a:prstGeom prst="rect">
            <a:avLst/>
          </a:prstGeom>
          <a:noFill/>
          <a:ln w="9525">
            <a:noFill/>
            <a:miter lim="800000"/>
            <a:headEnd/>
            <a:tailEnd/>
          </a:ln>
        </p:spPr>
        <p:txBody>
          <a:bodyPr>
            <a:spAutoFit/>
          </a:bodyPr>
          <a:lstStyle/>
          <a:p>
            <a:r>
              <a:rPr lang="en-US" sz="2400">
                <a:solidFill>
                  <a:srgbClr val="FF0000"/>
                </a:solidFill>
              </a:rPr>
              <a:t>Product Adaptation Strategies</a:t>
            </a:r>
          </a:p>
        </p:txBody>
      </p:sp>
      <p:sp>
        <p:nvSpPr>
          <p:cNvPr id="39941" name="TextBox 4"/>
          <p:cNvSpPr txBox="1">
            <a:spLocks noChangeArrowheads="1"/>
          </p:cNvSpPr>
          <p:nvPr/>
        </p:nvSpPr>
        <p:spPr bwMode="auto">
          <a:xfrm>
            <a:off x="904875" y="6096000"/>
            <a:ext cx="3962400" cy="461963"/>
          </a:xfrm>
          <a:prstGeom prst="rect">
            <a:avLst/>
          </a:prstGeom>
          <a:noFill/>
          <a:ln w="9525">
            <a:noFill/>
            <a:miter lim="800000"/>
            <a:headEnd/>
            <a:tailEnd/>
          </a:ln>
        </p:spPr>
        <p:txBody>
          <a:bodyPr>
            <a:spAutoFit/>
          </a:bodyPr>
          <a:lstStyle/>
          <a:p>
            <a:r>
              <a:rPr lang="en-US" sz="2400">
                <a:solidFill>
                  <a:srgbClr val="FF0000"/>
                </a:solidFill>
              </a:rPr>
              <a:t>Brand Element Adaptation</a:t>
            </a:r>
          </a:p>
        </p:txBody>
      </p:sp>
      <p:pic>
        <p:nvPicPr>
          <p:cNvPr id="39942" name="Picture 5"/>
          <p:cNvPicPr>
            <a:picLocks noChangeAspect="1"/>
          </p:cNvPicPr>
          <p:nvPr/>
        </p:nvPicPr>
        <p:blipFill>
          <a:blip r:embed="rId3"/>
          <a:srcRect/>
          <a:stretch>
            <a:fillRect/>
          </a:stretch>
        </p:blipFill>
        <p:spPr bwMode="auto">
          <a:xfrm>
            <a:off x="506413" y="2809875"/>
            <a:ext cx="1828800" cy="1819275"/>
          </a:xfrm>
          <a:prstGeom prst="rect">
            <a:avLst/>
          </a:prstGeom>
          <a:noFill/>
          <a:ln w="9525">
            <a:noFill/>
            <a:miter lim="800000"/>
            <a:headEnd/>
            <a:tailEnd/>
          </a:ln>
        </p:spPr>
      </p:pic>
      <p:pic>
        <p:nvPicPr>
          <p:cNvPr id="39943" name="Picture 6"/>
          <p:cNvPicPr>
            <a:picLocks noChangeAspect="1"/>
          </p:cNvPicPr>
          <p:nvPr/>
        </p:nvPicPr>
        <p:blipFill>
          <a:blip r:embed="rId4">
            <a:clrChange>
              <a:clrFrom>
                <a:srgbClr val="FFFFFF"/>
              </a:clrFrom>
              <a:clrTo>
                <a:srgbClr val="FFFFFF">
                  <a:alpha val="0"/>
                </a:srgbClr>
              </a:clrTo>
            </a:clrChange>
          </a:blip>
          <a:srcRect/>
          <a:stretch>
            <a:fillRect/>
          </a:stretch>
        </p:blipFill>
        <p:spPr bwMode="auto">
          <a:xfrm>
            <a:off x="927100" y="1163638"/>
            <a:ext cx="987425" cy="1487487"/>
          </a:xfrm>
          <a:prstGeom prst="rect">
            <a:avLst/>
          </a:prstGeom>
          <a:noFill/>
          <a:ln w="9525">
            <a:noFill/>
            <a:miter lim="800000"/>
            <a:headEnd/>
            <a:tailEnd/>
          </a:ln>
        </p:spPr>
      </p:pic>
      <p:pic>
        <p:nvPicPr>
          <p:cNvPr id="39944" name="Picture 7"/>
          <p:cNvPicPr>
            <a:picLocks noChangeAspect="1"/>
          </p:cNvPicPr>
          <p:nvPr/>
        </p:nvPicPr>
        <p:blipFill>
          <a:blip r:embed="rId5">
            <a:clrChange>
              <a:clrFrom>
                <a:srgbClr val="FFFFFF"/>
              </a:clrFrom>
              <a:clrTo>
                <a:srgbClr val="FFFFFF">
                  <a:alpha val="0"/>
                </a:srgbClr>
              </a:clrTo>
            </a:clrChange>
          </a:blip>
          <a:srcRect/>
          <a:stretch>
            <a:fillRect/>
          </a:stretch>
        </p:blipFill>
        <p:spPr bwMode="auto">
          <a:xfrm>
            <a:off x="5127625" y="3043238"/>
            <a:ext cx="923925" cy="1385887"/>
          </a:xfrm>
          <a:prstGeom prst="rect">
            <a:avLst/>
          </a:prstGeom>
          <a:noFill/>
          <a:ln w="9525">
            <a:noFill/>
            <a:miter lim="800000"/>
            <a:headEnd/>
            <a:tailEnd/>
          </a:ln>
        </p:spPr>
      </p:pic>
      <p:pic>
        <p:nvPicPr>
          <p:cNvPr id="39945" name="Picture 8"/>
          <p:cNvPicPr>
            <a:picLocks noChangeAspect="1"/>
          </p:cNvPicPr>
          <p:nvPr/>
        </p:nvPicPr>
        <p:blipFill>
          <a:blip r:embed="rId6">
            <a:clrChange>
              <a:clrFrom>
                <a:srgbClr val="FFFFFF"/>
              </a:clrFrom>
              <a:clrTo>
                <a:srgbClr val="FFFFFF">
                  <a:alpha val="0"/>
                </a:srgbClr>
              </a:clrTo>
            </a:clrChange>
          </a:blip>
          <a:srcRect/>
          <a:stretch>
            <a:fillRect/>
          </a:stretch>
        </p:blipFill>
        <p:spPr bwMode="auto">
          <a:xfrm>
            <a:off x="6051550" y="2297113"/>
            <a:ext cx="792163" cy="1135062"/>
          </a:xfrm>
          <a:prstGeom prst="rect">
            <a:avLst/>
          </a:prstGeom>
          <a:noFill/>
          <a:ln w="9525">
            <a:noFill/>
            <a:miter lim="800000"/>
            <a:headEnd/>
            <a:tailEnd/>
          </a:ln>
        </p:spPr>
      </p:pic>
      <p:pic>
        <p:nvPicPr>
          <p:cNvPr id="39946" name="Picture 9"/>
          <p:cNvPicPr>
            <a:picLocks noChangeAspect="1"/>
          </p:cNvPicPr>
          <p:nvPr/>
        </p:nvPicPr>
        <p:blipFill>
          <a:blip r:embed="rId7">
            <a:clrChange>
              <a:clrFrom>
                <a:srgbClr val="FFFFFF"/>
              </a:clrFrom>
              <a:clrTo>
                <a:srgbClr val="FFFFFF">
                  <a:alpha val="0"/>
                </a:srgbClr>
              </a:clrTo>
            </a:clrChange>
          </a:blip>
          <a:srcRect/>
          <a:stretch>
            <a:fillRect/>
          </a:stretch>
        </p:blipFill>
        <p:spPr bwMode="auto">
          <a:xfrm>
            <a:off x="8250238" y="3381375"/>
            <a:ext cx="661987" cy="1047750"/>
          </a:xfrm>
          <a:prstGeom prst="rect">
            <a:avLst/>
          </a:prstGeom>
          <a:noFill/>
          <a:ln w="9525">
            <a:noFill/>
            <a:miter lim="800000"/>
            <a:headEnd/>
            <a:tailEnd/>
          </a:ln>
        </p:spPr>
      </p:pic>
      <p:pic>
        <p:nvPicPr>
          <p:cNvPr id="39947" name="Picture 10"/>
          <p:cNvPicPr>
            <a:picLocks noChangeAspect="1"/>
          </p:cNvPicPr>
          <p:nvPr/>
        </p:nvPicPr>
        <p:blipFill>
          <a:blip r:embed="rId8"/>
          <a:srcRect/>
          <a:stretch>
            <a:fillRect/>
          </a:stretch>
        </p:blipFill>
        <p:spPr bwMode="auto">
          <a:xfrm>
            <a:off x="7315200" y="2233613"/>
            <a:ext cx="841375" cy="1262062"/>
          </a:xfrm>
          <a:prstGeom prst="rect">
            <a:avLst/>
          </a:prstGeom>
          <a:noFill/>
          <a:ln w="9525">
            <a:noFill/>
            <a:miter lim="800000"/>
            <a:headEnd/>
            <a:tailEnd/>
          </a:ln>
        </p:spPr>
      </p:pic>
      <p:pic>
        <p:nvPicPr>
          <p:cNvPr id="39948" name="Picture 11"/>
          <p:cNvPicPr>
            <a:picLocks noChangeAspect="1"/>
          </p:cNvPicPr>
          <p:nvPr/>
        </p:nvPicPr>
        <p:blipFill>
          <a:blip r:embed="rId3"/>
          <a:srcRect/>
          <a:stretch>
            <a:fillRect/>
          </a:stretch>
        </p:blipFill>
        <p:spPr bwMode="auto">
          <a:xfrm>
            <a:off x="6327775" y="3432175"/>
            <a:ext cx="1828800" cy="181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Product Strategies</a:t>
            </a:r>
            <a:endParaRPr lang="en-US" dirty="0"/>
          </a:p>
        </p:txBody>
      </p:sp>
      <p:sp>
        <p:nvSpPr>
          <p:cNvPr id="3" name="TextBox 2"/>
          <p:cNvSpPr txBox="1"/>
          <p:nvPr/>
        </p:nvSpPr>
        <p:spPr>
          <a:xfrm>
            <a:off x="1" y="990600"/>
            <a:ext cx="8839200" cy="6401753"/>
          </a:xfrm>
          <a:prstGeom prst="rect">
            <a:avLst/>
          </a:prstGeom>
          <a:noFill/>
        </p:spPr>
        <p:txBody>
          <a:bodyPr wrap="square" rtlCol="0">
            <a:spAutoFit/>
          </a:bodyPr>
          <a:lstStyle/>
          <a:p>
            <a:pPr lvl="1"/>
            <a:r>
              <a:rPr lang="en-US" sz="2600" dirty="0" smtClean="0"/>
              <a:t>PRODUCT STANDARDIZATION </a:t>
            </a:r>
          </a:p>
          <a:p>
            <a:pPr lvl="1" algn="just"/>
            <a:r>
              <a:rPr lang="en-US" sz="2600" dirty="0" smtClean="0"/>
              <a:t>Some products cross borders without adaptation better than others. While mature products have separate histories or positions in different markets, consumer knowledge about new products is generally the same everywhere because perceptions have yet to be formed.</a:t>
            </a:r>
          </a:p>
          <a:p>
            <a:pPr lvl="1" algn="just"/>
            <a:endParaRPr lang="en-US" sz="2600" dirty="0" smtClean="0"/>
          </a:p>
          <a:p>
            <a:pPr lvl="1" algn="just"/>
            <a:r>
              <a:rPr lang="en-US" sz="2600" dirty="0" smtClean="0"/>
              <a:t>PRODUCT ADAPTATION STRATEGIES</a:t>
            </a:r>
          </a:p>
          <a:p>
            <a:pPr lvl="1" algn="just"/>
            <a:r>
              <a:rPr lang="en-US" sz="2600" b="1" dirty="0" smtClean="0"/>
              <a:t>Straight extension </a:t>
            </a:r>
            <a:r>
              <a:rPr lang="en-US" sz="2600" dirty="0" smtClean="0"/>
              <a:t>introduces the product in the foreign market without any change. Tempting because it requires no additional R&amp;D expense, manufacturing retooling, or promotional modification, it’s been successful for cameras, consumer electronics, and many machine tools.</a:t>
            </a:r>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Product Strategies</a:t>
            </a:r>
            <a:endParaRPr lang="en-US" dirty="0"/>
          </a:p>
        </p:txBody>
      </p:sp>
      <p:sp>
        <p:nvSpPr>
          <p:cNvPr id="3" name="TextBox 2"/>
          <p:cNvSpPr txBox="1"/>
          <p:nvPr/>
        </p:nvSpPr>
        <p:spPr>
          <a:xfrm>
            <a:off x="0" y="990600"/>
            <a:ext cx="8839200" cy="4985980"/>
          </a:xfrm>
          <a:prstGeom prst="rect">
            <a:avLst/>
          </a:prstGeom>
          <a:noFill/>
        </p:spPr>
        <p:txBody>
          <a:bodyPr wrap="square" rtlCol="0">
            <a:spAutoFit/>
          </a:bodyPr>
          <a:lstStyle/>
          <a:p>
            <a:endParaRPr lang="en-US" dirty="0" smtClean="0"/>
          </a:p>
          <a:p>
            <a:pPr lvl="1"/>
            <a:r>
              <a:rPr lang="en-US" sz="2000" b="1" dirty="0" smtClean="0"/>
              <a:t>Product adaptation </a:t>
            </a:r>
            <a:r>
              <a:rPr lang="en-US" sz="2000" dirty="0" smtClean="0"/>
              <a:t>alters the product to meet local conditions or preferences. Flexible manufacturing makes it easier to do so on several levels.</a:t>
            </a:r>
          </a:p>
          <a:p>
            <a:pPr lvl="1"/>
            <a:r>
              <a:rPr lang="en-US" sz="2000" dirty="0" smtClean="0"/>
              <a:t>A company can produce a </a:t>
            </a:r>
            <a:r>
              <a:rPr lang="en-US" sz="2000" i="1" dirty="0" smtClean="0"/>
              <a:t>regional version </a:t>
            </a:r>
            <a:r>
              <a:rPr lang="en-US" sz="2000" dirty="0" smtClean="0"/>
              <a:t>of its product, such as a Western European version.</a:t>
            </a:r>
          </a:p>
          <a:p>
            <a:pPr lvl="1"/>
            <a:r>
              <a:rPr lang="en-US" sz="2000" dirty="0" smtClean="0"/>
              <a:t>A company can produce a </a:t>
            </a:r>
            <a:r>
              <a:rPr lang="en-US" sz="2000" i="1" dirty="0" smtClean="0"/>
              <a:t>country version</a:t>
            </a:r>
            <a:r>
              <a:rPr lang="en-US" sz="2000" dirty="0" smtClean="0"/>
              <a:t>.</a:t>
            </a:r>
          </a:p>
          <a:p>
            <a:pPr lvl="1"/>
            <a:r>
              <a:rPr lang="en-US" sz="2000" dirty="0" smtClean="0"/>
              <a:t>A company can produce a </a:t>
            </a:r>
            <a:r>
              <a:rPr lang="en-US" sz="2000" i="1" dirty="0" smtClean="0"/>
              <a:t>city version</a:t>
            </a:r>
            <a:r>
              <a:rPr lang="en-US" sz="2000" dirty="0" smtClean="0"/>
              <a:t>.</a:t>
            </a:r>
          </a:p>
          <a:p>
            <a:pPr lvl="1"/>
            <a:r>
              <a:rPr lang="en-US" sz="2000" dirty="0" smtClean="0"/>
              <a:t>A company can produce a </a:t>
            </a:r>
            <a:r>
              <a:rPr lang="en-US" sz="2000" i="1" dirty="0" smtClean="0"/>
              <a:t>retailer version</a:t>
            </a:r>
            <a:r>
              <a:rPr lang="en-US" sz="2000" dirty="0" smtClean="0"/>
              <a:t>.</a:t>
            </a:r>
          </a:p>
          <a:p>
            <a:endParaRPr lang="en-US" sz="2000" dirty="0" smtClean="0"/>
          </a:p>
          <a:p>
            <a:r>
              <a:rPr lang="en-US" sz="2000" dirty="0" smtClean="0"/>
              <a:t>BRAND ELEMENT ADAPTATION When they launch products and services globally, marketers may need to change certain brand elements. Even a brand name may require a choice between phonetic and semantic translations. When Clairol</a:t>
            </a:r>
          </a:p>
          <a:p>
            <a:r>
              <a:rPr lang="en-US" sz="2000" dirty="0" smtClean="0"/>
              <a:t>introduced the “Mist Stick,” a curling iron, in Germany, it found that </a:t>
            </a:r>
            <a:r>
              <a:rPr lang="en-US" sz="2000" i="1" dirty="0" smtClean="0"/>
              <a:t>mist </a:t>
            </a:r>
            <a:r>
              <a:rPr lang="en-US" sz="2000" dirty="0" smtClean="0"/>
              <a:t>is slang for </a:t>
            </a:r>
            <a:r>
              <a:rPr lang="en-US" sz="2000" i="1" dirty="0" smtClean="0"/>
              <a:t>manure</a:t>
            </a:r>
            <a:r>
              <a:rPr lang="en-US" sz="2000" dirty="0" smtClean="0"/>
              <a:t>. Brand slogans or ad taglines sometimes need to be changed too:</a:t>
            </a:r>
          </a:p>
          <a:p>
            <a:pPr lvl="1"/>
            <a:r>
              <a:rPr lang="en-US" sz="2000" b="1" dirty="0" smtClean="0"/>
              <a:t>• </a:t>
            </a:r>
            <a:r>
              <a:rPr lang="en-US" sz="2000" dirty="0" smtClean="0"/>
              <a:t>When Coors put its brand slogan “Turn it loose” into Spanish, some read it as “suffer from diarrhea.”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6"/>
          <p:cNvSpPr>
            <a:spLocks/>
          </p:cNvSpPr>
          <p:nvPr/>
        </p:nvSpPr>
        <p:spPr bwMode="auto">
          <a:xfrm rot="18960000">
            <a:off x="-214313" y="171450"/>
            <a:ext cx="1979613" cy="1041400"/>
          </a:xfrm>
          <a:prstGeom prst="rect">
            <a:avLst/>
          </a:prstGeom>
          <a:noFill/>
          <a:ln>
            <a:noFill/>
          </a:ln>
          <a:extLst>
            <a:ext uri="{909E8E84-426E-40DD-AFC4-6F175D3DCCD1}"/>
            <a:ext uri="{91240B29-F687-4F45-9708-019B960494DF}"/>
          </a:extLst>
        </p:spPr>
        <p:txBody>
          <a:bodyPr lIns="38100" tIns="38100" rIns="38100" bIns="38100" anchor="ctr"/>
          <a:lstStyle/>
          <a:p>
            <a:pPr fontAlgn="auto">
              <a:spcBef>
                <a:spcPts val="0"/>
              </a:spcBef>
              <a:spcAft>
                <a:spcPts val="0"/>
              </a:spcAft>
              <a:defRPr/>
            </a:pPr>
            <a:r>
              <a:rPr lang="en-US" sz="2800" kern="0" dirty="0">
                <a:solidFill>
                  <a:srgbClr val="FFFFFF"/>
                </a:solidFill>
                <a:latin typeface="Lucida Grande" charset="0"/>
                <a:ea typeface="Lucida Grande" charset="0"/>
                <a:cs typeface="Lucida Grande" charset="0"/>
                <a:sym typeface="Lucida Grande" charset="0"/>
              </a:rPr>
              <a:t>Figure 21.3</a:t>
            </a:r>
          </a:p>
        </p:txBody>
      </p:sp>
      <p:sp>
        <p:nvSpPr>
          <p:cNvPr id="40964" name="Title 18"/>
          <p:cNvSpPr txBox="1">
            <a:spLocks/>
          </p:cNvSpPr>
          <p:nvPr/>
        </p:nvSpPr>
        <p:spPr bwMode="auto">
          <a:xfrm>
            <a:off x="2209800" y="609600"/>
            <a:ext cx="6259513" cy="838200"/>
          </a:xfrm>
          <a:prstGeom prst="rect">
            <a:avLst/>
          </a:prstGeom>
          <a:noFill/>
          <a:ln w="9525">
            <a:noFill/>
            <a:miter lim="800000"/>
            <a:headEnd/>
            <a:tailEnd/>
          </a:ln>
        </p:spPr>
        <p:txBody>
          <a:bodyPr/>
          <a:lstStyle/>
          <a:p>
            <a:r>
              <a:rPr lang="en-US" sz="4000"/>
              <a:t>International Product and Communication Strategies</a:t>
            </a:r>
          </a:p>
        </p:txBody>
      </p:sp>
      <p:pic>
        <p:nvPicPr>
          <p:cNvPr id="40965" name="Picture 3"/>
          <p:cNvPicPr>
            <a:picLocks noChangeAspect="1"/>
          </p:cNvPicPr>
          <p:nvPr/>
        </p:nvPicPr>
        <p:blipFill>
          <a:blip r:embed="rId2"/>
          <a:srcRect/>
          <a:stretch>
            <a:fillRect/>
          </a:stretch>
        </p:blipFill>
        <p:spPr bwMode="auto">
          <a:xfrm>
            <a:off x="1017588" y="2819400"/>
            <a:ext cx="6934200" cy="3297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Title 1"/>
          <p:cNvSpPr>
            <a:spLocks noGrp="1"/>
          </p:cNvSpPr>
          <p:nvPr>
            <p:ph type="title"/>
          </p:nvPr>
        </p:nvSpPr>
        <p:spPr bwMode="auto">
          <a:xfrm>
            <a:off x="457200" y="76200"/>
            <a:ext cx="84582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Classic Blunders in Global Marketing</a:t>
            </a:r>
          </a:p>
        </p:txBody>
      </p:sp>
      <p:pic>
        <p:nvPicPr>
          <p:cNvPr id="41987" name="Picture 2"/>
          <p:cNvPicPr>
            <a:picLocks noChangeAspect="1"/>
          </p:cNvPicPr>
          <p:nvPr/>
        </p:nvPicPr>
        <p:blipFill>
          <a:blip r:embed="rId3"/>
          <a:srcRect/>
          <a:stretch>
            <a:fillRect/>
          </a:stretch>
        </p:blipFill>
        <p:spPr bwMode="auto">
          <a:xfrm>
            <a:off x="185738" y="1627188"/>
            <a:ext cx="2052637" cy="1954212"/>
          </a:xfrm>
          <a:prstGeom prst="rect">
            <a:avLst/>
          </a:prstGeom>
          <a:noFill/>
          <a:ln w="9525">
            <a:noFill/>
            <a:miter lim="800000"/>
            <a:headEnd/>
            <a:tailEnd/>
          </a:ln>
        </p:spPr>
      </p:pic>
      <p:sp>
        <p:nvSpPr>
          <p:cNvPr id="41988" name="TextBox 3"/>
          <p:cNvSpPr txBox="1">
            <a:spLocks noChangeArrowheads="1"/>
          </p:cNvSpPr>
          <p:nvPr/>
        </p:nvSpPr>
        <p:spPr bwMode="auto">
          <a:xfrm>
            <a:off x="-19050" y="1033463"/>
            <a:ext cx="1676400" cy="738187"/>
          </a:xfrm>
          <a:prstGeom prst="rect">
            <a:avLst/>
          </a:prstGeom>
          <a:noFill/>
          <a:ln w="9525">
            <a:noFill/>
            <a:miter lim="800000"/>
            <a:headEnd/>
            <a:tailEnd/>
          </a:ln>
        </p:spPr>
        <p:txBody>
          <a:bodyPr>
            <a:spAutoFit/>
          </a:bodyPr>
          <a:lstStyle/>
          <a:p>
            <a:pPr algn="ctr"/>
            <a:r>
              <a:rPr lang="en-US" sz="2400" b="1">
                <a:solidFill>
                  <a:srgbClr val="FF0000"/>
                </a:solidFill>
              </a:rPr>
              <a:t>Hallmark</a:t>
            </a:r>
            <a:br>
              <a:rPr lang="en-US" sz="2400" b="1">
                <a:solidFill>
                  <a:srgbClr val="FF0000"/>
                </a:solidFill>
              </a:rPr>
            </a:br>
            <a:r>
              <a:rPr lang="en-US"/>
              <a:t>(France)</a:t>
            </a:r>
          </a:p>
        </p:txBody>
      </p:sp>
      <p:pic>
        <p:nvPicPr>
          <p:cNvPr id="41989" name="Picture 4"/>
          <p:cNvPicPr>
            <a:picLocks noChangeAspect="1"/>
          </p:cNvPicPr>
          <p:nvPr/>
        </p:nvPicPr>
        <p:blipFill>
          <a:blip r:embed="rId4">
            <a:clrChange>
              <a:clrFrom>
                <a:srgbClr val="010101"/>
              </a:clrFrom>
              <a:clrTo>
                <a:srgbClr val="010101">
                  <a:alpha val="0"/>
                </a:srgbClr>
              </a:clrTo>
            </a:clrChange>
          </a:blip>
          <a:srcRect/>
          <a:stretch>
            <a:fillRect/>
          </a:stretch>
        </p:blipFill>
        <p:spPr bwMode="auto">
          <a:xfrm>
            <a:off x="6534150" y="2119313"/>
            <a:ext cx="1404938" cy="1989137"/>
          </a:xfrm>
          <a:prstGeom prst="rect">
            <a:avLst/>
          </a:prstGeom>
          <a:noFill/>
          <a:ln w="9525">
            <a:noFill/>
            <a:miter lim="800000"/>
            <a:headEnd/>
            <a:tailEnd/>
          </a:ln>
        </p:spPr>
      </p:pic>
      <p:pic>
        <p:nvPicPr>
          <p:cNvPr id="41990" name="Picture 6"/>
          <p:cNvPicPr>
            <a:picLocks noChangeAspect="1"/>
          </p:cNvPicPr>
          <p:nvPr/>
        </p:nvPicPr>
        <p:blipFill>
          <a:blip r:embed="rId5"/>
          <a:srcRect/>
          <a:stretch>
            <a:fillRect/>
          </a:stretch>
        </p:blipFill>
        <p:spPr bwMode="auto">
          <a:xfrm>
            <a:off x="3352800" y="3763963"/>
            <a:ext cx="1354138" cy="2108200"/>
          </a:xfrm>
          <a:prstGeom prst="rect">
            <a:avLst/>
          </a:prstGeom>
          <a:noFill/>
          <a:ln w="9525">
            <a:noFill/>
            <a:miter lim="800000"/>
            <a:headEnd/>
            <a:tailEnd/>
          </a:ln>
        </p:spPr>
      </p:pic>
      <p:pic>
        <p:nvPicPr>
          <p:cNvPr id="41991" name="Picture 7"/>
          <p:cNvPicPr>
            <a:picLocks noChangeAspect="1"/>
          </p:cNvPicPr>
          <p:nvPr/>
        </p:nvPicPr>
        <p:blipFill>
          <a:blip r:embed="rId6"/>
          <a:srcRect/>
          <a:stretch>
            <a:fillRect/>
          </a:stretch>
        </p:blipFill>
        <p:spPr bwMode="auto">
          <a:xfrm>
            <a:off x="7100888" y="5181600"/>
            <a:ext cx="2005012" cy="1381125"/>
          </a:xfrm>
          <a:prstGeom prst="rect">
            <a:avLst/>
          </a:prstGeom>
          <a:noFill/>
          <a:ln w="9525">
            <a:noFill/>
            <a:miter lim="800000"/>
            <a:headEnd/>
            <a:tailEnd/>
          </a:ln>
        </p:spPr>
      </p:pic>
      <p:pic>
        <p:nvPicPr>
          <p:cNvPr id="41992" name="Picture 8"/>
          <p:cNvPicPr>
            <a:picLocks noChangeAspect="1"/>
          </p:cNvPicPr>
          <p:nvPr/>
        </p:nvPicPr>
        <p:blipFill>
          <a:blip r:embed="rId7"/>
          <a:srcRect/>
          <a:stretch>
            <a:fillRect/>
          </a:stretch>
        </p:blipFill>
        <p:spPr bwMode="auto">
          <a:xfrm>
            <a:off x="544513" y="4592638"/>
            <a:ext cx="668337" cy="1762125"/>
          </a:xfrm>
          <a:prstGeom prst="rect">
            <a:avLst/>
          </a:prstGeom>
          <a:noFill/>
          <a:ln w="9525">
            <a:noFill/>
            <a:miter lim="800000"/>
            <a:headEnd/>
            <a:tailEnd/>
          </a:ln>
        </p:spPr>
      </p:pic>
      <p:pic>
        <p:nvPicPr>
          <p:cNvPr id="41993" name="Picture 10"/>
          <p:cNvPicPr>
            <a:picLocks noChangeAspect="1"/>
          </p:cNvPicPr>
          <p:nvPr/>
        </p:nvPicPr>
        <p:blipFill>
          <a:blip r:embed="rId8"/>
          <a:srcRect/>
          <a:stretch>
            <a:fillRect/>
          </a:stretch>
        </p:blipFill>
        <p:spPr bwMode="auto">
          <a:xfrm>
            <a:off x="4648200" y="1047750"/>
            <a:ext cx="649288" cy="2143125"/>
          </a:xfrm>
          <a:prstGeom prst="rect">
            <a:avLst/>
          </a:prstGeom>
          <a:noFill/>
          <a:ln w="9525">
            <a:noFill/>
            <a:miter lim="800000"/>
            <a:headEnd/>
            <a:tailEnd/>
          </a:ln>
        </p:spPr>
      </p:pic>
      <p:sp>
        <p:nvSpPr>
          <p:cNvPr id="41994" name="TextBox 14"/>
          <p:cNvSpPr txBox="1">
            <a:spLocks noChangeArrowheads="1"/>
          </p:cNvSpPr>
          <p:nvPr/>
        </p:nvSpPr>
        <p:spPr bwMode="auto">
          <a:xfrm>
            <a:off x="3182938" y="1085850"/>
            <a:ext cx="1676400" cy="738188"/>
          </a:xfrm>
          <a:prstGeom prst="rect">
            <a:avLst/>
          </a:prstGeom>
          <a:noFill/>
          <a:ln w="9525">
            <a:noFill/>
            <a:miter lim="800000"/>
            <a:headEnd/>
            <a:tailEnd/>
          </a:ln>
        </p:spPr>
        <p:txBody>
          <a:bodyPr>
            <a:spAutoFit/>
          </a:bodyPr>
          <a:lstStyle/>
          <a:p>
            <a:pPr algn="ctr"/>
            <a:r>
              <a:rPr lang="en-US" sz="2400" b="1">
                <a:solidFill>
                  <a:srgbClr val="FF0000"/>
                </a:solidFill>
              </a:rPr>
              <a:t>Coca-Cola</a:t>
            </a:r>
            <a:br>
              <a:rPr lang="en-US" sz="2400" b="1">
                <a:solidFill>
                  <a:srgbClr val="FF0000"/>
                </a:solidFill>
              </a:rPr>
            </a:br>
            <a:r>
              <a:rPr lang="en-US"/>
              <a:t>(Spain)</a:t>
            </a:r>
          </a:p>
        </p:txBody>
      </p:sp>
      <p:sp>
        <p:nvSpPr>
          <p:cNvPr id="41995" name="TextBox 15"/>
          <p:cNvSpPr txBox="1">
            <a:spLocks noChangeArrowheads="1"/>
          </p:cNvSpPr>
          <p:nvPr/>
        </p:nvSpPr>
        <p:spPr bwMode="auto">
          <a:xfrm>
            <a:off x="6399213" y="1336675"/>
            <a:ext cx="1676400" cy="738188"/>
          </a:xfrm>
          <a:prstGeom prst="rect">
            <a:avLst/>
          </a:prstGeom>
          <a:noFill/>
          <a:ln w="9525">
            <a:noFill/>
            <a:miter lim="800000"/>
            <a:headEnd/>
            <a:tailEnd/>
          </a:ln>
        </p:spPr>
        <p:txBody>
          <a:bodyPr>
            <a:spAutoFit/>
          </a:bodyPr>
          <a:lstStyle/>
          <a:p>
            <a:pPr algn="ctr"/>
            <a:r>
              <a:rPr lang="en-US" sz="2400" b="1">
                <a:solidFill>
                  <a:srgbClr val="FF0000"/>
                </a:solidFill>
              </a:rPr>
              <a:t>Pop-Tarts</a:t>
            </a:r>
            <a:br>
              <a:rPr lang="en-US" sz="2400" b="1">
                <a:solidFill>
                  <a:srgbClr val="FF0000"/>
                </a:solidFill>
              </a:rPr>
            </a:br>
            <a:r>
              <a:rPr lang="en-US"/>
              <a:t>(Britain)</a:t>
            </a:r>
          </a:p>
        </p:txBody>
      </p:sp>
      <p:sp>
        <p:nvSpPr>
          <p:cNvPr id="41996" name="TextBox 16"/>
          <p:cNvSpPr txBox="1">
            <a:spLocks noChangeArrowheads="1"/>
          </p:cNvSpPr>
          <p:nvPr/>
        </p:nvSpPr>
        <p:spPr bwMode="auto">
          <a:xfrm>
            <a:off x="7429500" y="4443413"/>
            <a:ext cx="1676400" cy="738187"/>
          </a:xfrm>
          <a:prstGeom prst="rect">
            <a:avLst/>
          </a:prstGeom>
          <a:noFill/>
          <a:ln w="9525">
            <a:noFill/>
            <a:miter lim="800000"/>
            <a:headEnd/>
            <a:tailEnd/>
          </a:ln>
        </p:spPr>
        <p:txBody>
          <a:bodyPr>
            <a:spAutoFit/>
          </a:bodyPr>
          <a:lstStyle/>
          <a:p>
            <a:pPr algn="ctr"/>
            <a:r>
              <a:rPr lang="en-US" sz="2400" b="1">
                <a:solidFill>
                  <a:srgbClr val="FF0000"/>
                </a:solidFill>
              </a:rPr>
              <a:t>Crest</a:t>
            </a:r>
          </a:p>
          <a:p>
            <a:pPr algn="ctr"/>
            <a:r>
              <a:rPr lang="en-US"/>
              <a:t>(Mexico)</a:t>
            </a:r>
          </a:p>
        </p:txBody>
      </p:sp>
      <p:sp>
        <p:nvSpPr>
          <p:cNvPr id="41997" name="TextBox 17"/>
          <p:cNvSpPr txBox="1">
            <a:spLocks noChangeArrowheads="1"/>
          </p:cNvSpPr>
          <p:nvPr/>
        </p:nvSpPr>
        <p:spPr bwMode="auto">
          <a:xfrm>
            <a:off x="1154113" y="5492750"/>
            <a:ext cx="1219200" cy="739775"/>
          </a:xfrm>
          <a:prstGeom prst="rect">
            <a:avLst/>
          </a:prstGeom>
          <a:noFill/>
          <a:ln w="9525">
            <a:noFill/>
            <a:miter lim="800000"/>
            <a:headEnd/>
            <a:tailEnd/>
          </a:ln>
        </p:spPr>
        <p:txBody>
          <a:bodyPr>
            <a:spAutoFit/>
          </a:bodyPr>
          <a:lstStyle/>
          <a:p>
            <a:pPr algn="ctr"/>
            <a:r>
              <a:rPr lang="en-US" sz="2400" b="1">
                <a:solidFill>
                  <a:srgbClr val="FF0000"/>
                </a:solidFill>
              </a:rPr>
              <a:t>Tang</a:t>
            </a:r>
            <a:br>
              <a:rPr lang="en-US" sz="2400" b="1">
                <a:solidFill>
                  <a:srgbClr val="FF0000"/>
                </a:solidFill>
              </a:rPr>
            </a:br>
            <a:r>
              <a:rPr lang="en-US"/>
              <a:t>(France)</a:t>
            </a:r>
          </a:p>
        </p:txBody>
      </p:sp>
      <p:sp>
        <p:nvSpPr>
          <p:cNvPr id="41998" name="TextBox 18"/>
          <p:cNvSpPr txBox="1">
            <a:spLocks noChangeArrowheads="1"/>
          </p:cNvSpPr>
          <p:nvPr/>
        </p:nvSpPr>
        <p:spPr bwMode="auto">
          <a:xfrm>
            <a:off x="4510088" y="3854450"/>
            <a:ext cx="1295400" cy="738188"/>
          </a:xfrm>
          <a:prstGeom prst="rect">
            <a:avLst/>
          </a:prstGeom>
          <a:noFill/>
          <a:ln w="9525">
            <a:noFill/>
            <a:miter lim="800000"/>
            <a:headEnd/>
            <a:tailEnd/>
          </a:ln>
        </p:spPr>
        <p:txBody>
          <a:bodyPr>
            <a:spAutoFit/>
          </a:bodyPr>
          <a:lstStyle/>
          <a:p>
            <a:r>
              <a:rPr lang="en-US" sz="2400" b="1">
                <a:solidFill>
                  <a:srgbClr val="FF0000"/>
                </a:solidFill>
              </a:rPr>
              <a:t>Phillips</a:t>
            </a:r>
            <a:br>
              <a:rPr lang="en-US" sz="2400" b="1">
                <a:solidFill>
                  <a:srgbClr val="FF0000"/>
                </a:solidFill>
              </a:rPr>
            </a:br>
            <a:r>
              <a:rPr lang="en-US"/>
              <a:t>(Japan)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Classic Blunders in Global Marketing</a:t>
            </a:r>
            <a:endParaRPr lang="en-US" sz="4000" dirty="0"/>
          </a:p>
        </p:txBody>
      </p:sp>
      <p:sp>
        <p:nvSpPr>
          <p:cNvPr id="4" name="TextBox 3"/>
          <p:cNvSpPr txBox="1"/>
          <p:nvPr/>
        </p:nvSpPr>
        <p:spPr>
          <a:xfrm>
            <a:off x="533400" y="1447800"/>
            <a:ext cx="8229600" cy="5201424"/>
          </a:xfrm>
          <a:prstGeom prst="rect">
            <a:avLst/>
          </a:prstGeom>
          <a:noFill/>
        </p:spPr>
        <p:txBody>
          <a:bodyPr wrap="square" rtlCol="0">
            <a:spAutoFit/>
          </a:bodyPr>
          <a:lstStyle/>
          <a:p>
            <a:pPr algn="just"/>
            <a:r>
              <a:rPr lang="en-US" sz="2000" dirty="0" smtClean="0"/>
              <a:t>• </a:t>
            </a:r>
            <a:r>
              <a:rPr lang="en-US" sz="2600" dirty="0" smtClean="0"/>
              <a:t>Hallmark cards failed in France, where consumers dislike syrupy sentiment and prefer writing their own cards.</a:t>
            </a:r>
          </a:p>
          <a:p>
            <a:pPr algn="just"/>
            <a:r>
              <a:rPr lang="en-US" sz="2600" dirty="0" smtClean="0"/>
              <a:t>• Philips became profitable in Japan only after reducing the size of its coffeemakers to fit smaller kitchens and its shavers to fit smaller hands.</a:t>
            </a:r>
          </a:p>
          <a:p>
            <a:pPr algn="just"/>
            <a:r>
              <a:rPr lang="en-US" sz="2600" dirty="0" smtClean="0"/>
              <a:t>• Coca-Cola withdrew its big two-liter bottle in Spain after discovering that few Spaniards owned refrigerators that could accommodate it.</a:t>
            </a:r>
          </a:p>
          <a:p>
            <a:pPr algn="just"/>
            <a:r>
              <a:rPr lang="en-US" sz="2600" dirty="0" smtClean="0"/>
              <a:t>• General Foods’ Tang initially failed in France when positioned as a substitute for orange juice at breakfast. The French drink little orange juice and almost never at breakfast.</a:t>
            </a:r>
          </a:p>
          <a:p>
            <a:pPr algn="just"/>
            <a:endParaRPr lang="en-US"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Classic Blunders in Global Marketing</a:t>
            </a:r>
            <a:endParaRPr lang="en-US" sz="4000" dirty="0"/>
          </a:p>
        </p:txBody>
      </p:sp>
      <p:sp>
        <p:nvSpPr>
          <p:cNvPr id="4" name="TextBox 3"/>
          <p:cNvSpPr txBox="1"/>
          <p:nvPr/>
        </p:nvSpPr>
        <p:spPr>
          <a:xfrm>
            <a:off x="533400" y="1447800"/>
            <a:ext cx="8229600" cy="4832092"/>
          </a:xfrm>
          <a:prstGeom prst="rect">
            <a:avLst/>
          </a:prstGeom>
          <a:noFill/>
        </p:spPr>
        <p:txBody>
          <a:bodyPr wrap="square" rtlCol="0">
            <a:spAutoFit/>
          </a:bodyPr>
          <a:lstStyle/>
          <a:p>
            <a:pPr algn="just"/>
            <a:r>
              <a:rPr lang="en-US" sz="2800" dirty="0" smtClean="0"/>
              <a:t>• Kellogg’s Pop-Tarts failed in Britain because fewer homes have toasters than in the United States, and the product was too sweet for British tastes.</a:t>
            </a:r>
          </a:p>
          <a:p>
            <a:pPr algn="just"/>
            <a:r>
              <a:rPr lang="en-US" sz="2800" dirty="0" smtClean="0"/>
              <a:t>• The U.S. campaign for Procter &amp; Gamble’s Crest toothpaste initially failed in Mexico. Mexicans did not care as much about the decay-prevention benefit, nor did scientifically oriented advertising appeal. </a:t>
            </a:r>
          </a:p>
          <a:p>
            <a:pPr algn="just"/>
            <a:r>
              <a:rPr lang="en-US" sz="2800" dirty="0" smtClean="0"/>
              <a:t>• S.C. Johnson’s wax floor polish initially failed in Japan. It made floors too slippery for a culture where people do not wear shoes at home.</a:t>
            </a:r>
          </a:p>
          <a:p>
            <a:pPr algn="just"/>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Global Distribution Strategies</a:t>
            </a:r>
          </a:p>
        </p:txBody>
      </p:sp>
      <p:sp>
        <p:nvSpPr>
          <p:cNvPr id="43011" name="TextBox 3"/>
          <p:cNvSpPr txBox="1">
            <a:spLocks noChangeArrowheads="1"/>
          </p:cNvSpPr>
          <p:nvPr/>
        </p:nvSpPr>
        <p:spPr bwMode="auto">
          <a:xfrm>
            <a:off x="2678113" y="6037263"/>
            <a:ext cx="2873375" cy="461962"/>
          </a:xfrm>
          <a:prstGeom prst="rect">
            <a:avLst/>
          </a:prstGeom>
          <a:noFill/>
          <a:ln w="9525">
            <a:noFill/>
            <a:miter lim="800000"/>
            <a:headEnd/>
            <a:tailEnd/>
          </a:ln>
        </p:spPr>
        <p:txBody>
          <a:bodyPr>
            <a:spAutoFit/>
          </a:bodyPr>
          <a:lstStyle/>
          <a:p>
            <a:pPr algn="ctr"/>
            <a:r>
              <a:rPr lang="en-US" sz="2400" b="1">
                <a:solidFill>
                  <a:srgbClr val="FF0000"/>
                </a:solidFill>
              </a:rPr>
              <a:t>Channel Differences</a:t>
            </a:r>
          </a:p>
        </p:txBody>
      </p:sp>
      <p:pic>
        <p:nvPicPr>
          <p:cNvPr id="43012" name="Picture 5"/>
          <p:cNvPicPr>
            <a:picLocks noChangeAspect="1"/>
          </p:cNvPicPr>
          <p:nvPr/>
        </p:nvPicPr>
        <p:blipFill>
          <a:blip r:embed="rId3">
            <a:clrChange>
              <a:clrFrom>
                <a:srgbClr val="FFFFFF"/>
              </a:clrFrom>
              <a:clrTo>
                <a:srgbClr val="FFFFFF">
                  <a:alpha val="0"/>
                </a:srgbClr>
              </a:clrTo>
            </a:clrChange>
          </a:blip>
          <a:srcRect/>
          <a:stretch>
            <a:fillRect/>
          </a:stretch>
        </p:blipFill>
        <p:spPr bwMode="auto">
          <a:xfrm>
            <a:off x="7086600" y="990600"/>
            <a:ext cx="1974850" cy="1600200"/>
          </a:xfrm>
          <a:prstGeom prst="rect">
            <a:avLst/>
          </a:prstGeom>
          <a:noFill/>
          <a:ln w="9525">
            <a:noFill/>
            <a:miter lim="800000"/>
            <a:headEnd/>
            <a:tailEnd/>
          </a:ln>
        </p:spPr>
      </p:pic>
      <p:pic>
        <p:nvPicPr>
          <p:cNvPr id="43013" name="Picture 7"/>
          <p:cNvPicPr>
            <a:picLocks noChangeAspect="1"/>
          </p:cNvPicPr>
          <p:nvPr/>
        </p:nvPicPr>
        <p:blipFill>
          <a:blip r:embed="rId4"/>
          <a:srcRect/>
          <a:stretch>
            <a:fillRect/>
          </a:stretch>
        </p:blipFill>
        <p:spPr bwMode="auto">
          <a:xfrm>
            <a:off x="111125" y="1073150"/>
            <a:ext cx="3125788" cy="1828800"/>
          </a:xfrm>
          <a:prstGeom prst="rect">
            <a:avLst/>
          </a:prstGeom>
          <a:noFill/>
          <a:ln w="9525">
            <a:noFill/>
            <a:miter lim="800000"/>
            <a:headEnd/>
            <a:tailEnd/>
          </a:ln>
        </p:spPr>
      </p:pic>
      <p:cxnSp>
        <p:nvCxnSpPr>
          <p:cNvPr id="11" name="Straight Arrow Connector 10"/>
          <p:cNvCxnSpPr>
            <a:stCxn id="0" idx="3"/>
          </p:cNvCxnSpPr>
          <p:nvPr/>
        </p:nvCxnSpPr>
        <p:spPr>
          <a:xfrm>
            <a:off x="3236913" y="1987550"/>
            <a:ext cx="4154487"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015" name="TextBox 2"/>
          <p:cNvSpPr txBox="1">
            <a:spLocks noChangeArrowheads="1"/>
          </p:cNvSpPr>
          <p:nvPr/>
        </p:nvSpPr>
        <p:spPr bwMode="auto">
          <a:xfrm>
            <a:off x="4114800" y="1755775"/>
            <a:ext cx="2198688" cy="461963"/>
          </a:xfrm>
          <a:prstGeom prst="rect">
            <a:avLst/>
          </a:prstGeom>
          <a:solidFill>
            <a:schemeClr val="bg1"/>
          </a:solidFill>
          <a:ln w="9525">
            <a:noFill/>
            <a:miter lim="800000"/>
            <a:headEnd/>
            <a:tailEnd/>
          </a:ln>
        </p:spPr>
        <p:txBody>
          <a:bodyPr>
            <a:spAutoFit/>
          </a:bodyPr>
          <a:lstStyle/>
          <a:p>
            <a:pPr algn="ctr"/>
            <a:r>
              <a:rPr lang="en-US" sz="2400" b="1">
                <a:solidFill>
                  <a:srgbClr val="FF0000"/>
                </a:solidFill>
              </a:rPr>
              <a:t>Channel Entry</a:t>
            </a:r>
          </a:p>
        </p:txBody>
      </p:sp>
      <p:pic>
        <p:nvPicPr>
          <p:cNvPr id="43016" name="Picture 14"/>
          <p:cNvPicPr>
            <a:picLocks noChangeAspect="1"/>
          </p:cNvPicPr>
          <p:nvPr/>
        </p:nvPicPr>
        <p:blipFill>
          <a:blip r:embed="rId5"/>
          <a:srcRect/>
          <a:stretch>
            <a:fillRect/>
          </a:stretch>
        </p:blipFill>
        <p:spPr bwMode="auto">
          <a:xfrm>
            <a:off x="79375" y="3881438"/>
            <a:ext cx="2459038" cy="2617787"/>
          </a:xfrm>
          <a:prstGeom prst="rect">
            <a:avLst/>
          </a:prstGeom>
          <a:noFill/>
          <a:ln w="9525">
            <a:noFill/>
            <a:miter lim="800000"/>
            <a:headEnd/>
            <a:tailEnd/>
          </a:ln>
        </p:spPr>
      </p:pic>
      <p:pic>
        <p:nvPicPr>
          <p:cNvPr id="43017" name="Picture 15"/>
          <p:cNvPicPr>
            <a:picLocks noChangeAspect="1"/>
          </p:cNvPicPr>
          <p:nvPr/>
        </p:nvPicPr>
        <p:blipFill>
          <a:blip r:embed="rId6"/>
          <a:srcRect/>
          <a:stretch>
            <a:fillRect/>
          </a:stretch>
        </p:blipFill>
        <p:spPr bwMode="auto">
          <a:xfrm>
            <a:off x="5551488" y="4081463"/>
            <a:ext cx="3592512" cy="23955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Distribution Strategies</a:t>
            </a:r>
            <a:endParaRPr lang="en-US" dirty="0"/>
          </a:p>
        </p:txBody>
      </p:sp>
      <p:sp>
        <p:nvSpPr>
          <p:cNvPr id="3" name="TextBox 2"/>
          <p:cNvSpPr txBox="1"/>
          <p:nvPr/>
        </p:nvSpPr>
        <p:spPr>
          <a:xfrm>
            <a:off x="381000" y="948690"/>
            <a:ext cx="8381999" cy="5909310"/>
          </a:xfrm>
          <a:prstGeom prst="rect">
            <a:avLst/>
          </a:prstGeom>
          <a:noFill/>
        </p:spPr>
        <p:txBody>
          <a:bodyPr wrap="square" rtlCol="0">
            <a:spAutoFit/>
          </a:bodyPr>
          <a:lstStyle/>
          <a:p>
            <a:pPr algn="just"/>
            <a:r>
              <a:rPr lang="en-US" sz="2400" dirty="0" smtClean="0"/>
              <a:t>Too many U.S. manufacturers think their job is done once the product leaves the factory. They should instead note how the product moves within the foreign country and take a whole-channel view of distributing products to final users.</a:t>
            </a:r>
          </a:p>
          <a:p>
            <a:pPr algn="just"/>
            <a:endParaRPr lang="en-US" sz="2400" dirty="0" smtClean="0"/>
          </a:p>
          <a:p>
            <a:pPr algn="just"/>
            <a:r>
              <a:rPr lang="en-US" sz="2400" b="1" dirty="0" smtClean="0"/>
              <a:t>Channel Entry</a:t>
            </a:r>
          </a:p>
          <a:p>
            <a:pPr algn="just"/>
            <a:r>
              <a:rPr lang="en-US" sz="2400" dirty="0" smtClean="0"/>
              <a:t>When multinationals first enter a country, they prefer to work with local distributors with good local knowledge, but friction often arises later. The multinational complains that the local distributor doesn’t invest in business growth, doesn’t follow company policy, and doesn’t share enough information. The local distributor complains of insufficient corporate support, impossible goals, and confusing policies. The multinational must choose the right distributors, invest in them, and</a:t>
            </a:r>
          </a:p>
          <a:p>
            <a:pPr algn="just"/>
            <a:r>
              <a:rPr lang="en-US" sz="2400" dirty="0" smtClean="0"/>
              <a:t>set up performance goals to which they can agree.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Distribution Strategies</a:t>
            </a:r>
            <a:endParaRPr lang="en-US" dirty="0"/>
          </a:p>
        </p:txBody>
      </p:sp>
      <p:sp>
        <p:nvSpPr>
          <p:cNvPr id="3" name="TextBox 2"/>
          <p:cNvSpPr txBox="1"/>
          <p:nvPr/>
        </p:nvSpPr>
        <p:spPr>
          <a:xfrm>
            <a:off x="381000" y="948690"/>
            <a:ext cx="8381999" cy="4893647"/>
          </a:xfrm>
          <a:prstGeom prst="rect">
            <a:avLst/>
          </a:prstGeom>
          <a:noFill/>
        </p:spPr>
        <p:txBody>
          <a:bodyPr wrap="square" rtlCol="0">
            <a:spAutoFit/>
          </a:bodyPr>
          <a:lstStyle/>
          <a:p>
            <a:r>
              <a:rPr lang="en-US" sz="2400" b="1" dirty="0" smtClean="0"/>
              <a:t>CHANNEL DIFFERENCES</a:t>
            </a:r>
          </a:p>
          <a:p>
            <a:pPr algn="just"/>
            <a:r>
              <a:rPr lang="en-US" sz="2400" dirty="0" smtClean="0"/>
              <a:t>Another difference is the size and character of retail units abroad. Large-scale retail chains dominate the U.S. scene, but much foreign retailing is in the hands of small, independent retailers. Millions of Indian retailers operate tiny shops or sell in open markets. Markups are high, but the real price comes down through haggling. Incomes are low, most homes lack storage and refrigeration, and people shop daily for whatever they can carry home on foot or bicycle. In India, people often buy one cigarette at a time. Breaking bulk remains an important function of intermediaries and helps perpetuate long channels of distribution, a major obstacle to the expansion of large-scale retailing in developing countries.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6"/>
          <p:cNvSpPr>
            <a:spLocks/>
          </p:cNvSpPr>
          <p:nvPr/>
        </p:nvSpPr>
        <p:spPr bwMode="auto">
          <a:xfrm rot="18960000">
            <a:off x="-214313" y="171450"/>
            <a:ext cx="1979613" cy="1041400"/>
          </a:xfrm>
          <a:prstGeom prst="rect">
            <a:avLst/>
          </a:prstGeom>
          <a:noFill/>
          <a:ln>
            <a:noFill/>
          </a:ln>
          <a:extLst>
            <a:ext uri="{909E8E84-426E-40DD-AFC4-6F175D3DCCD1}"/>
            <a:ext uri="{91240B29-F687-4F45-9708-019B960494DF}"/>
          </a:extLst>
        </p:spPr>
        <p:txBody>
          <a:bodyPr lIns="38100" tIns="38100" rIns="38100" bIns="38100" anchor="ctr"/>
          <a:lstStyle/>
          <a:p>
            <a:pPr fontAlgn="auto">
              <a:spcBef>
                <a:spcPts val="0"/>
              </a:spcBef>
              <a:spcAft>
                <a:spcPts val="0"/>
              </a:spcAft>
              <a:defRPr/>
            </a:pPr>
            <a:r>
              <a:rPr lang="en-US" sz="2800" kern="0" dirty="0">
                <a:solidFill>
                  <a:srgbClr val="FFFFFF"/>
                </a:solidFill>
                <a:latin typeface="Lucida Grande" charset="0"/>
                <a:ea typeface="Lucida Grande" charset="0"/>
                <a:cs typeface="Lucida Grande" charset="0"/>
                <a:sym typeface="Lucida Grande" charset="0"/>
              </a:rPr>
              <a:t>Figure 21.4</a:t>
            </a:r>
          </a:p>
        </p:txBody>
      </p:sp>
      <p:sp>
        <p:nvSpPr>
          <p:cNvPr id="44036" name="Title 18"/>
          <p:cNvSpPr txBox="1">
            <a:spLocks/>
          </p:cNvSpPr>
          <p:nvPr/>
        </p:nvSpPr>
        <p:spPr bwMode="auto">
          <a:xfrm>
            <a:off x="757238" y="1992313"/>
            <a:ext cx="3505200" cy="2838450"/>
          </a:xfrm>
          <a:prstGeom prst="rect">
            <a:avLst/>
          </a:prstGeom>
          <a:noFill/>
          <a:ln w="9525">
            <a:noFill/>
            <a:miter lim="800000"/>
            <a:headEnd/>
            <a:tailEnd/>
          </a:ln>
        </p:spPr>
        <p:txBody>
          <a:bodyPr/>
          <a:lstStyle/>
          <a:p>
            <a:r>
              <a:rPr lang="en-US" sz="4000"/>
              <a:t>Whole-Channel Concept for International Marketing</a:t>
            </a:r>
          </a:p>
        </p:txBody>
      </p:sp>
      <p:sp>
        <p:nvSpPr>
          <p:cNvPr id="9" name="Rectangle 8"/>
          <p:cNvSpPr/>
          <p:nvPr/>
        </p:nvSpPr>
        <p:spPr>
          <a:xfrm>
            <a:off x="4876800" y="898525"/>
            <a:ext cx="2925763" cy="806450"/>
          </a:xfrm>
          <a:prstGeom prst="rect">
            <a:avLst/>
          </a:prstGeom>
          <a:solidFill>
            <a:srgbClr val="FBE268"/>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600" dirty="0">
                <a:solidFill>
                  <a:schemeClr val="tx1"/>
                </a:solidFill>
              </a:rPr>
              <a:t>Seller</a:t>
            </a:r>
          </a:p>
        </p:txBody>
      </p:sp>
      <p:sp>
        <p:nvSpPr>
          <p:cNvPr id="10" name="Rectangle 9"/>
          <p:cNvSpPr/>
          <p:nvPr/>
        </p:nvSpPr>
        <p:spPr>
          <a:xfrm>
            <a:off x="4876800" y="4241800"/>
            <a:ext cx="2925763" cy="806450"/>
          </a:xfrm>
          <a:prstGeom prst="rect">
            <a:avLst/>
          </a:prstGeom>
          <a:solidFill>
            <a:srgbClr val="F5B7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600" dirty="0">
                <a:solidFill>
                  <a:schemeClr val="tx1"/>
                </a:solidFill>
              </a:rPr>
              <a:t>Channels within foreign nations</a:t>
            </a:r>
          </a:p>
        </p:txBody>
      </p:sp>
      <p:sp>
        <p:nvSpPr>
          <p:cNvPr id="11" name="Rectangle 10"/>
          <p:cNvSpPr/>
          <p:nvPr/>
        </p:nvSpPr>
        <p:spPr>
          <a:xfrm>
            <a:off x="4876800" y="3127375"/>
            <a:ext cx="2925763" cy="806450"/>
          </a:xfrm>
          <a:prstGeom prst="rect">
            <a:avLst/>
          </a:prstGeom>
          <a:solidFill>
            <a:srgbClr val="D7BED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600" dirty="0">
                <a:solidFill>
                  <a:schemeClr val="tx1"/>
                </a:solidFill>
              </a:rPr>
              <a:t>Channels between nations</a:t>
            </a:r>
          </a:p>
        </p:txBody>
      </p:sp>
      <p:sp>
        <p:nvSpPr>
          <p:cNvPr id="12" name="Rectangle 11"/>
          <p:cNvSpPr/>
          <p:nvPr/>
        </p:nvSpPr>
        <p:spPr>
          <a:xfrm>
            <a:off x="4876800" y="2012950"/>
            <a:ext cx="2925763" cy="806450"/>
          </a:xfrm>
          <a:prstGeom prst="rect">
            <a:avLst/>
          </a:prstGeom>
          <a:solidFill>
            <a:srgbClr val="E3F1AD"/>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600" dirty="0">
                <a:solidFill>
                  <a:schemeClr val="tx1"/>
                </a:solidFill>
              </a:rPr>
              <a:t>Seller’s marketing headquarters</a:t>
            </a:r>
          </a:p>
        </p:txBody>
      </p:sp>
      <p:sp>
        <p:nvSpPr>
          <p:cNvPr id="13" name="Rectangle 12"/>
          <p:cNvSpPr/>
          <p:nvPr/>
        </p:nvSpPr>
        <p:spPr>
          <a:xfrm>
            <a:off x="4876800" y="5356225"/>
            <a:ext cx="2925763" cy="806450"/>
          </a:xfrm>
          <a:prstGeom prst="rect">
            <a:avLst/>
          </a:prstGeom>
          <a:solidFill>
            <a:srgbClr val="F9D19D"/>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600" dirty="0">
                <a:solidFill>
                  <a:schemeClr val="tx1"/>
                </a:solidFill>
              </a:rPr>
              <a:t>Final buyer</a:t>
            </a:r>
          </a:p>
        </p:txBody>
      </p:sp>
      <p:cxnSp>
        <p:nvCxnSpPr>
          <p:cNvPr id="14" name="Straight Arrow Connector 13"/>
          <p:cNvCxnSpPr/>
          <p:nvPr/>
        </p:nvCxnSpPr>
        <p:spPr>
          <a:xfrm>
            <a:off x="6340475" y="1704975"/>
            <a:ext cx="0" cy="287338"/>
          </a:xfrm>
          <a:prstGeom prst="straightConnector1">
            <a:avLst/>
          </a:prstGeom>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12" idx="2"/>
            <a:endCxn id="11" idx="0"/>
          </p:cNvCxnSpPr>
          <p:nvPr/>
        </p:nvCxnSpPr>
        <p:spPr>
          <a:xfrm>
            <a:off x="6340475" y="2819400"/>
            <a:ext cx="0" cy="307975"/>
          </a:xfrm>
          <a:prstGeom prst="straightConnector1">
            <a:avLst/>
          </a:prstGeom>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1" idx="2"/>
            <a:endCxn id="10" idx="0"/>
          </p:cNvCxnSpPr>
          <p:nvPr/>
        </p:nvCxnSpPr>
        <p:spPr>
          <a:xfrm>
            <a:off x="6340475" y="3933825"/>
            <a:ext cx="0" cy="307975"/>
          </a:xfrm>
          <a:prstGeom prst="straightConnector1">
            <a:avLst/>
          </a:prstGeom>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0" idx="2"/>
            <a:endCxn id="13" idx="0"/>
          </p:cNvCxnSpPr>
          <p:nvPr/>
        </p:nvCxnSpPr>
        <p:spPr>
          <a:xfrm>
            <a:off x="6340475" y="5048250"/>
            <a:ext cx="0" cy="307975"/>
          </a:xfrm>
          <a:prstGeom prst="straightConnector1">
            <a:avLst/>
          </a:prstGeom>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Country-of-Origin Effects</a:t>
            </a:r>
          </a:p>
        </p:txBody>
      </p:sp>
      <p:sp>
        <p:nvSpPr>
          <p:cNvPr id="45059" name="TextBox 2"/>
          <p:cNvSpPr txBox="1">
            <a:spLocks noChangeArrowheads="1"/>
          </p:cNvSpPr>
          <p:nvPr/>
        </p:nvSpPr>
        <p:spPr bwMode="auto">
          <a:xfrm>
            <a:off x="87313" y="1295400"/>
            <a:ext cx="4397375" cy="523875"/>
          </a:xfrm>
          <a:prstGeom prst="rect">
            <a:avLst/>
          </a:prstGeom>
          <a:noFill/>
          <a:ln w="9525">
            <a:noFill/>
            <a:miter lim="800000"/>
            <a:headEnd/>
            <a:tailEnd/>
          </a:ln>
        </p:spPr>
        <p:txBody>
          <a:bodyPr>
            <a:spAutoFit/>
          </a:bodyPr>
          <a:lstStyle/>
          <a:p>
            <a:r>
              <a:rPr lang="en-US" sz="2800" b="1">
                <a:solidFill>
                  <a:srgbClr val="FF0000"/>
                </a:solidFill>
              </a:rPr>
              <a:t>Building Country Images</a:t>
            </a:r>
          </a:p>
        </p:txBody>
      </p:sp>
      <p:pic>
        <p:nvPicPr>
          <p:cNvPr id="45060" name="Picture 11"/>
          <p:cNvPicPr>
            <a:picLocks noChangeAspect="1"/>
          </p:cNvPicPr>
          <p:nvPr/>
        </p:nvPicPr>
        <p:blipFill>
          <a:blip r:embed="rId3"/>
          <a:srcRect/>
          <a:stretch>
            <a:fillRect/>
          </a:stretch>
        </p:blipFill>
        <p:spPr bwMode="auto">
          <a:xfrm>
            <a:off x="1328738" y="3863975"/>
            <a:ext cx="2584450" cy="2765425"/>
          </a:xfrm>
          <a:prstGeom prst="rect">
            <a:avLst/>
          </a:prstGeom>
          <a:noFill/>
          <a:ln w="9525">
            <a:noFill/>
            <a:miter lim="800000"/>
            <a:headEnd/>
            <a:tailEnd/>
          </a:ln>
        </p:spPr>
      </p:pic>
      <p:pic>
        <p:nvPicPr>
          <p:cNvPr id="45061" name="Picture 12"/>
          <p:cNvPicPr>
            <a:picLocks noChangeAspect="1"/>
          </p:cNvPicPr>
          <p:nvPr/>
        </p:nvPicPr>
        <p:blipFill>
          <a:blip r:embed="rId4">
            <a:clrChange>
              <a:clrFrom>
                <a:srgbClr val="FDFDFD"/>
              </a:clrFrom>
              <a:clrTo>
                <a:srgbClr val="FDFDFD">
                  <a:alpha val="0"/>
                </a:srgbClr>
              </a:clrTo>
            </a:clrChange>
          </a:blip>
          <a:srcRect/>
          <a:stretch>
            <a:fillRect/>
          </a:stretch>
        </p:blipFill>
        <p:spPr bwMode="auto">
          <a:xfrm>
            <a:off x="0" y="1908175"/>
            <a:ext cx="2830513" cy="1955800"/>
          </a:xfrm>
          <a:prstGeom prst="rect">
            <a:avLst/>
          </a:prstGeom>
          <a:noFill/>
          <a:ln w="9525">
            <a:noFill/>
            <a:miter lim="800000"/>
            <a:headEnd/>
            <a:tailEnd/>
          </a:ln>
        </p:spPr>
      </p:pic>
      <p:pic>
        <p:nvPicPr>
          <p:cNvPr id="45062" name="Picture 13"/>
          <p:cNvPicPr>
            <a:picLocks noChangeAspect="1"/>
          </p:cNvPicPr>
          <p:nvPr/>
        </p:nvPicPr>
        <p:blipFill>
          <a:blip r:embed="rId5"/>
          <a:srcRect/>
          <a:stretch>
            <a:fillRect/>
          </a:stretch>
        </p:blipFill>
        <p:spPr bwMode="auto">
          <a:xfrm>
            <a:off x="6400800" y="1306513"/>
            <a:ext cx="2624138" cy="233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Country-of-Origin Effects</a:t>
            </a:r>
          </a:p>
        </p:txBody>
      </p:sp>
      <p:sp>
        <p:nvSpPr>
          <p:cNvPr id="46083" name="TextBox 3"/>
          <p:cNvSpPr txBox="1">
            <a:spLocks noChangeArrowheads="1"/>
          </p:cNvSpPr>
          <p:nvPr/>
        </p:nvSpPr>
        <p:spPr bwMode="auto">
          <a:xfrm>
            <a:off x="98425" y="1143000"/>
            <a:ext cx="3557588" cy="523875"/>
          </a:xfrm>
          <a:prstGeom prst="rect">
            <a:avLst/>
          </a:prstGeom>
          <a:noFill/>
          <a:ln w="9525">
            <a:noFill/>
            <a:miter lim="800000"/>
            <a:headEnd/>
            <a:tailEnd/>
          </a:ln>
        </p:spPr>
        <p:txBody>
          <a:bodyPr>
            <a:spAutoFit/>
          </a:bodyPr>
          <a:lstStyle/>
          <a:p>
            <a:r>
              <a:rPr lang="en-US" sz="2800" b="1">
                <a:solidFill>
                  <a:srgbClr val="FF0000"/>
                </a:solidFill>
              </a:rPr>
              <a:t>Consumer Perceptions</a:t>
            </a:r>
          </a:p>
        </p:txBody>
      </p:sp>
      <p:pic>
        <p:nvPicPr>
          <p:cNvPr id="46084" name="Picture 4"/>
          <p:cNvPicPr>
            <a:picLocks noChangeAspect="1"/>
          </p:cNvPicPr>
          <p:nvPr/>
        </p:nvPicPr>
        <p:blipFill>
          <a:blip r:embed="rId3">
            <a:clrChange>
              <a:clrFrom>
                <a:srgbClr val="FFFFFF"/>
              </a:clrFrom>
              <a:clrTo>
                <a:srgbClr val="FFFFFF">
                  <a:alpha val="0"/>
                </a:srgbClr>
              </a:clrTo>
            </a:clrChange>
          </a:blip>
          <a:srcRect/>
          <a:stretch>
            <a:fillRect/>
          </a:stretch>
        </p:blipFill>
        <p:spPr bwMode="auto">
          <a:xfrm>
            <a:off x="7629525" y="990600"/>
            <a:ext cx="1393825" cy="2100263"/>
          </a:xfrm>
          <a:prstGeom prst="rect">
            <a:avLst/>
          </a:prstGeom>
          <a:noFill/>
          <a:ln w="9525">
            <a:noFill/>
            <a:miter lim="800000"/>
            <a:headEnd/>
            <a:tailEnd/>
          </a:ln>
        </p:spPr>
      </p:pic>
      <p:pic>
        <p:nvPicPr>
          <p:cNvPr id="46086" name="Picture 6"/>
          <p:cNvPicPr>
            <a:picLocks noChangeAspect="1"/>
          </p:cNvPicPr>
          <p:nvPr/>
        </p:nvPicPr>
        <p:blipFill>
          <a:blip r:embed="rId4"/>
          <a:srcRect/>
          <a:stretch>
            <a:fillRect/>
          </a:stretch>
        </p:blipFill>
        <p:spPr bwMode="auto">
          <a:xfrm>
            <a:off x="7629525" y="5257800"/>
            <a:ext cx="1092200" cy="1238250"/>
          </a:xfrm>
          <a:prstGeom prst="rect">
            <a:avLst/>
          </a:prstGeom>
          <a:noFill/>
          <a:ln w="9525">
            <a:noFill/>
            <a:miter lim="800000"/>
            <a:headEnd/>
            <a:tailEnd/>
          </a:ln>
        </p:spPr>
      </p:pic>
      <p:pic>
        <p:nvPicPr>
          <p:cNvPr id="46087" name="Picture 8"/>
          <p:cNvPicPr>
            <a:picLocks noChangeAspect="1"/>
          </p:cNvPicPr>
          <p:nvPr/>
        </p:nvPicPr>
        <p:blipFill>
          <a:blip r:embed="rId5">
            <a:clrChange>
              <a:clrFrom>
                <a:srgbClr val="FFFFFF"/>
              </a:clrFrom>
              <a:clrTo>
                <a:srgbClr val="FFFFFF">
                  <a:alpha val="0"/>
                </a:srgbClr>
              </a:clrTo>
            </a:clrChange>
          </a:blip>
          <a:srcRect/>
          <a:stretch>
            <a:fillRect/>
          </a:stretch>
        </p:blipFill>
        <p:spPr bwMode="auto">
          <a:xfrm>
            <a:off x="6324600" y="1508125"/>
            <a:ext cx="598488" cy="1063625"/>
          </a:xfrm>
          <a:prstGeom prst="rect">
            <a:avLst/>
          </a:prstGeom>
          <a:noFill/>
          <a:ln w="9525">
            <a:noFill/>
            <a:miter lim="800000"/>
            <a:headEnd/>
            <a:tailEnd/>
          </a:ln>
        </p:spPr>
      </p:pic>
      <p:pic>
        <p:nvPicPr>
          <p:cNvPr id="46088" name="Picture 9"/>
          <p:cNvPicPr>
            <a:picLocks noChangeAspect="1"/>
          </p:cNvPicPr>
          <p:nvPr/>
        </p:nvPicPr>
        <p:blipFill>
          <a:blip r:embed="rId6">
            <a:clrChange>
              <a:clrFrom>
                <a:srgbClr val="FFFFFF"/>
              </a:clrFrom>
              <a:clrTo>
                <a:srgbClr val="FFFFFF">
                  <a:alpha val="0"/>
                </a:srgbClr>
              </a:clrTo>
            </a:clrChange>
          </a:blip>
          <a:srcRect/>
          <a:stretch>
            <a:fillRect/>
          </a:stretch>
        </p:blipFill>
        <p:spPr bwMode="auto">
          <a:xfrm>
            <a:off x="6186488" y="5181600"/>
            <a:ext cx="873125" cy="1112838"/>
          </a:xfrm>
          <a:prstGeom prst="rect">
            <a:avLst/>
          </a:prstGeom>
          <a:noFill/>
          <a:ln w="9525">
            <a:noFill/>
            <a:miter lim="800000"/>
            <a:headEnd/>
            <a:tailEnd/>
          </a:ln>
        </p:spPr>
      </p:pic>
      <p:pic>
        <p:nvPicPr>
          <p:cNvPr id="46090" name="Picture 11"/>
          <p:cNvPicPr>
            <a:picLocks noChangeAspect="1"/>
          </p:cNvPicPr>
          <p:nvPr/>
        </p:nvPicPr>
        <p:blipFill>
          <a:blip r:embed="rId7"/>
          <a:srcRect/>
          <a:stretch>
            <a:fillRect/>
          </a:stretch>
        </p:blipFill>
        <p:spPr bwMode="auto">
          <a:xfrm>
            <a:off x="98425" y="4495800"/>
            <a:ext cx="2057400" cy="2057400"/>
          </a:xfrm>
          <a:prstGeom prst="rect">
            <a:avLst/>
          </a:prstGeom>
          <a:noFill/>
          <a:ln w="9525">
            <a:noFill/>
            <a:miter lim="800000"/>
            <a:headEnd/>
            <a:tailEnd/>
          </a:ln>
        </p:spPr>
      </p:pic>
      <p:sp>
        <p:nvSpPr>
          <p:cNvPr id="46091" name="TextBox 12"/>
          <p:cNvSpPr txBox="1">
            <a:spLocks noChangeArrowheads="1"/>
          </p:cNvSpPr>
          <p:nvPr/>
        </p:nvSpPr>
        <p:spPr bwMode="auto">
          <a:xfrm>
            <a:off x="1752600" y="6032500"/>
            <a:ext cx="2286000" cy="522288"/>
          </a:xfrm>
          <a:prstGeom prst="rect">
            <a:avLst/>
          </a:prstGeom>
          <a:noFill/>
          <a:ln w="9525">
            <a:noFill/>
            <a:miter lim="800000"/>
            <a:headEnd/>
            <a:tailEnd/>
          </a:ln>
        </p:spPr>
        <p:txBody>
          <a:bodyPr>
            <a:spAutoFit/>
          </a:bodyPr>
          <a:lstStyle/>
          <a:p>
            <a:r>
              <a:rPr lang="en-US" sz="2800" b="1"/>
              <a:t>Ethnocentric</a:t>
            </a:r>
          </a:p>
        </p:txBody>
      </p:sp>
      <p:pic>
        <p:nvPicPr>
          <p:cNvPr id="46092" name="Picture 13"/>
          <p:cNvPicPr>
            <a:picLocks noChangeAspect="1"/>
          </p:cNvPicPr>
          <p:nvPr/>
        </p:nvPicPr>
        <p:blipFill>
          <a:blip r:embed="rId8"/>
          <a:srcRect/>
          <a:stretch>
            <a:fillRect/>
          </a:stretch>
        </p:blipFill>
        <p:spPr bwMode="auto">
          <a:xfrm>
            <a:off x="2155825" y="2035175"/>
            <a:ext cx="2873375" cy="2155825"/>
          </a:xfrm>
          <a:prstGeom prst="rect">
            <a:avLst/>
          </a:prstGeom>
          <a:noFill/>
          <a:ln w="9525">
            <a:noFill/>
            <a:miter lim="800000"/>
            <a:headEnd/>
            <a:tailEnd/>
          </a:ln>
        </p:spPr>
      </p:pic>
      <p:sp>
        <p:nvSpPr>
          <p:cNvPr id="46093" name="TextBox 14"/>
          <p:cNvSpPr txBox="1">
            <a:spLocks noChangeArrowheads="1"/>
          </p:cNvSpPr>
          <p:nvPr/>
        </p:nvSpPr>
        <p:spPr bwMode="auto">
          <a:xfrm>
            <a:off x="990600" y="2362200"/>
            <a:ext cx="1905000" cy="369888"/>
          </a:xfrm>
          <a:prstGeom prst="rect">
            <a:avLst/>
          </a:prstGeom>
          <a:noFill/>
          <a:ln w="9525">
            <a:noFill/>
            <a:miter lim="800000"/>
            <a:headEnd/>
            <a:tailEnd/>
          </a:ln>
        </p:spPr>
        <p:txBody>
          <a:bodyPr>
            <a:spAutoFit/>
          </a:bodyPr>
          <a:lstStyle/>
          <a:p>
            <a:r>
              <a:rPr lang="en-US"/>
              <a:t>Ford Mustang</a:t>
            </a:r>
          </a:p>
        </p:txBody>
      </p:sp>
      <p:sp>
        <p:nvSpPr>
          <p:cNvPr id="46094" name="TextBox 15"/>
          <p:cNvSpPr txBox="1">
            <a:spLocks noChangeArrowheads="1"/>
          </p:cNvSpPr>
          <p:nvPr/>
        </p:nvSpPr>
        <p:spPr bwMode="auto">
          <a:xfrm>
            <a:off x="4076700" y="3657600"/>
            <a:ext cx="1905000" cy="369888"/>
          </a:xfrm>
          <a:prstGeom prst="rect">
            <a:avLst/>
          </a:prstGeom>
          <a:noFill/>
          <a:ln w="9525">
            <a:noFill/>
            <a:miter lim="800000"/>
            <a:headEnd/>
            <a:tailEnd/>
          </a:ln>
        </p:spPr>
        <p:txBody>
          <a:bodyPr>
            <a:spAutoFit/>
          </a:bodyPr>
          <a:lstStyle/>
          <a:p>
            <a:r>
              <a:rPr lang="en-US"/>
              <a:t>Toyota Sienna</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Country-of-Origin Effects</a:t>
            </a:r>
            <a:endParaRPr lang="en-US" dirty="0"/>
          </a:p>
        </p:txBody>
      </p:sp>
      <p:sp>
        <p:nvSpPr>
          <p:cNvPr id="3" name="TextBox 2"/>
          <p:cNvSpPr txBox="1"/>
          <p:nvPr/>
        </p:nvSpPr>
        <p:spPr>
          <a:xfrm>
            <a:off x="228600" y="1371600"/>
            <a:ext cx="8915400" cy="5693866"/>
          </a:xfrm>
          <a:prstGeom prst="rect">
            <a:avLst/>
          </a:prstGeom>
          <a:noFill/>
        </p:spPr>
        <p:txBody>
          <a:bodyPr wrap="square" rtlCol="0">
            <a:spAutoFit/>
          </a:bodyPr>
          <a:lstStyle/>
          <a:p>
            <a:r>
              <a:rPr lang="en-US" sz="2600" b="1" dirty="0" smtClean="0"/>
              <a:t>Consumer Perceptions of Country of Origin</a:t>
            </a:r>
          </a:p>
          <a:p>
            <a:r>
              <a:rPr lang="en-US" sz="2600" dirty="0" smtClean="0"/>
              <a:t>Global marketers know that buyers hold distinct attitudes and beliefs about brands or products from different countries</a:t>
            </a:r>
            <a:r>
              <a:rPr lang="en-US" sz="2600" dirty="0" smtClean="0"/>
              <a:t>. These </a:t>
            </a:r>
            <a:r>
              <a:rPr lang="en-US" sz="2600" dirty="0" smtClean="0"/>
              <a:t>perceptions can be an attribute in decision making or influence other attributes in the process (“if it’s French, it must be stylish”). The mere fact that a brand is perceived as successful on a global stage— whether it sends a quality signal, taps into cultural myths, or reinforces a sense of social responsibility—may lend credibility and respect. Several studies have found the following:</a:t>
            </a:r>
          </a:p>
          <a:p>
            <a:r>
              <a:rPr lang="en-US" sz="2600" b="1" dirty="0" smtClean="0"/>
              <a:t>• </a:t>
            </a:r>
            <a:r>
              <a:rPr lang="en-US" sz="2600" dirty="0" smtClean="0"/>
              <a:t>People are often ethnocentric and favorably predisposed to their own country’s products, unless they come from a less developed country.</a:t>
            </a:r>
          </a:p>
          <a:p>
            <a:endParaRPr lang="en-US" sz="2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Country-of-Origin Effects</a:t>
            </a:r>
            <a:endParaRPr lang="en-US" dirty="0"/>
          </a:p>
        </p:txBody>
      </p:sp>
      <p:sp>
        <p:nvSpPr>
          <p:cNvPr id="3" name="TextBox 2"/>
          <p:cNvSpPr txBox="1"/>
          <p:nvPr/>
        </p:nvSpPr>
        <p:spPr>
          <a:xfrm>
            <a:off x="228600" y="838200"/>
            <a:ext cx="8915400" cy="6401753"/>
          </a:xfrm>
          <a:prstGeom prst="rect">
            <a:avLst/>
          </a:prstGeom>
          <a:noFill/>
        </p:spPr>
        <p:txBody>
          <a:bodyPr wrap="square" rtlCol="0">
            <a:spAutoFit/>
          </a:bodyPr>
          <a:lstStyle/>
          <a:p>
            <a:r>
              <a:rPr lang="en-US" sz="2800" b="1" dirty="0" smtClean="0"/>
              <a:t>• </a:t>
            </a:r>
            <a:r>
              <a:rPr lang="en-US" sz="2800" dirty="0" smtClean="0"/>
              <a:t>The more favorable a country’s image, the more prominently the “Made in...” label should be displayed.</a:t>
            </a:r>
          </a:p>
          <a:p>
            <a:r>
              <a:rPr lang="en-US" sz="2800" b="1" dirty="0" smtClean="0"/>
              <a:t>• </a:t>
            </a:r>
            <a:r>
              <a:rPr lang="en-US" sz="2800" dirty="0" smtClean="0"/>
              <a:t>The impact of country of origin varies with the type of product. Consumers want to know where a car was made, but not the lubricating oil.</a:t>
            </a:r>
          </a:p>
          <a:p>
            <a:r>
              <a:rPr lang="en-US" sz="2800" b="1" dirty="0" smtClean="0"/>
              <a:t>• </a:t>
            </a:r>
            <a:r>
              <a:rPr lang="en-US" sz="2800" dirty="0" smtClean="0"/>
              <a:t>Certain countries enjoy a reputation for certain goods: Japan for automobiles and consumer electronics; the United States for high-tech innovations, soft drinks, toys, cigarettes, and jeans; France for wine, perfume, and luxury goods.</a:t>
            </a:r>
          </a:p>
          <a:p>
            <a:r>
              <a:rPr lang="en-US" sz="2800" b="1" dirty="0" smtClean="0"/>
              <a:t>• </a:t>
            </a:r>
            <a:r>
              <a:rPr lang="en-US" sz="2800" dirty="0" smtClean="0"/>
              <a:t>Sometimes country-of-origin perception can encompass an entire country’s products. In one study, Chinese consumers in Hong Kong perceived U.S. products as prestigious, Japanese products as innovative, and Chinese products as cheap.</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Which is More American?</a:t>
            </a:r>
          </a:p>
        </p:txBody>
      </p:sp>
      <p:pic>
        <p:nvPicPr>
          <p:cNvPr id="47107" name="Picture 13"/>
          <p:cNvPicPr>
            <a:picLocks noChangeAspect="1"/>
          </p:cNvPicPr>
          <p:nvPr/>
        </p:nvPicPr>
        <p:blipFill>
          <a:blip r:embed="rId3"/>
          <a:srcRect/>
          <a:stretch>
            <a:fillRect/>
          </a:stretch>
        </p:blipFill>
        <p:spPr bwMode="auto">
          <a:xfrm>
            <a:off x="225425" y="1157288"/>
            <a:ext cx="4194175" cy="2728912"/>
          </a:xfrm>
          <a:prstGeom prst="rect">
            <a:avLst/>
          </a:prstGeom>
          <a:noFill/>
          <a:ln w="9525">
            <a:noFill/>
            <a:miter lim="800000"/>
            <a:headEnd/>
            <a:tailEnd/>
          </a:ln>
        </p:spPr>
      </p:pic>
      <p:sp>
        <p:nvSpPr>
          <p:cNvPr id="47108" name="TextBox 14"/>
          <p:cNvSpPr txBox="1">
            <a:spLocks noChangeArrowheads="1"/>
          </p:cNvSpPr>
          <p:nvPr/>
        </p:nvSpPr>
        <p:spPr bwMode="auto">
          <a:xfrm>
            <a:off x="73025" y="1065213"/>
            <a:ext cx="2365375" cy="522287"/>
          </a:xfrm>
          <a:prstGeom prst="rect">
            <a:avLst/>
          </a:prstGeom>
          <a:noFill/>
          <a:ln w="9525">
            <a:noFill/>
            <a:miter lim="800000"/>
            <a:headEnd/>
            <a:tailEnd/>
          </a:ln>
        </p:spPr>
        <p:txBody>
          <a:bodyPr>
            <a:spAutoFit/>
          </a:bodyPr>
          <a:lstStyle/>
          <a:p>
            <a:r>
              <a:rPr lang="en-US" sz="2800" b="1">
                <a:solidFill>
                  <a:srgbClr val="FF0000"/>
                </a:solidFill>
              </a:rPr>
              <a:t>Ford Mustang</a:t>
            </a:r>
          </a:p>
        </p:txBody>
      </p:sp>
      <p:sp>
        <p:nvSpPr>
          <p:cNvPr id="47109" name="TextBox 15"/>
          <p:cNvSpPr txBox="1">
            <a:spLocks noChangeArrowheads="1"/>
          </p:cNvSpPr>
          <p:nvPr/>
        </p:nvSpPr>
        <p:spPr bwMode="auto">
          <a:xfrm>
            <a:off x="6640513" y="3048000"/>
            <a:ext cx="2416175" cy="523875"/>
          </a:xfrm>
          <a:prstGeom prst="rect">
            <a:avLst/>
          </a:prstGeom>
          <a:noFill/>
          <a:ln w="9525">
            <a:noFill/>
            <a:miter lim="800000"/>
            <a:headEnd/>
            <a:tailEnd/>
          </a:ln>
        </p:spPr>
        <p:txBody>
          <a:bodyPr>
            <a:spAutoFit/>
          </a:bodyPr>
          <a:lstStyle/>
          <a:p>
            <a:r>
              <a:rPr lang="en-US" sz="2800" b="1">
                <a:solidFill>
                  <a:srgbClr val="FF0000"/>
                </a:solidFill>
              </a:rPr>
              <a:t>Toyota Sienna</a:t>
            </a:r>
          </a:p>
        </p:txBody>
      </p:sp>
      <p:pic>
        <p:nvPicPr>
          <p:cNvPr id="47110" name="Picture 2"/>
          <p:cNvPicPr>
            <a:picLocks noChangeAspect="1"/>
          </p:cNvPicPr>
          <p:nvPr/>
        </p:nvPicPr>
        <p:blipFill>
          <a:blip r:embed="rId4"/>
          <a:srcRect/>
          <a:stretch>
            <a:fillRect/>
          </a:stretch>
        </p:blipFill>
        <p:spPr bwMode="auto">
          <a:xfrm>
            <a:off x="4724400" y="3581400"/>
            <a:ext cx="4332288" cy="2960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130" name="Picture 7"/>
          <p:cNvPicPr>
            <a:picLocks noChangeAspect="1"/>
          </p:cNvPicPr>
          <p:nvPr/>
        </p:nvPicPr>
        <p:blipFill>
          <a:blip r:embed="rId3"/>
          <a:srcRect/>
          <a:stretch>
            <a:fillRect/>
          </a:stretch>
        </p:blipFill>
        <p:spPr bwMode="auto">
          <a:xfrm>
            <a:off x="3352800" y="3700463"/>
            <a:ext cx="3886200" cy="2914650"/>
          </a:xfrm>
          <a:prstGeom prst="rect">
            <a:avLst/>
          </a:prstGeom>
          <a:noFill/>
          <a:ln w="9525">
            <a:noFill/>
            <a:miter lim="800000"/>
            <a:headEnd/>
            <a:tailEnd/>
          </a:ln>
        </p:spPr>
      </p:pic>
      <p:sp>
        <p:nvSpPr>
          <p:cNvPr id="48131"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Marketing Organization</a:t>
            </a:r>
          </a:p>
        </p:txBody>
      </p:sp>
      <p:sp>
        <p:nvSpPr>
          <p:cNvPr id="48132" name="TextBox 2"/>
          <p:cNvSpPr txBox="1">
            <a:spLocks noChangeArrowheads="1"/>
          </p:cNvSpPr>
          <p:nvPr/>
        </p:nvSpPr>
        <p:spPr bwMode="auto">
          <a:xfrm>
            <a:off x="5938838" y="3319463"/>
            <a:ext cx="3186112" cy="460375"/>
          </a:xfrm>
          <a:prstGeom prst="rect">
            <a:avLst/>
          </a:prstGeom>
          <a:noFill/>
          <a:ln w="9525">
            <a:noFill/>
            <a:miter lim="800000"/>
            <a:headEnd/>
            <a:tailEnd/>
          </a:ln>
        </p:spPr>
        <p:txBody>
          <a:bodyPr>
            <a:spAutoFit/>
          </a:bodyPr>
          <a:lstStyle/>
          <a:p>
            <a:pPr algn="ctr"/>
            <a:r>
              <a:rPr lang="en-US" sz="2400" b="1">
                <a:solidFill>
                  <a:srgbClr val="FF0000"/>
                </a:solidFill>
              </a:rPr>
              <a:t>Export Department</a:t>
            </a:r>
          </a:p>
        </p:txBody>
      </p:sp>
      <p:sp>
        <p:nvSpPr>
          <p:cNvPr id="48133" name="TextBox 4"/>
          <p:cNvSpPr txBox="1">
            <a:spLocks noChangeArrowheads="1"/>
          </p:cNvSpPr>
          <p:nvPr/>
        </p:nvSpPr>
        <p:spPr bwMode="auto">
          <a:xfrm>
            <a:off x="838200" y="6096000"/>
            <a:ext cx="4397375" cy="461963"/>
          </a:xfrm>
          <a:prstGeom prst="rect">
            <a:avLst/>
          </a:prstGeom>
          <a:noFill/>
          <a:ln w="9525">
            <a:noFill/>
            <a:miter lim="800000"/>
            <a:headEnd/>
            <a:tailEnd/>
          </a:ln>
        </p:spPr>
        <p:txBody>
          <a:bodyPr>
            <a:spAutoFit/>
          </a:bodyPr>
          <a:lstStyle/>
          <a:p>
            <a:r>
              <a:rPr lang="en-US" sz="2400" b="1">
                <a:solidFill>
                  <a:srgbClr val="FF0000"/>
                </a:solidFill>
              </a:rPr>
              <a:t>Global Organization</a:t>
            </a:r>
          </a:p>
        </p:txBody>
      </p:sp>
      <p:pic>
        <p:nvPicPr>
          <p:cNvPr id="48134" name="Picture 5"/>
          <p:cNvPicPr>
            <a:picLocks noChangeAspect="1"/>
          </p:cNvPicPr>
          <p:nvPr/>
        </p:nvPicPr>
        <p:blipFill>
          <a:blip r:embed="rId4">
            <a:clrChange>
              <a:clrFrom>
                <a:srgbClr val="FFFFFF"/>
              </a:clrFrom>
              <a:clrTo>
                <a:srgbClr val="FFFFFF">
                  <a:alpha val="0"/>
                </a:srgbClr>
              </a:clrTo>
            </a:clrChange>
          </a:blip>
          <a:srcRect/>
          <a:stretch>
            <a:fillRect/>
          </a:stretch>
        </p:blipFill>
        <p:spPr bwMode="auto">
          <a:xfrm>
            <a:off x="5938838" y="990600"/>
            <a:ext cx="3186112" cy="2319338"/>
          </a:xfrm>
          <a:prstGeom prst="rect">
            <a:avLst/>
          </a:prstGeom>
          <a:noFill/>
          <a:ln w="9525">
            <a:noFill/>
            <a:miter lim="800000"/>
            <a:headEnd/>
            <a:tailEnd/>
          </a:ln>
        </p:spPr>
      </p:pic>
      <p:pic>
        <p:nvPicPr>
          <p:cNvPr id="48135" name="Picture 6"/>
          <p:cNvPicPr>
            <a:picLocks noChangeAspect="1"/>
          </p:cNvPicPr>
          <p:nvPr/>
        </p:nvPicPr>
        <p:blipFill>
          <a:blip r:embed="rId5">
            <a:clrChange>
              <a:clrFrom>
                <a:srgbClr val="FFFFFF"/>
              </a:clrFrom>
              <a:clrTo>
                <a:srgbClr val="FFFFFF">
                  <a:alpha val="0"/>
                </a:srgbClr>
              </a:clrTo>
            </a:clrChange>
          </a:blip>
          <a:srcRect/>
          <a:stretch>
            <a:fillRect/>
          </a:stretch>
        </p:blipFill>
        <p:spPr bwMode="auto">
          <a:xfrm>
            <a:off x="0" y="838200"/>
            <a:ext cx="3470275" cy="3429000"/>
          </a:xfrm>
          <a:prstGeom prst="rect">
            <a:avLst/>
          </a:prstGeom>
          <a:noFill/>
          <a:ln w="9525">
            <a:noFill/>
            <a:miter lim="800000"/>
            <a:headEnd/>
            <a:tailEnd/>
          </a:ln>
        </p:spPr>
      </p:pic>
      <p:sp>
        <p:nvSpPr>
          <p:cNvPr id="48136" name="TextBox 3"/>
          <p:cNvSpPr txBox="1">
            <a:spLocks noChangeArrowheads="1"/>
          </p:cNvSpPr>
          <p:nvPr/>
        </p:nvSpPr>
        <p:spPr bwMode="auto">
          <a:xfrm>
            <a:off x="22225" y="4037013"/>
            <a:ext cx="3448050" cy="460375"/>
          </a:xfrm>
          <a:prstGeom prst="rect">
            <a:avLst/>
          </a:prstGeom>
          <a:noFill/>
          <a:ln w="9525">
            <a:noFill/>
            <a:miter lim="800000"/>
            <a:headEnd/>
            <a:tailEnd/>
          </a:ln>
        </p:spPr>
        <p:txBody>
          <a:bodyPr>
            <a:spAutoFit/>
          </a:bodyPr>
          <a:lstStyle/>
          <a:p>
            <a:pPr algn="ctr"/>
            <a:r>
              <a:rPr lang="en-US" sz="2400" b="1">
                <a:solidFill>
                  <a:srgbClr val="FF0000"/>
                </a:solidFill>
              </a:rPr>
              <a:t>International Division</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Organization</a:t>
            </a:r>
            <a:endParaRPr lang="en-US" dirty="0"/>
          </a:p>
        </p:txBody>
      </p:sp>
      <p:sp>
        <p:nvSpPr>
          <p:cNvPr id="3" name="TextBox 2"/>
          <p:cNvSpPr txBox="1"/>
          <p:nvPr/>
        </p:nvSpPr>
        <p:spPr>
          <a:xfrm>
            <a:off x="381000" y="948690"/>
            <a:ext cx="8458200" cy="5909310"/>
          </a:xfrm>
          <a:prstGeom prst="rect">
            <a:avLst/>
          </a:prstGeom>
          <a:noFill/>
        </p:spPr>
        <p:txBody>
          <a:bodyPr wrap="square" rtlCol="0">
            <a:spAutoFit/>
          </a:bodyPr>
          <a:lstStyle/>
          <a:p>
            <a:r>
              <a:rPr lang="en-US" sz="2400" b="1" dirty="0" smtClean="0"/>
              <a:t>Export Department</a:t>
            </a:r>
          </a:p>
          <a:p>
            <a:r>
              <a:rPr lang="en-US" sz="2400" dirty="0" smtClean="0"/>
              <a:t>A firm normally gets into international marketing by simply shipping out its goods. If its international sales expand, it organizes an export department consisting of a sales manager and a few assistants. As sales increase, the export department expands to include various marketing services so the company can go after business more aggressively. If the firm moves into joint ventures or direct investment, the export department will no longer be adequate to manage international operations.</a:t>
            </a:r>
          </a:p>
          <a:p>
            <a:r>
              <a:rPr lang="en-US" sz="2400" b="1" dirty="0" smtClean="0"/>
              <a:t>International Division</a:t>
            </a:r>
          </a:p>
          <a:p>
            <a:r>
              <a:rPr lang="en-US" sz="2400" dirty="0" smtClean="0"/>
              <a:t>Sooner or later, companies that engage in several international markets and ventures create an international division to handle all this activity. The unit is headed by a division president who sets goals and budgets and is responsible for the company’s international growth.</a:t>
            </a:r>
          </a:p>
          <a:p>
            <a:endParaRPr lang="en-US"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 Organization</a:t>
            </a:r>
            <a:endParaRPr lang="en-US" dirty="0"/>
          </a:p>
        </p:txBody>
      </p:sp>
      <p:sp>
        <p:nvSpPr>
          <p:cNvPr id="3" name="TextBox 2"/>
          <p:cNvSpPr txBox="1"/>
          <p:nvPr/>
        </p:nvSpPr>
        <p:spPr>
          <a:xfrm>
            <a:off x="457200" y="887135"/>
            <a:ext cx="8458200" cy="5970865"/>
          </a:xfrm>
          <a:prstGeom prst="rect">
            <a:avLst/>
          </a:prstGeom>
          <a:noFill/>
        </p:spPr>
        <p:txBody>
          <a:bodyPr wrap="square" rtlCol="0">
            <a:spAutoFit/>
          </a:bodyPr>
          <a:lstStyle/>
          <a:p>
            <a:endParaRPr lang="en-US" sz="2800" dirty="0" smtClean="0"/>
          </a:p>
          <a:p>
            <a:r>
              <a:rPr lang="en-US" sz="2800" b="1" dirty="0" smtClean="0"/>
              <a:t>Global Organization</a:t>
            </a:r>
          </a:p>
          <a:p>
            <a:r>
              <a:rPr lang="en-US" sz="2800" dirty="0" smtClean="0"/>
              <a:t>Several firms have become truly global organizations. Their top corporate management and staff plan worldwide manufacturing facilities, marketing policies, financial flows, and logistical systems. The global operating units report directly to the chief executive or executive committee, not to the head of an international division. The firm trains its executives in worldwide operations, recruits management from many countries, purchases components and supplies where it can obtain them at least cost, and makes investments where anticipated returns are greatest.</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0"/>
            <a:ext cx="8229600" cy="838200"/>
          </a:xfrm>
        </p:spPr>
        <p:txBody>
          <a:bodyPr/>
          <a:lstStyle/>
          <a:p>
            <a:pPr algn="ctr"/>
            <a:r>
              <a:rPr lang="en-US" sz="6600" dirty="0" smtClean="0"/>
              <a:t>Thank You</a:t>
            </a:r>
            <a:endParaRPr lang="en-US" sz="6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2962</TotalTime>
  <Words>3470</Words>
  <Application>Microsoft Office PowerPoint</Application>
  <PresentationFormat>On-screen Show (4:3)</PresentationFormat>
  <Paragraphs>248</Paragraphs>
  <Slides>28</Slides>
  <Notes>12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Tapping into Global Markets</vt:lpstr>
      <vt:lpstr>Deciding on the Marketing Program</vt:lpstr>
      <vt:lpstr>Slide 3</vt:lpstr>
      <vt:lpstr>Global Similarities and Differences</vt:lpstr>
      <vt:lpstr>Cultural Differences</vt:lpstr>
      <vt:lpstr>Cultural Differences</vt:lpstr>
      <vt:lpstr>Consumer Behavior Differences</vt:lpstr>
      <vt:lpstr>Marketing Adaptation</vt:lpstr>
      <vt:lpstr>Global Product Strategies</vt:lpstr>
      <vt:lpstr>Global Product Strategies</vt:lpstr>
      <vt:lpstr>Global Product Strategies</vt:lpstr>
      <vt:lpstr>Slide 12</vt:lpstr>
      <vt:lpstr>Classic Blunders in Global Marketing</vt:lpstr>
      <vt:lpstr>Classic Blunders in Global Marketing</vt:lpstr>
      <vt:lpstr>Classic Blunders in Global Marketing</vt:lpstr>
      <vt:lpstr>Global Distribution Strategies</vt:lpstr>
      <vt:lpstr>Global Distribution Strategies</vt:lpstr>
      <vt:lpstr>Global Distribution Strategies</vt:lpstr>
      <vt:lpstr>Slide 19</vt:lpstr>
      <vt:lpstr>Country-of-Origin Effects</vt:lpstr>
      <vt:lpstr>Country-of-Origin Effects</vt:lpstr>
      <vt:lpstr>Country-of-Origin Effects</vt:lpstr>
      <vt:lpstr>Country-of-Origin Effects</vt:lpstr>
      <vt:lpstr>Which is More American?</vt:lpstr>
      <vt:lpstr>Marketing Organization</vt:lpstr>
      <vt:lpstr>Marketing Organization</vt:lpstr>
      <vt:lpstr>Marketing Organization</vt:lpstr>
      <vt:lpstr>Thank You</vt:lpstr>
    </vt:vector>
  </TitlesOfParts>
  <Company>Haworth College of Business-WMU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McCardle</dc:creator>
  <cp:lastModifiedBy>stdc_lp</cp:lastModifiedBy>
  <cp:revision>180</cp:revision>
  <dcterms:created xsi:type="dcterms:W3CDTF">2010-11-27T14:35:22Z</dcterms:created>
  <dcterms:modified xsi:type="dcterms:W3CDTF">2014-07-14T19:54:04Z</dcterms:modified>
</cp:coreProperties>
</file>