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sldIdLst>
    <p:sldId id="256" r:id="rId2"/>
    <p:sldId id="281" r:id="rId3"/>
    <p:sldId id="282" r:id="rId4"/>
    <p:sldId id="283" r:id="rId5"/>
    <p:sldId id="285" r:id="rId6"/>
    <p:sldId id="284" r:id="rId7"/>
    <p:sldId id="286" r:id="rId8"/>
    <p:sldId id="287" r:id="rId9"/>
    <p:sldId id="289" r:id="rId10"/>
    <p:sldId id="290" r:id="rId11"/>
    <p:sldId id="291" r:id="rId12"/>
    <p:sldId id="303" r:id="rId13"/>
    <p:sldId id="294" r:id="rId14"/>
    <p:sldId id="295" r:id="rId15"/>
    <p:sldId id="296" r:id="rId16"/>
    <p:sldId id="298" r:id="rId17"/>
    <p:sldId id="299" r:id="rId18"/>
    <p:sldId id="297" r:id="rId19"/>
    <p:sldId id="300" r:id="rId20"/>
    <p:sldId id="301" r:id="rId21"/>
    <p:sldId id="302" r:id="rId22"/>
    <p:sldId id="304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4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4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4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4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4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4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4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4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4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2" autoAdjust="0"/>
    <p:restoredTop sz="94609" autoAdjust="0"/>
  </p:normalViewPr>
  <p:slideViewPr>
    <p:cSldViewPr>
      <p:cViewPr varScale="1">
        <p:scale>
          <a:sx n="65" d="100"/>
          <a:sy n="65" d="100"/>
        </p:scale>
        <p:origin x="-75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8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A71F1DDD-734C-426D-A7D9-E07EF186536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594C43-8196-49FA-BA21-C3312BCA2A7E}" type="slidenum">
              <a:rPr lang="en-US"/>
              <a:pPr/>
              <a:t>1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3AFB34-3142-4DD7-BD77-577B5E222D19}" type="slidenum">
              <a:rPr lang="en-US"/>
              <a:pPr/>
              <a:t>22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635000" y="24384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 flipV="1">
            <a:off x="315913" y="3260725"/>
            <a:ext cx="8693150" cy="5556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27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48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278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1279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128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1176C05-DC34-45FF-9D01-59A09E9488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4A686-650B-4AE0-9A44-509725A8C0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14FA64-3977-4C76-BC31-D0DEAB6996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565E45-E8B5-4453-A659-802B7E4547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C4E12A-B131-4105-8679-C71160995A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D970D-E1F3-47AD-8E8E-30C9B79F38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5B68DD-2163-4BCA-A524-82C59994D6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6BF564-8455-4C09-BAD2-71772E27AC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CB775-D88F-4D5C-B17B-0EA2468371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44878A-3475-48C3-A2A3-42B754F3BB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07F65C-22B1-4AE5-BC46-67BF8D5263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1D56195-0499-42F1-B820-DD438E11EC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EFD329D-8CA8-43DB-9833-D23B2B60CC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5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5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B9C71A8-A98A-43F1-AC1D-EAED689C704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48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48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48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48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48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48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48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48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48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Rectangle 1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Introducing New Market Offerings </a:t>
            </a:r>
            <a:endParaRPr lang="en-US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rgbClr val="0000FF"/>
                </a:solidFill>
              </a:rPr>
              <a:t/>
            </a:r>
            <a:br>
              <a:rPr lang="en-US" sz="28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Managing New-Product Development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buFont typeface="Wingdings" pitchFamily="48" charset="2"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800"/>
              <a:t>Successful new product development should be:</a:t>
            </a:r>
          </a:p>
          <a:p>
            <a:pPr marL="533400" indent="-533400">
              <a:buFontTx/>
              <a:buChar char="•"/>
            </a:pPr>
            <a:r>
              <a:rPr lang="en-US" sz="2800"/>
              <a:t>Customer-centered</a:t>
            </a:r>
          </a:p>
          <a:p>
            <a:pPr marL="533400" indent="-533400">
              <a:buFontTx/>
              <a:buChar char="•"/>
            </a:pPr>
            <a:r>
              <a:rPr lang="en-US" sz="2800"/>
              <a:t>Team-centered</a:t>
            </a:r>
          </a:p>
          <a:p>
            <a:pPr marL="533400" indent="-533400">
              <a:buFontTx/>
              <a:buChar char="•"/>
            </a:pPr>
            <a:r>
              <a:rPr lang="en-US" sz="2800"/>
              <a:t>Systematic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solidFill>
                  <a:srgbClr val="0000FF"/>
                </a:solidFill>
              </a:rPr>
              <a:t>Managing New-Product Development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buFont typeface="Wingdings" pitchFamily="48" charset="2"/>
              <a:buNone/>
            </a:pPr>
            <a:r>
              <a:rPr lang="en-US" sz="2800" b="1" i="1">
                <a:latin typeface="Times New Roman" pitchFamily="48" charset="0"/>
              </a:rPr>
              <a:t>New-Product Development Strategies</a:t>
            </a:r>
          </a:p>
          <a:p>
            <a:pPr marL="533400" indent="-533400" algn="ctr">
              <a:buFont typeface="Wingdings" pitchFamily="48" charset="2"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800" b="1"/>
              <a:t>Customer-centered new-product development</a:t>
            </a:r>
            <a:r>
              <a:rPr lang="en-US" sz="2800"/>
              <a:t> focuses on finding new ways to solve customer problems and create more customer-satisfying experiences</a:t>
            </a:r>
          </a:p>
          <a:p>
            <a:pPr marL="533400" indent="-533400">
              <a:buFontTx/>
              <a:buChar char="•"/>
            </a:pPr>
            <a:r>
              <a:rPr lang="en-US" sz="2800"/>
              <a:t>Begins and ends with solving customer problems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rgbClr val="0000FF"/>
                </a:solidFill>
              </a:rPr>
              <a:t/>
            </a:r>
            <a:br>
              <a:rPr lang="en-US" sz="28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Managing New-Product Development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4306887"/>
          </a:xfrm>
        </p:spPr>
        <p:txBody>
          <a:bodyPr/>
          <a:lstStyle/>
          <a:p>
            <a:pPr marL="533400" indent="-533400" algn="ctr">
              <a:buFont typeface="Wingdings" pitchFamily="48" charset="2"/>
              <a:buNone/>
            </a:pPr>
            <a:r>
              <a:rPr lang="en-US" sz="2800" b="1" i="1">
                <a:latin typeface="Times New Roman" pitchFamily="48" charset="0"/>
              </a:rPr>
              <a:t>New-Product Development Strategies</a:t>
            </a:r>
          </a:p>
          <a:p>
            <a:pPr marL="533400" indent="-533400" algn="ctr">
              <a:buFont typeface="Wingdings" pitchFamily="48" charset="2"/>
              <a:buNone/>
            </a:pPr>
            <a:endParaRPr lang="en-US" sz="24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400" b="1"/>
              <a:t>Sequential new-product development</a:t>
            </a:r>
            <a:r>
              <a:rPr lang="en-US" sz="2400"/>
              <a:t> is a development approach where company departments work closely together individually to complete each stage of the process before passing along to the next department or stage</a:t>
            </a:r>
          </a:p>
          <a:p>
            <a:pPr marL="533400" indent="-533400">
              <a:buFontTx/>
              <a:buChar char="•"/>
            </a:pPr>
            <a:r>
              <a:rPr lang="en-US" sz="2400"/>
              <a:t>Increased control in risky or complex projects</a:t>
            </a:r>
          </a:p>
          <a:p>
            <a:pPr marL="533400" indent="-533400">
              <a:buFontTx/>
              <a:buChar char="•"/>
            </a:pPr>
            <a:r>
              <a:rPr lang="en-US" sz="2400"/>
              <a:t>Slow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solidFill>
                  <a:srgbClr val="0000FF"/>
                </a:solidFill>
              </a:rPr>
              <a:t/>
            </a:r>
            <a:br>
              <a:rPr lang="en-US" sz="32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Managing New-Product Development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buFont typeface="Wingdings" pitchFamily="48" charset="2"/>
              <a:buNone/>
            </a:pPr>
            <a:r>
              <a:rPr lang="en-US" sz="2800" b="1" i="1">
                <a:latin typeface="Times New Roman" pitchFamily="48" charset="0"/>
              </a:rPr>
              <a:t>New-Product Development Strategies</a:t>
            </a:r>
          </a:p>
          <a:p>
            <a:pPr marL="533400" indent="-533400" algn="ctr">
              <a:buFont typeface="Wingdings" pitchFamily="48" charset="2"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800" b="1"/>
              <a:t>Team-based new-product development</a:t>
            </a:r>
            <a:r>
              <a:rPr lang="en-US" sz="2800"/>
              <a:t> is a development approach where company departments work closely together in cross-functional teams, overlapping in the product-development process to save time and increase effectiveness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rgbClr val="0000FF"/>
                </a:solidFill>
              </a:rPr>
              <a:t/>
            </a:r>
            <a:br>
              <a:rPr lang="en-US" sz="28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Managing New-Product Development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buFont typeface="Wingdings" pitchFamily="48" charset="2"/>
              <a:buNone/>
            </a:pPr>
            <a:r>
              <a:rPr lang="en-US" sz="2800" b="1" i="1">
                <a:latin typeface="Times New Roman" pitchFamily="48" charset="0"/>
              </a:rPr>
              <a:t>New-Product Development Strategies</a:t>
            </a:r>
          </a:p>
          <a:p>
            <a:pPr marL="533400" indent="-533400" algn="ctr">
              <a:buFont typeface="Wingdings" pitchFamily="48" charset="2"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800"/>
              <a:t>Team-based versus sequential new-product development</a:t>
            </a:r>
          </a:p>
          <a:p>
            <a:pPr marL="533400" indent="-533400">
              <a:buFontTx/>
              <a:buChar char="•"/>
            </a:pPr>
            <a:r>
              <a:rPr lang="en-US" sz="2800"/>
              <a:t> Team-based can increase tension and     confusion</a:t>
            </a:r>
          </a:p>
          <a:p>
            <a:pPr marL="533400" indent="-533400">
              <a:buFontTx/>
              <a:buChar char="•"/>
            </a:pPr>
            <a:r>
              <a:rPr lang="en-US" sz="2800"/>
              <a:t>Team-based is faster and more flexible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rgbClr val="0000FF"/>
                </a:solidFill>
              </a:rPr>
              <a:t/>
            </a:r>
            <a:br>
              <a:rPr lang="en-US" sz="28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Managing New-Product Development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buFont typeface="Wingdings" pitchFamily="48" charset="2"/>
              <a:buNone/>
            </a:pPr>
            <a:r>
              <a:rPr lang="en-US" sz="2800" b="1" i="1">
                <a:latin typeface="Times New Roman" pitchFamily="48" charset="0"/>
              </a:rPr>
              <a:t>New-Product Development Strategies</a:t>
            </a:r>
          </a:p>
          <a:p>
            <a:pPr marL="533400" indent="-533400" algn="ctr">
              <a:buFont typeface="Wingdings" pitchFamily="48" charset="2"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800" b="1"/>
              <a:t>Systematic new-product development</a:t>
            </a:r>
            <a:r>
              <a:rPr lang="en-US" sz="2800"/>
              <a:t> is  an innovative development approach that collects, reviews, evaluates, and manages new-product ideas</a:t>
            </a:r>
          </a:p>
          <a:p>
            <a:pPr marL="533400" indent="-533400">
              <a:buFontTx/>
              <a:buChar char="•"/>
            </a:pPr>
            <a:r>
              <a:rPr lang="en-US" sz="2800"/>
              <a:t>Creates an innovation-oriented culture</a:t>
            </a:r>
          </a:p>
          <a:p>
            <a:pPr marL="533400" indent="-533400">
              <a:buFontTx/>
              <a:buChar char="•"/>
            </a:pPr>
            <a:r>
              <a:rPr lang="en-US" sz="2800"/>
              <a:t>Yields a large number of new-product ideas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solidFill>
                  <a:srgbClr val="0000FF"/>
                </a:solidFill>
              </a:rPr>
              <a:t/>
            </a:r>
            <a:br>
              <a:rPr lang="en-US" sz="32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Product Life-Cycle Strategies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286000"/>
            <a:ext cx="7046912" cy="3733800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 typeface="Wingdings" pitchFamily="48" charset="2"/>
              <a:buNone/>
            </a:pPr>
            <a:r>
              <a:rPr lang="en-US" sz="2800" b="1"/>
              <a:t>Product life cycle</a:t>
            </a:r>
            <a:r>
              <a:rPr lang="en-US" sz="2800"/>
              <a:t> </a:t>
            </a:r>
            <a:r>
              <a:rPr lang="en-US" sz="2800" b="1"/>
              <a:t>(PLC)</a:t>
            </a:r>
            <a:r>
              <a:rPr lang="en-US" sz="2800"/>
              <a:t> is the course that a product’s sales and profits take over its lifetime</a:t>
            </a:r>
          </a:p>
          <a:p>
            <a:pPr marL="533400" indent="-533400">
              <a:lnSpc>
                <a:spcPct val="90000"/>
              </a:lnSpc>
              <a:buFontTx/>
              <a:buChar char="•"/>
            </a:pPr>
            <a:r>
              <a:rPr lang="en-US" sz="2800"/>
              <a:t>Product development </a:t>
            </a:r>
          </a:p>
          <a:p>
            <a:pPr marL="533400" indent="-533400">
              <a:lnSpc>
                <a:spcPct val="90000"/>
              </a:lnSpc>
              <a:buFontTx/>
              <a:buChar char="•"/>
            </a:pPr>
            <a:r>
              <a:rPr lang="en-US" sz="2800"/>
              <a:t>Introduction</a:t>
            </a:r>
          </a:p>
          <a:p>
            <a:pPr marL="533400" indent="-533400">
              <a:lnSpc>
                <a:spcPct val="90000"/>
              </a:lnSpc>
              <a:buFontTx/>
              <a:buChar char="•"/>
            </a:pPr>
            <a:r>
              <a:rPr lang="en-US" sz="2800"/>
              <a:t>Growth</a:t>
            </a:r>
          </a:p>
          <a:p>
            <a:pPr marL="533400" indent="-533400">
              <a:lnSpc>
                <a:spcPct val="90000"/>
              </a:lnSpc>
              <a:buFontTx/>
              <a:buChar char="•"/>
            </a:pPr>
            <a:r>
              <a:rPr lang="en-US" sz="2800"/>
              <a:t>Maturity</a:t>
            </a:r>
          </a:p>
          <a:p>
            <a:pPr marL="533400" indent="-533400">
              <a:lnSpc>
                <a:spcPct val="90000"/>
              </a:lnSpc>
              <a:buFontTx/>
              <a:buChar char="•"/>
            </a:pPr>
            <a:r>
              <a:rPr lang="en-US" sz="2800"/>
              <a:t>Decline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rgbClr val="0000FF"/>
                </a:solidFill>
              </a:rPr>
              <a:t/>
            </a:r>
            <a:br>
              <a:rPr lang="en-US" sz="28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Product Life-Cycle Strategies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buFont typeface="Wingdings" pitchFamily="48" charset="2"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800"/>
              <a:t>Product life cycle (PLC) describes:</a:t>
            </a:r>
          </a:p>
          <a:p>
            <a:pPr marL="533400" indent="-533400">
              <a:buFontTx/>
              <a:buChar char="•"/>
            </a:pPr>
            <a:r>
              <a:rPr lang="en-US" sz="2800"/>
              <a:t>Product class</a:t>
            </a:r>
          </a:p>
          <a:p>
            <a:pPr marL="533400" indent="-533400">
              <a:buFontTx/>
              <a:buChar char="•"/>
            </a:pPr>
            <a:r>
              <a:rPr lang="en-US" sz="2800"/>
              <a:t>Product form</a:t>
            </a:r>
          </a:p>
          <a:p>
            <a:pPr marL="533400" indent="-533400">
              <a:buFontTx/>
              <a:buChar char="•"/>
            </a:pPr>
            <a:r>
              <a:rPr lang="en-US" sz="2800"/>
              <a:t>Brand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rgbClr val="0000FF"/>
                </a:solidFill>
              </a:rPr>
              <a:t/>
            </a:r>
            <a:br>
              <a:rPr lang="en-US" sz="28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Product Life-Cycle Strategies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lnSpc>
                <a:spcPct val="90000"/>
              </a:lnSpc>
              <a:buFont typeface="Wingdings" pitchFamily="48" charset="2"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2800" b="1"/>
              <a:t>Product classes</a:t>
            </a:r>
            <a:r>
              <a:rPr lang="en-US" sz="2800"/>
              <a:t> have the longest life cycles, with sales of many product classes in the mature stage for a long time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2800" b="1"/>
              <a:t>Product forms</a:t>
            </a:r>
            <a:r>
              <a:rPr lang="en-US" sz="2800"/>
              <a:t> have the standard PLC— shape, introduction, rapid growth, maturity, and decline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2800" b="1"/>
              <a:t>Brands</a:t>
            </a:r>
            <a:r>
              <a:rPr lang="en-US" sz="2800"/>
              <a:t> have changing PLCs due to competitive threats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solidFill>
                  <a:srgbClr val="0000FF"/>
                </a:solidFill>
              </a:rPr>
              <a:t>Product Life-Cycle Strategies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buFont typeface="Wingdings" pitchFamily="48" charset="2"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800" b="1"/>
              <a:t>Style </a:t>
            </a:r>
            <a:r>
              <a:rPr lang="en-US" sz="2800"/>
              <a:t>is a basic and distinctive mode of expression</a:t>
            </a:r>
          </a:p>
          <a:p>
            <a:pPr marL="533400" indent="-533400">
              <a:buFontTx/>
              <a:buNone/>
            </a:pPr>
            <a:endParaRPr lang="en-US" sz="2800"/>
          </a:p>
          <a:p>
            <a:pPr marL="533400" indent="-533400">
              <a:buFontTx/>
              <a:buNone/>
            </a:pPr>
            <a:r>
              <a:rPr lang="en-US" sz="2800" b="1"/>
              <a:t>Fashion </a:t>
            </a:r>
            <a:r>
              <a:rPr lang="en-US" sz="2800"/>
              <a:t>is a currently accepted popular style in a given field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rgbClr val="0000FF"/>
                </a:solidFill>
              </a:rPr>
              <a:t/>
            </a:r>
            <a:br>
              <a:rPr lang="en-US" sz="28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Product Life-Cycle Strategies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046912" cy="4114800"/>
          </a:xfrm>
        </p:spPr>
        <p:txBody>
          <a:bodyPr/>
          <a:lstStyle/>
          <a:p>
            <a:pPr marL="533400" indent="-533400" algn="ctr">
              <a:buFont typeface="Wingdings" pitchFamily="48" charset="2"/>
              <a:buNone/>
            </a:pPr>
            <a:endParaRPr lang="en-US" sz="24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800" b="1"/>
              <a:t>Fads </a:t>
            </a:r>
            <a:r>
              <a:rPr lang="en-US" sz="2800"/>
              <a:t>are temporary periods of unusually high sales driven by consumer enthusiasm and immediate product or brand popularity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rgbClr val="0000FF"/>
                </a:solidFill>
              </a:rPr>
              <a:t/>
            </a:r>
            <a:br>
              <a:rPr lang="en-US" sz="28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Product Life-Cycle Strategies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Tx/>
              <a:buNone/>
            </a:pPr>
            <a:endParaRPr lang="en-US" sz="2800" b="1"/>
          </a:p>
          <a:p>
            <a:pPr marL="533400" indent="-533400">
              <a:buFontTx/>
              <a:buNone/>
            </a:pPr>
            <a:r>
              <a:rPr lang="en-US" sz="2800" b="1"/>
              <a:t>Introduction stage </a:t>
            </a:r>
            <a:r>
              <a:rPr lang="en-US" sz="2800"/>
              <a:t>is when the new product is first launched</a:t>
            </a:r>
          </a:p>
          <a:p>
            <a:pPr marL="533400" indent="-533400">
              <a:buFontTx/>
              <a:buChar char="•"/>
            </a:pPr>
            <a:r>
              <a:rPr lang="en-US" sz="2800"/>
              <a:t>Takes time</a:t>
            </a:r>
          </a:p>
          <a:p>
            <a:pPr marL="533400" indent="-533400">
              <a:buFontTx/>
              <a:buChar char="•"/>
            </a:pPr>
            <a:r>
              <a:rPr lang="en-US" sz="2800"/>
              <a:t>Slow sales growth</a:t>
            </a:r>
          </a:p>
          <a:p>
            <a:pPr marL="533400" indent="-533400">
              <a:buFontTx/>
              <a:buChar char="•"/>
            </a:pPr>
            <a:r>
              <a:rPr lang="en-US" sz="2800"/>
              <a:t>Little or no profit</a:t>
            </a:r>
          </a:p>
          <a:p>
            <a:pPr marL="533400" indent="-533400">
              <a:buFontTx/>
              <a:buChar char="•"/>
            </a:pPr>
            <a:r>
              <a:rPr lang="en-US" sz="2800"/>
              <a:t>High distribution and promotion expense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solidFill>
                  <a:srgbClr val="0000FF"/>
                </a:solidFill>
              </a:rPr>
              <a:t>Product Life-Cycle Strategies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17713"/>
            <a:ext cx="8345488" cy="4306887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Tx/>
              <a:buNone/>
            </a:pPr>
            <a:endParaRPr lang="en-US" sz="1800" b="1"/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2400" b="1"/>
              <a:t>Growth stage </a:t>
            </a:r>
            <a:r>
              <a:rPr lang="en-US" sz="2400"/>
              <a:t>is when the new product satisfies the market</a:t>
            </a:r>
          </a:p>
          <a:p>
            <a:pPr marL="914400" lvl="1" indent="-457200">
              <a:lnSpc>
                <a:spcPct val="80000"/>
              </a:lnSpc>
              <a:buFontTx/>
              <a:buChar char="•"/>
            </a:pPr>
            <a:r>
              <a:rPr lang="en-US" sz="2000"/>
              <a:t>Sales increase</a:t>
            </a:r>
          </a:p>
          <a:p>
            <a:pPr marL="914400" lvl="1" indent="-457200">
              <a:lnSpc>
                <a:spcPct val="80000"/>
              </a:lnSpc>
              <a:buFontTx/>
              <a:buChar char="•"/>
            </a:pPr>
            <a:r>
              <a:rPr lang="en-US" sz="2000"/>
              <a:t>New competitors enter the market</a:t>
            </a:r>
          </a:p>
          <a:p>
            <a:pPr marL="914400" lvl="1" indent="-457200">
              <a:lnSpc>
                <a:spcPct val="80000"/>
              </a:lnSpc>
              <a:buFontTx/>
              <a:buChar char="•"/>
            </a:pPr>
            <a:r>
              <a:rPr lang="en-US" sz="2000"/>
              <a:t>Price stability or decline to increase volume</a:t>
            </a:r>
          </a:p>
          <a:p>
            <a:pPr marL="914400" lvl="1" indent="-457200">
              <a:lnSpc>
                <a:spcPct val="80000"/>
              </a:lnSpc>
              <a:buFontTx/>
              <a:buChar char="•"/>
            </a:pPr>
            <a:r>
              <a:rPr lang="en-US" sz="2000"/>
              <a:t>Consumer education </a:t>
            </a:r>
          </a:p>
          <a:p>
            <a:pPr marL="914400" lvl="1" indent="-457200">
              <a:lnSpc>
                <a:spcPct val="80000"/>
              </a:lnSpc>
              <a:buFontTx/>
              <a:buChar char="•"/>
            </a:pPr>
            <a:r>
              <a:rPr lang="en-US" sz="2000"/>
              <a:t>Profits increase</a:t>
            </a:r>
          </a:p>
          <a:p>
            <a:pPr marL="914400" lvl="1" indent="-457200">
              <a:lnSpc>
                <a:spcPct val="80000"/>
              </a:lnSpc>
              <a:buFontTx/>
              <a:buChar char="•"/>
            </a:pPr>
            <a:r>
              <a:rPr lang="en-US" sz="2000"/>
              <a:t>Promotion and manufacturing costs gain economies of scale</a:t>
            </a:r>
          </a:p>
          <a:p>
            <a:pPr marL="914400" lvl="1" indent="-457200">
              <a:lnSpc>
                <a:spcPct val="80000"/>
              </a:lnSpc>
              <a:buFontTx/>
              <a:buChar char="•"/>
            </a:pPr>
            <a:r>
              <a:rPr lang="en-US" sz="2000"/>
              <a:t>Product quality increases</a:t>
            </a:r>
          </a:p>
          <a:p>
            <a:pPr marL="914400" lvl="1" indent="-457200">
              <a:lnSpc>
                <a:spcPct val="80000"/>
              </a:lnSpc>
              <a:buFontTx/>
              <a:buChar char="•"/>
            </a:pPr>
            <a:r>
              <a:rPr lang="en-US" sz="2000"/>
              <a:t>New features</a:t>
            </a:r>
          </a:p>
          <a:p>
            <a:pPr marL="914400" lvl="1" indent="-457200">
              <a:lnSpc>
                <a:spcPct val="80000"/>
              </a:lnSpc>
              <a:buFontTx/>
              <a:buChar char="•"/>
            </a:pPr>
            <a:r>
              <a:rPr lang="en-US" sz="2000"/>
              <a:t>New market segments and distribution channels are entered</a:t>
            </a:r>
            <a:r>
              <a:rPr lang="en-US" sz="1600"/>
              <a:t> 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rgbClr val="0000FF"/>
                </a:solidFill>
              </a:rPr>
              <a:t/>
            </a:r>
            <a:br>
              <a:rPr lang="en-US" sz="28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Product Life-Cycle Strategies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Tx/>
              <a:buNone/>
            </a:pPr>
            <a:endParaRPr lang="en-US" sz="2400" b="1" dirty="0"/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2400" b="1" dirty="0"/>
              <a:t>Maturity stage </a:t>
            </a:r>
            <a:r>
              <a:rPr lang="en-US" sz="2400" dirty="0"/>
              <a:t>is a long-lasting stage of a product that has gained consumer acceptance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sz="2400" dirty="0"/>
          </a:p>
          <a:p>
            <a:pPr marL="533400" indent="-533400">
              <a:lnSpc>
                <a:spcPct val="90000"/>
              </a:lnSpc>
              <a:buFontTx/>
              <a:buChar char="•"/>
            </a:pPr>
            <a:r>
              <a:rPr lang="en-US" sz="2400" dirty="0"/>
              <a:t>Slowdown in sales</a:t>
            </a:r>
          </a:p>
          <a:p>
            <a:pPr marL="533400" indent="-533400">
              <a:lnSpc>
                <a:spcPct val="90000"/>
              </a:lnSpc>
              <a:buFontTx/>
              <a:buChar char="•"/>
            </a:pPr>
            <a:r>
              <a:rPr lang="en-US" sz="2400" dirty="0"/>
              <a:t>Many suppliers</a:t>
            </a:r>
          </a:p>
          <a:p>
            <a:pPr marL="533400" indent="-533400">
              <a:lnSpc>
                <a:spcPct val="90000"/>
              </a:lnSpc>
              <a:buFontTx/>
              <a:buChar char="•"/>
            </a:pPr>
            <a:r>
              <a:rPr lang="en-US" sz="2400" dirty="0"/>
              <a:t>Substitute products</a:t>
            </a:r>
          </a:p>
          <a:p>
            <a:pPr marL="533400" indent="-533400">
              <a:lnSpc>
                <a:spcPct val="90000"/>
              </a:lnSpc>
              <a:buFontTx/>
              <a:buChar char="•"/>
            </a:pPr>
            <a:r>
              <a:rPr lang="en-US" sz="2400" dirty="0"/>
              <a:t>Overcapacity leads to competition</a:t>
            </a:r>
          </a:p>
          <a:p>
            <a:pPr marL="533400" indent="-533400">
              <a:lnSpc>
                <a:spcPct val="90000"/>
              </a:lnSpc>
              <a:buFontTx/>
              <a:buChar char="•"/>
            </a:pPr>
            <a:r>
              <a:rPr lang="en-US" sz="2400" dirty="0"/>
              <a:t>Increased promotion and R&amp;D to support sales and profits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solidFill>
                  <a:srgbClr val="0000FF"/>
                </a:solidFill>
              </a:rPr>
              <a:t>Product Life-Cycle Strategies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buFontTx/>
              <a:buNone/>
            </a:pPr>
            <a:r>
              <a:rPr lang="en-US" sz="2800" b="1" i="1">
                <a:latin typeface="Times New Roman" pitchFamily="48" charset="0"/>
              </a:rPr>
              <a:t>Modifying Strategies</a:t>
            </a:r>
          </a:p>
          <a:p>
            <a:pPr marL="533400" indent="-533400" algn="ctr">
              <a:buFontTx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buFontTx/>
              <a:buChar char="•"/>
            </a:pPr>
            <a:r>
              <a:rPr lang="en-US" sz="2800"/>
              <a:t>Market modifying</a:t>
            </a:r>
          </a:p>
          <a:p>
            <a:pPr marL="533400" indent="-533400">
              <a:buFontTx/>
              <a:buChar char="•"/>
            </a:pPr>
            <a:r>
              <a:rPr lang="en-US" sz="2800"/>
              <a:t>Product modifying</a:t>
            </a:r>
          </a:p>
          <a:p>
            <a:pPr marL="533400" indent="-533400">
              <a:buFontTx/>
              <a:buChar char="•"/>
            </a:pPr>
            <a:r>
              <a:rPr lang="en-US" sz="2800"/>
              <a:t>Marketing mix modifying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rgbClr val="0000FF"/>
                </a:solidFill>
              </a:rPr>
              <a:t/>
            </a:r>
            <a:br>
              <a:rPr lang="en-US" sz="28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Product Life-Cycle Strategies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buFontTx/>
              <a:buNone/>
            </a:pPr>
            <a:r>
              <a:rPr lang="en-US" sz="2800" b="1" i="1">
                <a:latin typeface="Times New Roman" pitchFamily="48" charset="0"/>
              </a:rPr>
              <a:t>Modifying Strategies</a:t>
            </a:r>
          </a:p>
          <a:p>
            <a:pPr marL="533400" indent="-533400" algn="ctr">
              <a:buFontTx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800" b="1"/>
              <a:t>Market modifying strategy </a:t>
            </a:r>
            <a:r>
              <a:rPr lang="en-US" sz="2800"/>
              <a:t>is when a company tries to increase consumption of the current product</a:t>
            </a:r>
          </a:p>
          <a:p>
            <a:pPr marL="533400" indent="-533400">
              <a:buFontTx/>
              <a:buChar char="•"/>
            </a:pPr>
            <a:r>
              <a:rPr lang="en-US" sz="2800"/>
              <a:t>New users</a:t>
            </a:r>
          </a:p>
          <a:p>
            <a:pPr marL="533400" indent="-533400">
              <a:buFontTx/>
              <a:buChar char="•"/>
            </a:pPr>
            <a:r>
              <a:rPr lang="en-US" sz="2800"/>
              <a:t>Increase usage of existing users</a:t>
            </a:r>
          </a:p>
          <a:p>
            <a:pPr marL="533400" indent="-533400">
              <a:buFontTx/>
              <a:buChar char="•"/>
            </a:pPr>
            <a:r>
              <a:rPr lang="en-US" sz="2800"/>
              <a:t>New market segments</a:t>
            </a:r>
          </a:p>
          <a:p>
            <a:pPr marL="533400" indent="-533400">
              <a:buFontTx/>
              <a:buNone/>
            </a:pPr>
            <a:endParaRPr 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rgbClr val="0000FF"/>
                </a:solidFill>
              </a:rPr>
              <a:t/>
            </a:r>
            <a:br>
              <a:rPr lang="en-US" sz="28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Product Life-Cycle Strategies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buFontTx/>
              <a:buNone/>
            </a:pPr>
            <a:r>
              <a:rPr lang="en-US" sz="2800" b="1" i="1">
                <a:latin typeface="Times New Roman" pitchFamily="48" charset="0"/>
              </a:rPr>
              <a:t>Modifying Strategies</a:t>
            </a:r>
          </a:p>
          <a:p>
            <a:pPr marL="533400" indent="-533400" algn="ctr">
              <a:buFontTx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800" b="1"/>
              <a:t>Marketing mix modifying strategy </a:t>
            </a:r>
            <a:r>
              <a:rPr lang="en-US" sz="2800"/>
              <a:t>is when a company changes one or more of the marketing mix elements</a:t>
            </a:r>
          </a:p>
          <a:p>
            <a:pPr marL="533400" indent="-533400">
              <a:buFontTx/>
              <a:buChar char="•"/>
            </a:pPr>
            <a:r>
              <a:rPr lang="en-US" sz="2800"/>
              <a:t>Price</a:t>
            </a:r>
          </a:p>
          <a:p>
            <a:pPr marL="533400" indent="-533400">
              <a:buFontTx/>
              <a:buChar char="•"/>
            </a:pPr>
            <a:r>
              <a:rPr lang="en-US" sz="2800"/>
              <a:t>Promotion</a:t>
            </a:r>
          </a:p>
          <a:p>
            <a:pPr marL="533400" indent="-533400">
              <a:buFontTx/>
              <a:buChar char="•"/>
            </a:pPr>
            <a:r>
              <a:rPr lang="en-US" sz="2800"/>
              <a:t>Distribution channels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rgbClr val="0000FF"/>
                </a:solidFill>
              </a:rPr>
              <a:t/>
            </a:r>
            <a:br>
              <a:rPr lang="en-US" sz="28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Product Life-Cycle Strategies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buFontTx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800" b="1"/>
              <a:t>Decline stage </a:t>
            </a:r>
            <a:r>
              <a:rPr lang="en-US" sz="2800"/>
              <a:t>is when sales decline or level off for an extended time, creating a weak product</a:t>
            </a:r>
          </a:p>
          <a:p>
            <a:pPr marL="533400" indent="-533400">
              <a:buFontTx/>
              <a:buChar char="•"/>
            </a:pPr>
            <a:r>
              <a:rPr lang="en-US" sz="2800"/>
              <a:t>Maintain the product</a:t>
            </a:r>
          </a:p>
          <a:p>
            <a:pPr marL="533400" indent="-533400">
              <a:buFontTx/>
              <a:buChar char="•"/>
            </a:pPr>
            <a:r>
              <a:rPr lang="en-US" sz="2800"/>
              <a:t>Harvest the product</a:t>
            </a:r>
          </a:p>
          <a:p>
            <a:pPr marL="533400" indent="-533400">
              <a:buFontTx/>
              <a:buChar char="•"/>
            </a:pPr>
            <a:r>
              <a:rPr lang="en-US" sz="2800"/>
              <a:t>Drop the product</a:t>
            </a:r>
          </a:p>
          <a:p>
            <a:pPr marL="533400" indent="-533400">
              <a:buFontTx/>
              <a:buNone/>
            </a:pPr>
            <a:endParaRPr lang="en-US" sz="2800"/>
          </a:p>
          <a:p>
            <a:pPr marL="533400" indent="-533400">
              <a:buFontTx/>
              <a:buNone/>
            </a:pPr>
            <a:endParaRPr lang="en-US" sz="2800"/>
          </a:p>
          <a:p>
            <a:pPr marL="533400" indent="-533400">
              <a:buFontTx/>
              <a:buNone/>
            </a:pPr>
            <a:endParaRPr 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>
                <a:solidFill>
                  <a:srgbClr val="0000FF"/>
                </a:solidFill>
              </a:rPr>
              <a:t/>
            </a:r>
            <a:br>
              <a:rPr lang="en-US" sz="2800" b="1">
                <a:solidFill>
                  <a:srgbClr val="0000FF"/>
                </a:solidFill>
              </a:rPr>
            </a:br>
            <a:r>
              <a:rPr lang="en-US" sz="3200" b="1">
                <a:solidFill>
                  <a:srgbClr val="0000FF"/>
                </a:solidFill>
              </a:rPr>
              <a:t>Additional Product and Service Considerations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buFontTx/>
              <a:buNone/>
            </a:pPr>
            <a:r>
              <a:rPr lang="en-US" sz="2800" b="1" i="1">
                <a:latin typeface="Times New Roman" pitchFamily="48" charset="0"/>
              </a:rPr>
              <a:t>Product Decisions and Social Responsibility</a:t>
            </a:r>
          </a:p>
          <a:p>
            <a:pPr marL="533400" indent="-533400" algn="ctr">
              <a:buFontTx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800"/>
              <a:t>Public policy and regulations regarding developing and dropping products, patents, quality, and safety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solidFill>
                  <a:srgbClr val="0000FF"/>
                </a:solidFill>
              </a:rPr>
              <a:t>Additional Product and Service Considerations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ctr">
              <a:buFontTx/>
              <a:buNone/>
            </a:pPr>
            <a:r>
              <a:rPr lang="en-US" sz="2800" b="1" i="1">
                <a:latin typeface="Times New Roman" pitchFamily="48" charset="0"/>
              </a:rPr>
              <a:t>International Product and Service Marketing</a:t>
            </a:r>
          </a:p>
          <a:p>
            <a:pPr marL="533400" indent="-533400" algn="ctr">
              <a:buFontTx/>
              <a:buNone/>
            </a:pPr>
            <a:endParaRPr lang="en-US" sz="2800" b="1" i="1">
              <a:latin typeface="Times New Roman" pitchFamily="48" charset="0"/>
            </a:endParaRPr>
          </a:p>
          <a:p>
            <a:pPr marL="533400" indent="-533400">
              <a:buFontTx/>
              <a:buNone/>
            </a:pPr>
            <a:r>
              <a:rPr lang="en-US" sz="2800"/>
              <a:t>Challenges</a:t>
            </a:r>
          </a:p>
          <a:p>
            <a:pPr marL="533400" indent="-533400">
              <a:buFontTx/>
              <a:buChar char="•"/>
            </a:pPr>
            <a:r>
              <a:rPr lang="en-US" sz="2800"/>
              <a:t>Determining what products and services to introduce in which countries</a:t>
            </a:r>
          </a:p>
          <a:p>
            <a:pPr marL="533400" indent="-533400">
              <a:buFontTx/>
              <a:buChar char="•"/>
            </a:pPr>
            <a:r>
              <a:rPr lang="en-US" sz="2800"/>
              <a:t>Standardization versus customization</a:t>
            </a:r>
          </a:p>
          <a:p>
            <a:pPr marL="533400" indent="-533400">
              <a:buFontTx/>
              <a:buChar char="•"/>
            </a:pPr>
            <a:r>
              <a:rPr lang="en-US" sz="2800"/>
              <a:t>Packaging and labeling </a:t>
            </a:r>
          </a:p>
          <a:p>
            <a:pPr marL="533400" indent="-533400">
              <a:buFontTx/>
              <a:buChar char="•"/>
            </a:pPr>
            <a:r>
              <a:rPr lang="en-US" sz="2800"/>
              <a:t>Customs, values, laws</a:t>
            </a:r>
          </a:p>
          <a:p>
            <a:pPr marL="533400" indent="-533400">
              <a:buFontTx/>
              <a:buNone/>
            </a:pPr>
            <a:endParaRPr 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2895600"/>
            <a:ext cx="7793037" cy="1462087"/>
          </a:xfrm>
        </p:spPr>
        <p:txBody>
          <a:bodyPr/>
          <a:lstStyle/>
          <a:p>
            <a:pPr algn="ctr"/>
            <a:r>
              <a:rPr lang="en-GB" sz="9600" dirty="0" smtClean="0"/>
              <a:t>Thank You</a:t>
            </a:r>
            <a:endParaRPr lang="en-GB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370</TotalTime>
  <Words>553</Words>
  <Application>Microsoft Office PowerPoint</Application>
  <PresentationFormat>On-screen Show (4:3)</PresentationFormat>
  <Paragraphs>130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Blends</vt:lpstr>
      <vt:lpstr>Introducing New Market Offerings </vt:lpstr>
      <vt:lpstr> Managing New-Product Development</vt:lpstr>
      <vt:lpstr>Managing New-Product Development</vt:lpstr>
      <vt:lpstr> Managing New-Product Development</vt:lpstr>
      <vt:lpstr> Managing New-Product Development</vt:lpstr>
      <vt:lpstr> Managing New-Product Development</vt:lpstr>
      <vt:lpstr> Managing New-Product Development</vt:lpstr>
      <vt:lpstr> Product Life-Cycle Strategies</vt:lpstr>
      <vt:lpstr> Product Life-Cycle Strategies</vt:lpstr>
      <vt:lpstr> Product Life-Cycle Strategies</vt:lpstr>
      <vt:lpstr>Product Life-Cycle Strategies</vt:lpstr>
      <vt:lpstr> Product Life-Cycle Strategies</vt:lpstr>
      <vt:lpstr> Product Life-Cycle Strategies</vt:lpstr>
      <vt:lpstr>Product Life-Cycle Strategies</vt:lpstr>
      <vt:lpstr> Product Life-Cycle Strategies</vt:lpstr>
      <vt:lpstr>Product Life-Cycle Strategies</vt:lpstr>
      <vt:lpstr> Product Life-Cycle Strategies</vt:lpstr>
      <vt:lpstr> Product Life-Cycle Strategies</vt:lpstr>
      <vt:lpstr> Product Life-Cycle Strategies</vt:lpstr>
      <vt:lpstr> Additional Product and Service Considerations</vt:lpstr>
      <vt:lpstr>Additional Product and Service Considerations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</dc:creator>
  <cp:lastModifiedBy>NTS</cp:lastModifiedBy>
  <cp:revision>48</cp:revision>
  <dcterms:created xsi:type="dcterms:W3CDTF">2006-09-10T17:55:14Z</dcterms:created>
  <dcterms:modified xsi:type="dcterms:W3CDTF">2014-07-10T12:07:41Z</dcterms:modified>
</cp:coreProperties>
</file>