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sldIdLst>
    <p:sldId id="256" r:id="rId2"/>
    <p:sldId id="262" r:id="rId3"/>
    <p:sldId id="264" r:id="rId4"/>
    <p:sldId id="265" r:id="rId5"/>
    <p:sldId id="30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307" r:id="rId22"/>
    <p:sldId id="306"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48" charset="0"/>
        <a:ea typeface="+mn-ea"/>
        <a:cs typeface="Arial" charset="0"/>
      </a:defRPr>
    </a:lvl1pPr>
    <a:lvl2pPr marL="457200" algn="l" rtl="0" fontAlgn="base">
      <a:spcBef>
        <a:spcPct val="0"/>
      </a:spcBef>
      <a:spcAft>
        <a:spcPct val="0"/>
      </a:spcAft>
      <a:defRPr kern="1200">
        <a:solidFill>
          <a:schemeClr val="tx1"/>
        </a:solidFill>
        <a:latin typeface="Tahoma" pitchFamily="48" charset="0"/>
        <a:ea typeface="+mn-ea"/>
        <a:cs typeface="Arial" charset="0"/>
      </a:defRPr>
    </a:lvl2pPr>
    <a:lvl3pPr marL="914400" algn="l" rtl="0" fontAlgn="base">
      <a:spcBef>
        <a:spcPct val="0"/>
      </a:spcBef>
      <a:spcAft>
        <a:spcPct val="0"/>
      </a:spcAft>
      <a:defRPr kern="1200">
        <a:solidFill>
          <a:schemeClr val="tx1"/>
        </a:solidFill>
        <a:latin typeface="Tahoma" pitchFamily="48" charset="0"/>
        <a:ea typeface="+mn-ea"/>
        <a:cs typeface="Arial" charset="0"/>
      </a:defRPr>
    </a:lvl3pPr>
    <a:lvl4pPr marL="1371600" algn="l" rtl="0" fontAlgn="base">
      <a:spcBef>
        <a:spcPct val="0"/>
      </a:spcBef>
      <a:spcAft>
        <a:spcPct val="0"/>
      </a:spcAft>
      <a:defRPr kern="1200">
        <a:solidFill>
          <a:schemeClr val="tx1"/>
        </a:solidFill>
        <a:latin typeface="Tahoma" pitchFamily="48" charset="0"/>
        <a:ea typeface="+mn-ea"/>
        <a:cs typeface="Arial" charset="0"/>
      </a:defRPr>
    </a:lvl4pPr>
    <a:lvl5pPr marL="1828800" algn="l" rtl="0" fontAlgn="base">
      <a:spcBef>
        <a:spcPct val="0"/>
      </a:spcBef>
      <a:spcAft>
        <a:spcPct val="0"/>
      </a:spcAft>
      <a:defRPr kern="1200">
        <a:solidFill>
          <a:schemeClr val="tx1"/>
        </a:solidFill>
        <a:latin typeface="Tahoma" pitchFamily="48" charset="0"/>
        <a:ea typeface="+mn-ea"/>
        <a:cs typeface="Arial" charset="0"/>
      </a:defRPr>
    </a:lvl5pPr>
    <a:lvl6pPr marL="2286000" algn="l" defTabSz="914400" rtl="0" eaLnBrk="1" latinLnBrk="0" hangingPunct="1">
      <a:defRPr kern="1200">
        <a:solidFill>
          <a:schemeClr val="tx1"/>
        </a:solidFill>
        <a:latin typeface="Tahoma" pitchFamily="48" charset="0"/>
        <a:ea typeface="+mn-ea"/>
        <a:cs typeface="Arial" charset="0"/>
      </a:defRPr>
    </a:lvl6pPr>
    <a:lvl7pPr marL="2743200" algn="l" defTabSz="914400" rtl="0" eaLnBrk="1" latinLnBrk="0" hangingPunct="1">
      <a:defRPr kern="1200">
        <a:solidFill>
          <a:schemeClr val="tx1"/>
        </a:solidFill>
        <a:latin typeface="Tahoma" pitchFamily="48" charset="0"/>
        <a:ea typeface="+mn-ea"/>
        <a:cs typeface="Arial" charset="0"/>
      </a:defRPr>
    </a:lvl7pPr>
    <a:lvl8pPr marL="3200400" algn="l" defTabSz="914400" rtl="0" eaLnBrk="1" latinLnBrk="0" hangingPunct="1">
      <a:defRPr kern="1200">
        <a:solidFill>
          <a:schemeClr val="tx1"/>
        </a:solidFill>
        <a:latin typeface="Tahoma" pitchFamily="48" charset="0"/>
        <a:ea typeface="+mn-ea"/>
        <a:cs typeface="Arial" charset="0"/>
      </a:defRPr>
    </a:lvl8pPr>
    <a:lvl9pPr marL="3657600" algn="l" defTabSz="914400" rtl="0" eaLnBrk="1" latinLnBrk="0" hangingPunct="1">
      <a:defRPr kern="1200">
        <a:solidFill>
          <a:schemeClr val="tx1"/>
        </a:solidFill>
        <a:latin typeface="Tahoma" pitchFamily="4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82" autoAdjust="0"/>
    <p:restoredTop sz="94609" autoAdjust="0"/>
  </p:normalViewPr>
  <p:slideViewPr>
    <p:cSldViewPr>
      <p:cViewPr varScale="1">
        <p:scale>
          <a:sx n="51" d="100"/>
          <a:sy n="51" d="100"/>
        </p:scale>
        <p:origin x="-6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686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686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86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86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686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A71F1DDD-734C-426D-A7D9-E07EF186536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594C43-8196-49FA-BA21-C3312BCA2A7E}" type="slidenum">
              <a:rPr lang="en-US"/>
              <a:pPr/>
              <a:t>1</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274" name="Rectangle 10"/>
          <p:cNvSpPr>
            <a:spLocks noChangeArrowheads="1"/>
          </p:cNvSpPr>
          <p:nvPr/>
        </p:nvSpPr>
        <p:spPr bwMode="auto">
          <a:xfrm>
            <a:off x="635000" y="2438400"/>
            <a:ext cx="31750" cy="1052513"/>
          </a:xfrm>
          <a:prstGeom prst="rect">
            <a:avLst/>
          </a:prstGeom>
          <a:solidFill>
            <a:schemeClr val="bg2"/>
          </a:solidFill>
          <a:ln w="9525">
            <a:noFill/>
            <a:miter lim="800000"/>
            <a:headEnd/>
            <a:tailEnd/>
          </a:ln>
          <a:effectLst/>
        </p:spPr>
        <p:txBody>
          <a:bodyPr wrap="none" anchor="ctr"/>
          <a:lstStyle/>
          <a:p>
            <a:endParaRPr lang="en-GB"/>
          </a:p>
        </p:txBody>
      </p:sp>
      <p:sp>
        <p:nvSpPr>
          <p:cNvPr id="11275" name="Rectangle 11"/>
          <p:cNvSpPr>
            <a:spLocks noChangeArrowheads="1"/>
          </p:cNvSpPr>
          <p:nvPr/>
        </p:nvSpPr>
        <p:spPr bwMode="auto">
          <a:xfrm flipV="1">
            <a:off x="315913" y="3260725"/>
            <a:ext cx="8693150" cy="55563"/>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GB"/>
          </a:p>
        </p:txBody>
      </p:sp>
      <p:sp>
        <p:nvSpPr>
          <p:cNvPr id="11276"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11277"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48" charset="2"/>
              <a:buNone/>
              <a:defRPr/>
            </a:lvl1pPr>
          </a:lstStyle>
          <a:p>
            <a:r>
              <a:rPr lang="en-US"/>
              <a:t>Click to edit Master subtitle style</a:t>
            </a:r>
          </a:p>
        </p:txBody>
      </p:sp>
      <p:sp>
        <p:nvSpPr>
          <p:cNvPr id="11278"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p>
        </p:txBody>
      </p:sp>
      <p:sp>
        <p:nvSpPr>
          <p:cNvPr id="11279"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p>
        </p:txBody>
      </p:sp>
      <p:sp>
        <p:nvSpPr>
          <p:cNvPr id="11280"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81176C05-DC34-45FF-9D01-59A09E9488C8}"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14A686-650B-4AE0-9A44-509725A8C0EC}"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14FA64-3977-4C76-BC31-D0DEAB699695}"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0565E45-E8B5-4453-A659-802B7E4547AC}"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FC4E12A-B131-4105-8679-C71160995AF4}"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26D970D-E1F3-47AD-8E8E-30C9B79F38AE}"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65B68DD-2163-4BCA-A524-82C59994D651}"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06BF564-8455-4C09-BAD2-71772E27AC38}"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1BCB775-D88F-4D5C-B17B-0EA24683715A}"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244878A-3475-48C3-A2A3-42B754F3BBE0}"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B07F65C-22B1-4AE5-BC46-67BF8D5263A6}"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1162050" y="6243638"/>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fld id="{C1D56195-0499-42F1-B820-DD438E11EC6A}"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1182688" y="2017713"/>
            <a:ext cx="3810000" cy="4114800"/>
          </a:xfrm>
        </p:spPr>
        <p:txBody>
          <a:bodyPr/>
          <a:lstStyle/>
          <a:p>
            <a:endParaRPr lang="en-GB"/>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1162050" y="6243638"/>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fld id="{FEFD329D-8CA8-43DB-9833-D23B2B60CCED}" type="slidenum">
              <a:rPr lang="en-US"/>
              <a:pPr/>
              <a:t>‹#›</a:t>
            </a:fld>
            <a:endParaRPr lang="en-US"/>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endParaRPr kumimoji="1" lang="en-US" sz="2400"/>
          </a:p>
        </p:txBody>
      </p:sp>
      <p:sp>
        <p:nvSpPr>
          <p:cNvPr id="10248"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en-US" sz="2400"/>
          </a:p>
        </p:txBody>
      </p:sp>
      <p:sp>
        <p:nvSpPr>
          <p:cNvPr id="10249"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50"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5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1025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1025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0B9C71A8-A98A-43F1-AC1D-EAED689C704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48" charset="0"/>
          <a:cs typeface="Arial" charset="0"/>
        </a:defRPr>
      </a:lvl2pPr>
      <a:lvl3pPr algn="l" rtl="0" fontAlgn="base">
        <a:spcBef>
          <a:spcPct val="0"/>
        </a:spcBef>
        <a:spcAft>
          <a:spcPct val="0"/>
        </a:spcAft>
        <a:defRPr sz="4400">
          <a:solidFill>
            <a:schemeClr val="tx2"/>
          </a:solidFill>
          <a:latin typeface="Tahoma" pitchFamily="48" charset="0"/>
          <a:cs typeface="Arial" charset="0"/>
        </a:defRPr>
      </a:lvl3pPr>
      <a:lvl4pPr algn="l" rtl="0" fontAlgn="base">
        <a:spcBef>
          <a:spcPct val="0"/>
        </a:spcBef>
        <a:spcAft>
          <a:spcPct val="0"/>
        </a:spcAft>
        <a:defRPr sz="4400">
          <a:solidFill>
            <a:schemeClr val="tx2"/>
          </a:solidFill>
          <a:latin typeface="Tahoma" pitchFamily="48" charset="0"/>
          <a:cs typeface="Arial" charset="0"/>
        </a:defRPr>
      </a:lvl4pPr>
      <a:lvl5pPr algn="l" rtl="0" fontAlgn="base">
        <a:spcBef>
          <a:spcPct val="0"/>
        </a:spcBef>
        <a:spcAft>
          <a:spcPct val="0"/>
        </a:spcAft>
        <a:defRPr sz="4400">
          <a:solidFill>
            <a:schemeClr val="tx2"/>
          </a:solidFill>
          <a:latin typeface="Tahoma" pitchFamily="48" charset="0"/>
          <a:cs typeface="Arial" charset="0"/>
        </a:defRPr>
      </a:lvl5pPr>
      <a:lvl6pPr marL="457200" algn="l" rtl="0" fontAlgn="base">
        <a:spcBef>
          <a:spcPct val="0"/>
        </a:spcBef>
        <a:spcAft>
          <a:spcPct val="0"/>
        </a:spcAft>
        <a:defRPr sz="4400">
          <a:solidFill>
            <a:schemeClr val="tx2"/>
          </a:solidFill>
          <a:latin typeface="Tahoma" pitchFamily="48" charset="0"/>
          <a:cs typeface="Arial" charset="0"/>
        </a:defRPr>
      </a:lvl6pPr>
      <a:lvl7pPr marL="914400" algn="l" rtl="0" fontAlgn="base">
        <a:spcBef>
          <a:spcPct val="0"/>
        </a:spcBef>
        <a:spcAft>
          <a:spcPct val="0"/>
        </a:spcAft>
        <a:defRPr sz="4400">
          <a:solidFill>
            <a:schemeClr val="tx2"/>
          </a:solidFill>
          <a:latin typeface="Tahoma" pitchFamily="48" charset="0"/>
          <a:cs typeface="Arial" charset="0"/>
        </a:defRPr>
      </a:lvl7pPr>
      <a:lvl8pPr marL="1371600" algn="l" rtl="0" fontAlgn="base">
        <a:spcBef>
          <a:spcPct val="0"/>
        </a:spcBef>
        <a:spcAft>
          <a:spcPct val="0"/>
        </a:spcAft>
        <a:defRPr sz="4400">
          <a:solidFill>
            <a:schemeClr val="tx2"/>
          </a:solidFill>
          <a:latin typeface="Tahoma" pitchFamily="48" charset="0"/>
          <a:cs typeface="Arial" charset="0"/>
        </a:defRPr>
      </a:lvl8pPr>
      <a:lvl9pPr marL="1828800" algn="l" rtl="0" fontAlgn="base">
        <a:spcBef>
          <a:spcPct val="0"/>
        </a:spcBef>
        <a:spcAft>
          <a:spcPct val="0"/>
        </a:spcAft>
        <a:defRPr sz="4400">
          <a:solidFill>
            <a:schemeClr val="tx2"/>
          </a:solidFill>
          <a:latin typeface="Tahoma" pitchFamily="48" charset="0"/>
          <a:cs typeface="Arial" charset="0"/>
        </a:defRPr>
      </a:lvl9pPr>
    </p:titleStyle>
    <p:bodyStyle>
      <a:lvl1pPr marL="342900" indent="-342900" algn="l" rtl="0" fontAlgn="base">
        <a:spcBef>
          <a:spcPct val="20000"/>
        </a:spcBef>
        <a:spcAft>
          <a:spcPct val="0"/>
        </a:spcAft>
        <a:buClr>
          <a:schemeClr val="folHlink"/>
        </a:buClr>
        <a:buSzPct val="60000"/>
        <a:buFont typeface="Wingdings" pitchFamily="48"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48"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48"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48"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48"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48"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48"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48"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48"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3" name="Rectangle 15"/>
          <p:cNvSpPr>
            <a:spLocks noGrp="1" noChangeArrowheads="1"/>
          </p:cNvSpPr>
          <p:nvPr>
            <p:ph type="ctrTitle"/>
          </p:nvPr>
        </p:nvSpPr>
        <p:spPr/>
        <p:txBody>
          <a:bodyPr/>
          <a:lstStyle/>
          <a:p>
            <a:pPr algn="ctr"/>
            <a:r>
              <a:rPr lang="en-US" b="1" dirty="0" smtClean="0">
                <a:solidFill>
                  <a:srgbClr val="0000FF"/>
                </a:solidFill>
              </a:rPr>
              <a:t>Introducing New Market Offerings</a:t>
            </a:r>
            <a:endParaRPr lang="en-US" b="1" dirty="0">
              <a:solidFill>
                <a:srgbClr val="0000FF"/>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14339" name="Rectangle 3"/>
          <p:cNvSpPr>
            <a:spLocks noGrp="1" noChangeArrowheads="1"/>
          </p:cNvSpPr>
          <p:nvPr>
            <p:ph type="body" idx="1"/>
          </p:nvPr>
        </p:nvSpPr>
        <p:spPr/>
        <p:txBody>
          <a:bodyPr/>
          <a:lstStyle/>
          <a:p>
            <a:pPr marL="609600" indent="-609600" algn="ctr">
              <a:buFont typeface="Wingdings" pitchFamily="48" charset="2"/>
              <a:buNone/>
            </a:pPr>
            <a:endParaRPr lang="en-US" sz="2800"/>
          </a:p>
          <a:p>
            <a:pPr marL="609600" indent="-609600">
              <a:buFontTx/>
              <a:buAutoNum type="arabicPeriod"/>
            </a:pPr>
            <a:r>
              <a:rPr lang="en-US" sz="2400"/>
              <a:t>Idea generation</a:t>
            </a:r>
          </a:p>
          <a:p>
            <a:pPr marL="609600" indent="-609600">
              <a:buFontTx/>
              <a:buAutoNum type="arabicPeriod"/>
            </a:pPr>
            <a:r>
              <a:rPr lang="en-US" sz="2400"/>
              <a:t>Idea screening</a:t>
            </a:r>
          </a:p>
          <a:p>
            <a:pPr marL="609600" indent="-609600">
              <a:buFontTx/>
              <a:buAutoNum type="arabicPeriod"/>
            </a:pPr>
            <a:r>
              <a:rPr lang="en-US" sz="2400"/>
              <a:t>Concept development and testing</a:t>
            </a:r>
          </a:p>
          <a:p>
            <a:pPr marL="609600" indent="-609600">
              <a:buFontTx/>
              <a:buAutoNum type="arabicPeriod"/>
            </a:pPr>
            <a:r>
              <a:rPr lang="en-US" sz="2400"/>
              <a:t>Marketing strategy development</a:t>
            </a:r>
          </a:p>
          <a:p>
            <a:pPr marL="609600" indent="-609600">
              <a:buFontTx/>
              <a:buAutoNum type="arabicPeriod"/>
            </a:pPr>
            <a:r>
              <a:rPr lang="en-US" sz="2400"/>
              <a:t>Business analysis</a:t>
            </a:r>
          </a:p>
          <a:p>
            <a:pPr marL="609600" indent="-609600">
              <a:buFontTx/>
              <a:buAutoNum type="arabicPeriod"/>
            </a:pPr>
            <a:r>
              <a:rPr lang="en-US" sz="2400"/>
              <a:t>Product development</a:t>
            </a:r>
          </a:p>
          <a:p>
            <a:pPr marL="609600" indent="-609600">
              <a:buFontTx/>
              <a:buAutoNum type="arabicPeriod"/>
            </a:pPr>
            <a:r>
              <a:rPr lang="en-US" sz="2400"/>
              <a:t>Test marketing</a:t>
            </a:r>
          </a:p>
          <a:p>
            <a:pPr marL="609600" indent="-609600">
              <a:buFontTx/>
              <a:buAutoNum type="arabicPeriod"/>
            </a:pPr>
            <a:r>
              <a:rPr lang="en-US" sz="2400"/>
              <a:t>Commercialization</a:t>
            </a:r>
          </a:p>
        </p:txBody>
      </p:sp>
      <p:sp>
        <p:nvSpPr>
          <p:cNvPr id="14340" name="Text Box 4"/>
          <p:cNvSpPr txBox="1">
            <a:spLocks noChangeArrowheads="1"/>
          </p:cNvSpPr>
          <p:nvPr/>
        </p:nvSpPr>
        <p:spPr bwMode="auto">
          <a:xfrm>
            <a:off x="7756525" y="6381750"/>
            <a:ext cx="368300" cy="244475"/>
          </a:xfrm>
          <a:prstGeom prst="rect">
            <a:avLst/>
          </a:prstGeom>
          <a:noFill/>
          <a:ln w="9525">
            <a:noFill/>
            <a:miter lim="800000"/>
            <a:headEnd/>
            <a:tailEnd/>
          </a:ln>
          <a:effectLst/>
        </p:spPr>
        <p:txBody>
          <a:bodyPr wrap="none">
            <a:spAutoFit/>
          </a:bodyPr>
          <a:lstStyle/>
          <a:p>
            <a:r>
              <a:rPr lang="en-US" sz="1000"/>
              <a:t>9-7</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3200" b="1">
                <a:solidFill>
                  <a:srgbClr val="0000FF"/>
                </a:solidFill>
              </a:rPr>
              <a:t>New-Product Development Process</a:t>
            </a:r>
          </a:p>
        </p:txBody>
      </p:sp>
      <p:sp>
        <p:nvSpPr>
          <p:cNvPr id="17411" name="Rectangle 3"/>
          <p:cNvSpPr>
            <a:spLocks noGrp="1" noChangeArrowheads="1"/>
          </p:cNvSpPr>
          <p:nvPr>
            <p:ph type="body" sz="half" idx="1"/>
          </p:nvPr>
        </p:nvSpPr>
        <p:spPr>
          <a:xfrm>
            <a:off x="609600" y="2590800"/>
            <a:ext cx="7696200" cy="3240088"/>
          </a:xfrm>
        </p:spPr>
        <p:txBody>
          <a:bodyPr/>
          <a:lstStyle/>
          <a:p>
            <a:pPr marL="533400" indent="-533400">
              <a:buFontTx/>
              <a:buNone/>
            </a:pPr>
            <a:r>
              <a:rPr lang="en-US" sz="2800" b="1"/>
              <a:t>New idea generation</a:t>
            </a:r>
            <a:r>
              <a:rPr lang="en-US" sz="2800"/>
              <a:t> is the systematic search for new product ideas</a:t>
            </a:r>
          </a:p>
          <a:p>
            <a:pPr marL="533400" indent="-533400">
              <a:buFontTx/>
              <a:buNone/>
            </a:pPr>
            <a:endParaRPr lang="en-US" sz="2800"/>
          </a:p>
          <a:p>
            <a:pPr marL="533400" indent="-533400">
              <a:buFontTx/>
              <a:buNone/>
            </a:pPr>
            <a:r>
              <a:rPr lang="en-US" sz="2800"/>
              <a:t>Sources of new-product ideas</a:t>
            </a:r>
          </a:p>
          <a:p>
            <a:pPr marL="533400" indent="-533400">
              <a:buFontTx/>
              <a:buChar char="•"/>
            </a:pPr>
            <a:r>
              <a:rPr lang="en-US" sz="2800"/>
              <a:t>Internal </a:t>
            </a:r>
          </a:p>
          <a:p>
            <a:pPr marL="533400" indent="-533400">
              <a:buFontTx/>
              <a:buChar char="•"/>
            </a:pPr>
            <a:r>
              <a:rPr lang="en-US" sz="2800"/>
              <a:t>External</a:t>
            </a:r>
          </a:p>
        </p:txBody>
      </p:sp>
      <p:sp>
        <p:nvSpPr>
          <p:cNvPr id="17412" name="Text Box 4"/>
          <p:cNvSpPr txBox="1">
            <a:spLocks noChangeArrowheads="1"/>
          </p:cNvSpPr>
          <p:nvPr/>
        </p:nvSpPr>
        <p:spPr bwMode="auto">
          <a:xfrm>
            <a:off x="7756525" y="6381750"/>
            <a:ext cx="368300" cy="244475"/>
          </a:xfrm>
          <a:prstGeom prst="rect">
            <a:avLst/>
          </a:prstGeom>
          <a:noFill/>
          <a:ln w="9525">
            <a:noFill/>
            <a:miter lim="800000"/>
            <a:headEnd/>
            <a:tailEnd/>
          </a:ln>
          <a:effectLst/>
        </p:spPr>
        <p:txBody>
          <a:bodyPr wrap="none">
            <a:spAutoFit/>
          </a:bodyPr>
          <a:lstStyle/>
          <a:p>
            <a:r>
              <a:rPr lang="en-US" sz="1000"/>
              <a:t>9-8</a:t>
            </a:r>
          </a:p>
        </p:txBody>
      </p:sp>
      <p:sp>
        <p:nvSpPr>
          <p:cNvPr id="17416" name="Text Box 8"/>
          <p:cNvSpPr txBox="1">
            <a:spLocks noChangeArrowheads="1"/>
          </p:cNvSpPr>
          <p:nvPr/>
        </p:nvSpPr>
        <p:spPr bwMode="auto">
          <a:xfrm>
            <a:off x="3429000" y="1828800"/>
            <a:ext cx="2682875" cy="946150"/>
          </a:xfrm>
          <a:prstGeom prst="rect">
            <a:avLst/>
          </a:prstGeom>
          <a:noFill/>
          <a:ln w="9525">
            <a:noFill/>
            <a:miter lim="800000"/>
            <a:headEnd/>
            <a:tailEnd/>
          </a:ln>
          <a:effectLst/>
        </p:spPr>
        <p:txBody>
          <a:bodyPr>
            <a:spAutoFit/>
          </a:bodyPr>
          <a:lstStyle/>
          <a:p>
            <a:pPr>
              <a:spcBef>
                <a:spcPct val="20000"/>
              </a:spcBef>
              <a:buClr>
                <a:schemeClr val="folHlink"/>
              </a:buClr>
              <a:buSzPct val="60000"/>
              <a:buFont typeface="Wingdings" pitchFamily="48" charset="2"/>
              <a:buNone/>
            </a:pPr>
            <a:r>
              <a:rPr lang="en-US" sz="2800" b="1" i="1">
                <a:latin typeface="Times New Roman" pitchFamily="48" charset="0"/>
              </a:rPr>
              <a:t>Idea Generation</a:t>
            </a:r>
          </a:p>
          <a:p>
            <a:endParaRPr lang="en-US" sz="2800">
              <a:latin typeface="Times New Roman" pitchFamily="4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18435"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Idea Generation</a:t>
            </a:r>
          </a:p>
          <a:p>
            <a:pPr marL="533400" indent="-533400" algn="ctr">
              <a:buFont typeface="Wingdings" pitchFamily="48" charset="2"/>
              <a:buNone/>
            </a:pPr>
            <a:endParaRPr lang="en-US" sz="2400" b="1" i="1">
              <a:latin typeface="Times New Roman" pitchFamily="48" charset="0"/>
            </a:endParaRPr>
          </a:p>
          <a:p>
            <a:pPr marL="533400" indent="-533400">
              <a:buFontTx/>
              <a:buNone/>
            </a:pPr>
            <a:r>
              <a:rPr lang="en-US" sz="2400" b="1"/>
              <a:t>Internal sources</a:t>
            </a:r>
            <a:r>
              <a:rPr lang="en-US" sz="2400"/>
              <a:t> refer to the company’s own formal research and development, management and staff, and intrapreneurial programs</a:t>
            </a:r>
          </a:p>
          <a:p>
            <a:pPr marL="533400" indent="-533400">
              <a:buFontTx/>
              <a:buNone/>
            </a:pPr>
            <a:endParaRPr lang="en-US" sz="2400"/>
          </a:p>
          <a:p>
            <a:pPr marL="533400" indent="-533400">
              <a:buFontTx/>
              <a:buNone/>
            </a:pPr>
            <a:r>
              <a:rPr lang="en-US" sz="2400" b="1"/>
              <a:t>External sources</a:t>
            </a:r>
            <a:r>
              <a:rPr lang="en-US" sz="2400"/>
              <a:t> refer to sources outside the company such as customers,  competitors, distributors, suppliers, and outside design firms</a:t>
            </a:r>
          </a:p>
        </p:txBody>
      </p:sp>
      <p:sp>
        <p:nvSpPr>
          <p:cNvPr id="18436" name="Text Box 4"/>
          <p:cNvSpPr txBox="1">
            <a:spLocks noChangeArrowheads="1"/>
          </p:cNvSpPr>
          <p:nvPr/>
        </p:nvSpPr>
        <p:spPr bwMode="auto">
          <a:xfrm>
            <a:off x="7756525" y="6381750"/>
            <a:ext cx="368300" cy="244475"/>
          </a:xfrm>
          <a:prstGeom prst="rect">
            <a:avLst/>
          </a:prstGeom>
          <a:noFill/>
          <a:ln w="9525">
            <a:noFill/>
            <a:miter lim="800000"/>
            <a:headEnd/>
            <a:tailEnd/>
          </a:ln>
          <a:effectLst/>
        </p:spPr>
        <p:txBody>
          <a:bodyPr wrap="none">
            <a:spAutoFit/>
          </a:bodyPr>
          <a:lstStyle/>
          <a:p>
            <a:r>
              <a:rPr lang="en-US" sz="1000"/>
              <a:t>9-9</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67587" name="Rectangle 3"/>
          <p:cNvSpPr>
            <a:spLocks noGrp="1" noChangeArrowheads="1"/>
          </p:cNvSpPr>
          <p:nvPr>
            <p:ph type="body" sz="half" idx="1"/>
          </p:nvPr>
        </p:nvSpPr>
        <p:spPr>
          <a:xfrm>
            <a:off x="685800" y="2819400"/>
            <a:ext cx="7239000" cy="2703513"/>
          </a:xfrm>
        </p:spPr>
        <p:txBody>
          <a:bodyPr/>
          <a:lstStyle/>
          <a:p>
            <a:pPr marL="533400" indent="-533400" algn="ctr">
              <a:buFont typeface="Wingdings" pitchFamily="48" charset="2"/>
              <a:buNone/>
            </a:pPr>
            <a:endParaRPr lang="en-US" sz="2400" b="1" i="1">
              <a:latin typeface="Times New Roman" pitchFamily="48" charset="0"/>
            </a:endParaRPr>
          </a:p>
          <a:p>
            <a:pPr marL="533400" indent="-533400">
              <a:buFontTx/>
              <a:buNone/>
            </a:pPr>
            <a:r>
              <a:rPr lang="en-US" sz="2800" b="1"/>
              <a:t>Idea screening </a:t>
            </a:r>
            <a:r>
              <a:rPr lang="en-US" sz="2800"/>
              <a:t>refers to reviewing new-product ideas in order to drop poor ones  as soon as possible</a:t>
            </a:r>
          </a:p>
        </p:txBody>
      </p:sp>
      <p:sp>
        <p:nvSpPr>
          <p:cNvPr id="67588"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9-10</a:t>
            </a:r>
          </a:p>
        </p:txBody>
      </p:sp>
      <p:sp>
        <p:nvSpPr>
          <p:cNvPr id="67589" name="Text Box 5"/>
          <p:cNvSpPr txBox="1">
            <a:spLocks noChangeArrowheads="1"/>
          </p:cNvSpPr>
          <p:nvPr/>
        </p:nvSpPr>
        <p:spPr bwMode="auto">
          <a:xfrm>
            <a:off x="3429000" y="1981200"/>
            <a:ext cx="2406650" cy="793750"/>
          </a:xfrm>
          <a:prstGeom prst="rect">
            <a:avLst/>
          </a:prstGeom>
          <a:noFill/>
          <a:ln w="9525">
            <a:noFill/>
            <a:miter lim="800000"/>
            <a:headEnd/>
            <a:tailEnd/>
          </a:ln>
          <a:effectLst/>
        </p:spPr>
        <p:txBody>
          <a:bodyPr wrap="none">
            <a:spAutoFit/>
          </a:bodyPr>
          <a:lstStyle/>
          <a:p>
            <a:pPr>
              <a:spcBef>
                <a:spcPct val="20000"/>
              </a:spcBef>
              <a:buClr>
                <a:schemeClr val="folHlink"/>
              </a:buClr>
              <a:buSzPct val="60000"/>
              <a:buFont typeface="Wingdings" pitchFamily="48" charset="2"/>
              <a:buNone/>
            </a:pPr>
            <a:r>
              <a:rPr lang="en-US" sz="2800" b="1" i="1">
                <a:latin typeface="Times New Roman" pitchFamily="48" charset="0"/>
              </a:rPr>
              <a:t>Idea Screening</a:t>
            </a:r>
          </a:p>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19459" name="Rectangle 3"/>
          <p:cNvSpPr>
            <a:spLocks noGrp="1" noChangeArrowheads="1"/>
          </p:cNvSpPr>
          <p:nvPr>
            <p:ph type="body" idx="1"/>
          </p:nvPr>
        </p:nvSpPr>
        <p:spPr/>
        <p:txBody>
          <a:bodyPr/>
          <a:lstStyle/>
          <a:p>
            <a:pPr marL="533400" indent="-533400" algn="ctr">
              <a:lnSpc>
                <a:spcPct val="90000"/>
              </a:lnSpc>
              <a:buFont typeface="Wingdings" pitchFamily="48" charset="2"/>
              <a:buNone/>
            </a:pPr>
            <a:r>
              <a:rPr lang="en-US" sz="2800" b="1" i="1">
                <a:latin typeface="Times New Roman" pitchFamily="48" charset="0"/>
              </a:rPr>
              <a:t>Concept Development and Testing</a:t>
            </a:r>
          </a:p>
          <a:p>
            <a:pPr marL="533400" indent="-533400" algn="ctr">
              <a:lnSpc>
                <a:spcPct val="90000"/>
              </a:lnSpc>
              <a:buFont typeface="Wingdings" pitchFamily="48" charset="2"/>
              <a:buNone/>
            </a:pPr>
            <a:endParaRPr lang="en-US" sz="2400" b="1" i="1">
              <a:latin typeface="Times New Roman" pitchFamily="48" charset="0"/>
            </a:endParaRPr>
          </a:p>
          <a:p>
            <a:pPr marL="533400" indent="-533400">
              <a:lnSpc>
                <a:spcPct val="90000"/>
              </a:lnSpc>
              <a:buFontTx/>
              <a:buNone/>
            </a:pPr>
            <a:r>
              <a:rPr lang="en-US" sz="2400" b="1"/>
              <a:t>Product idea</a:t>
            </a:r>
            <a:r>
              <a:rPr lang="en-US" sz="2400"/>
              <a:t> is an idea for a possible product that the company can see itself offering to the market</a:t>
            </a:r>
          </a:p>
          <a:p>
            <a:pPr marL="533400" indent="-533400">
              <a:lnSpc>
                <a:spcPct val="90000"/>
              </a:lnSpc>
              <a:buFontTx/>
              <a:buNone/>
            </a:pPr>
            <a:endParaRPr lang="en-US" sz="2400"/>
          </a:p>
          <a:p>
            <a:pPr marL="533400" indent="-533400">
              <a:lnSpc>
                <a:spcPct val="90000"/>
              </a:lnSpc>
              <a:buFontTx/>
              <a:buNone/>
            </a:pPr>
            <a:r>
              <a:rPr lang="en-US" sz="2400" b="1"/>
              <a:t>Product concept</a:t>
            </a:r>
            <a:r>
              <a:rPr lang="en-US" sz="2400"/>
              <a:t> is a detailed version of the idea stated in meaningful consumer terms</a:t>
            </a:r>
          </a:p>
          <a:p>
            <a:pPr marL="533400" indent="-533400">
              <a:lnSpc>
                <a:spcPct val="90000"/>
              </a:lnSpc>
              <a:buFontTx/>
              <a:buNone/>
            </a:pPr>
            <a:endParaRPr lang="en-US" sz="2400"/>
          </a:p>
          <a:p>
            <a:pPr marL="533400" indent="-533400">
              <a:lnSpc>
                <a:spcPct val="90000"/>
              </a:lnSpc>
              <a:buFontTx/>
              <a:buNone/>
            </a:pPr>
            <a:r>
              <a:rPr lang="en-US" sz="2400" b="1"/>
              <a:t>Product image</a:t>
            </a:r>
            <a:r>
              <a:rPr lang="en-US" sz="2400"/>
              <a:t> is the way consumers perceive an actual or potential product</a:t>
            </a:r>
          </a:p>
        </p:txBody>
      </p:sp>
      <p:sp>
        <p:nvSpPr>
          <p:cNvPr id="19460"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9-11</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20483" name="Rectangle 3"/>
          <p:cNvSpPr>
            <a:spLocks noGrp="1" noChangeArrowheads="1"/>
          </p:cNvSpPr>
          <p:nvPr>
            <p:ph type="body" sz="half" idx="1"/>
          </p:nvPr>
        </p:nvSpPr>
        <p:spPr>
          <a:xfrm>
            <a:off x="685800" y="2819400"/>
            <a:ext cx="7239000" cy="2703513"/>
          </a:xfrm>
        </p:spPr>
        <p:txBody>
          <a:bodyPr/>
          <a:lstStyle/>
          <a:p>
            <a:pPr marL="533400" indent="-533400" algn="ctr">
              <a:buFont typeface="Wingdings" pitchFamily="48" charset="2"/>
              <a:buNone/>
            </a:pPr>
            <a:endParaRPr lang="en-US" sz="2400" b="1" i="1">
              <a:latin typeface="Times New Roman" pitchFamily="48" charset="0"/>
            </a:endParaRPr>
          </a:p>
          <a:p>
            <a:pPr marL="533400" indent="-533400">
              <a:buFontTx/>
              <a:buNone/>
            </a:pPr>
            <a:r>
              <a:rPr lang="en-US" sz="2800" b="1"/>
              <a:t>Concept testing </a:t>
            </a:r>
            <a:r>
              <a:rPr lang="en-US" sz="2800"/>
              <a:t>refers to new-product concepts with groups of target consumers</a:t>
            </a:r>
          </a:p>
        </p:txBody>
      </p:sp>
      <p:sp>
        <p:nvSpPr>
          <p:cNvPr id="20484"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9-12</a:t>
            </a:r>
          </a:p>
        </p:txBody>
      </p:sp>
      <p:sp>
        <p:nvSpPr>
          <p:cNvPr id="20488" name="Text Box 8"/>
          <p:cNvSpPr txBox="1">
            <a:spLocks noChangeArrowheads="1"/>
          </p:cNvSpPr>
          <p:nvPr/>
        </p:nvSpPr>
        <p:spPr bwMode="auto">
          <a:xfrm>
            <a:off x="1981200" y="1981200"/>
            <a:ext cx="5211763" cy="793750"/>
          </a:xfrm>
          <a:prstGeom prst="rect">
            <a:avLst/>
          </a:prstGeom>
          <a:noFill/>
          <a:ln w="9525">
            <a:noFill/>
            <a:miter lim="800000"/>
            <a:headEnd/>
            <a:tailEnd/>
          </a:ln>
          <a:effectLst/>
        </p:spPr>
        <p:txBody>
          <a:bodyPr wrap="none">
            <a:spAutoFit/>
          </a:bodyPr>
          <a:lstStyle/>
          <a:p>
            <a:pPr>
              <a:spcBef>
                <a:spcPct val="20000"/>
              </a:spcBef>
              <a:buClr>
                <a:schemeClr val="folHlink"/>
              </a:buClr>
              <a:buSzPct val="60000"/>
              <a:buFont typeface="Wingdings" pitchFamily="48" charset="2"/>
              <a:buNone/>
            </a:pPr>
            <a:r>
              <a:rPr lang="en-US" sz="2800" b="1" i="1">
                <a:latin typeface="Times New Roman" pitchFamily="48" charset="0"/>
              </a:rPr>
              <a:t>Concept Development and Testing</a:t>
            </a:r>
          </a:p>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200" b="1">
                <a:solidFill>
                  <a:srgbClr val="0000FF"/>
                </a:solidFill>
              </a:rPr>
              <a:t>New-Product Development Process</a:t>
            </a:r>
          </a:p>
        </p:txBody>
      </p:sp>
      <p:sp>
        <p:nvSpPr>
          <p:cNvPr id="21507" name="Rectangle 3"/>
          <p:cNvSpPr>
            <a:spLocks noGrp="1" noChangeArrowheads="1"/>
          </p:cNvSpPr>
          <p:nvPr>
            <p:ph type="body" idx="1"/>
          </p:nvPr>
        </p:nvSpPr>
        <p:spPr>
          <a:xfrm>
            <a:off x="914400" y="2057400"/>
            <a:ext cx="7772400" cy="4114800"/>
          </a:xfrm>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lgn="ctr">
              <a:buFont typeface="Wingdings" pitchFamily="48" charset="2"/>
              <a:buNone/>
            </a:pPr>
            <a:endParaRPr lang="en-US" sz="2800" b="1" i="1">
              <a:latin typeface="Times New Roman" pitchFamily="48" charset="0"/>
            </a:endParaRPr>
          </a:p>
          <a:p>
            <a:pPr marL="533400" indent="-533400">
              <a:buFontTx/>
              <a:buNone/>
            </a:pPr>
            <a:r>
              <a:rPr lang="en-US" sz="2800" b="1"/>
              <a:t>Marketing strategy development </a:t>
            </a:r>
            <a:r>
              <a:rPr lang="en-US" sz="2800"/>
              <a:t>refers to the initial marketing strategy for introducing the product to the market</a:t>
            </a:r>
          </a:p>
          <a:p>
            <a:pPr marL="533400" indent="-533400">
              <a:buFontTx/>
              <a:buNone/>
            </a:pPr>
            <a:endParaRPr lang="en-US" sz="2800" b="1"/>
          </a:p>
          <a:p>
            <a:pPr marL="533400" indent="-533400">
              <a:buFontTx/>
              <a:buNone/>
            </a:pPr>
            <a:endParaRPr lang="en-US" sz="2800"/>
          </a:p>
        </p:txBody>
      </p:sp>
      <p:sp>
        <p:nvSpPr>
          <p:cNvPr id="21508"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9-13</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22531" name="Rectangle 3"/>
          <p:cNvSpPr>
            <a:spLocks noGrp="1" noChangeArrowheads="1"/>
          </p:cNvSpPr>
          <p:nvPr>
            <p:ph type="body" idx="1"/>
          </p:nvPr>
        </p:nvSpPr>
        <p:spPr/>
        <p:txBody>
          <a:bodyPr/>
          <a:lstStyle/>
          <a:p>
            <a:pPr marL="533400" indent="-533400" algn="ctr">
              <a:lnSpc>
                <a:spcPct val="90000"/>
              </a:lnSpc>
              <a:buFont typeface="Wingdings" pitchFamily="48" charset="2"/>
              <a:buNone/>
            </a:pPr>
            <a:r>
              <a:rPr lang="en-US" sz="2800" b="1" i="1">
                <a:latin typeface="Times New Roman" pitchFamily="48" charset="0"/>
              </a:rPr>
              <a:t>Marketing Strategy Development</a:t>
            </a:r>
          </a:p>
          <a:p>
            <a:pPr marL="533400" indent="-533400" algn="ctr">
              <a:lnSpc>
                <a:spcPct val="90000"/>
              </a:lnSpc>
              <a:buFont typeface="Wingdings" pitchFamily="48" charset="2"/>
              <a:buNone/>
            </a:pPr>
            <a:endParaRPr lang="en-US" sz="2400" b="1" i="1">
              <a:latin typeface="Times New Roman" pitchFamily="48" charset="0"/>
            </a:endParaRPr>
          </a:p>
          <a:p>
            <a:pPr marL="533400" indent="-533400" algn="ctr">
              <a:lnSpc>
                <a:spcPct val="90000"/>
              </a:lnSpc>
              <a:buFontTx/>
              <a:buNone/>
            </a:pPr>
            <a:r>
              <a:rPr lang="en-US" sz="2400" i="1"/>
              <a:t>Marketing strategy statement</a:t>
            </a:r>
          </a:p>
          <a:p>
            <a:pPr marL="533400" indent="-533400">
              <a:lnSpc>
                <a:spcPct val="90000"/>
              </a:lnSpc>
              <a:buFontTx/>
              <a:buChar char="•"/>
            </a:pPr>
            <a:r>
              <a:rPr lang="en-US" sz="2400"/>
              <a:t>Part 1:</a:t>
            </a:r>
          </a:p>
          <a:p>
            <a:pPr marL="914400" lvl="1" indent="-457200">
              <a:lnSpc>
                <a:spcPct val="90000"/>
              </a:lnSpc>
              <a:buFontTx/>
              <a:buChar char="•"/>
            </a:pPr>
            <a:r>
              <a:rPr lang="en-US" sz="2000"/>
              <a:t>Description of the target market</a:t>
            </a:r>
          </a:p>
          <a:p>
            <a:pPr marL="914400" lvl="1" indent="-457200">
              <a:lnSpc>
                <a:spcPct val="90000"/>
              </a:lnSpc>
              <a:buFontTx/>
              <a:buChar char="•"/>
            </a:pPr>
            <a:r>
              <a:rPr lang="en-US" sz="2000"/>
              <a:t>Product positioning, sales, market share, and profit goals</a:t>
            </a:r>
          </a:p>
          <a:p>
            <a:pPr marL="533400" indent="-533400">
              <a:lnSpc>
                <a:spcPct val="90000"/>
              </a:lnSpc>
              <a:buFontTx/>
              <a:buChar char="•"/>
            </a:pPr>
            <a:r>
              <a:rPr lang="en-US" sz="2400"/>
              <a:t>Part 2:</a:t>
            </a:r>
          </a:p>
          <a:p>
            <a:pPr marL="914400" lvl="1" indent="-457200">
              <a:lnSpc>
                <a:spcPct val="90000"/>
              </a:lnSpc>
              <a:buFontTx/>
              <a:buChar char="•"/>
            </a:pPr>
            <a:r>
              <a:rPr lang="en-US" sz="2000"/>
              <a:t>Price, distribution, and budget</a:t>
            </a:r>
          </a:p>
          <a:p>
            <a:pPr marL="533400" indent="-533400">
              <a:lnSpc>
                <a:spcPct val="90000"/>
              </a:lnSpc>
              <a:buFontTx/>
              <a:buChar char="•"/>
            </a:pPr>
            <a:r>
              <a:rPr lang="en-US" sz="2400"/>
              <a:t>Part 3:</a:t>
            </a:r>
          </a:p>
          <a:p>
            <a:pPr marL="914400" lvl="1" indent="-457200">
              <a:lnSpc>
                <a:spcPct val="90000"/>
              </a:lnSpc>
              <a:buFontTx/>
              <a:buChar char="•"/>
            </a:pPr>
            <a:r>
              <a:rPr lang="en-US" sz="2000"/>
              <a:t>Long-term sales, profit goals, and marketing mix strategy</a:t>
            </a:r>
          </a:p>
        </p:txBody>
      </p:sp>
      <p:sp>
        <p:nvSpPr>
          <p:cNvPr id="22532"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9-14</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23555"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buFont typeface="Wingdings" pitchFamily="48" charset="2"/>
              <a:buNone/>
            </a:pPr>
            <a:endParaRPr lang="en-US" sz="2800" b="1" i="1">
              <a:latin typeface="Times New Roman" pitchFamily="48" charset="0"/>
            </a:endParaRPr>
          </a:p>
          <a:p>
            <a:pPr marL="533400" indent="-533400">
              <a:buFontTx/>
              <a:buNone/>
            </a:pPr>
            <a:r>
              <a:rPr lang="en-US" sz="2800" b="1"/>
              <a:t>Business analysis</a:t>
            </a:r>
            <a:r>
              <a:rPr lang="en-US" sz="2800"/>
              <a:t> involves a review of the sales, costs, and profit projections to find out whether they satisfy the company’s objectives</a:t>
            </a:r>
          </a:p>
        </p:txBody>
      </p:sp>
      <p:sp>
        <p:nvSpPr>
          <p:cNvPr id="23556"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9-15</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3200" b="1">
                <a:solidFill>
                  <a:srgbClr val="0000FF"/>
                </a:solidFill>
              </a:rPr>
              <a:t/>
            </a:r>
            <a:br>
              <a:rPr lang="en-US" sz="3200" b="1">
                <a:solidFill>
                  <a:srgbClr val="0000FF"/>
                </a:solidFill>
              </a:rPr>
            </a:br>
            <a:r>
              <a:rPr lang="en-US" sz="3200" b="1">
                <a:solidFill>
                  <a:srgbClr val="0000FF"/>
                </a:solidFill>
              </a:rPr>
              <a:t>New-Product Development Process</a:t>
            </a:r>
          </a:p>
        </p:txBody>
      </p:sp>
      <p:sp>
        <p:nvSpPr>
          <p:cNvPr id="25603"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buFont typeface="Wingdings" pitchFamily="48" charset="2"/>
              <a:buNone/>
            </a:pPr>
            <a:endParaRPr lang="en-US" sz="2800" b="1" i="1">
              <a:latin typeface="Times New Roman" pitchFamily="48" charset="0"/>
            </a:endParaRPr>
          </a:p>
          <a:p>
            <a:pPr marL="533400" indent="-533400">
              <a:buFontTx/>
              <a:buNone/>
            </a:pPr>
            <a:r>
              <a:rPr lang="en-US" sz="2800" b="1"/>
              <a:t>Product development </a:t>
            </a:r>
            <a:r>
              <a:rPr lang="en-US" sz="2800"/>
              <a:t>involves the creation and testing of one or more physical versions by the R&amp;D or engineering departments</a:t>
            </a:r>
          </a:p>
          <a:p>
            <a:pPr marL="533400" indent="-533400">
              <a:buFontTx/>
              <a:buChar char="•"/>
            </a:pPr>
            <a:r>
              <a:rPr lang="en-US" sz="2800"/>
              <a:t>Requires an increase in investment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26627" name="Rectangle 3"/>
          <p:cNvSpPr>
            <a:spLocks noGrp="1" noChangeArrowheads="1"/>
          </p:cNvSpPr>
          <p:nvPr>
            <p:ph type="body" idx="1"/>
          </p:nvPr>
        </p:nvSpPr>
        <p:spPr/>
        <p:txBody>
          <a:bodyPr/>
          <a:lstStyle/>
          <a:p>
            <a:pPr marL="533400" indent="-533400" algn="ctr">
              <a:lnSpc>
                <a:spcPct val="80000"/>
              </a:lnSpc>
              <a:buFont typeface="Wingdings" pitchFamily="48" charset="2"/>
              <a:buNone/>
            </a:pPr>
            <a:r>
              <a:rPr lang="en-US" sz="2800" b="1" i="1">
                <a:latin typeface="Times New Roman" pitchFamily="48" charset="0"/>
              </a:rPr>
              <a:t>Marketing Strategy Development</a:t>
            </a:r>
          </a:p>
          <a:p>
            <a:pPr marL="533400" indent="-533400">
              <a:lnSpc>
                <a:spcPct val="80000"/>
              </a:lnSpc>
              <a:buFont typeface="Wingdings" pitchFamily="48" charset="2"/>
              <a:buNone/>
            </a:pPr>
            <a:endParaRPr lang="en-US" sz="2800" b="1" i="1">
              <a:latin typeface="Times New Roman" pitchFamily="48" charset="0"/>
            </a:endParaRPr>
          </a:p>
          <a:p>
            <a:pPr marL="533400" indent="-533400">
              <a:lnSpc>
                <a:spcPct val="80000"/>
              </a:lnSpc>
              <a:buFontTx/>
              <a:buNone/>
            </a:pPr>
            <a:r>
              <a:rPr lang="en-US" sz="2800" b="1"/>
              <a:t>Test marketing </a:t>
            </a:r>
            <a:r>
              <a:rPr lang="en-US" sz="2800"/>
              <a:t>is the stage at which the product and marketing program are introduced into more realistic marketing settings</a:t>
            </a:r>
          </a:p>
          <a:p>
            <a:pPr marL="533400" indent="-533400">
              <a:lnSpc>
                <a:spcPct val="80000"/>
              </a:lnSpc>
              <a:buFontTx/>
              <a:buNone/>
            </a:pPr>
            <a:endParaRPr lang="en-US" sz="2800"/>
          </a:p>
          <a:p>
            <a:pPr marL="533400" indent="-533400">
              <a:lnSpc>
                <a:spcPct val="80000"/>
              </a:lnSpc>
              <a:buFontTx/>
              <a:buNone/>
            </a:pPr>
            <a:r>
              <a:rPr lang="en-US" sz="2800"/>
              <a:t>Test marketing provides the marketer with experience in testing the product and entire marketing program before full introduction</a:t>
            </a:r>
          </a:p>
          <a:p>
            <a:pPr marL="533400" indent="-533400">
              <a:lnSpc>
                <a:spcPct val="80000"/>
              </a:lnSpc>
              <a:buFontTx/>
              <a:buNone/>
            </a:pPr>
            <a:endParaRPr lang="en-US" sz="2800"/>
          </a:p>
        </p:txBody>
      </p:sp>
      <p:sp>
        <p:nvSpPr>
          <p:cNvPr id="26628"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9-17</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27651" name="Rectangle 3"/>
          <p:cNvSpPr>
            <a:spLocks noGrp="1" noChangeArrowheads="1"/>
          </p:cNvSpPr>
          <p:nvPr>
            <p:ph type="body" idx="1"/>
          </p:nvPr>
        </p:nvSpPr>
        <p:spPr/>
        <p:txBody>
          <a:bodyPr/>
          <a:lstStyle/>
          <a:p>
            <a:pPr marL="533400" indent="-533400" algn="ctr">
              <a:lnSpc>
                <a:spcPct val="80000"/>
              </a:lnSpc>
              <a:buFont typeface="Wingdings" pitchFamily="48" charset="2"/>
              <a:buNone/>
            </a:pPr>
            <a:r>
              <a:rPr lang="en-US" sz="2800" b="1" i="1">
                <a:latin typeface="Times New Roman" pitchFamily="48" charset="0"/>
              </a:rPr>
              <a:t>Marketing Strategy Development</a:t>
            </a:r>
          </a:p>
          <a:p>
            <a:pPr marL="533400" indent="-533400">
              <a:lnSpc>
                <a:spcPct val="80000"/>
              </a:lnSpc>
              <a:buFont typeface="Wingdings" pitchFamily="48" charset="2"/>
              <a:buNone/>
            </a:pPr>
            <a:endParaRPr lang="en-US" sz="2400" b="1" i="1">
              <a:latin typeface="Times New Roman" pitchFamily="48" charset="0"/>
            </a:endParaRPr>
          </a:p>
          <a:p>
            <a:pPr marL="533400" indent="-533400">
              <a:lnSpc>
                <a:spcPct val="80000"/>
              </a:lnSpc>
              <a:buFontTx/>
              <a:buNone/>
            </a:pPr>
            <a:r>
              <a:rPr lang="en-US" sz="2400"/>
              <a:t>When firms test market</a:t>
            </a:r>
          </a:p>
          <a:p>
            <a:pPr marL="533400" indent="-533400">
              <a:lnSpc>
                <a:spcPct val="80000"/>
              </a:lnSpc>
              <a:buFontTx/>
              <a:buChar char="•"/>
            </a:pPr>
            <a:r>
              <a:rPr lang="en-US" sz="2400"/>
              <a:t>New product with large investment</a:t>
            </a:r>
          </a:p>
          <a:p>
            <a:pPr marL="533400" indent="-533400">
              <a:lnSpc>
                <a:spcPct val="80000"/>
              </a:lnSpc>
              <a:buFontTx/>
              <a:buChar char="•"/>
            </a:pPr>
            <a:r>
              <a:rPr lang="en-US" sz="2400"/>
              <a:t>Uncertainty about product or marketing program</a:t>
            </a:r>
          </a:p>
          <a:p>
            <a:pPr marL="533400" indent="-533400">
              <a:lnSpc>
                <a:spcPct val="80000"/>
              </a:lnSpc>
              <a:buFontTx/>
              <a:buNone/>
            </a:pPr>
            <a:endParaRPr lang="en-US" sz="2400"/>
          </a:p>
          <a:p>
            <a:pPr marL="533400" indent="-533400">
              <a:lnSpc>
                <a:spcPct val="80000"/>
              </a:lnSpc>
              <a:buFontTx/>
              <a:buNone/>
            </a:pPr>
            <a:r>
              <a:rPr lang="en-US" sz="2400"/>
              <a:t>When firms may not test market</a:t>
            </a:r>
          </a:p>
          <a:p>
            <a:pPr marL="533400" indent="-533400">
              <a:lnSpc>
                <a:spcPct val="80000"/>
              </a:lnSpc>
              <a:buFontTx/>
              <a:buChar char="•"/>
            </a:pPr>
            <a:r>
              <a:rPr lang="en-US" sz="2400"/>
              <a:t>Simple line extension</a:t>
            </a:r>
          </a:p>
          <a:p>
            <a:pPr marL="533400" indent="-533400">
              <a:lnSpc>
                <a:spcPct val="80000"/>
              </a:lnSpc>
              <a:buFontTx/>
              <a:buChar char="•"/>
            </a:pPr>
            <a:r>
              <a:rPr lang="en-US" sz="2400"/>
              <a:t>Copy of competitor product</a:t>
            </a:r>
          </a:p>
          <a:p>
            <a:pPr marL="533400" indent="-533400">
              <a:lnSpc>
                <a:spcPct val="80000"/>
              </a:lnSpc>
              <a:buFontTx/>
              <a:buChar char="•"/>
            </a:pPr>
            <a:r>
              <a:rPr lang="en-US" sz="2400"/>
              <a:t>Low costs</a:t>
            </a:r>
          </a:p>
          <a:p>
            <a:pPr marL="533400" indent="-533400">
              <a:lnSpc>
                <a:spcPct val="80000"/>
              </a:lnSpc>
              <a:buFontTx/>
              <a:buChar char="•"/>
            </a:pPr>
            <a:r>
              <a:rPr lang="en-US" sz="2400"/>
              <a:t>Management confidence</a:t>
            </a:r>
          </a:p>
        </p:txBody>
      </p:sp>
      <p:sp>
        <p:nvSpPr>
          <p:cNvPr id="27652"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9-18</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3200" b="1">
                <a:solidFill>
                  <a:srgbClr val="0000FF"/>
                </a:solidFill>
              </a:rPr>
              <a:t/>
            </a:r>
            <a:br>
              <a:rPr lang="en-US" sz="3200" b="1">
                <a:solidFill>
                  <a:srgbClr val="0000FF"/>
                </a:solidFill>
              </a:rPr>
            </a:br>
            <a:r>
              <a:rPr lang="en-US" sz="3200" b="1">
                <a:solidFill>
                  <a:srgbClr val="0000FF"/>
                </a:solidFill>
              </a:rPr>
              <a:t>New-Product Development Process</a:t>
            </a:r>
          </a:p>
        </p:txBody>
      </p:sp>
      <p:sp>
        <p:nvSpPr>
          <p:cNvPr id="28675" name="Rectangle 3"/>
          <p:cNvSpPr>
            <a:spLocks noGrp="1" noChangeArrowheads="1"/>
          </p:cNvSpPr>
          <p:nvPr>
            <p:ph type="body" sz="half" idx="1"/>
          </p:nvPr>
        </p:nvSpPr>
        <p:spPr>
          <a:xfrm>
            <a:off x="609600" y="2667000"/>
            <a:ext cx="7848600" cy="3389313"/>
          </a:xfrm>
        </p:spPr>
        <p:txBody>
          <a:bodyPr/>
          <a:lstStyle/>
          <a:p>
            <a:pPr marL="533400" indent="-533400" algn="ctr">
              <a:buFont typeface="Wingdings" pitchFamily="48" charset="2"/>
              <a:buNone/>
            </a:pPr>
            <a:endParaRPr lang="en-US" sz="2800" b="1" i="1">
              <a:latin typeface="Times New Roman" pitchFamily="48" charset="0"/>
            </a:endParaRPr>
          </a:p>
          <a:p>
            <a:pPr marL="533400" indent="-533400">
              <a:buFontTx/>
              <a:buNone/>
            </a:pPr>
            <a:r>
              <a:rPr lang="en-US" sz="2800"/>
              <a:t>Approaches to test marketing</a:t>
            </a:r>
          </a:p>
          <a:p>
            <a:pPr marL="533400" indent="-533400">
              <a:buFontTx/>
              <a:buChar char="•"/>
            </a:pPr>
            <a:r>
              <a:rPr lang="en-US" sz="2800"/>
              <a:t>Standard test markets</a:t>
            </a:r>
          </a:p>
          <a:p>
            <a:pPr marL="533400" indent="-533400">
              <a:buFontTx/>
              <a:buChar char="•"/>
            </a:pPr>
            <a:r>
              <a:rPr lang="en-US" sz="2800"/>
              <a:t>Controlled test markets</a:t>
            </a:r>
          </a:p>
          <a:p>
            <a:pPr marL="533400" indent="-533400">
              <a:buFontTx/>
              <a:buChar char="•"/>
            </a:pPr>
            <a:r>
              <a:rPr lang="en-US" sz="2800"/>
              <a:t>Simulated test markets</a:t>
            </a:r>
          </a:p>
        </p:txBody>
      </p:sp>
      <p:sp>
        <p:nvSpPr>
          <p:cNvPr id="28676"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9-19</a:t>
            </a:r>
          </a:p>
        </p:txBody>
      </p:sp>
      <p:sp>
        <p:nvSpPr>
          <p:cNvPr id="28680" name="Text Box 8"/>
          <p:cNvSpPr txBox="1">
            <a:spLocks noChangeArrowheads="1"/>
          </p:cNvSpPr>
          <p:nvPr/>
        </p:nvSpPr>
        <p:spPr bwMode="auto">
          <a:xfrm>
            <a:off x="2209800" y="1905000"/>
            <a:ext cx="5024438" cy="519113"/>
          </a:xfrm>
          <a:prstGeom prst="rect">
            <a:avLst/>
          </a:prstGeom>
          <a:noFill/>
          <a:ln w="9525">
            <a:noFill/>
            <a:miter lim="800000"/>
            <a:headEnd/>
            <a:tailEnd/>
          </a:ln>
          <a:effectLst/>
        </p:spPr>
        <p:txBody>
          <a:bodyPr wrap="none">
            <a:spAutoFit/>
          </a:bodyPr>
          <a:lstStyle/>
          <a:p>
            <a:r>
              <a:rPr lang="en-US" sz="2800" b="1" i="1">
                <a:latin typeface="Times New Roman" pitchFamily="48" charset="0"/>
              </a:rPr>
              <a:t>Marketing Strategy Development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29699"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buFont typeface="Wingdings" pitchFamily="48" charset="2"/>
              <a:buNone/>
            </a:pPr>
            <a:endParaRPr lang="en-US" sz="2400" b="1" i="1">
              <a:latin typeface="Times New Roman" pitchFamily="48" charset="0"/>
            </a:endParaRPr>
          </a:p>
          <a:p>
            <a:pPr marL="533400" indent="-533400">
              <a:buFontTx/>
              <a:buNone/>
            </a:pPr>
            <a:r>
              <a:rPr lang="en-US" sz="2400" b="1"/>
              <a:t>Standard test markets</a:t>
            </a:r>
            <a:r>
              <a:rPr lang="en-US" sz="2400"/>
              <a:t> are small representative markets where the firm conducts a full marketing campaign and uses store audits, consumer and distributor surveys, and other measures to gauge product performance. Results are used to forecast national sales and profits, discover product problems, and fine-tune the marketing program.</a:t>
            </a:r>
          </a:p>
        </p:txBody>
      </p:sp>
      <p:sp>
        <p:nvSpPr>
          <p:cNvPr id="29700"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9-20</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30723"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buFont typeface="Wingdings" pitchFamily="48" charset="2"/>
              <a:buNone/>
            </a:pPr>
            <a:endParaRPr lang="en-US" sz="2400" b="1" i="1">
              <a:latin typeface="Times New Roman" pitchFamily="48" charset="0"/>
            </a:endParaRPr>
          </a:p>
          <a:p>
            <a:pPr marL="533400" indent="-533400">
              <a:buFontTx/>
              <a:buNone/>
            </a:pPr>
            <a:r>
              <a:rPr lang="en-US" sz="2400"/>
              <a:t>Challenges of standard test markets</a:t>
            </a:r>
          </a:p>
          <a:p>
            <a:pPr marL="533400" indent="-533400">
              <a:buFontTx/>
              <a:buChar char="•"/>
            </a:pPr>
            <a:r>
              <a:rPr lang="en-US" sz="2400"/>
              <a:t>Cost</a:t>
            </a:r>
          </a:p>
          <a:p>
            <a:pPr marL="533400" indent="-533400">
              <a:buFontTx/>
              <a:buChar char="•"/>
            </a:pPr>
            <a:r>
              <a:rPr lang="en-US" sz="2400"/>
              <a:t>Time</a:t>
            </a:r>
          </a:p>
          <a:p>
            <a:pPr marL="533400" indent="-533400">
              <a:buFontTx/>
              <a:buChar char="•"/>
            </a:pPr>
            <a:r>
              <a:rPr lang="en-US" sz="2400"/>
              <a:t>Competitors can monitor the test</a:t>
            </a:r>
          </a:p>
          <a:p>
            <a:pPr marL="533400" indent="-533400">
              <a:buFontTx/>
              <a:buChar char="•"/>
            </a:pPr>
            <a:r>
              <a:rPr lang="en-US" sz="2400"/>
              <a:t>Competitor interference</a:t>
            </a:r>
          </a:p>
          <a:p>
            <a:pPr marL="533400" indent="-533400">
              <a:buFontTx/>
              <a:buChar char="•"/>
            </a:pPr>
            <a:r>
              <a:rPr lang="en-US" sz="2400"/>
              <a:t>Competitors gain access to the new product before introduction</a:t>
            </a:r>
          </a:p>
        </p:txBody>
      </p:sp>
      <p:sp>
        <p:nvSpPr>
          <p:cNvPr id="30724"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9-21</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31747"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buFont typeface="Wingdings" pitchFamily="48" charset="2"/>
              <a:buNone/>
            </a:pPr>
            <a:endParaRPr lang="en-US" sz="2800" b="1" i="1">
              <a:latin typeface="Times New Roman" pitchFamily="48" charset="0"/>
            </a:endParaRPr>
          </a:p>
          <a:p>
            <a:pPr marL="533400" indent="-533400">
              <a:buFontTx/>
              <a:buNone/>
            </a:pPr>
            <a:r>
              <a:rPr lang="en-US" sz="2800" b="1"/>
              <a:t>Controlled test markets</a:t>
            </a:r>
            <a:r>
              <a:rPr lang="en-US" sz="2800"/>
              <a:t> are panels of stores that have agreed to carry new products for a fee</a:t>
            </a:r>
          </a:p>
          <a:p>
            <a:pPr marL="533400" indent="-533400">
              <a:buFontTx/>
              <a:buChar char="•"/>
            </a:pPr>
            <a:r>
              <a:rPr lang="en-US" sz="2800"/>
              <a:t>Less expensive than standard test markets</a:t>
            </a:r>
          </a:p>
          <a:p>
            <a:pPr marL="533400" indent="-533400">
              <a:buFontTx/>
              <a:buChar char="•"/>
            </a:pPr>
            <a:r>
              <a:rPr lang="en-US" sz="2800"/>
              <a:t>Faster than standard test markets</a:t>
            </a:r>
          </a:p>
          <a:p>
            <a:pPr marL="533400" indent="-533400">
              <a:buFontTx/>
              <a:buChar char="•"/>
            </a:pPr>
            <a:r>
              <a:rPr lang="en-US" sz="2800"/>
              <a:t>Competitors gain access to the new product</a:t>
            </a:r>
            <a:r>
              <a:rPr lang="en-US"/>
              <a:t> </a:t>
            </a:r>
          </a:p>
        </p:txBody>
      </p:sp>
      <p:sp>
        <p:nvSpPr>
          <p:cNvPr id="31748"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9-22</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32771"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buFont typeface="Wingdings" pitchFamily="48" charset="2"/>
              <a:buNone/>
            </a:pPr>
            <a:endParaRPr lang="en-US" sz="2800" b="1" i="1">
              <a:latin typeface="Times New Roman" pitchFamily="48" charset="0"/>
            </a:endParaRPr>
          </a:p>
          <a:p>
            <a:pPr marL="533400" indent="-533400">
              <a:buFontTx/>
              <a:buNone/>
            </a:pPr>
            <a:r>
              <a:rPr lang="en-US" sz="2800" b="1"/>
              <a:t>Simulated test markets</a:t>
            </a:r>
            <a:r>
              <a:rPr lang="en-US" sz="2800"/>
              <a:t> are events where the firm will create a shopping environment and note how many consumers buy the new product and competing products. Provides measure of trial and the effectiveness of promotion. Researchers can interview consumers.</a:t>
            </a:r>
          </a:p>
        </p:txBody>
      </p:sp>
      <p:sp>
        <p:nvSpPr>
          <p:cNvPr id="32772"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9-23</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3200" b="1">
                <a:solidFill>
                  <a:srgbClr val="0000FF"/>
                </a:solidFill>
              </a:rPr>
              <a:t>New-Product Development Process</a:t>
            </a:r>
          </a:p>
        </p:txBody>
      </p:sp>
      <p:sp>
        <p:nvSpPr>
          <p:cNvPr id="33795"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p>
          <a:p>
            <a:pPr marL="533400" indent="-533400">
              <a:buFont typeface="Wingdings" pitchFamily="48" charset="2"/>
              <a:buNone/>
            </a:pPr>
            <a:endParaRPr lang="en-US" sz="2400" b="1" i="1">
              <a:latin typeface="Times New Roman" pitchFamily="48" charset="0"/>
            </a:endParaRPr>
          </a:p>
          <a:p>
            <a:pPr marL="533400" indent="-533400">
              <a:buFontTx/>
              <a:buNone/>
            </a:pPr>
            <a:r>
              <a:rPr lang="en-US" sz="2400"/>
              <a:t>Advantages of simulated test markets</a:t>
            </a:r>
          </a:p>
          <a:p>
            <a:pPr marL="533400" indent="-533400">
              <a:buFontTx/>
              <a:buChar char="•"/>
            </a:pPr>
            <a:r>
              <a:rPr lang="en-US" sz="2400"/>
              <a:t>Less expensive than other test methods</a:t>
            </a:r>
          </a:p>
          <a:p>
            <a:pPr marL="533400" indent="-533400">
              <a:buFontTx/>
              <a:buChar char="•"/>
            </a:pPr>
            <a:r>
              <a:rPr lang="en-US" sz="2400"/>
              <a:t>Faster</a:t>
            </a:r>
          </a:p>
          <a:p>
            <a:pPr marL="533400" indent="-533400">
              <a:buFontTx/>
              <a:buChar char="•"/>
            </a:pPr>
            <a:r>
              <a:rPr lang="en-US" sz="2400"/>
              <a:t>Restricts access by competitors</a:t>
            </a:r>
          </a:p>
          <a:p>
            <a:pPr marL="533400" indent="-533400">
              <a:buFontTx/>
              <a:buNone/>
            </a:pPr>
            <a:r>
              <a:rPr lang="en-US" sz="2400"/>
              <a:t>Disadvantages</a:t>
            </a:r>
          </a:p>
          <a:p>
            <a:pPr marL="533400" indent="-533400">
              <a:buFontTx/>
              <a:buChar char="•"/>
            </a:pPr>
            <a:r>
              <a:rPr lang="en-US" sz="2400"/>
              <a:t>Not considered as reliable and accurate due to the controlled setting</a:t>
            </a:r>
          </a:p>
        </p:txBody>
      </p:sp>
      <p:sp>
        <p:nvSpPr>
          <p:cNvPr id="33796" name="Text Box 4"/>
          <p:cNvSpPr txBox="1">
            <a:spLocks noChangeArrowheads="1"/>
          </p:cNvSpPr>
          <p:nvPr/>
        </p:nvSpPr>
        <p:spPr bwMode="auto">
          <a:xfrm>
            <a:off x="7756525" y="6381750"/>
            <a:ext cx="438150" cy="244475"/>
          </a:xfrm>
          <a:prstGeom prst="rect">
            <a:avLst/>
          </a:prstGeom>
          <a:noFill/>
          <a:ln w="9525">
            <a:noFill/>
            <a:miter lim="800000"/>
            <a:headEnd/>
            <a:tailEnd/>
          </a:ln>
          <a:effectLst/>
        </p:spPr>
        <p:txBody>
          <a:bodyPr wrap="none">
            <a:spAutoFit/>
          </a:bodyPr>
          <a:lstStyle/>
          <a:p>
            <a:r>
              <a:rPr lang="en-US" sz="1000"/>
              <a:t>9-24</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2800" b="1">
                <a:solidFill>
                  <a:srgbClr val="0000FF"/>
                </a:solidFill>
              </a:rPr>
              <a:t/>
            </a:r>
            <a:br>
              <a:rPr lang="en-US" sz="2800" b="1">
                <a:solidFill>
                  <a:srgbClr val="0000FF"/>
                </a:solidFill>
              </a:rPr>
            </a:br>
            <a:r>
              <a:rPr lang="en-US" sz="3200" b="1">
                <a:solidFill>
                  <a:srgbClr val="0000FF"/>
                </a:solidFill>
              </a:rPr>
              <a:t>New-Product Development Process</a:t>
            </a:r>
          </a:p>
        </p:txBody>
      </p:sp>
      <p:sp>
        <p:nvSpPr>
          <p:cNvPr id="34819" name="Rectangle 3"/>
          <p:cNvSpPr>
            <a:spLocks noGrp="1" noChangeArrowheads="1"/>
          </p:cNvSpPr>
          <p:nvPr>
            <p:ph type="body" idx="1"/>
          </p:nvPr>
        </p:nvSpPr>
        <p:spPr/>
        <p:txBody>
          <a:bodyPr/>
          <a:lstStyle/>
          <a:p>
            <a:pPr marL="533400" indent="-533400" algn="ctr">
              <a:buFont typeface="Wingdings" pitchFamily="48" charset="2"/>
              <a:buNone/>
            </a:pPr>
            <a:r>
              <a:rPr lang="en-US" sz="2800" b="1" i="1">
                <a:latin typeface="Times New Roman" pitchFamily="48" charset="0"/>
              </a:rPr>
              <a:t>Marketing Strategy Development</a:t>
            </a:r>
            <a:endParaRPr lang="en-US" b="1" i="1">
              <a:latin typeface="Times New Roman" pitchFamily="48" charset="0"/>
            </a:endParaRPr>
          </a:p>
          <a:p>
            <a:pPr marL="533400" indent="-533400">
              <a:buFont typeface="Wingdings" pitchFamily="48" charset="2"/>
              <a:buNone/>
            </a:pPr>
            <a:endParaRPr lang="en-US" sz="2800" b="1" i="1">
              <a:latin typeface="Times New Roman" pitchFamily="48" charset="0"/>
            </a:endParaRPr>
          </a:p>
          <a:p>
            <a:pPr marL="533400" indent="-533400">
              <a:buFontTx/>
              <a:buNone/>
            </a:pPr>
            <a:r>
              <a:rPr lang="en-US" sz="2800" b="1"/>
              <a:t>Commercialization</a:t>
            </a:r>
            <a:r>
              <a:rPr lang="en-US" sz="2800"/>
              <a:t> is the introduction of the new product</a:t>
            </a:r>
          </a:p>
          <a:p>
            <a:pPr marL="533400" indent="-533400">
              <a:buFontTx/>
              <a:buChar char="•"/>
            </a:pPr>
            <a:r>
              <a:rPr lang="en-US" sz="2800"/>
              <a:t>When to launch</a:t>
            </a:r>
          </a:p>
          <a:p>
            <a:pPr marL="533400" indent="-533400">
              <a:buFontTx/>
              <a:buChar char="•"/>
            </a:pPr>
            <a:r>
              <a:rPr lang="en-US" sz="2800"/>
              <a:t>Where to launch</a:t>
            </a:r>
          </a:p>
          <a:p>
            <a:pPr marL="533400" indent="-533400">
              <a:buFontTx/>
              <a:buChar char="•"/>
            </a:pPr>
            <a:r>
              <a:rPr lang="en-US" sz="2800"/>
              <a:t>Planned market rollout</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2.gstatic.com/images?q=tbn:ANd9GcRFQhgaWUdyiRKBCxjgwZsar873gNFAeSxoduPVexp4Su8jHhm2WsG-Yw"/>
          <p:cNvPicPr>
            <a:picLocks noChangeAspect="1" noChangeArrowheads="1"/>
          </p:cNvPicPr>
          <p:nvPr/>
        </p:nvPicPr>
        <p:blipFill>
          <a:blip r:embed="rId2"/>
          <a:srcRect/>
          <a:stretch>
            <a:fillRect/>
          </a:stretch>
        </p:blipFill>
        <p:spPr bwMode="auto">
          <a:xfrm>
            <a:off x="-1" y="0"/>
            <a:ext cx="2078179" cy="2286000"/>
          </a:xfrm>
          <a:prstGeom prst="rect">
            <a:avLst/>
          </a:prstGeom>
          <a:noFill/>
        </p:spPr>
      </p:pic>
      <p:pic>
        <p:nvPicPr>
          <p:cNvPr id="1028" name="Picture 4" descr="https://encrypted-tbn2.gstatic.com/images?q=tbn:ANd9GcRQkv4H4EKjhvWfsgZ9Fe2EJa1L9beYytONj5MJbxaYAGTXoeOsmg"/>
          <p:cNvPicPr>
            <a:picLocks noChangeAspect="1" noChangeArrowheads="1"/>
          </p:cNvPicPr>
          <p:nvPr/>
        </p:nvPicPr>
        <p:blipFill>
          <a:blip r:embed="rId3"/>
          <a:srcRect/>
          <a:stretch>
            <a:fillRect/>
          </a:stretch>
        </p:blipFill>
        <p:spPr bwMode="auto">
          <a:xfrm>
            <a:off x="0" y="2286000"/>
            <a:ext cx="2057400" cy="2209801"/>
          </a:xfrm>
          <a:prstGeom prst="rect">
            <a:avLst/>
          </a:prstGeom>
          <a:noFill/>
        </p:spPr>
      </p:pic>
      <p:pic>
        <p:nvPicPr>
          <p:cNvPr id="1030" name="Picture 6" descr="https://encrypted-tbn3.gstatic.com/images?q=tbn:ANd9GcROSnTQxoHenBRfgVYAmv7q748saPMlQLyaFQcOh2jPHYtSKUmK"/>
          <p:cNvPicPr>
            <a:picLocks noChangeAspect="1" noChangeArrowheads="1"/>
          </p:cNvPicPr>
          <p:nvPr/>
        </p:nvPicPr>
        <p:blipFill>
          <a:blip r:embed="rId4"/>
          <a:srcRect/>
          <a:stretch>
            <a:fillRect/>
          </a:stretch>
        </p:blipFill>
        <p:spPr bwMode="auto">
          <a:xfrm>
            <a:off x="2057400" y="-1"/>
            <a:ext cx="7086600" cy="4107321"/>
          </a:xfrm>
          <a:prstGeom prst="rect">
            <a:avLst/>
          </a:prstGeom>
          <a:noFill/>
        </p:spPr>
      </p:pic>
      <p:pic>
        <p:nvPicPr>
          <p:cNvPr id="1032" name="Picture 8" descr="https://encrypted-tbn2.gstatic.com/images?q=tbn:ANd9GcQe118WrBNX5x6re7__Eybgdf6axjuwwcCvzUAJARXR5GHQqPaf"/>
          <p:cNvPicPr>
            <a:picLocks noChangeAspect="1" noChangeArrowheads="1"/>
          </p:cNvPicPr>
          <p:nvPr/>
        </p:nvPicPr>
        <p:blipFill>
          <a:blip r:embed="rId5"/>
          <a:srcRect/>
          <a:stretch>
            <a:fillRect/>
          </a:stretch>
        </p:blipFill>
        <p:spPr bwMode="auto">
          <a:xfrm>
            <a:off x="0" y="4191000"/>
            <a:ext cx="2286000" cy="2667000"/>
          </a:xfrm>
          <a:prstGeom prst="rect">
            <a:avLst/>
          </a:prstGeom>
          <a:noFill/>
        </p:spPr>
      </p:pic>
      <p:sp>
        <p:nvSpPr>
          <p:cNvPr id="1034" name="AutoShape 10" descr="data:image/jpeg;base64,/9j/4AAQSkZJRgABAQAAAQABAAD/2wCEAAkGBxQQERUUEhQVFRQUFRYUGBUYFRQYFxgUFBQXFxgVFRYYHCggGBwlHBcWITEhJSkrLi8uFx8zODMtNygtLisBCgoKDg0OFxAQGiwkHyQsLCwsLCwsLCwsLCwsLCwsLCwsLCwsLCwsLCwsLCwsLCwsLCwsLCwsLCwsLCwsLCwsLP/AABEIALcBEwMBIgACEQEDEQH/xAAbAAABBQEBAAAAAAAAAAAAAAADAAECBAUGB//EAEcQAAEDAgMEBwUECAQEBwAAAAEAAhEDIQQSMQVBUWEGE3GBkaHwIjKxwdEUQlLhBxVDcoKSwvEjM2KyRFPS4xZkhJOiw9P/xAAaAQEBAQEBAQEAAAAAAAAAAAAAAQIDBAUG/8QAKBEBAQACAgEEAQMFAQAAAAAAAAECEQMhEgQTMVFBMmGRFCJCcfCB/9oADAMBAAIRAxEAPwDn8qiWo5aolq/QvlbBLVHKjlqiWqAJaolqOWqOVAHKmLUYtTZUAC1NCMWpsqAMJoRsqiWqLsKE0IuVNlQChNCLlTZVF2FCUImVKEXYcJQpwlCi7QhKFOEoQ2hCUKcJQhtCE8KUJ4Q2hCUKcJQoIQnhShPCKhClClCUIGhOAnAUgEEYSU4SQapaolqsFqYtXRwVy1RLVYLUxagrlqiWqwWpi1BXLVEtVgtTFqKrlqbKjlqiWoAFqbKjlqiWooBamyo5amLVADKmyo2VMWooOVNlRsqbKoBZU2VGypsqKFlSyouVLKgFlShFypZVFCypQi5U2VAOEoRMqUIIQlCnCUKKjCUKcJ4QQAUgFKE8IIwkpwkitzKolqs5FEsW3nV8qYtVjIo5UVXLVEtVktTFiCsWqJYrJYoliCuWqJYrJYolqCsWpi1WS1RLUVWLE9OiXEAamyOWKJqtYWlxAAO9cubkuGO46cePllpd2p0cr4em2pUDcjtCHA68RqsjKu26SbVZVwlNjXhxBaSBqLTp4LkC1Th5LnjuryYzG6ivlTZVYLU2VdXNXypZUfKmyooOVNlRsqWVRQcqWVGypsqAOVLKjZU2VALKllRcqbKooeVLKiZUsqCEJQiZUsqCEJAImVOGoqEJIkJKDoixMWKzkUSxa24KxYmyKzkTZE2KxYolitFijkTaqpYmLFZLExYrsVSxRLFaLFEsUFVzYUmMES6YOgBEkceXqyd1ZoaHSBocxPEbpT9bTcxjmvaZkEXBaQ4iDOsiDbiuN5PK63p18NTbYZjdnwM2ErA8W1ie+5CLgMVs1lRr+pxXsyMruqew3JBIJmROvILCtxCWRYvDL/nf5bnLZ/jHbYza+zcQ1zXNc0luXN1LczbQIIG6y59+zdnHTGvb+9h3n4ALJNI8FBzYUw4bhNY5reWXu4o7Z+y0XNFPFsrB2/I5kHgQZVcCRIgg6EGQewjVZeO6O9Y4uY4NaTPEg7+5WtibD6uo3K6o4lwGUEw4zplAv3ypjzcmN1l2t48L3islqbKrBYmLF63BXypsqsZE2VBXypZUfKmyqAOVNlRsqbKig5U2VHypsqAOVLKjZU2VRQsqfKiZU+VALKnyomVPlUUOEkXKkg6gsTFisZU2VTblpXLFEsVktTFqbNKxYmLFZyKJYrs0rFiiWK0WKJYmzSsWLn9sbfbTJZSGd++NG96fb+1S53U0TAj23jWNMre29+RXO41gpUiQIBtzNr9tgpbW8ZN9qYrvqSSYAsI5cD5dylRruYde/wCR4hHw2EOUC0gX7Tqq9Ri5+PTpM5bpexe18S0AsxGIazSG16rA0ge7AcB2KzsLpPVpVWurYjFOYCJa2tUcSN/vPCyMDWD2kOuPdd2bndv0VKuw03Frt2/cQdCF58pHaV1vSbptVr1T9mqYilQHus654f2uLXT3ZoWMOkeM3YvFdhxFUjvzOWQHSmhSSTpe3S7J231pd9qxddh3OyMqtPIggkHnoo1Nt1mVCKVYVGhwyv6mk0nSDBbIMqhsV/t5HAHNoYEgi+vBHLBSrOpuEU60CYu0zYjsd8lrxmtuXlfK4rTtt4hvvU2nnlI8chCnT6Rk6sb2CR3gknw81PCklpDvfYS13aN/YdVGts1lTdBO8eoXaS63K4e7N6yjTwW1KVWwOV34XWPduPcVeLFxWJ2c9m7O3lr3hGwG26lK052/hcb/AMLtR3yFZya+W/GXvF12RMWKvs7a1KvZpyv/AAOs7u3O7loZF0mUvwzrStkTZFZyJsiuxWyJsislii4AakBS3SyWgZE2RTFVp0k9gKk6Ys2/AkBccvUcePzXXHg5L8QLInyo3Uu4gX7UFzhvMevW5cb67jnxt2x9Hnfksqg+o1tieeh+KG4t1knkTp4KBYN4AHjfvK45evv4jrj6Kfmi064Ik25GPkkgE8AkuX9by/t/Dr/ScbtPtImMrt94sI4lPWrhsWJkwYiw4mfV1lte4tH4rSBJbPCYVbaWPFAS+Z+624Ljyv5rE9Zy/ZfScX02vtbefgnGIETfwXEYfacsDGjqwXS4sdBF5trfiVuCrTaA1rnEvMybgybkyUvrOX7ZnpeL/q2ftA9EacU32lu4+u1YlWnUzFrWy2RLrSRazREac1p0qbWi1pAMOIm/YbnmpfWcv23PScX0tCoD/cLF6QbUDSaTTfLmcRqBplHMq3WaGZngNk6ugSYsO4Llsbhc7y4k3ga7tfivb6TLk5N5ZXp4/U4ceFmOM7Vdmtlud33yXW/Do0DllAQNpw6q1pMNN77rEju9lXBgjAAc4ACAJ3BAqbNkzLpG/NfePmfFezLfjp5Zry3WrgtqUmAAlhj936qHSfaeFfhXEQKzXNLCI9qZDmGN1w7+HmsSrsgHUT4FU6+wgdG37l5fb5J3K7S4VW2XTdkD4gF5YL3d7pdbgMzfPgVfrAOAbUEtGh3tnhyQ8Bs40pnXyjkjPELWEtx/uMrPLosNshjjasW6ataR5QVcZ0TOoxA/9ofAu+So0xfWFq7PxBiS4w2xE3B7O/csXGRvCZ59QPD9Gn03Zm4gh3Hqm7+WaEersJ1SOsrZ8uk0mDX90idF0WzMB1xH+I5ouTmYx5N4sGXGhNz9VZ2ns92HN/bpkmKjGut++w3abjikxn4ZymcvbnP1S6Sc4JdGYkPBIDYHuvHJCdsFxM9dU7A59rzb2101GjmEi4O8aI7cGp0z5VyDNhVG6Yip2ET/ALiZ71Gr0dLjLqku45IntyuC7ZuAPBSGzTwV3E8q4M9F51fvtDT4yXWK0tm4fEUjD64qs4PpnMBwDw74grq/1aeCb9Xck8ovlWP1pndHf5oVetk950CJm0R2rcdsk7gquJ2QSCC2QeS55zK/pysdcOTGfqxjEr4v2QQC8EgQ0HU8b80djRwGblFu9adbYTnsJpuOl6bnbxvB4fDzWMabm+y6GxYiPGTIXi5MM8f1Pfx54X9J3VXB5tDAIuSTJmT2blMYhwm97CNOY0QH1WA/emYtp87Jvtpn2Wi/H8gsOiFXE1CC4tfrpYE9gKFTa8SXg34nj2ao7azyLNzEnhAv3JOkWeTcAwOe7losmjU7ggCB+IgpnsNriw0Hr5qRDLWJjiTzT5xvsm1VnYcm8jzPzToz8QQYFxxSV2jqS/X5T2nRed9LsaXYhuY5SwEBsG0Em8gEEgixXXV9qggQHGNRIObUQbafRYW1dmivU6wm5s4QPdkmBz0E8PFTHqs59zpz+FxBn2SIBtc7/gtjDVnuLYkQbjfMgaTz8tUCnsEsFjN982tFhf0VpnZkxJiMvtAGbahXLTnMa6nDvcIl0mAMojcLmdTqpYp+Qe2QASIlwF+Q8Vn13B0OdSLiBAJc42HrchUKABdmLyXX9p0gG+g3eCxp3HxJFwLk3JWazCuzOJiDAAE6DjO+Z0VHau06dCq1pcfbcIMb95PASR4opc7fPgV9Hg5vDCTTwc/F5Z27XOpVOjReajiR7IEAyCD2DdCXtcD4FRBdz810vPb+HGcEn5WXUVA0EIPd/q81PrXc/Ba9/wDZn2P3QrYdZ+Jw6ubQ2mKLM7zAGgi5O4AcVj4fpbSqOyvYWA2zSHD+IbvNa9/Gp7WUQc2ExJFxqtPF4catIIKq9UtW7JdNbo7jQCOseQxoLrMaXOJIGUuIkC58Ny73CYig9zQesY58exD7Ag3ytbpaO3vXmOFpZHTPEEagg+B7wQV6BszbBqOe8Oa572NYSXGWtaD7LBkLmgkgkTuWJuTVduTPHLLynX3/ALWsZsrqcRNB/suGhyZHOH3HhoBa7cHazA0EHe2FhqeKp56e45XMMZmO/CfkdCFnU8dAvHjPAkiWNvI38Sh0aTPtDXtljXsyVS2o1kO/5jRmuRqAQbzb2jMznW9uW5a6+nsQcEduxm8F5ltOjtOi+KOJq4hm59OrhWmP9TKpaQeQntWdU2rtZm/aEcG08M//AG1CuHbpMcXsP6lYgYvYgy/4YEwbncYtbt9bx4//AOLdpNnN+tBH/kx4AzG/yUT08xrdXbSH/o6fzcp2144/T1zCbKJbLmgGAbTF5tcaiPNFqbKG8LxWv0vx9VxDKm03g3DRhcO0AG4BOV10N+E2niImnXbbWriGUvEU2tPgr8s3GR63XwmHBh76XHKXsGl9Cue6RbHaabqrRDm5bZQGlrp9sQeQ0AG/esTo50cr06ralap1mUgtpsNeoZEauqOieYHiurx1GvUmWFrCIh7mtGWZi4B8771uasuOXwmOXjd4vP6xYOBNhpx7UBjuFvXNb229iCnDswJcfuAubI7FlOwp/C6I1Av4LwZYWXT6OHJjlNqTaxFgbTOo19FAfiyd8nTkrx2cCbNqhvMCSRwEhCxmCfEUaRB/E7LPZqpMa1copXIkzE6SPggvraz6C2G4WtlALTzIy/8AUs/9UvzGWvOurWxr+9or41PKAMrwIzeaSI7YtaTAt/D9UlfFPJ21LYZbPszM7mzfvQhsYgu/w3xoCXMud5sVvGoeXio53cWj12hX259se5WN+qHAWZcGQMwueZUm7OeAPZbMCfaEDkLX8FtMqO4t9d6IHO5K+3inuZMV2CqERA3ffi3c0qA2VUiJbx993yYtzrTyTOxIGpH80K+3ieeTyDp/s4nHUqR30g6xnV7hALovYC/JaeFxg6tuZ14LSbCS05T3yFqdNaQdiqNUZXHqarHCdA19Mg24Z3HuXL/rYMzNy3Dpi4EEC+lpIJjmu2M/tccr32221p0M96TnlYDdsg+9TYfGfFHZtOkfuvb+6+3hZXTG2vmSBWWcW0+7Vd2OaPl9UWliDvcwjlIPgiuZ6X4kvrCnuYBb/U6/whZApkNmDGmaDE8J0V3a1M1MW8DVzmtHeGgLoarRTp1wc0UWNApH3HMdMSN5MSSkjSHRTGZ2Gm65ZpP4Du7j8QjVdssBd7LhlzXtfLNhE6xbt3LB2NW6rFMg+y72Z4teJbPO7VrYjo895d/iNAcXHQ6Ek8VqZ2OdxlvbSwdQVWNeAQHCYOq09nABwjiqGAodVTawmcoieKu4Z8ELp5dOVxepdHsQHNAcAe0A/FdLRw1F2tKn/I36LhNgYmwXWYbELFJ01f1ZQP7Nn8oTjZdH/ltVduLG8gd4TnalJutSmO17R81iyukyn0s/qyl+AeaxOleL+xUmPo4T7QXVBTLRVFLLmBglzrQTA71dqdJcK33sTQHbVp/Vct+kDphhDgagpYqiak0i1rajS45azCcscInuU7b6+nK4n9KhAB+wUBIkZsW58giQYFLQgyDodyv7G/SLVdi8JSfh8I2linOAfTNQusXM++1v7QAacV45iscx2SHj2aVOnvPuNy7geCtYfaxp1MM5pqFtB7KrhDw0ubWLwWNP+mNQLkq9Hi9l6I7TqDaW1sPiar6gp1GVaQcS7JTqOccrGuMBoFSkIELrqeJYc0C4mRka2C0ElszY2O/gvG8T0/wI2s/GBld1KrhuoezIwPztexzXjM6IimwcRC2cH+k+liajaGGwFSq+oSZq18kuDZLiWNdeGBalx/J26/pK4OcSNZafEZd3YfBYeT16Kydj9MXbQzzQZRDXBhaCXEmS9ziSBclxkxzWs4id3ruXPOzbWEvZuq7PXem6gckgRyPrkENzhy8Vl0T+z+oS+zc0MVRxHioisOPmgN9m7U6rFw4nxSU2N0M5+RTlgaJ3cYVLaW0jRbLaVSpyphpI7i4HwleX7crYmo4vrtqCTbO1zWjgADYLWOO2Llp6nX2jRZ71Sm3tcwfEqlV6SYQftqXcQfgCvI8yiXLftxnzr1Gv0xwg++D2U3H+hVXdNcGNzj2Uh84XmpKgQntw866/pD0oo4k0hTD25XEOJDWjK4CQIdvLQLwLrh9oY5xr1HAzJImdwNr9inUpSFVdhDxVvU1E3u9i0saTqB3x8dUQYpvCOw/WVTOHIUTSU7NRpsxA3O8R8x9FYp1zxB7x84WF1acPcN6mzxbOG9rGsP4i094BHyC6es5z2tLg0yz2xvcGkQYj2hc2nXlK4rAYstq03H7rge6RPlK7R+K6x1R9RjMtJ7WtO+CHAknlmDvUrphOtlcpt3FNfWbUpgtECxiczHOG7dYLtMNVD2gjQgHxC4XazWteAwy2CfFzj9Fs7B2kAwNJ0GXw08lzyva66dOEiqlLFg70dlQb7hYB6GIc3Rzh2OIQdqbVqOeyh1lSHMdVeOtcyWNMBoOtyHWF/ZHFa+BxGDH+Yyp3R9VZx2G2NXe2pUp4ltRrWtzMe5tmiBbNYxwhan+0/wDHku0W/wCM4NfULJtmcc0QLG+oNu5VzhgT94+J/oXrR2bsEEk08YSdf8U/9adrNgM/4auf3q3/AHU6a28kGEH4XeDv/wAlYp0g1vDvA+OVepO2psFn/ANd+9Vn+oqA6YbHp/5ezMP2mD/9ZTZ28uc7dm/+ZPwqlEo4Ko8+xSqPn8NN7v6D8V6i39J2GZ/k4DDN7Kc/0hV6/wCl3FG1OmymOTGN/wBxd8E2duMwfQfaFaMmDrxxLCweJcPguj2T+i3HU3tq1n0MOGyZdUBMEEEeyLWPFGp9LtqYwHI92UakPygfy5fBRbsnFVXTXxIHJsuPidPEqbhrKt3AbDwuDYKdKqa9Ulzqjh7pJ/DawAgako/VM4HxVbZmGp0GQ1xfJkue4knTfuHJWxWHFZt23jNQLqaesHx8lPqafPtRhHHUcY8OCYUxp8zvjT1xRoHq6fPXml1VPXN67Ud1Ebv7clDq+QP049iIGMPT4+X5JJiYt7Ijj+adBt24+SjUptLfxchB15HVF6sc/XFINHoKDmNpdGaNW4wzmn8TH0meWYjyXP4voLV/ZacHloI5y3XwXo/V9qi9ttT5ds6rUysZuMryfF9EsVT1pFw4sId5C/ksithXMMPa5p4EEHzXtrRew56etwCi6mHiHNDgdzgCD3Gy1ORLg8PNNQ6tewYnovhamtFo5tll+xsCVmYjoHQcPZfUYf4XD4T5rU5Iz4V5gaSg6iu/xX6P6g9yqx37wc34ZlnVuhOKbowO/de3+qFryx+01XGOoITqK6mt0bxDTBoVO5pd/tlUq2yajfep1B2sePiE1E7c86mtrD7Ta+iWVHEZhDgGzmyiAQdxiBwsh1MKqtXZs3BhWbnwfKlUfmcSLAWA4AWAnfZQzEaGFa/V7hvCY4By52VvcB+1O3Od4qbdo1RpUf4p/shS+zKaNp/retp1jvXYgfaXeifqjU8G52jSewSrDNjVjcUapHEU3n5JoUDWPAeaXWngPBbNPovinaUKm7VuXX96FcodCsW79lHMvp/Iyp0rm+td6ASzu4/BdpQ/R3iTq6kB+84/Bq0KH6OI/wAytrua0T3Em/gm4arzzKTq53iVo7JdQpuBqsqOAM+y9gH8rmX/AJl6Dheg+GZ7+apGsvIB/kiy1cNsTD0j7FKnM65BPK5k/wB1LlFkqexsXSq0muotysuAC3JHG2h1FxZXMw1geHdKiKI5dvHW0+tVEtjQXg3/AD8lhsUNbvaLb4G/81B1FhtkEeYKGTruOvP0bJ43cNPob9nigfqGDdFtd1uEfDsQ+qA0JiLX9b/ipVJ3Ei+vjw7vBSBO8zG+d/d6sqBuoA/ePduvw79yg6iRo+OGvgrDXEf34m9ihl51tJ8Z0+eiABYR989zB9UkYNcbx579+6ySDoZ+vlvTNO4mfWg80wp7psL7rCLa/D8k5AAGh9cb8fiqyckDv7FE9vn9FEPbe+nAjWLjtt8OKRqDWR2fkEDAevWqQ5ejHclnvaSdN3lw0UmGZte/bpy5fFAwmbbt3w/JO1/ZEX+PyPglEGJEmIB7SlHA8/G25A5qTpdNJPFOBO/w3fJRNtCJ7eeuqB4j8XreneTG/nu7lB+o03RNhwNzKk6pfh3ad2/uQM8TqORuCO+3JCqYJt5psP8ACPjCKalu6PveXd+aj1gB1G4Qb7r39aIKr8DTP7Kn3sbp4ckF+y6EScPSjT/KZy5c1ec+1pnSTe/PuQ+sH5cZsPh5IKgwFBtxRpjsptHDl6urApsGjWjsAHeLKbGEjui1r8R+W5TqePYRxNxI4BNCDXgd+vzUmvJ3T6/NM0HjO64MTNuX9ikGzuAjdJ3i+7z/ALpoKBwB9buX5qMAySLHfxF+XPzUOrB3XjtntOsXTDXfukTHDj2qAhpt4Abt5BidbdnioA8PLjpx4zy8Ck9hEgzu3675/Pko5Tp57/dtujf5IqUDcYsBpY7vohvtu3XE3Eg6WjkmOYTmI9fA6+HaoOqHfGgvIvugcigm6YsL9kwfpc/lqBvdN9efMRee/wAEnVYOgHhM8+F41TMxA0PA6i1twjnu9EJAs4RvFhA3HQROvnuUHxree6Z58/XYszASCYERpbWInt48kPrRF72F4gjsG7eI00CAjaAn1wN7pm0J3jxi/MTw3clX65s77QIgE3gxy1CG7Gwbi97CbyflPCbzusFsYY3iDwvP3Ra6i6i65EyI3Hdvg+rIP20RfUa6H165KbcWDfv7BzB9WVEhmFvr9UlEbQZvInsHzSQbBxUacz5mddPd8tE4YTeI01PFJJZEmMkAjR0QdOwx4JVdJ3d/ieJSSVQnBzQNLHSBv3cp070+roniBbgRJvoZPrcySoWa+p33nQzB7d3inL7Ai3nPEn4pJII9aY0iJzRwbbWbxE/VJlYXHAG3O59DknSU2pnW3CcvaYmI4aEJmOvpPnz3+rJJJtCnfuOnj2G/1PJO9gE256zwMp0lUMMs+6Pna3z89yWQXjgL75vfwjwSSSqFIgEEiJNrWt/b8kg6IEyNBrrxPx/iTJIEPd5H4GYIG7j36BRGJ5aCJER7JvwIFt3BJJAhW3ERMnTQCb/HfvUmOB0vLvHt7EklUMCNRyMacSdL7uKkRcefnfS8QRf6JJIHq0ZgzpAJ7Z1HCwQvs86XBHjyvYacL8EklDaLaOvAncN4teTfcoOpPk6crDcYLTOuqZJFDdS1BiQZiBpwntQ7AwLzrrIkczB1+CSSillPAQRvid5Jn1oECoNHGe0QNxJt3OPceSSSCNWj7V4zNA3DfeBbmEzqYgR7IibWPvboEAzHhyCdJAE4Vw0fA8PIApkkkNv/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data:image/jpeg;base64,/9j/4AAQSkZJRgABAQAAAQABAAD/2wCEAAkGBxQQERUUEhQVFRQUFRYUGBUYFRQYFxgUFBQXFxgVFRYYHCggGBwlHBcWITEhJSkrLi8uFx8zODMtNygtLisBCgoKDg0OFxAQGiwkHyQsLCwsLCwsLCwsLCwsLCwsLCwsLCwsLCwsLCwsLCwsLCwsLCwsLCwsLCwsLCwsLCwsLP/AABEIALcBEwMBIgACEQEDEQH/xAAbAAABBQEBAAAAAAAAAAAAAAADAAECBAUGB//EAEcQAAEDAgMEBwUECAQEBwAAAAEAAhEDIQQSMQVBUWEGE3GBkaHwIjKxwdEUQlLhBxVDcoKSwvEjM2KyRFPS4xZkhJOiw9P/xAAaAQEBAQEBAQEAAAAAAAAAAAAAAQIDBAUG/8QAKBEBAQACAgEEAQMFAQAAAAAAAAECEQMhEgQTMVFBMmGRFCJCcfCB/9oADAMBAAIRAxEAPwDn8qiWo5aolq/QvlbBLVHKjlqiWqAJaolqOWqOVAHKmLUYtTZUAC1NCMWpsqAMJoRsqiWqLsKE0IuVNlQChNCLlTZVF2FCUImVKEXYcJQpwlCi7QhKFOEoQ2hCUKcJQhtCE8KUJ4Q2hCUKcJQoIQnhShPCKhClClCUIGhOAnAUgEEYSU4SQapaolqsFqYtXRwVy1RLVYLUxagrlqiWqwWpi1BXLVEtVgtTFqKrlqbKjlqiWoAFqbKjlqiWooBamyo5amLVADKmyo2VMWooOVNlRsqbKoBZU2VGypsqKFlSyouVLKgFlShFypZVFCypQi5U2VAOEoRMqUIIQlCnCUKKjCUKcJ4QQAUgFKE8IIwkpwkitzKolqs5FEsW3nV8qYtVjIo5UVXLVEtVktTFiCsWqJYrJYoliCuWqJYrJYolqCsWpi1WS1RLUVWLE9OiXEAamyOWKJqtYWlxAAO9cubkuGO46cePllpd2p0cr4em2pUDcjtCHA68RqsjKu26SbVZVwlNjXhxBaSBqLTp4LkC1Th5LnjuryYzG6ivlTZVYLU2VdXNXypZUfKmyooOVNlRsqWVRQcqWVGypsqAOVLKjZU2VALKllRcqbKooeVLKiZUsqCEJQiZUsqCEJAImVOGoqEJIkJKDoixMWKzkUSxa24KxYmyKzkTZE2KxYolitFijkTaqpYmLFZLExYrsVSxRLFaLFEsUFVzYUmMES6YOgBEkceXqyd1ZoaHSBocxPEbpT9bTcxjmvaZkEXBaQ4iDOsiDbiuN5PK63p18NTbYZjdnwM2ErA8W1ie+5CLgMVs1lRr+pxXsyMruqew3JBIJmROvILCtxCWRYvDL/nf5bnLZ/jHbYza+zcQ1zXNc0luXN1LczbQIIG6y59+zdnHTGvb+9h3n4ALJNI8FBzYUw4bhNY5reWXu4o7Z+y0XNFPFsrB2/I5kHgQZVcCRIgg6EGQewjVZeO6O9Y4uY4NaTPEg7+5WtibD6uo3K6o4lwGUEw4zplAv3ypjzcmN1l2t48L3islqbKrBYmLF63BXypsqsZE2VBXypZUfKmyqAOVNlRsqbKig5U2VHypsqAOVLKjZU2VRQsqfKiZU+VALKnyomVPlUUOEkXKkg6gsTFisZU2VTblpXLFEsVktTFqbNKxYmLFZyKJYrs0rFiiWK0WKJYmzSsWLn9sbfbTJZSGd++NG96fb+1S53U0TAj23jWNMre29+RXO41gpUiQIBtzNr9tgpbW8ZN9qYrvqSSYAsI5cD5dylRruYde/wCR4hHw2EOUC0gX7Tqq9Ri5+PTpM5bpexe18S0AsxGIazSG16rA0ge7AcB2KzsLpPVpVWurYjFOYCJa2tUcSN/vPCyMDWD2kOuPdd2bndv0VKuw03Frt2/cQdCF58pHaV1vSbptVr1T9mqYilQHus654f2uLXT3ZoWMOkeM3YvFdhxFUjvzOWQHSmhSSTpe3S7J231pd9qxddh3OyMqtPIggkHnoo1Nt1mVCKVYVGhwyv6mk0nSDBbIMqhsV/t5HAHNoYEgi+vBHLBSrOpuEU60CYu0zYjsd8lrxmtuXlfK4rTtt4hvvU2nnlI8chCnT6Rk6sb2CR3gknw81PCklpDvfYS13aN/YdVGts1lTdBO8eoXaS63K4e7N6yjTwW1KVWwOV34XWPduPcVeLFxWJ2c9m7O3lr3hGwG26lK052/hcb/AMLtR3yFZya+W/GXvF12RMWKvs7a1KvZpyv/AAOs7u3O7loZF0mUvwzrStkTZFZyJsiuxWyJsislii4AakBS3SyWgZE2RTFVp0k9gKk6Ys2/AkBccvUcePzXXHg5L8QLInyo3Uu4gX7UFzhvMevW5cb67jnxt2x9Hnfksqg+o1tieeh+KG4t1knkTp4KBYN4AHjfvK45evv4jrj6Kfmi064Ik25GPkkgE8AkuX9by/t/Dr/ScbtPtImMrt94sI4lPWrhsWJkwYiw4mfV1lte4tH4rSBJbPCYVbaWPFAS+Z+624Ljyv5rE9Zy/ZfScX02vtbefgnGIETfwXEYfacsDGjqwXS4sdBF5trfiVuCrTaA1rnEvMybgybkyUvrOX7ZnpeL/q2ftA9EacU32lu4+u1YlWnUzFrWy2RLrSRazREac1p0qbWi1pAMOIm/YbnmpfWcv23PScX0tCoD/cLF6QbUDSaTTfLmcRqBplHMq3WaGZngNk6ugSYsO4Llsbhc7y4k3ga7tfivb6TLk5N5ZXp4/U4ceFmOM7Vdmtlud33yXW/Do0DllAQNpw6q1pMNN77rEju9lXBgjAAc4ACAJ3BAqbNkzLpG/NfePmfFezLfjp5Zry3WrgtqUmAAlhj936qHSfaeFfhXEQKzXNLCI9qZDmGN1w7+HmsSrsgHUT4FU6+wgdG37l5fb5J3K7S4VW2XTdkD4gF5YL3d7pdbgMzfPgVfrAOAbUEtGh3tnhyQ8Bs40pnXyjkjPELWEtx/uMrPLosNshjjasW6ataR5QVcZ0TOoxA/9ofAu+So0xfWFq7PxBiS4w2xE3B7O/csXGRvCZ59QPD9Gn03Zm4gh3Hqm7+WaEersJ1SOsrZ8uk0mDX90idF0WzMB1xH+I5ouTmYx5N4sGXGhNz9VZ2ns92HN/bpkmKjGut++w3abjikxn4ZymcvbnP1S6Sc4JdGYkPBIDYHuvHJCdsFxM9dU7A59rzb2101GjmEi4O8aI7cGp0z5VyDNhVG6Yip2ET/ALiZ71Gr0dLjLqku45IntyuC7ZuAPBSGzTwV3E8q4M9F51fvtDT4yXWK0tm4fEUjD64qs4PpnMBwDw74grq/1aeCb9Xck8ovlWP1pndHf5oVetk950CJm0R2rcdsk7gquJ2QSCC2QeS55zK/pysdcOTGfqxjEr4v2QQC8EgQ0HU8b80djRwGblFu9adbYTnsJpuOl6bnbxvB4fDzWMabm+y6GxYiPGTIXi5MM8f1Pfx54X9J3VXB5tDAIuSTJmT2blMYhwm97CNOY0QH1WA/emYtp87Jvtpn2Wi/H8gsOiFXE1CC4tfrpYE9gKFTa8SXg34nj2ao7azyLNzEnhAv3JOkWeTcAwOe7losmjU7ggCB+IgpnsNriw0Hr5qRDLWJjiTzT5xvsm1VnYcm8jzPzToz8QQYFxxSV2jqS/X5T2nRed9LsaXYhuY5SwEBsG0Em8gEEgixXXV9qggQHGNRIObUQbafRYW1dmivU6wm5s4QPdkmBz0E8PFTHqs59zpz+FxBn2SIBtc7/gtjDVnuLYkQbjfMgaTz8tUCnsEsFjN982tFhf0VpnZkxJiMvtAGbahXLTnMa6nDvcIl0mAMojcLmdTqpYp+Qe2QASIlwF+Q8Vn13B0OdSLiBAJc42HrchUKABdmLyXX9p0gG+g3eCxp3HxJFwLk3JWazCuzOJiDAAE6DjO+Z0VHau06dCq1pcfbcIMb95PASR4opc7fPgV9Hg5vDCTTwc/F5Z27XOpVOjReajiR7IEAyCD2DdCXtcD4FRBdz810vPb+HGcEn5WXUVA0EIPd/q81PrXc/Ba9/wDZn2P3QrYdZ+Jw6ubQ2mKLM7zAGgi5O4AcVj4fpbSqOyvYWA2zSHD+IbvNa9/Gp7WUQc2ExJFxqtPF4catIIKq9UtW7JdNbo7jQCOseQxoLrMaXOJIGUuIkC58Ny73CYig9zQesY58exD7Ag3ytbpaO3vXmOFpZHTPEEagg+B7wQV6BszbBqOe8Oa572NYSXGWtaD7LBkLmgkgkTuWJuTVduTPHLLynX3/ALWsZsrqcRNB/suGhyZHOH3HhoBa7cHazA0EHe2FhqeKp56e45XMMZmO/CfkdCFnU8dAvHjPAkiWNvI38Sh0aTPtDXtljXsyVS2o1kO/5jRmuRqAQbzb2jMznW9uW5a6+nsQcEduxm8F5ltOjtOi+KOJq4hm59OrhWmP9TKpaQeQntWdU2rtZm/aEcG08M//AG1CuHbpMcXsP6lYgYvYgy/4YEwbncYtbt9bx4//AOLdpNnN+tBH/kx4AzG/yUT08xrdXbSH/o6fzcp2144/T1zCbKJbLmgGAbTF5tcaiPNFqbKG8LxWv0vx9VxDKm03g3DRhcO0AG4BOV10N+E2niImnXbbWriGUvEU2tPgr8s3GR63XwmHBh76XHKXsGl9Cue6RbHaabqrRDm5bZQGlrp9sQeQ0AG/esTo50cr06ralap1mUgtpsNeoZEauqOieYHiurx1GvUmWFrCIh7mtGWZi4B8771uasuOXwmOXjd4vP6xYOBNhpx7UBjuFvXNb229iCnDswJcfuAubI7FlOwp/C6I1Av4LwZYWXT6OHJjlNqTaxFgbTOo19FAfiyd8nTkrx2cCbNqhvMCSRwEhCxmCfEUaRB/E7LPZqpMa1copXIkzE6SPggvraz6C2G4WtlALTzIy/8AUs/9UvzGWvOurWxr+9or41PKAMrwIzeaSI7YtaTAt/D9UlfFPJ21LYZbPszM7mzfvQhsYgu/w3xoCXMud5sVvGoeXio53cWj12hX259se5WN+qHAWZcGQMwueZUm7OeAPZbMCfaEDkLX8FtMqO4t9d6IHO5K+3inuZMV2CqERA3ffi3c0qA2VUiJbx993yYtzrTyTOxIGpH80K+3ieeTyDp/s4nHUqR30g6xnV7hALovYC/JaeFxg6tuZ14LSbCS05T3yFqdNaQdiqNUZXHqarHCdA19Mg24Z3HuXL/rYMzNy3Dpi4EEC+lpIJjmu2M/tccr32221p0M96TnlYDdsg+9TYfGfFHZtOkfuvb+6+3hZXTG2vmSBWWcW0+7Vd2OaPl9UWliDvcwjlIPgiuZ6X4kvrCnuYBb/U6/whZApkNmDGmaDE8J0V3a1M1MW8DVzmtHeGgLoarRTp1wc0UWNApH3HMdMSN5MSSkjSHRTGZ2Gm65ZpP4Du7j8QjVdssBd7LhlzXtfLNhE6xbt3LB2NW6rFMg+y72Z4teJbPO7VrYjo895d/iNAcXHQ6Ek8VqZ2OdxlvbSwdQVWNeAQHCYOq09nABwjiqGAodVTawmcoieKu4Z8ELp5dOVxepdHsQHNAcAe0A/FdLRw1F2tKn/I36LhNgYmwXWYbELFJ01f1ZQP7Nn8oTjZdH/ltVduLG8gd4TnalJutSmO17R81iyukyn0s/qyl+AeaxOleL+xUmPo4T7QXVBTLRVFLLmBglzrQTA71dqdJcK33sTQHbVp/Vct+kDphhDgagpYqiak0i1rajS45azCcscInuU7b6+nK4n9KhAB+wUBIkZsW58giQYFLQgyDodyv7G/SLVdi8JSfh8I2linOAfTNQusXM++1v7QAacV45iscx2SHj2aVOnvPuNy7geCtYfaxp1MM5pqFtB7KrhDw0ubWLwWNP+mNQLkq9Hi9l6I7TqDaW1sPiar6gp1GVaQcS7JTqOccrGuMBoFSkIELrqeJYc0C4mRka2C0ElszY2O/gvG8T0/wI2s/GBld1KrhuoezIwPztexzXjM6IimwcRC2cH+k+liajaGGwFSq+oSZq18kuDZLiWNdeGBalx/J26/pK4OcSNZafEZd3YfBYeT16Kydj9MXbQzzQZRDXBhaCXEmS9ziSBclxkxzWs4id3ruXPOzbWEvZuq7PXem6gckgRyPrkENzhy8Vl0T+z+oS+zc0MVRxHioisOPmgN9m7U6rFw4nxSU2N0M5+RTlgaJ3cYVLaW0jRbLaVSpyphpI7i4HwleX7crYmo4vrtqCTbO1zWjgADYLWOO2Llp6nX2jRZ71Sm3tcwfEqlV6SYQftqXcQfgCvI8yiXLftxnzr1Gv0xwg++D2U3H+hVXdNcGNzj2Uh84XmpKgQntw866/pD0oo4k0hTD25XEOJDWjK4CQIdvLQLwLrh9oY5xr1HAzJImdwNr9inUpSFVdhDxVvU1E3u9i0saTqB3x8dUQYpvCOw/WVTOHIUTSU7NRpsxA3O8R8x9FYp1zxB7x84WF1acPcN6mzxbOG9rGsP4i094BHyC6es5z2tLg0yz2xvcGkQYj2hc2nXlK4rAYstq03H7rge6RPlK7R+K6x1R9RjMtJ7WtO+CHAknlmDvUrphOtlcpt3FNfWbUpgtECxiczHOG7dYLtMNVD2gjQgHxC4XazWteAwy2CfFzj9Fs7B2kAwNJ0GXw08lzyva66dOEiqlLFg70dlQb7hYB6GIc3Rzh2OIQdqbVqOeyh1lSHMdVeOtcyWNMBoOtyHWF/ZHFa+BxGDH+Yyp3R9VZx2G2NXe2pUp4ltRrWtzMe5tmiBbNYxwhan+0/wDHku0W/wCM4NfULJtmcc0QLG+oNu5VzhgT94+J/oXrR2bsEEk08YSdf8U/9adrNgM/4auf3q3/AHU6a28kGEH4XeDv/wAlYp0g1vDvA+OVepO2psFn/ANd+9Vn+oqA6YbHp/5ezMP2mD/9ZTZ28uc7dm/+ZPwqlEo4Ko8+xSqPn8NN7v6D8V6i39J2GZ/k4DDN7Kc/0hV6/wCl3FG1OmymOTGN/wBxd8E2duMwfQfaFaMmDrxxLCweJcPguj2T+i3HU3tq1n0MOGyZdUBMEEEeyLWPFGp9LtqYwHI92UakPygfy5fBRbsnFVXTXxIHJsuPidPEqbhrKt3AbDwuDYKdKqa9Ulzqjh7pJ/DawAgako/VM4HxVbZmGp0GQ1xfJkue4knTfuHJWxWHFZt23jNQLqaesHx8lPqafPtRhHHUcY8OCYUxp8zvjT1xRoHq6fPXml1VPXN67Ud1Ebv7clDq+QP049iIGMPT4+X5JJiYt7Ijj+adBt24+SjUptLfxchB15HVF6sc/XFINHoKDmNpdGaNW4wzmn8TH0meWYjyXP4voLV/ZacHloI5y3XwXo/V9qi9ttT5ds6rUysZuMryfF9EsVT1pFw4sId5C/ksithXMMPa5p4EEHzXtrRew56etwCi6mHiHNDgdzgCD3Gy1ORLg8PNNQ6tewYnovhamtFo5tll+xsCVmYjoHQcPZfUYf4XD4T5rU5Iz4V5gaSg6iu/xX6P6g9yqx37wc34ZlnVuhOKbowO/de3+qFryx+01XGOoITqK6mt0bxDTBoVO5pd/tlUq2yajfep1B2sePiE1E7c86mtrD7Ta+iWVHEZhDgGzmyiAQdxiBwsh1MKqtXZs3BhWbnwfKlUfmcSLAWA4AWAnfZQzEaGFa/V7hvCY4By52VvcB+1O3Od4qbdo1RpUf4p/shS+zKaNp/retp1jvXYgfaXeifqjU8G52jSewSrDNjVjcUapHEU3n5JoUDWPAeaXWngPBbNPovinaUKm7VuXX96FcodCsW79lHMvp/Iyp0rm+td6ASzu4/BdpQ/R3iTq6kB+84/Bq0KH6OI/wAytrua0T3Em/gm4arzzKTq53iVo7JdQpuBqsqOAM+y9gH8rmX/AJl6Dheg+GZ7+apGsvIB/kiy1cNsTD0j7FKnM65BPK5k/wB1LlFkqexsXSq0muotysuAC3JHG2h1FxZXMw1geHdKiKI5dvHW0+tVEtjQXg3/AD8lhsUNbvaLb4G/81B1FhtkEeYKGTruOvP0bJ43cNPob9nigfqGDdFtd1uEfDsQ+qA0JiLX9b/ipVJ3Ei+vjw7vBSBO8zG+d/d6sqBuoA/ePduvw79yg6iRo+OGvgrDXEf34m9ihl51tJ8Z0+eiABYR989zB9UkYNcbx579+6ySDoZ+vlvTNO4mfWg80wp7psL7rCLa/D8k5AAGh9cb8fiqyckDv7FE9vn9FEPbe+nAjWLjtt8OKRqDWR2fkEDAevWqQ5ejHclnvaSdN3lw0UmGZte/bpy5fFAwmbbt3w/JO1/ZEX+PyPglEGJEmIB7SlHA8/G25A5qTpdNJPFOBO/w3fJRNtCJ7eeuqB4j8XreneTG/nu7lB+o03RNhwNzKk6pfh3ad2/uQM8TqORuCO+3JCqYJt5psP8ACPjCKalu6PveXd+aj1gB1G4Qb7r39aIKr8DTP7Kn3sbp4ckF+y6EScPSjT/KZy5c1ec+1pnSTe/PuQ+sH5cZsPh5IKgwFBtxRpjsptHDl6urApsGjWjsAHeLKbGEjui1r8R+W5TqePYRxNxI4BNCDXgd+vzUmvJ3T6/NM0HjO64MTNuX9ikGzuAjdJ3i+7z/ALpoKBwB9buX5qMAySLHfxF+XPzUOrB3XjtntOsXTDXfukTHDj2qAhpt4Abt5BidbdnioA8PLjpx4zy8Ck9hEgzu3675/Pko5Tp57/dtujf5IqUDcYsBpY7vohvtu3XE3Eg6WjkmOYTmI9fA6+HaoOqHfGgvIvugcigm6YsL9kwfpc/lqBvdN9efMRee/wAEnVYOgHhM8+F41TMxA0PA6i1twjnu9EJAs4RvFhA3HQROvnuUHxree6Z58/XYszASCYERpbWInt48kPrRF72F4gjsG7eI00CAjaAn1wN7pm0J3jxi/MTw3clX65s77QIgE3gxy1CG7Gwbi97CbyflPCbzusFsYY3iDwvP3Ra6i6i65EyI3Hdvg+rIP20RfUa6H165KbcWDfv7BzB9WVEhmFvr9UlEbQZvInsHzSQbBxUacz5mddPd8tE4YTeI01PFJJZEmMkAjR0QdOwx4JVdJ3d/ieJSSVQnBzQNLHSBv3cp070+roniBbgRJvoZPrcySoWa+p33nQzB7d3inL7Ai3nPEn4pJII9aY0iJzRwbbWbxE/VJlYXHAG3O59DknSU2pnW3CcvaYmI4aEJmOvpPnz3+rJJJtCnfuOnj2G/1PJO9gE256zwMp0lUMMs+6Pna3z89yWQXjgL75vfwjwSSSqFIgEEiJNrWt/b8kg6IEyNBrrxPx/iTJIEPd5H4GYIG7j36BRGJ5aCJER7JvwIFt3BJJAhW3ERMnTQCb/HfvUmOB0vLvHt7EklUMCNRyMacSdL7uKkRcefnfS8QRf6JJIHq0ZgzpAJ7Z1HCwQvs86XBHjyvYacL8EklDaLaOvAncN4teTfcoOpPk6crDcYLTOuqZJFDdS1BiQZiBpwntQ7AwLzrrIkczB1+CSSillPAQRvid5Jn1oECoNHGe0QNxJt3OPceSSSCNWj7V4zNA3DfeBbmEzqYgR7IibWPvboEAzHhyCdJAE4Vw0fA8PIApkkkNv/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8" name="AutoShape 14" descr="data:image/jpeg;base64,/9j/4AAQSkZJRgABAQAAAQABAAD/2wCEAAkGBxQTEhQUExQUFhQUFhcXFRcVGBcYFxUXFBUXFxUUFBUYHSggGBolHBQUITEhJSkrLi4uFx8zODMsNygtLiwBCgoKDg0OGxAQGiwkHCQsLCwtLC8sLCwsLCwsLCwsLCwsLCwsNCwsLSwsLCwsLCwsLCwvLCwsLC8sLCwsLCwsLP/AABEIALUBFgMBIgACEQEDEQH/xAAbAAABBQEBAAAAAAAAAAAAAAADAAECBAUGB//EAEQQAAIBAgQDBQQIAwcCBwEAAAECEQADBBIhMQVBUSJhcYGRBhMyoRQjQlJyscHRM2KCBxVTkqKy8GPhFyRDg8LD8Rb/xAAYAQEBAQEBAAAAAAAAAAAAAAAAAQIDBP/EADIRAAICAQMCAgcHBQAAAAAAAAABAhESAyExQVETkQQyYXGBsdEUIkKh4fDxIzNScsH/2gAMAwEAAhEDEQA/AOO4huPD9aja/ht5/nUuJfZ8D+VRw/wuPGuf4UZI4L4x50O8O0fH9angz21/5yqOL+NvH9qvUpPFHsp4N8mozCcOv4v1IoGI+BT3v+YNaKWVOCL5hmVx2efxD96iWwKmE/hXP+fZo3ACvvO2JWO14TBoOAMpcHd/8TTcHPbP4f1qSVpoG9hOF2VkZ5e2IYoZkkZg22oHZHLnTJw20bpIaBmOoZcqRlAUruSZJma5/An6wedK0frv6j+tcPBnv95mrXY2n4da94g1RlW47SysSq3GDSQN8mUj9ajhMHZa6kMwOZJllIbPad8qgDSGUCdfirnL18rcYAkBiQ0cxOxqWGbtr+IVrwp16wyXY6HDYZBiri8gjFc2hDGOfdJ5Vds8Kti60MZKMYzCFIZgZbLtABGlc/aP139R/I1PBn64/wBVSWnLpLoRNdjXHD7KI5zO31ZbQgB9ARlJXTUkRrtVfh2CR7DFmK/WKCSQAFOUSNNTqelZuCPx/hqdjW0/4hVWnKqy3La7GthuFoSSZTKDlBdSZAYgtCwQYA5b1E4KyPeGWOQXARmWXyhGBU5dBLMOe1Y9re3/AM5mkh1fwb86eHP/ACJa7G0eE2fd/Gx+tiRGgzBYbSJy6z8qDaw9g3RnuOgEZAF94W33MgCsn/0/6v0qwD9Za8F/KqtOSu5MX7DZ4PYwRxFoZsQ5N1IzLbVJzaZtSYmqBuk4m8zfES5PWZNZjXCpLAwVcEHoQSQa7S3w6zif/MBC1y4Ye2GAIcAZigkZlMz3TWP7U8pNtVVvp/Jr1lRyzY8tYs284PaHYy/DqNZ8qt8J1GNB+E2GY/iV0KHxk/OunxmFN+0UFi4BaZRBXKTrEhjuAOc1gcYCYZLlhDmuXMrXmGyqIKWlP2t5J8KupOM1hF23Xw3CVbnP2l28DTBfhqa6HyNIbp516TmCA0H4qdB2vOi2vs/i/akFhvOhQQGi+Jpl+z50VF0XzqNsaL4NQFfEpNsn/m9ZJSt+4k2TH/Nax8RbgifAR3VUGVEWSaJ7uiYS3JbaiX1iJ59K0Qpka0qLbtdoilQHUX7UgabUrVoDzq99Cf7pp/oL/drzUy0UUw6gyBtTvYUmSJq+MA/3aR4bc6fOrTFB+CYe3cSCogOwynUCY1k61vnhloQgQZWkkRzEVi8LsvaBGUGWzDXuGm3dWv8AT2JBKDT+ad67xaojTA3MHbQsFRR5DWqtnDKryEUDqAJqxibjMScoE99DBudF9TVtEpkVw9sNIRQfAc6n9Fthi2RZmZioG28z2fnUnVyI7Pzq3EYsr2uHo2YsozTMwJqdrA21PwgmZkgTU7dtxMEa91TVX6j0qXEtMXuUzg5VneYqS2EDkhVB6wOdNkf7w9KWV/vfIUyQxYS3hEGyLrvoNaQw9uIyLB30HKoZX+8fQVRxHEUU5TclvuoMzeiimSGLNOxgrZJ7C6CRpt4U97A21IIRZYa6bzvWQuNubql0fiKJ8iZ+VI4u+eSabTcmP8q0tdiYs0Uw1o9gKhO+UATp3eFGPDRp9Vtt2dq5DDcHxAvi6LozBi3Z95JmdJA21rds4viDBpJTcCWuGejCKtlo0F4OGYfUkgnXsn12rRPDCq24tNpcJHZOmwn0rluHjiauWa+7iICl2UeO1dHwXG4n3qe9NwLmE/WBljvGlY1JYwbS6BLc0cXw3sXEuNdMsCQqlgNSQJJg98VQ4twMZs4QMrKBIXXRQIYcjoKHjOM3bLFXuEMCdGJmORGu1XMLxdzZe4VusCVVApKkkSWKk8gI1ry76cVNO7ralTvsdOXRj28FYUxcCBtBDQDB7jUFwFtd0XQmCR1JgVU4pwu3iLhuvbxSMdz7xGmOcMKPivc4ywLZxN9DaaAbiDddNQDqI5138ZLmL8voYw9omwFvSFTQzUsDw62S2dVPMTpuabAcOs4dAt3FI2ZoQlHXU/ZJ1rWXhaHVblk/1R+YrP2nTXfyf0LgzKfAWg0BVgTHnUPoNr7q6Ax51tf3KTsEPg6n9aDe4YyRmSATA21PSaL0jSk6Ul5lwkjmPaHDIllyg1IAgcu0sQPWuKuBjyPoa9eHDhMAjcg6HSASY67U93hwUEkjToPDfpvzqePp3VlwZ45ZRxsreho7o5+y3oa9T90P+Cl7sV2szR5Olm4CYR/Q01esFBSpkXEFNPNSpA1k0Qg04XvolSWgBhO80bC2AzZSSJ22/WlFTt3GXVdKxNNxajyVEFsaEzABjWdTvFFOBI3IGk6z1Aj5ioh2AIB0O9O11jux+XWf0Fc5LVvZoKiYwDTyMbnlMxHrTLgiSBpJE89NYEmoi433jz6czJpW7pBkE9OXLUVmtbui7EXw5AU6HNsBJ16T17qa7adfiVh4gipM0iCdAZ8+veaFiOONaIRHdrjfDbUySOrToq95ra8XpTI3Egbg6irNnDgiTctqO9hPpQ7WMuEE4n3NyYITIpCxt2olj31YtX0bewoHVWKnyBmuq8Rbyh5Nf9o5OafDCXeBW7ymb5FsfEUIUHuL/tVbC8A4baPZvATuBcOviRqaJ7SqQAR/D0Fv7oEdI361y2KNwCBBLdN4ppKWrHPKl2SW3vb6/AkpYuqO2tWsCPhuWh6fnVi1hrL6W7it3I6z6b157hsAWOo8p38Tyqylx1bKqjNpAUSwI2jSa29Kcd1PzSr8qM5p8o7f3NuY95qOWZfyp/oYOzn5GuV47c/h5whvZfrtBMycuY/eiJrOZgBOUAnaARp1relPOClRJbOju/7vP3z6UHFcLOU5W7UaZpie8DlXEnGZRILjwZh+tdXwwPZsZ7jOz3IyozExPwrrtpqTXXYliwGFe2FOJuW7pHwAoGYdyse0fCi4zjqgyeXXcD8KzHnFc7xDibMTBJnQtsW7h91O7nzqtaMg6VxjpacZZRSs05Phs3044H1RQe/L+5qbcTY/YXzA/auW4Vi/dXCp+E//AKDWweIAkjlyNbsF7C8Zd2ZMiSv2SBqORGlXsR8MvaWI1Kbr3xzrlcddKxcU9pOnNeYrqeG8SW6imdxqK5as3HcqKNy1B6jkRzHIimoxskMUAJ+0gG+UntL5Eg+BpXLJXRlYeIiublFurOq4BXeIsDCqTzYqOcETqdTqdqfDYqVOWO0CCYM67g0+lPWFpQrg1bB5KkEqQpE11IDKUqmTTUBGBSgVOaVQEYpZKcinigGyd1LJT0vWgI5TTEVM+NEsWwxyswUHdjyqPZGoLKSQGmy1LEALMMGAntbAgc6zMRxRsSgt2z7vDD4nE58QRuAd1t9+5rcI5HPUlg6I3ca1xiliNDD3TqqdQv32+QouEw4SVtglm1d21Zj1Zv0omFsyAiAKi6abDuFWGxFu0NTHzPnFd0lHg4NuXJOzhQNTqe/l4UY1nXeNWxtJ+X51TuccY/CoHzpuNjSGPdWJViF2jdSF+IlToelZ9zjAYlmw9lj1GZD/AKTFVwXiCywR6A6+tCXD7xqev6CuUtHTbtrfy+RVJlteOqvw4a2D3tcPymmxfHrhBCFbc/F7tAhPi/xfOq68PbdoA9TQcZgz8VRej6fVX7238w5PoVGf86Zrp5600dZqDkAT0ruZNb2awPv8QqkdhO2/fGw8zW97SY3tEDlKD/7D+S+tG9lML9HwjXWHbuDPHONkXz/WsM2jeuwO0Acum7EE5yPFsxqNmijdYCp4O5rHjWxiPZ287Ae7yIoOuhJ8hXN3A1q9kbRlMHz5+FQgHiejA+XptVjD4rY1V4sZkDU5hAG5kchWhwX2cxFwdpPdjrc007l3PpUNLgb6VO9G9nXaXtoGJXVYEx0/SuhwXszaTVybh/yr6DU+tbeCtqGUAKoGsAACBqdvCsatRg2+hUt6HRWREBOVys3I31HwTyGoOnOqSPDizcJKXJ92WM5W7ifyqWN4kJMakmfU1z/ELzPdthjsZWOUb14vASjg+XvfW/3wdIz39hpXEykg6EGD5ULOOtXOKCWV/wDERW89m+YqnFddKecE2bapjZ6eT1Ap4pQK6EIyetKnyinoCWU9KfKe71qelLSgI5aWXvqWakGoCMUqeKNZwjNyNVJsN0BzVb4cktrbDjmCYHiatWOFD7Z8h+9X0CqIAra0+5jxGnaMni/symIQoWa2CQSLeimNlIOpFczif7Prq/wMRHQGY8967/3nlTEmuqSWyOcm27Z5p/8AzvEkEEK4/kufo0UG9wvGrvYuHwyn9a9LuYgDdqQuEiRJFUh5JcvXl+LD3R/7bUE8VAPaQg96sP0r2P3tOII2HpQbHjY4snT5mracbGXLA9da9UuYO2d0Q+Kj9qBc4ZZO9q2f6V/alE2PO24/IAAAgRI3NVm4gp3Jr0huD2P8G3/lFN/cuH/wbf8AlFWhsebnFoedX+BcMOKurbUfVyDdfoo+zPU13acFsf4Nv/KK0rCrbEKFUdwAFSgY3tni/dWCViFiOgyjs/MLWL/Z7cw9hBiL9+2S0qqg6oZ1zCZkxV/2vs/SbD2repbmPhEEHVq5v2Z9k7SSL1pLrT8TAmO5RtWXyaXB6afajC9WPgjftXPcaXD424oCXBlkloCmPuyZ0NWreGRRAAAA8tKFcxqLoonw29abjYlg+H2rP8O2q9+7HxY61O9ilXc61l3seT8RIXnlEmP1qqWgczm7QZoDR0yjbzpYouYjiZ+yI8aXC7hLXCdSLTQTOkwOXjWWz1e4M0++H/SP+5a8/pL/AKb+HzRuC3Gxjdksd9KoYhT722eQn5xVf2w40MOiCMzOdpjQbms/hvFTe90YgkwR00ma1NW0+xInaYlQbNo9M6/6gf1qlFWrv8C3+O5+S1TzGvNoeq/fL5s7yJxSJFDmnrsZHLUqYEd9KqCwI76lI6UIXKYvQBS1GwuHa4eyNOZO3/ejcP4fmGZ9uQ6+Naug0AjwrtHS6s5y1OwOxw5VGup5n9ulFzgaDShXy0acjPlVJ2J3NdVGjlkaLXPOhG93iqOczpz5H00pEmNtSY2n51aQsKyayGM0zI3NzTWy0EmBE+cU1t2Oy792u3U1aJZZsogExJ6tt5Cl9JkkcvShJhX5n1/ajW8GB30FkVk6D15VZQQIpBakFoQamqYWmYgb+Q5nyoUjFJiBvpULjkCT2R6sfLlURM9lfFmn0BrLYoTXTEgBR1b9BVW9BPO4eh+Ed+Xaj/RfvEnqJ0pr7wNNKllAvMDOQo6D8qptiQPgXzP7UHEXY33qlcvVmzSRYvX53JP5elVnvUF7tV3u1LLRYuPz60FrtV7uI0XnJgfKh4xGZwNYjbzrhGbvH3mh3xg5a1tey8m5B+3bdfOJHzFY1vCqkFzr90UfDcUFphcOiWu1A5xrBPrTWjlptLmix5OJ9ssabuIuMD2bZyD+nePOa2fY62TbRuub/Sx/cVT4hw1ExV9DLI/1lhgJzJfOZWU9wMf0mun9nMAERbCEklydf5oHpoaZpwz6VYrejdxjZbVhf5WY/wBbGPkBVMPRuJ4gNcOX4VhF8EED8qqzXHQTUFfXfz3OkuQualnoeYU48a6kC5xSoeTvp6oCGy3JvUfqKNhcMzGCBuACD66U/wBK6L6mK27BClNojNP4VLn/AG1qMbMydGXY43muMlu5h7pRipTNkuKVMFYMgnStIcQj+Jaup35S49UmvAsW4uOzEqWZi3aGRpYk7+dXMFx3F2P4d++gGwJzr6GRXbM5YnvWGxtlzC3EJ6ZgD6HWrZwgO4Brzjg3EeJYqz2zhnkEoHtLnYLEySMqk51gGJmq1r25s2YW7g3DDRmw9xreo3+rkAVchienfQF6DyJpDAL0FcLhf7RsEY/8xjLPdcRbg9YJ+dbOG9s8O0ZOIYU911GtnzOYflVyJidIMKBsBTmxVHDcWuP8Bwd0f9PEQT5EGrN3iLpPvMO6wJJVkZQO8yIpkKCNapCwaq2+NggkWmkEQGIBObbQTFWrWJvH/wBNADzzSQe9SASPCmQokMPSdABJIArHxHEsSsjNantGVQwAPxHU61Z4fw+7eC3bmIugEEBbYtiO8SpqZDEuiyzfyjv3PlyoXuyCcojqzbmpXuGwhdL+IkAkZ3Ug5ROq5YI0oF7EFoplZaHtYZAdBLczVs26hglpcRxa2kLMdBSyUVcXdCCWMVzuM49anLmE95E+k1557Ye2FzEOy2mKpsWG7fh6CuLu4c7zPXrWHI1ie0X8Tmqq1yuI9jeMNm9y5JEShO4jda68GpZotJEa86x71ws0fzGAO6tNT010H50EZU2Enry17+dcNJSycn1DFaw3YTN2csk+fKiXcZ931/YVSxWLA7TnTv8A0Fc/j+OE6W9B1O/lXSkga+N4gtvVjJPLma5ni3GncFdlPIc/E1n4i67HQHxPOq4wz/dNCnUcI4lbu2lw2ILoU0sX0XMUVjJtOBqVnURqJrtsJbXBI1kObt8Zla5BCpJMhJ1J1ieVcL7I8Hu3b9hSpC+9SSegYEx6V2OLOa7cb71xj6sYryygnPG9uWunP8nRcWTt3KIsHnQkSiqK7kDCiCgCirVBMg8qVMDSqALebsmpYTGBTazmEZriFjsue0VUnoJNRfY9Kz7qwhkSJB7jOhrpB0ZkjzXiWHazce07aoSsXBIMbFW5g9aAi6jQjUao0j0r0THcCuFUzHD3BcQOtu4IKgxorHpIGhFc5ivZxdSbN+1r8Voi4k90z+daMHTezHG0sqq3py2n94ZHYJKqVZj0UKSBzbLXB8XxvvrjuFMO7MADBGZif1qw/DmZcqYpWA2W5mT9xVdvZ/Eb+5DjrbdT+Rn5U3KZ7eLjxE1HQ80PisVZfAXVOtnEL/SxH5V13sL7B38ZcD3g9vCoZdriZWcD7CTrr1oQsf2aewgxTDE30UYdD2ACfrXU/wCwcz5V6fev++LtqbFk6/8AVuDmR91enhW4MGgtC3bUIgAVUXQBBso6Vn2uF30UpbuIiSSFyK0SZOp3q0QzeFXLGt29c1k5UElgOpjma0+G8bs3byoLZVToWYGWjbXkKAPZ+6d7/wDlS2D/ALaIuAu2R9Uxad/eKDPgywR86tCwmJ92M6wARIXTQhuXjtWfw64tjs3LoG5VPtAN0USYoj4a+STcu27Q55BmueRYwvoaBdxtqypFsRO7EyzHqzHUmolRbLmM4nNtkRH7QIlhliRE66nfpWat2TVO5jCdaHau60QOis3oFeY/2ne0ZYiwh3HbjkvTxJ+Qrr8fxDJbYk6AE14vfunEXyx3uN6KP2UfKjYSHwHDWuRHZUnKGOxMTA67Glj+GNbAIOZYkxyBMCfSttSD/CYG12GT+XKCGHmPmaniFWDm+FoETqdIVfWTWDRyvDDlxFsj7w+elejW7g5155g7f11sHk/5GuqxPGVSQO03y8zQhsXr+mpAA5bDz6+dYeO46BITU9eX/esbF497h7R06DYU1jC5qllI3r73Gkkk/IeAo+G4eTvWjguHd1bGHwgFZbNJGfhOE84MDfTbx6Vr2eFQAcm+g030nQedaOBxORSIJ1JGsDVcsMOYq3/eEyMrQZk5tROX4dNB2fnXnlPVvaJpJFTham1cW4FJynQaxMEdP+RTW7DMdATJ003PTxrQOPJ1GgPQnnczyPyo68Q2gRB5RBGYtvEzrWL1E8lHf3mtu5mJZbod42PpRI5a1fTHEBQAez4axMSYmdaqQdzXbTc36yoy66ERFTFKlPdXQgiaVIelKgIu5rJxOLe3ifcMQbd9QyHo2XYd29ak1iY3FKGCYgHKrZrN0fZ1nK1biZkX7fE0v27WVwr2reRrb6EkNtm5bVZxNl0Aa0CGZmg29QWZLUlsunJhr0rhva3hDpc+kWwTavdrMn2X+0DG2uvnVpONXsFg8Obbn32KzuztqUtW2yLbTpJkk1nUk4pJcsiVnU421dK5ruFW4ST2blsLlCqJIcAHXMTv9iq9jg9i41sLZa2bjwDbukBVb4NGBloDmJHwmKw+H/2k30/iDOCIaYOZeYM125t4bsMpug3RbxC2rTSRbkMM4YEIA8xGu9c3rSg6mueK+RrFPg5y2LuGx13DrfulbSqwaYJzAGCBpGp9K6TgnEb5ufWX3dANVMR3TFYvHLlm5isRibbsrW7ae/tOuqroFuoRuusHpIq5wq6oWWMBtdOnLeusNRS4MtUdwnGKJ/fXhXJrjrP+L81/el9Os/4h/wBP710slHT3eNnkaz7/ABdj9o1Qwz22DOzQiRJLoASfhWeU/pWbxH2uFtiEuYdVG0XRHoBJ9a4y1ZZYwV1z0RpRXU0bmMJJ1quLxkECY7p+VVOGe1WHxNz3TspvNPujaQjMQpORi3ZkxoetYNr23N28trD4dszNlm82i9SUTpqd+VXT1MrUlTRJRo6VzFMr0sEge5DHsqGZo00USY6T+tZuO9svd3VtratlCwUrAMZttxJ3Gs1meq1LGKv40FHqyj7a4zLh2E6uQo89/lNcbwDMHZ0UOyIYUmPiIUmfAmuh/tPKhsPk0S6puAH7JHYK+s1znBhJf6w2xlBJG5AO2tbhPOKkg1WxuYbBjUKMhJBga9pvsjlR8fYCgQVDg6Zjt1IHWrXCz7tlaBoIWddhz79azeM4pWJJUHLIJ5qeXka0Dlbs+8Ov2jr51YtrmNG4bhswk8zW5huHg7istlSM/DcPnlWrhsABVy3wsciR4GipgnGzz3MB+Yis2aSFasVZt2jUFDiJSeUqf3ijC4BvK+II+e1AFtJVpYoFuCNCD4GiqvKgCCCakEihqp6VMTQDlo5Us9QZTUA5nYUBYBqLMOVCLzR0UdaAUgd9NUzbpUBTdqq4pQwIYAjmDVllJqpeSqDLti5YJ9xcKqd7bdq2fI1dsXsLjVWzjLa2Ht5vc3LbZUIcyymdFM666VVxANZeJt1mayXO6FG3/wCF9tjmTFoLYguGylwk6wVaPOupsYC5bxK4q3ZL2mw62Cltkc2/ct2GmQGVljbnNeX4a+9m4Llo5XHMcxzBHMd1bFnEJfINm6cHiTyDFcPdPcR/CY9+leea1FLNu69my72ufjexVXB2HFOGC5duXP4Rv4d8OiXlCZ2crmJME6Ku50mBVLH8OupbcC20pbMQOinaN65TinHeI2T7q+7g8s6qZHVXjtDwNS4d/aDjLWhKXE5o66EfpXSKmvvpqV/Dyf1M7cHGe7I3B9DUP+c69Lt+02CvjtW7eHuHf3iF7R/rTtL5ilet3Que3gsPfT7+Hb3ojqVXtD0rqtaHEtn7frwTF9DlcAnvOG4pE+K3fs3mEam3la2T4KSD51ztq0WMKCfAT+Vd1a9sTYY5cJattBBDBhIO6kEbGtGx7b4Ur/DuYduYtJbdT+EkgjzrKbhJ7WnvaHKOe9jPZrEti8O/u2VEuo7MwyhVQhmOvcPnXU4Phduw964pBe67kvsEVmJyrPPXU1T9qfaa4tiycKWFrEKc15oN0sph7LRokaGBvXC38Y7/ABOzeJNNN5yc+Fx5PqHsqPSrHtDYw75mdWEEMq6kqwgjSs+9d4cbnv1xKDmRcW57xf8A2wIZo5zXn0mhsKstK5ZJtP8AfcX0Ow4z7dPcuxaS0cOgCJbvW1eQN2Y7gsSToahw/j+G94GuYJFP3rLsmvI5Gld4rmcJgLtw/V2rj/gRm/IVuW/Y/FxNy2tlet+4lsehM/Kubhow2uvjT/UtyZ1zYbCkAJfuJ2jBuJnB3Zu0h21GscqxeIezl27ph7uHv5oz+7uqHMfyPBqnZ4dYSFuY9W/kwyPdOvRzC1vcJ4ZhEh1sXXYbG+4/2J+9YcpL1G371t5uvmWl1A2eCXLIAe06wNypj12rTw+AYhYX4hK6gEjbQE1pPxi6UNsQlsiMqCBB5a60PD4plIIjQBR4AyPnRPWxtpWa+6Ct4BsuaIGm+5kxty1B3qf0RxJIgCJMjmJEddOlWFxzdFnSTHIEkD1Jol26X32027hlGvhSL1r3qhsU1FSNrvowtipi2K7mSoMIu5UeMa1IYQcmYec/I1YynlUWU1QC+j3BswI71/UGoZ3X4rc/hYH5NFHzVI3JoUr/AEkcwynvBA9dqMmVtiD4EelFVzyANRewjfEg/I+ooQb3VOE6Uvoq/ZZ18Dp6Gk9h/sup7mEfMUBILSoLPdG9sH8LD/5RT0AIrQHijtIihkd3pUKZ2ItTtWfewtbj2edDa2OlUHNXMF3VUvYKuquWOtAfA0shjYLi920vuzlu2f8ACujOn9M6p5Gptg8Fe2NzCueTD3tn/MO0o9auvgO6q78Orm9NXa2fs/dFKV32PxBGa0Evr96wwf1X4h6Vk/R7ll/t2nHTMjD8jW+uDKkFSQRzBgjzFatrjGJAytc94v3byrcH+sE0vUXZ/l9SUjCte0uMAhrour0vIlz5sJ+dOeMK38TBYNu8IyH/AEtW+Ltp/wCJg7PjbL2z6AkfKpHh+Db7GIt+DI4+YBrk8Vzpte79HZd+5X4DjsNeBwj4NES62dIu3IF4LCan4Q2xI7qznbDKxU8PAZSQQ165oQYIrbHBMLuuIZTyz2jp5qTWhxLh1q84dbgZzbHvCoIUuGVc5kcwZI61yuEZ/ip/7Kn+pqnRzNvFWR8OBww/F7x/zarCcUuj+Haw1v8ABYSfVpNaljgJPPYMdQdlYg+J02qeD4aGWQSO1E8gMszrXS9Gr5838yUzGu4zF3dGxF2OisUHokVTX2dVmzP2j1JJPqa7FOC6kZhmDZT3d5p7vDwqlswIkAQN5E68hFbhq6SdR/JBxfUxMFwu3b+FQD1jWtFBFXk4dpmzaZZJAmNtN99R0otrhpKg5okgajYGYMT3VX6Rp9xiygLdFCVaXBaTmBBAjTfslvLaiNgY3caCTGpEAcue9T7Rp9xiymLZqQWKbnUi9diDZ9qZmNIU8+tAJZokE1BV76fXSqB8sCkts04aol/+1AJE16USOtRYd1LLPOgFlB61IzyNQymnKz40ARWNKo22ilQhVdqgNfKlSqFIsNKiRT0qAgRype776VKgBMNaf3YpUqAS2B0pfRxO1KlQBRhlEVBrYpUqgIG0KJbWNtPClSqgOLrMdWb1PLap23K6qSPCnpVnFdgJb7HdjvO5361NrhJMknxM0qVVRXYpIXW07R021OnhUvettmMb7mlSpiuxCGc6an1NSN4kDUwNIkxSpVKQITSUflTUq0BKvKabbWlSoCR2mm50qVATzxRBrSpVQSFkUlWJApUqAaNajMmnpUBj+0nEGsZMm7TM7QO6lSpVuPBhn//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0" name="AutoShape 16" descr="data:image/jpeg;base64,/9j/4AAQSkZJRgABAQAAAQABAAD/2wCEAAkGBhQQERQUExQUFBUVFhUVFBQYFhcYFBQUFRcVFRcVFxUXHCYeFxojGRcVHy8gJCcpLCwsFR4xNTAqNSYrLCkBCQoKDgwOFw8PGiwcHBwsLCkpLCkpKSwpKS0sLCksLCksKSkpKSksKSkpLCksLCkpKSkpKSwsKSkpLSkpKSwsLP/AABEIALcBEwMBIgACEQEDEQH/xAAcAAABBQEBAQAAAAAAAAAAAAADAAECBAUGBwj/xABIEAABAwIDAwgFBwoFBQEAAAABAAIRAyEEEjEFQVEGEyJhcYGRoQexwdHwFDJCUpLh8RUWI0NTgpOiwtIzRFRicjRzo7LiY//EABoBAQEBAQEBAQAAAAAAAAAAAAABAgMEBQb/xAAmEQEAAwABAwQCAgMAAAAAAAAAAQIREgMhUQQTFDFBYXGRMkKB/9oADAMBAAIRAxEAPwCq1ifKjZU2VfcfLCypsqNlTZUAsqbKjZU2VALKmyo2VNlQCypsqNlTZUAsqYtRsqbKqA5UxajZU2VQByqJaj5VEtVUHKmyo2VNlUAcqbKjZU2VAEtTFqMWqOVAHKmyo2VNlQBypi1GLUxaiglqiWo2VMWqAOVNlRi1RyooRamyouVNlUUEtTZUYtTZUAcqSLlSRp02VNlRsqbKjiFlTZUbKmyoBZUgxFypsqomyk2LykKDTvhRhJZXU3YMcVWNNHDimddWNJxXLU2VGLU2VVAcqbKjZU2VUBypsqNlTFqChtFxbTcQYj3rf5Eua4HO1r7fSaHesLIxeGL2OaNSLKPJ7E4ilzsYZ7hTBl0loMEC0tvruXi9RaYmHp6MRMLm2Gt512UBo4AQPBUi1WKpc4lzgWk3g7vJQyr09PeMa43zlOA5VEtR8qbKtsgFqYtRi1NlQBypi1GLVEtQBLVEtRy1RLUUEtTZUbKmyqKCWpsqNlTZUAcqbKjZU2VFCypIuVJB0uVLKjZE2RZ1jAcqWVGypsqaBZU2VGypsquoDlSyo2VNlQBypZUbKmyoA5U2VGypZVQAtQ69VrPnEDq1d4e+FYqMsYnQ6a9yw9j4IvLzUghpygRqYBJN72IEcZXG9rbFaulK1zbNTB7RZBLqFR4+iQ4D2j29qMdo0d+FrabnAeBzp8kJi1T2p/NpX3I8QDTxGHac3yXEk75qucDYi7TUIOpWm3lNTDS35PXgnSW9X+7qHgqJahvbcdvsKxb09bffdqOtPhcdtjDvPSw1e0jVo1v9biUP8qYb/SV/tD+9ALU2Vb9rP9pT3P1CvtfaTSBzGGqtIJzZiCC3q6Rg9yr0Mcx+/KfqmxV/KqeO2a2oJ0duPvTjeves7/Jyrb7jP4Eypi1PhaJaxgJkho1RC1dYnY1zmMnAS1RLUctUS1VAS1RLUctUcqKDlTZUYtTZUUHKmyo2VNlQBypsqNlTZUULKki5UkHUEylCq1Nota8MvETmHzReI7UYY5vHyK8vu08ukdO3gTm5TcyeCh+VGdc9iZ+1mgAgOvPDcs/Ip5b9i0/hPm+pNzaEdtgatd5IJ5RjMQGHQGToZ9qnyqeT41vC0aabIqjttDgAhv2oToT5LM+spH13aj0lpXsqbKs35c76xTN2i7ipHra+JWfR28w0sqhWeGAucYAuSVTG0j965na20HY6rzLTlo071nC0n6s8fVddY9VW0dnO3p7V+xcfy3af8MPDZgPDTJje12g7Ros789C2Y5yCd7Ga6SSTJNgqPKPaLYbSZAa2LDdAsuee4rlN5nu3WkZjsG8unfVqEf8AFiZ3Lt31XjvYP6VxkpAp7lvK+3Xw678/T9Wp/EaP6Fq7K2vVxRinRrG0gmqACOIPNXXnhhdFgvSFjaLGU6dXK2m0MZ0RIaN0rM2t5OEfiGnjOWPNuLSysCNf0jT66aF+fP8A3fGmfYFyLqpJJNybkm5lNmTnaPyvCPDr/wA+OuoP3aZ/qCl+eYIgvfe16TPY9cbnTtKe5bycK+Hfs5WBmUvc5zHQA5zX5tLHMRB8ZXR03BwBBkG4K8mOE/Rh4II0dGrTMCerS/WF1HIjb0HmKh/4E+pdul1fxLlen5h2Rao5UbKmLV6tecEtUS1GLUxamqCWpi1FLUxamgOVNlRi1NlU1QcqWVFLU2VNAsqSLlSTVO+rJgD1KL37zu13+pV2k5pOkWA3HTvUt8yezd6l+e19vBi4DUx328U1QTEOPUQ7isvE7PpuPSLiXHj6rK9gXNYwBpBAtrN54ponzVrknrNz3oeTVKsJESRJ1mD2BOXAQPx700wgLQLcDFkhRgAAiw7B3AKZfuso1DwaJ333eaoQpkb0zid0ONrSLA77rG2jXHOEEwBAA3aBEwbmZXmRmbkcyxvFRmYfYzL0V6Ox993nt18nMQ27j3U4YyOdqwxsa34nqnzVHaWKbgqIpMu/Vx+s86uPxuCp4jC1jXFZrmEtMtmYGu6OtVMTsqvUcXPcwkmd/uXaKcezz2tynWcTeTc6k8T+KCSTrqbnvutM8n6p+kzz9yQ5O1frM8/ctZJsMzKrGAyZ/wBIAWniSIPGyufm/UnVvbeB5Sifm279oz+b+1Mk5QuMwNFwkMaRxF/OURuApAf4be8SVUp7FrNENrNA4TUA8mqxS5LYqoCRWDo1h1XT7C5TSV5QRwFE/Qb4LF2pRY14DALC8cfwhah2HXaf8cfaqf2qrW5PVZJztcTc6yfFoWorMHKGTCm6mQAdxkD92J9YV8cnKvGn5+5S/IFXizxPuVyTYPslwZWNN16dQQetrhIPbBPf2KliabqNQienTcRPYdew69606exaktJLAWRlMkzDi4Tw1jen2jsurVeXRTbIAMPJnKMoOnCPBTJTYdvsHbor0WuOsQ7t0V+lj6b9HDh4LiOTFF+HdleW5HEWmQDoTcWtHgvXNiVdmU8PT55zOdLZqAi4eZLgbbiY7l093qRKcKY5ipj2Nc1snpTcAkCOJGikMWw/SC2OU21NnuouFDLzn0eiuIoVHspnMecIki2XuAWbepvXw1To0t5bhxjOPkU1TFtHX1LEwdWq7KSwMEXbcnx0jqU6uIMmJtqAJ8lz+V1P06/Gp+2s7FttqfYkcU341WF8qIAGY5nEADr4dRR6NF03k8ZNh3qfK6ix6ejU+VDrKf5QOCoPZAOUiSLRx48OtDw7HNEF7nkXmFPk9Tyvx+n4agqjgUlVDusplPkdXy17HT8BM2u11mkWN7AcbSeClitota0OJsdCAL9nUpYLGZ2S5jWk6RHnIR6lRpEQDO4gH1iF5nWFehiRUbIMjs8lnYjbIY/K0dEC8CD3LTFSCAGmDubAaO1KpicjhFLM02JgGPLRUBw9cPAcJBsYO6bCO3q4qfyxrXZJv4x2lFxO1mstldG9wHRb3+5O11OoW1IkzIMAO7TIQVcXj2sEEkE6QJU8DU5xtpMWMiDPWivx4MZGGoN5AENI4ko2Ix7KcFzg0HsM+CajN2js9j4c+mHbp+l3Rc+KAdi5XObQZael0jYxxceAJjtWm7KC6oSXECbnoDcIGgMx1qqzDF2Uu+kC8DQkdIF0FpzCxM6GF7OhWYrN/wCnn6s1m3GWblMwRxgghzHZYnK4WOoPenyo+JoNpskCpLCDBFg1tnGWm/RLlZq4KCu8TP5ea8RE9u6gGKXNq63CFEGDVc2dzaXNrS+RpjhEGeKSKzMNCROsEiVcbhCdytUtlOO4+CkqyBRT8wuhZsR3BT/IZ4LOq5o0FE0V0jthnghv2MeCaOdNJBq243IEASSTYAAalbtfZZA0VPB7LbVe8OcWhgAkNLjndBO8AQ2B++VVrGzks91Ix8x0Rvyix3xM/gs/bF3NqX6cB1yAXgQTwEgA95XX1Nk0aQaZe4gREgF2WYteCBbuWbtHCc6KjWyCbsmxDhMA2BFxGggFYy16zsY9ExSv+M65/CdFwIAt3+tbNXaRIEECR0uI6guXpEjfMa2vbXvVlxLgDeADNxuvpqvFMOkTkOtp1S5oid0wVOthi9rhpO9U9lUakNgSHWnfMwBw14lW6rXOs4uZB3ESY9izDtHeFajsQMuDlPEGDdXalXWQTw0j3lJhtF/WT5KDwRYgieNklrMRdUG8x1anwCZgbeGkde771EsAM3kaX0HUqrcTUc89B2UReTPhHkia0y5o3kdxTKuRPHzTIotWq1vuG4pMxAkGLX7z18AuhOx2nX1qH5DYNwXThLlzhzVYB0uZmD7cIY2YRjTJF3OJ4zGmpgaLoaOyGNBAFjqOPxbwTP2NTg9ECd8GUmmRGf8AWYv96xadfMIJbIaZi1gFN1EDKRBgS29gDvVscnWyYeb2uNArTuT7HCC6RpB4KcZdOdcZlTpC4BmxtIKDUYIywOERYdULbbsBrWw3dMCYv2ygVtiQwvdEtaSbk3AnWU4z4OVcZ1aoMuURJuGm4OWQAZ3Zo8VXwOwMRVrFuYNYQ51WoSQMgaQXNvMl2bTwUdr4YTT4ga6G4E3CbD1ajBDXPiIixEcLgr6MRlYh8+b7aZZmIx9VtRxaHODX1CCSDOZxkFp7SDIuHcFs4PGsFJjXlwcwBs5HkFsZqZzNaRJplu+dVUbhwKhqFoJJJdLXdI3uYcOPkrWFcwNe17RleAC0AlsielDiYN93BSf0kzErbMdQ/aN75HrCOzFUf2tL7bfaVw+K5MvDjzZouG6TVY7+U5VWqbIxA/VT/wAcQ72uWNk4x5eksNI6VKZ/fb70dmDadC094XlRw+IbrRxPdVc4eoygvxNRurMWO1x/qYnJeD2qlsQuBygmWwA3mz0rzmbUEEEQJFxHWuo5PclW0y1xzQGkODsgzaZRlYI6N+kb34L5sZt0tPz8Q3vp+1oVr853SRzuKNzoacd3RKk21qK4+o6uyqX+0d4Cp1MHhxrUpDte0e1fOFPbVV3zRtB3Y8D/ANaatc/inG1HaB6zinsHhkCw1kPfXswv7ah/Fp+9VqvyMfr6HdUYfUV47gRiMrg/D1pMQ5+0agy8ei1wlO3Y9Z56bqDBvnEY2q7wa8DzTumVembUrYRtNzm1GvcAS1jQ4mo7RrAYi7iB3rzl1LEMdlbTJGc5nZgMz5u6xtLiT2RwXUbLr4LCYcU2GrUc6oypWMZBUyA5GAlzi1ofldvkjdufaG3GV7U8MQOADnE9pBldK/tntH0w8Rgq7aVF2Zz21XFtVovzZzAQXSevd5FU6DyRLomS1p3uYLtceNpHYANy6T8n4qq0NbhquUCB0S1sQBq4cAN6zsdsx1I9NoDu2SO+TdbiYOWOM2vgSyuXASHw7sMX8wfFBrUjq03t39XkumxNPM4AagIVLZguSQBPncrxdXItL1dOs2rEj7GxOSk3PGYEOE2IINrfGibGN54jK9tODJAmT3ygvoTad1kFmFHwVyh2xPE4mvTtTIqcXHt0sZKHXoOnO4GTEgSQLcN6Nh2ObpA8EXpE6iQI9ydjGGMTUfUAAI1BI06ytpgeIAcT1nid33IhokgguF+HsQ30C36VuKERhO2e43NR106QeeKSmNOx+UdQ803yg8G+ac0WpuZ6yvQ8pGuBrHik3Ejh5j3qDqZ4/wAv3poI3g/u/egLzw4FIFv+7zQBVd/s+yfepc6eDf5ggsho+JWDy42mcLhS5gGZzhTE3ADg4kxOtlq88eA8Xe5ZXKbZzMVRDXl0Nc14g8JB1GkEqoyKuJLxTcdS0E8JIv5yrdFZLKpD8p3adnxK1sLUBXqi2w8sxkr9Eq1TAOoB7lUpVArlNyazg7MKw6sb4BHbsykf1bfV6kGm5WablA42JQ/Zjxd71zu2NvYHC1nUn0cSXNiTTbLek0OsS8biupa5NtlrG4VziwOIaSOIMwDPUSCpLdXE/nrs0fOo4/7LP6nq9heXOydOY2kTwApn/wBXrznb+JLsRUOYwXAxJiYHE7tO5LYWNfSrtdTbnfcNbe5cC3cQd/FYmXXjD2Pk1yh2TjsQzD06GMD6mbKashnQa55kiodzTuV7bOCoU9pYbCMosDKtKpUe8l7nEtzQ0S6AOjwOqxcJjT+V8CCzIYqEmTBJoVgeidNO+O9bfKZxG2tmuH0mV2nsyvJ74KMzjRq7ApscP0Qc06kMDiLxGXIeI38eF50MEy4FGI1ihQMHWDmp8C3xWUKz6gmq2uHllbJk52OedkdEQA0Na4sM2/ROgkpYbDYlzJdzhqc3imkXh72hrKL76EirVIExP/ER04ftqLR4dBRouB6OZoE/qqLSTaMsUu3UjdruPsLadU42tQe8vYKFKq0EMBa5z6rHCWtEjot1WDinurOJFOrTdzYbkIdmqA1Yd0jDOjTYXASCTUPC9zYDqjtovrOYWNfgqNj9Coar3Gm4/Wu7w3LFq5BFnY4t1ivKuVrf0hXpOLr2K8x5YVekUpOOd+7Dfsl36GqKrSKz30wzISWljC8uLs15LCIjrVg7JqbnU9dS1023awq+yqxeWMNmUqj6rTeS59M08vDLDie2Ftmt1+tcbREzr0UmYhkO2C4mZpbzo8a96gdgVADekZ39IFbfOT9IKOWeBWeMNcpYY2FVB1ZHDpe5O/Y1TdkHWCZ8CIW06kOA+O5DOHH1W+P3JxheUsgbHfMnLx+d1diTdnPAgsY4f9wj+lahwzfqj7X3qLqDfq/zfepxhecsz8lv+q0fv/8AyktPmBw+PFJOMHOVplZw92o96f5U7gD8diMXj4lIkdSrCAxZ4eR9ynz5O5Ry/ElRzfAQOaruDfP3KXOujcO8qDqqwtvcqWUAWB01ODYOXtmw7FfsdE15P1R4oGNBNN0xp18QvLq3KnEkzzzx1AwPAWVQ7WqF7Xue95a4Ou4nQyt8WddBtA9IqFHEuGhPik7EsrQ8GAdeLTwVzB4GmXNOcRIkSJibxKkRLMzDAxO0q1Su5oq1GNa7IMupcAZ87LPxe2sTTdAxFUg3BJgxMXHculxfJGpz1V2HqMLHuLgKlnC8ictp3cFn4jkBi3mf0Z7HR5LWJsMYcqcV/qKn2gijldjB/mKniFdPo+xo/Vg9lQe9RPIPG/sXHvaVO67VXby1xo/zD/5UPEcqMVUnPiKxB1bn6P2c2XyVr8xsZ/p6ng0pjyJxn+mq/YHuTudmLnJMkkz/ALW+9FoYl9N2ZhLTcSGtmCIO/gtP8zMZuwtY/uD3IzOQuOP+Ur/wx/ai7CpR5SYltVtYV6nOsnK8kFwkOaYzOO5zvFW8Ry+2g97HuxL3OpOzUyRT6LiINtDYkX4orfR/j/8AR1/4Y/tRW+jjaJ/yVf7Df7EOxh6Tdpk/9UeE5KAtwnIoO9Je0/8AVu/8I9iss9GO0jpg63gwf0o1L0TbUP8AlXjtfTH9KbIp4Xl7tKo8N+WVBqSQWGBvPRFldxfKraGDrMqOxdV0hmYOMdAy5stFiIcSO0q/g/Q/tZrg5tJrSJHSrMILSILSJ0IWjW9Ce0Kwh5oUhMk5543MC+qC6/lVXqNBNapBE/OI9SysRiC8y5xPaSfWuvPo3p0GAPxdPogC5aJO/Urmtp4SlSdDKgqHquEYF2PTkmNw9oWqaJ4+Sydj1ek8C0NYSbby+3l5rU5x/EeCxMu0fRCkfreSY0z1eaf5Q4agJfKeLfjxUUNxJ3kdkKJafrHwCN8pbwPj70jVZxPggAGkfSnTUJmuP1h5I4LTo4eQUjSneD3Kivzh4+SSKcL/AMfBJQWObM8QoGRa/WpNZOm/8VLmeuVBEVI+PJQrUBUuc4P+1727z9RwCLzafmxpbxQchyn2n8m6FOrW5w3INQuDGnf0pud3jwXEPJMk3J1O9dlys5M1H1TVptLw7Vo+c0gRpvFty5CpSgwQQeBEELtX6YkEqBRS1Dc1aZBobQdT004FWvy8fqie1Z1ZkFBIXOYaa7eUDx9X1IzOU9Qfc4rCbZSlMHRM5YVRvd9tyM3lxWH0qn2yuWTQiZDr28v8QPp1PtIrfSPiR+sqeI9y4tJDId1T9KGKGlSp4N9ysD0uY4aVangz+1eeyUpKGQ9DPpcx/wC2q+LB/Son0sY4/rq32x7l59dJDHfO9KWOP6+v/Fj1IT/SRjTrXrfxn+wrhkkV19Tlvina1nd9aofaqlTlTVOtQHtLj6yuczK3s7aZoOzBlN9oLXtzN7Y4oNmlym45T1yR5Qj4TlC57jDAAPpEnXdZcuHZnEwBJJjcJOgV/D1oHxxlQx6FyYxJzVXWM5Af/J7wugGI3+zXvXOcksO7mc5HzzIB+q34K2w2NQe63x96zLcLTa46vjxSzg9Xx7lUdV36fHx4qHPdl/i3ioq3zbT1puZPV8adyr88ePaJ13THVqpMqHsNuP4IiT6B4cb/ABqoGl1R+PUOxSbVJ3/HD44J21DungZH3KgXNHq8Y8kkUVvjMnQX2tn8EsvHdv7u3VCZUIt93V2cbIuY+A3kW6vWiFlm0D2pRl+OPwFFzTxnd5Dw1TBs8d2nq7YmyKdx1t+Cq4mhSrWexjwOIBtbfu8VYe0jrvrf4hIUQdd9zHnr8aqDGq8kMK/Rhb/xc63cSQs6t6P6R+ZVe2+8NMeEfELqXNO7jETa+4+aZxIJJHfN/DqlXZTIcbU9HH/7D+H/APSC/wBGT91Vh7WuHvXdZxPbMfHBS3a2jWL30V5SZDzx/oyrbqlI97xP8qrv9HOIGhpHsefa3tXpza3GevRIVRGltd+lk5SY8qPo+xPBnZnEoZ5BYr9mPts/uXrBuJt1WtefPT4sok3MDw3eHdfqCaY8oPIPF/sv5mf3KLuQuLH6k/aZ/cvWHP6PwIvqoE21N7b9RM2TTHk55FYoa0Tx+cz+5I8isVf9Fpb5zD6nL1ctkanqImDv61LJ5DsHZO5Nkx5OORGKieb/AJ2W7ekpfmPifqD7bPevUySBBHfw3aIbm33X8vbwTZMeYt5DYn6jftt96kOQmJ3tYP3x7F6bkM6wb/h5m/uQwDx0320hNMeeUuQdY6mm3tLvY1aGD9Hon9JU7mtj+Z2m/cu0Y2ZGvuv8fATub27vdHx1apsmMzD8mcMxoaKDHAT0nNDnH94g37URvJ/DA/8AT0rGP8Nh+NFdeyN2to4C+h+5MSdLTwvY6xCiiARbdoBGnAa7hCcQSNPxUGvnhrqe7TuKkddR95H4IFzIMWnri0dfV70Opg2G0DjpHttf1qYiRuvPXv8AH46kxO+QQItI4Anf2DwQV6uzbWnTjbwVZ2Gc3eI7N3u0V8C8dsTMyN6Wci173sbAcR4+SCkHHeJ67+3sRW4gDXhw6gjl06jTf4nXvUH0wfV293aPBAnYpvb1/ASUPkjTx8kkFlj7aTpE+1WWv3kWImONwB2aBMkiC7t17dnH2ouWPD7vj4lJIIloBmNLevSFFrNbbgZ6jpqesJJIBlw7+rqt1fAUWvmYvbMN3GEkkVGx0njrqoF0XkxcnXrnemSUBGuLiPXPkN/4ojLg9sb7m3eEkkEw0Dw7vjVQpuzDcdO8W43lJJUM6Ijq7oO49xPimDZsLaR8fGiSSIdtSSQNQJIG619fV1KZJiZJ+NPXdJJAgwO1JEfcmOG08t+oASSQAyzPnw6+uNfiEz6f0vUTpJ9xSSQRFyAL9tjBIHtCQdoSYsHd0btevwSSRSNUR3xvvci/e3yT1BG7gZ46X4g+5MkiGbTsHWgm07507EOpRt5GSd/X3+SSSKg43vr18NNx4JAntG/f1HhOmqZJQTNawEa+Nuvt9acVBxOl/MxYdSSSom1wg+sbj33TtAHXJ7xxAns70kkApcLDLG6508EkklR//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42" name="Picture 18" descr="https://encrypted-tbn0.gstatic.com/images?q=tbn:ANd9GcSAadwdJrqZSZutYhrWnQ-s-KwAdt21YUQNpmDg7-125mw9gRi2IQ"/>
          <p:cNvPicPr>
            <a:picLocks noChangeAspect="1" noChangeArrowheads="1"/>
          </p:cNvPicPr>
          <p:nvPr/>
        </p:nvPicPr>
        <p:blipFill>
          <a:blip r:embed="rId6"/>
          <a:srcRect/>
          <a:stretch>
            <a:fillRect/>
          </a:stretch>
        </p:blipFill>
        <p:spPr bwMode="auto">
          <a:xfrm>
            <a:off x="2286000" y="4114800"/>
            <a:ext cx="4038600" cy="2743200"/>
          </a:xfrm>
          <a:prstGeom prst="rect">
            <a:avLst/>
          </a:prstGeom>
          <a:noFill/>
        </p:spPr>
      </p:pic>
      <p:pic>
        <p:nvPicPr>
          <p:cNvPr id="1044" name="Picture 20" descr="https://encrypted-tbn1.gstatic.com/images?q=tbn:ANd9GcQrW4047zmSwhgMrJ0MoAlqwurGAl_b84ZHgAa-wJLRmAESxXIEVQ"/>
          <p:cNvPicPr>
            <a:picLocks noChangeAspect="1" noChangeArrowheads="1"/>
          </p:cNvPicPr>
          <p:nvPr/>
        </p:nvPicPr>
        <p:blipFill>
          <a:blip r:embed="rId7"/>
          <a:srcRect/>
          <a:stretch>
            <a:fillRect/>
          </a:stretch>
        </p:blipFill>
        <p:spPr bwMode="auto">
          <a:xfrm>
            <a:off x="6324600" y="4114800"/>
            <a:ext cx="2819400" cy="27432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3429000"/>
            <a:ext cx="7772400" cy="4114800"/>
          </a:xfrm>
        </p:spPr>
        <p:txBody>
          <a:bodyPr/>
          <a:lstStyle/>
          <a:p>
            <a:pPr algn="ctr">
              <a:buNone/>
            </a:pPr>
            <a:r>
              <a:rPr lang="en-GB" sz="5400" dirty="0" smtClean="0"/>
              <a:t>Thank You</a:t>
            </a:r>
            <a:endParaRPr lang="en-GB" sz="54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332</TotalTime>
  <Words>621</Words>
  <Application>Microsoft PowerPoint</Application>
  <PresentationFormat>On-screen Show (4:3)</PresentationFormat>
  <Paragraphs>148</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Blends</vt:lpstr>
      <vt:lpstr>Introducing New Market Offerings</vt:lpstr>
      <vt:lpstr> New-Product Development Process</vt:lpstr>
      <vt:lpstr>New-Product Development Process</vt:lpstr>
      <vt:lpstr> New-Product Development Process</vt:lpstr>
      <vt:lpstr> New-Product Development Process</vt:lpstr>
      <vt:lpstr> New-Product Development Process</vt:lpstr>
      <vt:lpstr> New-Product Development Process</vt:lpstr>
      <vt:lpstr>New-Product Development Process</vt:lpstr>
      <vt:lpstr> New-Product Development Process</vt:lpstr>
      <vt:lpstr> New-Product Development Process</vt:lpstr>
      <vt:lpstr> New-Product Development Process</vt:lpstr>
      <vt:lpstr> New-Product Development Process</vt:lpstr>
      <vt:lpstr> New-Product Development Process</vt:lpstr>
      <vt:lpstr> New-Product Development Process</vt:lpstr>
      <vt:lpstr> New-Product Development Process</vt:lpstr>
      <vt:lpstr> New-Product Development Process</vt:lpstr>
      <vt:lpstr> New-Product Development Process</vt:lpstr>
      <vt:lpstr> New-Product Development Process</vt:lpstr>
      <vt:lpstr>New-Product Development Process</vt:lpstr>
      <vt:lpstr> New-Product Development Process</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dc:creator>
  <cp:lastModifiedBy>stdc_lp</cp:lastModifiedBy>
  <cp:revision>47</cp:revision>
  <dcterms:created xsi:type="dcterms:W3CDTF">2006-09-10T17:55:14Z</dcterms:created>
  <dcterms:modified xsi:type="dcterms:W3CDTF">2014-07-09T22:45:38Z</dcterms:modified>
</cp:coreProperties>
</file>