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6" r:id="rId2"/>
    <p:sldId id="803" r:id="rId3"/>
    <p:sldId id="804" r:id="rId4"/>
    <p:sldId id="840" r:id="rId5"/>
    <p:sldId id="841" r:id="rId6"/>
    <p:sldId id="835" r:id="rId7"/>
    <p:sldId id="836" r:id="rId8"/>
    <p:sldId id="806" r:id="rId9"/>
    <p:sldId id="807" r:id="rId10"/>
    <p:sldId id="808" r:id="rId11"/>
    <p:sldId id="809" r:id="rId12"/>
    <p:sldId id="810" r:id="rId13"/>
    <p:sldId id="837" r:id="rId14"/>
    <p:sldId id="838" r:id="rId15"/>
    <p:sldId id="839" r:id="rId16"/>
    <p:sldId id="842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  <a:srgbClr val="DDDDDD"/>
    <a:srgbClr val="65D7FF"/>
    <a:srgbClr val="F00050"/>
    <a:srgbClr val="FFDD4F"/>
    <a:srgbClr val="F0C200"/>
    <a:srgbClr val="D8AF00"/>
    <a:srgbClr val="66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767" autoAdjust="0"/>
  </p:normalViewPr>
  <p:slideViewPr>
    <p:cSldViewPr>
      <p:cViewPr>
        <p:scale>
          <a:sx n="50" d="100"/>
          <a:sy n="50" d="100"/>
        </p:scale>
        <p:origin x="-710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796"/>
    </p:cViewPr>
  </p:sorterViewPr>
  <p:notesViewPr>
    <p:cSldViewPr>
      <p:cViewPr varScale="1">
        <p:scale>
          <a:sx n="50" d="100"/>
          <a:sy n="50" d="100"/>
        </p:scale>
        <p:origin x="-1860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4AAA5FC-7704-41C5-862F-AD70B298C3E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554C24-C1A6-4425-B56E-61029C40B5A0}" type="slidenum">
              <a:rPr lang="en-US"/>
              <a:pPr/>
              <a:t>1</a:t>
            </a:fld>
            <a:endParaRPr lang="en-US"/>
          </a:p>
        </p:txBody>
      </p:sp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BE9814-1F13-4DE0-8071-0A546563D7B5}" type="slidenum">
              <a:rPr lang="en-US"/>
              <a:pPr/>
              <a:t>2</a:t>
            </a:fld>
            <a:endParaRPr lang="en-US"/>
          </a:p>
        </p:txBody>
      </p:sp>
      <p:sp>
        <p:nvSpPr>
          <p:cNvPr id="2341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1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D1BD70-E54F-48EF-AFCD-30DC88842E5F}" type="slidenum">
              <a:rPr lang="en-US"/>
              <a:pPr/>
              <a:t>3</a:t>
            </a:fld>
            <a:endParaRPr lang="en-US"/>
          </a:p>
        </p:txBody>
      </p:sp>
      <p:sp>
        <p:nvSpPr>
          <p:cNvPr id="2342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2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BE9814-1F13-4DE0-8071-0A546563D7B5}" type="slidenum">
              <a:rPr lang="en-US"/>
              <a:pPr/>
              <a:t>4</a:t>
            </a:fld>
            <a:endParaRPr lang="en-US"/>
          </a:p>
        </p:txBody>
      </p:sp>
      <p:sp>
        <p:nvSpPr>
          <p:cNvPr id="2341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1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BE9814-1F13-4DE0-8071-0A546563D7B5}" type="slidenum">
              <a:rPr lang="en-US"/>
              <a:pPr/>
              <a:t>5</a:t>
            </a:fld>
            <a:endParaRPr lang="en-US"/>
          </a:p>
        </p:txBody>
      </p:sp>
      <p:sp>
        <p:nvSpPr>
          <p:cNvPr id="2341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1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7FAC5C-F015-4C61-95F7-8BC756AD10F4}" type="slidenum">
              <a:rPr lang="en-US"/>
              <a:pPr/>
              <a:t>6</a:t>
            </a:fld>
            <a:endParaRPr lang="en-US"/>
          </a:p>
        </p:txBody>
      </p:sp>
      <p:sp>
        <p:nvSpPr>
          <p:cNvPr id="2343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3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516265-A043-4ADD-958C-8D1B1F898308}" type="slidenum">
              <a:rPr lang="en-US"/>
              <a:pPr/>
              <a:t>7</a:t>
            </a:fld>
            <a:endParaRPr lang="en-US"/>
          </a:p>
        </p:txBody>
      </p:sp>
      <p:sp>
        <p:nvSpPr>
          <p:cNvPr id="2344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086DE6-DC75-4C7C-BB00-376B8669DA6E}" type="slidenum">
              <a:rPr lang="en-US"/>
              <a:pPr/>
              <a:t>8</a:t>
            </a:fld>
            <a:endParaRPr lang="en-US"/>
          </a:p>
        </p:txBody>
      </p:sp>
      <p:sp>
        <p:nvSpPr>
          <p:cNvPr id="2345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9434BE-964F-4D60-AFDF-71928787273D}" type="slidenum">
              <a:rPr lang="en-US"/>
              <a:pPr/>
              <a:t>9</a:t>
            </a:fld>
            <a:endParaRPr lang="en-US"/>
          </a:p>
        </p:txBody>
      </p:sp>
      <p:sp>
        <p:nvSpPr>
          <p:cNvPr id="2347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7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574E5D-A127-48C2-BF1D-17C9699D6D0C}" type="slidenum">
              <a:rPr lang="en-US"/>
              <a:pPr/>
              <a:t>10</a:t>
            </a:fld>
            <a:endParaRPr lang="en-US"/>
          </a:p>
        </p:txBody>
      </p:sp>
      <p:sp>
        <p:nvSpPr>
          <p:cNvPr id="2302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2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6B7CFB-4308-444F-A43C-4E7C5141B3BC}" type="slidenum">
              <a:rPr lang="en-US"/>
              <a:pPr/>
              <a:t>11</a:t>
            </a:fld>
            <a:endParaRPr lang="en-US"/>
          </a:p>
        </p:txBody>
      </p:sp>
      <p:sp>
        <p:nvSpPr>
          <p:cNvPr id="2348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8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8EFF7D-A37B-429B-9E11-8FC6E3A0B562}" type="slidenum">
              <a:rPr lang="en-US"/>
              <a:pPr/>
              <a:t>12</a:t>
            </a:fld>
            <a:endParaRPr lang="en-US"/>
          </a:p>
        </p:txBody>
      </p:sp>
      <p:sp>
        <p:nvSpPr>
          <p:cNvPr id="2349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9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9A55AE-A4B7-434A-B0D5-287E210CDA8C}" type="slidenum">
              <a:rPr lang="en-US"/>
              <a:pPr/>
              <a:t>13</a:t>
            </a:fld>
            <a:endParaRPr lang="en-US"/>
          </a:p>
        </p:txBody>
      </p:sp>
      <p:sp>
        <p:nvSpPr>
          <p:cNvPr id="2350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0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00C163-734A-477B-8397-A7B5D3961D46}" type="slidenum">
              <a:rPr lang="en-US"/>
              <a:pPr/>
              <a:t>14</a:t>
            </a:fld>
            <a:endParaRPr lang="en-US"/>
          </a:p>
        </p:txBody>
      </p:sp>
      <p:sp>
        <p:nvSpPr>
          <p:cNvPr id="2351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2D11EE-5334-4699-9217-1E46DAA42CB0}" type="slidenum">
              <a:rPr lang="en-US"/>
              <a:pPr/>
              <a:t>15</a:t>
            </a:fld>
            <a:endParaRPr lang="en-US"/>
          </a:p>
        </p:txBody>
      </p:sp>
      <p:sp>
        <p:nvSpPr>
          <p:cNvPr id="235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2" name="Rectangle 18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990033"/>
              </a:gs>
              <a:gs pos="100000">
                <a:srgbClr val="D8A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286000" y="2209800"/>
            <a:ext cx="6553200" cy="1393825"/>
          </a:xfrm>
        </p:spPr>
        <p:txBody>
          <a:bodyPr/>
          <a:lstStyle>
            <a:lvl1pPr>
              <a:defRPr sz="4000"/>
            </a:lvl1pPr>
          </a:lstStyle>
          <a:p>
            <a:endParaRPr lang="en-US"/>
          </a:p>
        </p:txBody>
      </p:sp>
      <p:sp>
        <p:nvSpPr>
          <p:cNvPr id="6158" name="AutoShape 14"/>
          <p:cNvSpPr>
            <a:spLocks noChangeArrowheads="1"/>
          </p:cNvSpPr>
          <p:nvPr userDrawn="1"/>
        </p:nvSpPr>
        <p:spPr bwMode="auto">
          <a:xfrm>
            <a:off x="1828800" y="1143000"/>
            <a:ext cx="7543800" cy="1828800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6163" name="Picture 19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7875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2009 Pearson Education, Inc.  Publishing as Prentice Hall   		          20-</a:t>
            </a:r>
            <a:fld id="{5D4C7D53-049F-4744-91F8-182E633E60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2009 Pearson Education, Inc.  Publishing as Prentice Hall   		          20-</a:t>
            </a:r>
            <a:fld id="{7717D6B4-C9B5-4EEA-B6F3-77746F0249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600200"/>
            <a:ext cx="37719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37719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2009 Pearson Education, Inc.  Publishing as Prentice Hall   		          20-</a:t>
            </a:r>
            <a:fld id="{707B0A1F-A636-402B-8548-A7F9ED06F5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2009 Pearson Education, Inc.  Publishing as Prentice Hall   		          20-</a:t>
            </a:r>
            <a:fld id="{5E42DD07-B139-4228-B3C4-D5E2C484B8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2009 Pearson Education, Inc.  Publishing as Prentice Hall   		          20-</a:t>
            </a:r>
            <a:fld id="{4FD5F359-B20F-41C2-A282-9FF3A9AC33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2009 Pearson Education, Inc.  Publishing as Prentice Hall   		          20-</a:t>
            </a:r>
            <a:fld id="{1F6C465B-5727-4108-8544-21474B22BC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2009 Pearson Education, Inc.  Publishing as Prentice Hall   		          20-</a:t>
            </a:r>
            <a:fld id="{931E0FA4-D0C3-46FA-B2A4-A716C7FDC8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2009 Pearson Education, Inc.  Publishing as Prentice Hall   		          20-</a:t>
            </a:r>
            <a:fld id="{3A77E0B4-9ACA-42AF-AE16-93A8E05BCE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2009 Pearson Education, Inc.  Publishing as Prentice Hall   		          20-</a:t>
            </a:r>
            <a:fld id="{50A214AC-C3A3-497B-8F6D-A9CAC9E148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4150" y="274638"/>
            <a:ext cx="192405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619750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2009 Pearson Education, Inc.  Publishing as Prentice Hall   		          20-</a:t>
            </a:r>
            <a:fld id="{F0F72B5A-5294-435A-BDE7-2501113507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62000" y="1600200"/>
            <a:ext cx="37719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37719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28600" y="6381750"/>
            <a:ext cx="8610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© 2009 Pearson Education, Inc.  Publishing as Prentice Hall   		          20-</a:t>
            </a:r>
            <a:fld id="{A5DFAC34-2622-4C07-B60F-4305DDC14D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600200"/>
            <a:ext cx="37719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86300" y="1600200"/>
            <a:ext cx="37719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28600" y="6381750"/>
            <a:ext cx="8610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© 2009 Pearson Education, Inc.  Publishing as Prentice Hall   		          20-</a:t>
            </a:r>
            <a:fld id="{A19E32E3-CE9A-4C31-A17E-82B5443AA0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600200"/>
            <a:ext cx="37719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86300" y="1600200"/>
            <a:ext cx="37719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86300" y="3962400"/>
            <a:ext cx="37719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28600" y="6381750"/>
            <a:ext cx="8610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© 2009 Pearson Education, Inc.  Publishing as Prentice Hall   		          20-</a:t>
            </a:r>
            <a:fld id="{FC8E6C46-B036-4D3F-9640-5B94F4C1C7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62000" y="1600200"/>
            <a:ext cx="37719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86300" y="1600200"/>
            <a:ext cx="37719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86300" y="3962400"/>
            <a:ext cx="37719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28600" y="6381750"/>
            <a:ext cx="8610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© 2009 Pearson Education, Inc.  Publishing as Prentice Hall   		          20-</a:t>
            </a:r>
            <a:fld id="{E09D1D83-2311-4D37-A288-25DF895169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Rectangle 3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990033"/>
              </a:gs>
              <a:gs pos="100000">
                <a:srgbClr val="FFDD4F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" y="6381750"/>
            <a:ext cx="8610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t">
              <a:defRPr sz="1400">
                <a:cs typeface="Arial" pitchFamily="34" charset="0"/>
              </a:defRPr>
            </a:lvl1pPr>
          </a:lstStyle>
          <a:p>
            <a:r>
              <a:rPr lang="en-US"/>
              <a:t>Copyright © 2009 Pearson Education, Inc.  Publishing as Prentice Hall   		          20-</a:t>
            </a:r>
            <a:fld id="{F63AE499-373F-47E5-BB5F-35EA0C7DEAA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00200"/>
            <a:ext cx="7696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74638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timing>
    <p:tnLst>
      <p:par>
        <p:cTn id="1" dur="indefinite" restart="never" nodeType="tmRoot"/>
      </p:par>
    </p:tnLst>
  </p:timing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10000"/>
        </a:spcBef>
        <a:spcAft>
          <a:spcPct val="1000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10000"/>
        </a:spcBef>
        <a:spcAft>
          <a:spcPct val="10000"/>
        </a:spcAft>
        <a:buClr>
          <a:schemeClr val="tx1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10000"/>
        </a:spcBef>
        <a:spcAft>
          <a:spcPct val="10000"/>
        </a:spcAft>
        <a:buClr>
          <a:schemeClr val="tx1"/>
        </a:buClr>
        <a:buChar char="•"/>
        <a:defRPr sz="2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5000"/>
        </a:spcBef>
        <a:spcAft>
          <a:spcPct val="2500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5000"/>
        </a:spcBef>
        <a:spcAft>
          <a:spcPct val="2500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5000"/>
        </a:spcBef>
        <a:spcAft>
          <a:spcPct val="2500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5000"/>
        </a:spcBef>
        <a:spcAft>
          <a:spcPct val="2500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5000"/>
        </a:spcBef>
        <a:spcAft>
          <a:spcPct val="2500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5000"/>
        </a:spcBef>
        <a:spcAft>
          <a:spcPct val="2500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0" y="1981200"/>
            <a:ext cx="6324600" cy="3048000"/>
          </a:xfrm>
        </p:spPr>
        <p:txBody>
          <a:bodyPr/>
          <a:lstStyle/>
          <a:p>
            <a:pPr algn="r"/>
            <a:r>
              <a:rPr lang="en-US">
                <a:solidFill>
                  <a:schemeClr val="tx1"/>
                </a:solidFill>
              </a:rPr>
              <a:t>Introducing </a:t>
            </a:r>
            <a:br>
              <a:rPr lang="en-US">
                <a:solidFill>
                  <a:schemeClr val="tx1"/>
                </a:solidFill>
              </a:rPr>
            </a:br>
            <a:r>
              <a:rPr lang="en-US">
                <a:solidFill>
                  <a:schemeClr val="tx1"/>
                </a:solidFill>
              </a:rPr>
              <a:t>New Market Offerings</a:t>
            </a:r>
            <a:br>
              <a:rPr lang="en-US">
                <a:solidFill>
                  <a:schemeClr val="tx1"/>
                </a:solidFill>
              </a:rPr>
            </a:b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6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Johnson &amp; Johnson Emphasizes </a:t>
            </a:r>
            <a:br>
              <a:rPr lang="en-US" sz="3200"/>
            </a:br>
            <a:r>
              <a:rPr lang="en-US" sz="3200"/>
              <a:t>New Product Development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762000" y="1600200"/>
            <a:ext cx="7772400" cy="4572000"/>
          </a:xfrm>
        </p:spPr>
        <p:txBody>
          <a:bodyPr/>
          <a:lstStyle/>
          <a:p>
            <a:r>
              <a:rPr lang="en-GB" dirty="0" smtClean="0"/>
              <a:t>A company can add new product through</a:t>
            </a:r>
          </a:p>
          <a:p>
            <a:pPr lvl="2"/>
            <a:r>
              <a:rPr lang="en-GB" dirty="0" smtClean="0"/>
              <a:t>Acquisition: Company can buy other company, patents from other company or a license or franchise from other company.   </a:t>
            </a:r>
          </a:p>
          <a:p>
            <a:pPr lvl="2"/>
            <a:r>
              <a:rPr lang="en-GB" dirty="0" smtClean="0"/>
              <a:t>Development: Constant stream of new models 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219200" y="533400"/>
            <a:ext cx="60067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dirty="0" smtClean="0"/>
              <a:t>New Product Options</a:t>
            </a:r>
            <a:endParaRPr lang="en-GB" sz="4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7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Categories of New Products</a:t>
            </a:r>
          </a:p>
        </p:txBody>
      </p:sp>
      <p:sp>
        <p:nvSpPr>
          <p:cNvPr id="2297860" name="Rectangle 4"/>
          <p:cNvSpPr>
            <a:spLocks noChangeArrowheads="1"/>
          </p:cNvSpPr>
          <p:nvPr/>
        </p:nvSpPr>
        <p:spPr bwMode="auto">
          <a:xfrm>
            <a:off x="2819400" y="1524000"/>
            <a:ext cx="3352800" cy="685800"/>
          </a:xfrm>
          <a:prstGeom prst="rect">
            <a:avLst/>
          </a:prstGeom>
          <a:gradFill rotWithShape="1">
            <a:gsLst>
              <a:gs pos="0">
                <a:srgbClr val="FFDD4F"/>
              </a:gs>
              <a:gs pos="100000">
                <a:srgbClr val="FFFFFF"/>
              </a:gs>
            </a:gsLst>
            <a:lin ang="5400000" scaled="1"/>
          </a:gradFill>
          <a:ln w="9525" algn="ctr">
            <a:solidFill>
              <a:srgbClr val="E1D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</a:pPr>
            <a:r>
              <a:rPr lang="en-US" sz="2800" dirty="0">
                <a:solidFill>
                  <a:srgbClr val="000046"/>
                </a:solidFill>
              </a:rPr>
              <a:t>New-to-the-world</a:t>
            </a:r>
          </a:p>
        </p:txBody>
      </p:sp>
      <p:sp>
        <p:nvSpPr>
          <p:cNvPr id="2297861" name="Rectangle 5"/>
          <p:cNvSpPr>
            <a:spLocks noChangeArrowheads="1"/>
          </p:cNvSpPr>
          <p:nvPr/>
        </p:nvSpPr>
        <p:spPr bwMode="auto">
          <a:xfrm>
            <a:off x="2819400" y="5334000"/>
            <a:ext cx="3352800" cy="685800"/>
          </a:xfrm>
          <a:prstGeom prst="rect">
            <a:avLst/>
          </a:prstGeom>
          <a:gradFill rotWithShape="1">
            <a:gsLst>
              <a:gs pos="0">
                <a:srgbClr val="FFDD4F"/>
              </a:gs>
              <a:gs pos="100000">
                <a:srgbClr val="FFFFFF"/>
              </a:gs>
            </a:gsLst>
            <a:lin ang="5400000" scaled="1"/>
          </a:gradFill>
          <a:ln w="9525" algn="ctr">
            <a:solidFill>
              <a:srgbClr val="E1D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</a:pPr>
            <a:r>
              <a:rPr lang="en-US" sz="2800">
                <a:solidFill>
                  <a:srgbClr val="000046"/>
                </a:solidFill>
              </a:rPr>
              <a:t>Cost reductions</a:t>
            </a:r>
          </a:p>
        </p:txBody>
      </p:sp>
      <p:sp>
        <p:nvSpPr>
          <p:cNvPr id="2297862" name="Rectangle 6"/>
          <p:cNvSpPr>
            <a:spLocks noChangeArrowheads="1"/>
          </p:cNvSpPr>
          <p:nvPr/>
        </p:nvSpPr>
        <p:spPr bwMode="auto">
          <a:xfrm>
            <a:off x="2819400" y="2286000"/>
            <a:ext cx="3352800" cy="685800"/>
          </a:xfrm>
          <a:prstGeom prst="rect">
            <a:avLst/>
          </a:prstGeom>
          <a:gradFill rotWithShape="1">
            <a:gsLst>
              <a:gs pos="0">
                <a:srgbClr val="FFDD4F"/>
              </a:gs>
              <a:gs pos="100000">
                <a:srgbClr val="FFFFFF"/>
              </a:gs>
            </a:gsLst>
            <a:lin ang="5400000" scaled="1"/>
          </a:gradFill>
          <a:ln w="9525" algn="ctr">
            <a:solidFill>
              <a:srgbClr val="E1D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</a:pPr>
            <a:r>
              <a:rPr lang="en-US" sz="2800">
                <a:solidFill>
                  <a:srgbClr val="000046"/>
                </a:solidFill>
              </a:rPr>
              <a:t>New product lines</a:t>
            </a:r>
          </a:p>
        </p:txBody>
      </p:sp>
      <p:sp>
        <p:nvSpPr>
          <p:cNvPr id="2297863" name="Rectangle 7"/>
          <p:cNvSpPr>
            <a:spLocks noChangeArrowheads="1"/>
          </p:cNvSpPr>
          <p:nvPr/>
        </p:nvSpPr>
        <p:spPr bwMode="auto">
          <a:xfrm>
            <a:off x="2819400" y="3048000"/>
            <a:ext cx="3352800" cy="685800"/>
          </a:xfrm>
          <a:prstGeom prst="rect">
            <a:avLst/>
          </a:prstGeom>
          <a:gradFill rotWithShape="1">
            <a:gsLst>
              <a:gs pos="0">
                <a:srgbClr val="FFDD4F"/>
              </a:gs>
              <a:gs pos="100000">
                <a:srgbClr val="FFFFFF"/>
              </a:gs>
            </a:gsLst>
            <a:lin ang="5400000" scaled="1"/>
          </a:gradFill>
          <a:ln w="9525" algn="ctr">
            <a:solidFill>
              <a:srgbClr val="E1D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</a:pPr>
            <a:r>
              <a:rPr lang="en-US" sz="2800">
                <a:solidFill>
                  <a:srgbClr val="000046"/>
                </a:solidFill>
              </a:rPr>
              <a:t>Additions</a:t>
            </a:r>
          </a:p>
        </p:txBody>
      </p:sp>
      <p:sp>
        <p:nvSpPr>
          <p:cNvPr id="2297864" name="Rectangle 8"/>
          <p:cNvSpPr>
            <a:spLocks noChangeArrowheads="1"/>
          </p:cNvSpPr>
          <p:nvPr/>
        </p:nvSpPr>
        <p:spPr bwMode="auto">
          <a:xfrm>
            <a:off x="2819400" y="3810000"/>
            <a:ext cx="3352800" cy="685800"/>
          </a:xfrm>
          <a:prstGeom prst="rect">
            <a:avLst/>
          </a:prstGeom>
          <a:gradFill rotWithShape="1">
            <a:gsLst>
              <a:gs pos="0">
                <a:srgbClr val="FFDD4F"/>
              </a:gs>
              <a:gs pos="100000">
                <a:srgbClr val="FFFFFF"/>
              </a:gs>
            </a:gsLst>
            <a:lin ang="5400000" scaled="1"/>
          </a:gradFill>
          <a:ln w="9525" algn="ctr">
            <a:solidFill>
              <a:srgbClr val="E1D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</a:pPr>
            <a:r>
              <a:rPr lang="en-US" sz="2800">
                <a:solidFill>
                  <a:srgbClr val="000046"/>
                </a:solidFill>
              </a:rPr>
              <a:t>Improvements</a:t>
            </a:r>
          </a:p>
        </p:txBody>
      </p:sp>
      <p:sp>
        <p:nvSpPr>
          <p:cNvPr id="2297865" name="Rectangle 9"/>
          <p:cNvSpPr>
            <a:spLocks noChangeArrowheads="1"/>
          </p:cNvSpPr>
          <p:nvPr/>
        </p:nvSpPr>
        <p:spPr bwMode="auto">
          <a:xfrm>
            <a:off x="2819400" y="4572000"/>
            <a:ext cx="3352800" cy="685800"/>
          </a:xfrm>
          <a:prstGeom prst="rect">
            <a:avLst/>
          </a:prstGeom>
          <a:gradFill rotWithShape="1">
            <a:gsLst>
              <a:gs pos="0">
                <a:srgbClr val="FFDD4F"/>
              </a:gs>
              <a:gs pos="100000">
                <a:srgbClr val="FFFFFF"/>
              </a:gs>
            </a:gsLst>
            <a:lin ang="5400000" scaled="1"/>
          </a:gradFill>
          <a:ln w="9525" algn="ctr">
            <a:solidFill>
              <a:srgbClr val="E1D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>
              <a:spcBef>
                <a:spcPct val="20000"/>
              </a:spcBef>
            </a:pPr>
            <a:r>
              <a:rPr lang="en-US" sz="2800">
                <a:solidFill>
                  <a:srgbClr val="000046"/>
                </a:solidFill>
              </a:rPr>
              <a:t>Repositionings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762000" y="1600200"/>
            <a:ext cx="7772400" cy="4572000"/>
          </a:xfrm>
        </p:spPr>
        <p:txBody>
          <a:bodyPr/>
          <a:lstStyle/>
          <a:p>
            <a:r>
              <a:rPr lang="en-US" b="1" dirty="0" smtClean="0"/>
              <a:t>New-to-the-world</a:t>
            </a:r>
            <a:r>
              <a:rPr lang="en-GB" dirty="0" smtClean="0"/>
              <a:t>: A company creates an entirely new market to minor improvements or revisions of existing products.</a:t>
            </a:r>
          </a:p>
          <a:p>
            <a:r>
              <a:rPr lang="en-GB" b="1" dirty="0" smtClean="0"/>
              <a:t>New Product Lines</a:t>
            </a:r>
            <a:r>
              <a:rPr lang="en-GB" dirty="0" smtClean="0"/>
              <a:t>: Brand Extensions like different variants of tooth paste brand, mouth wash, tooth brushes and other oral hygiene products from Colgate-Palmolive.   </a:t>
            </a:r>
          </a:p>
          <a:p>
            <a:r>
              <a:rPr lang="en-GB" b="1" dirty="0" smtClean="0"/>
              <a:t>Additions: </a:t>
            </a:r>
            <a:r>
              <a:rPr lang="en-GB" dirty="0" smtClean="0"/>
              <a:t>Many </a:t>
            </a:r>
            <a:r>
              <a:rPr lang="en-GB" dirty="0" smtClean="0"/>
              <a:t>successful </a:t>
            </a:r>
            <a:r>
              <a:rPr lang="en-GB" dirty="0" smtClean="0"/>
              <a:t>new products have been extensions of well-established brands.</a:t>
            </a:r>
          </a:p>
          <a:p>
            <a:endParaRPr lang="en-US" dirty="0" smtClean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</a:rPr>
              <a:t>Categories of New Products</a:t>
            </a:r>
            <a:endParaRPr lang="en-US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6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Johnson &amp; Johnson Emphasizes </a:t>
            </a:r>
            <a:br>
              <a:rPr lang="en-US" sz="3200"/>
            </a:br>
            <a:r>
              <a:rPr lang="en-US" sz="3200"/>
              <a:t>New Product Development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762000" y="1600200"/>
            <a:ext cx="7772400" cy="4953000"/>
          </a:xfrm>
        </p:spPr>
        <p:txBody>
          <a:bodyPr/>
          <a:lstStyle/>
          <a:p>
            <a:pPr algn="just"/>
            <a:r>
              <a:rPr lang="en-US" b="1" dirty="0" smtClean="0"/>
              <a:t>Improvements: </a:t>
            </a:r>
            <a:r>
              <a:rPr lang="en-US" dirty="0" smtClean="0"/>
              <a:t>Continuous innovations in products. Once a running shoe manufacturer, Nike now competes with makers of all type of athletic shoes. </a:t>
            </a:r>
          </a:p>
          <a:p>
            <a:pPr algn="just"/>
            <a:r>
              <a:rPr lang="en-US" b="1" dirty="0" smtClean="0"/>
              <a:t>Repositioning: </a:t>
            </a:r>
            <a:r>
              <a:rPr lang="en-US" dirty="0" smtClean="0"/>
              <a:t>Improving existing products with the support of a strong branding strategy.</a:t>
            </a:r>
            <a:r>
              <a:rPr lang="en-US" b="1" dirty="0" smtClean="0"/>
              <a:t> </a:t>
            </a:r>
          </a:p>
          <a:p>
            <a:pPr algn="just"/>
            <a:r>
              <a:rPr lang="en-US" b="1" dirty="0" smtClean="0"/>
              <a:t>Cost-Reduction: </a:t>
            </a:r>
            <a:r>
              <a:rPr lang="en-US" dirty="0" smtClean="0"/>
              <a:t>Fewer than 10 percent of all new products are truly innovative and new to the world. These products carry greater cost and risk.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5334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en-US" sz="4800" dirty="0" smtClean="0"/>
              <a:t>Categories of New Products</a:t>
            </a:r>
            <a:endParaRPr lang="en-US" sz="4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The World’s 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Most Innovative Companies</a:t>
            </a:r>
          </a:p>
        </p:txBody>
      </p:sp>
      <p:sp>
        <p:nvSpPr>
          <p:cNvPr id="233472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Apple</a:t>
            </a:r>
          </a:p>
          <a:p>
            <a:r>
              <a:rPr lang="en-US"/>
              <a:t>Google</a:t>
            </a:r>
          </a:p>
          <a:p>
            <a:r>
              <a:rPr lang="en-US"/>
              <a:t>Toyota</a:t>
            </a:r>
          </a:p>
          <a:p>
            <a:r>
              <a:rPr lang="en-US"/>
              <a:t>General Electric</a:t>
            </a:r>
          </a:p>
          <a:p>
            <a:r>
              <a:rPr lang="en-US"/>
              <a:t>Microsoft</a:t>
            </a:r>
          </a:p>
          <a:p>
            <a:r>
              <a:rPr lang="en-US"/>
              <a:t>Procter &amp; Gamble</a:t>
            </a:r>
          </a:p>
          <a:p>
            <a:r>
              <a:rPr lang="en-US"/>
              <a:t>3M</a:t>
            </a:r>
          </a:p>
          <a:p>
            <a:r>
              <a:rPr lang="en-US"/>
              <a:t>Walt Disney</a:t>
            </a:r>
          </a:p>
        </p:txBody>
      </p:sp>
      <p:sp>
        <p:nvSpPr>
          <p:cNvPr id="2334726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IBM</a:t>
            </a:r>
          </a:p>
          <a:p>
            <a:r>
              <a:rPr lang="en-US"/>
              <a:t>Sony</a:t>
            </a:r>
          </a:p>
          <a:p>
            <a:r>
              <a:rPr lang="en-US"/>
              <a:t>Wal-Mart</a:t>
            </a:r>
          </a:p>
          <a:p>
            <a:r>
              <a:rPr lang="en-US"/>
              <a:t>Honda </a:t>
            </a:r>
          </a:p>
          <a:p>
            <a:r>
              <a:rPr lang="en-US"/>
              <a:t>Starbucks</a:t>
            </a:r>
          </a:p>
          <a:p>
            <a:r>
              <a:rPr lang="en-US"/>
              <a:t>Target</a:t>
            </a:r>
          </a:p>
          <a:p>
            <a:r>
              <a:rPr lang="en-US"/>
              <a:t>BMW</a:t>
            </a:r>
          </a:p>
          <a:p>
            <a:r>
              <a:rPr lang="en-US"/>
              <a:t>Samsung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Seven Notions of Innovation</a:t>
            </a:r>
          </a:p>
        </p:txBody>
      </p:sp>
      <p:sp>
        <p:nvSpPr>
          <p:cNvPr id="2336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76962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See the future through the eyes of your customer</a:t>
            </a:r>
          </a:p>
          <a:p>
            <a:pPr>
              <a:lnSpc>
                <a:spcPct val="90000"/>
              </a:lnSpc>
            </a:pPr>
            <a:r>
              <a:rPr lang="en-US" sz="2800"/>
              <a:t>Intellectual property and brand power are key assets</a:t>
            </a:r>
          </a:p>
          <a:p>
            <a:pPr>
              <a:lnSpc>
                <a:spcPct val="90000"/>
              </a:lnSpc>
            </a:pPr>
            <a:r>
              <a:rPr lang="en-US" sz="2800"/>
              <a:t>Use digital technology to create tools for customers</a:t>
            </a:r>
          </a:p>
          <a:p>
            <a:pPr>
              <a:lnSpc>
                <a:spcPct val="90000"/>
              </a:lnSpc>
            </a:pPr>
            <a:r>
              <a:rPr lang="en-US" sz="2800"/>
              <a:t>Build a championship team</a:t>
            </a:r>
          </a:p>
          <a:p>
            <a:pPr>
              <a:lnSpc>
                <a:spcPct val="90000"/>
              </a:lnSpc>
            </a:pPr>
            <a:r>
              <a:rPr lang="en-US" sz="2800"/>
              <a:t>Innovation is a state of mind</a:t>
            </a:r>
          </a:p>
          <a:p>
            <a:pPr>
              <a:lnSpc>
                <a:spcPct val="90000"/>
              </a:lnSpc>
            </a:pPr>
            <a:r>
              <a:rPr lang="en-US" sz="2800"/>
              <a:t>Speed is critical, so push your organization</a:t>
            </a:r>
          </a:p>
          <a:p>
            <a:pPr>
              <a:lnSpc>
                <a:spcPct val="90000"/>
              </a:lnSpc>
            </a:pPr>
            <a:r>
              <a:rPr lang="en-US" sz="2800"/>
              <a:t>Partner up if you’re not the best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Factors That Limit 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New Product Development</a:t>
            </a:r>
          </a:p>
        </p:txBody>
      </p:sp>
      <p:sp>
        <p:nvSpPr>
          <p:cNvPr id="2299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Shortage of ideas</a:t>
            </a:r>
          </a:p>
          <a:p>
            <a:r>
              <a:rPr lang="en-US" dirty="0"/>
              <a:t>Fragmented markets</a:t>
            </a:r>
          </a:p>
          <a:p>
            <a:r>
              <a:rPr lang="en-US" dirty="0"/>
              <a:t>Social and governmental constraints</a:t>
            </a:r>
          </a:p>
          <a:p>
            <a:r>
              <a:rPr lang="en-US" dirty="0"/>
              <a:t>Cost of development</a:t>
            </a:r>
          </a:p>
          <a:p>
            <a:r>
              <a:rPr lang="en-US" dirty="0"/>
              <a:t>Capital shortages</a:t>
            </a:r>
          </a:p>
          <a:p>
            <a:r>
              <a:rPr lang="en-US" dirty="0"/>
              <a:t>Faster required development time</a:t>
            </a:r>
          </a:p>
          <a:p>
            <a:r>
              <a:rPr lang="en-US" dirty="0"/>
              <a:t>Shorter product life cycles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0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</a:rPr>
              <a:t>Finding </a:t>
            </a:r>
            <a:r>
              <a:rPr lang="en-US" sz="3200" dirty="0">
                <a:solidFill>
                  <a:schemeClr val="tx1"/>
                </a:solidFill>
              </a:rPr>
              <a:t>One Successful New Product</a:t>
            </a:r>
          </a:p>
        </p:txBody>
      </p:sp>
      <p:pic>
        <p:nvPicPr>
          <p:cNvPr id="230093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041400" y="2162175"/>
            <a:ext cx="7154863" cy="2873375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1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What is a Venture Team?</a:t>
            </a:r>
          </a:p>
        </p:txBody>
      </p:sp>
      <p:sp>
        <p:nvSpPr>
          <p:cNvPr id="23019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indent="4763" algn="ctr">
              <a:buFontTx/>
              <a:buNone/>
            </a:pPr>
            <a:r>
              <a:rPr lang="en-US"/>
              <a:t>A </a:t>
            </a:r>
            <a:r>
              <a:rPr lang="en-US" b="1"/>
              <a:t>venture team</a:t>
            </a:r>
            <a:r>
              <a:rPr lang="en-US"/>
              <a:t> is a cross-functional group charged with developing a specific product or business; intrapreneurs are relieved of other duties and provided a                           budget and time frame.</a:t>
            </a:r>
          </a:p>
          <a:p>
            <a:pPr indent="4763" algn="ctr">
              <a:spcBef>
                <a:spcPct val="0"/>
              </a:spcBef>
              <a:spcAft>
                <a:spcPct val="0"/>
              </a:spcAft>
              <a:buClrTx/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1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019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195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Criteria for Staffing Venture Teams</a:t>
            </a:r>
          </a:p>
        </p:txBody>
      </p:sp>
      <p:sp>
        <p:nvSpPr>
          <p:cNvPr id="23040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600200"/>
            <a:ext cx="4648200" cy="4360863"/>
          </a:xfrm>
        </p:spPr>
        <p:txBody>
          <a:bodyPr/>
          <a:lstStyle/>
          <a:p>
            <a:r>
              <a:rPr lang="en-US" sz="2400"/>
              <a:t>Desired team leadership style</a:t>
            </a:r>
          </a:p>
          <a:p>
            <a:r>
              <a:rPr lang="en-US" sz="2400"/>
              <a:t>Desired level of leader expertise</a:t>
            </a:r>
          </a:p>
          <a:p>
            <a:r>
              <a:rPr lang="en-US" sz="2400"/>
              <a:t>Team member skills and expertise</a:t>
            </a:r>
          </a:p>
          <a:p>
            <a:r>
              <a:rPr lang="en-US" sz="2400"/>
              <a:t>Level of interest in concept</a:t>
            </a:r>
          </a:p>
          <a:p>
            <a:r>
              <a:rPr lang="en-US" sz="2400"/>
              <a:t>Potential for personal reward</a:t>
            </a:r>
          </a:p>
          <a:p>
            <a:r>
              <a:rPr lang="en-US" sz="2400"/>
              <a:t>Diversity of team members</a:t>
            </a:r>
          </a:p>
        </p:txBody>
      </p:sp>
      <p:pic>
        <p:nvPicPr>
          <p:cNvPr id="2304004" name="Picture 4" descr="Our team features a diverse cross-section of dynamic, motivated people. Do you have the A&amp;A edge?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1600200"/>
            <a:ext cx="3251200" cy="4191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5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</a:rPr>
              <a:t>The </a:t>
            </a:r>
            <a:r>
              <a:rPr lang="en-US" sz="3200" dirty="0">
                <a:solidFill>
                  <a:schemeClr val="tx1"/>
                </a:solidFill>
              </a:rPr>
              <a:t>New Product Development Decision Process</a:t>
            </a:r>
          </a:p>
        </p:txBody>
      </p:sp>
      <p:pic>
        <p:nvPicPr>
          <p:cNvPr id="23050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57200" y="1760538"/>
            <a:ext cx="8001000" cy="4094162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8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Ways to Find Great New Ideas </a:t>
            </a:r>
          </a:p>
        </p:txBody>
      </p:sp>
      <p:sp>
        <p:nvSpPr>
          <p:cNvPr id="2338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informal sessions with customers</a:t>
            </a:r>
          </a:p>
          <a:p>
            <a:r>
              <a:rPr lang="en-US" dirty="0"/>
              <a:t>Allow time off for technical people to </a:t>
            </a:r>
            <a:r>
              <a:rPr lang="en-US" dirty="0" smtClean="0"/>
              <a:t>put </a:t>
            </a:r>
            <a:r>
              <a:rPr lang="en-US" dirty="0"/>
              <a:t>on pet projects</a:t>
            </a:r>
          </a:p>
          <a:p>
            <a:r>
              <a:rPr lang="en-US" dirty="0"/>
              <a:t>Make customer brainstorming a part of plant tours</a:t>
            </a:r>
          </a:p>
          <a:p>
            <a:r>
              <a:rPr lang="en-US" dirty="0"/>
              <a:t>Survey your customers</a:t>
            </a:r>
          </a:p>
          <a:p>
            <a:r>
              <a:rPr lang="en-US" dirty="0"/>
              <a:t>Undertake “fly on the wall” research to customers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More Ways to Find Great Ideas</a:t>
            </a:r>
          </a:p>
        </p:txBody>
      </p:sp>
      <p:sp>
        <p:nvSpPr>
          <p:cNvPr id="2339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iterative rounds with customers</a:t>
            </a:r>
          </a:p>
          <a:p>
            <a:r>
              <a:rPr lang="en-US" dirty="0"/>
              <a:t>Set up a keyword search to scan trade publications</a:t>
            </a:r>
          </a:p>
          <a:p>
            <a:r>
              <a:rPr lang="en-US" dirty="0"/>
              <a:t>Treat trade shows as intelligence missions</a:t>
            </a:r>
          </a:p>
          <a:p>
            <a:r>
              <a:rPr lang="en-US" dirty="0"/>
              <a:t>Have employees visit supplier labs</a:t>
            </a:r>
          </a:p>
          <a:p>
            <a:r>
              <a:rPr lang="en-US" dirty="0"/>
              <a:t>Set up an idea vault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0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Drawing Ideas from Customers</a:t>
            </a:r>
          </a:p>
        </p:txBody>
      </p:sp>
      <p:sp>
        <p:nvSpPr>
          <p:cNvPr id="234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Observe customers using product</a:t>
            </a:r>
          </a:p>
          <a:p>
            <a:r>
              <a:rPr lang="en-US"/>
              <a:t>Ask customers about problems with products</a:t>
            </a:r>
          </a:p>
          <a:p>
            <a:r>
              <a:rPr lang="en-US"/>
              <a:t>Ask customers about their dream products</a:t>
            </a:r>
          </a:p>
          <a:p>
            <a:r>
              <a:rPr lang="en-US"/>
              <a:t>Use a customer advisory board or a brand community of enthusiasts to discuss product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GB" sz="6600" dirty="0" smtClean="0"/>
          </a:p>
          <a:p>
            <a:pPr algn="ctr">
              <a:buNone/>
            </a:pPr>
            <a:r>
              <a:rPr lang="en-GB" sz="6600" dirty="0" smtClean="0"/>
              <a:t>Thank You</a:t>
            </a:r>
            <a:endParaRPr lang="en-GB" sz="6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5497</TotalTime>
  <Words>502</Words>
  <Application>Microsoft PowerPoint</Application>
  <PresentationFormat>On-screen Show (4:3)</PresentationFormat>
  <Paragraphs>100</Paragraphs>
  <Slides>16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Default Design</vt:lpstr>
      <vt:lpstr>Introducing  New Market Offerings </vt:lpstr>
      <vt:lpstr>Johnson &amp; Johnson Emphasizes  New Product Development</vt:lpstr>
      <vt:lpstr>Categories of New Products</vt:lpstr>
      <vt:lpstr>Categories of New Products</vt:lpstr>
      <vt:lpstr>Johnson &amp; Johnson Emphasizes  New Product Development</vt:lpstr>
      <vt:lpstr>The World’s  Most Innovative Companies</vt:lpstr>
      <vt:lpstr>Seven Notions of Innovation</vt:lpstr>
      <vt:lpstr>Factors That Limit  New Product Development</vt:lpstr>
      <vt:lpstr>Finding One Successful New Product</vt:lpstr>
      <vt:lpstr>What is a Venture Team?</vt:lpstr>
      <vt:lpstr>Criteria for Staffing Venture Teams</vt:lpstr>
      <vt:lpstr>The New Product Development Decision Process</vt:lpstr>
      <vt:lpstr>Ways to Find Great New Ideas </vt:lpstr>
      <vt:lpstr>More Ways to Find Great Ideas</vt:lpstr>
      <vt:lpstr>Drawing Ideas from Customers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Kotler Keller 20</dc:title>
  <dc:creator>Tracy Tuten Ryan</dc:creator>
  <cp:lastModifiedBy>stdc_lp</cp:lastModifiedBy>
  <cp:revision>355</cp:revision>
  <dcterms:created xsi:type="dcterms:W3CDTF">2006-04-02T17:59:30Z</dcterms:created>
  <dcterms:modified xsi:type="dcterms:W3CDTF">2014-07-09T01:38:20Z</dcterms:modified>
</cp:coreProperties>
</file>