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1"/>
  </p:notesMasterIdLst>
  <p:sldIdLst>
    <p:sldId id="256" r:id="rId2"/>
    <p:sldId id="838" r:id="rId3"/>
    <p:sldId id="839" r:id="rId4"/>
    <p:sldId id="840" r:id="rId5"/>
    <p:sldId id="841" r:id="rId6"/>
    <p:sldId id="842" r:id="rId7"/>
    <p:sldId id="843" r:id="rId8"/>
    <p:sldId id="844" r:id="rId9"/>
    <p:sldId id="845" r:id="rId10"/>
    <p:sldId id="846" r:id="rId11"/>
    <p:sldId id="847" r:id="rId12"/>
    <p:sldId id="848" r:id="rId13"/>
    <p:sldId id="849" r:id="rId14"/>
    <p:sldId id="850" r:id="rId15"/>
    <p:sldId id="851" r:id="rId16"/>
    <p:sldId id="852" r:id="rId17"/>
    <p:sldId id="853" r:id="rId18"/>
    <p:sldId id="854" r:id="rId19"/>
    <p:sldId id="855" r:id="rId20"/>
    <p:sldId id="856" r:id="rId21"/>
    <p:sldId id="858" r:id="rId22"/>
    <p:sldId id="859" r:id="rId23"/>
    <p:sldId id="860" r:id="rId24"/>
    <p:sldId id="861" r:id="rId25"/>
    <p:sldId id="862" r:id="rId26"/>
    <p:sldId id="863" r:id="rId27"/>
    <p:sldId id="865" r:id="rId28"/>
    <p:sldId id="864" r:id="rId29"/>
    <p:sldId id="866" r:id="rId30"/>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00CC"/>
    <a:srgbClr val="DDDDDD"/>
    <a:srgbClr val="65D7FF"/>
    <a:srgbClr val="F00050"/>
    <a:srgbClr val="FFDD4F"/>
    <a:srgbClr val="F0C200"/>
    <a:srgbClr val="D8AF00"/>
    <a:srgbClr val="66FF9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snapVertSplitter="1" vertBarState="minimized" horzBarState="maximized">
    <p:restoredLeft sz="15597" autoAdjust="0"/>
    <p:restoredTop sz="94756" autoAdjust="0"/>
  </p:normalViewPr>
  <p:slideViewPr>
    <p:cSldViewPr>
      <p:cViewPr>
        <p:scale>
          <a:sx n="60" d="100"/>
          <a:sy n="60" d="100"/>
        </p:scale>
        <p:origin x="-1306" y="58"/>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notesViewPr>
    <p:cSldViewPr>
      <p:cViewPr varScale="1">
        <p:scale>
          <a:sx n="50" d="100"/>
          <a:sy n="50" d="100"/>
        </p:scale>
        <p:origin x="-1860" y="-10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4099"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3789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4101"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4102"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4103"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0FBA295D-8D89-4997-9E21-7FADC0FD4D22}"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p:spPr>
        <p:txBody>
          <a:bodyPr/>
          <a:lstStyle/>
          <a:p>
            <a:fld id="{0DF05044-F1A5-439D-82C0-38DA4BD09DB4}" type="slidenum">
              <a:rPr lang="en-US" smtClean="0"/>
              <a:pPr/>
              <a:t>1</a:t>
            </a:fld>
            <a:endParaRPr lang="en-US" smtClean="0"/>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3" name="Rectangle 18"/>
          <p:cNvSpPr>
            <a:spLocks noChangeArrowheads="1"/>
          </p:cNvSpPr>
          <p:nvPr userDrawn="1"/>
        </p:nvSpPr>
        <p:spPr bwMode="auto">
          <a:xfrm>
            <a:off x="0" y="0"/>
            <a:ext cx="9144000" cy="6858000"/>
          </a:xfrm>
          <a:prstGeom prst="rect">
            <a:avLst/>
          </a:prstGeom>
          <a:gradFill rotWithShape="1">
            <a:gsLst>
              <a:gs pos="0">
                <a:srgbClr val="990033"/>
              </a:gs>
              <a:gs pos="100000">
                <a:srgbClr val="D8AF00"/>
              </a:gs>
            </a:gsLst>
            <a:lin ang="5400000" scaled="1"/>
          </a:gradFill>
          <a:ln w="9525">
            <a:solidFill>
              <a:schemeClr val="tx1"/>
            </a:solidFill>
            <a:miter lim="800000"/>
            <a:headEnd/>
            <a:tailEnd/>
          </a:ln>
          <a:effectLst/>
        </p:spPr>
        <p:txBody>
          <a:bodyPr wrap="none" anchor="ctr"/>
          <a:lstStyle/>
          <a:p>
            <a:pPr>
              <a:defRPr/>
            </a:pPr>
            <a:endParaRPr lang="en-US"/>
          </a:p>
        </p:txBody>
      </p:sp>
      <p:sp>
        <p:nvSpPr>
          <p:cNvPr id="4" name="AutoShape 14"/>
          <p:cNvSpPr>
            <a:spLocks noChangeArrowheads="1"/>
          </p:cNvSpPr>
          <p:nvPr userDrawn="1"/>
        </p:nvSpPr>
        <p:spPr bwMode="auto">
          <a:xfrm>
            <a:off x="1828800" y="1143000"/>
            <a:ext cx="7543800" cy="1828800"/>
          </a:xfrm>
          <a:prstGeom prst="roundRect">
            <a:avLst>
              <a:gd name="adj" fmla="val 16667"/>
            </a:avLst>
          </a:prstGeom>
          <a:noFill/>
          <a:ln w="9525">
            <a:noFill/>
            <a:round/>
            <a:headEnd/>
            <a:tailEnd/>
          </a:ln>
          <a:effectLst/>
        </p:spPr>
        <p:txBody>
          <a:bodyPr wrap="none" anchor="ctr"/>
          <a:lstStyle/>
          <a:p>
            <a:pPr>
              <a:defRPr/>
            </a:pPr>
            <a:endParaRPr lang="en-US"/>
          </a:p>
        </p:txBody>
      </p:sp>
      <p:pic>
        <p:nvPicPr>
          <p:cNvPr id="5" name="Picture 19"/>
          <p:cNvPicPr>
            <a:picLocks noChangeAspect="1" noChangeArrowheads="1"/>
          </p:cNvPicPr>
          <p:nvPr userDrawn="1"/>
        </p:nvPicPr>
        <p:blipFill>
          <a:blip r:embed="rId2"/>
          <a:srcRect/>
          <a:stretch>
            <a:fillRect/>
          </a:stretch>
        </p:blipFill>
        <p:spPr bwMode="auto">
          <a:xfrm>
            <a:off x="0" y="0"/>
            <a:ext cx="1787525" cy="6858000"/>
          </a:xfrm>
          <a:prstGeom prst="rect">
            <a:avLst/>
          </a:prstGeom>
          <a:noFill/>
          <a:ln w="9525">
            <a:noFill/>
            <a:miter lim="800000"/>
            <a:headEnd/>
            <a:tailEnd/>
          </a:ln>
        </p:spPr>
      </p:pic>
      <p:sp>
        <p:nvSpPr>
          <p:cNvPr id="6147" name="Rectangle 3"/>
          <p:cNvSpPr>
            <a:spLocks noGrp="1" noChangeArrowheads="1"/>
          </p:cNvSpPr>
          <p:nvPr>
            <p:ph type="ctrTitle"/>
          </p:nvPr>
        </p:nvSpPr>
        <p:spPr>
          <a:xfrm>
            <a:off x="2286000" y="2209800"/>
            <a:ext cx="6553200" cy="1393825"/>
          </a:xfrm>
        </p:spPr>
        <p:txBody>
          <a:bodyPr/>
          <a:lstStyle>
            <a:lvl1pPr>
              <a:defRPr sz="4000"/>
            </a:lvl1p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ftr" sz="quarter" idx="10"/>
          </p:nvPr>
        </p:nvSpPr>
        <p:spPr>
          <a:ln/>
        </p:spPr>
        <p:txBody>
          <a:bodyPr/>
          <a:lstStyle>
            <a:lvl1pPr>
              <a:defRPr/>
            </a:lvl1pPr>
          </a:lstStyle>
          <a:p>
            <a:pPr>
              <a:defRPr/>
            </a:pPr>
            <a:r>
              <a:rPr lang="en-US"/>
              <a:t>Copyright © 2009 Pearson Education, Inc.  Publishing as Prentice Hall		           19-</a:t>
            </a:r>
            <a:fld id="{FE178C0F-FF57-48B4-B6BC-25F75B1634F0}"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5"/>
          <p:cNvSpPr>
            <a:spLocks noGrp="1" noChangeArrowheads="1"/>
          </p:cNvSpPr>
          <p:nvPr>
            <p:ph type="ftr" sz="quarter" idx="10"/>
          </p:nvPr>
        </p:nvSpPr>
        <p:spPr>
          <a:ln/>
        </p:spPr>
        <p:txBody>
          <a:bodyPr/>
          <a:lstStyle>
            <a:lvl1pPr>
              <a:defRPr/>
            </a:lvl1pPr>
          </a:lstStyle>
          <a:p>
            <a:pPr>
              <a:defRPr/>
            </a:pPr>
            <a:r>
              <a:rPr lang="en-US"/>
              <a:t>Copyright © 2009 Pearson Education, Inc.  Publishing as Prentice Hall		           19-</a:t>
            </a:r>
            <a:fld id="{452CC565-A218-4583-A2D3-6B7ACE3BF208}"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762000" y="1600200"/>
            <a:ext cx="3771900"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86300" y="1600200"/>
            <a:ext cx="3771900"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ftr" sz="quarter" idx="10"/>
          </p:nvPr>
        </p:nvSpPr>
        <p:spPr>
          <a:ln/>
        </p:spPr>
        <p:txBody>
          <a:bodyPr/>
          <a:lstStyle>
            <a:lvl1pPr>
              <a:defRPr/>
            </a:lvl1pPr>
          </a:lstStyle>
          <a:p>
            <a:pPr>
              <a:defRPr/>
            </a:pPr>
            <a:r>
              <a:rPr lang="en-US"/>
              <a:t>Copyright © 2009 Pearson Education, Inc.  Publishing as Prentice Hall		           19-</a:t>
            </a:r>
            <a:fld id="{2C954ED2-42E5-4891-88E3-808373B3199B}"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5"/>
          <p:cNvSpPr>
            <a:spLocks noGrp="1" noChangeArrowheads="1"/>
          </p:cNvSpPr>
          <p:nvPr>
            <p:ph type="ftr" sz="quarter" idx="10"/>
          </p:nvPr>
        </p:nvSpPr>
        <p:spPr>
          <a:ln/>
        </p:spPr>
        <p:txBody>
          <a:bodyPr/>
          <a:lstStyle>
            <a:lvl1pPr>
              <a:defRPr/>
            </a:lvl1pPr>
          </a:lstStyle>
          <a:p>
            <a:pPr>
              <a:defRPr/>
            </a:pPr>
            <a:r>
              <a:rPr lang="en-US"/>
              <a:t>Copyright © 2009 Pearson Education, Inc.  Publishing as Prentice Hall		           19-</a:t>
            </a:r>
            <a:fld id="{9782241C-1C09-4B1B-941A-E1F9ECDA58E2}"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5"/>
          <p:cNvSpPr>
            <a:spLocks noGrp="1" noChangeArrowheads="1"/>
          </p:cNvSpPr>
          <p:nvPr>
            <p:ph type="ftr" sz="quarter" idx="10"/>
          </p:nvPr>
        </p:nvSpPr>
        <p:spPr>
          <a:ln/>
        </p:spPr>
        <p:txBody>
          <a:bodyPr/>
          <a:lstStyle>
            <a:lvl1pPr>
              <a:defRPr/>
            </a:lvl1pPr>
          </a:lstStyle>
          <a:p>
            <a:pPr>
              <a:defRPr/>
            </a:pPr>
            <a:r>
              <a:rPr lang="en-US"/>
              <a:t>Copyright © 2009 Pearson Education, Inc.  Publishing as Prentice Hall		           19-</a:t>
            </a:r>
            <a:fld id="{2C3929A1-676A-4CB3-BDB8-83652783FB39}"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ln/>
        </p:spPr>
        <p:txBody>
          <a:bodyPr/>
          <a:lstStyle>
            <a:lvl1pPr>
              <a:defRPr/>
            </a:lvl1pPr>
          </a:lstStyle>
          <a:p>
            <a:pPr>
              <a:defRPr/>
            </a:pPr>
            <a:r>
              <a:rPr lang="en-US"/>
              <a:t>Copyright © 2009 Pearson Education, Inc.  Publishing as Prentice Hall		           19-</a:t>
            </a:r>
            <a:fld id="{BD5C1C6B-64BE-459A-9B43-1CF4947B3294}"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ftr" sz="quarter" idx="10"/>
          </p:nvPr>
        </p:nvSpPr>
        <p:spPr>
          <a:ln/>
        </p:spPr>
        <p:txBody>
          <a:bodyPr/>
          <a:lstStyle>
            <a:lvl1pPr>
              <a:defRPr/>
            </a:lvl1pPr>
          </a:lstStyle>
          <a:p>
            <a:pPr>
              <a:defRPr/>
            </a:pPr>
            <a:r>
              <a:rPr lang="en-US"/>
              <a:t>Copyright © 2009 Pearson Education, Inc.  Publishing as Prentice Hall		           19-</a:t>
            </a:r>
            <a:fld id="{AE5FED99-0AB7-4FBC-86EE-CE30A3DC7171}"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ftr" sz="quarter" idx="10"/>
          </p:nvPr>
        </p:nvSpPr>
        <p:spPr>
          <a:ln/>
        </p:spPr>
        <p:txBody>
          <a:bodyPr/>
          <a:lstStyle>
            <a:lvl1pPr>
              <a:defRPr/>
            </a:lvl1pPr>
          </a:lstStyle>
          <a:p>
            <a:pPr>
              <a:defRPr/>
            </a:pPr>
            <a:r>
              <a:rPr lang="en-US"/>
              <a:t>Copyright © 2009 Pearson Education, Inc.  Publishing as Prentice Hall		           19-</a:t>
            </a:r>
            <a:fld id="{297D3092-293C-4D58-B231-F2DD8B41E7A6}"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ftr" sz="quarter" idx="10"/>
          </p:nvPr>
        </p:nvSpPr>
        <p:spPr>
          <a:ln/>
        </p:spPr>
        <p:txBody>
          <a:bodyPr/>
          <a:lstStyle>
            <a:lvl1pPr>
              <a:defRPr/>
            </a:lvl1pPr>
          </a:lstStyle>
          <a:p>
            <a:pPr>
              <a:defRPr/>
            </a:pPr>
            <a:r>
              <a:rPr lang="en-US"/>
              <a:t>Copyright © 2009 Pearson Education, Inc.  Publishing as Prentice Hall		           19-</a:t>
            </a:r>
            <a:fld id="{F0F9D361-4AB1-4B8A-BC47-8EBD6B43DB75}"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34150" y="274638"/>
            <a:ext cx="1924050" cy="589756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762000" y="274638"/>
            <a:ext cx="5619750" cy="58975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ftr" sz="quarter" idx="10"/>
          </p:nvPr>
        </p:nvSpPr>
        <p:spPr>
          <a:ln/>
        </p:spPr>
        <p:txBody>
          <a:bodyPr/>
          <a:lstStyle>
            <a:lvl1pPr>
              <a:defRPr/>
            </a:lvl1pPr>
          </a:lstStyle>
          <a:p>
            <a:pPr>
              <a:defRPr/>
            </a:pPr>
            <a:r>
              <a:rPr lang="en-US"/>
              <a:t>Copyright © 2009 Pearson Education, Inc.  Publishing as Prentice Hall		           19-</a:t>
            </a:r>
            <a:fld id="{3EDC758E-AA7E-4E18-AC90-3EB91301ECE7}"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0" y="274638"/>
            <a:ext cx="76962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762000" y="1600200"/>
            <a:ext cx="37719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86300" y="1600200"/>
            <a:ext cx="37719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ftr" sz="quarter" idx="10"/>
          </p:nvPr>
        </p:nvSpPr>
        <p:spPr>
          <a:ln/>
        </p:spPr>
        <p:txBody>
          <a:bodyPr/>
          <a:lstStyle>
            <a:lvl1pPr>
              <a:defRPr/>
            </a:lvl1pPr>
          </a:lstStyle>
          <a:p>
            <a:pPr>
              <a:defRPr/>
            </a:pPr>
            <a:r>
              <a:rPr lang="en-US"/>
              <a:t>Copyright © 2009 Pearson Education, Inc.  Publishing as Prentice Hall		           19-</a:t>
            </a:r>
            <a:fld id="{CDC138B5-4E56-4BD5-A908-9C32C826B122}"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woObjAndTx" preserve="1">
  <p:cSld name="Title, 2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762000" y="274638"/>
            <a:ext cx="76962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762000" y="1600200"/>
            <a:ext cx="3771900" cy="2209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762000" y="3962400"/>
            <a:ext cx="3771900" cy="2209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half" idx="3"/>
          </p:nvPr>
        </p:nvSpPr>
        <p:spPr>
          <a:xfrm>
            <a:off x="4686300" y="1600200"/>
            <a:ext cx="37719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5"/>
          <p:cNvSpPr>
            <a:spLocks noGrp="1" noChangeArrowheads="1"/>
          </p:cNvSpPr>
          <p:nvPr>
            <p:ph type="ftr" sz="quarter" idx="10"/>
          </p:nvPr>
        </p:nvSpPr>
        <p:spPr>
          <a:ln/>
        </p:spPr>
        <p:txBody>
          <a:bodyPr/>
          <a:lstStyle>
            <a:lvl1pPr>
              <a:defRPr/>
            </a:lvl1pPr>
          </a:lstStyle>
          <a:p>
            <a:pPr>
              <a:defRPr/>
            </a:pPr>
            <a:r>
              <a:rPr lang="en-US"/>
              <a:t>Copyright © 2009 Pearson Education, Inc.  Publishing as Prentice Hall		           19-</a:t>
            </a:r>
            <a:fld id="{4C2A6081-21F3-4FDB-B445-80EDBE98D2E1}" type="slidenum">
              <a:rPr lang="en-US"/>
              <a:pPr>
                <a:defRPr/>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762000" y="274638"/>
            <a:ext cx="76962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762000" y="1600200"/>
            <a:ext cx="37719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686300" y="1600200"/>
            <a:ext cx="37719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ftr" sz="quarter" idx="10"/>
          </p:nvPr>
        </p:nvSpPr>
        <p:spPr>
          <a:ln/>
        </p:spPr>
        <p:txBody>
          <a:bodyPr/>
          <a:lstStyle>
            <a:lvl1pPr>
              <a:defRPr/>
            </a:lvl1pPr>
          </a:lstStyle>
          <a:p>
            <a:pPr>
              <a:defRPr/>
            </a:pPr>
            <a:r>
              <a:rPr lang="en-US"/>
              <a:t>Copyright © 2009 Pearson Education, Inc.  Publishing as Prentice Hall		           19-</a:t>
            </a:r>
            <a:fld id="{7A180D7B-1758-4AE5-8BB4-061C46B33F76}"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56" name="Rectangle 32"/>
          <p:cNvSpPr>
            <a:spLocks noChangeArrowheads="1"/>
          </p:cNvSpPr>
          <p:nvPr userDrawn="1"/>
        </p:nvSpPr>
        <p:spPr bwMode="auto">
          <a:xfrm>
            <a:off x="0" y="0"/>
            <a:ext cx="9144000" cy="6858000"/>
          </a:xfrm>
          <a:prstGeom prst="rect">
            <a:avLst/>
          </a:prstGeom>
          <a:gradFill rotWithShape="1">
            <a:gsLst>
              <a:gs pos="0">
                <a:srgbClr val="990033"/>
              </a:gs>
              <a:gs pos="100000">
                <a:srgbClr val="FFDD4F"/>
              </a:gs>
            </a:gsLst>
            <a:lin ang="2700000" scaled="1"/>
          </a:gradFill>
          <a:ln w="9525">
            <a:solidFill>
              <a:schemeClr val="tx1"/>
            </a:solidFill>
            <a:miter lim="800000"/>
            <a:headEnd/>
            <a:tailEnd/>
          </a:ln>
          <a:effectLst/>
        </p:spPr>
        <p:txBody>
          <a:bodyPr wrap="none" anchor="ctr"/>
          <a:lstStyle/>
          <a:p>
            <a:pPr>
              <a:defRPr/>
            </a:pPr>
            <a:endParaRPr lang="en-US"/>
          </a:p>
        </p:txBody>
      </p:sp>
      <p:sp>
        <p:nvSpPr>
          <p:cNvPr id="1029" name="Rectangle 5"/>
          <p:cNvSpPr>
            <a:spLocks noGrp="1" noChangeArrowheads="1"/>
          </p:cNvSpPr>
          <p:nvPr>
            <p:ph type="ftr" sz="quarter" idx="3"/>
          </p:nvPr>
        </p:nvSpPr>
        <p:spPr bwMode="auto">
          <a:xfrm>
            <a:off x="228600" y="6381750"/>
            <a:ext cx="8610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r>
              <a:rPr lang="en-US"/>
              <a:t>Copyright © 2009 Pearson Education, Inc.  Publishing as Prentice Hall		           19-</a:t>
            </a:r>
            <a:fld id="{7D0B7D8F-0F0F-4E6F-8347-528F70A979E0}" type="slidenum">
              <a:rPr lang="en-US"/>
              <a:pPr>
                <a:defRPr/>
              </a:pPr>
              <a:t>‹#›</a:t>
            </a:fld>
            <a:endParaRPr lang="en-US"/>
          </a:p>
        </p:txBody>
      </p:sp>
      <p:sp>
        <p:nvSpPr>
          <p:cNvPr id="1028" name="Rectangle 3"/>
          <p:cNvSpPr>
            <a:spLocks noGrp="1" noChangeArrowheads="1"/>
          </p:cNvSpPr>
          <p:nvPr>
            <p:ph type="body" idx="1"/>
          </p:nvPr>
        </p:nvSpPr>
        <p:spPr bwMode="auto">
          <a:xfrm>
            <a:off x="762000" y="1600200"/>
            <a:ext cx="7696200" cy="4572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 name="Rectangle 2"/>
          <p:cNvSpPr>
            <a:spLocks noGrp="1" noChangeArrowheads="1"/>
          </p:cNvSpPr>
          <p:nvPr>
            <p:ph type="title"/>
          </p:nvPr>
        </p:nvSpPr>
        <p:spPr bwMode="auto">
          <a:xfrm>
            <a:off x="762000" y="274638"/>
            <a:ext cx="76962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Tree>
  </p:cSld>
  <p:clrMap bg1="lt1" tx1="dk1" bg2="lt2" tx2="dk2" accent1="accent1" accent2="accent2" accent3="accent3" accent4="accent4" accent5="accent5" accent6="accent6" hlink="hlink" folHlink="folHlink"/>
  <p:sldLayoutIdLst>
    <p:sldLayoutId id="2147483737" r:id="rId1"/>
    <p:sldLayoutId id="2147483736" r:id="rId2"/>
    <p:sldLayoutId id="2147483735" r:id="rId3"/>
    <p:sldLayoutId id="2147483734" r:id="rId4"/>
    <p:sldLayoutId id="2147483733" r:id="rId5"/>
    <p:sldLayoutId id="2147483732" r:id="rId6"/>
    <p:sldLayoutId id="2147483731" r:id="rId7"/>
    <p:sldLayoutId id="2147483730" r:id="rId8"/>
    <p:sldLayoutId id="2147483729" r:id="rId9"/>
    <p:sldLayoutId id="2147483728" r:id="rId10"/>
    <p:sldLayoutId id="2147483727" r:id="rId11"/>
    <p:sldLayoutId id="2147483726" r:id="rId12"/>
    <p:sldLayoutId id="2147483725" r:id="rId13"/>
    <p:sldLayoutId id="2147483724" r:id="rId14"/>
  </p:sldLayoutIdLst>
  <p:timing>
    <p:tnLst>
      <p:par>
        <p:cTn id="1" dur="indefinite" restart="never" nodeType="tmRoot"/>
      </p:par>
    </p:tnLst>
  </p:timing>
  <p:hf sldNum="0" hdr="0" dt="0"/>
  <p:txStyles>
    <p:titleStyle>
      <a:lvl1pPr algn="ctr" rtl="0" eaLnBrk="0" fontAlgn="base" hangingPunct="0">
        <a:spcBef>
          <a:spcPct val="0"/>
        </a:spcBef>
        <a:spcAft>
          <a:spcPct val="0"/>
        </a:spcAft>
        <a:defRPr sz="3600" b="1">
          <a:solidFill>
            <a:schemeClr val="bg1"/>
          </a:solidFill>
          <a:latin typeface="+mj-lt"/>
          <a:ea typeface="+mj-ea"/>
          <a:cs typeface="+mj-cs"/>
        </a:defRPr>
      </a:lvl1pPr>
      <a:lvl2pPr algn="ctr" rtl="0" eaLnBrk="0" fontAlgn="base" hangingPunct="0">
        <a:spcBef>
          <a:spcPct val="0"/>
        </a:spcBef>
        <a:spcAft>
          <a:spcPct val="0"/>
        </a:spcAft>
        <a:defRPr sz="3600" b="1">
          <a:solidFill>
            <a:schemeClr val="bg1"/>
          </a:solidFill>
          <a:latin typeface="Arial" charset="0"/>
        </a:defRPr>
      </a:lvl2pPr>
      <a:lvl3pPr algn="ctr" rtl="0" eaLnBrk="0" fontAlgn="base" hangingPunct="0">
        <a:spcBef>
          <a:spcPct val="0"/>
        </a:spcBef>
        <a:spcAft>
          <a:spcPct val="0"/>
        </a:spcAft>
        <a:defRPr sz="3600" b="1">
          <a:solidFill>
            <a:schemeClr val="bg1"/>
          </a:solidFill>
          <a:latin typeface="Arial" charset="0"/>
        </a:defRPr>
      </a:lvl3pPr>
      <a:lvl4pPr algn="ctr" rtl="0" eaLnBrk="0" fontAlgn="base" hangingPunct="0">
        <a:spcBef>
          <a:spcPct val="0"/>
        </a:spcBef>
        <a:spcAft>
          <a:spcPct val="0"/>
        </a:spcAft>
        <a:defRPr sz="3600" b="1">
          <a:solidFill>
            <a:schemeClr val="bg1"/>
          </a:solidFill>
          <a:latin typeface="Arial" charset="0"/>
        </a:defRPr>
      </a:lvl4pPr>
      <a:lvl5pPr algn="ctr" rtl="0" eaLnBrk="0" fontAlgn="base" hangingPunct="0">
        <a:spcBef>
          <a:spcPct val="0"/>
        </a:spcBef>
        <a:spcAft>
          <a:spcPct val="0"/>
        </a:spcAft>
        <a:defRPr sz="3600" b="1">
          <a:solidFill>
            <a:schemeClr val="bg1"/>
          </a:solidFill>
          <a:latin typeface="Arial" charset="0"/>
        </a:defRPr>
      </a:lvl5pPr>
      <a:lvl6pPr marL="457200" algn="ctr" rtl="0" fontAlgn="base">
        <a:spcBef>
          <a:spcPct val="0"/>
        </a:spcBef>
        <a:spcAft>
          <a:spcPct val="0"/>
        </a:spcAft>
        <a:defRPr sz="3600" b="1">
          <a:solidFill>
            <a:schemeClr val="bg1"/>
          </a:solidFill>
          <a:latin typeface="Arial" charset="0"/>
        </a:defRPr>
      </a:lvl6pPr>
      <a:lvl7pPr marL="914400" algn="ctr" rtl="0" fontAlgn="base">
        <a:spcBef>
          <a:spcPct val="0"/>
        </a:spcBef>
        <a:spcAft>
          <a:spcPct val="0"/>
        </a:spcAft>
        <a:defRPr sz="3600" b="1">
          <a:solidFill>
            <a:schemeClr val="bg1"/>
          </a:solidFill>
          <a:latin typeface="Arial" charset="0"/>
        </a:defRPr>
      </a:lvl7pPr>
      <a:lvl8pPr marL="1371600" algn="ctr" rtl="0" fontAlgn="base">
        <a:spcBef>
          <a:spcPct val="0"/>
        </a:spcBef>
        <a:spcAft>
          <a:spcPct val="0"/>
        </a:spcAft>
        <a:defRPr sz="3600" b="1">
          <a:solidFill>
            <a:schemeClr val="bg1"/>
          </a:solidFill>
          <a:latin typeface="Arial" charset="0"/>
        </a:defRPr>
      </a:lvl8pPr>
      <a:lvl9pPr marL="1828800" algn="ctr" rtl="0" fontAlgn="base">
        <a:spcBef>
          <a:spcPct val="0"/>
        </a:spcBef>
        <a:spcAft>
          <a:spcPct val="0"/>
        </a:spcAft>
        <a:defRPr sz="3600" b="1">
          <a:solidFill>
            <a:schemeClr val="bg1"/>
          </a:solidFill>
          <a:latin typeface="Arial" charset="0"/>
        </a:defRPr>
      </a:lvl9pPr>
    </p:titleStyle>
    <p:bodyStyle>
      <a:lvl1pPr marL="342900" indent="-342900" algn="l" rtl="0" eaLnBrk="0" fontAlgn="base" hangingPunct="0">
        <a:spcBef>
          <a:spcPct val="10000"/>
        </a:spcBef>
        <a:spcAft>
          <a:spcPct val="10000"/>
        </a:spcAft>
        <a:buClr>
          <a:schemeClr val="tx1"/>
        </a:buClr>
        <a:buChar char="•"/>
        <a:defRPr sz="3200">
          <a:solidFill>
            <a:schemeClr val="tx1"/>
          </a:solidFill>
          <a:latin typeface="+mn-lt"/>
          <a:ea typeface="+mn-ea"/>
          <a:cs typeface="+mn-cs"/>
        </a:defRPr>
      </a:lvl1pPr>
      <a:lvl2pPr marL="742950" indent="-285750" algn="l" rtl="0" eaLnBrk="0" fontAlgn="base" hangingPunct="0">
        <a:spcBef>
          <a:spcPct val="10000"/>
        </a:spcBef>
        <a:spcAft>
          <a:spcPct val="10000"/>
        </a:spcAft>
        <a:buClr>
          <a:schemeClr val="tx1"/>
        </a:buClr>
        <a:buChar char="•"/>
        <a:defRPr sz="2800">
          <a:solidFill>
            <a:schemeClr val="tx1"/>
          </a:solidFill>
          <a:latin typeface="+mn-lt"/>
        </a:defRPr>
      </a:lvl2pPr>
      <a:lvl3pPr marL="1143000" indent="-228600" algn="l" rtl="0" eaLnBrk="0" fontAlgn="base" hangingPunct="0">
        <a:spcBef>
          <a:spcPct val="10000"/>
        </a:spcBef>
        <a:spcAft>
          <a:spcPct val="10000"/>
        </a:spcAft>
        <a:buClr>
          <a:schemeClr val="tx1"/>
        </a:buClr>
        <a:buChar char="•"/>
        <a:defRPr sz="2800">
          <a:solidFill>
            <a:schemeClr val="tx1"/>
          </a:solidFill>
          <a:latin typeface="+mn-lt"/>
        </a:defRPr>
      </a:lvl3pPr>
      <a:lvl4pPr marL="1600200" indent="-228600" algn="l" rtl="0" eaLnBrk="0" fontAlgn="base" hangingPunct="0">
        <a:spcBef>
          <a:spcPct val="25000"/>
        </a:spcBef>
        <a:spcAft>
          <a:spcPct val="25000"/>
        </a:spcAft>
        <a:buClr>
          <a:schemeClr val="tx1"/>
        </a:buClr>
        <a:buChar char="•"/>
        <a:defRPr sz="2000">
          <a:solidFill>
            <a:schemeClr val="tx1"/>
          </a:solidFill>
          <a:latin typeface="+mn-lt"/>
        </a:defRPr>
      </a:lvl4pPr>
      <a:lvl5pPr marL="2057400" indent="-228600" algn="l" rtl="0" eaLnBrk="0" fontAlgn="base" hangingPunct="0">
        <a:spcBef>
          <a:spcPct val="25000"/>
        </a:spcBef>
        <a:spcAft>
          <a:spcPct val="25000"/>
        </a:spcAft>
        <a:buClr>
          <a:schemeClr val="tx1"/>
        </a:buClr>
        <a:buChar char="•"/>
        <a:defRPr sz="2000">
          <a:solidFill>
            <a:schemeClr val="tx1"/>
          </a:solidFill>
          <a:latin typeface="+mn-lt"/>
        </a:defRPr>
      </a:lvl5pPr>
      <a:lvl6pPr marL="2514600" indent="-228600" algn="l" rtl="0" fontAlgn="base">
        <a:spcBef>
          <a:spcPct val="25000"/>
        </a:spcBef>
        <a:spcAft>
          <a:spcPct val="25000"/>
        </a:spcAft>
        <a:buClr>
          <a:schemeClr val="tx1"/>
        </a:buClr>
        <a:buChar char="•"/>
        <a:defRPr sz="2000">
          <a:solidFill>
            <a:schemeClr val="tx1"/>
          </a:solidFill>
          <a:latin typeface="+mn-lt"/>
        </a:defRPr>
      </a:lvl6pPr>
      <a:lvl7pPr marL="2971800" indent="-228600" algn="l" rtl="0" fontAlgn="base">
        <a:spcBef>
          <a:spcPct val="25000"/>
        </a:spcBef>
        <a:spcAft>
          <a:spcPct val="25000"/>
        </a:spcAft>
        <a:buClr>
          <a:schemeClr val="tx1"/>
        </a:buClr>
        <a:buChar char="•"/>
        <a:defRPr sz="2000">
          <a:solidFill>
            <a:schemeClr val="tx1"/>
          </a:solidFill>
          <a:latin typeface="+mn-lt"/>
        </a:defRPr>
      </a:lvl7pPr>
      <a:lvl8pPr marL="3429000" indent="-228600" algn="l" rtl="0" fontAlgn="base">
        <a:spcBef>
          <a:spcPct val="25000"/>
        </a:spcBef>
        <a:spcAft>
          <a:spcPct val="25000"/>
        </a:spcAft>
        <a:buClr>
          <a:schemeClr val="tx1"/>
        </a:buClr>
        <a:buChar char="•"/>
        <a:defRPr sz="2000">
          <a:solidFill>
            <a:schemeClr val="tx1"/>
          </a:solidFill>
          <a:latin typeface="+mn-lt"/>
        </a:defRPr>
      </a:lvl8pPr>
      <a:lvl9pPr marL="3886200" indent="-228600" algn="l" rtl="0" fontAlgn="base">
        <a:spcBef>
          <a:spcPct val="25000"/>
        </a:spcBef>
        <a:spcAft>
          <a:spcPct val="25000"/>
        </a:spcAft>
        <a:buClr>
          <a:schemeClr val="tx1"/>
        </a:buClr>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4" name="Rectangle 7"/>
          <p:cNvSpPr>
            <a:spLocks noGrp="1" noChangeArrowheads="1"/>
          </p:cNvSpPr>
          <p:nvPr>
            <p:ph type="ctrTitle"/>
          </p:nvPr>
        </p:nvSpPr>
        <p:spPr>
          <a:xfrm>
            <a:off x="2286000" y="1981200"/>
            <a:ext cx="6324600" cy="3048000"/>
          </a:xfrm>
        </p:spPr>
        <p:txBody>
          <a:bodyPr/>
          <a:lstStyle/>
          <a:p>
            <a:pPr algn="r" eaLnBrk="1" hangingPunct="1"/>
            <a:r>
              <a:rPr lang="en-US" sz="3600" dirty="0" smtClean="0">
                <a:solidFill>
                  <a:schemeClr val="tx1"/>
                </a:solidFill>
              </a:rPr>
              <a:t>Managing Personal Communications</a:t>
            </a:r>
          </a:p>
        </p:txBody>
      </p:sp>
    </p:spTree>
  </p:cSld>
  <p:clrMapOvr>
    <a:masterClrMapping/>
  </p:clrMapOvr>
  <p:transition>
    <p:cove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chemeClr val="tx1"/>
                </a:solidFill>
              </a:rPr>
              <a:t>WORD OF MOUTH</a:t>
            </a:r>
            <a:endParaRPr lang="en-GB" dirty="0">
              <a:solidFill>
                <a:schemeClr val="tx1"/>
              </a:solidFill>
            </a:endParaRPr>
          </a:p>
        </p:txBody>
      </p:sp>
      <p:sp>
        <p:nvSpPr>
          <p:cNvPr id="3" name="Content Placeholder 2"/>
          <p:cNvSpPr>
            <a:spLocks noGrp="1"/>
          </p:cNvSpPr>
          <p:nvPr>
            <p:ph idx="1"/>
          </p:nvPr>
        </p:nvSpPr>
        <p:spPr/>
        <p:txBody>
          <a:bodyPr/>
          <a:lstStyle/>
          <a:p>
            <a:pPr lvl="1"/>
            <a:r>
              <a:rPr lang="en-US" sz="3200" dirty="0" smtClean="0">
                <a:solidFill>
                  <a:schemeClr val="tx1"/>
                </a:solidFill>
                <a:latin typeface="+mn-lt"/>
              </a:rPr>
              <a:t>Consumers use WOM to share information on products and services</a:t>
            </a:r>
            <a:endParaRPr lang="en-GB" sz="3200" dirty="0" smtClean="0">
              <a:solidFill>
                <a:schemeClr val="tx1"/>
              </a:solidFill>
              <a:latin typeface="+mn-lt"/>
            </a:endParaRPr>
          </a:p>
          <a:p>
            <a:pPr lvl="2">
              <a:buFont typeface="Arial" pitchFamily="34" charset="0"/>
              <a:buChar char="‒"/>
            </a:pPr>
            <a:r>
              <a:rPr lang="en-US" sz="3200" dirty="0" smtClean="0">
                <a:solidFill>
                  <a:schemeClr val="tx1"/>
                </a:solidFill>
                <a:latin typeface="+mn-lt"/>
              </a:rPr>
              <a:t>Positive WOM may be generated </a:t>
            </a:r>
            <a:r>
              <a:rPr lang="en-US" sz="3200" dirty="0" smtClean="0">
                <a:solidFill>
                  <a:schemeClr val="tx1"/>
                </a:solidFill>
                <a:latin typeface="+mn-lt"/>
              </a:rPr>
              <a:t>organically </a:t>
            </a:r>
            <a:r>
              <a:rPr lang="en-US" sz="3200" dirty="0" smtClean="0">
                <a:solidFill>
                  <a:schemeClr val="tx1"/>
                </a:solidFill>
                <a:latin typeface="+mn-lt"/>
              </a:rPr>
              <a:t>but may be managed and facilitated.</a:t>
            </a:r>
            <a:endParaRPr lang="en-GB" sz="3200" dirty="0" smtClean="0">
              <a:solidFill>
                <a:schemeClr val="tx1"/>
              </a:solidFill>
              <a:latin typeface="+mn-lt"/>
            </a:endParaRPr>
          </a:p>
          <a:p>
            <a:pPr lvl="2">
              <a:buFont typeface="Arial" pitchFamily="34" charset="0"/>
              <a:buChar char="‒"/>
            </a:pPr>
            <a:r>
              <a:rPr lang="en-US" sz="3200" i="1" dirty="0" smtClean="0">
                <a:solidFill>
                  <a:schemeClr val="tx1"/>
                </a:solidFill>
                <a:latin typeface="+mn-lt"/>
              </a:rPr>
              <a:t>Paid Media </a:t>
            </a:r>
            <a:r>
              <a:rPr lang="en-US" sz="3200" dirty="0" smtClean="0">
                <a:solidFill>
                  <a:schemeClr val="tx1"/>
                </a:solidFill>
                <a:latin typeface="+mn-lt"/>
              </a:rPr>
              <a:t>results from press coverage of company generated advertising</a:t>
            </a:r>
            <a:endParaRPr lang="en-GB" sz="3200" dirty="0" smtClean="0">
              <a:solidFill>
                <a:schemeClr val="tx1"/>
              </a:solidFill>
              <a:latin typeface="+mn-lt"/>
            </a:endParaRPr>
          </a:p>
          <a:p>
            <a:endParaRPr lang="en-GB"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chemeClr val="tx1"/>
                </a:solidFill>
              </a:rPr>
              <a:t>WORD OF MOUTH</a:t>
            </a:r>
            <a:endParaRPr lang="en-GB" dirty="0">
              <a:solidFill>
                <a:schemeClr val="tx1"/>
              </a:solidFill>
            </a:endParaRPr>
          </a:p>
        </p:txBody>
      </p:sp>
      <p:sp>
        <p:nvSpPr>
          <p:cNvPr id="3" name="Content Placeholder 2"/>
          <p:cNvSpPr>
            <a:spLocks noGrp="1"/>
          </p:cNvSpPr>
          <p:nvPr>
            <p:ph idx="1"/>
          </p:nvPr>
        </p:nvSpPr>
        <p:spPr/>
        <p:txBody>
          <a:bodyPr/>
          <a:lstStyle/>
          <a:p>
            <a:pPr lvl="2" algn="just">
              <a:buFont typeface="Arial" pitchFamily="34" charset="0"/>
              <a:buChar char="‒"/>
            </a:pPr>
            <a:r>
              <a:rPr lang="en-US" i="1" dirty="0" smtClean="0">
                <a:solidFill>
                  <a:schemeClr val="tx1"/>
                </a:solidFill>
                <a:latin typeface="+mn-lt"/>
              </a:rPr>
              <a:t>Earned Media </a:t>
            </a:r>
            <a:r>
              <a:rPr lang="en-US" dirty="0" smtClean="0">
                <a:solidFill>
                  <a:schemeClr val="tx1"/>
                </a:solidFill>
                <a:latin typeface="+mn-lt"/>
              </a:rPr>
              <a:t>– also called </a:t>
            </a:r>
            <a:r>
              <a:rPr lang="en-US" i="1" dirty="0" smtClean="0">
                <a:solidFill>
                  <a:schemeClr val="tx1"/>
                </a:solidFill>
                <a:latin typeface="+mn-lt"/>
              </a:rPr>
              <a:t>Free Media</a:t>
            </a:r>
            <a:r>
              <a:rPr lang="en-US" dirty="0" smtClean="0">
                <a:solidFill>
                  <a:schemeClr val="tx1"/>
                </a:solidFill>
                <a:latin typeface="+mn-lt"/>
              </a:rPr>
              <a:t>, is all the PR benefits a firm receives without having directly paid for anything. Not really free as firm invests in products, services and marketing, but expense are not devoted to eliciting a media response. </a:t>
            </a:r>
            <a:endParaRPr lang="en-GB" dirty="0" smtClean="0">
              <a:solidFill>
                <a:schemeClr val="tx1"/>
              </a:solidFill>
              <a:latin typeface="+mn-lt"/>
            </a:endParaRPr>
          </a:p>
          <a:p>
            <a:pPr>
              <a:buNone/>
            </a:pPr>
            <a:endParaRPr lang="en-GB" dirty="0"/>
          </a:p>
        </p:txBody>
      </p:sp>
      <p:pic>
        <p:nvPicPr>
          <p:cNvPr id="27650" name="Picture 2" descr="http://www.emergencemarketing.com/images/hey%20you.bmp"/>
          <p:cNvPicPr>
            <a:picLocks noChangeAspect="1" noChangeArrowheads="1"/>
          </p:cNvPicPr>
          <p:nvPr/>
        </p:nvPicPr>
        <p:blipFill>
          <a:blip r:embed="rId2"/>
          <a:srcRect/>
          <a:stretch>
            <a:fillRect/>
          </a:stretch>
        </p:blipFill>
        <p:spPr bwMode="auto">
          <a:xfrm>
            <a:off x="5334000" y="4191000"/>
            <a:ext cx="3048000" cy="2233083"/>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chemeClr val="tx1"/>
                </a:solidFill>
              </a:rPr>
              <a:t>WORD OF MOUTH</a:t>
            </a:r>
            <a:endParaRPr lang="en-GB" dirty="0">
              <a:solidFill>
                <a:schemeClr val="tx1"/>
              </a:solidFill>
            </a:endParaRPr>
          </a:p>
        </p:txBody>
      </p:sp>
      <p:sp>
        <p:nvSpPr>
          <p:cNvPr id="3" name="Content Placeholder 2"/>
          <p:cNvSpPr>
            <a:spLocks noGrp="1"/>
          </p:cNvSpPr>
          <p:nvPr>
            <p:ph idx="1"/>
          </p:nvPr>
        </p:nvSpPr>
        <p:spPr/>
        <p:txBody>
          <a:bodyPr/>
          <a:lstStyle/>
          <a:p>
            <a:pPr lvl="1"/>
            <a:r>
              <a:rPr lang="en-US" dirty="0" smtClean="0">
                <a:solidFill>
                  <a:schemeClr val="tx1"/>
                </a:solidFill>
                <a:latin typeface="+mn-lt"/>
              </a:rPr>
              <a:t>Social Media</a:t>
            </a:r>
            <a:endParaRPr lang="en-GB" dirty="0" smtClean="0">
              <a:solidFill>
                <a:schemeClr val="tx1"/>
              </a:solidFill>
              <a:latin typeface="+mn-lt"/>
            </a:endParaRPr>
          </a:p>
          <a:p>
            <a:pPr lvl="2">
              <a:buFont typeface="Arial" pitchFamily="34" charset="0"/>
              <a:buChar char="‒"/>
            </a:pPr>
            <a:r>
              <a:rPr lang="en-US" dirty="0" smtClean="0">
                <a:solidFill>
                  <a:schemeClr val="tx1"/>
                </a:solidFill>
                <a:latin typeface="+mn-lt"/>
              </a:rPr>
              <a:t>Means for consumers to share information</a:t>
            </a:r>
            <a:endParaRPr lang="en-GB" dirty="0" smtClean="0">
              <a:solidFill>
                <a:schemeClr val="tx1"/>
              </a:solidFill>
              <a:latin typeface="+mn-lt"/>
            </a:endParaRPr>
          </a:p>
          <a:p>
            <a:pPr lvl="2">
              <a:buFont typeface="Arial" pitchFamily="34" charset="0"/>
              <a:buChar char="‒"/>
            </a:pPr>
            <a:r>
              <a:rPr lang="en-US" dirty="0" smtClean="0">
                <a:solidFill>
                  <a:schemeClr val="tx1"/>
                </a:solidFill>
                <a:latin typeface="+mn-lt"/>
              </a:rPr>
              <a:t>Useful but cannot be sole source of marketing communication</a:t>
            </a:r>
            <a:endParaRPr lang="en-GB" dirty="0" smtClean="0">
              <a:solidFill>
                <a:schemeClr val="tx1"/>
              </a:solidFill>
              <a:latin typeface="+mn-lt"/>
            </a:endParaRPr>
          </a:p>
          <a:p>
            <a:pPr lvl="2">
              <a:buFont typeface="Arial" pitchFamily="34" charset="0"/>
              <a:buChar char="‒"/>
            </a:pPr>
            <a:r>
              <a:rPr lang="en-US" dirty="0" smtClean="0">
                <a:solidFill>
                  <a:schemeClr val="tx1"/>
                </a:solidFill>
                <a:latin typeface="+mn-lt"/>
              </a:rPr>
              <a:t>Three main platforms for social media:</a:t>
            </a:r>
            <a:endParaRPr lang="en-GB" dirty="0" smtClean="0">
              <a:solidFill>
                <a:schemeClr val="tx1"/>
              </a:solidFill>
              <a:latin typeface="+mn-lt"/>
            </a:endParaRPr>
          </a:p>
          <a:p>
            <a:pPr lvl="3">
              <a:buFont typeface="Wingdings" pitchFamily="2" charset="2"/>
              <a:buChar char="Ø"/>
            </a:pPr>
            <a:r>
              <a:rPr lang="en-US" dirty="0" smtClean="0">
                <a:solidFill>
                  <a:schemeClr val="tx1"/>
                </a:solidFill>
                <a:latin typeface="+mn-lt"/>
              </a:rPr>
              <a:t>Online Communities and Forums – may be formed by consumers with no affiliations or by firms</a:t>
            </a:r>
            <a:endParaRPr lang="en-GB" dirty="0" smtClean="0">
              <a:solidFill>
                <a:schemeClr val="tx1"/>
              </a:solidFill>
              <a:latin typeface="+mn-lt"/>
            </a:endParaRPr>
          </a:p>
        </p:txBody>
      </p:sp>
      <p:pic>
        <p:nvPicPr>
          <p:cNvPr id="26626" name="Picture 2" descr="https://encrypted-tbn3.gstatic.com/images?q=tbn:ANd9GcQcp_KS-doAlaC8ZojpjCXxKRTrlP7d2K-VBSwhQPl_vXPoLiei"/>
          <p:cNvPicPr>
            <a:picLocks noChangeAspect="1" noChangeArrowheads="1"/>
          </p:cNvPicPr>
          <p:nvPr/>
        </p:nvPicPr>
        <p:blipFill>
          <a:blip r:embed="rId2"/>
          <a:srcRect/>
          <a:stretch>
            <a:fillRect/>
          </a:stretch>
        </p:blipFill>
        <p:spPr bwMode="auto">
          <a:xfrm>
            <a:off x="0" y="5105400"/>
            <a:ext cx="2460571" cy="1533526"/>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chemeClr val="tx1"/>
                </a:solidFill>
              </a:rPr>
              <a:t>WORD OF MOUTH</a:t>
            </a:r>
            <a:endParaRPr lang="en-GB" dirty="0">
              <a:solidFill>
                <a:schemeClr val="tx1"/>
              </a:solidFill>
            </a:endParaRPr>
          </a:p>
        </p:txBody>
      </p:sp>
      <p:sp>
        <p:nvSpPr>
          <p:cNvPr id="3" name="Content Placeholder 2"/>
          <p:cNvSpPr>
            <a:spLocks noGrp="1"/>
          </p:cNvSpPr>
          <p:nvPr>
            <p:ph idx="1"/>
          </p:nvPr>
        </p:nvSpPr>
        <p:spPr/>
        <p:txBody>
          <a:bodyPr/>
          <a:lstStyle/>
          <a:p>
            <a:pPr lvl="3">
              <a:buFont typeface="Wingdings" pitchFamily="2" charset="2"/>
              <a:buChar char="Ø"/>
            </a:pPr>
            <a:r>
              <a:rPr lang="en-US" dirty="0" smtClean="0">
                <a:solidFill>
                  <a:schemeClr val="tx1"/>
                </a:solidFill>
                <a:latin typeface="+mn-lt"/>
              </a:rPr>
              <a:t>Blogs are regularly updated online journals or diaries. Brings people together based on common interests. Consumers create most but some are created by firms. FTC requires disclosure from bloggers if they have a relationship with marketers.</a:t>
            </a:r>
            <a:endParaRPr lang="en-GB" dirty="0" smtClean="0">
              <a:solidFill>
                <a:schemeClr val="tx1"/>
              </a:solidFill>
              <a:latin typeface="+mn-lt"/>
            </a:endParaRPr>
          </a:p>
          <a:p>
            <a:pPr lvl="3">
              <a:buFont typeface="Wingdings" pitchFamily="2" charset="2"/>
              <a:buChar char="Ø"/>
            </a:pPr>
            <a:r>
              <a:rPr lang="en-US" dirty="0" smtClean="0">
                <a:solidFill>
                  <a:schemeClr val="tx1"/>
                </a:solidFill>
                <a:latin typeface="+mn-lt"/>
              </a:rPr>
              <a:t>Social Networks – consumers looking to connect with others. Current popular networks are </a:t>
            </a:r>
            <a:r>
              <a:rPr lang="en-US" dirty="0" err="1" smtClean="0">
                <a:solidFill>
                  <a:schemeClr val="tx1"/>
                </a:solidFill>
                <a:latin typeface="+mn-lt"/>
              </a:rPr>
              <a:t>Facebook</a:t>
            </a:r>
            <a:r>
              <a:rPr lang="en-US" dirty="0" smtClean="0">
                <a:solidFill>
                  <a:schemeClr val="tx1"/>
                </a:solidFill>
                <a:latin typeface="+mn-lt"/>
              </a:rPr>
              <a:t>, LinkedIn and Twitter</a:t>
            </a:r>
            <a:endParaRPr lang="en-GB"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chemeClr val="tx1"/>
                </a:solidFill>
              </a:rPr>
              <a:t>WORD OF MOUTH</a:t>
            </a:r>
            <a:endParaRPr lang="en-GB" dirty="0">
              <a:solidFill>
                <a:schemeClr val="tx1"/>
              </a:solidFill>
            </a:endParaRPr>
          </a:p>
        </p:txBody>
      </p:sp>
      <p:sp>
        <p:nvSpPr>
          <p:cNvPr id="3" name="Content Placeholder 2"/>
          <p:cNvSpPr>
            <a:spLocks noGrp="1"/>
          </p:cNvSpPr>
          <p:nvPr>
            <p:ph idx="1"/>
          </p:nvPr>
        </p:nvSpPr>
        <p:spPr/>
        <p:txBody>
          <a:bodyPr/>
          <a:lstStyle/>
          <a:p>
            <a:pPr lvl="1"/>
            <a:r>
              <a:rPr lang="en-US" dirty="0" smtClean="0">
                <a:solidFill>
                  <a:schemeClr val="tx1"/>
                </a:solidFill>
                <a:latin typeface="+mn-lt"/>
              </a:rPr>
              <a:t>Buzz and Viral marketing try to showcase by creating a splash in the marketplace.</a:t>
            </a:r>
            <a:endParaRPr lang="en-GB" dirty="0" smtClean="0">
              <a:solidFill>
                <a:schemeClr val="tx1"/>
              </a:solidFill>
              <a:latin typeface="+mn-lt"/>
            </a:endParaRPr>
          </a:p>
          <a:p>
            <a:pPr lvl="2">
              <a:buFont typeface="Arial" pitchFamily="34" charset="0"/>
              <a:buChar char="‒"/>
            </a:pPr>
            <a:r>
              <a:rPr lang="en-US" dirty="0" smtClean="0">
                <a:solidFill>
                  <a:schemeClr val="tx1"/>
                </a:solidFill>
                <a:latin typeface="+mn-lt"/>
              </a:rPr>
              <a:t>Buzz Marketing generates excitement, creates publicity, and conveys new relevant brand-related information through unexpected or outrageous means. </a:t>
            </a:r>
            <a:endParaRPr lang="en-GB" dirty="0" smtClean="0">
              <a:solidFill>
                <a:schemeClr val="tx1"/>
              </a:solidFill>
              <a:latin typeface="+mn-lt"/>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chemeClr val="tx1"/>
                </a:solidFill>
              </a:rPr>
              <a:t>WORD OF MOUTH</a:t>
            </a:r>
            <a:endParaRPr lang="en-GB" dirty="0">
              <a:solidFill>
                <a:schemeClr val="tx1"/>
              </a:solidFill>
            </a:endParaRPr>
          </a:p>
        </p:txBody>
      </p:sp>
      <p:sp>
        <p:nvSpPr>
          <p:cNvPr id="3" name="Content Placeholder 2"/>
          <p:cNvSpPr>
            <a:spLocks noGrp="1"/>
          </p:cNvSpPr>
          <p:nvPr>
            <p:ph idx="1"/>
          </p:nvPr>
        </p:nvSpPr>
        <p:spPr/>
        <p:txBody>
          <a:bodyPr/>
          <a:lstStyle/>
          <a:p>
            <a:pPr lvl="2">
              <a:buFont typeface="Arial" pitchFamily="34" charset="0"/>
              <a:buChar char="‒"/>
            </a:pPr>
            <a:r>
              <a:rPr lang="en-US" dirty="0" smtClean="0">
                <a:solidFill>
                  <a:schemeClr val="tx1"/>
                </a:solidFill>
                <a:latin typeface="+mn-lt"/>
              </a:rPr>
              <a:t>Viral Marketing is another form of word-of-mouth or “word-of-mouse” that encourages consumers to pass along company-developed products and services or audio, audio video, or written information to others online </a:t>
            </a:r>
            <a:endParaRPr lang="en-GB"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chemeClr val="tx1"/>
                </a:solidFill>
              </a:rPr>
              <a:t>Opinion Leaders</a:t>
            </a:r>
            <a:endParaRPr lang="en-GB" dirty="0">
              <a:solidFill>
                <a:schemeClr val="tx1"/>
              </a:solidFill>
            </a:endParaRPr>
          </a:p>
        </p:txBody>
      </p:sp>
      <p:sp>
        <p:nvSpPr>
          <p:cNvPr id="3" name="Content Placeholder 2"/>
          <p:cNvSpPr>
            <a:spLocks noGrp="1"/>
          </p:cNvSpPr>
          <p:nvPr>
            <p:ph idx="1"/>
          </p:nvPr>
        </p:nvSpPr>
        <p:spPr/>
        <p:txBody>
          <a:bodyPr/>
          <a:lstStyle/>
          <a:p>
            <a:pPr marL="361950" lvl="2" indent="0" algn="just">
              <a:buNone/>
            </a:pPr>
            <a:r>
              <a:rPr lang="en-US" dirty="0" smtClean="0">
                <a:solidFill>
                  <a:schemeClr val="tx1"/>
                </a:solidFill>
                <a:latin typeface="+mn-lt"/>
              </a:rPr>
              <a:t>Opinion Leaders – society contains cliques and members of each clique tend to interact frequently which facilitate communication but also insulates the clique from new ideas. </a:t>
            </a:r>
            <a:r>
              <a:rPr lang="en-US" dirty="0" err="1" smtClean="0">
                <a:solidFill>
                  <a:schemeClr val="tx1"/>
                </a:solidFill>
                <a:latin typeface="+mn-lt"/>
              </a:rPr>
              <a:t>Malcom</a:t>
            </a:r>
            <a:r>
              <a:rPr lang="en-US" dirty="0" smtClean="0">
                <a:solidFill>
                  <a:schemeClr val="tx1"/>
                </a:solidFill>
                <a:latin typeface="+mn-lt"/>
              </a:rPr>
              <a:t> </a:t>
            </a:r>
            <a:r>
              <a:rPr lang="en-US" dirty="0" err="1" smtClean="0">
                <a:solidFill>
                  <a:schemeClr val="tx1"/>
                </a:solidFill>
                <a:latin typeface="+mn-lt"/>
              </a:rPr>
              <a:t>Gladwell</a:t>
            </a:r>
            <a:r>
              <a:rPr lang="en-US" dirty="0" smtClean="0">
                <a:solidFill>
                  <a:schemeClr val="tx1"/>
                </a:solidFill>
                <a:latin typeface="+mn-lt"/>
              </a:rPr>
              <a:t> identifies three factors working to ignite public interest in an idea:</a:t>
            </a:r>
            <a:endParaRPr lang="en-GB" dirty="0" smtClean="0">
              <a:solidFill>
                <a:schemeClr val="tx1"/>
              </a:solidFill>
              <a:latin typeface="+mn-lt"/>
            </a:endParaRPr>
          </a:p>
          <a:p>
            <a:pPr lvl="2">
              <a:buNone/>
            </a:pPr>
            <a:endParaRPr lang="en-GB"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chemeClr val="tx1"/>
                </a:solidFill>
              </a:rPr>
              <a:t>Opinion Leaders</a:t>
            </a:r>
            <a:endParaRPr lang="en-GB" dirty="0">
              <a:solidFill>
                <a:schemeClr val="tx1"/>
              </a:solidFill>
            </a:endParaRPr>
          </a:p>
        </p:txBody>
      </p:sp>
      <p:sp>
        <p:nvSpPr>
          <p:cNvPr id="3" name="Content Placeholder 2"/>
          <p:cNvSpPr>
            <a:spLocks noGrp="1"/>
          </p:cNvSpPr>
          <p:nvPr>
            <p:ph idx="1"/>
          </p:nvPr>
        </p:nvSpPr>
        <p:spPr>
          <a:xfrm>
            <a:off x="685800" y="1371600"/>
            <a:ext cx="7696200" cy="4572000"/>
          </a:xfrm>
        </p:spPr>
        <p:txBody>
          <a:bodyPr/>
          <a:lstStyle/>
          <a:p>
            <a:pPr marL="536575" lvl="2" indent="-174625" algn="just"/>
            <a:r>
              <a:rPr lang="en-US" dirty="0" smtClean="0">
                <a:solidFill>
                  <a:schemeClr val="tx1"/>
                </a:solidFill>
                <a:latin typeface="+mn-lt"/>
              </a:rPr>
              <a:t>Reach the three types of people who can spread an idea like an epidemic, mavens or knowledgeable people, connectors who know and communicate and salesman who possess persuasive power</a:t>
            </a:r>
            <a:endParaRPr lang="en-GB" dirty="0" smtClean="0">
              <a:solidFill>
                <a:schemeClr val="tx1"/>
              </a:solidFill>
              <a:latin typeface="+mn-lt"/>
            </a:endParaRPr>
          </a:p>
          <a:p>
            <a:pPr marL="536575" lvl="2" indent="-174625" algn="just"/>
            <a:r>
              <a:rPr lang="en-US" dirty="0" smtClean="0">
                <a:solidFill>
                  <a:schemeClr val="tx1"/>
                </a:solidFill>
                <a:latin typeface="+mn-lt"/>
              </a:rPr>
              <a:t>“Stickiness” or expressing and idea so it motivates people to act</a:t>
            </a:r>
            <a:endParaRPr lang="en-GB" dirty="0" smtClean="0">
              <a:solidFill>
                <a:schemeClr val="tx1"/>
              </a:solidFill>
              <a:latin typeface="+mn-lt"/>
            </a:endParaRPr>
          </a:p>
          <a:p>
            <a:pPr marL="536575" lvl="2" indent="-174625" algn="just"/>
            <a:r>
              <a:rPr lang="en-US" dirty="0" smtClean="0">
                <a:solidFill>
                  <a:schemeClr val="tx1"/>
                </a:solidFill>
                <a:latin typeface="+mn-lt"/>
              </a:rPr>
              <a:t>“The Power of Context” controls whether those spreading an idea are able to organize groups and communities around it.</a:t>
            </a:r>
            <a:endParaRPr lang="en-GB" dirty="0" smtClean="0">
              <a:solidFill>
                <a:schemeClr val="tx1"/>
              </a:solidFill>
              <a:latin typeface="+mn-lt"/>
            </a:endParaRPr>
          </a:p>
          <a:p>
            <a:pPr lvl="2">
              <a:buNone/>
            </a:pPr>
            <a:endParaRPr lang="en-GB"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1"/>
            <a:r>
              <a:rPr lang="en-US" dirty="0" smtClean="0">
                <a:solidFill>
                  <a:schemeClr val="tx1"/>
                </a:solidFill>
              </a:rPr>
              <a:t>Measuring the effects of Word-of-Mouth (WOM)</a:t>
            </a:r>
            <a:r>
              <a:rPr lang="en-GB" dirty="0" smtClean="0">
                <a:solidFill>
                  <a:schemeClr val="tx1"/>
                </a:solidFill>
              </a:rPr>
              <a:t/>
            </a:r>
            <a:br>
              <a:rPr lang="en-GB" dirty="0" smtClean="0">
                <a:solidFill>
                  <a:schemeClr val="tx1"/>
                </a:solidFill>
              </a:rPr>
            </a:br>
            <a:endParaRPr lang="en-GB" dirty="0">
              <a:solidFill>
                <a:schemeClr val="tx1"/>
              </a:solidFill>
            </a:endParaRPr>
          </a:p>
        </p:txBody>
      </p:sp>
      <p:sp>
        <p:nvSpPr>
          <p:cNvPr id="3" name="Content Placeholder 2"/>
          <p:cNvSpPr>
            <a:spLocks noGrp="1"/>
          </p:cNvSpPr>
          <p:nvPr>
            <p:ph idx="1"/>
          </p:nvPr>
        </p:nvSpPr>
        <p:spPr>
          <a:xfrm>
            <a:off x="685800" y="1371600"/>
            <a:ext cx="7696200" cy="4572000"/>
          </a:xfrm>
        </p:spPr>
        <p:txBody>
          <a:bodyPr/>
          <a:lstStyle/>
          <a:p>
            <a:pPr marL="361950" lvl="2" indent="-266700"/>
            <a:r>
              <a:rPr lang="en-US" dirty="0" smtClean="0">
                <a:solidFill>
                  <a:schemeClr val="tx1"/>
                </a:solidFill>
                <a:latin typeface="+mn-lt"/>
              </a:rPr>
              <a:t>Intuit classified blogs into several categories velocity, share-of-voice (how much talk occurred), voice quality (what was said and to what positive or negative degrees), and sentiment (how meaningful were the comments)</a:t>
            </a:r>
            <a:endParaRPr lang="en-GB" dirty="0" smtClean="0">
              <a:solidFill>
                <a:schemeClr val="tx1"/>
              </a:solidFill>
              <a:latin typeface="+mn-lt"/>
            </a:endParaRPr>
          </a:p>
          <a:p>
            <a:pPr marL="361950" lvl="2" indent="-266700"/>
            <a:r>
              <a:rPr lang="en-US" dirty="0" smtClean="0">
                <a:solidFill>
                  <a:schemeClr val="tx1"/>
                </a:solidFill>
                <a:latin typeface="+mn-lt"/>
              </a:rPr>
              <a:t>Researcher Keller Fay notes that 80% of WOM occurs offline but many marketers focus on easy-to-track online efforts </a:t>
            </a:r>
            <a:endParaRPr lang="en-GB" dirty="0" smtClean="0">
              <a:solidFill>
                <a:schemeClr val="tx1"/>
              </a:solidFill>
              <a:latin typeface="+mn-lt"/>
            </a:endParaRPr>
          </a:p>
          <a:p>
            <a:pPr lvl="2">
              <a:buNone/>
            </a:pPr>
            <a:endParaRPr lang="en-GB"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1"/>
            <a:r>
              <a:rPr lang="en-US" dirty="0" smtClean="0">
                <a:solidFill>
                  <a:schemeClr val="tx1"/>
                </a:solidFill>
              </a:rPr>
              <a:t>Sales Representative Types</a:t>
            </a:r>
            <a:r>
              <a:rPr lang="en-GB" dirty="0" smtClean="0">
                <a:solidFill>
                  <a:schemeClr val="tx1"/>
                </a:solidFill>
              </a:rPr>
              <a:t/>
            </a:r>
            <a:br>
              <a:rPr lang="en-GB" dirty="0" smtClean="0">
                <a:solidFill>
                  <a:schemeClr val="tx1"/>
                </a:solidFill>
              </a:rPr>
            </a:br>
            <a:endParaRPr lang="en-GB" dirty="0">
              <a:solidFill>
                <a:schemeClr val="tx1"/>
              </a:solidFill>
            </a:endParaRPr>
          </a:p>
        </p:txBody>
      </p:sp>
      <p:sp>
        <p:nvSpPr>
          <p:cNvPr id="3" name="Content Placeholder 2"/>
          <p:cNvSpPr>
            <a:spLocks noGrp="1"/>
          </p:cNvSpPr>
          <p:nvPr>
            <p:ph idx="1"/>
          </p:nvPr>
        </p:nvSpPr>
        <p:spPr>
          <a:xfrm>
            <a:off x="685800" y="1371600"/>
            <a:ext cx="7696200" cy="4572000"/>
          </a:xfrm>
        </p:spPr>
        <p:txBody>
          <a:bodyPr/>
          <a:lstStyle/>
          <a:p>
            <a:pPr marL="173038" lvl="1" indent="-173038"/>
            <a:r>
              <a:rPr lang="en-US" dirty="0" smtClean="0">
                <a:solidFill>
                  <a:schemeClr val="tx1"/>
                </a:solidFill>
                <a:latin typeface="+mn-lt"/>
              </a:rPr>
              <a:t>Types of Sales representatives -  six positions </a:t>
            </a:r>
            <a:endParaRPr lang="en-GB" dirty="0" smtClean="0">
              <a:solidFill>
                <a:schemeClr val="tx1"/>
              </a:solidFill>
              <a:latin typeface="+mn-lt"/>
            </a:endParaRPr>
          </a:p>
          <a:p>
            <a:pPr lvl="2">
              <a:buFont typeface="Arial" pitchFamily="34" charset="0"/>
              <a:buChar char="‒"/>
            </a:pPr>
            <a:r>
              <a:rPr lang="en-US" dirty="0" smtClean="0">
                <a:solidFill>
                  <a:schemeClr val="tx1"/>
                </a:solidFill>
                <a:latin typeface="+mn-lt"/>
              </a:rPr>
              <a:t>Deliverer – major task is delivery of product</a:t>
            </a:r>
            <a:endParaRPr lang="en-GB" dirty="0" smtClean="0">
              <a:solidFill>
                <a:schemeClr val="tx1"/>
              </a:solidFill>
              <a:latin typeface="+mn-lt"/>
            </a:endParaRPr>
          </a:p>
          <a:p>
            <a:pPr lvl="2">
              <a:buFont typeface="Arial" pitchFamily="34" charset="0"/>
              <a:buChar char="‒"/>
            </a:pPr>
            <a:r>
              <a:rPr lang="en-US" dirty="0" smtClean="0">
                <a:solidFill>
                  <a:schemeClr val="tx1"/>
                </a:solidFill>
                <a:latin typeface="+mn-lt"/>
              </a:rPr>
              <a:t>Order taker- inside or behind counter, outside which goes out and  makes calls</a:t>
            </a:r>
            <a:endParaRPr lang="en-GB" dirty="0" smtClean="0">
              <a:solidFill>
                <a:schemeClr val="tx1"/>
              </a:solidFill>
              <a:latin typeface="+mn-lt"/>
            </a:endParaRPr>
          </a:p>
          <a:p>
            <a:pPr lvl="2">
              <a:buFont typeface="Arial" pitchFamily="34" charset="0"/>
              <a:buChar char="‒"/>
            </a:pPr>
            <a:r>
              <a:rPr lang="en-US" dirty="0" smtClean="0">
                <a:solidFill>
                  <a:schemeClr val="tx1"/>
                </a:solidFill>
                <a:latin typeface="+mn-lt"/>
              </a:rPr>
              <a:t>Missionary – do not </a:t>
            </a:r>
            <a:r>
              <a:rPr lang="en-US" dirty="0" smtClean="0">
                <a:solidFill>
                  <a:schemeClr val="tx1"/>
                </a:solidFill>
                <a:latin typeface="+mn-lt"/>
              </a:rPr>
              <a:t>take </a:t>
            </a:r>
            <a:r>
              <a:rPr lang="en-US" dirty="0" smtClean="0">
                <a:solidFill>
                  <a:schemeClr val="tx1"/>
                </a:solidFill>
                <a:latin typeface="+mn-lt"/>
              </a:rPr>
              <a:t>orders but build relationships</a:t>
            </a:r>
            <a:endParaRPr lang="en-GB" dirty="0" smtClean="0">
              <a:solidFill>
                <a:schemeClr val="tx1"/>
              </a:solidFill>
              <a:latin typeface="+mn-lt"/>
            </a:endParaRPr>
          </a:p>
          <a:p>
            <a:pPr lvl="2">
              <a:buFont typeface="Arial" pitchFamily="34" charset="0"/>
              <a:buChar char="‒"/>
            </a:pPr>
            <a:r>
              <a:rPr lang="en-US" dirty="0" smtClean="0">
                <a:solidFill>
                  <a:schemeClr val="tx1"/>
                </a:solidFill>
                <a:latin typeface="+mn-lt"/>
              </a:rPr>
              <a:t>Technician – serve as a knowledge resource</a:t>
            </a:r>
            <a:endParaRPr lang="en-GB" dirty="0" smtClean="0">
              <a:solidFill>
                <a:schemeClr val="tx1"/>
              </a:solidFill>
              <a:latin typeface="+mn-lt"/>
            </a:endParaRPr>
          </a:p>
          <a:p>
            <a:pPr lvl="2">
              <a:buNone/>
            </a:pPr>
            <a:endParaRPr lang="en-GB"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1"/>
            <a:r>
              <a:rPr lang="en-US" dirty="0" smtClean="0">
                <a:solidFill>
                  <a:schemeClr val="tx1"/>
                </a:solidFill>
              </a:rPr>
              <a:t>Sales Representative Types </a:t>
            </a:r>
            <a:r>
              <a:rPr lang="en-GB" dirty="0" smtClean="0">
                <a:solidFill>
                  <a:schemeClr val="tx1"/>
                </a:solidFill>
              </a:rPr>
              <a:t/>
            </a:r>
            <a:br>
              <a:rPr lang="en-GB" dirty="0" smtClean="0">
                <a:solidFill>
                  <a:schemeClr val="tx1"/>
                </a:solidFill>
              </a:rPr>
            </a:br>
            <a:endParaRPr lang="en-GB" dirty="0">
              <a:solidFill>
                <a:schemeClr val="tx1"/>
              </a:solidFill>
            </a:endParaRPr>
          </a:p>
        </p:txBody>
      </p:sp>
      <p:sp>
        <p:nvSpPr>
          <p:cNvPr id="3" name="Content Placeholder 2"/>
          <p:cNvSpPr>
            <a:spLocks noGrp="1"/>
          </p:cNvSpPr>
          <p:nvPr>
            <p:ph idx="1"/>
          </p:nvPr>
        </p:nvSpPr>
        <p:spPr>
          <a:xfrm>
            <a:off x="685800" y="1371600"/>
            <a:ext cx="7696200" cy="4572000"/>
          </a:xfrm>
        </p:spPr>
        <p:txBody>
          <a:bodyPr/>
          <a:lstStyle/>
          <a:p>
            <a:pPr lvl="2">
              <a:buFont typeface="Arial" pitchFamily="34" charset="0"/>
              <a:buChar char="‒"/>
            </a:pPr>
            <a:r>
              <a:rPr lang="en-US" dirty="0" smtClean="0">
                <a:solidFill>
                  <a:schemeClr val="tx1"/>
                </a:solidFill>
                <a:latin typeface="+mn-lt"/>
              </a:rPr>
              <a:t>Demand creator – use creative skills to sell tangible goods</a:t>
            </a:r>
            <a:endParaRPr lang="en-GB" dirty="0" smtClean="0">
              <a:solidFill>
                <a:schemeClr val="tx1"/>
              </a:solidFill>
              <a:latin typeface="+mn-lt"/>
            </a:endParaRPr>
          </a:p>
          <a:p>
            <a:pPr lvl="2">
              <a:buFont typeface="Arial" pitchFamily="34" charset="0"/>
              <a:buChar char="‒"/>
            </a:pPr>
            <a:r>
              <a:rPr lang="en-US" dirty="0" smtClean="0">
                <a:solidFill>
                  <a:schemeClr val="tx1"/>
                </a:solidFill>
                <a:latin typeface="+mn-lt"/>
              </a:rPr>
              <a:t>Solution Vendor – Consultative selling by providing solutions to solve the customer problem  </a:t>
            </a:r>
            <a:endParaRPr lang="en-GB" dirty="0" smtClean="0">
              <a:solidFill>
                <a:schemeClr val="tx1"/>
              </a:solidFill>
              <a:latin typeface="+mn-lt"/>
            </a:endParaRPr>
          </a:p>
          <a:p>
            <a:pPr lvl="2">
              <a:buNone/>
            </a:pPr>
            <a:endParaRPr lang="en-GB"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1"/>
            <a:r>
              <a:rPr lang="en-GB" dirty="0" smtClean="0">
                <a:solidFill>
                  <a:schemeClr val="tx1"/>
                </a:solidFill>
              </a:rPr>
              <a:t>Personal Selling and Relationship Marketing</a:t>
            </a:r>
            <a:br>
              <a:rPr lang="en-GB" dirty="0" smtClean="0">
                <a:solidFill>
                  <a:schemeClr val="tx1"/>
                </a:solidFill>
              </a:rPr>
            </a:br>
            <a:endParaRPr lang="en-GB" dirty="0">
              <a:solidFill>
                <a:schemeClr val="tx1"/>
              </a:solidFill>
            </a:endParaRPr>
          </a:p>
        </p:txBody>
      </p:sp>
      <p:sp>
        <p:nvSpPr>
          <p:cNvPr id="3" name="Content Placeholder 2"/>
          <p:cNvSpPr>
            <a:spLocks noGrp="1"/>
          </p:cNvSpPr>
          <p:nvPr>
            <p:ph idx="1"/>
          </p:nvPr>
        </p:nvSpPr>
        <p:spPr>
          <a:xfrm>
            <a:off x="685800" y="1371600"/>
            <a:ext cx="7696200" cy="4572000"/>
          </a:xfrm>
        </p:spPr>
        <p:txBody>
          <a:bodyPr/>
          <a:lstStyle/>
          <a:p>
            <a:pPr lvl="2"/>
            <a:r>
              <a:rPr lang="en-US" dirty="0" smtClean="0">
                <a:solidFill>
                  <a:schemeClr val="tx1"/>
                </a:solidFill>
                <a:latin typeface="+mn-lt"/>
              </a:rPr>
              <a:t>Personal Selling steps appropriate for transaction situations</a:t>
            </a:r>
            <a:endParaRPr lang="en-GB" dirty="0" smtClean="0">
              <a:solidFill>
                <a:schemeClr val="tx1"/>
              </a:solidFill>
              <a:latin typeface="+mn-lt"/>
            </a:endParaRPr>
          </a:p>
          <a:p>
            <a:pPr lvl="2"/>
            <a:r>
              <a:rPr lang="en-US" dirty="0" smtClean="0">
                <a:solidFill>
                  <a:schemeClr val="tx1"/>
                </a:solidFill>
                <a:latin typeface="+mn-lt"/>
              </a:rPr>
              <a:t>relationship Marketing steps required to build long-term customer relationship and ensuing loyalty  </a:t>
            </a:r>
            <a:endParaRPr lang="en-GB" dirty="0" smtClean="0">
              <a:solidFill>
                <a:schemeClr val="tx1"/>
              </a:solidFill>
              <a:latin typeface="+mn-lt"/>
            </a:endParaRPr>
          </a:p>
          <a:p>
            <a:pPr lvl="2">
              <a:buNone/>
            </a:pPr>
            <a:endParaRPr lang="en-GB"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1371600"/>
            <a:ext cx="7696200" cy="4572000"/>
          </a:xfrm>
        </p:spPr>
        <p:txBody>
          <a:bodyPr/>
          <a:lstStyle/>
          <a:p>
            <a:pPr marL="268288" lvl="2" indent="-95250" algn="ctr">
              <a:buNone/>
            </a:pPr>
            <a:r>
              <a:rPr lang="en-US" sz="5400" dirty="0" smtClean="0">
                <a:solidFill>
                  <a:schemeClr val="tx1"/>
                </a:solidFill>
                <a:latin typeface="+mn-lt"/>
              </a:rPr>
              <a:t> Company must develop sales force objectives, strategy, structure, size and compensation.</a:t>
            </a:r>
            <a:endParaRPr lang="en-GB" sz="54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1"/>
            <a:r>
              <a:rPr lang="en-US" dirty="0" smtClean="0">
                <a:solidFill>
                  <a:schemeClr val="tx1"/>
                </a:solidFill>
              </a:rPr>
              <a:t/>
            </a:r>
            <a:br>
              <a:rPr lang="en-US" dirty="0" smtClean="0">
                <a:solidFill>
                  <a:schemeClr val="tx1"/>
                </a:solidFill>
              </a:rPr>
            </a:br>
            <a:r>
              <a:rPr lang="en-US" dirty="0" smtClean="0">
                <a:solidFill>
                  <a:schemeClr val="tx1"/>
                </a:solidFill>
              </a:rPr>
              <a:t/>
            </a:r>
            <a:br>
              <a:rPr lang="en-US" dirty="0" smtClean="0">
                <a:solidFill>
                  <a:schemeClr val="tx1"/>
                </a:solidFill>
              </a:rPr>
            </a:br>
            <a:r>
              <a:rPr lang="en-US" dirty="0" smtClean="0">
                <a:solidFill>
                  <a:schemeClr val="tx1"/>
                </a:solidFill>
              </a:rPr>
              <a:t>Sales Force Objectives and Strategy </a:t>
            </a:r>
            <a:r>
              <a:rPr lang="en-GB" dirty="0" smtClean="0">
                <a:solidFill>
                  <a:schemeClr val="tx1"/>
                </a:solidFill>
              </a:rPr>
              <a:t/>
            </a:r>
            <a:br>
              <a:rPr lang="en-GB" dirty="0" smtClean="0">
                <a:solidFill>
                  <a:schemeClr val="tx1"/>
                </a:solidFill>
              </a:rPr>
            </a:br>
            <a:r>
              <a:rPr lang="en-GB" dirty="0" smtClean="0">
                <a:solidFill>
                  <a:schemeClr val="tx1"/>
                </a:solidFill>
              </a:rPr>
              <a:t/>
            </a:r>
            <a:br>
              <a:rPr lang="en-GB" dirty="0" smtClean="0">
                <a:solidFill>
                  <a:schemeClr val="tx1"/>
                </a:solidFill>
              </a:rPr>
            </a:br>
            <a:endParaRPr lang="en-GB" dirty="0">
              <a:solidFill>
                <a:schemeClr val="tx1"/>
              </a:solidFill>
            </a:endParaRPr>
          </a:p>
        </p:txBody>
      </p:sp>
      <p:sp>
        <p:nvSpPr>
          <p:cNvPr id="3" name="Content Placeholder 2"/>
          <p:cNvSpPr>
            <a:spLocks noGrp="1"/>
          </p:cNvSpPr>
          <p:nvPr>
            <p:ph idx="1"/>
          </p:nvPr>
        </p:nvSpPr>
        <p:spPr>
          <a:xfrm>
            <a:off x="685800" y="1371600"/>
            <a:ext cx="7696200" cy="4572000"/>
          </a:xfrm>
        </p:spPr>
        <p:txBody>
          <a:bodyPr/>
          <a:lstStyle/>
          <a:p>
            <a:pPr marL="268288" lvl="2" indent="-173038" algn="just"/>
            <a:r>
              <a:rPr lang="en-US" dirty="0" smtClean="0">
                <a:solidFill>
                  <a:schemeClr val="tx1"/>
                </a:solidFill>
                <a:latin typeface="+mn-lt"/>
              </a:rPr>
              <a:t>Objectives - tasks to perform include prospecting, targeting, communicating, selling, servicing, information gathering, and allocating</a:t>
            </a:r>
            <a:endParaRPr lang="en-GB" dirty="0" smtClean="0">
              <a:solidFill>
                <a:schemeClr val="tx1"/>
              </a:solidFill>
              <a:latin typeface="+mn-lt"/>
            </a:endParaRPr>
          </a:p>
          <a:p>
            <a:pPr marL="268288" lvl="2" indent="-173038" algn="just"/>
            <a:r>
              <a:rPr lang="en-US" dirty="0" smtClean="0">
                <a:solidFill>
                  <a:schemeClr val="tx1"/>
                </a:solidFill>
                <a:latin typeface="+mn-lt"/>
              </a:rPr>
              <a:t>Strategy - approach can be sales rep to buyer, sales rep to buyer group, sales team to buyer group, and conference selling or seminar selling.  A company can utilize a direct (company) or contractual (outside) sales force</a:t>
            </a:r>
            <a:endParaRPr lang="en-GB" dirty="0" smtClean="0">
              <a:solidFill>
                <a:schemeClr val="tx1"/>
              </a:solidFill>
              <a:latin typeface="+mn-lt"/>
            </a:endParaRPr>
          </a:p>
          <a:p>
            <a:pPr marL="268288" lvl="2" indent="-173038" algn="just">
              <a:buNone/>
            </a:pPr>
            <a:endParaRPr lang="en-GB"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1"/>
            <a:r>
              <a:rPr lang="en-US" dirty="0" smtClean="0">
                <a:solidFill>
                  <a:schemeClr val="tx1"/>
                </a:solidFill>
              </a:rPr>
              <a:t/>
            </a:r>
            <a:br>
              <a:rPr lang="en-US" dirty="0" smtClean="0">
                <a:solidFill>
                  <a:schemeClr val="tx1"/>
                </a:solidFill>
              </a:rPr>
            </a:br>
            <a:r>
              <a:rPr lang="en-US" dirty="0" smtClean="0">
                <a:solidFill>
                  <a:schemeClr val="tx1"/>
                </a:solidFill>
              </a:rPr>
              <a:t/>
            </a:r>
            <a:br>
              <a:rPr lang="en-US" dirty="0" smtClean="0">
                <a:solidFill>
                  <a:schemeClr val="tx1"/>
                </a:solidFill>
              </a:rPr>
            </a:br>
            <a:r>
              <a:rPr lang="en-US" dirty="0" smtClean="0">
                <a:solidFill>
                  <a:schemeClr val="tx1"/>
                </a:solidFill>
              </a:rPr>
              <a:t>Sales Force Objectives and Strategy </a:t>
            </a:r>
            <a:r>
              <a:rPr lang="en-GB" dirty="0" smtClean="0">
                <a:solidFill>
                  <a:schemeClr val="tx1"/>
                </a:solidFill>
              </a:rPr>
              <a:t/>
            </a:r>
            <a:br>
              <a:rPr lang="en-GB" dirty="0" smtClean="0">
                <a:solidFill>
                  <a:schemeClr val="tx1"/>
                </a:solidFill>
              </a:rPr>
            </a:br>
            <a:r>
              <a:rPr lang="en-GB" dirty="0" smtClean="0">
                <a:solidFill>
                  <a:schemeClr val="tx1"/>
                </a:solidFill>
              </a:rPr>
              <a:t/>
            </a:r>
            <a:br>
              <a:rPr lang="en-GB" dirty="0" smtClean="0">
                <a:solidFill>
                  <a:schemeClr val="tx1"/>
                </a:solidFill>
              </a:rPr>
            </a:br>
            <a:endParaRPr lang="en-GB" dirty="0">
              <a:solidFill>
                <a:schemeClr val="tx1"/>
              </a:solidFill>
            </a:endParaRPr>
          </a:p>
        </p:txBody>
      </p:sp>
      <p:sp>
        <p:nvSpPr>
          <p:cNvPr id="3" name="Content Placeholder 2"/>
          <p:cNvSpPr>
            <a:spLocks noGrp="1"/>
          </p:cNvSpPr>
          <p:nvPr>
            <p:ph idx="1"/>
          </p:nvPr>
        </p:nvSpPr>
        <p:spPr>
          <a:xfrm>
            <a:off x="685800" y="1371600"/>
            <a:ext cx="7696200" cy="4572000"/>
          </a:xfrm>
        </p:spPr>
        <p:txBody>
          <a:bodyPr/>
          <a:lstStyle/>
          <a:p>
            <a:pPr marL="268288" lvl="2" indent="-173038" algn="just"/>
            <a:r>
              <a:rPr lang="en-US" dirty="0" smtClean="0">
                <a:solidFill>
                  <a:schemeClr val="tx1"/>
                </a:solidFill>
                <a:latin typeface="+mn-lt"/>
              </a:rPr>
              <a:t>Direct sales force – full or part-time sales representative that work directly for the selling firm</a:t>
            </a:r>
            <a:endParaRPr lang="en-GB" dirty="0" smtClean="0">
              <a:solidFill>
                <a:schemeClr val="tx1"/>
              </a:solidFill>
              <a:latin typeface="+mn-lt"/>
            </a:endParaRPr>
          </a:p>
          <a:p>
            <a:pPr marL="268288" lvl="2" indent="-173038" algn="just"/>
            <a:r>
              <a:rPr lang="en-US" dirty="0" smtClean="0">
                <a:solidFill>
                  <a:schemeClr val="tx1"/>
                </a:solidFill>
                <a:latin typeface="+mn-lt"/>
              </a:rPr>
              <a:t>Contractual sales force – external partners who work on commission (e.g. manufacturers’ reps, sales agents, brokers)</a:t>
            </a:r>
            <a:endParaRPr lang="en-GB" dirty="0" smtClean="0">
              <a:solidFill>
                <a:schemeClr val="tx1"/>
              </a:solidFill>
              <a:latin typeface="+mn-lt"/>
            </a:endParaRPr>
          </a:p>
          <a:p>
            <a:pPr marL="268288" lvl="2" indent="-173038" algn="just">
              <a:buNone/>
            </a:pPr>
            <a:endParaRPr lang="en-GB"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1"/>
            <a:r>
              <a:rPr lang="en-US" dirty="0" smtClean="0">
                <a:solidFill>
                  <a:schemeClr val="tx1"/>
                </a:solidFill>
              </a:rPr>
              <a:t/>
            </a:r>
            <a:br>
              <a:rPr lang="en-US" dirty="0" smtClean="0">
                <a:solidFill>
                  <a:schemeClr val="tx1"/>
                </a:solidFill>
              </a:rPr>
            </a:br>
            <a:r>
              <a:rPr lang="en-US" dirty="0" smtClean="0">
                <a:solidFill>
                  <a:schemeClr val="tx1"/>
                </a:solidFill>
              </a:rPr>
              <a:t/>
            </a:r>
            <a:br>
              <a:rPr lang="en-US" dirty="0" smtClean="0">
                <a:solidFill>
                  <a:schemeClr val="tx1"/>
                </a:solidFill>
              </a:rPr>
            </a:br>
            <a:r>
              <a:rPr lang="en-US" dirty="0" smtClean="0">
                <a:solidFill>
                  <a:schemeClr val="tx1"/>
                </a:solidFill>
              </a:rPr>
              <a:t>Sales Force Structure</a:t>
            </a:r>
            <a:r>
              <a:rPr lang="en-GB" dirty="0" smtClean="0">
                <a:solidFill>
                  <a:schemeClr val="tx1"/>
                </a:solidFill>
              </a:rPr>
              <a:t/>
            </a:r>
            <a:br>
              <a:rPr lang="en-GB" dirty="0" smtClean="0">
                <a:solidFill>
                  <a:schemeClr val="tx1"/>
                </a:solidFill>
              </a:rPr>
            </a:br>
            <a:r>
              <a:rPr lang="en-GB" dirty="0" smtClean="0">
                <a:solidFill>
                  <a:schemeClr val="tx1"/>
                </a:solidFill>
              </a:rPr>
              <a:t/>
            </a:r>
            <a:br>
              <a:rPr lang="en-GB" dirty="0" smtClean="0">
                <a:solidFill>
                  <a:schemeClr val="tx1"/>
                </a:solidFill>
              </a:rPr>
            </a:br>
            <a:endParaRPr lang="en-GB" dirty="0">
              <a:solidFill>
                <a:schemeClr val="tx1"/>
              </a:solidFill>
            </a:endParaRPr>
          </a:p>
        </p:txBody>
      </p:sp>
      <p:sp>
        <p:nvSpPr>
          <p:cNvPr id="3" name="Content Placeholder 2"/>
          <p:cNvSpPr>
            <a:spLocks noGrp="1"/>
          </p:cNvSpPr>
          <p:nvPr>
            <p:ph idx="1"/>
          </p:nvPr>
        </p:nvSpPr>
        <p:spPr>
          <a:xfrm>
            <a:off x="685800" y="1371600"/>
            <a:ext cx="7696200" cy="4572000"/>
          </a:xfrm>
        </p:spPr>
        <p:txBody>
          <a:bodyPr/>
          <a:lstStyle/>
          <a:p>
            <a:pPr lvl="2"/>
            <a:r>
              <a:rPr lang="en-US" dirty="0" smtClean="0">
                <a:solidFill>
                  <a:schemeClr val="tx1"/>
                </a:solidFill>
                <a:latin typeface="+mn-lt"/>
              </a:rPr>
              <a:t>Territorial – use when selling one product line to one end-using industry with customers in many locations</a:t>
            </a:r>
            <a:endParaRPr lang="en-GB" dirty="0" smtClean="0">
              <a:solidFill>
                <a:schemeClr val="tx1"/>
              </a:solidFill>
              <a:latin typeface="+mn-lt"/>
            </a:endParaRPr>
          </a:p>
          <a:p>
            <a:pPr lvl="2"/>
            <a:r>
              <a:rPr lang="en-US" dirty="0" smtClean="0">
                <a:solidFill>
                  <a:schemeClr val="tx1"/>
                </a:solidFill>
                <a:latin typeface="+mn-lt"/>
              </a:rPr>
              <a:t>Product – use when selling many products to many types of customers </a:t>
            </a:r>
            <a:endParaRPr lang="en-GB" dirty="0" smtClean="0">
              <a:solidFill>
                <a:schemeClr val="tx1"/>
              </a:solidFill>
              <a:latin typeface="+mn-lt"/>
            </a:endParaRPr>
          </a:p>
          <a:p>
            <a:pPr lvl="2"/>
            <a:r>
              <a:rPr lang="en-US" dirty="0" smtClean="0">
                <a:solidFill>
                  <a:schemeClr val="tx1"/>
                </a:solidFill>
                <a:latin typeface="+mn-lt"/>
              </a:rPr>
              <a:t>Market – option similar to product structure</a:t>
            </a:r>
            <a:endParaRPr lang="en-GB" dirty="0" smtClean="0">
              <a:solidFill>
                <a:schemeClr val="tx1"/>
              </a:solidFill>
              <a:latin typeface="+mn-lt"/>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1"/>
            <a:r>
              <a:rPr lang="en-US" dirty="0" smtClean="0">
                <a:solidFill>
                  <a:schemeClr val="tx1"/>
                </a:solidFill>
              </a:rPr>
              <a:t/>
            </a:r>
            <a:br>
              <a:rPr lang="en-US" dirty="0" smtClean="0">
                <a:solidFill>
                  <a:schemeClr val="tx1"/>
                </a:solidFill>
              </a:rPr>
            </a:br>
            <a:r>
              <a:rPr lang="en-US" dirty="0" smtClean="0">
                <a:solidFill>
                  <a:schemeClr val="tx1"/>
                </a:solidFill>
              </a:rPr>
              <a:t/>
            </a:r>
            <a:br>
              <a:rPr lang="en-US" dirty="0" smtClean="0">
                <a:solidFill>
                  <a:schemeClr val="tx1"/>
                </a:solidFill>
              </a:rPr>
            </a:br>
            <a:r>
              <a:rPr lang="en-US" dirty="0" smtClean="0">
                <a:solidFill>
                  <a:schemeClr val="tx1"/>
                </a:solidFill>
              </a:rPr>
              <a:t>Sales Force Structure</a:t>
            </a:r>
            <a:r>
              <a:rPr lang="en-GB" dirty="0" smtClean="0">
                <a:solidFill>
                  <a:schemeClr val="tx1"/>
                </a:solidFill>
              </a:rPr>
              <a:t/>
            </a:r>
            <a:br>
              <a:rPr lang="en-GB" dirty="0" smtClean="0">
                <a:solidFill>
                  <a:schemeClr val="tx1"/>
                </a:solidFill>
              </a:rPr>
            </a:br>
            <a:r>
              <a:rPr lang="en-GB" dirty="0" smtClean="0">
                <a:solidFill>
                  <a:schemeClr val="tx1"/>
                </a:solidFill>
              </a:rPr>
              <a:t/>
            </a:r>
            <a:br>
              <a:rPr lang="en-GB" dirty="0" smtClean="0">
                <a:solidFill>
                  <a:schemeClr val="tx1"/>
                </a:solidFill>
              </a:rPr>
            </a:br>
            <a:endParaRPr lang="en-GB" dirty="0">
              <a:solidFill>
                <a:schemeClr val="tx1"/>
              </a:solidFill>
            </a:endParaRPr>
          </a:p>
        </p:txBody>
      </p:sp>
      <p:sp>
        <p:nvSpPr>
          <p:cNvPr id="3" name="Content Placeholder 2"/>
          <p:cNvSpPr>
            <a:spLocks noGrp="1"/>
          </p:cNvSpPr>
          <p:nvPr>
            <p:ph idx="1"/>
          </p:nvPr>
        </p:nvSpPr>
        <p:spPr>
          <a:xfrm>
            <a:off x="685800" y="1371600"/>
            <a:ext cx="7696200" cy="4572000"/>
          </a:xfrm>
        </p:spPr>
        <p:txBody>
          <a:bodyPr/>
          <a:lstStyle/>
          <a:p>
            <a:pPr lvl="2"/>
            <a:r>
              <a:rPr lang="en-US" dirty="0" smtClean="0">
                <a:solidFill>
                  <a:schemeClr val="tx1"/>
                </a:solidFill>
                <a:latin typeface="+mn-lt"/>
              </a:rPr>
              <a:t>Example - Motorola uses four types of sales force structure: strategic market, geographic, distributor sales force focusing on distributors and an inside sales force using inbound and outbound telemarketing. Some companies categorize their large and valuable customers as strategic accounts and create a strategic account management team to manage each of these types of customers.</a:t>
            </a:r>
            <a:endParaRPr lang="en-GB" dirty="0" smtClean="0">
              <a:solidFill>
                <a:schemeClr val="tx1"/>
              </a:solidFill>
              <a:latin typeface="+mn-lt"/>
            </a:endParaRPr>
          </a:p>
          <a:p>
            <a:pPr marL="268288" lvl="2" indent="-173038" algn="just">
              <a:buNone/>
            </a:pPr>
            <a:endParaRPr lang="en-GB"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1"/>
            <a:r>
              <a:rPr lang="en-US" dirty="0" smtClean="0">
                <a:solidFill>
                  <a:schemeClr val="tx1"/>
                </a:solidFill>
              </a:rPr>
              <a:t/>
            </a:r>
            <a:br>
              <a:rPr lang="en-US" dirty="0" smtClean="0">
                <a:solidFill>
                  <a:schemeClr val="tx1"/>
                </a:solidFill>
              </a:rPr>
            </a:br>
            <a:r>
              <a:rPr lang="en-US" dirty="0" smtClean="0">
                <a:solidFill>
                  <a:schemeClr val="tx1"/>
                </a:solidFill>
              </a:rPr>
              <a:t/>
            </a:r>
            <a:br>
              <a:rPr lang="en-US" dirty="0" smtClean="0">
                <a:solidFill>
                  <a:schemeClr val="tx1"/>
                </a:solidFill>
              </a:rPr>
            </a:br>
            <a:r>
              <a:rPr lang="en-US" dirty="0" smtClean="0">
                <a:solidFill>
                  <a:schemeClr val="tx1"/>
                </a:solidFill>
              </a:rPr>
              <a:t>Sales Force Size</a:t>
            </a:r>
            <a:r>
              <a:rPr lang="en-GB" dirty="0" smtClean="0">
                <a:solidFill>
                  <a:schemeClr val="tx1"/>
                </a:solidFill>
              </a:rPr>
              <a:t/>
            </a:r>
            <a:br>
              <a:rPr lang="en-GB" dirty="0" smtClean="0">
                <a:solidFill>
                  <a:schemeClr val="tx1"/>
                </a:solidFill>
              </a:rPr>
            </a:br>
            <a:endParaRPr lang="en-GB" dirty="0">
              <a:solidFill>
                <a:schemeClr val="tx1"/>
              </a:solidFill>
            </a:endParaRPr>
          </a:p>
        </p:txBody>
      </p:sp>
      <p:sp>
        <p:nvSpPr>
          <p:cNvPr id="3" name="Content Placeholder 2"/>
          <p:cNvSpPr>
            <a:spLocks noGrp="1"/>
          </p:cNvSpPr>
          <p:nvPr>
            <p:ph idx="1"/>
          </p:nvPr>
        </p:nvSpPr>
        <p:spPr>
          <a:xfrm>
            <a:off x="685800" y="1371600"/>
            <a:ext cx="7696200" cy="4572000"/>
          </a:xfrm>
        </p:spPr>
        <p:txBody>
          <a:bodyPr/>
          <a:lstStyle/>
          <a:p>
            <a:pPr marL="361950" lvl="2" indent="-188913"/>
            <a:r>
              <a:rPr lang="en-US" sz="2400" dirty="0" smtClean="0">
                <a:solidFill>
                  <a:schemeClr val="tx1"/>
                </a:solidFill>
                <a:latin typeface="+mn-lt"/>
              </a:rPr>
              <a:t>Group customers into size classes according to sales volume</a:t>
            </a:r>
            <a:endParaRPr lang="en-GB" sz="2400" dirty="0" smtClean="0">
              <a:solidFill>
                <a:schemeClr val="tx1"/>
              </a:solidFill>
              <a:latin typeface="+mn-lt"/>
            </a:endParaRPr>
          </a:p>
          <a:p>
            <a:pPr marL="361950" lvl="2" indent="-188913"/>
            <a:r>
              <a:rPr lang="en-US" sz="2400" dirty="0" smtClean="0">
                <a:solidFill>
                  <a:schemeClr val="tx1"/>
                </a:solidFill>
                <a:latin typeface="+mn-lt"/>
              </a:rPr>
              <a:t>Establish call frequencies (# of account calls per year)</a:t>
            </a:r>
            <a:endParaRPr lang="en-GB" sz="2400" dirty="0" smtClean="0">
              <a:solidFill>
                <a:schemeClr val="tx1"/>
              </a:solidFill>
              <a:latin typeface="+mn-lt"/>
            </a:endParaRPr>
          </a:p>
          <a:p>
            <a:pPr marL="361950" lvl="2" indent="-188913"/>
            <a:r>
              <a:rPr lang="en-US" sz="2400" dirty="0" smtClean="0">
                <a:solidFill>
                  <a:schemeClr val="tx1"/>
                </a:solidFill>
                <a:latin typeface="+mn-lt"/>
              </a:rPr>
              <a:t>Multiply # of accounts in each size class by call frequency to arrive at total workload, in sales calls per year</a:t>
            </a:r>
            <a:endParaRPr lang="en-GB" sz="2400" dirty="0" smtClean="0">
              <a:solidFill>
                <a:schemeClr val="tx1"/>
              </a:solidFill>
              <a:latin typeface="+mn-lt"/>
            </a:endParaRPr>
          </a:p>
          <a:p>
            <a:pPr marL="361950" lvl="2" indent="-188913"/>
            <a:r>
              <a:rPr lang="en-US" sz="2400" dirty="0" smtClean="0">
                <a:solidFill>
                  <a:schemeClr val="tx1"/>
                </a:solidFill>
                <a:latin typeface="+mn-lt"/>
              </a:rPr>
              <a:t>Determine average # of calls a sales rep can make per year</a:t>
            </a:r>
            <a:endParaRPr lang="en-GB" sz="2400" dirty="0" smtClean="0">
              <a:solidFill>
                <a:schemeClr val="tx1"/>
              </a:solidFill>
              <a:latin typeface="+mn-lt"/>
            </a:endParaRPr>
          </a:p>
          <a:p>
            <a:pPr marL="361950" lvl="2" indent="-188913"/>
            <a:r>
              <a:rPr lang="en-US" sz="2400" dirty="0" smtClean="0">
                <a:solidFill>
                  <a:schemeClr val="tx1"/>
                </a:solidFill>
                <a:latin typeface="+mn-lt"/>
              </a:rPr>
              <a:t>Divide total annual calls (calculated in step 3 above) by the average annual calls made by a rep (calculated in step 4 above) to see number of reps needed</a:t>
            </a:r>
            <a:endParaRPr lang="en-GB" sz="2400" dirty="0" smtClean="0">
              <a:solidFill>
                <a:schemeClr val="tx1"/>
              </a:solidFill>
              <a:latin typeface="+mn-lt"/>
            </a:endParaRPr>
          </a:p>
          <a:p>
            <a:pPr marL="268288" lvl="2" indent="-173038" algn="just">
              <a:buNone/>
            </a:pPr>
            <a:endParaRPr lang="en-GB"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1"/>
            <a:r>
              <a:rPr lang="en-US" dirty="0" smtClean="0">
                <a:solidFill>
                  <a:schemeClr val="tx1"/>
                </a:solidFill>
              </a:rPr>
              <a:t>Sales Force </a:t>
            </a:r>
            <a:r>
              <a:rPr lang="en-GB" dirty="0" smtClean="0">
                <a:solidFill>
                  <a:schemeClr val="tx1"/>
                </a:solidFill>
              </a:rPr>
              <a:t>Compensation</a:t>
            </a:r>
            <a:endParaRPr lang="en-GB" dirty="0">
              <a:solidFill>
                <a:schemeClr val="tx1"/>
              </a:solidFill>
            </a:endParaRPr>
          </a:p>
        </p:txBody>
      </p:sp>
      <p:sp>
        <p:nvSpPr>
          <p:cNvPr id="3" name="Content Placeholder 2"/>
          <p:cNvSpPr>
            <a:spLocks noGrp="1"/>
          </p:cNvSpPr>
          <p:nvPr>
            <p:ph idx="1"/>
          </p:nvPr>
        </p:nvSpPr>
        <p:spPr>
          <a:xfrm>
            <a:off x="685800" y="1371600"/>
            <a:ext cx="7696200" cy="4572000"/>
          </a:xfrm>
        </p:spPr>
        <p:txBody>
          <a:bodyPr/>
          <a:lstStyle/>
          <a:p>
            <a:pPr lvl="2"/>
            <a:r>
              <a:rPr lang="en-US" dirty="0" smtClean="0">
                <a:solidFill>
                  <a:schemeClr val="tx1"/>
                </a:solidFill>
                <a:latin typeface="+mn-lt"/>
              </a:rPr>
              <a:t>Fixed compensation </a:t>
            </a:r>
            <a:endParaRPr lang="en-GB" dirty="0" smtClean="0">
              <a:solidFill>
                <a:schemeClr val="tx1"/>
              </a:solidFill>
              <a:latin typeface="+mn-lt"/>
            </a:endParaRPr>
          </a:p>
          <a:p>
            <a:pPr lvl="3">
              <a:buFont typeface="Arial" pitchFamily="34" charset="0"/>
              <a:buChar char="‒"/>
            </a:pPr>
            <a:r>
              <a:rPr lang="en-US" dirty="0" smtClean="0">
                <a:solidFill>
                  <a:schemeClr val="tx1"/>
                </a:solidFill>
                <a:latin typeface="+mn-lt"/>
              </a:rPr>
              <a:t>Salary satisfies need for income stability</a:t>
            </a:r>
            <a:endParaRPr lang="en-GB" dirty="0" smtClean="0">
              <a:solidFill>
                <a:schemeClr val="tx1"/>
              </a:solidFill>
              <a:latin typeface="+mn-lt"/>
            </a:endParaRPr>
          </a:p>
          <a:p>
            <a:pPr lvl="3">
              <a:buFont typeface="Arial" pitchFamily="34" charset="0"/>
              <a:buChar char="‒"/>
            </a:pPr>
            <a:r>
              <a:rPr lang="en-US" dirty="0" smtClean="0">
                <a:solidFill>
                  <a:schemeClr val="tx1"/>
                </a:solidFill>
                <a:latin typeface="+mn-lt"/>
              </a:rPr>
              <a:t>Common in jobs with a high ratio of non-selling to selling duties and jobs here the selling task is complex and requires teamwork</a:t>
            </a:r>
            <a:endParaRPr lang="en-GB" dirty="0" smtClean="0">
              <a:solidFill>
                <a:schemeClr val="tx1"/>
              </a:solidFill>
              <a:latin typeface="+mn-lt"/>
            </a:endParaRPr>
          </a:p>
          <a:p>
            <a:pPr lvl="2"/>
            <a:r>
              <a:rPr lang="en-US" dirty="0" smtClean="0">
                <a:solidFill>
                  <a:schemeClr val="tx1"/>
                </a:solidFill>
                <a:latin typeface="+mn-lt"/>
              </a:rPr>
              <a:t>Variable Amount </a:t>
            </a:r>
            <a:endParaRPr lang="en-GB" dirty="0" smtClean="0">
              <a:solidFill>
                <a:schemeClr val="tx1"/>
              </a:solidFill>
              <a:latin typeface="+mn-lt"/>
            </a:endParaRPr>
          </a:p>
          <a:p>
            <a:pPr lvl="3">
              <a:buFont typeface="Arial" pitchFamily="34" charset="0"/>
              <a:buChar char="‒"/>
            </a:pPr>
            <a:r>
              <a:rPr lang="en-US" dirty="0" smtClean="0">
                <a:solidFill>
                  <a:schemeClr val="tx1"/>
                </a:solidFill>
                <a:latin typeface="+mn-lt"/>
              </a:rPr>
              <a:t>Commissions, bonus, profit sharing, serve to stimulate and reward effort</a:t>
            </a:r>
            <a:endParaRPr lang="en-GB" dirty="0" smtClean="0">
              <a:solidFill>
                <a:schemeClr val="tx1"/>
              </a:solidFill>
              <a:latin typeface="+mn-lt"/>
            </a:endParaRPr>
          </a:p>
          <a:p>
            <a:pPr lvl="3">
              <a:buFont typeface="Arial" pitchFamily="34" charset="0"/>
              <a:buChar char="‒"/>
            </a:pPr>
            <a:r>
              <a:rPr lang="en-US" dirty="0" smtClean="0">
                <a:solidFill>
                  <a:schemeClr val="tx1"/>
                </a:solidFill>
                <a:latin typeface="+mn-lt"/>
              </a:rPr>
              <a:t>Works best where sales are cyclical or depend on individual initiative</a:t>
            </a:r>
            <a:endParaRPr lang="en-GB" dirty="0" smtClean="0">
              <a:solidFill>
                <a:schemeClr val="tx1"/>
              </a:solidFill>
              <a:latin typeface="+mn-lt"/>
            </a:endParaRPr>
          </a:p>
          <a:p>
            <a:pPr lvl="3">
              <a:buFont typeface="Arial" pitchFamily="34" charset="0"/>
              <a:buChar char="‒"/>
            </a:pPr>
            <a:r>
              <a:rPr lang="en-US" dirty="0" smtClean="0">
                <a:solidFill>
                  <a:schemeClr val="tx1"/>
                </a:solidFill>
                <a:latin typeface="+mn-lt"/>
              </a:rPr>
              <a:t>Attracts High performers, but they may emphasize selling at the expense of the relationship</a:t>
            </a:r>
            <a:endParaRPr lang="en-GB" dirty="0" smtClean="0">
              <a:solidFill>
                <a:schemeClr val="tx1"/>
              </a:solidFill>
              <a:latin typeface="+mn-lt"/>
            </a:endParaRPr>
          </a:p>
          <a:p>
            <a:pPr marL="268288" lvl="2" indent="-173038" algn="just">
              <a:buNone/>
            </a:pPr>
            <a:endParaRPr lang="en-GB"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1"/>
            <a:r>
              <a:rPr lang="en-US" dirty="0" smtClean="0">
                <a:solidFill>
                  <a:schemeClr val="tx1"/>
                </a:solidFill>
              </a:rPr>
              <a:t>Sales Force </a:t>
            </a:r>
            <a:r>
              <a:rPr lang="en-GB" dirty="0" smtClean="0">
                <a:solidFill>
                  <a:schemeClr val="tx1"/>
                </a:solidFill>
              </a:rPr>
              <a:t>Compensation</a:t>
            </a:r>
            <a:endParaRPr lang="en-GB" dirty="0">
              <a:solidFill>
                <a:schemeClr val="tx1"/>
              </a:solidFill>
            </a:endParaRPr>
          </a:p>
        </p:txBody>
      </p:sp>
      <p:sp>
        <p:nvSpPr>
          <p:cNvPr id="3" name="Content Placeholder 2"/>
          <p:cNvSpPr>
            <a:spLocks noGrp="1"/>
          </p:cNvSpPr>
          <p:nvPr>
            <p:ph idx="1"/>
          </p:nvPr>
        </p:nvSpPr>
        <p:spPr>
          <a:xfrm>
            <a:off x="685800" y="1371600"/>
            <a:ext cx="7696200" cy="4572000"/>
          </a:xfrm>
        </p:spPr>
        <p:txBody>
          <a:bodyPr/>
          <a:lstStyle/>
          <a:p>
            <a:pPr lvl="2"/>
            <a:r>
              <a:rPr lang="en-US" dirty="0" smtClean="0">
                <a:solidFill>
                  <a:schemeClr val="tx1"/>
                </a:solidFill>
                <a:latin typeface="+mn-lt"/>
              </a:rPr>
              <a:t>Expense Allowances - Enable sales reps to meet expenses of travel and entertainment</a:t>
            </a:r>
            <a:endParaRPr lang="en-GB" dirty="0" smtClean="0">
              <a:solidFill>
                <a:schemeClr val="tx1"/>
              </a:solidFill>
              <a:latin typeface="+mn-lt"/>
            </a:endParaRPr>
          </a:p>
          <a:p>
            <a:pPr lvl="2"/>
            <a:r>
              <a:rPr lang="en-US" dirty="0" smtClean="0">
                <a:solidFill>
                  <a:schemeClr val="tx1"/>
                </a:solidFill>
                <a:latin typeface="+mn-lt"/>
              </a:rPr>
              <a:t>Benefits – such as paid vacations provide security and job compensation</a:t>
            </a:r>
            <a:endParaRPr lang="en-GB" dirty="0" smtClean="0">
              <a:solidFill>
                <a:schemeClr val="tx1"/>
              </a:solidFill>
              <a:latin typeface="+mn-lt"/>
            </a:endParaRPr>
          </a:p>
          <a:p>
            <a:pPr lvl="2"/>
            <a:r>
              <a:rPr lang="en-US" dirty="0" smtClean="0">
                <a:solidFill>
                  <a:schemeClr val="tx1"/>
                </a:solidFill>
                <a:latin typeface="+mn-lt"/>
              </a:rPr>
              <a:t>Combination plans feature benefits of both while limiting their disadvantages</a:t>
            </a:r>
            <a:endParaRPr lang="en-GB" dirty="0" smtClean="0">
              <a:solidFill>
                <a:schemeClr val="tx1"/>
              </a:solidFill>
              <a:latin typeface="+mn-lt"/>
            </a:endParaRPr>
          </a:p>
          <a:p>
            <a:pPr marL="268288" lvl="2" indent="-173038" algn="just">
              <a:buNone/>
            </a:pPr>
            <a:endParaRPr lang="en-GB"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1"/>
            <a:r>
              <a:rPr lang="en-US" dirty="0" smtClean="0">
                <a:solidFill>
                  <a:schemeClr val="tx1"/>
                </a:solidFill>
              </a:rPr>
              <a:t>Managing Sales Force</a:t>
            </a:r>
            <a:endParaRPr lang="en-GB" dirty="0">
              <a:solidFill>
                <a:schemeClr val="tx1"/>
              </a:solidFill>
            </a:endParaRPr>
          </a:p>
        </p:txBody>
      </p:sp>
      <p:sp>
        <p:nvSpPr>
          <p:cNvPr id="3" name="Content Placeholder 2"/>
          <p:cNvSpPr>
            <a:spLocks noGrp="1"/>
          </p:cNvSpPr>
          <p:nvPr>
            <p:ph idx="1"/>
          </p:nvPr>
        </p:nvSpPr>
        <p:spPr>
          <a:xfrm>
            <a:off x="685800" y="1371600"/>
            <a:ext cx="7696200" cy="4572000"/>
          </a:xfrm>
        </p:spPr>
        <p:txBody>
          <a:bodyPr/>
          <a:lstStyle/>
          <a:p>
            <a:pPr marL="268288" lvl="2" indent="-173038"/>
            <a:r>
              <a:rPr lang="en-US" dirty="0" smtClean="0">
                <a:solidFill>
                  <a:schemeClr val="tx1"/>
                </a:solidFill>
                <a:latin typeface="+mn-lt"/>
              </a:rPr>
              <a:t>What makes a good sales representative? One survey shows 25% of reps generate 52% of sales</a:t>
            </a:r>
            <a:endParaRPr lang="en-GB" dirty="0" smtClean="0">
              <a:solidFill>
                <a:schemeClr val="tx1"/>
              </a:solidFill>
              <a:latin typeface="+mn-lt"/>
            </a:endParaRPr>
          </a:p>
          <a:p>
            <a:pPr marL="268288" lvl="2" indent="-173038"/>
            <a:r>
              <a:rPr lang="en-US" dirty="0" smtClean="0">
                <a:solidFill>
                  <a:schemeClr val="tx1"/>
                </a:solidFill>
                <a:latin typeface="+mn-lt"/>
              </a:rPr>
              <a:t>Average sales rep turnover for all industries s almost 20%. Turnover leads to:</a:t>
            </a:r>
            <a:endParaRPr lang="en-GB" dirty="0" smtClean="0">
              <a:solidFill>
                <a:schemeClr val="tx1"/>
              </a:solidFill>
              <a:latin typeface="+mn-lt"/>
            </a:endParaRPr>
          </a:p>
          <a:p>
            <a:pPr marL="1260475" lvl="3" indent="-266700">
              <a:buFont typeface="Arial" pitchFamily="34" charset="0"/>
              <a:buChar char="‒"/>
            </a:pPr>
            <a:r>
              <a:rPr lang="en-US" dirty="0" smtClean="0">
                <a:solidFill>
                  <a:schemeClr val="tx1"/>
                </a:solidFill>
                <a:latin typeface="+mn-lt"/>
              </a:rPr>
              <a:t>Lost sales</a:t>
            </a:r>
            <a:endParaRPr lang="en-GB" dirty="0" smtClean="0">
              <a:solidFill>
                <a:schemeClr val="tx1"/>
              </a:solidFill>
              <a:latin typeface="+mn-lt"/>
            </a:endParaRPr>
          </a:p>
          <a:p>
            <a:pPr marL="1260475" lvl="3" indent="-266700">
              <a:buFont typeface="Arial" pitchFamily="34" charset="0"/>
              <a:buChar char="‒"/>
            </a:pPr>
            <a:r>
              <a:rPr lang="en-US" dirty="0" smtClean="0">
                <a:solidFill>
                  <a:schemeClr val="tx1"/>
                </a:solidFill>
                <a:latin typeface="+mn-lt"/>
              </a:rPr>
              <a:t>Expense of finding new replacements</a:t>
            </a:r>
            <a:endParaRPr lang="en-GB" dirty="0" smtClean="0">
              <a:solidFill>
                <a:schemeClr val="tx1"/>
              </a:solidFill>
              <a:latin typeface="+mn-lt"/>
            </a:endParaRPr>
          </a:p>
          <a:p>
            <a:pPr marL="1260475" lvl="3" indent="-266700">
              <a:buFont typeface="Arial" pitchFamily="34" charset="0"/>
              <a:buChar char="‒"/>
            </a:pPr>
            <a:r>
              <a:rPr lang="en-US" dirty="0" smtClean="0">
                <a:solidFill>
                  <a:schemeClr val="tx1"/>
                </a:solidFill>
                <a:latin typeface="+mn-lt"/>
              </a:rPr>
              <a:t>Increase pressure on existing reps to pick up slack </a:t>
            </a:r>
            <a:endParaRPr lang="en-GB" dirty="0" smtClean="0">
              <a:solidFill>
                <a:schemeClr val="tx1"/>
              </a:solidFill>
              <a:latin typeface="+mn-lt"/>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1"/>
            <a:r>
              <a:rPr lang="en-US" dirty="0" smtClean="0">
                <a:solidFill>
                  <a:schemeClr val="tx1"/>
                </a:solidFill>
              </a:rPr>
              <a:t>Managing Sales Force</a:t>
            </a:r>
            <a:endParaRPr lang="en-GB" dirty="0">
              <a:solidFill>
                <a:schemeClr val="tx1"/>
              </a:solidFill>
            </a:endParaRPr>
          </a:p>
        </p:txBody>
      </p:sp>
      <p:sp>
        <p:nvSpPr>
          <p:cNvPr id="3" name="Content Placeholder 2"/>
          <p:cNvSpPr>
            <a:spLocks noGrp="1"/>
          </p:cNvSpPr>
          <p:nvPr>
            <p:ph idx="1"/>
          </p:nvPr>
        </p:nvSpPr>
        <p:spPr>
          <a:xfrm>
            <a:off x="685800" y="1371600"/>
            <a:ext cx="7696200" cy="4572000"/>
          </a:xfrm>
        </p:spPr>
        <p:txBody>
          <a:bodyPr/>
          <a:lstStyle/>
          <a:p>
            <a:pPr marL="268288" lvl="2" indent="-173038"/>
            <a:r>
              <a:rPr lang="en-US" dirty="0" smtClean="0">
                <a:solidFill>
                  <a:schemeClr val="tx1"/>
                </a:solidFill>
                <a:latin typeface="+mn-lt"/>
              </a:rPr>
              <a:t>Recruitment procedures</a:t>
            </a:r>
            <a:endParaRPr lang="en-GB" dirty="0" smtClean="0">
              <a:solidFill>
                <a:schemeClr val="tx1"/>
              </a:solidFill>
              <a:latin typeface="+mn-lt"/>
            </a:endParaRPr>
          </a:p>
          <a:p>
            <a:pPr marL="803275" lvl="3" indent="-173038">
              <a:buFont typeface="Arial" pitchFamily="34" charset="0"/>
              <a:buChar char="‒"/>
            </a:pPr>
            <a:r>
              <a:rPr lang="en-US" dirty="0" smtClean="0">
                <a:solidFill>
                  <a:schemeClr val="tx1"/>
                </a:solidFill>
                <a:latin typeface="+mn-lt"/>
              </a:rPr>
              <a:t>Solicit names from existing reps, agencies</a:t>
            </a:r>
            <a:endParaRPr lang="en-GB" dirty="0" smtClean="0">
              <a:solidFill>
                <a:schemeClr val="tx1"/>
              </a:solidFill>
              <a:latin typeface="+mn-lt"/>
            </a:endParaRPr>
          </a:p>
          <a:p>
            <a:pPr marL="803275" lvl="3" indent="-173038">
              <a:buFont typeface="Arial" pitchFamily="34" charset="0"/>
              <a:buChar char="‒"/>
            </a:pPr>
            <a:r>
              <a:rPr lang="en-US" dirty="0" smtClean="0">
                <a:solidFill>
                  <a:schemeClr val="tx1"/>
                </a:solidFill>
                <a:latin typeface="+mn-lt"/>
              </a:rPr>
              <a:t>Recruit from colleges</a:t>
            </a:r>
            <a:endParaRPr lang="en-GB" dirty="0" smtClean="0">
              <a:solidFill>
                <a:schemeClr val="tx1"/>
              </a:solidFill>
              <a:latin typeface="+mn-lt"/>
            </a:endParaRPr>
          </a:p>
          <a:p>
            <a:pPr marL="803275" lvl="3" indent="-173038">
              <a:buFont typeface="Arial" pitchFamily="34" charset="0"/>
              <a:buChar char="‒"/>
            </a:pPr>
            <a:r>
              <a:rPr lang="en-US" dirty="0" smtClean="0">
                <a:solidFill>
                  <a:schemeClr val="tx1"/>
                </a:solidFill>
                <a:latin typeface="+mn-lt"/>
              </a:rPr>
              <a:t>Length of time and expense varies by organization</a:t>
            </a:r>
            <a:endParaRPr lang="en-GB" dirty="0" smtClean="0">
              <a:solidFill>
                <a:schemeClr val="tx1"/>
              </a:solidFill>
              <a:latin typeface="+mn-lt"/>
            </a:endParaRPr>
          </a:p>
          <a:p>
            <a:pPr marL="803275" lvl="3" indent="-173038">
              <a:buFont typeface="Arial" pitchFamily="34" charset="0"/>
              <a:buChar char="‒"/>
            </a:pPr>
            <a:r>
              <a:rPr lang="en-US" dirty="0" smtClean="0">
                <a:solidFill>
                  <a:schemeClr val="tx1"/>
                </a:solidFill>
                <a:latin typeface="+mn-lt"/>
              </a:rPr>
              <a:t>Universities are collaborating with firms as they develop sales training programs within their curriculum</a:t>
            </a:r>
            <a:endParaRPr lang="en-GB" dirty="0" smtClean="0">
              <a:solidFill>
                <a:schemeClr val="tx1"/>
              </a:solidFill>
              <a:latin typeface="+mn-lt"/>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1"/>
            <a:r>
              <a:rPr lang="en-US" dirty="0" smtClean="0">
                <a:solidFill>
                  <a:schemeClr val="tx1"/>
                </a:solidFill>
              </a:rPr>
              <a:t>Training and Supervising Sales Representatives </a:t>
            </a:r>
            <a:endParaRPr lang="en-GB" dirty="0">
              <a:solidFill>
                <a:schemeClr val="tx1"/>
              </a:solidFill>
            </a:endParaRPr>
          </a:p>
        </p:txBody>
      </p:sp>
      <p:sp>
        <p:nvSpPr>
          <p:cNvPr id="3" name="Content Placeholder 2"/>
          <p:cNvSpPr>
            <a:spLocks noGrp="1"/>
          </p:cNvSpPr>
          <p:nvPr>
            <p:ph idx="1"/>
          </p:nvPr>
        </p:nvSpPr>
        <p:spPr>
          <a:xfrm>
            <a:off x="685800" y="1371600"/>
            <a:ext cx="7696200" cy="4572000"/>
          </a:xfrm>
        </p:spPr>
        <p:txBody>
          <a:bodyPr/>
          <a:lstStyle/>
          <a:p>
            <a:pPr lvl="1"/>
            <a:r>
              <a:rPr lang="en-US" dirty="0" smtClean="0">
                <a:solidFill>
                  <a:schemeClr val="tx1"/>
                </a:solidFill>
                <a:latin typeface="+mn-lt"/>
              </a:rPr>
              <a:t>Median training period is 28 weeks in industrial – products firms, 12% in service firms, 4% in consumer-products </a:t>
            </a:r>
            <a:endParaRPr lang="en-GB" dirty="0" smtClean="0">
              <a:solidFill>
                <a:schemeClr val="tx1"/>
              </a:solidFill>
              <a:latin typeface="+mn-lt"/>
            </a:endParaRPr>
          </a:p>
          <a:p>
            <a:pPr lvl="2">
              <a:buFont typeface="Arial" pitchFamily="34" charset="0"/>
              <a:buChar char="‒"/>
            </a:pPr>
            <a:r>
              <a:rPr lang="en-US" dirty="0" smtClean="0">
                <a:solidFill>
                  <a:schemeClr val="tx1"/>
                </a:solidFill>
                <a:latin typeface="+mn-lt"/>
              </a:rPr>
              <a:t>Goals - to know and identify with the company, to know the company’s products, to know the customers’ and competitors’ characteristics </a:t>
            </a:r>
            <a:endParaRPr lang="en-GB" dirty="0" smtClean="0">
              <a:solidFill>
                <a:schemeClr val="tx1"/>
              </a:solidFill>
              <a:latin typeface="+mn-lt"/>
            </a:endParaRPr>
          </a:p>
          <a:p>
            <a:pPr lvl="2">
              <a:buFont typeface="Arial" pitchFamily="34" charset="0"/>
              <a:buChar char="‒"/>
            </a:pPr>
            <a:r>
              <a:rPr lang="en-US" dirty="0" smtClean="0">
                <a:solidFill>
                  <a:schemeClr val="tx1"/>
                </a:solidFill>
                <a:latin typeface="+mn-lt"/>
              </a:rPr>
              <a:t>Other goals - to know how to make effective sales presentations, and to understand field procedures and responsibilities</a:t>
            </a:r>
            <a:endParaRPr lang="en-GB" dirty="0" smtClean="0">
              <a:solidFill>
                <a:schemeClr val="tx1"/>
              </a:solidFill>
              <a:latin typeface="+mn-lt"/>
            </a:endParaRPr>
          </a:p>
          <a:p>
            <a:pPr marL="268288" lvl="2" indent="-173038" algn="just">
              <a:buNone/>
            </a:pPr>
            <a:endParaRPr lang="en-GB"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1"/>
            <a:r>
              <a:rPr lang="en-US" dirty="0" smtClean="0">
                <a:solidFill>
                  <a:schemeClr val="tx1"/>
                </a:solidFill>
              </a:rPr>
              <a:t>Sales Rep Productivity</a:t>
            </a:r>
            <a:endParaRPr lang="en-GB" dirty="0">
              <a:solidFill>
                <a:schemeClr val="tx1"/>
              </a:solidFill>
            </a:endParaRPr>
          </a:p>
        </p:txBody>
      </p:sp>
      <p:sp>
        <p:nvSpPr>
          <p:cNvPr id="3" name="Content Placeholder 2"/>
          <p:cNvSpPr>
            <a:spLocks noGrp="1"/>
          </p:cNvSpPr>
          <p:nvPr>
            <p:ph idx="1"/>
          </p:nvPr>
        </p:nvSpPr>
        <p:spPr>
          <a:xfrm>
            <a:off x="685800" y="1371600"/>
            <a:ext cx="7696200" cy="4572000"/>
          </a:xfrm>
        </p:spPr>
        <p:txBody>
          <a:bodyPr/>
          <a:lstStyle/>
          <a:p>
            <a:pPr marL="268288" lvl="2" indent="-268288"/>
            <a:r>
              <a:rPr lang="en-US" dirty="0" smtClean="0">
                <a:solidFill>
                  <a:schemeClr val="tx1"/>
                </a:solidFill>
                <a:latin typeface="+mn-lt"/>
              </a:rPr>
              <a:t>Norms for customer calls</a:t>
            </a:r>
            <a:endParaRPr lang="en-GB" dirty="0" smtClean="0">
              <a:solidFill>
                <a:schemeClr val="tx1"/>
              </a:solidFill>
              <a:latin typeface="+mn-lt"/>
            </a:endParaRPr>
          </a:p>
          <a:p>
            <a:pPr marL="268288" lvl="2" indent="-268288"/>
            <a:r>
              <a:rPr lang="en-US" dirty="0" smtClean="0">
                <a:solidFill>
                  <a:schemeClr val="tx1"/>
                </a:solidFill>
                <a:latin typeface="+mn-lt"/>
              </a:rPr>
              <a:t>Norms for prospect calls</a:t>
            </a:r>
            <a:endParaRPr lang="en-GB" dirty="0" smtClean="0">
              <a:solidFill>
                <a:schemeClr val="tx1"/>
              </a:solidFill>
              <a:latin typeface="+mn-lt"/>
            </a:endParaRPr>
          </a:p>
          <a:p>
            <a:pPr marL="268288" lvl="2" indent="-268288"/>
            <a:r>
              <a:rPr lang="en-US" dirty="0" smtClean="0">
                <a:solidFill>
                  <a:schemeClr val="tx1"/>
                </a:solidFill>
                <a:latin typeface="+mn-lt"/>
              </a:rPr>
              <a:t>Using sales time efficiently </a:t>
            </a:r>
            <a:endParaRPr lang="en-GB" dirty="0" smtClean="0">
              <a:solidFill>
                <a:schemeClr val="tx1"/>
              </a:solidFill>
              <a:latin typeface="+mn-lt"/>
            </a:endParaRPr>
          </a:p>
          <a:p>
            <a:pPr marL="1071563" lvl="3" indent="-441325">
              <a:buFont typeface="Arial" pitchFamily="34" charset="0"/>
              <a:buChar char="‒"/>
            </a:pPr>
            <a:r>
              <a:rPr lang="en-US" dirty="0" smtClean="0">
                <a:solidFill>
                  <a:schemeClr val="tx1"/>
                </a:solidFill>
                <a:latin typeface="+mn-lt"/>
              </a:rPr>
              <a:t>Time and duty analysis/improving productivity</a:t>
            </a:r>
            <a:endParaRPr lang="en-GB" dirty="0" smtClean="0">
              <a:solidFill>
                <a:schemeClr val="tx1"/>
              </a:solidFill>
              <a:latin typeface="+mn-lt"/>
            </a:endParaRPr>
          </a:p>
          <a:p>
            <a:pPr marL="1071563" lvl="3" indent="-441325">
              <a:buFont typeface="Arial" pitchFamily="34" charset="0"/>
              <a:buChar char="‒"/>
            </a:pPr>
            <a:r>
              <a:rPr lang="en-US" dirty="0" smtClean="0">
                <a:solidFill>
                  <a:schemeClr val="tx1"/>
                </a:solidFill>
                <a:latin typeface="+mn-lt"/>
              </a:rPr>
              <a:t>Inside sales force </a:t>
            </a:r>
            <a:endParaRPr lang="en-GB" dirty="0" smtClean="0">
              <a:solidFill>
                <a:schemeClr val="tx1"/>
              </a:solidFill>
              <a:latin typeface="+mn-lt"/>
            </a:endParaRPr>
          </a:p>
          <a:p>
            <a:pPr lvl="4"/>
            <a:r>
              <a:rPr lang="en-US" dirty="0" smtClean="0">
                <a:solidFill>
                  <a:schemeClr val="tx1"/>
                </a:solidFill>
                <a:latin typeface="+mn-lt"/>
              </a:rPr>
              <a:t>Due to rising cost of outside sales force</a:t>
            </a:r>
            <a:endParaRPr lang="en-GB" dirty="0" smtClean="0">
              <a:solidFill>
                <a:schemeClr val="tx1"/>
              </a:solidFill>
              <a:latin typeface="+mn-lt"/>
            </a:endParaRPr>
          </a:p>
          <a:p>
            <a:pPr lvl="4"/>
            <a:r>
              <a:rPr lang="en-US" dirty="0" smtClean="0">
                <a:solidFill>
                  <a:schemeClr val="tx1"/>
                </a:solidFill>
                <a:latin typeface="+mn-lt"/>
              </a:rPr>
              <a:t>Rising automation (for inside and outside sales forces)</a:t>
            </a:r>
            <a:endParaRPr lang="en-GB" dirty="0" smtClean="0">
              <a:solidFill>
                <a:schemeClr val="tx1"/>
              </a:solidFill>
              <a:latin typeface="+mn-lt"/>
            </a:endParaRPr>
          </a:p>
          <a:p>
            <a:pPr marL="268288" lvl="2" indent="-173038" algn="just">
              <a:buNone/>
            </a:pPr>
            <a:endParaRPr lang="en-GB"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1"/>
            <a:r>
              <a:rPr lang="en-US" dirty="0" smtClean="0">
                <a:solidFill>
                  <a:schemeClr val="tx1"/>
                </a:solidFill>
              </a:rPr>
              <a:t>Sales Rep Motivation</a:t>
            </a:r>
            <a:endParaRPr lang="en-GB" dirty="0">
              <a:solidFill>
                <a:schemeClr val="tx1"/>
              </a:solidFill>
            </a:endParaRPr>
          </a:p>
        </p:txBody>
      </p:sp>
      <p:sp>
        <p:nvSpPr>
          <p:cNvPr id="3" name="Content Placeholder 2"/>
          <p:cNvSpPr>
            <a:spLocks noGrp="1"/>
          </p:cNvSpPr>
          <p:nvPr>
            <p:ph idx="1"/>
          </p:nvPr>
        </p:nvSpPr>
        <p:spPr>
          <a:xfrm>
            <a:off x="685800" y="1371600"/>
            <a:ext cx="7696200" cy="4572000"/>
          </a:xfrm>
        </p:spPr>
        <p:txBody>
          <a:bodyPr/>
          <a:lstStyle/>
          <a:p>
            <a:pPr marL="441325" lvl="1" indent="-268288">
              <a:tabLst>
                <a:tab pos="361950" algn="l"/>
              </a:tabLst>
            </a:pPr>
            <a:r>
              <a:rPr lang="en-US" dirty="0" smtClean="0">
                <a:solidFill>
                  <a:schemeClr val="tx1"/>
                </a:solidFill>
                <a:latin typeface="+mn-lt"/>
              </a:rPr>
              <a:t>Motivating Sales Representatives - the higher the sales person’s motivation, the greater his or her effort  </a:t>
            </a:r>
            <a:endParaRPr lang="en-GB" dirty="0" smtClean="0">
              <a:solidFill>
                <a:schemeClr val="tx1"/>
              </a:solidFill>
              <a:latin typeface="+mn-lt"/>
            </a:endParaRPr>
          </a:p>
          <a:p>
            <a:pPr lvl="2">
              <a:buFont typeface="Arial" pitchFamily="34" charset="0"/>
              <a:buChar char="‒"/>
            </a:pPr>
            <a:r>
              <a:rPr lang="en-US" dirty="0" smtClean="0">
                <a:solidFill>
                  <a:schemeClr val="tx1"/>
                </a:solidFill>
                <a:latin typeface="+mn-lt"/>
              </a:rPr>
              <a:t>Sales quotas</a:t>
            </a:r>
            <a:endParaRPr lang="en-GB" dirty="0" smtClean="0">
              <a:solidFill>
                <a:schemeClr val="tx1"/>
              </a:solidFill>
              <a:latin typeface="+mn-lt"/>
            </a:endParaRPr>
          </a:p>
          <a:p>
            <a:pPr lvl="2">
              <a:buFont typeface="Arial" pitchFamily="34" charset="0"/>
              <a:buChar char="‒"/>
            </a:pPr>
            <a:r>
              <a:rPr lang="en-US" dirty="0" smtClean="0">
                <a:solidFill>
                  <a:schemeClr val="tx1"/>
                </a:solidFill>
                <a:latin typeface="+mn-lt"/>
              </a:rPr>
              <a:t>Supplementary motivators (meetings, contests, etc.)</a:t>
            </a:r>
            <a:endParaRPr lang="en-GB" dirty="0" smtClean="0">
              <a:solidFill>
                <a:schemeClr val="tx1"/>
              </a:solidFill>
              <a:latin typeface="+mn-lt"/>
            </a:endParaRPr>
          </a:p>
          <a:p>
            <a:pPr marL="268288" lvl="2" indent="-173038" algn="just">
              <a:buNone/>
            </a:pPr>
            <a:endParaRPr lang="en-GB"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1"/>
            <a:r>
              <a:rPr lang="en-US" dirty="0" smtClean="0">
                <a:solidFill>
                  <a:schemeClr val="tx1"/>
                </a:solidFill>
              </a:rPr>
              <a:t>Sales Rep Evaluation</a:t>
            </a:r>
            <a:endParaRPr lang="en-GB" dirty="0">
              <a:solidFill>
                <a:schemeClr val="tx1"/>
              </a:solidFill>
            </a:endParaRPr>
          </a:p>
        </p:txBody>
      </p:sp>
      <p:sp>
        <p:nvSpPr>
          <p:cNvPr id="3" name="Content Placeholder 2"/>
          <p:cNvSpPr>
            <a:spLocks noGrp="1"/>
          </p:cNvSpPr>
          <p:nvPr>
            <p:ph idx="1"/>
          </p:nvPr>
        </p:nvSpPr>
        <p:spPr>
          <a:xfrm>
            <a:off x="685800" y="1371600"/>
            <a:ext cx="7696200" cy="4572000"/>
          </a:xfrm>
        </p:spPr>
        <p:txBody>
          <a:bodyPr/>
          <a:lstStyle/>
          <a:p>
            <a:pPr lvl="1"/>
            <a:r>
              <a:rPr lang="en-US" dirty="0" smtClean="0">
                <a:solidFill>
                  <a:schemeClr val="tx1"/>
                </a:solidFill>
                <a:latin typeface="+mn-lt"/>
              </a:rPr>
              <a:t>Evaluating Sales Representatives</a:t>
            </a:r>
            <a:endParaRPr lang="en-GB" dirty="0" smtClean="0">
              <a:solidFill>
                <a:schemeClr val="tx1"/>
              </a:solidFill>
              <a:latin typeface="+mn-lt"/>
            </a:endParaRPr>
          </a:p>
          <a:p>
            <a:pPr lvl="2"/>
            <a:r>
              <a:rPr lang="en-US" dirty="0" smtClean="0">
                <a:solidFill>
                  <a:schemeClr val="tx1"/>
                </a:solidFill>
                <a:latin typeface="+mn-lt"/>
              </a:rPr>
              <a:t>Sources of information - sales reports including activity plans and write-ups of activity reports</a:t>
            </a:r>
            <a:endParaRPr lang="en-GB" dirty="0" smtClean="0">
              <a:solidFill>
                <a:schemeClr val="tx1"/>
              </a:solidFill>
              <a:latin typeface="+mn-lt"/>
            </a:endParaRPr>
          </a:p>
          <a:p>
            <a:pPr lvl="2"/>
            <a:r>
              <a:rPr lang="en-US" dirty="0" smtClean="0">
                <a:solidFill>
                  <a:schemeClr val="tx1"/>
                </a:solidFill>
                <a:latin typeface="+mn-lt"/>
              </a:rPr>
              <a:t>Formal evaluation - current-to-past sales comparisons, customer-satisfaction evaluation, and qualitative evaluation</a:t>
            </a:r>
            <a:endParaRPr lang="en-GB" dirty="0" smtClean="0">
              <a:solidFill>
                <a:schemeClr val="tx1"/>
              </a:solidFill>
              <a:latin typeface="+mn-lt"/>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1"/>
            <a:r>
              <a:rPr lang="en-US" dirty="0" smtClean="0">
                <a:solidFill>
                  <a:schemeClr val="tx1"/>
                </a:solidFill>
              </a:rPr>
              <a:t>Sales Rep Evaluation</a:t>
            </a:r>
            <a:endParaRPr lang="en-GB" dirty="0">
              <a:solidFill>
                <a:schemeClr val="tx1"/>
              </a:solidFill>
            </a:endParaRPr>
          </a:p>
        </p:txBody>
      </p:sp>
      <p:sp>
        <p:nvSpPr>
          <p:cNvPr id="3" name="Content Placeholder 2"/>
          <p:cNvSpPr>
            <a:spLocks noGrp="1"/>
          </p:cNvSpPr>
          <p:nvPr>
            <p:ph idx="1"/>
          </p:nvPr>
        </p:nvSpPr>
        <p:spPr>
          <a:xfrm>
            <a:off x="685800" y="1371600"/>
            <a:ext cx="7696200" cy="4572000"/>
          </a:xfrm>
        </p:spPr>
        <p:txBody>
          <a:bodyPr/>
          <a:lstStyle/>
          <a:p>
            <a:pPr lvl="2"/>
            <a:r>
              <a:rPr lang="en-US" dirty="0" smtClean="0">
                <a:solidFill>
                  <a:schemeClr val="tx1"/>
                </a:solidFill>
                <a:latin typeface="+mn-lt"/>
              </a:rPr>
              <a:t>Key indicators of sales performance</a:t>
            </a:r>
            <a:endParaRPr lang="en-GB" dirty="0" smtClean="0">
              <a:solidFill>
                <a:schemeClr val="tx1"/>
              </a:solidFill>
              <a:latin typeface="+mn-lt"/>
            </a:endParaRPr>
          </a:p>
          <a:p>
            <a:pPr lvl="3">
              <a:buFont typeface="Arial" pitchFamily="34" charset="0"/>
              <a:buChar char="‒"/>
            </a:pPr>
            <a:r>
              <a:rPr lang="en-US" dirty="0" smtClean="0">
                <a:solidFill>
                  <a:schemeClr val="tx1"/>
                </a:solidFill>
                <a:latin typeface="+mn-lt"/>
              </a:rPr>
              <a:t>Average # of sales calls per rep per day</a:t>
            </a:r>
            <a:endParaRPr lang="en-GB" dirty="0" smtClean="0">
              <a:solidFill>
                <a:schemeClr val="tx1"/>
              </a:solidFill>
              <a:latin typeface="+mn-lt"/>
            </a:endParaRPr>
          </a:p>
          <a:p>
            <a:pPr lvl="3">
              <a:buFont typeface="Arial" pitchFamily="34" charset="0"/>
              <a:buChar char="‒"/>
            </a:pPr>
            <a:r>
              <a:rPr lang="en-US" dirty="0" smtClean="0">
                <a:solidFill>
                  <a:schemeClr val="tx1"/>
                </a:solidFill>
                <a:latin typeface="+mn-lt"/>
              </a:rPr>
              <a:t>Average sales call time per contact</a:t>
            </a:r>
            <a:endParaRPr lang="en-GB" dirty="0" smtClean="0">
              <a:solidFill>
                <a:schemeClr val="tx1"/>
              </a:solidFill>
              <a:latin typeface="+mn-lt"/>
            </a:endParaRPr>
          </a:p>
          <a:p>
            <a:pPr lvl="3">
              <a:buFont typeface="Arial" pitchFamily="34" charset="0"/>
              <a:buChar char="‒"/>
            </a:pPr>
            <a:r>
              <a:rPr lang="en-US" dirty="0" smtClean="0">
                <a:solidFill>
                  <a:schemeClr val="tx1"/>
                </a:solidFill>
                <a:latin typeface="+mn-lt"/>
              </a:rPr>
              <a:t>Average revenue per sales call</a:t>
            </a:r>
            <a:endParaRPr lang="en-GB" dirty="0" smtClean="0">
              <a:solidFill>
                <a:schemeClr val="tx1"/>
              </a:solidFill>
              <a:latin typeface="+mn-lt"/>
            </a:endParaRPr>
          </a:p>
          <a:p>
            <a:pPr lvl="3">
              <a:buFont typeface="Arial" pitchFamily="34" charset="0"/>
              <a:buChar char="‒"/>
            </a:pPr>
            <a:r>
              <a:rPr lang="en-US" dirty="0" smtClean="0">
                <a:solidFill>
                  <a:schemeClr val="tx1"/>
                </a:solidFill>
                <a:latin typeface="+mn-lt"/>
              </a:rPr>
              <a:t>Average cost per sales call</a:t>
            </a:r>
            <a:endParaRPr lang="en-GB" dirty="0" smtClean="0">
              <a:solidFill>
                <a:schemeClr val="tx1"/>
              </a:solidFill>
              <a:latin typeface="+mn-lt"/>
            </a:endParaRPr>
          </a:p>
          <a:p>
            <a:pPr lvl="3">
              <a:buFont typeface="Arial" pitchFamily="34" charset="0"/>
              <a:buChar char="‒"/>
            </a:pPr>
            <a:r>
              <a:rPr lang="en-US" dirty="0" smtClean="0">
                <a:solidFill>
                  <a:schemeClr val="tx1"/>
                </a:solidFill>
                <a:latin typeface="+mn-lt"/>
              </a:rPr>
              <a:t>Entertainment cost per sales call</a:t>
            </a:r>
            <a:endParaRPr lang="en-GB" dirty="0" smtClean="0">
              <a:solidFill>
                <a:schemeClr val="tx1"/>
              </a:solidFill>
              <a:latin typeface="+mn-lt"/>
            </a:endParaRPr>
          </a:p>
          <a:p>
            <a:pPr lvl="3">
              <a:buFont typeface="Arial" pitchFamily="34" charset="0"/>
              <a:buChar char="‒"/>
            </a:pPr>
            <a:r>
              <a:rPr lang="en-US" dirty="0" smtClean="0">
                <a:solidFill>
                  <a:schemeClr val="tx1"/>
                </a:solidFill>
                <a:latin typeface="+mn-lt"/>
              </a:rPr>
              <a:t>Percentage of orders per hundred sales call number of new customers per period</a:t>
            </a:r>
            <a:endParaRPr lang="en-GB" dirty="0" smtClean="0">
              <a:solidFill>
                <a:schemeClr val="tx1"/>
              </a:solidFill>
              <a:latin typeface="+mn-lt"/>
            </a:endParaRPr>
          </a:p>
          <a:p>
            <a:pPr lvl="3">
              <a:buFont typeface="Arial" pitchFamily="34" charset="0"/>
              <a:buChar char="‒"/>
            </a:pPr>
            <a:r>
              <a:rPr lang="en-US" dirty="0" smtClean="0">
                <a:solidFill>
                  <a:schemeClr val="tx1"/>
                </a:solidFill>
                <a:latin typeface="+mn-lt"/>
              </a:rPr>
              <a:t>Number of lost customers per period</a:t>
            </a:r>
            <a:endParaRPr lang="en-GB" dirty="0" smtClean="0">
              <a:solidFill>
                <a:schemeClr val="tx1"/>
              </a:solidFill>
              <a:latin typeface="+mn-lt"/>
            </a:endParaRPr>
          </a:p>
          <a:p>
            <a:pPr lvl="3">
              <a:buFont typeface="Arial" pitchFamily="34" charset="0"/>
              <a:buChar char="‒"/>
            </a:pPr>
            <a:r>
              <a:rPr lang="en-US" dirty="0" smtClean="0">
                <a:solidFill>
                  <a:schemeClr val="tx1"/>
                </a:solidFill>
                <a:latin typeface="+mn-lt"/>
              </a:rPr>
              <a:t>Sales force cost as a percentage of sales</a:t>
            </a:r>
            <a:endParaRPr lang="en-GB" dirty="0" smtClean="0">
              <a:solidFill>
                <a:schemeClr val="tx1"/>
              </a:solidFill>
              <a:latin typeface="+mn-lt"/>
            </a:endParaRPr>
          </a:p>
          <a:p>
            <a:pPr lvl="2"/>
            <a:r>
              <a:rPr lang="en-US" sz="2000" dirty="0" smtClean="0">
                <a:solidFill>
                  <a:schemeClr val="tx1"/>
                </a:solidFill>
                <a:latin typeface="+mn-lt"/>
              </a:rPr>
              <a:t>Performance may also be related internal factors (effort, ability, strategy) and external factors (task and luck)</a:t>
            </a:r>
            <a:endParaRPr lang="en-GB" sz="2000" dirty="0" smtClean="0">
              <a:solidFill>
                <a:schemeClr val="tx1"/>
              </a:solidFill>
              <a:latin typeface="+mn-lt"/>
            </a:endParaRPr>
          </a:p>
          <a:p>
            <a:pPr marL="268288" lvl="2" indent="-173038" algn="just">
              <a:buNone/>
            </a:pPr>
            <a:endParaRPr lang="en-GB"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ctr">
              <a:buNone/>
            </a:pPr>
            <a:endParaRPr lang="en-GB" sz="5400" dirty="0" smtClean="0"/>
          </a:p>
          <a:p>
            <a:pPr algn="ctr">
              <a:buNone/>
            </a:pPr>
            <a:r>
              <a:rPr lang="en-GB" sz="5400" dirty="0" smtClean="0"/>
              <a:t>Thank you</a:t>
            </a:r>
            <a:endParaRPr lang="en-GB" sz="54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5557</TotalTime>
  <Words>1312</Words>
  <Application>Microsoft PowerPoint</Application>
  <PresentationFormat>On-screen Show (4:3)</PresentationFormat>
  <Paragraphs>119</Paragraphs>
  <Slides>29</Slides>
  <Notes>1</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Default Design</vt:lpstr>
      <vt:lpstr>Managing Personal Communications</vt:lpstr>
      <vt:lpstr>WORD OF MOUTH</vt:lpstr>
      <vt:lpstr>WORD OF MOUTH</vt:lpstr>
      <vt:lpstr>WORD OF MOUTH</vt:lpstr>
      <vt:lpstr>WORD OF MOUTH</vt:lpstr>
      <vt:lpstr>WORD OF MOUTH</vt:lpstr>
      <vt:lpstr>WORD OF MOUTH</vt:lpstr>
      <vt:lpstr>Opinion Leaders</vt:lpstr>
      <vt:lpstr>Opinion Leaders</vt:lpstr>
      <vt:lpstr>Measuring the effects of Word-of-Mouth (WOM) </vt:lpstr>
      <vt:lpstr>Sales Representative Types </vt:lpstr>
      <vt:lpstr>Sales Representative Types  </vt:lpstr>
      <vt:lpstr>Personal Selling and Relationship Marketing </vt:lpstr>
      <vt:lpstr>Slide 14</vt:lpstr>
      <vt:lpstr>  Sales Force Objectives and Strategy   </vt:lpstr>
      <vt:lpstr>  Sales Force Objectives and Strategy   </vt:lpstr>
      <vt:lpstr>  Sales Force Structure  </vt:lpstr>
      <vt:lpstr>  Sales Force Structure  </vt:lpstr>
      <vt:lpstr>  Sales Force Size </vt:lpstr>
      <vt:lpstr>Sales Force Compensation</vt:lpstr>
      <vt:lpstr>Sales Force Compensation</vt:lpstr>
      <vt:lpstr>Managing Sales Force</vt:lpstr>
      <vt:lpstr>Managing Sales Force</vt:lpstr>
      <vt:lpstr>Training and Supervising Sales Representatives </vt:lpstr>
      <vt:lpstr>Sales Rep Productivity</vt:lpstr>
      <vt:lpstr>Sales Rep Motivation</vt:lpstr>
      <vt:lpstr>Sales Rep Evaluation</vt:lpstr>
      <vt:lpstr>Sales Rep Evaluation</vt:lpstr>
      <vt:lpstr>Slide 29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Kotler Keller 19</dc:title>
  <dc:creator>Tracy Tuten Ryan</dc:creator>
  <cp:lastModifiedBy>stdc_lp</cp:lastModifiedBy>
  <cp:revision>373</cp:revision>
  <dcterms:created xsi:type="dcterms:W3CDTF">2006-04-02T17:59:30Z</dcterms:created>
  <dcterms:modified xsi:type="dcterms:W3CDTF">2014-07-12T18:24:47Z</dcterms:modified>
</cp:coreProperties>
</file>