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838" r:id="rId3"/>
    <p:sldId id="809" r:id="rId4"/>
    <p:sldId id="810" r:id="rId5"/>
    <p:sldId id="839" r:id="rId6"/>
    <p:sldId id="840" r:id="rId7"/>
    <p:sldId id="841" r:id="rId8"/>
    <p:sldId id="842" r:id="rId9"/>
    <p:sldId id="843" r:id="rId10"/>
    <p:sldId id="844" r:id="rId11"/>
    <p:sldId id="845" r:id="rId12"/>
    <p:sldId id="846" r:id="rId13"/>
    <p:sldId id="847" r:id="rId14"/>
    <p:sldId id="848" r:id="rId15"/>
    <p:sldId id="849" r:id="rId16"/>
    <p:sldId id="850" r:id="rId17"/>
    <p:sldId id="851" r:id="rId18"/>
    <p:sldId id="852" r:id="rId19"/>
    <p:sldId id="853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900CC"/>
    <a:srgbClr val="DDDDDD"/>
    <a:srgbClr val="65D7FF"/>
    <a:srgbClr val="F00050"/>
    <a:srgbClr val="FFDD4F"/>
    <a:srgbClr val="F0C200"/>
    <a:srgbClr val="D8AF00"/>
    <a:srgbClr val="66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803" autoAdjust="0"/>
  </p:normalViewPr>
  <p:slideViewPr>
    <p:cSldViewPr>
      <p:cViewPr>
        <p:scale>
          <a:sx n="60" d="100"/>
          <a:sy n="60" d="100"/>
        </p:scale>
        <p:origin x="-1572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1860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FBA295D-8D89-4997-9E21-7FADC0FD4D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F05044-F1A5-439D-82C0-38DA4BD09DB4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CCC22F-68D2-4048-8D53-2E29B3C1EE6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3420E-37E1-4B18-8558-B81920E4216F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3420E-37E1-4B18-8558-B81920E4216F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3420E-37E1-4B18-8558-B81920E4216F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3420E-37E1-4B18-8558-B81920E4216F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3420E-37E1-4B18-8558-B81920E4216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3420E-37E1-4B18-8558-B81920E4216F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3420E-37E1-4B18-8558-B81920E4216F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3420E-37E1-4B18-8558-B81920E4216F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3420E-37E1-4B18-8558-B81920E4216F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3420E-37E1-4B18-8558-B81920E4216F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3420E-37E1-4B18-8558-B81920E4216F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3420E-37E1-4B18-8558-B81920E4216F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3420E-37E1-4B18-8558-B81920E4216F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3420E-37E1-4B18-8558-B81920E4216F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3420E-37E1-4B18-8558-B81920E4216F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8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990033"/>
              </a:gs>
              <a:gs pos="100000">
                <a:srgbClr val="D8A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" name="AutoShape 14"/>
          <p:cNvSpPr>
            <a:spLocks noChangeArrowheads="1"/>
          </p:cNvSpPr>
          <p:nvPr userDrawn="1"/>
        </p:nvSpPr>
        <p:spPr bwMode="auto">
          <a:xfrm>
            <a:off x="1828800" y="1143000"/>
            <a:ext cx="7543800" cy="1828800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5" name="Picture 19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875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86000" y="2209800"/>
            <a:ext cx="6553200" cy="1393825"/>
          </a:xfrm>
        </p:spPr>
        <p:txBody>
          <a:bodyPr/>
          <a:lstStyle>
            <a:lvl1pPr>
              <a:defRPr sz="4000"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		           19-</a:t>
            </a:r>
            <a:fld id="{FE178C0F-FF57-48B4-B6BC-25F75B1634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		           19-</a:t>
            </a:r>
            <a:fld id="{452CC565-A218-4583-A2D3-6B7ACE3BF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37719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37719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		           19-</a:t>
            </a:r>
            <a:fld id="{2C954ED2-42E5-4891-88E3-808373B319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		           19-</a:t>
            </a:r>
            <a:fld id="{9782241C-1C09-4B1B-941A-E1F9ECDA5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		           19-</a:t>
            </a:r>
            <a:fld id="{2C3929A1-676A-4CB3-BDB8-83652783FB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		           19-</a:t>
            </a:r>
            <a:fld id="{BD5C1C6B-64BE-459A-9B43-1CF4947B32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		           19-</a:t>
            </a:r>
            <a:fld id="{AE5FED99-0AB7-4FBC-86EE-CE30A3DC71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		           19-</a:t>
            </a:r>
            <a:fld id="{297D3092-293C-4D58-B231-F2DD8B41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		           19-</a:t>
            </a:r>
            <a:fld id="{F0F9D361-4AB1-4B8A-BC47-8EBD6B43D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274638"/>
            <a:ext cx="192405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61975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		           19-</a:t>
            </a:r>
            <a:fld id="{3EDC758E-AA7E-4E18-AC90-3EB91301EC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1600200"/>
            <a:ext cx="37719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37719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		           19-</a:t>
            </a:r>
            <a:fld id="{CDC138B5-4E56-4BD5-A908-9C32C826B1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600200"/>
            <a:ext cx="37719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62000" y="3962400"/>
            <a:ext cx="37719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86300" y="1600200"/>
            <a:ext cx="37719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		           19-</a:t>
            </a:r>
            <a:fld id="{4C2A6081-21F3-4FDB-B445-80EDBE98D2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37719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86300" y="1600200"/>
            <a:ext cx="37719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		           19-</a:t>
            </a:r>
            <a:fld id="{7A180D7B-1758-4AE5-8BB4-061C46B33F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Rectangle 3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990033"/>
              </a:gs>
              <a:gs pos="100000">
                <a:srgbClr val="FFDD4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" y="6381750"/>
            <a:ext cx="8610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en-US"/>
              <a:t>Copyright © 2009 Pearson Education, Inc.  Publishing as Prentice Hall		           19-</a:t>
            </a:r>
            <a:fld id="{7D0B7D8F-0F0F-4E6F-8347-528F70A979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00200"/>
            <a:ext cx="7696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74638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6" r:id="rId2"/>
    <p:sldLayoutId id="2147483735" r:id="rId3"/>
    <p:sldLayoutId id="2147483734" r:id="rId4"/>
    <p:sldLayoutId id="2147483733" r:id="rId5"/>
    <p:sldLayoutId id="2147483732" r:id="rId6"/>
    <p:sldLayoutId id="2147483731" r:id="rId7"/>
    <p:sldLayoutId id="2147483730" r:id="rId8"/>
    <p:sldLayoutId id="2147483729" r:id="rId9"/>
    <p:sldLayoutId id="2147483728" r:id="rId10"/>
    <p:sldLayoutId id="2147483727" r:id="rId11"/>
    <p:sldLayoutId id="2147483726" r:id="rId12"/>
    <p:sldLayoutId id="2147483725" r:id="rId13"/>
    <p:sldLayoutId id="2147483724" r:id="rId14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10000"/>
        </a:spcBef>
        <a:spcAft>
          <a:spcPct val="1000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0000"/>
        </a:spcBef>
        <a:spcAft>
          <a:spcPct val="10000"/>
        </a:spcAft>
        <a:buClr>
          <a:schemeClr val="tx1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10000"/>
        </a:spcBef>
        <a:spcAft>
          <a:spcPct val="10000"/>
        </a:spcAft>
        <a:buClr>
          <a:schemeClr val="tx1"/>
        </a:buClr>
        <a:buChar char="•"/>
        <a:defRPr sz="28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5000"/>
        </a:spcBef>
        <a:spcAft>
          <a:spcPct val="25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5000"/>
        </a:spcBef>
        <a:spcAft>
          <a:spcPct val="25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5000"/>
        </a:spcBef>
        <a:spcAft>
          <a:spcPct val="25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5000"/>
        </a:spcBef>
        <a:spcAft>
          <a:spcPct val="25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5000"/>
        </a:spcBef>
        <a:spcAft>
          <a:spcPct val="25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5000"/>
        </a:spcBef>
        <a:spcAft>
          <a:spcPct val="25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0" y="1981200"/>
            <a:ext cx="6324600" cy="3048000"/>
          </a:xfrm>
        </p:spPr>
        <p:txBody>
          <a:bodyPr/>
          <a:lstStyle/>
          <a:p>
            <a:pPr algn="r" eaLnBrk="1" hangingPunct="1"/>
            <a:r>
              <a:rPr lang="en-US" sz="3600" dirty="0" smtClean="0">
                <a:solidFill>
                  <a:schemeClr val="tx1"/>
                </a:solidFill>
              </a:rPr>
              <a:t>Managing Personal Communications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5643563" algn="l"/>
              </a:tabLst>
            </a:pPr>
            <a:r>
              <a:rPr lang="en-GB" dirty="0" smtClean="0">
                <a:solidFill>
                  <a:schemeClr val="tx1"/>
                </a:solidFill>
              </a:rPr>
              <a:t>Marketing Communications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Marketing communications today increasingly occur as a dialogue as technology and software have enabled the consumer to dynamically interact with a company 24/7. 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Direct Marketing</a:t>
            </a:r>
          </a:p>
        </p:txBody>
      </p:sp>
      <p:sp>
        <p:nvSpPr>
          <p:cNvPr id="2305027" name="AutoShape 3"/>
          <p:cNvSpPr>
            <a:spLocks noChangeArrowheads="1"/>
          </p:cNvSpPr>
          <p:nvPr/>
        </p:nvSpPr>
        <p:spPr bwMode="auto">
          <a:xfrm>
            <a:off x="381000" y="2057400"/>
            <a:ext cx="8305800" cy="3657600"/>
          </a:xfrm>
          <a:prstGeom prst="roundRect">
            <a:avLst>
              <a:gd name="adj" fmla="val 16667"/>
            </a:avLst>
          </a:prstGeom>
          <a:solidFill>
            <a:srgbClr val="CC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05028" name="AutoShape 4"/>
          <p:cNvSpPr>
            <a:spLocks noChangeArrowheads="1"/>
          </p:cNvSpPr>
          <p:nvPr/>
        </p:nvSpPr>
        <p:spPr bwMode="auto">
          <a:xfrm>
            <a:off x="762000" y="2438400"/>
            <a:ext cx="7391400" cy="2971800"/>
          </a:xfrm>
          <a:prstGeom prst="roundRect">
            <a:avLst>
              <a:gd name="adj" fmla="val 16667"/>
            </a:avLst>
          </a:prstGeom>
          <a:solidFill>
            <a:srgbClr val="DBDBFF"/>
          </a:solidFill>
          <a:ln w="9525">
            <a:solidFill>
              <a:srgbClr val="CCCC00"/>
            </a:solidFill>
            <a:round/>
            <a:headEnd/>
            <a:tailEnd/>
          </a:ln>
        </p:spPr>
        <p:txBody>
          <a:bodyPr wrap="none" anchor="ctr"/>
          <a:lstStyle/>
          <a:p>
            <a:pPr marL="457200" indent="-457200" algn="ctr">
              <a:buFont typeface="Wingdings" pitchFamily="2" charset="2"/>
              <a:buNone/>
            </a:pPr>
            <a:r>
              <a:rPr lang="en-US" sz="2800">
                <a:solidFill>
                  <a:srgbClr val="000066"/>
                </a:solidFill>
              </a:rPr>
              <a:t>Use of consumer-direct channels to reach</a:t>
            </a:r>
          </a:p>
          <a:p>
            <a:pPr marL="457200" indent="-457200" algn="ctr">
              <a:buFont typeface="Wingdings" pitchFamily="2" charset="2"/>
              <a:buNone/>
            </a:pPr>
            <a:r>
              <a:rPr lang="en-US" sz="2800">
                <a:solidFill>
                  <a:srgbClr val="000066"/>
                </a:solidFill>
              </a:rPr>
              <a:t>and deliver goods and services to</a:t>
            </a:r>
          </a:p>
          <a:p>
            <a:pPr marL="457200" indent="-457200" algn="ctr">
              <a:buFont typeface="Wingdings" pitchFamily="2" charset="2"/>
              <a:buNone/>
            </a:pPr>
            <a:r>
              <a:rPr lang="en-US" sz="2800">
                <a:solidFill>
                  <a:srgbClr val="000066"/>
                </a:solidFill>
              </a:rPr>
              <a:t>customers without using </a:t>
            </a:r>
          </a:p>
          <a:p>
            <a:pPr marL="457200" indent="-457200" algn="ctr">
              <a:buFont typeface="Wingdings" pitchFamily="2" charset="2"/>
              <a:buNone/>
            </a:pPr>
            <a:r>
              <a:rPr lang="en-US" sz="2800">
                <a:solidFill>
                  <a:srgbClr val="000066"/>
                </a:solidFill>
              </a:rPr>
              <a:t>market middlemen.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05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305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5027" grpId="0" animBg="1"/>
      <p:bldP spid="23050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Direct Marketing Channels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The benefits of direct marketing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Convenient for consumer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Provides information to consumer on products and services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Supports relationship building efforts with consumers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Allows for more individual targeting and personalization versus mass media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Arial" pitchFamily="34" charset="0"/>
              <a:buChar char="‒"/>
            </a:pPr>
            <a:endParaRPr lang="en-GB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Direct Marketing Channels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Direct mail 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 algn="just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Can target consumers at different geographic areas or specific to one consumer (i.e., state, sectional center (first three digits of zip code), zip code, zip+4, or specific mailing address 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 algn="just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Leverages technology to capture and analyze consumer information in forms of data to deliver more personal communications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Arial" pitchFamily="34" charset="0"/>
              <a:buChar char="‒"/>
            </a:pPr>
            <a:endParaRPr lang="en-GB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>
                <a:solidFill>
                  <a:schemeClr val="tx1"/>
                </a:solidFill>
              </a:rPr>
              <a:t>Cont…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572000"/>
          </a:xfrm>
        </p:spPr>
        <p:txBody>
          <a:bodyPr/>
          <a:lstStyle/>
          <a:p>
            <a:pPr lvl="2" algn="just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Can create different marketing campaigns for current customers and prospects (never were a customer or are an aged customer with no recent activity). Retention strategy is used for existing customers and acquisition strategies are used for the latter 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 algn="just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Each business vertical market has best practices of direct mail 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 algn="just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Provides opportunities to measure lifetime value and word of mouth effects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Arial" pitchFamily="34" charset="0"/>
              <a:buChar char="‒"/>
            </a:pPr>
            <a:endParaRPr lang="en-GB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dirty="0" smtClean="0">
                <a:solidFill>
                  <a:schemeClr val="tx1"/>
                </a:solidFill>
              </a:rPr>
              <a:t>Catalog marketing</a:t>
            </a: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572000"/>
          </a:xfrm>
        </p:spPr>
        <p:txBody>
          <a:bodyPr/>
          <a:lstStyle/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Use of print to provide consumers with product information and ability to order products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Can be supplemented by in-store merchandise if cataloger has retail presence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Catalogs can be customized at individual consumer level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Business to business catalog marketing supports personal selling effort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Arial" pitchFamily="34" charset="0"/>
              <a:buChar char="‒"/>
            </a:pPr>
            <a:endParaRPr lang="en-GB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>
                <a:solidFill>
                  <a:schemeClr val="tx1"/>
                </a:solidFill>
              </a:rPr>
              <a:t>Cont….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572000"/>
          </a:xfrm>
        </p:spPr>
        <p:txBody>
          <a:bodyPr/>
          <a:lstStyle/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Business to business catalog marketing is challenged by frequent movement of employees versus consumer residential movement, which can be tracked via ancillary processes such as national change of address.</a:t>
            </a:r>
            <a:endParaRPr lang="en-GB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Telemarketing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572000"/>
          </a:xfrm>
        </p:spPr>
        <p:txBody>
          <a:bodyPr/>
          <a:lstStyle/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Use of telephone to attract, promote, sell, and service consumers and businesses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Recent legislation places constraints on who may be solicited (e.g., do not call list)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Inbound telemarketing (receive calls from customers or prospects)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Outbound telemarketing (organization initiates calls to customers or prospects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/>
            <a:endParaRPr lang="en-GB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>
                <a:solidFill>
                  <a:schemeClr val="tx1"/>
                </a:solidFill>
              </a:rPr>
              <a:t>Cont…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572000"/>
          </a:xfrm>
        </p:spPr>
        <p:txBody>
          <a:bodyPr/>
          <a:lstStyle/>
          <a:p>
            <a:pPr marL="536575" lvl="2" indent="-363538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Telemarketing functions</a:t>
            </a:r>
            <a:endParaRPr lang="en-GB" sz="2400" dirty="0" smtClean="0">
              <a:solidFill>
                <a:schemeClr val="tx1"/>
              </a:solidFill>
              <a:latin typeface="+mn-lt"/>
            </a:endParaRPr>
          </a:p>
          <a:p>
            <a:pPr lvl="3" indent="-874713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Telesales - take orders, open, or manage customer  accounts</a:t>
            </a:r>
            <a:endParaRPr lang="en-GB" sz="2400" dirty="0" smtClean="0">
              <a:solidFill>
                <a:schemeClr val="tx1"/>
              </a:solidFill>
              <a:latin typeface="+mn-lt"/>
            </a:endParaRPr>
          </a:p>
          <a:p>
            <a:pPr lvl="3" indent="-874713"/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Telecoverage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- calling of customers to sustain or improve customer relationships</a:t>
            </a:r>
            <a:endParaRPr lang="en-GB" sz="2400" dirty="0" smtClean="0">
              <a:solidFill>
                <a:schemeClr val="tx1"/>
              </a:solidFill>
              <a:latin typeface="+mn-lt"/>
            </a:endParaRPr>
          </a:p>
          <a:p>
            <a:pPr lvl="3" indent="-874713"/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Teleprospecting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 - generate and qualify new leads either by phone or another channel</a:t>
            </a:r>
            <a:endParaRPr lang="en-GB" sz="2400" dirty="0" smtClean="0">
              <a:solidFill>
                <a:schemeClr val="tx1"/>
              </a:solidFill>
              <a:latin typeface="+mn-lt"/>
            </a:endParaRPr>
          </a:p>
          <a:p>
            <a:pPr lvl="3" indent="-874713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Customer service and technical support</a:t>
            </a:r>
            <a:endParaRPr lang="en-GB" sz="2400" dirty="0" smtClean="0">
              <a:solidFill>
                <a:schemeClr val="tx1"/>
              </a:solidFill>
              <a:latin typeface="+mn-lt"/>
            </a:endParaRPr>
          </a:p>
          <a:p>
            <a:pPr marL="268288" lvl="2" indent="-268288">
              <a:buNone/>
            </a:pPr>
            <a:endParaRPr lang="en-GB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dirty="0" smtClean="0">
                <a:solidFill>
                  <a:schemeClr val="tx1"/>
                </a:solidFill>
              </a:rPr>
              <a:t>Other Media for Direct Response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572000"/>
          </a:xfrm>
        </p:spPr>
        <p:txBody>
          <a:bodyPr/>
          <a:lstStyle/>
          <a:p>
            <a:pPr lvl="2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Newspapers and magazines can also contain response cards to be placed in mail</a:t>
            </a:r>
            <a:endParaRPr lang="en-GB" sz="2400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Radio </a:t>
            </a:r>
            <a:endParaRPr lang="en-GB" sz="2400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Direct response TV ads</a:t>
            </a:r>
            <a:endParaRPr lang="en-GB" sz="2400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TV Infomercials </a:t>
            </a:r>
            <a:endParaRPr lang="en-GB" sz="2400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Billboards (effectiveness enhanced by web addresses as one word may be sufficient for consumer recall versus 10-digit phone number)</a:t>
            </a:r>
            <a:endParaRPr lang="en-GB" sz="2400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E-marketing </a:t>
            </a:r>
            <a:endParaRPr lang="en-GB" sz="2400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1" eaLnBrk="1" hangingPunct="1"/>
            <a:r>
              <a:rPr lang="en-US" sz="2400" dirty="0" smtClean="0">
                <a:solidFill>
                  <a:schemeClr val="tx1"/>
                </a:solidFill>
              </a:rPr>
              <a:t>Public and ethical Issues in Direct Marketing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572000"/>
          </a:xfrm>
        </p:spPr>
        <p:txBody>
          <a:bodyPr/>
          <a:lstStyle/>
          <a:p>
            <a:pPr marL="803275" lvl="2" indent="-266700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Hard-sell and computerized telemarketing offend consumers</a:t>
            </a:r>
            <a:endParaRPr lang="en-GB" sz="2400" dirty="0" smtClean="0">
              <a:solidFill>
                <a:schemeClr val="tx1"/>
              </a:solidFill>
              <a:latin typeface="+mn-lt"/>
            </a:endParaRPr>
          </a:p>
          <a:p>
            <a:pPr marL="803275" lvl="2" indent="-266700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Unscrupulous marketers can take advantage of unwary public</a:t>
            </a:r>
            <a:endParaRPr lang="en-GB" sz="2400" dirty="0" smtClean="0">
              <a:solidFill>
                <a:schemeClr val="tx1"/>
              </a:solidFill>
              <a:latin typeface="+mn-lt"/>
            </a:endParaRPr>
          </a:p>
          <a:p>
            <a:pPr marL="803275" lvl="2" indent="-266700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Marketing communications and offers can be misleading</a:t>
            </a:r>
            <a:endParaRPr lang="en-GB" sz="2400" dirty="0" smtClean="0">
              <a:solidFill>
                <a:schemeClr val="tx1"/>
              </a:solidFill>
              <a:latin typeface="+mn-lt"/>
            </a:endParaRPr>
          </a:p>
          <a:p>
            <a:pPr marL="803275" lvl="2" indent="-266700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Growing consumer of too much information being collected on consumers</a:t>
            </a:r>
            <a:endParaRPr lang="en-GB" sz="2400" dirty="0" smtClean="0">
              <a:solidFill>
                <a:schemeClr val="tx1"/>
              </a:solidFill>
              <a:latin typeface="+mn-lt"/>
            </a:endParaRPr>
          </a:p>
          <a:p>
            <a:pPr lvl="2"/>
            <a:endParaRPr lang="en-GB" sz="2400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1" eaLnBrk="1" hangingPunct="1"/>
            <a:r>
              <a:rPr lang="en-US" dirty="0" smtClean="0">
                <a:solidFill>
                  <a:schemeClr val="tx1"/>
                </a:solidFill>
              </a:rPr>
              <a:t>Interactive Marketing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(leverage Internet for interaction)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572000"/>
          </a:xfrm>
        </p:spPr>
        <p:txBody>
          <a:bodyPr/>
          <a:lstStyle/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</a:rPr>
              <a:t>The advantages of interactive marketing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Internet provides marketers and consumers with opportunities for greater interaction and individualization.  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Availability of </a:t>
            </a:r>
            <a:r>
              <a:rPr lang="en-US" i="1" dirty="0" smtClean="0">
                <a:solidFill>
                  <a:schemeClr val="tx1"/>
                </a:solidFill>
                <a:latin typeface="+mn-lt"/>
              </a:rPr>
              <a:t>contextual placement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, buying ads on sites related to the marketer’s offerings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Increase ability to reach consumers and track behavior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marL="173038" lvl="2" indent="-173038"/>
            <a:endParaRPr lang="en-GB" sz="2400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1" eaLnBrk="1" hangingPunct="1"/>
            <a:r>
              <a:rPr lang="en-US" dirty="0" smtClean="0">
                <a:solidFill>
                  <a:schemeClr val="tx1"/>
                </a:solidFill>
              </a:rPr>
              <a:t>Interactive Marketing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(leverage Internet for interaction)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572000"/>
          </a:xfrm>
        </p:spPr>
        <p:txBody>
          <a:bodyPr/>
          <a:lstStyle/>
          <a:p>
            <a:pPr marL="536575" lvl="2" indent="-268288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Individualized messages optimize investment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marL="536575" lvl="2" indent="-268288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Increases reach cost effectively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marL="536575" lvl="2" indent="-268288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Online communities precipitate knowledge for companies and consumers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marL="173038" lvl="2" indent="-173038"/>
            <a:endParaRPr lang="en-GB" sz="2400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1" eaLnBrk="1" hangingPunct="1"/>
            <a:r>
              <a:rPr lang="en-US" dirty="0" smtClean="0">
                <a:solidFill>
                  <a:schemeClr val="tx1"/>
                </a:solidFill>
              </a:rPr>
              <a:t>Interactive Marketing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(leverage Internet for interaction)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572000"/>
          </a:xfrm>
        </p:spPr>
        <p:txBody>
          <a:bodyPr/>
          <a:lstStyle/>
          <a:p>
            <a:pPr lvl="1">
              <a:buNone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Disadvantages of interactive marketing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Consumers can opt-out of communications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Companies can lose control of the message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Online “Clicks” may give companies misleading information. For example, a large number of clicks by a consumer on the web site may be a result of a poorly designed web site. 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marL="173038" lvl="2" indent="-173038">
              <a:buNone/>
            </a:pPr>
            <a:endParaRPr lang="en-GB" sz="2400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1" eaLnBrk="1" hangingPunct="1"/>
            <a:r>
              <a:rPr lang="en-US" dirty="0" smtClean="0">
                <a:solidFill>
                  <a:schemeClr val="tx1"/>
                </a:solidFill>
              </a:rPr>
              <a:t>Types of Interactive Marketing </a:t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572000"/>
          </a:xfrm>
        </p:spPr>
        <p:txBody>
          <a:bodyPr/>
          <a:lstStyle/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Web sites 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3"/>
            <a:r>
              <a:rPr lang="en-US" dirty="0" smtClean="0">
                <a:solidFill>
                  <a:schemeClr val="tx1"/>
                </a:solidFill>
                <a:latin typeface="+mn-lt"/>
              </a:rPr>
              <a:t> Key issues is attracting first time and encourage repeat visits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3"/>
            <a:r>
              <a:rPr lang="en-US" dirty="0" err="1" smtClean="0">
                <a:solidFill>
                  <a:schemeClr val="tx1"/>
                </a:solidFill>
                <a:latin typeface="+mn-lt"/>
              </a:rPr>
              <a:t>Microsites</a:t>
            </a:r>
            <a:r>
              <a:rPr lang="en-US" dirty="0" smtClean="0">
                <a:solidFill>
                  <a:schemeClr val="tx1"/>
                </a:solidFill>
                <a:latin typeface="+mn-lt"/>
              </a:rPr>
              <a:t> – Limited area on the web managed and paid for by external  advertiser/company, designed to supplement a primary site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Search related ads – 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3"/>
            <a:r>
              <a:rPr lang="en-US" dirty="0" smtClean="0">
                <a:solidFill>
                  <a:schemeClr val="tx1"/>
                </a:solidFill>
                <a:latin typeface="+mn-lt"/>
              </a:rPr>
              <a:t>Links provided along with consumer search results, fee paid only when link is clicked on by consumer (cost per click correlated with click rank and popularity of keyword searched)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3"/>
            <a:r>
              <a:rPr lang="en-US" dirty="0" smtClean="0">
                <a:solidFill>
                  <a:schemeClr val="tx1"/>
                </a:solidFill>
                <a:latin typeface="+mn-lt"/>
              </a:rPr>
              <a:t>Search Engine Optimization has become a crucial part of marketing with greater emphasis creating more effective search ads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marL="173038" lvl="2" indent="-173038">
              <a:buNone/>
            </a:pPr>
            <a:endParaRPr lang="en-GB" sz="2400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1" eaLnBrk="1" hangingPunct="1"/>
            <a:r>
              <a:rPr lang="en-US" dirty="0" smtClean="0">
                <a:solidFill>
                  <a:schemeClr val="tx1"/>
                </a:solidFill>
              </a:rPr>
              <a:t>Types of Interactive Marketing </a:t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572000"/>
          </a:xfrm>
        </p:spPr>
        <p:txBody>
          <a:bodyPr/>
          <a:lstStyle/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Display or banner ads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3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Small rectangular boxes containing text and images, which are paid placement. So the larger the audience the higher the cost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3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Consumers only spend 5% of their time online searching for information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3">
              <a:buFont typeface="Arial" pitchFamily="34" charset="0"/>
              <a:buChar char="‒"/>
            </a:pPr>
            <a:r>
              <a:rPr lang="en-US" dirty="0" smtClean="0">
                <a:solidFill>
                  <a:schemeClr val="tx1"/>
                </a:solidFill>
                <a:latin typeface="+mn-lt"/>
              </a:rPr>
              <a:t>Interstitials are ads, often video and animation, which pop up between changes on a web site. Consumers often block these ads 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E-mail campaigns are cost effective but run risk of spamming consumers and thus may be filtered by consumers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marL="173038" lvl="2" indent="-173038">
              <a:buNone/>
            </a:pPr>
            <a:endParaRPr lang="en-GB" sz="2400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1" eaLnBrk="1" hangingPunct="1"/>
            <a:r>
              <a:rPr lang="en-US" dirty="0" smtClean="0">
                <a:solidFill>
                  <a:schemeClr val="tx1"/>
                </a:solidFill>
              </a:rPr>
              <a:t>Types of Interactive Marketing </a:t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62000" y="1371600"/>
            <a:ext cx="7696200" cy="4572000"/>
          </a:xfrm>
        </p:spPr>
        <p:txBody>
          <a:bodyPr/>
          <a:lstStyle/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</a:rPr>
              <a:t>Mobile marketing growing</a:t>
            </a:r>
            <a:endParaRPr lang="en-GB" dirty="0" smtClean="0">
              <a:solidFill>
                <a:schemeClr val="tx1"/>
              </a:solidFill>
              <a:latin typeface="+mn-lt"/>
            </a:endParaRPr>
          </a:p>
          <a:p>
            <a:pPr lvl="3">
              <a:buFont typeface="Arial" pitchFamily="34" charset="0"/>
              <a:buChar char="‒"/>
            </a:pPr>
            <a:r>
              <a:rPr lang="en-US" sz="2800" dirty="0" smtClean="0">
                <a:solidFill>
                  <a:schemeClr val="tx1"/>
                </a:solidFill>
                <a:latin typeface="+mn-lt"/>
              </a:rPr>
              <a:t>Major opportunity with cell phones for advertisers to reach consumers on the “third screen”, TV and computer being the other two screens. </a:t>
            </a:r>
            <a:endParaRPr lang="en-GB" sz="2800" dirty="0" smtClean="0">
              <a:solidFill>
                <a:schemeClr val="tx1"/>
              </a:solidFill>
              <a:latin typeface="+mn-lt"/>
            </a:endParaRPr>
          </a:p>
          <a:p>
            <a:pPr lvl="3">
              <a:buFont typeface="Arial" pitchFamily="34" charset="0"/>
              <a:buChar char="‒"/>
            </a:pPr>
            <a:r>
              <a:rPr lang="en-US" sz="2800" dirty="0" smtClean="0">
                <a:solidFill>
                  <a:schemeClr val="tx1"/>
                </a:solidFill>
                <a:latin typeface="+mn-lt"/>
              </a:rPr>
              <a:t>Mobile apps – “Bite-sized” software programs that can be loaded onto smart phones. </a:t>
            </a:r>
            <a:endParaRPr lang="en-GB" sz="2800" dirty="0" smtClean="0">
              <a:solidFill>
                <a:schemeClr val="tx1"/>
              </a:solidFill>
              <a:latin typeface="+mn-lt"/>
            </a:endParaRPr>
          </a:p>
          <a:p>
            <a:pPr lvl="3">
              <a:buFont typeface="Arial" pitchFamily="34" charset="0"/>
              <a:buChar char="‒"/>
            </a:pPr>
            <a:r>
              <a:rPr lang="en-US" sz="2800" dirty="0" smtClean="0">
                <a:solidFill>
                  <a:schemeClr val="tx1"/>
                </a:solidFill>
                <a:latin typeface="+mn-lt"/>
              </a:rPr>
              <a:t>Monitoring consumer location allows for location-specific promotions. </a:t>
            </a:r>
            <a:endParaRPr lang="en-GB" sz="2800" dirty="0" smtClean="0">
              <a:solidFill>
                <a:schemeClr val="tx1"/>
              </a:solidFill>
              <a:latin typeface="+mn-lt"/>
            </a:endParaRPr>
          </a:p>
          <a:p>
            <a:pPr marL="173038" lvl="2" indent="-173038">
              <a:buFont typeface="Arial" pitchFamily="34" charset="0"/>
              <a:buChar char="‒"/>
            </a:pPr>
            <a:endParaRPr lang="en-GB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GB" sz="9600" dirty="0" smtClean="0"/>
              <a:t>Thank You</a:t>
            </a:r>
            <a:endParaRPr lang="en-GB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5491</TotalTime>
  <Words>805</Words>
  <Application>Microsoft Office PowerPoint</Application>
  <PresentationFormat>On-screen Show (4:3)</PresentationFormat>
  <Paragraphs>103</Paragraphs>
  <Slides>19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Default Design</vt:lpstr>
      <vt:lpstr>Managing Personal Communications</vt:lpstr>
      <vt:lpstr>Marketing Communications</vt:lpstr>
      <vt:lpstr>Direct Marketing</vt:lpstr>
      <vt:lpstr>Direct Marketing Channels</vt:lpstr>
      <vt:lpstr>Direct Marketing Channels</vt:lpstr>
      <vt:lpstr>Cont…</vt:lpstr>
      <vt:lpstr>Catalog marketing</vt:lpstr>
      <vt:lpstr>Cont….</vt:lpstr>
      <vt:lpstr>Telemarketing</vt:lpstr>
      <vt:lpstr>Cont…</vt:lpstr>
      <vt:lpstr>Other Media for Direct Response</vt:lpstr>
      <vt:lpstr>Public and ethical Issues in Direct Marketing </vt:lpstr>
      <vt:lpstr>Interactive Marketing  (leverage Internet for interaction) </vt:lpstr>
      <vt:lpstr>Interactive Marketing  (leverage Internet for interaction) </vt:lpstr>
      <vt:lpstr>Interactive Marketing  (leverage Internet for interaction) </vt:lpstr>
      <vt:lpstr>Types of Interactive Marketing  </vt:lpstr>
      <vt:lpstr>Types of Interactive Marketing  </vt:lpstr>
      <vt:lpstr>Types of Interactive Marketing  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Kotler Keller 19</dc:title>
  <dc:creator>Tracy Tuten Ryan</dc:creator>
  <cp:lastModifiedBy>NTS</cp:lastModifiedBy>
  <cp:revision>370</cp:revision>
  <dcterms:created xsi:type="dcterms:W3CDTF">2006-04-02T17:59:30Z</dcterms:created>
  <dcterms:modified xsi:type="dcterms:W3CDTF">2014-07-04T01:57:23Z</dcterms:modified>
</cp:coreProperties>
</file>