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0"/>
  </p:notesMasterIdLst>
  <p:sldIdLst>
    <p:sldId id="256" r:id="rId2"/>
    <p:sldId id="760" r:id="rId3"/>
    <p:sldId id="780" r:id="rId4"/>
    <p:sldId id="781" r:id="rId5"/>
    <p:sldId id="785" r:id="rId6"/>
    <p:sldId id="761" r:id="rId7"/>
    <p:sldId id="762" r:id="rId8"/>
    <p:sldId id="782" r:id="rId9"/>
    <p:sldId id="764" r:id="rId10"/>
    <p:sldId id="783" r:id="rId11"/>
    <p:sldId id="766" r:id="rId12"/>
    <p:sldId id="776" r:id="rId13"/>
    <p:sldId id="778" r:id="rId14"/>
    <p:sldId id="779" r:id="rId15"/>
    <p:sldId id="767" r:id="rId16"/>
    <p:sldId id="769" r:id="rId17"/>
    <p:sldId id="770" r:id="rId18"/>
    <p:sldId id="784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DDDDDD"/>
    <a:srgbClr val="65D7FF"/>
    <a:srgbClr val="F00050"/>
    <a:srgbClr val="FFDD4F"/>
    <a:srgbClr val="F0C200"/>
    <a:srgbClr val="D8AF00"/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186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A4E057-7AED-4B66-8342-32CF2FE4B1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94B03A-0D6E-49EE-9884-361F44B7097B}" type="slidenum">
              <a:rPr lang="en-US"/>
              <a:pPr/>
              <a:t>1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96BDA-C917-49B1-8158-30622A7F4EFD}" type="slidenum">
              <a:rPr lang="en-US"/>
              <a:pPr/>
              <a:t>2</a:t>
            </a:fld>
            <a:endParaRPr lang="en-US"/>
          </a:p>
        </p:txBody>
      </p:sp>
      <p:sp>
        <p:nvSpPr>
          <p:cNvPr id="217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96BDA-C917-49B1-8158-30622A7F4EFD}" type="slidenum">
              <a:rPr lang="en-US"/>
              <a:pPr/>
              <a:t>3</a:t>
            </a:fld>
            <a:endParaRPr lang="en-US"/>
          </a:p>
        </p:txBody>
      </p:sp>
      <p:sp>
        <p:nvSpPr>
          <p:cNvPr id="217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996BDA-C917-49B1-8158-30622A7F4EFD}" type="slidenum">
              <a:rPr lang="en-US"/>
              <a:pPr/>
              <a:t>4</a:t>
            </a:fld>
            <a:endParaRPr lang="en-US"/>
          </a:p>
        </p:txBody>
      </p:sp>
      <p:sp>
        <p:nvSpPr>
          <p:cNvPr id="217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1D779C-BD2C-47F6-8437-10E29143E1DF}" type="slidenum">
              <a:rPr lang="en-US"/>
              <a:pPr/>
              <a:t>6</a:t>
            </a:fld>
            <a:endParaRPr lang="en-US"/>
          </a:p>
        </p:txBody>
      </p:sp>
      <p:sp>
        <p:nvSpPr>
          <p:cNvPr id="217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88167-6C7D-4B77-8281-9D39ED30231D}" type="slidenum">
              <a:rPr lang="en-US"/>
              <a:pPr/>
              <a:t>7</a:t>
            </a:fld>
            <a:endParaRPr lang="en-US"/>
          </a:p>
        </p:txBody>
      </p:sp>
      <p:sp>
        <p:nvSpPr>
          <p:cNvPr id="217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88167-6C7D-4B77-8281-9D39ED30231D}" type="slidenum">
              <a:rPr lang="en-US"/>
              <a:pPr/>
              <a:t>8</a:t>
            </a:fld>
            <a:endParaRPr lang="en-US"/>
          </a:p>
        </p:txBody>
      </p:sp>
      <p:sp>
        <p:nvSpPr>
          <p:cNvPr id="217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D3121D-82AF-4815-BAB8-B1B12CAC57B2}" type="slidenum">
              <a:rPr lang="en-US"/>
              <a:pPr/>
              <a:t>9</a:t>
            </a:fld>
            <a:endParaRPr lang="en-US"/>
          </a:p>
        </p:txBody>
      </p:sp>
      <p:sp>
        <p:nvSpPr>
          <p:cNvPr id="217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1F84FE-CE0A-428E-83FB-289114DA0C9B}" type="slidenum">
              <a:rPr lang="en-US"/>
              <a:pPr/>
              <a:t>10</a:t>
            </a:fld>
            <a:endParaRPr lang="en-US"/>
          </a:p>
        </p:txBody>
      </p:sp>
      <p:sp>
        <p:nvSpPr>
          <p:cNvPr id="217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1447B9-2585-4DCE-BE6F-D961B8E34AF2}" type="slidenum">
              <a:rPr lang="en-US"/>
              <a:pPr/>
              <a:t>11</a:t>
            </a:fld>
            <a:endParaRPr lang="en-US"/>
          </a:p>
        </p:txBody>
      </p:sp>
      <p:sp>
        <p:nvSpPr>
          <p:cNvPr id="217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1F1058-863D-4661-815B-0719B3EDF2B4}" type="slidenum">
              <a:rPr lang="en-US"/>
              <a:pPr/>
              <a:t>12</a:t>
            </a:fld>
            <a:endParaRPr lang="en-US"/>
          </a:p>
        </p:txBody>
      </p:sp>
      <p:sp>
        <p:nvSpPr>
          <p:cNvPr id="220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2A203B-3821-4664-8D19-D99BC7FBCF91}" type="slidenum">
              <a:rPr lang="en-US"/>
              <a:pPr/>
              <a:t>13</a:t>
            </a:fld>
            <a:endParaRPr lang="en-US"/>
          </a:p>
        </p:txBody>
      </p:sp>
      <p:sp>
        <p:nvSpPr>
          <p:cNvPr id="220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30FAB1-324E-4592-8A1A-3E997035FD09}" type="slidenum">
              <a:rPr lang="en-US"/>
              <a:pPr/>
              <a:t>14</a:t>
            </a:fld>
            <a:endParaRPr lang="en-US"/>
          </a:p>
        </p:txBody>
      </p:sp>
      <p:sp>
        <p:nvSpPr>
          <p:cNvPr id="220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EE1EA6-114C-43F5-90B0-8B7194C02220}" type="slidenum">
              <a:rPr lang="en-US"/>
              <a:pPr/>
              <a:t>15</a:t>
            </a:fld>
            <a:endParaRPr lang="en-US"/>
          </a:p>
        </p:txBody>
      </p:sp>
      <p:sp>
        <p:nvSpPr>
          <p:cNvPr id="217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E0D3F9-36C8-4441-A724-D298FD991221}" type="slidenum">
              <a:rPr lang="en-US"/>
              <a:pPr/>
              <a:t>16</a:t>
            </a:fld>
            <a:endParaRPr lang="en-US"/>
          </a:p>
        </p:txBody>
      </p:sp>
      <p:sp>
        <p:nvSpPr>
          <p:cNvPr id="218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65065D-DDC9-432E-AE91-7BFDEC27F36F}" type="slidenum">
              <a:rPr lang="en-US"/>
              <a:pPr/>
              <a:t>17</a:t>
            </a:fld>
            <a:endParaRPr lang="en-US"/>
          </a:p>
        </p:txBody>
      </p:sp>
      <p:sp>
        <p:nvSpPr>
          <p:cNvPr id="218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397573C7-C755-4522-B641-0C0404C2D1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615F9DE2-413A-41FF-A488-D1BDBEA965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07A799ED-63F1-43DE-BD9A-D9BC2A449E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B719F1FE-616B-42DB-A496-E6338FEE10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A175316A-D7D9-4490-B350-E3389DB0AE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78F78560-76C0-45A3-A33A-21446A18F2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915EABC1-AB77-4664-9C4A-10DF67C895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137BD43C-78EE-4572-89D9-65BB4BC3FB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7651F0A2-9D48-4D95-A167-480CB3CE64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232214C9-F53C-4C96-859D-0B996D3A09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C089C2C8-B8DB-4661-8467-7C8879757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D8A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0" y="2209800"/>
            <a:ext cx="6553200" cy="1393825"/>
          </a:xfrm>
        </p:spPr>
        <p:txBody>
          <a:bodyPr/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6158" name="AutoShape 14"/>
          <p:cNvSpPr>
            <a:spLocks noChangeArrowheads="1"/>
          </p:cNvSpPr>
          <p:nvPr userDrawn="1"/>
        </p:nvSpPr>
        <p:spPr bwMode="auto">
          <a:xfrm>
            <a:off x="1828800" y="1143000"/>
            <a:ext cx="7543800" cy="18288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6163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© 2009 Pearson Education, Inc.  Publishing as Prentice Hall		             18-</a:t>
            </a:r>
            <a:fld id="{397573C7-C755-4522-B641-0C0404C2D1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3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FFDD4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43000" y="1981200"/>
            <a:ext cx="7467600" cy="30480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tx1"/>
                </a:solidFill>
              </a:rPr>
              <a:t>Managing </a:t>
            </a:r>
            <a:r>
              <a:rPr lang="en-US" sz="8000" dirty="0" smtClean="0">
                <a:solidFill>
                  <a:schemeClr val="tx1"/>
                </a:solidFill>
              </a:rPr>
              <a:t/>
            </a:r>
            <a:br>
              <a:rPr lang="en-US" sz="8000" dirty="0" smtClean="0">
                <a:solidFill>
                  <a:schemeClr val="tx1"/>
                </a:solidFill>
              </a:rPr>
            </a:br>
            <a:r>
              <a:rPr lang="en-US" sz="8000" dirty="0" smtClean="0">
                <a:solidFill>
                  <a:schemeClr val="tx1"/>
                </a:solidFill>
              </a:rPr>
              <a:t>Mass Communications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Sales Promotion?</a:t>
            </a:r>
          </a:p>
        </p:txBody>
      </p:sp>
      <p:sp>
        <p:nvSpPr>
          <p:cNvPr id="213094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4763" algn="ctr">
              <a:buFontTx/>
              <a:buNone/>
            </a:pPr>
            <a:r>
              <a:rPr lang="en-US" b="1" dirty="0"/>
              <a:t>Sales promotion</a:t>
            </a:r>
            <a:r>
              <a:rPr lang="en-US" dirty="0"/>
              <a:t> consists of a collection of incentive tools, mostly short term, designed to stimulate quicker or greater purchase of particular products or services by consumers or the trade.</a:t>
            </a:r>
          </a:p>
          <a:p>
            <a:pPr indent="4763" algn="ctr">
              <a:spcBef>
                <a:spcPct val="20000"/>
              </a:spcBef>
              <a:spcAft>
                <a:spcPct val="0"/>
              </a:spcAft>
              <a:buClrTx/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Promotion</a:t>
            </a:r>
            <a:endParaRPr lang="en-US" dirty="0"/>
          </a:p>
        </p:txBody>
      </p:sp>
      <p:sp>
        <p:nvSpPr>
          <p:cNvPr id="213094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Advertising offers reason to buy while promotion offers incentive to buy.</a:t>
            </a:r>
            <a:endParaRPr lang="en-GB" dirty="0" smtClean="0"/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Sales Promotion Objectives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Attract new customers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Reward loyal customers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Attempt to persuade existing customers to increase purchase frequency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Advertising versus Promotion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Promotion expenditures have increased because: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Growing confidence in sales promotion as an effective sales tool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Number of brands increased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Competitors used promotions frequently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Many brands were seen as similar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Consumers became more price orientated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Trade demanded more deals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Advertising efficiency declined</a:t>
            </a: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 indent="4763" algn="ctr">
              <a:spcBef>
                <a:spcPct val="20000"/>
              </a:spcBef>
              <a:spcAft>
                <a:spcPct val="0"/>
              </a:spcAft>
              <a:buClrTx/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Sales Promotion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094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marL="352425" lvl="2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Risks include – devaluation of product in consumers’ minds, may not build permanent total-category volume as loyal customers may buy anyway but transaction buyers, or switchers, are attracted to promotions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marL="352425" lvl="2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Small share competitors use as a way to leverage against large ad budgets of larger competitors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indent="4763" algn="ctr">
              <a:spcBef>
                <a:spcPct val="20000"/>
              </a:spcBef>
              <a:spcAft>
                <a:spcPct val="0"/>
              </a:spcAft>
              <a:buClrTx/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hemarketingguywhodrivessales.com/crashcourse/graphix/freetria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147285" cy="2590800"/>
          </a:xfrm>
          <a:prstGeom prst="rect">
            <a:avLst/>
          </a:prstGeom>
          <a:noFill/>
        </p:spPr>
      </p:pic>
      <p:pic>
        <p:nvPicPr>
          <p:cNvPr id="1028" name="Picture 4" descr="http://3.bp.blogspot.com/-iw2tKqiGSQg/Umx27Tqcd2I/AAAAAAAAAHE/_LcgSQe3ULQ/s1600/domin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533649"/>
            <a:ext cx="5181599" cy="4324351"/>
          </a:xfrm>
          <a:prstGeom prst="rect">
            <a:avLst/>
          </a:prstGeom>
          <a:noFill/>
        </p:spPr>
      </p:pic>
      <p:sp>
        <p:nvSpPr>
          <p:cNvPr id="1030" name="AutoShape 6" descr="data:image/jpeg;base64,/9j/4AAQSkZJRgABAQAAAQABAAD/2wCEAAkGBxQSEhUTEhQWFRQXFxoUGBcWGBgXGhYXFhcaHBkYGx8YHygiGBolGxkXIjEhJyorLi86GB8zODMsNygtLisBCgoKDg0OGxAQGzAkICQ0NDQsNDQwLCwsNCw0LCw0LCwsLywsLCwsLCwsLDQsLCwsLCwsLCwsLCwsLCwsLCwsLP/AABEIANoA6AMBEQACEQEDEQH/xAAbAAEAAgMBAQAAAAAAAAAAAAAABAUCAwYBB//EAEEQAAIBAwIDBQUGAwYFBQAAAAECEQADBBIhBQYxEyJBUWEHMnGBkRQjQlKhsXLB0RUXM2KSohZzsuHwJYKDwtL/xAAbAQEAAgMBAQAAAAAAAAAAAAAAAQMCBAUGB//EADkRAAICAgAEAwUGBQQCAwAAAAABAgMEEQUSITETQVEGFCJhcSMygZGhwRVSseHwFjNC0eLxJDRi/9oADAMBAAIRAxEAPwDka86fZhQCgFAKAUAoBQgUAoBQCgFAKEHk00RtbPaEoUJFCRQCgFAKAUAoBQgUAoBQkUAoBQCgFAKAUAoQKAUAoBQCgFAWPLvDhk5NqyTAdoJHWBuY9atphzTSOfxPJePjysXdH3NOVsQW+y7C3oiPdE/Ges+tdjwYa1o+bviOTz+JzvZ8S5t4SMXLu2VMqpBWeoDAED1ia5GRBQnpH0ThOXLKxo2S7+ZUVSdRChIoQKAUAoBQChIoQKAUAoBQChIoBQCgFAKAUIFAKAUAoSKAUIN+DltZuJdtmHQhgfUfyrOEnGXMa+Tjwvrdc+zPpK+1hez3x27WPBhonz8wPlXQ9+SXY8e/ZafP0n8P6nznime+Rde9cMu5k+nkB6AVz7JucuZnrsTGhj1KqHZEWsDaFCRQgUAoBQCgFAKAUAoBQCgFCRQCgFAKAUAoBQgUAoSKAUAoQKAUGhQgVJH4mdq0zGFUsfIAnp8KjaXcwsshBfE9Ht/HdI1qyyNQ1AiR5ifCojKMuxFd0LN8r3o11JcKAUAoBQkUAoQKAUAoBQkUAoBQCgFAKAUAoBQgUGxQCmiNimg5JE6xwi84JW20BO0JO3d/Nv1FVu2C6NmlbxCiHTm69vxJlzga2tXb37aldB0odZZXO8eoE7Vh4zl9yLNX+IWWaVMG976voe/acO0e5be8VuAg3CQrJG4K/H08Kct0u719DHwcy1blLlTXl6ng5gvBR2KraRGaCiA6Q590sQQRWXusXtvbCwKOb7SXM36sy4rN7Fs3yLjFSbLuxBXzAUdfHyrCtKNjgvqMTVOVOrp16pFHWwdnYoZCgFAKAUAoBQCgFAKAUAoBQCgFAKAUAoQKnRi2b7GHcedCMwAkwOg8/hWEpxj3ZRZlVQ6Skiybl101ds9u1pZAwYy0P+IAdQKq8eLeorZovisZdKouWzMJh2j3me+VuEEL3Ve3GxB85/am7pduhg5Zt/RJR2vyZ5Z46UKjHsW0Ya1nTqZlc9D5kCKlY7l95tky4cmm7rG+3yXQi8Rv5I0C+bq9yFDSkp5RtI+NXeBGHdaLsarFlt1afr59SLg21a6i3CQjMqsR1AJgxNWQ05JM2chyrqlKHdI+u5XLXDeH2e3vWjcUECXBuElum3Sup4NVS5mjwUeIcQzbfDhLT/I5bmbni1k2Hx7GLpQidRgadJmQqAx8zWtbkRnHlijs4HB7Me6N11nX/PU57gydpYyLWkEgC6pZyoTT1hehJG1cm18s4yOrmt1X12b+T6FLWwdddhUGQoSKAUAoBQCgFAKAUAoBQCgFAKAUIJnCcA37q2gyqTO7GAIE1hbYq48zRq5eSset2Nb0WAwMW2R218uQ7Ky2h+EAwwb4xVXPbNfAtfU5/veXavs4aTXRsxt8Ws29Is46loZCbne1ajsYHiBU+FOT6v8AISxLZ9brNLp28jDL4plMve1qugWzCFQVHgdqtWMl15TOnGwlLSab3vvt7NPA+HHLybdnVBcxqPegAE+Pwq+qHPJRLs7IjiY7sS7Ha8xezUWMZrlh3uXE7zAxDKOukAdR1rctw9Q2u553B9pJ23qFqSi/6nI8oZ/YZli54awp+D93+datEuWxM73FqfHxJpfU732ycP1WrN8fgYo38LwR+o/Wt3NjuKkeZ9l8jlunU/P9j5Ua5nY9zJJrTPvXA71vM4daa8ouKUGtSJlrfXbx3Wu3W1OtNny7Lrni5kowenvocfxH2gYqW2tYuLKspUyBbEEQekk1qzyoJOMUdzH4DlWSVt0/n6nDcu3gmRbLBCDKntN1GoRJ+Fcm9Nwej0nEK+bHfqvTuRc6zouOsgwxEjod+o9Kzg+aKZs4tniVRl8jRUm0KEigFAKAUAoBQCgFAKAUAoBQCgFCCTw29ou22hTDA973evj6VjNbi0auZV4lUl8iXxfEnKZEKsbjjSVELNwiAPSTFRjfHFL8DUxL+XE55f8AFdfXofTb2HicFxhca12t1iF1EAszEebbIu1drlhRHZ47x8nit/JzaX6HPcS9pKZFm5YuY8K6lQVYEieh3FUSy1JNNHVo9np02xshZ1TKb2aW54hZ9Ax/21TidbDpe0EtYMj6ff5kFviP2O57ty0jIf8AOS0qfiAPpXS8TVnIzxkMFyw/eY+T6nzn2kcs/Zb3a2xFm6ZEfgfqV9AdyPnXPyaeSXMux6vgPEVk1eDP7y/VHfZg+38Ikbs1kN/8iCf3H61uy+0pPNVN4fEvRKX6bPknDeX8nIjsrDsD4kaR9WiuYqJy7I91dxXFqW5zX9T6Z7LLrW0v4l3Z7NySPIP1/Wa6GL0ThLyPHcfUbLIZFfaSI2Vy/wAIxWZ8i4GJYtoLkgSSYCp1jpvNQ6qYPbM4Z3FciChWtL6a/U4bm3Mx7mQLuEhS0FUAaNC61JMgfCPpWjkSrlLUOx6ThlV6x5V5D3L676GHM/fdLwYt2qAk6Cg1AQQPOtKjonH0LeGNwjKprXK/XZS1cdcUJFAKAUAoBQCgFAKAUAoBQCgFAKAURi+xfcayGIxckMS4VROjSqvbIIAP4v8AtVOO+SbXozh4ta3bjy7dfPfc+lYPPWBkWgMgqp21JdWRPptBFd6ORXNfEeTv4Nm49j8NNryaJuBf4XlsbVpcdzBOkIoMeJG37VnF0y6LRr2LPx1zzckvxOe4Ty+mJxoLb2ttaa4o66Z2I+E1TCpV3dDpZOfPJ4Z8fdPTLPmnmvEw8g6rHaZOle8FUELvpGo+HXpWd10K5dV1Nbh3C8rMq+GWof55Htjj2LxLCcZBSzMqyuw7jDdWUmJ8DUqyFsOrIng5PD8peGm9ehzfJ/OVvCsPjuGvMtxhb7ISHU+Inpv+9a9eTGqPKzp8S4XblWq9aimlvfkzHi3tNyQSluwtiPzyWHygRWDzuZfCXYvs3TJc07Ob6HN8JutmZkXrrqbxh2Q6dRA2Bjw2rn5eTOEJWrudXMphiYn2cU+Xtvqdnm8L4fw9Va7b1FvdLA3CSPjsK87VkZmY2oPSPP1ZGdmyca5a16dDlua+ZreUipas6FRpDbDwiIAgfWurh4k6ZNznvZ2uG8PnjWOdk9t+RDuTdwVP3jGy8E7aERvAesxWwvhu+pfH7HO10+Jfjso6vO0hQkUAoBQCgFAKAUAoBQCgFAKAUAoBQh9i7szdwnX7xjZcMNxoRW2JPjPWqX8Nv1OLZ9jmqXRKS/Fl9ynyni5uMHa81q6rMjgMsGNwYYeRHQ11aaIThvfU5vEuK5eHkOMY7j5HQ8Ow+G8KJum/2t6CBuGaD1Cqg2+Jq+MaaOrZyci/P4l8LjqP6fmcte53vLmPli11Q2ravqAVZkE+Z+nWtX3v7RyR2a+C0zxY4/P13t6ImHZu8Wy2a6yo2kElV2hdgACf51zs/N8OPiSNqyVfCcZRrW+pv5s5M+y21u22a4oMPIHdnodh0/rWhg8TWRJwktPyK+G8X94tcLEk32Nfs5zAmWFPS4pX5jcfzqzicHKhuPkWceqc8bm9CV7UMHTkJdHS4kH+JD/Qj6VTwe7npcfQp9nbt1SrfkcjiZBtulwdUYMPka6koqcXF+Z3sipW1OD8z7RxcY9ywL19Q9pQLo2J6jrA67GvIY/j13Oqt6b6Hzynxo2Out6b6HD8w82Y9yw+PYsQrAQ0BIIIIMD4V3MXBuhYrLJ7foeiwuE5ELlbbLt+JSctL2hu2dOrtLZKguUUMu4Y+ZreyOmpenyOhxL4OS1PWn6bZS1edaMtraFDIUJFAKAUAoBQCgFAKAUAoBQCgFAKEMuuV01vcs6dfaW2AGsoAw3BMdY8qqv7KXocfii5FGxPWn6bIXCOHNfvpZBgs0E+QG7H6A1lbcq63P0L8u+FVDta36fsfROI38ThSIq2dbtv4EmOpZj6+VefpV+fJyctRR5WivJ4jNvm0kc5zBzfby7BtmyUaQysCCAR510sbAlRZzc+0dfB4Tdj3KfPteZI9liff3T5Wx+pqnjf+yl8zH2jeq4L5nWYHGEyL+TiXIJQkAH8VuBPzBP7VyrcZ0VQyIficCzGnTXC+Pn/AFPnfF+HNw/LX8quLiN5qG3HxA2NegoujlUb9VpnqsfIjnYkk++tM7f2iYwu4QurvoKuP4W2P71xeFT8PIdfkzz/AAa3wcvlfn0PnmDwHIvb27LkeZED9a9BPIqh0lJHq7+I49XSUls+kcn3Rk4AtP4K1lvSNv2rzufF05XiR8+p4/iMXTlucfPqir/sXheJveuC4w8GbV/tWtv3jOv6Qjym283iOT0gmkchcy7QzO0sqDZ7QFVcQsHYyPIGa66hPweWffR3VVZPD5LH8SXkR+OWQl+4FKEatQKe7DbwPQdKzqbcFs2eH2OdEd9/1IFZm+KEigFAKAUAoBQCgFAKAUAoBQCgFCCTwy8Eu22IVgGEhvdInx9KxsW4PRqZlfPTJb10LRsn7Jndouhgr6ot+7pYbqPkTVDh41HK/M58ave8Hk67+fc+hHmHh+QoN17R9LoErPxFedjh5tEmq9nmf4fm1SajF/gbLGBw/LVhbSy8ddAAKz06QRUSvzcdp2NmErszGknJtfUqOReGfZ8rLtzIXSAfQyR+lbXFLvFx65epu8VyXfRVN92Z8U5rxMW7c0WdV4MdRACyfGWO9KeH5F9a5pfCY4/C8nJrTb1HyNnMFzHzsIXDcRGjUhYiVaN1/lUYkLsXI5Etoxw1fh5XKk2uz+hC4JzrbTGt22S5duhdOlFmY2H6Vfdwmy29zg9Jl2Twmx3SltRj8yu4h7Q75lbdpbUGO9LMPjsINX1cHqg9zbbN6jgFelKct/QickcLGdfuWrt65bUzd02zAdie9I6V3MeiFj0/Is4xd7lXGcIJvttnY8QxeE8MIW5a13I1gMpuMQSRO+w6Gt9qmnujz9FnEuIJ8kvh/JHDc68wW824jWrJtqilBJHeHwAgfWtPIs8R7S0el4RgWYsZRsnts0cwXO1THvatRKdm0JpVSkQs/iPX6VzqFyuUC3hy8Oyyp9Ou0UlXnYQoZCgFAKAUAoBQCgFAKAUAoBQCgFCGKGMltF1zE/aCze1Bi1sKQqFQpTw9TuZqmn4W4+hyOHfZysr9H06nQ8N5Lx8izbvLeZNSglTpMHxHn1rnX8SspscHDZzLuMZNNjrcU9fJlpiXMLhatpudpdYdAQzNHQQuyjetScMnPktx1FGja8riM1zLS/JHMYPOF2zcv3OzBe8wPekBQOgjxrqXcOhOuMH2idifCK7owgpdI+hs5Z5bfily9da4LcNLQsyW32E7V1sXEUo6T6IjiHEo8MrhVCO+hp525TbAdIJe042cgbMOqmOnmKyvo8L6FnCOLLNTUklJf0Oi9jeYuu9ZIEkC4D47bH+VX4Uu6OX7UVP4LF27M5r2g8P7HPvACFci6v8A7xv/ALprXyocth1+AZHi4cVvquhH5L4h2GbYc9C4Rvg/d/cg1jjy5bEXcZx/GxJrzXVH17m6zgoFyc1A2juKSrN728QNvDqa6t3Ivin5HguHzy5t0Y71v8D5vzpzRjZVpLOPYKBH1hoVR0IIgfGtDIvhNcsUes4TwvJx7XbdLuuxVYU3cK7b+8bsmF1QI0Kp95jO89a5cko2p+pu3NVZsZ6S5unzKOthnYQqDMUAoBQCgFAKAUAoBQCgFAKAUAoQKEMu7bG5gsJuN2NyQABoVW6knrMzVHSN2+nU4014Ocn0XMvxMuTeBtm5AtaiqAF3IP4QQIHqSf3reopVktMji+ZHEp59bfZHfcV43gcKYWLWMGuQC0BfHoWZtyTW9Oyqnpo8vi4WZxJOyU9L/PI5DnTmiznJb0WWtXEJ/KQVI6SN5mPCtW+6Fi6I9Dwnhd+FZJyltM6r2Mp9zkN53APoorZwl8DZxfaiW8iK+Ra8LzLXF8O5auRrUlG81YTocfSfrVqkrouLOdOu3ht8LY9n1/sfPeWA+BxS3bu7EP2T+RVxAI9J0mtGpOq7TPVcRlDO4c7IfU6X2zYO1i/6m0fmNS/sa2M2G0pI5Xsvk8kp1yfTWzgrXBMko11bLhEGssVgADed+vyrSjTPXNo9NbxHF34bmts+zXMVOJcOQO2kXERiwiVZSCTv8CPnXVaVtfU8ArJ4Ga3FbcWzmrnBuD4f+NcF1x4Fi5/0ptWu66K+51lm8Wy38C1+GjiOXipyGtAM6XNdsDUbeob6S3pHhXIyu24+R6HOjNY8Zvo46bfcp79oozIeqkqY33BirFLmSZ1KJ88FL1MKF4oBQCgFAKAUAoBQCgFAKAUAoBQChBdcsjWbtmGbtLZhVfSNS7gt5iqL+iUvQ5HE1yclvo/TZI5H46MHK13J0MptvHhuIb1gj9TXQxrVCSfkU8YwpZuMlDuuqPp+VxXhN8i5dfGdo6vp1fDfeui5Uy6to8bDG4jT8MIyX02YZXK3D82yxsLa3BC3LMd1h8NvLY1Eqa7I9DOriWbiXLxG/oyJ7KMfs8a8G6i8yk/wgA1jix1Fou4/b4t8ZLzSIKc8cOxDpxrB3MOyqF2ncktu3iax95ri9RRb/BM7IgpWS8unXZ77TcOxdspl27tsXkAZe8AbqTIA3kkdR86ZKjJc6fUngll1dkseUW4y6P5M35HtKxVtJ3Hu3IUlQoAVo33b9xR5VelsiHs9lSsenpfsczxf2l5F5Wtpat20YFSDNwkEQfIfpVE8xtaSOvjezdNUlOybevwObw7GVeVLSdqbZkKssEkbt/lnrWjPIUVpyOpZPDqk5y1vz7Nm63wGApu3rdoMjON9RlY7hAOx/oapd+3qK3owfEm21VW3r/Nnq3MO1JUXLzaUKlu6FuAywIHVenn41DV011+H9TGUM274Zaiuvz6FdxHKF241wItsMZ0r0Hwq2EOWKW9nSxaXTWoN70RqyNoUAoBQCgFAKAUAoBQCgFAKAUAoBQEvhF0JetsQGAYSCYBB23I6DesLE3Bo0s+HPRJfI2cYsLbyXU6dIeSEMgKYMKfgammXNBNlOJNzxVKPfXmd/wD3YWWAdcpghGrcKTBE9a6nucX5nmv9S5EW4yrW19Sc/FsLhGO1nHftbrEtE6iXIA1MRso2G3pWbsrpjqPc1IYmXxS9WWR1H8uhyHBuermLjtaS2rO7u7OxMd/yA/rWvDKcY6S6ndyOAwuuVkpaSSSX0OaxsO5cICIzEyRAO8dYrSnYl1kzsu+mmOpSXQn2+XrkarjJbBtm4uth3gPAR0Pp61U8hPttmm+I1b1XFvrrojK5Yw7c/ePeOlWXSNKk/iUzUKVsvLRirM23WoqJm3HUQn7PYRO+Lilu8ywIjfw/rUeA5fekTHh1lnW6bfTT8iFk8Zv3PeuMBqLgL3QGbrEdPH61YqoLyNqnBoh2j+fUgVmbqgl2FCdChIoSKAUAoBQCgFAKAUAoBQCgFAKAUAoBUlc1taLzjqm92NxNLs9oaltKe4U6g+Z3/StelqHNF+TOPgWKjnhPok+mzXb4NklSTKqLfa954lPQePwqx5S3pMznmYcX0jt710XmZXeG41rV2l/tGGggWhswY94SehAny8KwVtkuqjr6mEMnKt1yQ0nvuZf2rj2zNjHBIua1a6ZOmI0kDbrJ+lQ6py+9In3LJtX2tnl10Rr3H75gB9AVmZQgC6dZ3EjeKyjRBdzYhwyiPWS3/YrWYnqSfiZq5aRuQqhH7qPKgtFCRQCgFCRQCgFAKAUAoBQCgFAKAUAoBQCgFAKAUAqUYtbLPF49ftotu2+lU1RAE98yw+tUyohJ7aOfZw2myx2SXV/sQLt5mjUxaBAkkwPIT0FWpJLobUMeEN8qNdSWihIqAxQCgFDIUIYoQKEihIoBQCgFAKAUAoBQCgFAKAUAoBQCgFAKGLOr4Dyql+wl1neXLg6Qum3on3p3Mx4edaN+Y67HHXY87mcXtpvdaS6fqc1bxmZiqKzkT7oJ2Bidq3eZJbZ2vHhGClN62ZYttBci8WRROqBLCB0g+sCj3r4TG22fhc1Wm/I6W1yxZa7ZAuOLd201yG0q66egM7b1pSy5qEnrqno4j4tkKuTcVuL18in5i4aMd1ULcWVn7zSZ+BQkEVsUWKyO09nR4flzvhJya2joP+BgXsaXPZOuq4xiUJAKgfEkVoviSSltdV2OX/HpxhLa6p9Cobll3vXLdlkOl2UKzQ50+kR+1bnvMIwU59Nm7DjEYwUrF3/I0f8ADd7Sjdz7z3E199jMQAR4HrUrJre/l3Lv4vTzOOn07vyJvCuWNV1rd10MI5i24JV1jZpGw3rC7KUIc6RrZPGGoKVa8/NeXyKninCrmPo7TSQ66lZG1KR8aurthZvXkdHDzYZKfL3RBqw3hQkUAoBQCgFAKAUAoBQCgFAKAUAoBQCgFDFnRcM5pNm3bTslZrWrQ2oiNXmBs1atuHGcm99+5wsng6utc+bW+5Spm3FZnR2RmJJKEr1M+HhNbHJFrla2dR41coKElvXqZ4GYEvLduILsHUVc+8fAnz33qJw5ocqejHIxnOnwoPlLTN5gt3bvaPjgkgqQXY7GIj8sR4edU147hDlUjnV8KshBwjZ+hB43xU5GgaAiW10IoJMD4nr0FWU1KrfXqzbwsFY6l1233Jtzmm6biMO6ii2Gtg7P2RkE7f8AkVX7rXyta77/AFNZcHq5HF9W96fpsm43OjIZ7IT2jXNmKzrnZo96J8arngxktbNaXAtrXOVuRzC7NjuqhWsTp8dWozv+3zq2GNGKkv5jcr4XGEZwb2pG23zCqXGuJYVWdXDd4mdcTE9OlHRuPK30RW+FTlFQlPou3QgcQ4kbtuxbKgdinZgz73r6VbCpRcpLzZuY2IqLJy394gVmdAUJFAKAUAoBQCgFAKATQxb11LTjHAL2KttrwUC6JSDMiAd/LqKtnTKCTfmc/E4jTlTlCG9x7mjhPCruTcFuyhdup8AB5k+AqIVub0i3LzasWHNY9F7m+z/MtoX0pcjcrbaWHy8auliTitnMq9ocWyXK9rfqUvBuDXsq52dhCzDdvAKPNielVV1Sm9I6OVxCnGhz2P6fMuOJ8h5dlDc0rcVRLdm2ojz2irZ4k0tmhR7QYts1Dqt+pV4fAL13HuZKBTatzqJMHYSYHzquNMpR5kbd3E6aro0vuzPE5dv3LDZICrZWe87aZjy8/KkaJOPN5GNvFaK7lR1cn6dSoqrR0XJa2zqcDkDMuoH0pbDCVFxtLH5eFbMcSbWzh3e0OLXPlW3r07FZd5byFyFxWTTdc92T3W2JkHxG1YeBNT5fM248Vx5Y7vT2l39TRl8Iu28j7MwHa6gkA7S0Rv8AOsZVSUuV9y6vPqso94X3S1t8j5bXXshU1oquw17Q5IXeP8pq33We+U0Hx7FVas66e129CUfZznD8Nv8A1j+lT7nYVr2kxH6/kcq9ohyh94NoPxBj961uX4tHbVsXX4nlrZ1A9nWdsdNvff3/APtWz7nYcR+0eGm11/IrrPKuS+Q+MqA3EjWQe6sjYlqrWPNy5TbnxjGjTG6T6Pt6kzinImXYQ3Cq3FXduzbUQPhG9ZzxbIrZRj8fxbpqHVb9SJwXlTIy7ZuWQhQHSSzadxWEKJTW0XZnGMfFn4c97HGOU8rGTtLqDs/FkYMB8Y6Usx5wW2TicZxsifJF6fzKW2mohR1JAHxJgVSlt6OlZYoRcn2R1X93mb+W3v0HaCT+lbXudhw/9R4nz/IqU5dyDkjFKabx6BjAIAmZ6RsaqVE3Ll8zdlxXH8B5Ce4otm9nWaBJW3t/nH9KteHYjRXtHiPot/kROE8mZWTb7W0qFJKyWjdTB8KxjjTktouyOO41E+SW9kXjXLOTigNetEKdtanUvzI6fOsLKJw7l+JxbHyXy1y6+hUVSdMUMhQHj9DUruYT+6z6J7U/8DA/5Z/6Urfy98kTyPs80si/6/uzP2bErg51y1veAbTHXa1Kf7pqcXpXLXcr498WbVGf3f79Ss9lmXdOeAGZldHNySTIA2Yz46o39axxJSdnXsbPtBRTHETikmmtHWWVWzjcUbF98Xru69QYEx5RLVsa5Yy5e5wpSlbdjq7tpHN+yTJuHKdJY22tlnBJImRpO/j1qjEcnPTOz7R1VQpg4JJ7Oj5dx7JxM9HbRY7e6GYeC7TV9SjyyXls4+bO3xapL73Kik9qS3ETHS0AMIKNGj3S0bavl0+dU5fMopLsdX2e8KVs5Wf7vzOR5URWzccP7purM/Hb9YrUp07Fs7/FJSWJY499M6D2q5d0Z2ksyoqKbcEgbzLCPGdvkK2MuUufSOP7PU0SxW5JNvudjflv7IuXf8YuJnr3sdi0/MLW335G+555fD7xGH3f/I43mMf+tj/nWv8A61q2f/YPQYcl/CH9D32r32XPOhmX7lJ0kjoW8qjKk1Z0MvZ6qE8J8yT6v9iy9puQ64/D9Lss22mGInuW+sHes8uTUY6NXgFNc8i9SSen+7Pnlg99f4h/1CtCD+JHrL0lTL6H13nm9hq1n7VdyEbs+6LJIBG0zA611bpQWuZs8Bw2rKnz+BFPr12kQOC3EXhmddxGcnU8MxJuQFABM+IWaxg9VycTYyIzedTDIS8voVXsiybhyriSTaNos4JJGqRpO/iRqqrDlJyafY3/AGkqqjTBxST300XnA7Fo4GehuC3a7a6NfUKs9dvKr4Jckl5HKy5zWTVLW3pdPUi8xKMHhIsWy19LxP3u2lQxB+U+FYW/Z06XU2cFe+cR8SWouPl9D5tg/wCLb/jT/qFc+v7yPY5f+xP6M+y8f4LayM7GLZBt3EQOtsbFwrAmD9K604KU11PnmNlTqx5pQ2n5+hSHiRvcetA2ynZBrYDdTCsdW3gZ2qnn3kI6SoVXCJSUt8z2R+a8rh4yL4uX8tb0mVVm0aoEAenSlsq02m3snh1Wa64OEY8vzS2a8S4V5fcglT2h3Bg/4g8RWMW/d20XWQjLjCUl01+xI5Lvve4ZmDJYtZVWCM+8dwkwT1gwamhuVT5yvilcKeIVeAura3r6nzJa5p7ePY9qDMUB4RRGE+2juP7xGKIlzEsXAihVLy3QAeI26Vu+99NaPMP2cXO5xta2yusc53beScizbt21ZQjWV9xgs77dDv1rFZTU+ZI2Z8DhOhVWSba7PzJ9z2glVf7NiWbFx/edQJJ89gJPxrN5euy0a0PZ3mkvFsckvIpeXOaL2Hcd0hxc3uI/Rz+b0O53qmrIlBv5nRzeEU5UIx7NdmW9/n0rbdMXGtYxf3nSJ38dgBPqateXpPlRoV+z+5qV9jlryKvh3ND2cS7ihFZbpJLkmRqEH41XG9xhy+puX8IhbkRv5tcuuhtwubXXEOHctretnZdRIKDwiPI7ipWQ+TlfUxu4NCWT7xXJxfyOdRiCCDBBkEdQR0Na6fXaOxKCnHll5naW/aAWVBk4tnIdPddgJB89wYPwrdWW9fFHZ5ufs9qT8GxxT8im4zzVfyL6XyQhtGbar0Tf9Z8fOqJ3ylLfodDG4PRRTKrvzd2Xv94gLC6+FZa+ogXfEfpI+tX++ebj1Ob/AKcklyxtai/I5LjHErmVde9dMu/0AAgAegFalljnLmZ3cTEhjVKqHZFhzHzK+YlhHRVFlSoKknVIUbz/AA1nbe7El6GtgcMjiWTmnvm/v/2UttoIPkQfoapT09nTsjzxcfUueaeZHzmts6KmhdI0kmZ8d6uuudujm8O4asLmSlvmPOWOZruCzG3DI/v2291o8fQ0pvdbHEuGVZiXM9NdmW+Rz6Rbe3i41rGL+8yATv1IgDf1q55TS1FaOdV7PJzUrrHLXZFXgczvaxLuIEVluySxJkaqrje4wcddzdv4TGzIjfza5fI28L5suWsZ8S5bW9aaYDk9wHwEeu48qQyWocrWzDJ4PCzIV8Jcsvl5lBZuaWVh+Fg0fAzVCepJnWsr563BvutF7x/my7k3rV8AWntCFKEnxmd/2q+eQ5y5/Q5eJweuiqdLfMpE3J55Z8i1lHHti7aBEgnvggiG+EzWbytyUuXqa0eAqNM6fEfK/wBCRke0DWSWwsYserESfjJFZe972+VFUPZ1w1q6WiNwXndsfH+z/Z7V1NTN35PvGYiI2rGGU4x5Wi7K4Cr7fFVjT0kR+P8AOd/Kt9jpSza8Ut7THgfT0rG3Jc1ypaLsLgdWPZ4km5P5nN1qndFCRQHqdRPSamPcrt3yvRcu+KzNKOo1tpiYCR3JAE7n5+tbP2bZxE8yMUuZP/vzMMsYehuz7XXB0lvPaJ8POsZ+HroWVSzudc+tef0Jf2vBGn7s7RMht4mfHr0qzdS8jVlVntv4v1I2JexFa5qUldcoSCx0aWkeXvFetYRdens2LYZjjHlfXXX67Pcm/jG67KkWikKukiXggfwwSDPpUt1735EQhlKpR5vi316+RtTKw5kpPmIMCVcQvz0HffrU81RU6s7+b9UasK/hhbouI7Nrudk3khWLer57/Kog6tPf4Ft8M5yi4PyW/r5nt5cMe6Lp23J1ADumDHXSW0ePid6NVkRszW+uiNxLsGQG0dLKqAqZ750qCRP+bWSfh51hPk7xLsV5MHy2Le9/1ZNyjgsxZRdVSQQAIhZ70eFZtVbNeuWfFa6bX+epHy0xOzBtltZbpuYUFZkHwjVHj61jNV66FtU8vxGpa1r9TzM+x6G7LtNenuzMapH6ETSSq107k0yzubdiWjYEwirGbgKoCJMFm6FY+Jnb8vrWWqjCVmdzJLXV/oaiMTtG/wATsoGnrOqe989MekmsdV7+RZzZnIta5vM9zmxeybsQ5clYLhtusrsY6R9KmXh6+FEUvMdn2r0vl/U3Zd3CYuyq4O+hRIHVtIPkI0frSXhNbXcroWdHSm1rzZps/ZNIDi6G0rJHixB1R/tjwO/xqEq/MsnLMcm69a2zbOGzsd1traUKBIZn1Q3xMGd/Ksvsm2Yf/NjWl3bb39Dy8+ERChxBPnupI3n80dJ2qPs3EmKzlLb0atWLruAatBCaSQxIIYa/EdVnxqPs9szfvjrT8/Mldng6SwL9VAGrvbjvQPFQZ6x8azaq1s11bn83K0iNjNi6CLmssGfSQI2MaCf12M9axXhtfM2LPfOdOOtaW/3M7F3F7ILcRg+kBmUGQ41mQTtv3NvjUrw9dUV2e+eI3CXTfT010IHEey1/c6tEfi6zJ/lFU2a8jo4js5NW9yLVZuIUAoSKAD/yKmL0yuxbizrBxu5cOkY28t6Hvq2zSI2nafL1rc8RtfdPMvCrhqTtK69lsyWh9ngWmUgke9rJkMCNwxH+2sHJvXQ2664qcmrd8y/p/wBEm7msAA2Jt3wsy34yWHQnrI+W3SsnJrpylMaYyb5biPnX2dSGxCmpyQVQqRJlVG3gNvWsJvfkX01Ktp+Nv8TLE4owtIpxy6gDcgkNDsfAebx8hWUbPh1ymN2JGVjkrEm3+x6eJQpnEWBJJKbQ2rrt07w8fwCo5/8A8mKxt6Su/U9tZRS67NhhgwUaCGIVusjrEg9PCRUqTUnuJlKtSrSV2tb6m7+2rnQ4x6bjSYIJtzI09Jtn6nyqfEb/AOJT7lX38X9fr/2RMbIdE0nFmAwlkM7vM9N4Hd+VYqTS7GzZVGctq7Xbz+R7l8VOoE2NC9m9oLECGM7SPDpR26fYxrwlJNKzb3vf4El+JLpcnE0mFjuSCdQjUSPIEetZc619011jTclFW79epGxMsq7sMUsWYEAhjoI8NwfGD51jGWnvlNi2nngl42tEoZjutxzi6gqGS2wUMXYGCBPxH5RWfM2tuJrvHjCUYRt7mIz2CCcXUjO1xZEx7kxAkAACD61HO9L4TL3aPiSXi9dJM03s5yqBcYrpureOlCA2gt12/wA0fIVHPJLpEshjwUm3bvaa7+p5czWm1cXHjS3bagJ1KCZ3A6E9SfIVCk+jSMo48fjg7e/T6G5OINcQt9lDhUA1kSdPdUeHeEqfqay52+vKUzxVVLXi62zVkZDXtNtcQAllIgFSRJ7swIBmJ9Kxcub/AIlsK1VuTu30f/sybikttiL3Z1DTJlgoUnaRGk/HUamU9v7pjHF+Dmd3ft1NeNkm2gnFBl2glfFhIUAjqARFQpOK6xLJ1Kyfw2+X+M09sSt4DGM3WbSQGOid4Xbwg1G3p/CZKCTh9r2+fcknicSWxFgEHdCIEACdvNSQT5mp52uriVe7KTSjd1+psXiD/eu2OGR3ViH2EkaVAkb7jwrLnfmvMxeNCPLFW9UtdPzNHGDddUT7ObcMSNImSBpYGB1lT+tYWJvpotwvChNzdm/qUZFax3ItNbQoZCgFAepMiOsiPj4dKmPfoV265XvsdbbtZ/SU3gGSpJ6Dc9WOwkmT1rc+1PMOXD299ehDysXLeDdI370s3TsyOo8DLjbadVRy2PRfC/Cgpcm//ZN7LPBjUp6mSR+Jv0J7Tp61OrepTzcP6NpmjDGW1trmpTrVrY1ECFcuzP5CCjfWkVY036k3PDhaoafTr/Y9xMbMVBDqoUBVBK77gAE9BGsEE+h8qRVqj0YtuwpTbcX17kf7PmX7bqTqRSFcM0EFBtIPTby6xUatmi9zwaJqWur6r8TeDmauzDp2o/CNJOkQrEnwggSPSelN2LoVawpfacr1+5lauZhuKhuKGZWce60aVLHp0JDH61knYnoxmsHw3OMXpNb/ABMXxs1Z7yxHUsoiSWB36Me2MfxelQ1b2EZ8Pepaf5fh+xjxOzlXmS3dKXLhUsOg7OHCsAfMkAVE4zlpPuZ49mJVucNpb19en9DHKsZVxrdu66gMSwjwa2huGY8YafnSSsb02ZV2YdalZCLbXf8AHoeZrZaLruMgE6ASRMt3W36kwpkmehpJ2R6tkVe52PUUzfcsZ5U22K977siVk/hPz7wM+oNHG19DBWYEZc8d7XUrsriuTaPZs0EDwAPVVgz5xFVytsj0ZuUYWJf9pBGFzmXJaCbnQaeg6Sp/dR+tY+PMvXCcZeRoscXuooRWgAFRsOhn9e82/rUK6WtFkuHUTlztCxxi6gAVgIULMCdKmVHyNFdJdhZw2mf3kbP7fvyCXkghhImGXownodz0236VPjzMP4Vj61roYJxq8Gdg3echmMDdgCJ+ME/WiumjKXDKJRS127HmTxm7cILNuGDiO7DARII3Gwo7pvqTXw2mtNJd+htPMF/84+g8Z/8A031p48zD+FY/fRhk8cv3FZHeVbqOnXr0/nR3zZlXwzHhJSijHI4xeddLNsCG6Ad5eh+NRK6TXUmHDaYPcUbRzBf8Hjcnbbc6p6b/AI2+tT48yt8Jxn3RW3HLEsepJJ+JMmqW9nShFRioryMaGYoBQChDWzacl/zt/qP9ay55epV7vV/KvyH2p/zv5e83T6055epCxql/xX5GdjOuIdSuwMRMk9fjUqyS8zGeJTNacehrW+w2DMADIhjsfP41HO/UzdFb6uKPftL/AJ3/ANR/rTnl6ke71fyoxF1t+8d+u53nz86jmfqS6K33igbzddTTETJ6eXw9KczJ8GvWtDtm27zbbDc7DyHlTmfqR4FemtLqe9u/52/1H/zwH0qeeXqPd6v5UPtDyDraQIB1GQPIb7CnOx7vXrXKj29lO5BZiSBpBnoIiB8qOcn1ZjDGqgmku5g9xjsWJHqSf3qOZmSorXZGy7luxLF2kxO5E6dh08ql2SfmYxxqorSijXcus3vMT8ST+/yqG2+5ZCqEPurRjUGYoNCgFBoUAoNCg0KAU2NCg0KEigFAKAUAoBQCgFAKAUAoBQCgFAKAUAoBQCgFAKAUAoBQCgFAKAUAoBQC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data:image/jpeg;base64,/9j/4AAQSkZJRgABAQAAAQABAAD/2wCEAAkGBxQSEhUTEhQWFRQXFxoUGBcWGBgXGhYXFhcaHBkYGx8YHygiGBolGxkXIjEhJyorLi86GB8zODMsNygtLisBCgoKDg0OGxAQGzAkICQ0NDQsNDQwLCwsNCw0LCw0LCwsLywsLCwsLCwsLDQsLCwsLCwsLCwsLCwsLCwsLCwsLP/AABEIANoA6AMBEQACEQEDEQH/xAAbAAEAAgMBAQAAAAAAAAAAAAAABAUCAwYBB//EAEEQAAIBAwIDBQUGAwYFBQAAAAECEQADBBIhBQYxEyJBUWEHMnGBkRQjQlKhsXLB0RUXM2KSohZzsuHwJYKDwtL/xAAbAQEAAgMBAQAAAAAAAAAAAAAAAQMCBAUGB//EADkRAAICAgAEAwUGBQQCAwAAAAABAgMEEQUSITETQVEGFCJhcSMygZGhwRVSseHwFjNC0eLxJDRi/9oADAMBAAIRAxEAPwDka86fZhQCgFAKAUAoBQgUAoBQCgFAKEHk00RtbPaEoUJFCRQCgFAKAUAoBQgUAoBQkUAoBQCgFAKAUAoQKAUAoBQCgFAWPLvDhk5NqyTAdoJHWBuY9atphzTSOfxPJePjysXdH3NOVsQW+y7C3oiPdE/Ges+tdjwYa1o+bviOTz+JzvZ8S5t4SMXLu2VMqpBWeoDAED1ia5GRBQnpH0ThOXLKxo2S7+ZUVSdRChIoQKAUAoBQChIoQKAUAoBQChIoBQCgFAKAUIFAKAUAoSKAUIN+DltZuJdtmHQhgfUfyrOEnGXMa+Tjwvrdc+zPpK+1hez3x27WPBhonz8wPlXQ9+SXY8e/ZafP0n8P6nznime+Rde9cMu5k+nkB6AVz7JucuZnrsTGhj1KqHZEWsDaFCRQgUAoBQCgFAKAUAoBQCgFCRQCgFAKAUAoBQgUAoSKAUAoQKAUGhQgVJH4mdq0zGFUsfIAnp8KjaXcwsshBfE9Ht/HdI1qyyNQ1AiR5ifCojKMuxFd0LN8r3o11JcKAUAoBQkUAoQKAUAoBQkUAoBQCgFAKAUAoBQgUGxQCmiNimg5JE6xwi84JW20BO0JO3d/Nv1FVu2C6NmlbxCiHTm69vxJlzga2tXb37aldB0odZZXO8eoE7Vh4zl9yLNX+IWWaVMG976voe/acO0e5be8VuAg3CQrJG4K/H08Kct0u719DHwcy1blLlTXl6ng5gvBR2KraRGaCiA6Q590sQQRWXusXtvbCwKOb7SXM36sy4rN7Fs3yLjFSbLuxBXzAUdfHyrCtKNjgvqMTVOVOrp16pFHWwdnYoZCgFAKAUAoBQCgFAKAUAoBQCgFAKAUAoQKnRi2b7GHcedCMwAkwOg8/hWEpxj3ZRZlVQ6Skiybl101ds9u1pZAwYy0P+IAdQKq8eLeorZovisZdKouWzMJh2j3me+VuEEL3Ve3GxB85/am7pduhg5Zt/RJR2vyZ5Z46UKjHsW0Ya1nTqZlc9D5kCKlY7l95tky4cmm7rG+3yXQi8Rv5I0C+bq9yFDSkp5RtI+NXeBGHdaLsarFlt1afr59SLg21a6i3CQjMqsR1AJgxNWQ05JM2chyrqlKHdI+u5XLXDeH2e3vWjcUECXBuElum3Sup4NVS5mjwUeIcQzbfDhLT/I5bmbni1k2Hx7GLpQidRgadJmQqAx8zWtbkRnHlijs4HB7Me6N11nX/PU57gydpYyLWkEgC6pZyoTT1hehJG1cm18s4yOrmt1X12b+T6FLWwdddhUGQoSKAUAoBQCgFAKAUAoBQCgFAKAUIJnCcA37q2gyqTO7GAIE1hbYq48zRq5eSset2Nb0WAwMW2R218uQ7Ky2h+EAwwb4xVXPbNfAtfU5/veXavs4aTXRsxt8Ws29Is46loZCbne1ajsYHiBU+FOT6v8AISxLZ9brNLp28jDL4plMve1qugWzCFQVHgdqtWMl15TOnGwlLSab3vvt7NPA+HHLybdnVBcxqPegAE+Pwq+qHPJRLs7IjiY7sS7Ha8xezUWMZrlh3uXE7zAxDKOukAdR1rctw9Q2u553B9pJ23qFqSi/6nI8oZ/YZli54awp+D93+datEuWxM73FqfHxJpfU732ycP1WrN8fgYo38LwR+o/Wt3NjuKkeZ9l8jlunU/P9j5Ua5nY9zJJrTPvXA71vM4daa8ouKUGtSJlrfXbx3Wu3W1OtNny7Lrni5kowenvocfxH2gYqW2tYuLKspUyBbEEQekk1qzyoJOMUdzH4DlWSVt0/n6nDcu3gmRbLBCDKntN1GoRJ+Fcm9Nwej0nEK+bHfqvTuRc6zouOsgwxEjod+o9Kzg+aKZs4tniVRl8jRUm0KEigFAKAUAoBQCgFAKAUAoBQCgFCCTw29ou22hTDA973evj6VjNbi0auZV4lUl8iXxfEnKZEKsbjjSVELNwiAPSTFRjfHFL8DUxL+XE55f8AFdfXofTb2HicFxhca12t1iF1EAszEebbIu1drlhRHZ47x8nit/JzaX6HPcS9pKZFm5YuY8K6lQVYEieh3FUSy1JNNHVo9np02xshZ1TKb2aW54hZ9Ax/21TidbDpe0EtYMj6ff5kFviP2O57ty0jIf8AOS0qfiAPpXS8TVnIzxkMFyw/eY+T6nzn2kcs/Zb3a2xFm6ZEfgfqV9AdyPnXPyaeSXMux6vgPEVk1eDP7y/VHfZg+38Ikbs1kN/8iCf3H61uy+0pPNVN4fEvRKX6bPknDeX8nIjsrDsD4kaR9WiuYqJy7I91dxXFqW5zX9T6Z7LLrW0v4l3Z7NySPIP1/Wa6GL0ThLyPHcfUbLIZFfaSI2Vy/wAIxWZ8i4GJYtoLkgSSYCp1jpvNQ6qYPbM4Z3FciChWtL6a/U4bm3Mx7mQLuEhS0FUAaNC61JMgfCPpWjkSrlLUOx6ThlV6x5V5D3L676GHM/fdLwYt2qAk6Cg1AQQPOtKjonH0LeGNwjKprXK/XZS1cdcUJFAKAUAoBQCgFAKAUAoBQCgFAKAURi+xfcayGIxckMS4VROjSqvbIIAP4v8AtVOO+SbXozh4ta3bjy7dfPfc+lYPPWBkWgMgqp21JdWRPptBFd6ORXNfEeTv4Nm49j8NNryaJuBf4XlsbVpcdzBOkIoMeJG37VnF0y6LRr2LPx1zzckvxOe4Ty+mJxoLb2ttaa4o66Z2I+E1TCpV3dDpZOfPJ4Z8fdPTLPmnmvEw8g6rHaZOle8FUELvpGo+HXpWd10K5dV1Nbh3C8rMq+GWof55Htjj2LxLCcZBSzMqyuw7jDdWUmJ8DUqyFsOrIng5PD8peGm9ehzfJ/OVvCsPjuGvMtxhb7ISHU+Inpv+9a9eTGqPKzp8S4XblWq9aimlvfkzHi3tNyQSluwtiPzyWHygRWDzuZfCXYvs3TJc07Ob6HN8JutmZkXrrqbxh2Q6dRA2Bjw2rn5eTOEJWrudXMphiYn2cU+Xtvqdnm8L4fw9Va7b1FvdLA3CSPjsK87VkZmY2oPSPP1ZGdmyca5a16dDlua+ZreUipas6FRpDbDwiIAgfWurh4k6ZNznvZ2uG8PnjWOdk9t+RDuTdwVP3jGy8E7aERvAesxWwvhu+pfH7HO10+Jfjso6vO0hQkUAoBQCgFAKAUAoBQCgFAKAUAoBQh9i7szdwnX7xjZcMNxoRW2JPjPWqX8Nv1OLZ9jmqXRKS/Fl9ynyni5uMHa81q6rMjgMsGNwYYeRHQ11aaIThvfU5vEuK5eHkOMY7j5HQ8Ow+G8KJum/2t6CBuGaD1Cqg2+Jq+MaaOrZyci/P4l8LjqP6fmcte53vLmPli11Q2ravqAVZkE+Z+nWtX3v7RyR2a+C0zxY4/P13t6ImHZu8Wy2a6yo2kElV2hdgACf51zs/N8OPiSNqyVfCcZRrW+pv5s5M+y21u22a4oMPIHdnodh0/rWhg8TWRJwktPyK+G8X94tcLEk32Nfs5zAmWFPS4pX5jcfzqzicHKhuPkWceqc8bm9CV7UMHTkJdHS4kH+JD/Qj6VTwe7npcfQp9nbt1SrfkcjiZBtulwdUYMPka6koqcXF+Z3sipW1OD8z7RxcY9ywL19Q9pQLo2J6jrA67GvIY/j13Oqt6b6Hzynxo2Out6b6HD8w82Y9yw+PYsQrAQ0BIIIIMD4V3MXBuhYrLJ7foeiwuE5ELlbbLt+JSctL2hu2dOrtLZKguUUMu4Y+ZreyOmpenyOhxL4OS1PWn6bZS1edaMtraFDIUJFAKAUAoBQCgFAKAUAoBQCgFAKEMuuV01vcs6dfaW2AGsoAw3BMdY8qqv7KXocfii5FGxPWn6bIXCOHNfvpZBgs0E+QG7H6A1lbcq63P0L8u+FVDta36fsfROI38ThSIq2dbtv4EmOpZj6+VefpV+fJyctRR5WivJ4jNvm0kc5zBzfby7BtmyUaQysCCAR510sbAlRZzc+0dfB4Tdj3KfPteZI9liff3T5Wx+pqnjf+yl8zH2jeq4L5nWYHGEyL+TiXIJQkAH8VuBPzBP7VyrcZ0VQyIficCzGnTXC+Pn/AFPnfF+HNw/LX8quLiN5qG3HxA2NegoujlUb9VpnqsfIjnYkk++tM7f2iYwu4QurvoKuP4W2P71xeFT8PIdfkzz/AAa3wcvlfn0PnmDwHIvb27LkeZED9a9BPIqh0lJHq7+I49XSUls+kcn3Rk4AtP4K1lvSNv2rzufF05XiR8+p4/iMXTlucfPqir/sXheJveuC4w8GbV/tWtv3jOv6Qjym283iOT0gmkchcy7QzO0sqDZ7QFVcQsHYyPIGa66hPweWffR3VVZPD5LH8SXkR+OWQl+4FKEatQKe7DbwPQdKzqbcFs2eH2OdEd9/1IFZm+KEigFAKAUAoBQCgFAKAUAoBQCgFCCTwy8Eu22IVgGEhvdInx9KxsW4PRqZlfPTJb10LRsn7Jndouhgr6ot+7pYbqPkTVDh41HK/M58ave8Hk67+fc+hHmHh+QoN17R9LoErPxFedjh5tEmq9nmf4fm1SajF/gbLGBw/LVhbSy8ddAAKz06QRUSvzcdp2NmErszGknJtfUqOReGfZ8rLtzIXSAfQyR+lbXFLvFx65epu8VyXfRVN92Z8U5rxMW7c0WdV4MdRACyfGWO9KeH5F9a5pfCY4/C8nJrTb1HyNnMFzHzsIXDcRGjUhYiVaN1/lUYkLsXI5Etoxw1fh5XKk2uz+hC4JzrbTGt22S5duhdOlFmY2H6Vfdwmy29zg9Jl2Twmx3SltRj8yu4h7Q75lbdpbUGO9LMPjsINX1cHqg9zbbN6jgFelKct/QickcLGdfuWrt65bUzd02zAdie9I6V3MeiFj0/Is4xd7lXGcIJvttnY8QxeE8MIW5a13I1gMpuMQSRO+w6Gt9qmnujz9FnEuIJ8kvh/JHDc68wW824jWrJtqilBJHeHwAgfWtPIs8R7S0el4RgWYsZRsnts0cwXO1THvatRKdm0JpVSkQs/iPX6VzqFyuUC3hy8Oyyp9Ou0UlXnYQoZCgFAKAUAoBQCgFAKAUAoBQCgFCGKGMltF1zE/aCze1Bi1sKQqFQpTw9TuZqmn4W4+hyOHfZysr9H06nQ8N5Lx8izbvLeZNSglTpMHxHn1rnX8SspscHDZzLuMZNNjrcU9fJlpiXMLhatpudpdYdAQzNHQQuyjetScMnPktx1FGja8riM1zLS/JHMYPOF2zcv3OzBe8wPekBQOgjxrqXcOhOuMH2idifCK7owgpdI+hs5Z5bfily9da4LcNLQsyW32E7V1sXEUo6T6IjiHEo8MrhVCO+hp525TbAdIJe042cgbMOqmOnmKyvo8L6FnCOLLNTUklJf0Oi9jeYuu9ZIEkC4D47bH+VX4Uu6OX7UVP4LF27M5r2g8P7HPvACFci6v8A7xv/ALprXyocth1+AZHi4cVvquhH5L4h2GbYc9C4Rvg/d/cg1jjy5bEXcZx/GxJrzXVH17m6zgoFyc1A2juKSrN728QNvDqa6t3Ivin5HguHzy5t0Y71v8D5vzpzRjZVpLOPYKBH1hoVR0IIgfGtDIvhNcsUes4TwvJx7XbdLuuxVYU3cK7b+8bsmF1QI0Kp95jO89a5cko2p+pu3NVZsZ6S5unzKOthnYQqDMUAoBQCgFAKAUAoBQCgFAKAUAoQKEMu7bG5gsJuN2NyQABoVW6knrMzVHSN2+nU4014Ocn0XMvxMuTeBtm5AtaiqAF3IP4QQIHqSf3reopVktMji+ZHEp59bfZHfcV43gcKYWLWMGuQC0BfHoWZtyTW9Oyqnpo8vi4WZxJOyU9L/PI5DnTmiznJb0WWtXEJ/KQVI6SN5mPCtW+6Fi6I9Dwnhd+FZJyltM6r2Mp9zkN53APoorZwl8DZxfaiW8iK+Ra8LzLXF8O5auRrUlG81YTocfSfrVqkrouLOdOu3ht8LY9n1/sfPeWA+BxS3bu7EP2T+RVxAI9J0mtGpOq7TPVcRlDO4c7IfU6X2zYO1i/6m0fmNS/sa2M2G0pI5Xsvk8kp1yfTWzgrXBMko11bLhEGssVgADed+vyrSjTPXNo9NbxHF34bmts+zXMVOJcOQO2kXERiwiVZSCTv8CPnXVaVtfU8ArJ4Ga3FbcWzmrnBuD4f+NcF1x4Fi5/0ptWu66K+51lm8Wy38C1+GjiOXipyGtAM6XNdsDUbeob6S3pHhXIyu24+R6HOjNY8Zvo46bfcp79oozIeqkqY33BirFLmSZ1KJ88FL1MKF4oBQCgFAKAUAoBQCgFAKAUAoBQChBdcsjWbtmGbtLZhVfSNS7gt5iqL+iUvQ5HE1yclvo/TZI5H46MHK13J0MptvHhuIb1gj9TXQxrVCSfkU8YwpZuMlDuuqPp+VxXhN8i5dfGdo6vp1fDfeui5Uy6to8bDG4jT8MIyX02YZXK3D82yxsLa3BC3LMd1h8NvLY1Eqa7I9DOriWbiXLxG/oyJ7KMfs8a8G6i8yk/wgA1jix1Fou4/b4t8ZLzSIKc8cOxDpxrB3MOyqF2ncktu3iax95ri9RRb/BM7IgpWS8unXZ77TcOxdspl27tsXkAZe8AbqTIA3kkdR86ZKjJc6fUngll1dkseUW4y6P5M35HtKxVtJ3Hu3IUlQoAVo33b9xR5VelsiHs9lSsenpfsczxf2l5F5Wtpat20YFSDNwkEQfIfpVE8xtaSOvjezdNUlOybevwObw7GVeVLSdqbZkKssEkbt/lnrWjPIUVpyOpZPDqk5y1vz7Nm63wGApu3rdoMjON9RlY7hAOx/oapd+3qK3owfEm21VW3r/Nnq3MO1JUXLzaUKlu6FuAywIHVenn41DV011+H9TGUM274Zaiuvz6FdxHKF241wItsMZ0r0Hwq2EOWKW9nSxaXTWoN70RqyNoUAoBQCgFAKAUAoBQCgFAKAUAoBQEvhF0JetsQGAYSCYBB23I6DesLE3Bo0s+HPRJfI2cYsLbyXU6dIeSEMgKYMKfgammXNBNlOJNzxVKPfXmd/wD3YWWAdcpghGrcKTBE9a6nucX5nmv9S5EW4yrW19Sc/FsLhGO1nHftbrEtE6iXIA1MRso2G3pWbsrpjqPc1IYmXxS9WWR1H8uhyHBuermLjtaS2rO7u7OxMd/yA/rWvDKcY6S6ndyOAwuuVkpaSSSX0OaxsO5cICIzEyRAO8dYrSnYl1kzsu+mmOpSXQn2+XrkarjJbBtm4uth3gPAR0Pp61U8hPttmm+I1b1XFvrrojK5Yw7c/ePeOlWXSNKk/iUzUKVsvLRirM23WoqJm3HUQn7PYRO+Lilu8ywIjfw/rUeA5fekTHh1lnW6bfTT8iFk8Zv3PeuMBqLgL3QGbrEdPH61YqoLyNqnBoh2j+fUgVmbqgl2FCdChIoSKAUAoBQCgFAKAUAoBQCgFAKAUAoBUlc1taLzjqm92NxNLs9oaltKe4U6g+Z3/StelqHNF+TOPgWKjnhPok+mzXb4NklSTKqLfa954lPQePwqx5S3pMznmYcX0jt710XmZXeG41rV2l/tGGggWhswY94SehAny8KwVtkuqjr6mEMnKt1yQ0nvuZf2rj2zNjHBIua1a6ZOmI0kDbrJ+lQ6py+9In3LJtX2tnl10Rr3H75gB9AVmZQgC6dZ3EjeKyjRBdzYhwyiPWS3/YrWYnqSfiZq5aRuQqhH7qPKgtFCRQCgFCRQCgFAKAUAoBQCgFAKAUAoBQCgFAKAUAqUYtbLPF49ftotu2+lU1RAE98yw+tUyohJ7aOfZw2myx2SXV/sQLt5mjUxaBAkkwPIT0FWpJLobUMeEN8qNdSWihIqAxQCgFDIUIYoQKEihIoBQCgFAKAUAoBQCgFAKAUAoBQCgFAKGLOr4Dyql+wl1neXLg6Qum3on3p3Mx4edaN+Y67HHXY87mcXtpvdaS6fqc1bxmZiqKzkT7oJ2Bidq3eZJbZ2vHhGClN62ZYttBci8WRROqBLCB0g+sCj3r4TG22fhc1Wm/I6W1yxZa7ZAuOLd201yG0q66egM7b1pSy5qEnrqno4j4tkKuTcVuL18in5i4aMd1ULcWVn7zSZ+BQkEVsUWKyO09nR4flzvhJya2joP+BgXsaXPZOuq4xiUJAKgfEkVoviSSltdV2OX/HpxhLa6p9Cobll3vXLdlkOl2UKzQ50+kR+1bnvMIwU59Nm7DjEYwUrF3/I0f8ADd7Sjdz7z3E199jMQAR4HrUrJre/l3Lv4vTzOOn07vyJvCuWNV1rd10MI5i24JV1jZpGw3rC7KUIc6RrZPGGoKVa8/NeXyKninCrmPo7TSQ66lZG1KR8aurthZvXkdHDzYZKfL3RBqw3hQkUAoBQCgFAKAUAoBQCgFAKAUAoBQCgFDFnRcM5pNm3bTslZrWrQ2oiNXmBs1atuHGcm99+5wsng6utc+bW+5Spm3FZnR2RmJJKEr1M+HhNbHJFrla2dR41coKElvXqZ4GYEvLduILsHUVc+8fAnz33qJw5ocqejHIxnOnwoPlLTN5gt3bvaPjgkgqQXY7GIj8sR4edU147hDlUjnV8KshBwjZ+hB43xU5GgaAiW10IoJMD4nr0FWU1KrfXqzbwsFY6l1233Jtzmm6biMO6ii2Gtg7P2RkE7f8AkVX7rXyta77/AFNZcHq5HF9W96fpsm43OjIZ7IT2jXNmKzrnZo96J8arngxktbNaXAtrXOVuRzC7NjuqhWsTp8dWozv+3zq2GNGKkv5jcr4XGEZwb2pG23zCqXGuJYVWdXDd4mdcTE9OlHRuPK30RW+FTlFQlPou3QgcQ4kbtuxbKgdinZgz73r6VbCpRcpLzZuY2IqLJy394gVmdAUJFAKAUAoBQCgFAKATQxb11LTjHAL2KttrwUC6JSDMiAd/LqKtnTKCTfmc/E4jTlTlCG9x7mjhPCruTcFuyhdup8AB5k+AqIVub0i3LzasWHNY9F7m+z/MtoX0pcjcrbaWHy8auliTitnMq9ocWyXK9rfqUvBuDXsq52dhCzDdvAKPNielVV1Sm9I6OVxCnGhz2P6fMuOJ8h5dlDc0rcVRLdm2ojz2irZ4k0tmhR7QYts1Dqt+pV4fAL13HuZKBTatzqJMHYSYHzquNMpR5kbd3E6aro0vuzPE5dv3LDZICrZWe87aZjy8/KkaJOPN5GNvFaK7lR1cn6dSoqrR0XJa2zqcDkDMuoH0pbDCVFxtLH5eFbMcSbWzh3e0OLXPlW3r07FZd5byFyFxWTTdc92T3W2JkHxG1YeBNT5fM248Vx5Y7vT2l39TRl8Iu28j7MwHa6gkA7S0Rv8AOsZVSUuV9y6vPqso94X3S1t8j5bXXshU1oquw17Q5IXeP8pq33We+U0Hx7FVas66e129CUfZznD8Nv8A1j+lT7nYVr2kxH6/kcq9ohyh94NoPxBj961uX4tHbVsXX4nlrZ1A9nWdsdNvff3/APtWz7nYcR+0eGm11/IrrPKuS+Q+MqA3EjWQe6sjYlqrWPNy5TbnxjGjTG6T6Pt6kzinImXYQ3Cq3FXduzbUQPhG9ZzxbIrZRj8fxbpqHVb9SJwXlTIy7ZuWQhQHSSzadxWEKJTW0XZnGMfFn4c97HGOU8rGTtLqDs/FkYMB8Y6Usx5wW2TicZxsifJF6fzKW2mohR1JAHxJgVSlt6OlZYoRcn2R1X93mb+W3v0HaCT+lbXudhw/9R4nz/IqU5dyDkjFKabx6BjAIAmZ6RsaqVE3Ll8zdlxXH8B5Ce4otm9nWaBJW3t/nH9KteHYjRXtHiPot/kROE8mZWTb7W0qFJKyWjdTB8KxjjTktouyOO41E+SW9kXjXLOTigNetEKdtanUvzI6fOsLKJw7l+JxbHyXy1y6+hUVSdMUMhQHj9DUruYT+6z6J7U/8DA/5Z/6Urfy98kTyPs80si/6/uzP2bErg51y1veAbTHXa1Kf7pqcXpXLXcr498WbVGf3f79Ss9lmXdOeAGZldHNySTIA2Yz46o39axxJSdnXsbPtBRTHETikmmtHWWVWzjcUbF98Xru69QYEx5RLVsa5Yy5e5wpSlbdjq7tpHN+yTJuHKdJY22tlnBJImRpO/j1qjEcnPTOz7R1VQpg4JJ7Oj5dx7JxM9HbRY7e6GYeC7TV9SjyyXls4+bO3xapL73Kik9qS3ETHS0AMIKNGj3S0bavl0+dU5fMopLsdX2e8KVs5Wf7vzOR5URWzccP7purM/Hb9YrUp07Fs7/FJSWJY499M6D2q5d0Z2ksyoqKbcEgbzLCPGdvkK2MuUufSOP7PU0SxW5JNvudjflv7IuXf8YuJnr3sdi0/MLW335G+555fD7xGH3f/I43mMf+tj/nWv8A61q2f/YPQYcl/CH9D32r32XPOhmX7lJ0kjoW8qjKk1Z0MvZ6qE8J8yT6v9iy9puQ64/D9Lss22mGInuW+sHes8uTUY6NXgFNc8i9SSen+7Pnlg99f4h/1CtCD+JHrL0lTL6H13nm9hq1n7VdyEbs+6LJIBG0zA611bpQWuZs8Bw2rKnz+BFPr12kQOC3EXhmddxGcnU8MxJuQFABM+IWaxg9VycTYyIzedTDIS8voVXsiybhyriSTaNos4JJGqRpO/iRqqrDlJyafY3/AGkqqjTBxST300XnA7Fo4GehuC3a7a6NfUKs9dvKr4Jckl5HKy5zWTVLW3pdPUi8xKMHhIsWy19LxP3u2lQxB+U+FYW/Z06XU2cFe+cR8SWouPl9D5tg/wCLb/jT/qFc+v7yPY5f+xP6M+y8f4LayM7GLZBt3EQOtsbFwrAmD9K604KU11PnmNlTqx5pQ2n5+hSHiRvcetA2ynZBrYDdTCsdW3gZ2qnn3kI6SoVXCJSUt8z2R+a8rh4yL4uX8tb0mVVm0aoEAenSlsq02m3snh1Wa64OEY8vzS2a8S4V5fcglT2h3Bg/4g8RWMW/d20XWQjLjCUl01+xI5Lvve4ZmDJYtZVWCM+8dwkwT1gwamhuVT5yvilcKeIVeAura3r6nzJa5p7ePY9qDMUB4RRGE+2juP7xGKIlzEsXAihVLy3QAeI26Vu+99NaPMP2cXO5xta2yusc53beScizbt21ZQjWV9xgs77dDv1rFZTU+ZI2Z8DhOhVWSba7PzJ9z2glVf7NiWbFx/edQJJ89gJPxrN5euy0a0PZ3mkvFsckvIpeXOaL2Hcd0hxc3uI/Rz+b0O53qmrIlBv5nRzeEU5UIx7NdmW9/n0rbdMXGtYxf3nSJ38dgBPqateXpPlRoV+z+5qV9jlryKvh3ND2cS7ihFZbpJLkmRqEH41XG9xhy+puX8IhbkRv5tcuuhtwubXXEOHctretnZdRIKDwiPI7ipWQ+TlfUxu4NCWT7xXJxfyOdRiCCDBBkEdQR0Na6fXaOxKCnHll5naW/aAWVBk4tnIdPddgJB89wYPwrdWW9fFHZ5ufs9qT8GxxT8im4zzVfyL6XyQhtGbar0Tf9Z8fOqJ3ylLfodDG4PRRTKrvzd2Xv94gLC6+FZa+ogXfEfpI+tX++ebj1Ob/AKcklyxtai/I5LjHErmVde9dMu/0AAgAegFalljnLmZ3cTEhjVKqHZFhzHzK+YlhHRVFlSoKknVIUbz/AA1nbe7El6GtgcMjiWTmnvm/v/2UttoIPkQfoapT09nTsjzxcfUueaeZHzmts6KmhdI0kmZ8d6uuudujm8O4asLmSlvmPOWOZruCzG3DI/v2291o8fQ0pvdbHEuGVZiXM9NdmW+Rz6Rbe3i41rGL+8yATv1IgDf1q55TS1FaOdV7PJzUrrHLXZFXgczvaxLuIEVluySxJkaqrje4wcddzdv4TGzIjfza5fI28L5suWsZ8S5bW9aaYDk9wHwEeu48qQyWocrWzDJ4PCzIV8Jcsvl5lBZuaWVh+Fg0fAzVCepJnWsr563BvutF7x/my7k3rV8AWntCFKEnxmd/2q+eQ5y5/Q5eJweuiqdLfMpE3J55Z8i1lHHti7aBEgnvggiG+EzWbytyUuXqa0eAqNM6fEfK/wBCRke0DWSWwsYserESfjJFZe972+VFUPZ1w1q6WiNwXndsfH+z/Z7V1NTN35PvGYiI2rGGU4x5Wi7K4Cr7fFVjT0kR+P8AOd/Kt9jpSza8Ut7THgfT0rG3Jc1ypaLsLgdWPZ4km5P5nN1qndFCRQHqdRPSamPcrt3yvRcu+KzNKOo1tpiYCR3JAE7n5+tbP2bZxE8yMUuZP/vzMMsYehuz7XXB0lvPaJ8POsZ+HroWVSzudc+tef0Jf2vBGn7s7RMht4mfHr0qzdS8jVlVntv4v1I2JexFa5qUldcoSCx0aWkeXvFetYRdens2LYZjjHlfXXX67Pcm/jG67KkWikKukiXggfwwSDPpUt1735EQhlKpR5vi316+RtTKw5kpPmIMCVcQvz0HffrU81RU6s7+b9UasK/hhbouI7Nrudk3khWLer57/Kog6tPf4Ft8M5yi4PyW/r5nt5cMe6Lp23J1ADumDHXSW0ePid6NVkRszW+uiNxLsGQG0dLKqAqZ750qCRP+bWSfh51hPk7xLsV5MHy2Le9/1ZNyjgsxZRdVSQQAIhZ70eFZtVbNeuWfFa6bX+epHy0xOzBtltZbpuYUFZkHwjVHj61jNV66FtU8vxGpa1r9TzM+x6G7LtNenuzMapH6ETSSq107k0yzubdiWjYEwirGbgKoCJMFm6FY+Jnb8vrWWqjCVmdzJLXV/oaiMTtG/wATsoGnrOqe989MekmsdV7+RZzZnIta5vM9zmxeybsQ5clYLhtusrsY6R9KmXh6+FEUvMdn2r0vl/U3Zd3CYuyq4O+hRIHVtIPkI0frSXhNbXcroWdHSm1rzZps/ZNIDi6G0rJHixB1R/tjwO/xqEq/MsnLMcm69a2zbOGzsd1traUKBIZn1Q3xMGd/Ksvsm2Yf/NjWl3bb39Dy8+ERChxBPnupI3n80dJ2qPs3EmKzlLb0atWLruAatBCaSQxIIYa/EdVnxqPs9szfvjrT8/Mldng6SwL9VAGrvbjvQPFQZ6x8azaq1s11bn83K0iNjNi6CLmssGfSQI2MaCf12M9axXhtfM2LPfOdOOtaW/3M7F3F7ILcRg+kBmUGQ41mQTtv3NvjUrw9dUV2e+eI3CXTfT010IHEey1/c6tEfi6zJ/lFU2a8jo4js5NW9yLVZuIUAoSKAD/yKmL0yuxbizrBxu5cOkY28t6Hvq2zSI2nafL1rc8RtfdPMvCrhqTtK69lsyWh9ngWmUgke9rJkMCNwxH+2sHJvXQ2664qcmrd8y/p/wBEm7msAA2Jt3wsy34yWHQnrI+W3SsnJrpylMaYyb5biPnX2dSGxCmpyQVQqRJlVG3gNvWsJvfkX01Ktp+Nv8TLE4owtIpxy6gDcgkNDsfAebx8hWUbPh1ymN2JGVjkrEm3+x6eJQpnEWBJJKbQ2rrt07w8fwCo5/8A8mKxt6Su/U9tZRS67NhhgwUaCGIVusjrEg9PCRUqTUnuJlKtSrSV2tb6m7+2rnQ4x6bjSYIJtzI09Jtn6nyqfEb/AOJT7lX38X9fr/2RMbIdE0nFmAwlkM7vM9N4Hd+VYqTS7GzZVGctq7Xbz+R7l8VOoE2NC9m9oLECGM7SPDpR26fYxrwlJNKzb3vf4El+JLpcnE0mFjuSCdQjUSPIEetZc619011jTclFW79epGxMsq7sMUsWYEAhjoI8NwfGD51jGWnvlNi2nngl42tEoZjutxzi6gqGS2wUMXYGCBPxH5RWfM2tuJrvHjCUYRt7mIz2CCcXUjO1xZEx7kxAkAACD61HO9L4TL3aPiSXi9dJM03s5yqBcYrpureOlCA2gt12/wA0fIVHPJLpEshjwUm3bvaa7+p5czWm1cXHjS3bagJ1KCZ3A6E9SfIVCk+jSMo48fjg7e/T6G5OINcQt9lDhUA1kSdPdUeHeEqfqay52+vKUzxVVLXi62zVkZDXtNtcQAllIgFSRJ7swIBmJ9Kxcub/AIlsK1VuTu30f/sybikttiL3Z1DTJlgoUnaRGk/HUamU9v7pjHF+Dmd3ft1NeNkm2gnFBl2glfFhIUAjqARFQpOK6xLJ1Kyfw2+X+M09sSt4DGM3WbSQGOid4Xbwg1G3p/CZKCTh9r2+fcknicSWxFgEHdCIEACdvNSQT5mp52uriVe7KTSjd1+psXiD/eu2OGR3ViH2EkaVAkb7jwrLnfmvMxeNCPLFW9UtdPzNHGDddUT7ObcMSNImSBpYGB1lT+tYWJvpotwvChNzdm/qUZFax3ItNbQoZCgFAepMiOsiPj4dKmPfoV265XvsdbbtZ/SU3gGSpJ6Dc9WOwkmT1rc+1PMOXD299ehDysXLeDdI370s3TsyOo8DLjbadVRy2PRfC/Cgpcm//ZN7LPBjUp6mSR+Jv0J7Tp61OrepTzcP6NpmjDGW1trmpTrVrY1ECFcuzP5CCjfWkVY036k3PDhaoafTr/Y9xMbMVBDqoUBVBK77gAE9BGsEE+h8qRVqj0YtuwpTbcX17kf7PmX7bqTqRSFcM0EFBtIPTby6xUatmi9zwaJqWur6r8TeDmauzDp2o/CNJOkQrEnwggSPSelN2LoVawpfacr1+5lauZhuKhuKGZWce60aVLHp0JDH61knYnoxmsHw3OMXpNb/ABMXxs1Z7yxHUsoiSWB36Me2MfxelQ1b2EZ8Pepaf5fh+xjxOzlXmS3dKXLhUsOg7OHCsAfMkAVE4zlpPuZ49mJVucNpb19en9DHKsZVxrdu66gMSwjwa2huGY8YafnSSsb02ZV2YdalZCLbXf8AHoeZrZaLruMgE6ASRMt3W36kwpkmehpJ2R6tkVe52PUUzfcsZ5U22K977siVk/hPz7wM+oNHG19DBWYEZc8d7XUrsriuTaPZs0EDwAPVVgz5xFVytsj0ZuUYWJf9pBGFzmXJaCbnQaeg6Sp/dR+tY+PMvXCcZeRoscXuooRWgAFRsOhn9e82/rUK6WtFkuHUTlztCxxi6gAVgIULMCdKmVHyNFdJdhZw2mf3kbP7fvyCXkghhImGXownodz0236VPjzMP4Vj61roYJxq8Gdg3echmMDdgCJ+ME/WiumjKXDKJRS127HmTxm7cILNuGDiO7DARII3Gwo7pvqTXw2mtNJd+htPMF/84+g8Z/8A031p48zD+FY/fRhk8cv3FZHeVbqOnXr0/nR3zZlXwzHhJSijHI4xeddLNsCG6Ad5eh+NRK6TXUmHDaYPcUbRzBf8Hjcnbbc6p6b/AI2+tT48yt8Jxn3RW3HLEsepJJ+JMmqW9nShFRioryMaGYoBQChDWzacl/zt/qP9ay55epV7vV/KvyH2p/zv5e83T6055epCxql/xX5GdjOuIdSuwMRMk9fjUqyS8zGeJTNacehrW+w2DMADIhjsfP41HO/UzdFb6uKPftL/AJ3/ANR/rTnl6ke71fyoxF1t+8d+u53nz86jmfqS6K33igbzddTTETJ6eXw9KczJ8GvWtDtm27zbbDc7DyHlTmfqR4FemtLqe9u/52/1H/zwH0qeeXqPd6v5UPtDyDraQIB1GQPIb7CnOx7vXrXKj29lO5BZiSBpBnoIiB8qOcn1ZjDGqgmku5g9xjsWJHqSf3qOZmSorXZGy7luxLF2kxO5E6dh08ql2SfmYxxqorSijXcus3vMT8ST+/yqG2+5ZCqEPurRjUGYoNCgFBoUAoNCg0KAU2NCg0KEigFAKAUAoBQCgFAKAUAoBQCgFAKAUAoBQCgFAKAUAoBQCgFAKAUAoBQC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data:image/jpeg;base64,/9j/4AAQSkZJRgABAQAAAQABAAD/2wCEAAkGBxQTEhUUExQWFhUXGR0YGBgYGBwXFxoXFxgYFxgXFxwYHCggGhwnHRgXITEhJSkrLi4uGB8zODMsNygtLisBCgoKDg0OGxAQGzQkICQvLy80LywwNDQ0LCwvLCwsLCwvLCw0LCw0LCwvLCwsLCwsLCwsLCwsLCwsLCwsLCwsLP/AABEIALwBDAMBEQACEQEDEQH/xAAbAAABBQEBAAAAAAAAAAAAAAAEAQIDBQYAB//EAEUQAAIBAgQDBAcECAQFBQEAAAECEQADBBIhMQVBURMiYXEGMoGRobHBI0JSchQVM0OCstHwB2KS8SSTwtLhNFNjc6JE/8QAGgEAAgMBAQAAAAAAAAAAAAAAAwQAAQIFBv/EAEARAAEDAQQGCQMDAwMEAgMAAAEAAhEDBBIhMQVBUWFxkRMiMoGhscHR8BQzQlLh8RU0oiNicpKywtIk4kNTgv/aAAwDAQACEQMRAD8AuG9H7wUt2b6AmCyKYgEHLJO86eVeXFktREkR87tS9oNIUS67eHcCde3Dck4NwpsQrtbCjKdA7MZJhgukDYET0apQslSsDDslVrtbbOWteSZ2AYap17fBNwWGNyziGnK9kA5Qo1BzAyTrtm+HSqp2YOY9xJlur5wWq1QU61NkSHa54ERq2Iv0Xti8Lxud9kAZQ1xkXUmc0bCQDMUaxUKTr0tyyQNIuNEsuYA4GACdWSD43EsF7IQFMWWLKNWUycsk6jmOW9BtMCq27Aw1H5j3JixzALp19oQdR25c1TdoepocldCAl7Q9TVSVLo2Lu0PWpJV3Qk7Q9aklVASm4etSSpAU36PcIzZWjTkdiJB8o50PpWTBKGatMGCQmX0ZDDAg71pr2uEtWmOa8S1MznrWlu6mlzUVQF3aGpKu6lDmpJVQEqhjsCfIT4/KqLozKolozRFvBOwBA9YwB4FcwOukQD7qw6uxpMnL3hBdXptJB1e8KccKu67aePOAQPbmEUP6un88eUYoZtlIfOM8oxQmKQo7JM5TE0am++0O2pim4PYHRmos1bW4CXNUUgJM1RSAlD1FICXNVqQEheqUgKazhrjeqjHyUx76G6qxvaIQnVaTe0RzRlrgd8/dC+ZH0mgOt1FuueCA630G657kZb9Gn+9cUeQJ+cUu7SbPxb88Uu7SbB2W/PFGWvRy2PWZ29wHwoDtJVDkAEu7SVQ5ABGWuEWV/dg+ct86XdbKzvy5IDrZWd+XJG27ar6qgeQj5UBz3OzMpdzi7MynmszCzCrOJX2VgAdI+pr0GjtIVGUbs5FLVaYLpRd3DrcctisLbtiJN4XhrA0iIavSlge6arI3ynm1H02htnql3+278CqMDxKxYw4Ck3GN4uFVsrQshC8DYhRp40tTq0qVPb1pz2ZSna1mrWiuZ6ougSRIxzj3Ulnillr90olxhftRctqveV9mjMQNidevnWH2yzsJqHJwg8Vl1mrNosD3AFjsCdY1ZfIQnB8egvZcNZ9dGRhduaNsZMAxoDoOtAfbKVmBqNaYiDJzlHtVB5pXrQ/Igi6MlBxZ1Igfo47rDLZHk3fZiJ9WB5nQ0m61dMQRTugbomcN/pxRbMHAybxxGLuWAE7f3VbYwDOFIZdZ3kRBVYOnVhWX1g0kEfMT6Jt9oawkEHD2J9CpV4eoHfcSRIgjmGj1vFR76wa5nqj5gsG0OJ6rfmGzil7Owo1bMYHjEhgQIEH7p1j4VL1ZxwHzD91V6u45R8G/iEy5iLIBCoTI3PLRupOuqe49asMqzifmH7rQp1iQXO+YbuK79YNkAyaFcmbkcoI001gNtrqAanQi9M658vbzU+nbfm9kZjjj6cpTExV3KMoMAAZgs/iUa/xEVZZTDsc/4PotGlRDsc9k8D6Ke7w288M2rEEmdMoDRrHUz9aw2vSbg3LzQ22mizBuXngm8MwK3AZbvTAWcs6bglSD5aVdes6nEDDbn7K7RaHUzgMIzz9UTY4WqhGY+sIIbQAsjFWBmNCPjyoTrQ4khurZuIkIT7U5xLWjLZuIBHJB4+zaFtTbaW0nXUysmROhB8vbvR6TqheQ8YI1B9UvIqDD99v8o3EcaBcaEpqddTmNvLADaAA+znQGWRwadvpM6tqXZYiGY5+kzjG0eyj/AFjc7IQpBUqM0gLmzZgYjc6zBjXxrfQM6Qyc5w3RC19NS6Qyc5w1xxTrzXwzkBVAIOhBC5AyQJ1iAw1GsGqaKJABk+swfbgssFAhoMk+cmeeXBRLbYrmN1UDgGFgDusMoIEAQTPhBrZLQYDZj4UQuYHXQwkjbvGO3PxTHtWcxl2MyZkToAYPidR5itB1WMB8/bPgtB9a7g3YPTw8kHasO3qqzeQJ+VHc9re0YTDnsb2jCMt8Fvt+7jzIHzM0u62UG/kl3W2g38kZa9GLh9Z1HlLf0oDtJUx2QSgO0nTGQJRtn0YQes7HyAH9aA7ST/xaEu7Sbz2WgI21wOwPuT5kn6xQHW2u7Wl3W6u7XyRVuzbQgBUUnYAAExvHWgF9R4kklLvrPd2nE96YOJWT+9Tl94feJCjfmVI9lX9NVGN08kKQo24vZlRmnMQoKgsstlgEgRqGB8J1iifR1SDIiNufJS8FHi+KFZy2ywGf70Em2JIAg6nWOtap2QOiXRMePzFUXJo4o7GEsPPPPKgd3NuAQde7pzFX9Kxol1Qd2OviOKl7cohi8WTIsqo00YqeUsdGnqIjSJ1mKJ0VkAgvngOWpZl2xTYK/cDTeZF0ZWAYRKvFtgCZGZQzHpmUcqHWpsLYpAnLVux5GB3E61oHajf01MwXMJOkDU/7Uv8AT1IvEYK5CA4v64/L9TTdk7B4+gQ3jFB4DDWTaTsjhy8d/ttWzdAOWvhW6zqgqOvh0arq7dapV6R3SXo1XcoXcMwTpibzFUVltllCnuS2gidhoauvVY+gwAkgmMc8PgVWisx9nY0EkExjnhn35Kc2MmLs31jLdJV8pzKLhUgiR1PyNYv37O+kc24idiwH37M+k7NuInZKr7GAbD4gXHKKguR64nKxImJ2g0d1ZteiWNmY2awmX122igabZJjZrGKl4lfztpfV1D91EQ6BpXVkXeG9tZs9Mhp/0yMMST6HesUGXG4sIMYknZjkTuVPhrGZGm4wCEApB+82Wd9Nade+HiG56+CfqPDXiGjGceAVgvBlW4FbM0hzI2JUmF0E5oEkeNLG1ucwubhl46+eSWNtc6mXNgZeOvHCJyUaYK1luB4RmYhM0giFDDQ7Akgd6tGtUlpbjAxjXj8yVmtVvNLcQBjGvGPkKHhmLREyvHeuDPoSSgUmNNxPKt1qb3OluzDjKLaKT3PvN1DDjPsn4XiyKFlO8AwJUAQSwIj2CNetZfZ3OJxwwz14FZqWR7iYdhhnrw1qUYy6dVtkdJ01Nw3g0aCNCJ20rPRUxm75F2PFD6GiD1ncv+IbGspV/SCZARIBgQCRJzkCZIPeB9oqj0AEEk/I3YYKH6cCCSfkbhGCGwqAJPbMuaCQDAPrypAaZ7o1/wAwozyS6Lkx+3zuRqjnF8XJjwyg+Pgozash1GfMsNm6AgHLEcia0HVS04QcP371q/WLD1YOEevepLd+1+7tMx1jmeWU7kT7OftrJbU/N0fPmv2WHU6v5vA+Y7PPfuRdpMQxlMPlmfW0HeMmQcs9PKPOgudQAhz54buaA42doh1Scst3P+VM3BcTcBDugBMkeseXh4dax9ZZ2GWgmPnzBDFss1MgsBJHzb6KR+BqI7bEnU6CQskmDGYmZJHLnWBbHH7dNCOkg3sMA4/ApTwrCWwWY5sokyxJiY2XfXTasi02qoQ0CJ3epQX6SrHXHBTfpWEtAkBBAnuoWO4GhAMmSNKwaNqqGDPP90q+1Pd2nFPxHG1XsyqM6vnEgGQbZykZYkmeXQE1llic68HEAiPHehF6dhuJu7KBYcKd2bQjQTpGup68mPLWqllYxpmoCRqHz02Kg4nUiLzXZtkAAZj2gBB7mVgpBaNc2QxHX2jY2lDgdmHGROU6pVklVn/EwA99LcIoL9wk3PvEDLGwJ6d4QOdORZ5lrCcThjlq1/IWZdtT8TbzIAcS4jtASkhjm1X1fvKpABgzuIJmqp9VxIpDVnqjjtPJTVmpf0RM1twLrG1mKeIY7SdTExE7DWeeOkfDmy0XonuGfzWrjJMThlvUrh4MhhLQCysYJg7jMxnw8qs2l+uphlhsj9gqujYiLWEI1FqypgRzPdhQCQBsogeyhmqzIvcR89VqDsUqYd5nOoky2VAJ0jUk76D3ChOq04gNJ4lXBSpg+txzzjNpM9OnhtUNo2NCl3eu/V1uZKzrOpO/v212qvqqkQCpdClGFQfcX3T486Ga1Q/kVcBSgVguJUVXxYd8fl+pp6ynqd6w4YoLh2HZkdmWwtu02XtHts7zMgACCdxrArsUdHmu01L5a3Xjhyx812K9RocGtLi5wm6CAPX1QmIZnvKiYkXRfKq5VMhAmMsNqIBJorbDRa5jWGccNyOyGUi91O6WSRJnvwU3HOELYNtrbu9jPlcFtnVoYHLESAfcabr2WnTIeMRkfZDsdrdXDg8APiRwIwzlCek2FXD4tgigKMrqNxEA8/EGs2pgpVeqMMCmLBVdaLKC444haT0rvQGRWvQyBlt27Sm3G/eaJiRO+lO2syC0E4jIDDvXI0cyYe4NwMElxnuGSydre/FwIsSdFaQToARtuNuvhXnnZMlsnv8AnNdt/wCEtk9+HzepLmHWTmxG5M66yDlBOupj4VQeQOqxZbUdAu09nuhb4sBTkZi2kE8uvLXn7xRGmqXC8BCMw1y4FwAClfHJPctCTvp1DAgATHrDb8NZFJ0dZ3zD53rAoPA67/mHseaKBv3FdRYMMI2KgazzgGNAOkUE9Cwgl+SDFCm5rjUy71Pb4Vi2iWVANtQIiR90eJ99DdarMMhPzehutVkbMCfm9T2PRpxq19undHLzJoTtIt1M5oT9JNODWc0VZ9GbA3zN5t/2gUJ2kapygIL9JVzlA7veUbZ4XZX1bSe0SfeaXdaars3FLutVZ2bii1EbaeVCkk4oBM5qmxNm61vKb4RhcdswfUoe0CTkC6rmTu7Hs9d66FN1Nr7wZIgCI14TnOfPFDM7UzD4ZM+dr5uRcN0CCYBkZIkyoPZkDkyeJglR77t1rLsi7+/HPHYVAEjcNtFu0y3LhzSMw2zOt3uyJyg2116QNdqgr1Wi5Ibhq4RzxPmpAU2DwItplt2AAwCsrPuoMjr+J/Gh1Kxe+X1MscB82BQDYESuGaSezsqYgGJIEzE9Jkx1oTqjIi84+Hz2VwpexuSftIHIZR10ofS09bceKuCkOCmJdzA6x7dvL3edWLRGTQpCccEm5ExG5PKI576VX1FSIBUuhcBaX8A845771JrO2rYpOOQSHiFkfvEH8QqdBWP4nkiCzVTkw8lG3GLA/eL7JPyFaFkrH8UQWOufxKhb0gsfjPsVv6VsWCts8VsWCvs8QoX9JbI/GfYPqa2NHVdcIg0bW1xzULelNvkj/AfWtDRr9ZC2NF1Nbgom9Kxytf8A6/8AFbGjdrvBEGijrd4fuo7npQ4/dATqJJ267Cif0tutx5LQ0ZTP5ypF4ri29WyP9LHfUfeo7dDg6nfO5CNGxN7VTxHsh8bxbFW4DgITsMon5mKt2i6bIvA80WhZrHWnozMfNyrMRxe8xkvy6L4+FMUbJRa2A3xKzaLHSa6APEq74JjymbLiRZzBTlKdorGMp2JKtoPEztTViq9GHAvu46xn5eyq10A+JpXokTMEeAkeW1WOK4xbNyw5DXTalmuLbyBpVgoUMRpIJmfuUzUt1EOaSZImSPKO8JVljqCnUaCGh0AAmYxE5cu/FVl/jzOl23dSzkfYAhSrEg5+6GzHvA+OU+NLut5e1zS2Qd0bcfD5KbZYWseypTLpG3GRsxiMoU17i166NLSElMuYWSzeqfvuQBrH+qeVCqaT2ho1Y5rDLLRonF5iZi9HgPmEKQHGMAua4FAiC6J3RAAORSfV033pJ2l33Yv8h/Cx/wDDabwAngTj3ka0IfRlmIL3ANANAW2AG5I6Un/UWtENb6I/9TawQ1voirPoxZG5dvaAPgJoLtI1DkAEF2k6pyACOs8GsLtaU+fe+dAda6zvyS7rZXdm492HkjEVV2AXyAFAJc7NLkudnikfEoN3UeZFQUnnIFaFJ5yaeShbilkfvU/1CtizVT+JWxZqx/A8lE/G7A/eD2An5CiCx1v0rYsVc/ioW9IrA+8T/CfqK0LBW2eKINH1zq8Qom9J7PIOfYPqaINHVTsWxoytu5/son9Kk5I/tgfWtjRr9bgtjRVTW4IQ+kiSSLCyeZYTr/DRhYnkQanzmtDRG13h+65vSp+VtR7Sf6Vf9ObrcUQaKZrcVA3pPeOwQew/91aGjqW9EGjKO0/O5Rt6RXz94DyUfWtiwUdnitjR1AavFceJYoiZeD0Trt92iiw0v0ean01kByHP911u9iXdVL3VzMFk5gBmIGvvFFbY2SBcz3KObZmtLgAYE6tSHv3GF02mv97ves5E5d4nmeQpoWAAmAMEP6mgLvVxO4IbFuqNbzswDtlko8A5WaZI73qkafKt0rI57rohLP0xSY4tunA7lHgb63ER8yoLjZVDkDXMV116itGyPBiU0NI0zTDyDjzVj+rzkuOG9QAnutBBYKIaIO86UM0HAE7FTdIMdXFGDJ190qLAYNrrhFIBPXw+J8hQ2UzUddCar1m0WX3ZIjA8Cu3RcYQBazZs0iSoJKrpqQPnW2Wd75jUhVrdSpFrTiXREb8iUzhvBrl8EoV0OWCSDJjoNBrz8alKg+qJapaLbTs5h87UTgODEXO9DIAGBEw2YBl3AOxkyPnRqFlLqnWyz47EnbtIhtGGYOMjhGB/ZbDCYZAJygk6kkA7+ddYNGxeYL3HMqr4xw1TfV47oWY6tJpepQv1QTkE/QtnQ2Z1NnaceQhX3DEGSeZ38Y0FNgLnrMf4gDv2fJvmtcvSXab3+i9HoPsv4j1WOuUmzJP2o9fuVrbxdtYE3iByzhRocw2B561zzTqHZylENKoTPV5E7ko4hZH/APPP53LfMVRoVT+ccAsGhWP/AOTkApk9IcvqWba+Q/pFDNhDu08lDOjw7tPJXN6TXuiD2H6mp/T6WuVY0ZR3/O5Hq2Oa52QADQGMZYUH8R1imm6IF66G48UvFhbT6Q5Za8eCgwhxd4kC8qkNk7zKkt0XTWtU9GMdIDRgYxOtEq/SUQCWE4TgCcN6q8XjMQrMj3HDKYIzHceRrJs1NhILBPBO0qNnc0OY0QdyFbEud3Y+bE/WrFNgyA5IwpsGQHJREzWhgt5Loq1asMBgph3MAEEA22YMN/u6QfOispzifIpOvXiWNz4gRz19ysraJzt2xH/xXDz094+ZpgBuwcik3F84PP8A1NTUwyGe4p0kRbueCwNucnzmaoNbs8DwWjUeAOsR3t4qpfjuHs32t3sPmUGQ65ttd0J0A9tMUaNNwkjWubbLXaWPDWO1DZs2rX8MxeAuLntizA3kAEeebUe2mW0aWpoXNfbLScHPPMqa/wAfwKgg3bMdAVPwE1u63KEIVKkzJ5lZvifFeFmYZ1b/AONHj3MuWlX2Wk7LDgujR0naqeBx4++apSynVCSp1UkQSOUjlXLe264jYvUUX9JTa/aAUVgXSYdAZ2JYrHu3/wBq1Tu5EeKxXFSJY6N0SrpWIHrTB0Av3NhHcAjwOv8ASm5O3/I8lzi0HV/g3fj89U6w/wBogzA/aW5Hau2vaLsCII28qk9YCdY1k6wsub/puManfiB+J1hO416OQ7YhroABkrln72bfrrRKVbpappxEl2PDNcv61oumDgAhMdaGIS32bhGsurntFBEZHQaGQPWmeUV0G0W0+sky4VnmBGtPs+hr9gua8srnZjk0OZ2Y89N6RdW/1rkawJ4pk2hrGBh/Hx1oj9JU4a+qycoUyRAINxdRRrRRuUnGfkhGsdcVra1wEZ+RVDh8Q1tgyEqw5iuQ15YZC9NUptqNuuEhaDhnpIijLdtAxaZAwLEszQTmEx3jqW3pyjamjB41ETjjPvrK5Vo0a9xmm7NwMYYAZRw1DJBfo7kqMN2qqyqzT3Rn9bQj7olSPZQgx0gUpxjdj7Izq1NrS60QSCQIxwy55ytALLKBmzE82bckaSa67G3RBXl6tTpHl0Ru2K1w3qr5VsIBQfFD3l8vrUVhWXDfUHt+daCtZf8AxB9ez+VvmK5eks29/ovR6D7D+I9Vj7lJUzgn7V2xwQlzHXLT95LbITCzmn2wwpqzU6DxEYrn6Qr2yiZvANJwiFd4LjCDexb84j4maebZ6Q/ELjPtld2bzzTuJ+kWHtJmbDqxJiAF6E6mB08ajqFL9I5KNtdoGTzzKoH9Ie1YJbw9i1mMBndio8SVIA+O9DdZqJ/FNfX2tmbvJaP0c4yGxCNiL6E2R+6VmQjUQuUabg7UEi7WFR5hoy+Dmm6VQVrKaVMS854xrzx5I7hz4RLz3XvSwbNbm2+WT3szAamDpGm00GmaDahe52vDA/ME7XFqfSbTayBGOIngOIVLxJs112D9pmM58pXNOpMHUdPZStUy8mZ3roWcXaYaRdjVMx3oSho6PwvDsyZs3XTu8v4ga6tnsVN9NpOZ+bQuHadI1adVzRkOP/qfNVGHxGZogaefj4VVtsTKNO8M5+ayiWG31K1W4coJ8tw2q74fiDlMs0CI7zjfSO6egpKk7DHzKcr0xeEDPcPVEXLvQnQGO/c1MnfXQzRJ3+JQWs3eDdy5Xhdz/ruDqeXiT7ZqAwM/Eqi2Tl4N+ZKhxNkPcuFgGBjfWSM3PfnQjVIAg44o4s7X3g9uBjyVdc4aO0AB3U7iYgrsfbzphtpNwkjZ6pCpo1prBrXQIJxxyI91OeGqd2Pw+lY+rdsRv6VT1uPgpHwCRqCfaaGLTUnNFOjrPGI8SpuF2s1tNQO4DroNhp51moJqO4lGoOu0GYTgMuCNGFA1LIRvAbXy86oMjEkc1o1ScACO5WbYonXtI5/tN5mdCNDJ/wB6YNQ5z4pIUgMC3/H91Jh8QTdtDNIN1NM+b76naOoGtWH9ZuOsa96p9MCm8x+J1RqKseJcUR3uWTbSWzT34LBCJMHcwB46UejRNOsX5wT4z7rjGxNuNl8TGpU2LxdqyqIuRzfcW37RyAoyu5Jyqx0IiI3I2p5lfpDdurnwaVRwzjDxVhwn0kW5aQ9koZ81oHPEgO6DVlE9YPWk30prXt4McI9k8LO19PpHOiUgs21w+IynvZVlcwOUdokbdYolprX6ThEfyFqw0eitzWzP8LOmuMvWI7haKxIZAY1nvk8gBCHxmi0g1xgjz9EraS9oBa6N2HqrnAqA6ACAdh9tsBM96Bt8xTtGA8R5n1wXKtRJouJOr/bt3Yq4xI0G3x+tdNefCPw3qr5VFlBcV9dfL61RVqw4e4CCT1+ZrQUWX9Pml7X5T/NXK0kes3vXpdB/bfx9FkblJU8k9ae33IDjZ7qfm+hpiw/cPBKaaH+i07/QqXD3dq668yiS1RZWKtv9qpk6ONZ2ht5Og9tYRDiFvuB8RzM57RjoCftbEEmBm9XMNlGpmAPYK0uhv8eqf0ZTvVDI1bCfJWr4iVIzNOu72vWPe6bSTsa55OBHt8zXcFOCDA5Oyy8kzH8SjRSwYElTKsNdNY09UkVmpWgQM+5boWYHEgR3+u9U73czEswBJJJJiSd6qz2apaHG739/BEtNrpWVoDu7u4qe3g0AJNwAT0nSB0PWnn6LdAJdEDWCubT0yLxAZMnCCNe5CXwAywZGomI5dDrypB1NrGuAcDw4/uumyq97mlzC3MYxsnUdyc2LNtWYEgASYO8UGneJutOaNaHMYwveMAirD3WUMLgEif2yA66nQtM+dH6Ktq80k22WOBfIB4fsnXLt1BJuCPC4rH3KxPtqiyuMfVaFpsT8ARy/ZBNcnWZnxofRP2I4tdAfkoyBmDTsCPDUg/StXH3bsIf1NnLw+9qjnHsrPgnDTiWIVlCqVzsTAXOcq+ZJ0ArVKy1HmFivpKhSbIMnUEOljNdFm2yXXaMvZsHVpEyGGkRueUGqdZqgddieC0NI2e7eJjiFpbfoPdgZrttWOy6n6CmRo6qRJISZ03SHZYSFV8I9H7uILZICqYZm9Weg6ml6NmfVJDdWtOWq30rOBezOoIriPorct2zcV0uoNWy7gDc9CB50SrYnsbeBBG5AoaVp1X9G4FpO1VfCf29n/wCxP5hS1L7jeI807afsv/4nyVtxr0dftTfZrQQEkyCW9YnflXQp1xVqmk3OTwwzXm/qqYLXbANX7qDilj9It2ey7NjauK7C5IEC26bRrqwInTenmUBTN4pF5bWe4s1yVFh/Q++bCSbIKm4xGpAzXGYZdBEA0o+u0ViyMZA55JrpmNptYcxuVmL6nC3kVgSqiYBiO0TYxW7RRuUnE/MQj2Ssyrbmubv8lQYdlnvAGdNSQB46VyWkTiF6OoHRLSi7ZRZhlE9HYaaaeInrRRdBwPilnX3RIOG0BFYHFDtF7xgdHZtIj2RqIo1KoA8SfEpa00XGi4AYncB8laFr4aCDI8yfnXWDgRIXmHNLSQc0SrGBoToNpq1lC8SuAOikwcsge01V4TE4rXRuu34wylWWGtMVXKQP961BKysv6dLFy0P8h/mrlaR7TeBXpdCfafx9FlnpSnknbT2+5AcbX7MfmH1oti+53JfTImzjiPIofDXTp0rrgryyNz6R/c1cqlkAYcEzAadN950nnWVta70f4opZ4a6dJ1FvSSZiBStseA0fsuroimXPdlkNu1XN3HblS2Y9QsfLxNc11XWJnuXfbQ1ECO9C3b7NuZ9g/pQy8nNHbTa04Idl1HkfmK2PtniPIrJxqjgfMKO6g6fh/mo7Kry0C8Y6wz3Sl6tKmHk3RMtOW+PRSXBt5j46fWl6evh+6Zq4Fp3+49VFjh9k/wCU/KtWf7g+akvpH+2d3eYVMLJzHV/YNOW3e8R7xXTBELyVTtFWbYNUUN2pY6d2DpPjNSozqytUD11AL21AKclMN/unz+hqyqVt6GcZSxfHaPdTMUGZGUJAJzC6HEFdRqNRrR6Dg12KDWaXDBa//D/HW8XjcTiFt5Mtq0g2zHMWzO2UAZjkEx0FM0iHOJhL1WlrA2UVgMJgsY9wBrxuyzFnMHRyDlHq5QSABG0Us6jQrVCCTeXQZaLXZaDXCLnzPWjOB21Fm/gzcC3AXWeZDiA4B332q7O0BjqE9YT461dsc41WWoNlpg8swiPRnhZsWrqO6OCZIUyB3YMzzIit2WgaTXNcQUG32r6iox7WkcdeKwPCf29n/wCxP5hXFo9tvEea9Pavsv4HyWi4pxFHN21keWnNB07hEt8BTtCkadovnEAu8ZXmjo9xYOsMVS37tqyirOdr7C366Jl0Z5JMARHPqBXRFdtTqgFItaaNRwOrDDirbhfpFbuWlIRyTmt+tMwzpPjzM89KQqUndPe1SDyhOCymrT6SQAdqHt4VVsXyGJ7oGUxI+1Tp5UzaqzX0nAfMQrsNE0ba1pM5+SoTXEXrEhFUolS4VMgkHbTTStBxGSpzQ7AhE4fidxDOYkdDqKNTtNSmZB7kpaLBRrNgiDtCvh6XwoAtagc20+VOnSI1NXLboIz1n+H7ql4vxZr7hyAuUQInqT9aSr2g1XB2ULq2Sxss7CwGZ2pV47iAoUXWAHSAffE1f1daIvKho+zAzcCDxGJdzLszHqxJ+dBc9zzLjKbZTYwQwAcFCxrbMkpae2uuoCIIkUNry0y0pirSZVbdeJCFfBD7vuroUrdqqDvC4lp0NronuPv7qMiNDXQa9rhIK4dSm6m668QVlH3qKAK+9HMMylmZSAQInSubbajXAAFeg0PQqMLnOEAgZq7rnrurqii5bRJkAmOgneK2D1C3fKGQA+8TqhJeskDVSOe3IHetU5Dsd/kViqQ5vVxxHmCndkTyJ25HzFDaSMkV105/IQ+O/Z3Pyn5UWz/cHf5JTSH9u7u8wqjhuJzXRbIEzC+OgGvkFBHkPZ02smF5W0EjFW+NsQhOm42IPLwNEqiGrFDtKjd4il4ToSZ+6fP+tQhQIY1pQrSf4fcZu4W+1xLT3bbALdCCSNSVYcpkHTnJHSj0nFpS9ZocM16NhMThbBe/as387gnKylYzEs2+iyQTz20rDnUqTzUAJKYpsrWikykXNDQduPzHcqnA27V17z4u3dzM2YZVfQayNB+Ueyk6badQudWBkmciupWdUpNYyzObAEYkIzH8SCWTh8JYuKGBlmUgkGAxE6k6gSYijVKoYw0qLTjrS9Gzl9Xp7TUBjUDr1fxrWTOZGG6spBHUEQQfka5mLTsIXc6tRu0FD3kDPnYS2+bnJ3onT1NqwbPSMdXJPvqHgMJgyPAgET56n31G16jTIKG6xWdxJLBio3SxbQZ3RMpBRTuSWklQNtZM7UxT6eo0vDv3StepZaLm0nNHsosX6RpbGUPmzQrBYPdkGWI6QPdVNpV3gg5b1VW0WOk8PEF27UEUrSARsdR5UmRC6gcCJC6qVp6qI5f2DXQslJj2y4a/nmuFpO0VaVUBjiBHuirVpZEgbiRtyJPPypoUKRIF1IfW2gDtFC2wM40ET8JrlNgvAjX6r0lWW0i4EzB8kQ9pZjTc/wAzfSK6v09LHqrzf1loP5lCuNB/fWlLXTawAtEYrp6Lr1KrnX3ExCZSC7aR6IzJJWjtJxoacSVFUwmuk70zTp12mWNPIpOvUstQXajmnvChw+CRPVUA9dz761VbaXYuaeSxQ+ipfbLeYnmp6UIhdAGVJatZjEgfmMCrAkrL3XRlPBSnBkCcyf6q10Z2jmsCsJiDyVhgYtrEwx9Yi6FmCYEQdhTFOGCJx4pStNQzGGqWz7KZcXzzH23R7/V1Mz7IrYqa58QhmjHVj/H90qYsamZ13N0cpy8uUmrFQZz4hU6ico/x5rM8UM27h/ynxpehjVHembcP/jHu8wqjgQi+h66+0Zo+VdJhF4bvZeXtghjTxVnxSyVVpBAzCDGhHhRqo6qFQ7Sz9xqWTgSKe6fOoVNaiPKtKFWvo/cyrcOXN6uhDkbPzt7HWNfjRWnNBqalssEV7NRGgBERd3JEzJnSCI8aUrEXyD6rr2QHomkf+O/z9ME/9JESwCzpB7QganYkx09woPSDXhzTfRmYbjy3fO9C4/FzGUgbzlzDeOvlQqtWYg8kahRuzeHOFW4i+F1Y+0mhAFxwR3vZTEuMBU9rjYznN6vLSm3WU3RGa5dPSY6Q3uzqRHB+Lo98C42VCwymJWBPra+VGZZGmAUo/Sjw5xAkHLVCJ/xQxy38Tbt2Rn7NASUGYk3IYDTeFy/6q6L81xBkqLinotiLFlb122VDMVyxJAABDMVkAGY1M6VUKByvvRvHrdtLh2RLd5IKMTk7ZWnSGgFvVIPOT7U7TZ+kbLB1vMLq6Pt3Quu1HdU+BRrqQSCIIMEdCNCK5JBBgr07XBwBGRT7JiT/AHsa6Vh7BG/0C89pj7zeHqUZaBzDXnz/AC70/gFyjlmgbY7w157+2uCz7o4+q9fW+w7/AInyRtw6k/5p9md//Fd+AV5DIZoG7y15fU1zbd2QuzoXtP7vVR1zl31zCiMySdo7ScRQ04mONqPQe6mXPbmBhzA9UtaGNqXWOyJx5E+cJraRqf7HjTrNJ2gtcSRhu3gJB+ibNeaADjv3FJkkkZjEDnHM9PZVP0laDTBBgydWyPdRuirN0haWzgNZ1z7KXB4RmzBFLQRPOJHj7aVq9JVhxxMY8yE5SdSoSzIThyB9UQ3Dbu3Zt7p+W1BNJ/6SjC00jjeCkw+GvqSFRgTE6eZG/kfdWmtqDIFZfVoOEuIUf6bcGmY9Ige0HSq6R4wlb6CmcYTFxbiO8dBA22qhUcMirNFh1JVxrjTNoddhudztU6R21Q0GEzCA4gJtv4j51uz/AHAgW/8At3d3mq3g5i4pBIIA/wCufnXUZnhvXmLYeq3gpeIYVlBJWJLGdfEjceArT6bsyU04NFBpAxwVMx2oSEFyeq3hr8QPrVwqlQztVgKJ+HvsvqsR5Ej5VpVC9A4Fw67esI/agSD6zPyJGpgj41yrXVFN8udHPyXUs9rpUqbaZaSY1AKxb0cvHe6hH5nPl92kvraRwL/Ao40hQbkwjuHus+5iaPGMLpk4Kg4rip06a/D+966FBkBeatdo6Z87FX2kQgyORga79aYJISkBNtNESAf7+NW7cqC1nDfSW7YPaphlYMuVrnZlQAkeu6ISREaHoOlGpVHGZS9RjRELdY30kwz4diht3wVByFgtt8zFAhe7CTKsMp17u1MIEIP0L9IBjmuThxaNtcqsHnukkZVBAI5arI2mNKodZayIWdxRXO2WSsmC3rETufGvNvi8Yy3r3dK9cF7ONWSap09/TaDXQsJ6p4+i4GlwOlE7PUoy2/eGnMfADxp4SFy4wQds98fm+tcNv3Bx9V6+t9h3/E+SJuXNTpzg/wDMbQa+MV2zJzXkDihHbQdYH1pC3GQOK7OhovPjd6plc9d9LRGZJO0ReSmhppMY7ef0NFp9h/AeYQn9tnf5Jr7jz+hqM7L+A/7gpU7bOJ8iuB7x8h8zVH7Q4nyao37zuDfNyP4Q4BuaTqPuseRH3duVHYYa3h/5HYlqgN44xjtH6W7VYBhyUSNNBd3MbmfEmPGrnYP+5Yg6z4t9lwu7kBdR+C6RvodTHUe2pe1jyKhbqPm1CXsOHJbRORCo8A7xtvqKE5gcZy7ijsqlgu58SFXtuaAU2MklRWheJtFpz4fUUWh9wJO3/wBu7u81W8GuhrnI5U+MH+tdZkzjvXlrY4ODQNQUvE7bAXPWAzDqBr0rdTJDodpUZO1CATS5W0q1FHVqLkNWqleteidhHwNpbl4IDPdKZpOckGfp4Us7R7K7+kccRgtG1CgRDZMZytHY9HAVBW93YEQgEgajn9Kn9HpkzeKr+oz+PivPO0CsGKhgGBKnYgHUGuewgPBInFenrsc+kWtMGFS+mnE7d6+3ZIqoukqBLEaEmPd7K7Bi9LV5NoIEFUtg5TsdQfjpWXYq8ktzbbaqCtX+E9IbrYN8KJLsVFvLoxTMMyAjnHPz3o9N0C6gVGjNTcds4o4RziEv2wioEQEGxkzsAbhJJNwAGW6ZZiRJTkgDNE/4YcCvrft4rIeyIZZBgwy6GNmWY2mDB5VbAZlW4zgisZby3HXoxHuJFeceIeRvK9zRdeptdtA8lEToeuvy/wDNdCxTcPH0C4OmPvN4epU1kgsvn84p4HKFyonNRIO8PP61w2fdHH1Xr632Hf8AE+SfcPrb+tPX77V3dxXkSoTsPIfKa51tyHzUuzoXtP7vVNrnrvpSaIzJJWjtJxoScUbbiitIuOHD1Q3A9I07j6Liu3h/tWQ6ARt9wfRac2SDs9oSD1j5D5mtH7Q4nyasD7zuA83J9pipJBImNjG3WqL+qAPmKsUxeJIz9gn9s34m95rN47Vvo2HUk7VvxH3mpJV3G7Eq32H3m95qXnbVRps2LR+iHCkvi6XXNEBSZiTM+fKnLHQFa9e7lxdLWqpRLW03Rt9EZ6R8Jt28MStsK4YagbA6GDzH96Vq0WdtOll1p8Eto22ValoDXuJBWB4wfsX8vqKVs/3AuzpD+3d3eYVHwC4BcuH/AC/UV2mGF46uJK0PpFwpkwwu5yQxWFgwJB5z9KuoOrK1QPWWQmgpxcDoahVTimCrUKVatUvbf8OsPbfA2s4YmWH349bT1dJmj2fsnil7X2m8AtoqALA2AgewbUdLBeK4gEghRJOgHUnQD315dol0L3dZ12mTuWS4lgntXXt3BDKTPmdd/bXZwC8mMcU2wwzKNIkb1g5SrS3tzGwqmqFaL0N4OX7S9ClrcZFYkZiZkjXkNedEbB7kN+xegcI9I1dQoUlspygkDOQNFBJgE+NbZbKdR9wfyi19G1aVLpDiNcalJ6HlmN+5c7QObrDs3XJ2e3dA2OmWWBIMTzNNBc9UHpLgGtX2nVXJdT1kyR5gmuBa6Rp1TORxXsNHWhtagAM2wD3e6HwOBW4pnPvHdQsOXMee3lWrM4gYHXslDt1NjnguAOGt0bdSI/VwBEdrv/7ZEyCdJ8QBB60bpHgjH/FK/T0CDgP+pNucLgSpcvuALZIJmPdIPw60uaMdYZ55J36gOFx0Bpw7WqFW3lYGGEEGSD13+tQ2mqDio3R1leJAkcVEP79gihVKzqnaTNCy0qM3BmloaZSmiMySVo7SUihSnE2orXVai5YnX+xUnUskaxmjjdsR+zf/AFTy8hzo16jsKXuWj9Q5Iv8AQLWvmdryaCdB3hy0o3Qs+EIH1FWP/qfRNOBtb/DtU1EGCNNDOX41nomfCFYr1fjTnP8AKTEYO0EYjUwCPtASNJ2A1qOpsDSR5q6daq54B8ith6L2+zw6CBLd49ZOvyimrLUNOnhrxXntIP6W0OOzDkjcXbD22RgMpEGZPt1NEq1C9paQEsxxY8PGYXkfH7ZW1cB5ae5hXOs7SKjZXqbZUD7KSNYB8QqvBNjcidnbDW4GU9mh0G2pEmuyJjJeUe0Fyl4w+M7IdvbVLcjZFUzrGqjzqnTC1SEOVCh+R+RocJhTYQMToRpr3mAGn5jr5VcLJMK3tMvdzZZG8djAOhMd6TsPfWljFdYZdBKzGx7H7oA3n5/1q8FWK9O9BHtnhyI5iSWiCZggiYGokbVugJYRvV2h917SP0j1VxwnhJRw5dWyhjoZJd92Om8bnnpoIFXTpEEE/CqrWkPbAH8DV8y715hfxGQhujA+0GRXAptJdgvVW2oGUTOvBAcYxK4iWgk82jcjTf3U2HEOknFcT6d7my1uCqsPhiWlVOnX60R1QRiVKdkqvyHNSXLDCcyAjfSstqNORUqWOqzNvJF4XF3EXugoZkEcv/FV1ZzVfTVo7KtMLOUTvSLz1iV6Sm3qAFT2b7pOV3E7wzf10rZtFUiLx5oQsVnBkMHJTYviFy6FFxi2UECd9ep3O3OqqVn1IvGYWqNmp0iTTESiuGN3CMs978LN007pFEomGke+7Yg2kdYY6toHnKIDf5VB39W57fva7jyok7vNAI3mOLfZct2GAygz1RztqQAW15T5CoHdbLzVlkskk4bx7fMU0Ks/s123NtyTvpvG0a+FZN2ez4FXLo7X+QVViLYUwDPPYr8DS7hBT9N5cJPuoqyiJaIzJJ2jtJTQU2FKuFYiRHXejNouIkIDrSxpggpwsune2jnp5fWtdE5uJj5gs9Oyp1YOKeuIuNJzAwCeWnWJHwqNL3YgjD5sWXCkyAWkT82qRnvbyNJ/Dy0PKtxV2j53IYfQiIOMeOWtDXcW86nUE8h115dRQnPdOKaZSplsgYFIcY5iTsZ2G457VRqOK0KDBkElzFOwgnTyA+QqnVHEQo2kxpkL03DLCqOgA9wrpNEALxJMmVIasrK8x9OrYBvgHfWI2mD9aVbArCDrXoWku0fJGryKE4JxPDLZtq93KwUSIfQ+wRXWa5oGa4BBnJO9LeJYe5h8tq7mbMukMNBMnUVHuBGC2wEHKFiVMf31oSIpbN/Kcy6Ebddqio4qb9ZPvmPL4EkfE1clUQE5OK3NO+dNtdvKpJUgL2n/AAzuD9At6gatz/rRbMeqeJWbW0lzYH4hXPE+NJatG43kFPrFuQA+vgaJVqtpsLnIdCzVKzwxoXkeIsh968215biF7Z9Fr4vCYWkF+ANX0jZbUaiOdO39ePILmCkMgB/kmdr3pOfMddRaOgMwJ0+8PfVSJk+QWrnVgRA/5fNSVboK5TnkiDpaiSsmNNs08xyqgRdumeTdihYb14R/lqPnHyE2/iWK9wmSYMi3A3J9XnJqOe6Or6LTKTAesMN0+qrMY7EjPEx93KPHXLpOtK1C4nFO0WsA6mW+fVT8HwK3nys6oAJkmJ1AgTz/AKVuz0hVddJhCtlofQp3mNvH5itFc9FLZErmH5WVh8RXSOjqZyJXCbpq0Nwc0HwQV30aZfVuEeakfyk0E6OeOy70TDdNsPbp8sfZA3eD3xswbyf/ALooLrHXG/gU2zStjdnhxHtKFvYG+vrJc+J+IoDqdZuYKbp2qzP7LghmuMNy0+Zod47UwGsIwAUbsTqST51RM5rQAGAXCorSmiMySVoPWS0FOLacAtg2Leg5/M13bJ9lq8dpIn6p/H0TfSO0P0doA0y/zCqtv2T3eYRNFOP1Te/yVR6KpNx/BfrSejh1zwXT00YpN4+i1LWhOw58vCuvAXm5K8+xQ77fmPzNecqds8SvdUPtt4DyUVZRpXVSpbrh/pDZKjM2U8wdKfZXZAkrydXRtdjoDZG0Il+PYcD9oD5Sas1mRmhCwWgnBhWF4niO1uu8aMZ16cqRc6XSvU2ej0dFtN2oIL9HX8K+4VfSO2rYo0/0jkkOHT8K+4VOkdtU6Gn+kcguOGT8K+4VOkdtU6Cl+kcgk/Rk/Av+kVfSP2lToKX6RyCmw/DM4bJaByiT3RoK001X9mShvbZ6ZAcAJywUlvg7G210Wh2amC0KBOg56ncbVY6UsLxMBZJswqCmQLx1QpsNwm4yhkQZdYMqBAmSZOi91tTppVCjUeL0T8+YrTrTRpG5MRqg7sMOIwQ96yVYqwhgSCOhGhFCLbpg5o7XhzQ4HAplRaRAxZ6J/pFb6TcOSD0Ddp5lKMafwp/pFX0h2Dkq6Bu081HdvlhBC+xQPlWS6REBbbTDTIJ5qIVlEThUVK2wFtezBKod9SlxjueaiKZpBtySB4+iQtDndJgTzaPNG2oDdwIv5bd1dNdZ+lHaQOzh/wBQSrgXDryeJaUuFxOIAkYh46G27xAkzKzzGtU2rWAkP8CfRVVpWYmDSHEOA9VOnHyDFx7TDT928/ekeBEDl96jNtrgesR4oD9FMcJY0jvG7326kwekVkkzaYa7ofjBiK0NIsnEH5yQ3aCqRLXDv/aVOOI4Z9O1ZfB1kfERRfq7O/A+ISx0ZbKWLRyP8JP1bZueqbLeRyn/APJqdBZ6gwA7v2WfqbdR7RcOI91lsYFDsE9UGBz/AL1rj1g0PIZkvU2U1DRaava1qGKjMkK09vuTqEnFuPR4f8Pb9vzNdyx/ZavHaS/un/NQSekf/p3/AIf5lqWz7Lu7zC1or+6b3+RVR6IftH/L9aT0d23cF09N/abx9FqTvXXXm1jb/Dk7M3WuZSbpVhEwMx1AGrdf7muI+i26Xl0dYjxXsKVpffFNrZ6oPHAdwTuJcIt2r9u32jBGRWLlZMtOyiN9PKaqrQYyoGTgQMVKFrqVaDql3EEiOG9QcU4elrFGzmbIGVcxgtDBSTpEnU0OtRDK1ycJHoi2e0Pq2bpYxgmNWtFcR4TZS2zLcJK8sykA/Z9w6Ak95jOnq7UWrZmMaSD8ww44+CBQtlZ9QNc2Adx346xGAGvNUlwEEgiCNwdCD0INJkRgV0mkESMkjqQYIIPQ6HXWoQRmoCCJCfhreZgCYHM+FEo0ukfdlL2qv0NO8BJmAN5TQASeS767x/Wrp0xUfdGA9FVprmz0S92JHn7K6wnAluWyyOWaDAiJMaDXanfoBdkGSuU3TUvALYEjHdrVGwjQ1zda7wMiQiuHcQezmyR3hlMifn9aNSrOpzGtBr2dlaL2oytIOJ4e5h7yAXEBW2qoSCBlbdYHUy06maeFai6m5okCAIw8PVcf6a0067HmCesSeI1+TdQVS+NewTatv2lpSdQmjBgQQQeXeIiluldSPRgyPOf5TxosrN6VzYed+UcOCpsTfzuzO75ixLfZganU/fNYeQSScyt0w9rQAcBs+E+K57y8pP8ADH1od1HvHWhv1gskZWnpoJ9smPdRRSESSgOtLpugc0SaXTy6oouqKJRWVEZYxxVQIOnR2Xck6wfH59aK2rdEeqWqUA5xJ8gfNOPEvBv+Y/8AWt/UceZWRZd/+ISpjmyxlY9TmbU6anzgCqFYxHqVRoNvZjkPmCgu4hTugmZJkyddQfOsl7Tq8UVtNw/LDgu7ZT+7H+o9AOXlVF7Nnir6N4/LwQ9YlFhJFSQrXVFE6iMySdo7ScqT86ESmphbfgH7C15H5mu9ZPstXjtJf3T+PoEz0lP/AA7/AMP84rNt+ye7zCJor+6b3+RVN6In7V/yf9QpPR/3DwXU039lvH0WrO4rsLzSxRwZNwscjLnY5C+WQGggxqK4RpEvJwIk4TvXsW1wKYaJBgYxOrxR+PxfaXEdrNklANrxgqJCiZ5HX3TRqjr7wS0Yf7tWr3S1GkKdNzQ92P8At14Tq15JvFcXnNy41mzmdIJ7TMQdAHUE6GI2qqzrxc8sGI2+K3ZqVwNpte6AdkdxVFhLqq6swzAGY6xqB5TFJMLQ4E5LpVWucwtBiVc2fSQqqjJmIEsWMS2ZiSI5HNBnfwgU4y2QBhPvj7rnP0beLjejZGyAPCMNneq/inEzeyiAoUQANjqTPxj2UGvWNSBlCastlFEHGSfkKDD3FXUgknxgCRHypqy0QG3jrHguNpO2k1BTYOyZ7x6LsZbtle7IJ0y7nxg1sWVrHBzT3INTSj6tF1N7cTr/AGWi4BmtqJOVIEsdB0gzt506DAkrlta5xhokrPcRuZrjNABbUgHMAx1IDQJHjFcS03elJacF7Kw3+gaHiCMPZHWcBbgTqSBP2qDU89RoK22iyBPmEN1oqyY/7T7ovDlUEI7ATI+1tjwLarO490+NFZDRDXHmEu8OqGXtn/8Al3LP4U6ziZCzdglQf2ygAws6ZNCST8atlQwOtq2j2WX0sTDNf6Tv36o8llse32rx165t9d9JoNQdZN0T1AFCTQ0ZV1t5vAeI+EmmCIpyk2Y14Wq4Rw833KgxCltpkiAByA1PM0vRpGq66E3a7SKDQ4icYRWE4EWsvdZspC5lWJLCYzb6CdAecGiMsrnML5iPFAq29rKwpgTJgnYdnFFv6L6siXJuJkzqVyr9oQAVadYnpRDYjJa10uET3oLdKYB7mw0zGOOG0b0PxLggto7pcL9m/ZuCuWD1XUyKHVs1xpcHTBg4QjWe3Go9rHNi8JEGcN+9Hejtx7VvbKXaFzAqDtGpEGdY1pqxBwYTtK5WlXsfWAmQBq24rSHGAgnKGIiQBrM6xFOyNYXMDHAgExKZiEmIOUsRIk6dP6VCFkOIT+0I1uZMsaTqZ9vvqcVYx7MymXrwLKuoIIMAaGAeY6/KoYJhaAIbeUy4pTOZQPONPD56+FQFpxIWCw5NMobFXVQQWnM0CNyTsBl1/wBqogLQcSZWF4rYZbrFlKhmJWRoQTOlcSs0teZGteusdRr6LbpmAJQtUzJVX7Sls8/I0FyO/VxWz4A3/D2/b8zXesf2WryOkhFqf3eQTPST/wBO/s/nFS2fYd3eYW9Ff3Te/wAiqf0S/aP+T60lo/7h4Lqaa+03j6LVHl7a6680sp2jQQObPHqETmY65hNccuMmNp2bSvVhrcCdg27AlDnXfr6tvXQL0iIFXj8hSB8LuKjW80ldYgmPsx60g67RrtyrMuMj2WyxsB3/ALav4Tb2OKnvlpI0OW2dJny6+81Tqt04+QVss4cOpHNyrMZfztPhGoAO5PLTc0s914ynaNPo2woQKprbxAC1VqCmwvOoSjbGGDDXnr7BXaADWgbF4hznVqhOsnzUvBsMrXQJ05Tp8KzRqsqZI1rsdSzkB+vYrv0nuRh0Vdi8H+ESB/fSh253+mANZTmhWA1nE6gslFcpenRNjGsIk90cgBMDoSDRG1SIQH0GukgY96nOOGsFwf4Yn3VvpRqnwQ/pzriO9KMevV/Zk6eIqxVG/wAFRs7t3j7qgv6ux6n+9qkzioGwYTitYREBw9JvE9J+go9UxThKWZs154rQ4PDs5ITeOoGhhTv50qxrieqn6tRjBL8vh9Fo7PE74t3M6W2lMobuCI/F+IaRFPtrVQw3mjKNXiuQ6zWd1RtxxGMxj8HFOvcQum32aJcg5QzPdBICwYXp5nWtOq1Cy40HViT5e6yyz0hU6R7hrgBsZ4Y7eCfiOKuyAZG7Md4tccOxMd3QRCiZ2natdOXASDGcnwQnWQNm64XsoaIG/vP7IhcS5SGKhjBAOwykaSAeevOmzK5PVBwyU2GuBs0XVnYwJEjf+4qhjrVO6sSENe7QE5bgcSJBkRpIEEbb7GqIdqWw9sCQilxlsgB7kmJ0U+JkRV4a1m6c2pnEMQQsqwgRmkFYHPkZMe2o6VKZExGKdauW31z8vw6STA0mZqhio7qqS6RIbODlJPq5SNCBBkzv4b1cKXhkAqTjmIBQkljn2EyJHM66DUbUra3tuQda6Gi6VQ1rzchn7LPKtc1uS7tftKSz978poLkd+rijMLxm5bQIuWBtIk7z18abp2upTaGiElW0bQrPL3TJ3rsZxq5cUq2WDvAjYz1q6lsqVGlpiFdDRtGi8PbMjeh8Dj2tElIkiDOtCo13UjLUe02RloaGv1bEcfSS9Oye48/bTH9Qq7uX7pP+jWbfzVRcaSSdyZ9+tJk3jK6jRdAA1JlZVrqtRdVKLqtRFcPw4doObae7E7gc/Oi0WXnQl7S+4zVjhirA8NCwR20yOQGh3jx391OOv5yeS5dNlECLrYzzJx9lLZ4eqsCvazuJAjTX5VKLBSdOPJVbHOtFO6buG8q1xN9XRgbbtpswUDMRo2+m/KmXva9pF0lJULM+lUDg8DhO3EZblmBasyJuPH5NeUc/P3Vy7tP9XgvQl1eMGieP7KK+tsKMjMW5yIHsrDgyOqcURhqFxvgAIesIq41aiFu4Usd4Xz1ogeGhLVKbnOOxEfoCjYke2s9KTmsindGCC4ZhyJY89vKd6JVfOAUstMtlx1qzw7QwgAnkDqNdPrQmmDKYqAFpBVxcHS2s8/s19o3mmyP9o5fuuc07XYcSkZdu4szI+zWNCD128POoRuHJWCMesY/5HZwTMYWykZRy/dqPiDWak3YjwWqV29M+J9VY3LK3dQzAqIzAlSD94KfdXUiV5k3mGNupNRFzZAzjrDHUnx59agiYVODiASnHCtmUi42XWNY125biKhmc1V4XYjFR4juwCzkk7yx0B13O3TSqOC0ATJwTb+ADrC3HUxJBY7nrqYJ3qEYYKg8tOOKeLGWGLMYExLeRO8T8dKgwCoEnBLhgGHeL+GZjEmYB1gmPlUGKtwIOCr+N2oCbSCRuT0jfakLc2Lq7ehnzfHD1QFsaUozJdKv2l1k+t+U0FwRn6uKhJrbW3iBtVvcGtLjqxTsFZuXv2dp2HWAF95IFN2myNs2Faq0HZJnkBK5TNNUXZNdyHurNPR6+fugebD6TXMda7MMnz3H1ARRpSn+k+HumXuA4hf3eb8rL9SK3TtFmeY6QDiHeyo6Vpj8D4e6qbzFGyOjq3RhG3Sd66YsBNLpWvaW7QZVUtL0qjxTDXSdw2TtT4pErqhQnFpzYDz09oncVvon7EPpmbU7t017w0EnXkN6z0btivpGbVzYhInMseY3AkjzjlUFN0xCvpGRMp9nHKhnMh5akRy8fL31trXg5LD3McIveKmPFVkz2cjTpEx4+Me2ty/A3UO6zFt481zcTXUfZA/EcutVefHZ8CpdYDi/xXW+JqBp2enPfwk686gLxhd8CrLWOk3/FR2+LW9R9lpO4851nlB91S68Ds+Cqabj2zzTVvK7HKVPOAdB1oRY4YkQjNe2IBlEHBvp3TqJ25HY1OjdsVdNT2hcMG5+6fd7KsMcdShrUxrXLg3Oyk89qlx2xQ1qYzK4YN/wnptU6N2xTpqe1IMC52RvdUuO2KdNTGtKuDfkp91VcdsU6Zg1oi2jwB2QMaeqST/U70QXoi6guNOSb8d6dbt3I0tA/wE7DnHOrF/U3wVF1OcXx3pty3cP7oDxCnkf791Ub5/FXNPIv8UUMViIgJAG4C8xrr40x9TX2eCR+hsesz3qJr19tSCfZHyrP1Nc/wtfQWMfyov0m6gA25iQJ89ar6qqET+n2R5mJ7ymPxG4RBbTyAHwFYNrqnX4Bb/plm/T4n3TExjgyG18gfnVfVVNqs6OsxEXfE+6k/WdzbN8BsNhttWvrKu3wVf0uzfp8SmHHP18ahtVRQaMs4yHikxWLa5GaNBAjT+zrQ6tZ1TtItCx06BJZrTbW1U3JXWzUdtonyIoREo5EplFpfcbxHmh1/tO4HyWitYu3iLlh7VxEFsMGtscrd4QABswFR1nr2GlXp12F5eRDwJGBzJzErxl5tRzS0xGpNwHo9fQHNcV5tMg7zd1mzQV08d99TV2vTliqxdYWw9rsh1gIkHHwywCplnqDM6oXHgN0WRbe6ijPmZ8xmAsAbDmZ39ta/rVlfaemZTc43YDYGZOevy7lXQPDLpPegcXxBBYt4dnW7dU+upLKoE/eI1Md3SivsVU1atsa006bgOq7Ak4ahqnHHWndGPH1FNhxOPkVXUmvXKU8ItnQKeX3D7PjPlTILtRPJJS2MQOad+qbfIHUETkOoOsb7HU1CHYYnkrDgJwGzNK3CrZBENp1Q9I+Q+FWJzk8lUgwC0RxSfqm3zVtSD6h9h231qpO08lJbsHMZpW4WgIZgQ2kkrpJ138zVEENgk8lq8C6QAe9J+p0O6nNqfV3knUEnY6VoB+UnkqLmHGBHFKeEW9gG1gEZDsAI2P5fhVEOnM8tqoObGIGO/Ym/qe2YMHn+7b+u39KgLv1HkVZc39I5hPscPUSe8CRJ7jHed/bNZguzPgtXw3sgY70UC4Hde5G2zgbac+sCK1LhkT4rBDCcWie75klV3P37nPWG6yee81JdtPioQyOyPDu8EveJ/aXD45W5wevl8Kku/UfH3VdQDsjmPbin2yxGty6D4Kx56fe6VYJI7R5FZddB7LeY9k1pJ0uXCIBnK/j/m28fGoSZwceR91YgDFoHePZMcsBo9zqdHHgTv0rJLhrPitC4TBaN2IT3zTo9zf8LDwJ38fjVmdp5FZF2OyOYSDP+O5qfwuOXnvFTrfqPir6n6Rhw9ly5p9e5sDMPvqdpqAu2nxVG5HZHMKS2G37W6Dz7j/92vL31oXs7x5FZcWzFxvMeyWdP2l0NERleJynT3/Cak4doz3qtfZbHEZSmXbIaM1y57bbHcaxrVObezceRWmvLey0cwh/0Fde+3/KbblND6Ju3wKN07/0j/qCa2HtAwbjD+AyOnmKro2DN3gr6SqcQ0c0jWbUGLjE8u4R79eelS4wT1vBaD6xI6gjig6EjrqitTW9q23JLVu0oawjpxqDAyFRAOBTOyX8I9wpkWuv+s8yl/o7P/8ArbyCcojbTy0obrRVObie9X9JQ/QOQSMgO4B8xWm2msMnnmobHZ/0DkEgtgbAe6o601nC655I4rTLNRYbzWAHcAnUBGT1c9T76u8dqotGxd2h6n3mpeO1S6Ni7tD1PvNS8dqu6Ni7tD1PvNS8dqq6Ni43D1PvqSTrUujYuFw9T76knaqLW7EvaH8R95q7x2qXRsSC620n3mpedtV3G7Evat+I+81V921VcbsSds0esdPE1Lztqu43Yu7RvxH3mpeO1S43Yu7VvxH3mpeO1S43Yk7Q9T7zUvHarujYuFw9T76l47VV1uxKbrfib3mpeO1QMbsXG834j7zV3jtVXG7AkN5vxH3mqvO2q7jdiXtW/Efeau87apcbsSm634j7zV33bSquN2JO1PU+81V521XdbsStfY7sfeahe461QpsGQXdq34j7zUvO2qXG7E1nJ3M+etVM5rQAGSaapaXA1FSWaiikU0RuSBUzX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https://encrypted-tbn2.gstatic.com/images?q=tbn:ANd9GcRRbModAFmACOYZEkwYiokSTdxSF1ALs0p17Hc1Sufi-lEg9WuTX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0"/>
            <a:ext cx="4038600" cy="2514600"/>
          </a:xfrm>
          <a:prstGeom prst="rect">
            <a:avLst/>
          </a:prstGeom>
          <a:noFill/>
        </p:spPr>
      </p:pic>
      <p:pic>
        <p:nvPicPr>
          <p:cNvPr id="1038" name="Picture 14" descr="https://encrypted-tbn1.gstatic.com/images?q=tbn:ANd9GcRREokpx8fhKsZ1BYT0vy3fx8x-QAl2WYenfEpTcn6N3ICtyBi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0" y="2514600"/>
            <a:ext cx="3962400" cy="4343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Promotion Tactics</a:t>
            </a:r>
          </a:p>
        </p:txBody>
      </p:sp>
      <p:sp>
        <p:nvSpPr>
          <p:cNvPr id="21319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1850" y="1600200"/>
            <a:ext cx="3708400" cy="4572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/>
              <a:t>Consumer-directed</a:t>
            </a:r>
          </a:p>
          <a:p>
            <a:pPr>
              <a:lnSpc>
                <a:spcPct val="90000"/>
              </a:lnSpc>
            </a:pPr>
            <a:r>
              <a:rPr lang="en-US" dirty="0"/>
              <a:t>Samples</a:t>
            </a:r>
          </a:p>
          <a:p>
            <a:pPr>
              <a:lnSpc>
                <a:spcPct val="90000"/>
              </a:lnSpc>
            </a:pPr>
            <a:r>
              <a:rPr lang="en-US" dirty="0"/>
              <a:t>Coupons</a:t>
            </a:r>
          </a:p>
          <a:p>
            <a:pPr>
              <a:lnSpc>
                <a:spcPct val="90000"/>
              </a:lnSpc>
            </a:pPr>
            <a:r>
              <a:rPr lang="en-US" dirty="0"/>
              <a:t>Cash refund offers</a:t>
            </a:r>
          </a:p>
          <a:p>
            <a:pPr>
              <a:lnSpc>
                <a:spcPct val="90000"/>
              </a:lnSpc>
            </a:pPr>
            <a:r>
              <a:rPr lang="en-US" dirty="0"/>
              <a:t>Price offs</a:t>
            </a:r>
          </a:p>
          <a:p>
            <a:pPr>
              <a:lnSpc>
                <a:spcPct val="90000"/>
              </a:lnSpc>
            </a:pPr>
            <a:r>
              <a:rPr lang="en-US" dirty="0"/>
              <a:t>Premiums</a:t>
            </a:r>
          </a:p>
          <a:p>
            <a:pPr>
              <a:lnSpc>
                <a:spcPct val="90000"/>
              </a:lnSpc>
            </a:pPr>
            <a:r>
              <a:rPr lang="en-US" dirty="0"/>
              <a:t>Prizes</a:t>
            </a:r>
          </a:p>
          <a:p>
            <a:pPr>
              <a:lnSpc>
                <a:spcPct val="90000"/>
              </a:lnSpc>
            </a:pPr>
            <a:r>
              <a:rPr lang="en-US" dirty="0"/>
              <a:t>Patronage rewards</a:t>
            </a:r>
          </a:p>
          <a:p>
            <a:pPr>
              <a:lnSpc>
                <a:spcPct val="90000"/>
              </a:lnSpc>
            </a:pPr>
            <a:r>
              <a:rPr lang="en-US" dirty="0"/>
              <a:t>Free trials</a:t>
            </a:r>
          </a:p>
          <a:p>
            <a:pPr>
              <a:lnSpc>
                <a:spcPct val="90000"/>
              </a:lnSpc>
            </a:pPr>
            <a:r>
              <a:rPr lang="en-US" dirty="0"/>
              <a:t>Tie-in promotions </a:t>
            </a:r>
          </a:p>
        </p:txBody>
      </p:sp>
      <p:sp>
        <p:nvSpPr>
          <p:cNvPr id="21319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79950" y="1600200"/>
            <a:ext cx="3778250" cy="4572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/>
              <a:t>Trade-directed</a:t>
            </a:r>
          </a:p>
          <a:p>
            <a:pPr>
              <a:lnSpc>
                <a:spcPct val="90000"/>
              </a:lnSpc>
            </a:pPr>
            <a:r>
              <a:rPr lang="en-US" dirty="0"/>
              <a:t>Price offs</a:t>
            </a:r>
          </a:p>
          <a:p>
            <a:pPr>
              <a:lnSpc>
                <a:spcPct val="90000"/>
              </a:lnSpc>
            </a:pPr>
            <a:r>
              <a:rPr lang="en-US" dirty="0"/>
              <a:t>Allowances</a:t>
            </a:r>
          </a:p>
          <a:p>
            <a:pPr>
              <a:lnSpc>
                <a:spcPct val="90000"/>
              </a:lnSpc>
            </a:pPr>
            <a:r>
              <a:rPr lang="en-US" dirty="0"/>
              <a:t>Free goods</a:t>
            </a:r>
          </a:p>
          <a:p>
            <a:pPr>
              <a:lnSpc>
                <a:spcPct val="90000"/>
              </a:lnSpc>
            </a:pPr>
            <a:r>
              <a:rPr lang="en-US" dirty="0"/>
              <a:t>Sales contests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Trade </a:t>
            </a:r>
            <a:r>
              <a:rPr lang="en-US" dirty="0"/>
              <a:t>shows</a:t>
            </a:r>
          </a:p>
          <a:p>
            <a:pPr>
              <a:lnSpc>
                <a:spcPct val="90000"/>
              </a:lnSpc>
            </a:pPr>
            <a:r>
              <a:rPr lang="en-US" dirty="0"/>
              <a:t>Specialty advertising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Sales Promotions</a:t>
            </a:r>
          </a:p>
        </p:txBody>
      </p:sp>
      <p:sp>
        <p:nvSpPr>
          <p:cNvPr id="2133006" name="Rectangle 14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Establishing Objectives - larger sized units, trial, attract switchers, etc.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Selecting consumer promotion tools - consumer-promotion, trade-promotion, and/or business and sales force promotion tools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Selecting Consumer Promotion Tools - Selecting Trade Promotion Tools to persuade intermediary to carry product or units, induce retailers to promote the brand and stimulate their sales force to push the brand.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Selecting Business and Sales Force Promotion Tools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Using Sales Promotions</a:t>
            </a:r>
          </a:p>
        </p:txBody>
      </p:sp>
      <p:sp>
        <p:nvSpPr>
          <p:cNvPr id="2133006" name="Rectangle 1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Developing the Program - make decisions on the size of the incentive, conditions for participation, duration of the promotion, distribution vehicle, timing, and the total sales-promotion budget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Implementing and Evaluating the Program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Pre-tests can determine whether the tools are appropriate, the incentive size is optimal, and the presentation method efficient.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Implementation must cover ‘lead time’ and ‘sell-in time’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Capturing and analyzing consumer transaction data and survey data combined with experimentation can help the evaluation effort.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Overall, sales promotions work best when attract competitors’ customers to try a superior product and get a switch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Consumer surveys, experiments, and scanner data indicate results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Sponsor Events?</a:t>
            </a:r>
          </a:p>
        </p:txBody>
      </p:sp>
      <p:sp>
        <p:nvSpPr>
          <p:cNvPr id="21350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6962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To identify with a particular target market or life style</a:t>
            </a:r>
          </a:p>
          <a:p>
            <a:pPr>
              <a:lnSpc>
                <a:spcPct val="90000"/>
              </a:lnSpc>
            </a:pPr>
            <a:r>
              <a:rPr lang="en-US" sz="2800"/>
              <a:t>To increase brand awareness</a:t>
            </a:r>
          </a:p>
          <a:p>
            <a:pPr>
              <a:lnSpc>
                <a:spcPct val="90000"/>
              </a:lnSpc>
            </a:pPr>
            <a:r>
              <a:rPr lang="en-US" sz="2800"/>
              <a:t>To create or reinforce consumer perceptions of key brand image associations</a:t>
            </a:r>
          </a:p>
          <a:p>
            <a:pPr>
              <a:lnSpc>
                <a:spcPct val="90000"/>
              </a:lnSpc>
            </a:pPr>
            <a:r>
              <a:rPr lang="en-US" sz="2800"/>
              <a:t>To enhance corporate image</a:t>
            </a:r>
          </a:p>
          <a:p>
            <a:pPr>
              <a:lnSpc>
                <a:spcPct val="90000"/>
              </a:lnSpc>
            </a:pPr>
            <a:r>
              <a:rPr lang="en-US" sz="2800"/>
              <a:t>To create experiences and evoke feelings</a:t>
            </a:r>
          </a:p>
          <a:p>
            <a:pPr>
              <a:lnSpc>
                <a:spcPct val="90000"/>
              </a:lnSpc>
            </a:pPr>
            <a:r>
              <a:rPr lang="en-US" sz="2800"/>
              <a:t>To express commitment to community</a:t>
            </a:r>
          </a:p>
          <a:p>
            <a:pPr>
              <a:lnSpc>
                <a:spcPct val="90000"/>
              </a:lnSpc>
            </a:pPr>
            <a:r>
              <a:rPr lang="en-US" sz="2800"/>
              <a:t>To entertain key clients or reward employees</a:t>
            </a:r>
          </a:p>
          <a:p>
            <a:pPr>
              <a:lnSpc>
                <a:spcPct val="90000"/>
              </a:lnSpc>
            </a:pPr>
            <a:r>
              <a:rPr lang="en-US" sz="2800"/>
              <a:t>To permit merchandising or promotional opportunities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Sponsored Events</a:t>
            </a:r>
          </a:p>
        </p:txBody>
      </p:sp>
      <p:sp>
        <p:nvSpPr>
          <p:cNvPr id="2136076" name="Rectangle 1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Major Sponsorship Decisions</a:t>
            </a:r>
            <a:endParaRPr lang="en-GB" dirty="0" smtClean="0"/>
          </a:p>
          <a:p>
            <a:pPr lvl="2">
              <a:buFont typeface="Calibri" pitchFamily="34" charset="0"/>
              <a:buChar char="‒"/>
            </a:pPr>
            <a:r>
              <a:rPr lang="en-US" dirty="0" smtClean="0"/>
              <a:t>Choosing event opportunities </a:t>
            </a:r>
            <a:endParaRPr lang="en-GB" dirty="0" smtClean="0"/>
          </a:p>
          <a:p>
            <a:pPr lvl="2">
              <a:buFont typeface="Calibri" pitchFamily="34" charset="0"/>
              <a:buChar char="‒"/>
            </a:pPr>
            <a:r>
              <a:rPr lang="en-US" dirty="0" smtClean="0"/>
              <a:t>Designing sponsorship programs (Event creation is a particularly important skill in publicizing fund-raising drives for non-profit organizations.)</a:t>
            </a:r>
            <a:endParaRPr lang="en-GB" dirty="0" smtClean="0"/>
          </a:p>
          <a:p>
            <a:pPr lvl="2">
              <a:buFont typeface="Calibri" pitchFamily="34" charset="0"/>
              <a:buChar char="‒"/>
            </a:pPr>
            <a:r>
              <a:rPr lang="en-US" dirty="0" smtClean="0"/>
              <a:t>Measuring sponsorship opportunities </a:t>
            </a:r>
            <a:endParaRPr lang="en-GB" dirty="0" smtClean="0"/>
          </a:p>
          <a:p>
            <a:pPr lvl="3">
              <a:buFont typeface="Calibri" pitchFamily="34" charset="0"/>
              <a:buChar char="‒"/>
            </a:pPr>
            <a:r>
              <a:rPr lang="en-US" dirty="0" smtClean="0"/>
              <a:t>Supply side – focuses on potential exposure to the brand by assessing the extent of media coverage</a:t>
            </a:r>
            <a:endParaRPr lang="en-GB" dirty="0" smtClean="0"/>
          </a:p>
          <a:p>
            <a:pPr lvl="3">
              <a:buFont typeface="Calibri" pitchFamily="34" charset="0"/>
              <a:buChar char="‒"/>
            </a:pPr>
            <a:r>
              <a:rPr lang="en-US" dirty="0" smtClean="0"/>
              <a:t>Demand side – focuses on reported exposure from consumers as well as resulting attitudes and intentions toward the sponsor</a:t>
            </a:r>
            <a:endParaRPr lang="en-GB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Creating Experiences - Experiential marketing:</a:t>
            </a:r>
            <a:endParaRPr lang="en-GB" dirty="0" smtClean="0"/>
          </a:p>
          <a:p>
            <a:pPr lvl="2">
              <a:buFont typeface="Calibri" pitchFamily="34" charset="0"/>
              <a:buChar char="‒"/>
            </a:pPr>
            <a:r>
              <a:rPr lang="en-US" dirty="0" smtClean="0"/>
              <a:t>Communicate features and benefits</a:t>
            </a:r>
            <a:endParaRPr lang="en-GB" dirty="0" smtClean="0"/>
          </a:p>
          <a:p>
            <a:pPr lvl="2">
              <a:buFont typeface="Calibri" pitchFamily="34" charset="0"/>
              <a:buChar char="‒"/>
            </a:pPr>
            <a:r>
              <a:rPr lang="en-US" dirty="0" smtClean="0"/>
              <a:t>Connects a product or service with a unique and interesting experience </a:t>
            </a: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 Events</a:t>
            </a:r>
          </a:p>
        </p:txBody>
      </p:sp>
      <p:sp>
        <p:nvSpPr>
          <p:cNvPr id="2137096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Audience closely matches target audience</a:t>
            </a:r>
          </a:p>
          <a:p>
            <a:r>
              <a:rPr lang="en-US"/>
              <a:t>Event generates media attention</a:t>
            </a:r>
          </a:p>
          <a:p>
            <a:r>
              <a:rPr lang="en-US"/>
              <a:t>Event is unique with few sponsors</a:t>
            </a:r>
          </a:p>
          <a:p>
            <a:r>
              <a:rPr lang="en-US"/>
              <a:t>Event lends itself to ancillary activities</a:t>
            </a:r>
          </a:p>
          <a:p>
            <a:r>
              <a:rPr lang="en-US"/>
              <a:t>Event enhances brand image of sponsor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Customer Experience Management: Experience Providers</a:t>
            </a:r>
          </a:p>
        </p:txBody>
      </p:sp>
      <p:sp>
        <p:nvSpPr>
          <p:cNvPr id="219648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762000" y="1828800"/>
            <a:ext cx="3771900" cy="4343400"/>
          </a:xfrm>
        </p:spPr>
        <p:txBody>
          <a:bodyPr/>
          <a:lstStyle/>
          <a:p>
            <a:r>
              <a:rPr lang="en-US"/>
              <a:t>Communications</a:t>
            </a:r>
          </a:p>
          <a:p>
            <a:r>
              <a:rPr lang="en-US"/>
              <a:t>Identity</a:t>
            </a:r>
          </a:p>
          <a:p>
            <a:r>
              <a:rPr lang="en-US"/>
              <a:t>Product presence</a:t>
            </a:r>
          </a:p>
          <a:p>
            <a:r>
              <a:rPr lang="en-US"/>
              <a:t>Co-branding</a:t>
            </a:r>
          </a:p>
        </p:txBody>
      </p:sp>
      <p:sp>
        <p:nvSpPr>
          <p:cNvPr id="2196485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86300" y="1828800"/>
            <a:ext cx="3771900" cy="4343400"/>
          </a:xfrm>
        </p:spPr>
        <p:txBody>
          <a:bodyPr/>
          <a:lstStyle/>
          <a:p>
            <a:r>
              <a:rPr lang="en-US"/>
              <a:t>Environments</a:t>
            </a:r>
          </a:p>
          <a:p>
            <a:r>
              <a:rPr lang="en-US"/>
              <a:t>Internet </a:t>
            </a:r>
          </a:p>
          <a:p>
            <a:r>
              <a:rPr lang="en-US"/>
              <a:t>Electronic media</a:t>
            </a:r>
          </a:p>
          <a:p>
            <a:r>
              <a:rPr lang="en-US"/>
              <a:t>People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 in the CEM Framework</a:t>
            </a:r>
          </a:p>
        </p:txBody>
      </p:sp>
      <p:sp>
        <p:nvSpPr>
          <p:cNvPr id="2200588" name="Rectangle 1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Analyze the customer’s experiential world</a:t>
            </a:r>
          </a:p>
          <a:p>
            <a:r>
              <a:rPr lang="en-US"/>
              <a:t>Build the experiential platform</a:t>
            </a:r>
          </a:p>
          <a:p>
            <a:r>
              <a:rPr lang="en-US"/>
              <a:t>Design the brand experience</a:t>
            </a:r>
          </a:p>
          <a:p>
            <a:r>
              <a:rPr lang="en-US"/>
              <a:t>Structure the customer interface</a:t>
            </a:r>
          </a:p>
          <a:p>
            <a:r>
              <a:rPr lang="en-US"/>
              <a:t>Engage in continuous innovation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Tasks Aided by Public Relations</a:t>
            </a:r>
          </a:p>
        </p:txBody>
      </p:sp>
      <p:sp>
        <p:nvSpPr>
          <p:cNvPr id="2205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Launching new products</a:t>
            </a:r>
          </a:p>
          <a:p>
            <a:r>
              <a:rPr lang="en-US"/>
              <a:t>Repositioning a mature product</a:t>
            </a:r>
          </a:p>
          <a:p>
            <a:r>
              <a:rPr lang="en-US"/>
              <a:t>Building interest in a product category</a:t>
            </a:r>
          </a:p>
          <a:p>
            <a:r>
              <a:rPr lang="en-US"/>
              <a:t>Influencing specific target groups</a:t>
            </a:r>
          </a:p>
          <a:p>
            <a:r>
              <a:rPr lang="en-US"/>
              <a:t>Defending products that have encountered public problems</a:t>
            </a:r>
          </a:p>
          <a:p>
            <a:r>
              <a:rPr lang="en-US"/>
              <a:t>Building the corporate image in a way that reflects favorable on products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Public Relations Functions</a:t>
            </a:r>
          </a:p>
        </p:txBody>
      </p:sp>
      <p:sp>
        <p:nvSpPr>
          <p:cNvPr id="2138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Press relations</a:t>
            </a:r>
          </a:p>
          <a:p>
            <a:r>
              <a:rPr lang="en-US"/>
              <a:t>Product publicity</a:t>
            </a:r>
          </a:p>
          <a:p>
            <a:r>
              <a:rPr lang="en-US"/>
              <a:t>Corporate communications</a:t>
            </a:r>
          </a:p>
          <a:p>
            <a:r>
              <a:rPr lang="en-US"/>
              <a:t>Lobbying</a:t>
            </a:r>
          </a:p>
          <a:p>
            <a:r>
              <a:rPr lang="en-US"/>
              <a:t>Counseling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Tools in Marketing PR</a:t>
            </a:r>
          </a:p>
        </p:txBody>
      </p:sp>
      <p:sp>
        <p:nvSpPr>
          <p:cNvPr id="214016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Publications</a:t>
            </a:r>
          </a:p>
          <a:p>
            <a:r>
              <a:rPr lang="en-US"/>
              <a:t>Events</a:t>
            </a:r>
          </a:p>
          <a:p>
            <a:r>
              <a:rPr lang="en-US"/>
              <a:t>Sponsorships</a:t>
            </a:r>
          </a:p>
          <a:p>
            <a:r>
              <a:rPr lang="en-US"/>
              <a:t>News</a:t>
            </a:r>
          </a:p>
          <a:p>
            <a:r>
              <a:rPr lang="en-US"/>
              <a:t>Speeches</a:t>
            </a:r>
          </a:p>
          <a:p>
            <a:r>
              <a:rPr lang="en-US"/>
              <a:t>Public Service Activities</a:t>
            </a:r>
          </a:p>
          <a:p>
            <a:r>
              <a:rPr lang="en-US"/>
              <a:t>Identity Media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Decisions in Marketing PR</a:t>
            </a:r>
          </a:p>
        </p:txBody>
      </p:sp>
      <p:sp>
        <p:nvSpPr>
          <p:cNvPr id="2141196" name="Rectangle 1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Establish objectives</a:t>
            </a:r>
          </a:p>
          <a:p>
            <a:r>
              <a:rPr lang="en-US"/>
              <a:t>Choose message</a:t>
            </a:r>
          </a:p>
          <a:p>
            <a:r>
              <a:rPr lang="en-US"/>
              <a:t>Choose vehicles</a:t>
            </a:r>
          </a:p>
          <a:p>
            <a:r>
              <a:rPr lang="en-US"/>
              <a:t>Implement </a:t>
            </a:r>
          </a:p>
          <a:p>
            <a:r>
              <a:rPr lang="en-US"/>
              <a:t>Evaluate results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GB" sz="9600" dirty="0" smtClean="0"/>
          </a:p>
          <a:p>
            <a:pPr algn="ctr">
              <a:buNone/>
            </a:pPr>
            <a:r>
              <a:rPr lang="en-GB" sz="9600" dirty="0" smtClean="0"/>
              <a:t>Thank you</a:t>
            </a:r>
            <a:endParaRPr lang="en-GB" sz="9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5649</TotalTime>
  <Words>707</Words>
  <Application>Microsoft Office PowerPoint</Application>
  <PresentationFormat>On-screen Show (4:3)</PresentationFormat>
  <Paragraphs>137</Paragraphs>
  <Slides>18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Managing  Mass Communications</vt:lpstr>
      <vt:lpstr>What is Sales Promotion?</vt:lpstr>
      <vt:lpstr>Sales Promotion</vt:lpstr>
      <vt:lpstr>Sales Promotion</vt:lpstr>
      <vt:lpstr>Slide 5</vt:lpstr>
      <vt:lpstr>Sales Promotion Tactics</vt:lpstr>
      <vt:lpstr>Using Sales Promotions</vt:lpstr>
      <vt:lpstr>Using Sales Promotions</vt:lpstr>
      <vt:lpstr>Why Sponsor Events?</vt:lpstr>
      <vt:lpstr>Using Sponsored Events</vt:lpstr>
      <vt:lpstr>Ideal Events</vt:lpstr>
      <vt:lpstr>Customer Experience Management: Experience Providers</vt:lpstr>
      <vt:lpstr>Steps in the CEM Framework</vt:lpstr>
      <vt:lpstr>Tasks Aided by Public Relations</vt:lpstr>
      <vt:lpstr>Public Relations Functions</vt:lpstr>
      <vt:lpstr>Major Tools in Marketing PR</vt:lpstr>
      <vt:lpstr>Decisions in Marketing PR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Kotler Keller 18</dc:title>
  <dc:creator>Tracy Tuten Ryan</dc:creator>
  <cp:lastModifiedBy>Administrator</cp:lastModifiedBy>
  <cp:revision>356</cp:revision>
  <dcterms:created xsi:type="dcterms:W3CDTF">2006-04-02T17:59:30Z</dcterms:created>
  <dcterms:modified xsi:type="dcterms:W3CDTF">2014-06-27T19:02:09Z</dcterms:modified>
</cp:coreProperties>
</file>