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304" r:id="rId2"/>
    <p:sldId id="277" r:id="rId3"/>
    <p:sldId id="292" r:id="rId4"/>
    <p:sldId id="293" r:id="rId5"/>
    <p:sldId id="294" r:id="rId6"/>
    <p:sldId id="280" r:id="rId7"/>
    <p:sldId id="295" r:id="rId8"/>
    <p:sldId id="296" r:id="rId9"/>
    <p:sldId id="297" r:id="rId10"/>
    <p:sldId id="289" r:id="rId11"/>
    <p:sldId id="298" r:id="rId12"/>
    <p:sldId id="299" r:id="rId13"/>
    <p:sldId id="300" r:id="rId14"/>
    <p:sldId id="290" r:id="rId15"/>
    <p:sldId id="302" r:id="rId16"/>
    <p:sldId id="264" r:id="rId17"/>
    <p:sldId id="303" r:id="rId1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385" autoAdjust="0"/>
    <p:restoredTop sz="89630" autoAdjust="0"/>
  </p:normalViewPr>
  <p:slideViewPr>
    <p:cSldViewPr>
      <p:cViewPr varScale="1">
        <p:scale>
          <a:sx n="60" d="100"/>
          <a:sy n="60" d="100"/>
        </p:scale>
        <p:origin x="-1566" y="-7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BA21E5D0-3ED1-43E8-BEEF-D14A30996881}" type="datetimeFigureOut">
              <a:rPr lang="en-US"/>
              <a:pPr>
                <a:defRPr/>
              </a:pPr>
              <a:t>19/05/2014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A2507205-B37C-4A3B-A763-A07F7F9298A4}"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Major societal forces, such as information technologies, globalization, increased competition, and a more informed consumer have altered the marketplace has changed significantly. While these have created challenges, organizations have responded with new capabilities</a:t>
            </a:r>
          </a:p>
        </p:txBody>
      </p:sp>
      <p:sp>
        <p:nvSpPr>
          <p:cNvPr id="43012" name="Slide Number Placeholder 3"/>
          <p:cNvSpPr>
            <a:spLocks noGrp="1"/>
          </p:cNvSpPr>
          <p:nvPr>
            <p:ph type="sldNum" sz="quarter" idx="5"/>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fontAlgn="base" hangingPunct="1">
              <a:spcBef>
                <a:spcPct val="0"/>
              </a:spcBef>
              <a:spcAft>
                <a:spcPct val="0"/>
              </a:spcAft>
              <a:defRPr/>
            </a:pPr>
            <a:fld id="{F396400E-0109-452A-9959-90B7F6E99244}" type="slidenum">
              <a:rPr lang="en-US" smtClean="0"/>
              <a:pPr eaLnBrk="1" fontAlgn="base" hangingPunct="1">
                <a:spcBef>
                  <a:spcPct val="0"/>
                </a:spcBef>
                <a:spcAft>
                  <a:spcPct val="0"/>
                </a:spcAft>
                <a:defRPr/>
              </a:pPr>
              <a:t>2</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eaLnBrk="1" fontAlgn="auto" hangingPunct="1">
              <a:spcBef>
                <a:spcPts val="0"/>
              </a:spcBef>
              <a:spcAft>
                <a:spcPts val="0"/>
              </a:spcAft>
              <a:defRPr/>
            </a:pPr>
            <a:r>
              <a:rPr lang="en-US" dirty="0" smtClean="0"/>
              <a:t>The five distinct marketing concepts are: Production, Product, Selling, Marketing, and Holistic. These philosophies have evolved over time and began with the production concept. The evolution of a new marketing concept does not mean that all companies are changing. Many companies continue to operate under the production concept.</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Under a production philosophy the company will seek to mass produce products and to distribute them on a wide scale. The belief is that consumers prefer products that are widely available and inexpensive.</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The product concept proposes that consumers prefer products that have higher quality, performance, or are more innovative. Often, managers focus too much on the product (a better mousetrap) but this does not always equal success.</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The selling concept argues that members of a market will not purchase enough product on their own so companies use the “hard-sell” to increase demand. Typically used with unsought goods such as insurance or cemetery plots, or when companies face overcapacity.</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The marketing concept first emerged in the 1950’s and focuses more on the customer with a “sense-and-respond” attitude. Companies that have embraced the marketing concept have been shown to achieve superior performance than competitors.</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The holistic concept takes a philosophy that everything matters in marketing. Figure 1.3 (next slide) outlines the Holistic Marketing Concept.</a:t>
            </a:r>
            <a:endParaRPr lang="en-US" dirty="0"/>
          </a:p>
        </p:txBody>
      </p:sp>
      <p:sp>
        <p:nvSpPr>
          <p:cNvPr id="45060" name="Slide Number Placeholder 3"/>
          <p:cNvSpPr>
            <a:spLocks noGrp="1"/>
          </p:cNvSpPr>
          <p:nvPr>
            <p:ph type="sldNum" sz="quarter" idx="5"/>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fontAlgn="base" hangingPunct="1">
              <a:spcBef>
                <a:spcPct val="0"/>
              </a:spcBef>
              <a:spcAft>
                <a:spcPct val="0"/>
              </a:spcAft>
              <a:defRPr/>
            </a:pPr>
            <a:fld id="{7BB1965D-656D-49B3-9F31-61EAB6B8C99C}" type="slidenum">
              <a:rPr lang="en-US" smtClean="0"/>
              <a:pPr eaLnBrk="1" fontAlgn="base" hangingPunct="1">
                <a:spcBef>
                  <a:spcPct val="0"/>
                </a:spcBef>
                <a:spcAft>
                  <a:spcPct val="0"/>
                </a:spcAft>
                <a:defRPr/>
              </a:pPr>
              <a:t>6</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4"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5"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D5A3FA0E-0D41-4FA2-8293-5B01E926B311}" type="slidenum">
              <a:rPr lang="en-US" sz="900">
                <a:latin typeface="+mj-lt"/>
              </a:rPr>
              <a:pPr>
                <a:defRPr/>
              </a:pPr>
              <a:t>‹#›</a:t>
            </a:fld>
            <a:r>
              <a:rPr lang="en-US" sz="900" dirty="0">
                <a:latin typeface="+mj-lt"/>
              </a:rPr>
              <a:t> of 25</a:t>
            </a:r>
          </a:p>
        </p:txBody>
      </p:sp>
      <p:cxnSp>
        <p:nvCxnSpPr>
          <p:cNvPr id="7" name="Straight Connector 6"/>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5"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AE4DC483-D068-49F0-BA5D-65B031223F8E}" type="slidenum">
              <a:rPr lang="en-US" sz="900">
                <a:latin typeface="+mj-lt"/>
              </a:rPr>
              <a:pPr>
                <a:defRPr/>
              </a:pPr>
              <a:t>‹#›</a:t>
            </a:fld>
            <a:r>
              <a:rPr lang="en-US" sz="900" dirty="0">
                <a:latin typeface="+mj-lt"/>
              </a:rPr>
              <a:t> of 25</a:t>
            </a:r>
          </a:p>
        </p:txBody>
      </p:sp>
      <p:cxnSp>
        <p:nvCxnSpPr>
          <p:cNvPr id="6" name="Straight Connector 5"/>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5"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6"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40C82524-E430-4815-BC8B-A57B7FF951AD}" type="slidenum">
              <a:rPr lang="en-US" sz="900">
                <a:latin typeface="+mj-lt"/>
              </a:rPr>
              <a:pPr>
                <a:defRPr/>
              </a:pPr>
              <a:t>‹#›</a:t>
            </a:fld>
            <a:r>
              <a:rPr lang="en-US" sz="900" dirty="0">
                <a:latin typeface="+mj-lt"/>
              </a:rPr>
              <a:t> of 25</a:t>
            </a:r>
          </a:p>
        </p:txBody>
      </p:sp>
      <p:cxnSp>
        <p:nvCxnSpPr>
          <p:cNvPr id="8" name="Straight Connector 7"/>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7"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8"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F39EC4F5-4C82-4250-9D3F-0F9E1918896B}" type="slidenum">
              <a:rPr lang="en-US" sz="900">
                <a:latin typeface="+mj-lt"/>
              </a:rPr>
              <a:pPr>
                <a:defRPr/>
              </a:pPr>
              <a:t>‹#›</a:t>
            </a:fld>
            <a:r>
              <a:rPr lang="en-US" sz="900" dirty="0">
                <a:latin typeface="+mj-lt"/>
              </a:rPr>
              <a:t> of 25</a:t>
            </a:r>
          </a:p>
        </p:txBody>
      </p:sp>
      <p:cxnSp>
        <p:nvCxnSpPr>
          <p:cNvPr id="10" name="Straight Connector 9"/>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3"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4"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FDD772DB-EE9B-4E6B-8DC3-2781F0FA7A9D}" type="slidenum">
              <a:rPr lang="en-US" sz="900">
                <a:latin typeface="+mj-lt"/>
              </a:rPr>
              <a:pPr>
                <a:defRPr/>
              </a:pPr>
              <a:t>‹#›</a:t>
            </a:fld>
            <a:r>
              <a:rPr lang="en-US" sz="900" dirty="0">
                <a:latin typeface="+mj-lt"/>
              </a:rPr>
              <a:t> of 25</a:t>
            </a:r>
          </a:p>
        </p:txBody>
      </p:sp>
      <p:cxnSp>
        <p:nvCxnSpPr>
          <p:cNvPr id="5" name="Straight Connector 4"/>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scussion Questions">
    <p:spTree>
      <p:nvGrpSpPr>
        <p:cNvPr id="1" name=""/>
        <p:cNvGrpSpPr/>
        <p:nvPr/>
      </p:nvGrpSpPr>
      <p:grpSpPr>
        <a:xfrm>
          <a:off x="0" y="0"/>
          <a:ext cx="0" cy="0"/>
          <a:chOff x="0" y="0"/>
          <a:chExt cx="0" cy="0"/>
        </a:xfrm>
      </p:grpSpPr>
      <p:sp>
        <p:nvSpPr>
          <p:cNvPr id="4"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5"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6F37CECD-8ACD-45F3-92AD-3FC3F7B6BA88}" type="slidenum">
              <a:rPr lang="en-US" sz="900">
                <a:latin typeface="+mj-lt"/>
              </a:rPr>
              <a:pPr>
                <a:defRPr/>
              </a:pPr>
              <a:t>‹#›</a:t>
            </a:fld>
            <a:r>
              <a:rPr lang="en-US" sz="900" dirty="0">
                <a:latin typeface="+mj-lt"/>
              </a:rPr>
              <a:t> of 25</a:t>
            </a:r>
          </a:p>
        </p:txBody>
      </p:sp>
      <p:cxnSp>
        <p:nvCxnSpPr>
          <p:cNvPr id="6" name="Straight Connector 5"/>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
          <p:cNvSpPr>
            <a:spLocks noGrp="1"/>
          </p:cNvSpPr>
          <p:nvPr>
            <p:ph type="title"/>
          </p:nvPr>
        </p:nvSpPr>
        <p:spPr>
          <a:xfrm>
            <a:off x="457200" y="76200"/>
            <a:ext cx="8229600" cy="838200"/>
          </a:xfrm>
          <a:prstGeom prst="rect">
            <a:avLst/>
          </a:prstGeom>
        </p:spPr>
        <p:txBody>
          <a:bodyPr/>
          <a:lstStyle>
            <a:lvl1pPr algn="l">
              <a:defRPr>
                <a:solidFill>
                  <a:srgbClr val="C00000"/>
                </a:solidFill>
              </a:defRPr>
            </a:lvl1pPr>
          </a:lstStyle>
          <a:p>
            <a:r>
              <a:rPr lang="en-US" dirty="0" smtClean="0"/>
              <a:t>Click to edit Master title style</a:t>
            </a:r>
            <a:endParaRPr lang="en-US" dirty="0"/>
          </a:p>
        </p:txBody>
      </p:sp>
      <p:sp>
        <p:nvSpPr>
          <p:cNvPr id="3" name="Text Placeholder 2"/>
          <p:cNvSpPr>
            <a:spLocks noGrp="1"/>
          </p:cNvSpPr>
          <p:nvPr>
            <p:ph type="body" sz="quarter" idx="10"/>
          </p:nvPr>
        </p:nvSpPr>
        <p:spPr>
          <a:xfrm>
            <a:off x="1905000" y="1219200"/>
            <a:ext cx="6781800" cy="5181600"/>
          </a:xfrm>
          <a:prstGeom prst="rect">
            <a:avLst/>
          </a:prstGeom>
        </p:spPr>
        <p:txBody>
          <a:bodyPr/>
          <a:lstStyle>
            <a:lvl1pPr marL="514350" indent="-514350">
              <a:buFont typeface="+mj-lt"/>
              <a:buAutoNum type="arabicPeriod"/>
              <a:defRPr/>
            </a:lvl1pPr>
            <a:lvl2pPr marL="971550" indent="-514350">
              <a:buFont typeface="+mj-lt"/>
              <a:buAutoNum type="arabicPeriod"/>
              <a:defRPr/>
            </a:lvl2pPr>
            <a:lvl3pPr marL="1371600" indent="-457200">
              <a:buFont typeface="+mj-lt"/>
              <a:buAutoNum type="arabicPeriod"/>
              <a:defRPr/>
            </a:lvl3pPr>
            <a:lvl4pPr marL="1828800" indent="-457200">
              <a:buFont typeface="+mj-lt"/>
              <a:buAutoNum type="arabicPeriod"/>
              <a:defRPr/>
            </a:lvl4pPr>
            <a:lvl5pPr marL="2286000" indent="-457200">
              <a:buFont typeface="+mj-lt"/>
              <a:buAutoNum type="arabicPeriod"/>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3"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DDFFA39A-1DF0-43AC-A156-5D5827887037}" type="slidenum">
              <a:rPr lang="en-US" sz="900">
                <a:latin typeface="+mj-lt"/>
              </a:rPr>
              <a:pPr>
                <a:defRPr/>
              </a:pPr>
              <a:t>‹#›</a:t>
            </a:fld>
            <a:r>
              <a:rPr lang="en-US" sz="900" dirty="0">
                <a:latin typeface="+mj-lt"/>
              </a:rPr>
              <a:t> of 25</a:t>
            </a:r>
          </a:p>
        </p:txBody>
      </p:sp>
      <p:cxnSp>
        <p:nvCxnSpPr>
          <p:cNvPr id="4" name="Straight Connector 3"/>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efinition">
    <p:spTree>
      <p:nvGrpSpPr>
        <p:cNvPr id="1" name=""/>
        <p:cNvGrpSpPr/>
        <p:nvPr/>
      </p:nvGrpSpPr>
      <p:grpSpPr>
        <a:xfrm>
          <a:off x="0" y="0"/>
          <a:ext cx="0" cy="0"/>
          <a:chOff x="0" y="0"/>
          <a:chExt cx="0" cy="0"/>
        </a:xfrm>
      </p:grpSpPr>
      <p:sp>
        <p:nvSpPr>
          <p:cNvPr id="4" name="Trapezoid 3"/>
          <p:cNvSpPr/>
          <p:nvPr userDrawn="1"/>
        </p:nvSpPr>
        <p:spPr>
          <a:xfrm rot="18984247">
            <a:off x="-617538" y="452438"/>
            <a:ext cx="2763838" cy="569912"/>
          </a:xfrm>
          <a:prstGeom prst="trapezoid">
            <a:avLst>
              <a:gd name="adj" fmla="val 10267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bIns="137160" anchor="ctr"/>
          <a:lstStyle/>
          <a:p>
            <a:pPr algn="ctr">
              <a:defRPr/>
            </a:pPr>
            <a:r>
              <a:rPr lang="en-US" sz="3200" dirty="0"/>
              <a:t>Defined</a:t>
            </a:r>
          </a:p>
        </p:txBody>
      </p:sp>
      <p:sp>
        <p:nvSpPr>
          <p:cNvPr id="5"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7"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D22655D9-D48E-496B-9ED6-4B91896DB146}" type="slidenum">
              <a:rPr lang="en-US" sz="900">
                <a:latin typeface="+mj-lt"/>
              </a:rPr>
              <a:pPr>
                <a:defRPr/>
              </a:pPr>
              <a:t>‹#›</a:t>
            </a:fld>
            <a:r>
              <a:rPr lang="en-US" sz="900" dirty="0">
                <a:latin typeface="+mj-lt"/>
              </a:rPr>
              <a:t> of 25</a:t>
            </a:r>
          </a:p>
        </p:txBody>
      </p:sp>
      <p:cxnSp>
        <p:nvCxnSpPr>
          <p:cNvPr id="8" name="Straight Connector 7"/>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 Placeholder 5"/>
          <p:cNvSpPr>
            <a:spLocks noGrp="1"/>
          </p:cNvSpPr>
          <p:nvPr>
            <p:ph type="body" sz="quarter" idx="10"/>
          </p:nvPr>
        </p:nvSpPr>
        <p:spPr>
          <a:xfrm>
            <a:off x="838200" y="1981200"/>
            <a:ext cx="7620000" cy="3962400"/>
          </a:xfrm>
          <a:prstGeom prst="rect">
            <a:avLst/>
          </a:prstGeom>
        </p:spPr>
        <p:txBody>
          <a:bodyPr/>
          <a:lstStyle>
            <a:lvl1pPr marL="0" indent="0">
              <a:buNone/>
              <a:defRPr sz="36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143000" y="813204"/>
            <a:ext cx="7315200" cy="863196"/>
          </a:xfrm>
          <a:prstGeom prst="rect">
            <a:avLst/>
          </a:prstGeom>
        </p:spPr>
        <p:txBody>
          <a:bodyPr/>
          <a:lstStyle>
            <a:lvl1pPr algn="ctr">
              <a:defRPr/>
            </a:lvl1pPr>
          </a:lstStyle>
          <a:p>
            <a:r>
              <a:rPr lang="en-US" smtClean="0"/>
              <a:t>Click to edit Master title style</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Lst>
  <p:timing>
    <p:tnLst>
      <p:par>
        <p:cTn id="1" dur="indefinite" restart="never" nodeType="tmRoot"/>
      </p:par>
    </p:tnLst>
  </p:timing>
  <p:txStyles>
    <p:titleStyle>
      <a:lvl1pPr algn="l" rtl="0" eaLnBrk="0" fontAlgn="base" hangingPunct="0">
        <a:spcBef>
          <a:spcPct val="0"/>
        </a:spcBef>
        <a:spcAft>
          <a:spcPct val="0"/>
        </a:spcAft>
        <a:defRPr sz="4400" kern="12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Calibri" pitchFamily="34" charset="0"/>
        </a:defRPr>
      </a:lvl2pPr>
      <a:lvl3pPr algn="l" rtl="0" eaLnBrk="0" fontAlgn="base" hangingPunct="0">
        <a:spcBef>
          <a:spcPct val="0"/>
        </a:spcBef>
        <a:spcAft>
          <a:spcPct val="0"/>
        </a:spcAft>
        <a:defRPr sz="4400">
          <a:solidFill>
            <a:schemeClr val="tx1"/>
          </a:solidFill>
          <a:latin typeface="Calibri" pitchFamily="34" charset="0"/>
        </a:defRPr>
      </a:lvl3pPr>
      <a:lvl4pPr algn="l" rtl="0" eaLnBrk="0" fontAlgn="base" hangingPunct="0">
        <a:spcBef>
          <a:spcPct val="0"/>
        </a:spcBef>
        <a:spcAft>
          <a:spcPct val="0"/>
        </a:spcAft>
        <a:defRPr sz="4400">
          <a:solidFill>
            <a:schemeClr val="tx1"/>
          </a:solidFill>
          <a:latin typeface="Calibri" pitchFamily="34" charset="0"/>
        </a:defRPr>
      </a:lvl4pPr>
      <a:lvl5pPr algn="l" rtl="0" eaLnBrk="0" fontAlgn="base" hangingPunct="0">
        <a:spcBef>
          <a:spcPct val="0"/>
        </a:spcBef>
        <a:spcAft>
          <a:spcPct val="0"/>
        </a:spcAft>
        <a:defRPr sz="4400">
          <a:solidFill>
            <a:schemeClr val="tx1"/>
          </a:solidFill>
          <a:latin typeface="Calibri" pitchFamily="34" charset="0"/>
        </a:defRPr>
      </a:lvl5pPr>
      <a:lvl6pPr marL="457200" algn="l" rtl="0" fontAlgn="base">
        <a:spcBef>
          <a:spcPct val="0"/>
        </a:spcBef>
        <a:spcAft>
          <a:spcPct val="0"/>
        </a:spcAft>
        <a:defRPr sz="4400">
          <a:solidFill>
            <a:schemeClr val="tx1"/>
          </a:solidFill>
          <a:latin typeface="Calibri" pitchFamily="34" charset="0"/>
        </a:defRPr>
      </a:lvl6pPr>
      <a:lvl7pPr marL="914400" algn="l" rtl="0" fontAlgn="base">
        <a:spcBef>
          <a:spcPct val="0"/>
        </a:spcBef>
        <a:spcAft>
          <a:spcPct val="0"/>
        </a:spcAft>
        <a:defRPr sz="4400">
          <a:solidFill>
            <a:schemeClr val="tx1"/>
          </a:solidFill>
          <a:latin typeface="Calibri" pitchFamily="34" charset="0"/>
        </a:defRPr>
      </a:lvl7pPr>
      <a:lvl8pPr marL="1371600" algn="l" rtl="0" fontAlgn="base">
        <a:spcBef>
          <a:spcPct val="0"/>
        </a:spcBef>
        <a:spcAft>
          <a:spcPct val="0"/>
        </a:spcAft>
        <a:defRPr sz="4400">
          <a:solidFill>
            <a:schemeClr val="tx1"/>
          </a:solidFill>
          <a:latin typeface="Calibri" pitchFamily="34" charset="0"/>
        </a:defRPr>
      </a:lvl8pPr>
      <a:lvl9pPr marL="1828800" algn="l"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4"/>
          <p:cNvPicPr>
            <a:picLocks noChangeAspect="1"/>
          </p:cNvPicPr>
          <p:nvPr/>
        </p:nvPicPr>
        <p:blipFill>
          <a:blip r:embed="rId2"/>
          <a:srcRect/>
          <a:stretch>
            <a:fillRect/>
          </a:stretch>
        </p:blipFill>
        <p:spPr bwMode="auto">
          <a:xfrm>
            <a:off x="0" y="0"/>
            <a:ext cx="9144000" cy="7620000"/>
          </a:xfrm>
          <a:prstGeom prst="rect">
            <a:avLst/>
          </a:prstGeom>
          <a:noFill/>
          <a:ln w="9525">
            <a:noFill/>
            <a:miter lim="800000"/>
            <a:headEnd/>
            <a:tailEnd/>
          </a:ln>
        </p:spPr>
      </p:pic>
      <p:sp>
        <p:nvSpPr>
          <p:cNvPr id="4" name="Title 1"/>
          <p:cNvSpPr txBox="1">
            <a:spLocks/>
          </p:cNvSpPr>
          <p:nvPr/>
        </p:nvSpPr>
        <p:spPr bwMode="auto">
          <a:xfrm>
            <a:off x="76200" y="5791200"/>
            <a:ext cx="9067800" cy="838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smtClean="0">
                <a:ln>
                  <a:noFill/>
                </a:ln>
                <a:solidFill>
                  <a:srgbClr val="FF0000"/>
                </a:solidFill>
                <a:effectLst/>
                <a:uLnTx/>
                <a:uFillTx/>
                <a:latin typeface="+mj-lt"/>
                <a:ea typeface="+mj-ea"/>
                <a:cs typeface="+mj-cs"/>
              </a:rPr>
              <a:t>Defining Marketing for the 21</a:t>
            </a:r>
            <a:r>
              <a:rPr kumimoji="0" lang="en-US" sz="4000" b="0" i="0" u="none" strike="noStrike" kern="1200" cap="none" spc="0" normalizeH="0" baseline="30000" noProof="0" smtClean="0">
                <a:ln>
                  <a:noFill/>
                </a:ln>
                <a:solidFill>
                  <a:srgbClr val="FF0000"/>
                </a:solidFill>
                <a:effectLst/>
                <a:uLnTx/>
                <a:uFillTx/>
                <a:latin typeface="+mj-lt"/>
                <a:ea typeface="+mj-ea"/>
                <a:cs typeface="+mj-cs"/>
              </a:rPr>
              <a:t>st</a:t>
            </a:r>
            <a:r>
              <a:rPr kumimoji="0" lang="en-US" sz="4000" b="0" i="0" u="none" strike="noStrike" kern="1200" cap="none" spc="0" normalizeH="0" baseline="0" noProof="0" smtClean="0">
                <a:ln>
                  <a:noFill/>
                </a:ln>
                <a:solidFill>
                  <a:srgbClr val="FF0000"/>
                </a:solidFill>
                <a:effectLst/>
                <a:uLnTx/>
                <a:uFillTx/>
                <a:latin typeface="+mj-lt"/>
                <a:ea typeface="+mj-ea"/>
                <a:cs typeface="+mj-cs"/>
              </a:rPr>
              <a:t> Century</a:t>
            </a:r>
            <a:endParaRPr kumimoji="0" lang="en-US" sz="4000" b="0" i="0" u="none" strike="noStrike" kern="1200" cap="none" spc="0" normalizeH="0" baseline="0" noProof="0" dirty="0" smtClean="0">
              <a:ln>
                <a:noFill/>
              </a:ln>
              <a:solidFill>
                <a:srgbClr val="FF0000"/>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The New Marketing Realities</a:t>
            </a:r>
          </a:p>
        </p:txBody>
      </p:sp>
      <p:grpSp>
        <p:nvGrpSpPr>
          <p:cNvPr id="24579" name="Group 54"/>
          <p:cNvGrpSpPr>
            <a:grpSpLocks/>
          </p:cNvGrpSpPr>
          <p:nvPr/>
        </p:nvGrpSpPr>
        <p:grpSpPr bwMode="auto">
          <a:xfrm>
            <a:off x="5735638" y="2876550"/>
            <a:ext cx="2762250" cy="1524000"/>
            <a:chOff x="3256386" y="4114800"/>
            <a:chExt cx="2763414" cy="1524778"/>
          </a:xfrm>
        </p:grpSpPr>
        <p:sp>
          <p:nvSpPr>
            <p:cNvPr id="54" name="Oval 53"/>
            <p:cNvSpPr/>
            <p:nvPr/>
          </p:nvSpPr>
          <p:spPr>
            <a:xfrm>
              <a:off x="3256386" y="4114800"/>
              <a:ext cx="2666535" cy="1448539"/>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dirty="0"/>
            </a:p>
          </p:txBody>
        </p:sp>
        <p:grpSp>
          <p:nvGrpSpPr>
            <p:cNvPr id="22" name="Group 21"/>
            <p:cNvGrpSpPr/>
            <p:nvPr/>
          </p:nvGrpSpPr>
          <p:grpSpPr>
            <a:xfrm>
              <a:off x="3352800" y="4191778"/>
              <a:ext cx="2667000" cy="1447800"/>
              <a:chOff x="3124200" y="2667000"/>
              <a:chExt cx="2667000" cy="1447800"/>
            </a:xfrm>
            <a:solidFill>
              <a:srgbClr val="C00000"/>
            </a:solidFill>
          </p:grpSpPr>
          <p:sp>
            <p:nvSpPr>
              <p:cNvPr id="24" name="Oval 23"/>
              <p:cNvSpPr/>
              <p:nvPr/>
            </p:nvSpPr>
            <p:spPr>
              <a:xfrm>
                <a:off x="3124200" y="2667000"/>
                <a:ext cx="2667000" cy="1447800"/>
              </a:xfrm>
              <a:prstGeom prst="ellipse">
                <a:avLst/>
              </a:prstGeom>
              <a:solidFill>
                <a:srgbClr val="00206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dirty="0"/>
              </a:p>
            </p:txBody>
          </p:sp>
          <p:sp>
            <p:nvSpPr>
              <p:cNvPr id="25" name="TextBox 24"/>
              <p:cNvSpPr txBox="1"/>
              <p:nvPr/>
            </p:nvSpPr>
            <p:spPr>
              <a:xfrm>
                <a:off x="3276600" y="2895600"/>
                <a:ext cx="2362200" cy="954107"/>
              </a:xfrm>
              <a:prstGeom prst="rect">
                <a:avLst/>
              </a:prstGeom>
              <a:noFill/>
            </p:spPr>
            <p:txBody>
              <a:bodyPr>
                <a:spAutoFit/>
              </a:bodyPr>
              <a:lstStyle/>
              <a:p>
                <a:pPr algn="ctr" fontAlgn="auto">
                  <a:spcBef>
                    <a:spcPts val="0"/>
                  </a:spcBef>
                  <a:spcAft>
                    <a:spcPts val="0"/>
                  </a:spcAft>
                  <a:defRPr/>
                </a:pPr>
                <a:r>
                  <a:rPr lang="en-US" sz="2800" dirty="0">
                    <a:solidFill>
                      <a:schemeClr val="bg1"/>
                    </a:solidFill>
                    <a:latin typeface="+mn-lt"/>
                    <a:cs typeface="+mn-cs"/>
                  </a:rPr>
                  <a:t>New Company Capabilities</a:t>
                </a:r>
              </a:p>
            </p:txBody>
          </p:sp>
        </p:grpSp>
      </p:grpSp>
      <p:grpSp>
        <p:nvGrpSpPr>
          <p:cNvPr id="24580" name="Group 55"/>
          <p:cNvGrpSpPr>
            <a:grpSpLocks/>
          </p:cNvGrpSpPr>
          <p:nvPr/>
        </p:nvGrpSpPr>
        <p:grpSpPr bwMode="auto">
          <a:xfrm>
            <a:off x="660400" y="2876550"/>
            <a:ext cx="2743200" cy="1524000"/>
            <a:chOff x="3505200" y="1981200"/>
            <a:chExt cx="2743200" cy="1524000"/>
          </a:xfrm>
        </p:grpSpPr>
        <p:sp>
          <p:nvSpPr>
            <p:cNvPr id="5" name="Oval 4"/>
            <p:cNvSpPr/>
            <p:nvPr/>
          </p:nvSpPr>
          <p:spPr>
            <a:xfrm>
              <a:off x="3581400" y="1981200"/>
              <a:ext cx="2667000" cy="14478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dirty="0"/>
            </a:p>
          </p:txBody>
        </p:sp>
        <p:grpSp>
          <p:nvGrpSpPr>
            <p:cNvPr id="51" name="Group 50"/>
            <p:cNvGrpSpPr/>
            <p:nvPr/>
          </p:nvGrpSpPr>
          <p:grpSpPr>
            <a:xfrm>
              <a:off x="3505200" y="2057400"/>
              <a:ext cx="2667000" cy="1447800"/>
              <a:chOff x="3124200" y="2667000"/>
              <a:chExt cx="2667000" cy="1447800"/>
            </a:xfrm>
            <a:solidFill>
              <a:srgbClr val="C00000"/>
            </a:solidFill>
          </p:grpSpPr>
          <p:sp>
            <p:nvSpPr>
              <p:cNvPr id="52" name="Oval 51"/>
              <p:cNvSpPr/>
              <p:nvPr/>
            </p:nvSpPr>
            <p:spPr>
              <a:xfrm>
                <a:off x="3124200" y="2667000"/>
                <a:ext cx="2667000" cy="144780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dirty="0"/>
              </a:p>
            </p:txBody>
          </p:sp>
          <p:sp>
            <p:nvSpPr>
              <p:cNvPr id="53" name="TextBox 52"/>
              <p:cNvSpPr txBox="1"/>
              <p:nvPr/>
            </p:nvSpPr>
            <p:spPr>
              <a:xfrm>
                <a:off x="3276600" y="2895600"/>
                <a:ext cx="2362200" cy="990600"/>
              </a:xfrm>
              <a:prstGeom prst="rect">
                <a:avLst/>
              </a:prstGeom>
              <a:noFill/>
            </p:spPr>
            <p:txBody>
              <a:bodyPr>
                <a:spAutoFit/>
              </a:bodyPr>
              <a:lstStyle/>
              <a:p>
                <a:pPr algn="ctr" fontAlgn="auto">
                  <a:spcBef>
                    <a:spcPts val="0"/>
                  </a:spcBef>
                  <a:spcAft>
                    <a:spcPts val="0"/>
                  </a:spcAft>
                  <a:defRPr/>
                </a:pPr>
                <a:r>
                  <a:rPr lang="en-US" sz="2800" dirty="0">
                    <a:solidFill>
                      <a:schemeClr val="bg1"/>
                    </a:solidFill>
                    <a:latin typeface="+mn-lt"/>
                    <a:cs typeface="+mn-cs"/>
                  </a:rPr>
                  <a:t>Major Societal Forces</a:t>
                </a:r>
              </a:p>
            </p:txBody>
          </p:sp>
        </p:grpSp>
      </p:grpSp>
      <p:sp>
        <p:nvSpPr>
          <p:cNvPr id="57" name="Right Arrow 56"/>
          <p:cNvSpPr/>
          <p:nvPr/>
        </p:nvSpPr>
        <p:spPr>
          <a:xfrm>
            <a:off x="3581400" y="3419475"/>
            <a:ext cx="2057400" cy="438150"/>
          </a:xfrm>
          <a:prstGeom prst="right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Rectangular Callout 2"/>
          <p:cNvSpPr/>
          <p:nvPr/>
        </p:nvSpPr>
        <p:spPr>
          <a:xfrm>
            <a:off x="469900" y="1905000"/>
            <a:ext cx="1600200" cy="609600"/>
          </a:xfrm>
          <a:prstGeom prst="wedgeRectCallout">
            <a:avLst>
              <a:gd name="adj1" fmla="val -1380"/>
              <a:gd name="adj2" fmla="val 100798"/>
            </a:avLst>
          </a:prstGeom>
          <a:solidFill>
            <a:schemeClr val="bg1"/>
          </a:solid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dirty="0">
                <a:solidFill>
                  <a:schemeClr val="tx1"/>
                </a:solidFill>
              </a:rPr>
              <a:t>Information Technology</a:t>
            </a:r>
          </a:p>
        </p:txBody>
      </p:sp>
      <p:sp>
        <p:nvSpPr>
          <p:cNvPr id="15" name="Rectangular Callout 14"/>
          <p:cNvSpPr/>
          <p:nvPr/>
        </p:nvSpPr>
        <p:spPr>
          <a:xfrm>
            <a:off x="2373313" y="1306513"/>
            <a:ext cx="1600200" cy="609600"/>
          </a:xfrm>
          <a:prstGeom prst="wedgeRectCallout">
            <a:avLst>
              <a:gd name="adj1" fmla="val -60347"/>
              <a:gd name="adj2" fmla="val 182181"/>
            </a:avLst>
          </a:prstGeom>
          <a:solidFill>
            <a:schemeClr val="bg1"/>
          </a:solid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dirty="0">
                <a:solidFill>
                  <a:schemeClr val="tx1"/>
                </a:solidFill>
              </a:rPr>
              <a:t>Globalization</a:t>
            </a:r>
          </a:p>
        </p:txBody>
      </p:sp>
      <p:sp>
        <p:nvSpPr>
          <p:cNvPr id="16" name="Rectangular Callout 15"/>
          <p:cNvSpPr/>
          <p:nvPr/>
        </p:nvSpPr>
        <p:spPr>
          <a:xfrm>
            <a:off x="2527300" y="5029200"/>
            <a:ext cx="1600200" cy="609600"/>
          </a:xfrm>
          <a:prstGeom prst="wedgeRectCallout">
            <a:avLst>
              <a:gd name="adj1" fmla="val -45149"/>
              <a:gd name="adj2" fmla="val -157713"/>
            </a:avLst>
          </a:prstGeom>
          <a:solidFill>
            <a:schemeClr val="bg1"/>
          </a:solid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dirty="0">
                <a:solidFill>
                  <a:schemeClr val="tx1"/>
                </a:solidFill>
              </a:rPr>
              <a:t>Increased Competition</a:t>
            </a:r>
          </a:p>
        </p:txBody>
      </p:sp>
      <p:sp>
        <p:nvSpPr>
          <p:cNvPr id="17" name="Rectangular Callout 16"/>
          <p:cNvSpPr/>
          <p:nvPr/>
        </p:nvSpPr>
        <p:spPr>
          <a:xfrm>
            <a:off x="503238" y="4692650"/>
            <a:ext cx="1600200" cy="609600"/>
          </a:xfrm>
          <a:prstGeom prst="wedgeRectCallout">
            <a:avLst>
              <a:gd name="adj1" fmla="val -5636"/>
              <a:gd name="adj2" fmla="val -95479"/>
            </a:avLst>
          </a:prstGeom>
          <a:solidFill>
            <a:schemeClr val="bg1"/>
          </a:solid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dirty="0">
                <a:solidFill>
                  <a:schemeClr val="tx1"/>
                </a:solidFill>
              </a:rPr>
              <a:t>Consumer Information</a:t>
            </a:r>
          </a:p>
        </p:txBody>
      </p:sp>
      <p:sp>
        <p:nvSpPr>
          <p:cNvPr id="18" name="Rectangular Callout 17"/>
          <p:cNvSpPr/>
          <p:nvPr/>
        </p:nvSpPr>
        <p:spPr>
          <a:xfrm>
            <a:off x="7164388" y="1568450"/>
            <a:ext cx="1751012" cy="609600"/>
          </a:xfrm>
          <a:prstGeom prst="wedgeRectCallout">
            <a:avLst>
              <a:gd name="adj1" fmla="val -45758"/>
              <a:gd name="adj2" fmla="val 139095"/>
            </a:avLst>
          </a:prstGeom>
          <a:solidFill>
            <a:schemeClr val="bg1"/>
          </a:solid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dirty="0">
                <a:solidFill>
                  <a:schemeClr val="tx1"/>
                </a:solidFill>
              </a:rPr>
              <a:t>Communicate w/Customer</a:t>
            </a:r>
          </a:p>
        </p:txBody>
      </p:sp>
      <p:sp>
        <p:nvSpPr>
          <p:cNvPr id="19" name="Rectangular Callout 18"/>
          <p:cNvSpPr/>
          <p:nvPr/>
        </p:nvSpPr>
        <p:spPr>
          <a:xfrm>
            <a:off x="5257800" y="2025650"/>
            <a:ext cx="1751013" cy="609600"/>
          </a:xfrm>
          <a:prstGeom prst="wedgeRectCallout">
            <a:avLst>
              <a:gd name="adj1" fmla="val -2407"/>
              <a:gd name="adj2" fmla="val 102393"/>
            </a:avLst>
          </a:prstGeom>
          <a:solidFill>
            <a:schemeClr val="bg1"/>
          </a:solid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dirty="0">
                <a:solidFill>
                  <a:schemeClr val="tx1"/>
                </a:solidFill>
              </a:rPr>
              <a:t>Collect Information</a:t>
            </a:r>
          </a:p>
        </p:txBody>
      </p:sp>
      <p:sp>
        <p:nvSpPr>
          <p:cNvPr id="20" name="Rectangular Callout 19"/>
          <p:cNvSpPr/>
          <p:nvPr/>
        </p:nvSpPr>
        <p:spPr>
          <a:xfrm>
            <a:off x="7315200" y="4800600"/>
            <a:ext cx="1751013" cy="609600"/>
          </a:xfrm>
          <a:prstGeom prst="wedgeRectCallout">
            <a:avLst>
              <a:gd name="adj1" fmla="val -39644"/>
              <a:gd name="adj2" fmla="val -108245"/>
            </a:avLst>
          </a:prstGeom>
          <a:solidFill>
            <a:schemeClr val="bg1"/>
          </a:solid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dirty="0">
                <a:solidFill>
                  <a:schemeClr val="tx1"/>
                </a:solidFill>
              </a:rPr>
              <a:t>Differentiate Goods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Content Placeholder 2"/>
          <p:cNvSpPr>
            <a:spLocks noGrp="1"/>
          </p:cNvSpPr>
          <p:nvPr>
            <p:ph idx="1"/>
          </p:nvPr>
        </p:nvSpPr>
        <p:spPr bwMode="auto">
          <a:xfrm>
            <a:off x="457200" y="1447800"/>
            <a:ext cx="8229600" cy="4678363"/>
          </a:xfrm>
          <a:noFill/>
          <a:ln>
            <a:miter lim="800000"/>
            <a:headEnd/>
            <a:tailEnd/>
          </a:ln>
        </p:spPr>
        <p:txBody>
          <a:bodyPr vert="horz" wrap="square" lIns="91440" tIns="45720" rIns="91440" bIns="45720" numCol="1" anchor="t" anchorCtr="0" compatLnSpc="1">
            <a:prstTxWarp prst="textNoShape">
              <a:avLst/>
            </a:prstTxWarp>
          </a:bodyPr>
          <a:lstStyle/>
          <a:p>
            <a:pPr eaLnBrk="1" hangingPunct="1">
              <a:lnSpc>
                <a:spcPct val="90000"/>
              </a:lnSpc>
            </a:pPr>
            <a:r>
              <a:rPr lang="en-US" dirty="0" smtClean="0"/>
              <a:t>Information Technology: Accurate level of production, more targeted communications, frequent interaction with stakeholders.</a:t>
            </a:r>
          </a:p>
          <a:p>
            <a:pPr eaLnBrk="1" hangingPunct="1">
              <a:lnSpc>
                <a:spcPct val="90000"/>
              </a:lnSpc>
            </a:pPr>
            <a:r>
              <a:rPr lang="en-US" dirty="0" smtClean="0"/>
              <a:t>Globalization: Easy for companies to trade in any country of the world. Consumer has more choices.</a:t>
            </a:r>
          </a:p>
          <a:p>
            <a:pPr eaLnBrk="1" hangingPunct="1">
              <a:lnSpc>
                <a:spcPct val="90000"/>
              </a:lnSpc>
            </a:pPr>
            <a:r>
              <a:rPr lang="en-US" dirty="0" smtClean="0"/>
              <a:t>Deregulation: Countries have deregulated industries to create greater competition.</a:t>
            </a:r>
          </a:p>
          <a:p>
            <a:pPr eaLnBrk="1" hangingPunct="1">
              <a:lnSpc>
                <a:spcPct val="90000"/>
              </a:lnSpc>
            </a:pPr>
            <a:r>
              <a:rPr lang="en-US" dirty="0" smtClean="0"/>
              <a:t>Heightened Competition: intense competition among domestic and foreign brand. </a:t>
            </a:r>
          </a:p>
        </p:txBody>
      </p:sp>
      <p:sp>
        <p:nvSpPr>
          <p:cNvPr id="33795"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Major Societal Forces</a:t>
            </a:r>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Content Placeholder 2"/>
          <p:cNvSpPr>
            <a:spLocks noGrp="1"/>
          </p:cNvSpPr>
          <p:nvPr>
            <p:ph idx="1"/>
          </p:nvPr>
        </p:nvSpPr>
        <p:spPr bwMode="auto">
          <a:xfrm>
            <a:off x="457200" y="1447800"/>
            <a:ext cx="8229600" cy="5410200"/>
          </a:xfrm>
          <a:noFill/>
          <a:ln>
            <a:miter lim="800000"/>
            <a:headEnd/>
            <a:tailEnd/>
          </a:ln>
        </p:spPr>
        <p:txBody>
          <a:bodyPr vert="horz" wrap="square" lIns="91440" tIns="45720" rIns="91440" bIns="45720" numCol="1" anchor="t" anchorCtr="0" compatLnSpc="1">
            <a:prstTxWarp prst="textNoShape">
              <a:avLst/>
            </a:prstTxWarp>
          </a:bodyPr>
          <a:lstStyle/>
          <a:p>
            <a:pPr eaLnBrk="1" hangingPunct="1">
              <a:lnSpc>
                <a:spcPct val="90000"/>
              </a:lnSpc>
            </a:pPr>
            <a:r>
              <a:rPr lang="en-US" sz="2800" dirty="0" smtClean="0"/>
              <a:t>Retailing Transformation: Retailing in South Asia is undergoing a major transformations. New supermarket chains  and department stores started their operations in market.</a:t>
            </a:r>
          </a:p>
          <a:p>
            <a:pPr eaLnBrk="1" hangingPunct="1">
              <a:lnSpc>
                <a:spcPct val="90000"/>
              </a:lnSpc>
            </a:pPr>
            <a:r>
              <a:rPr lang="en-US" sz="2800" dirty="0" smtClean="0"/>
              <a:t>Consumer Buying Power: Consumer started using online means to overcome the issue of limited local offerings.</a:t>
            </a:r>
          </a:p>
          <a:p>
            <a:pPr eaLnBrk="1" hangingPunct="1">
              <a:lnSpc>
                <a:spcPct val="90000"/>
              </a:lnSpc>
            </a:pPr>
            <a:r>
              <a:rPr lang="en-US" sz="2800" dirty="0" smtClean="0"/>
              <a:t>Consumer Information: Consumers has access to lot of information regarding product development in different areas.</a:t>
            </a:r>
          </a:p>
          <a:p>
            <a:pPr eaLnBrk="1" hangingPunct="1">
              <a:lnSpc>
                <a:spcPct val="90000"/>
              </a:lnSpc>
            </a:pPr>
            <a:r>
              <a:rPr lang="en-US" sz="2800" dirty="0" smtClean="0"/>
              <a:t>Consumer Participation:   Consumer has more freedom and companies welcome their suggestions for improvement in their products  </a:t>
            </a:r>
          </a:p>
        </p:txBody>
      </p:sp>
      <p:sp>
        <p:nvSpPr>
          <p:cNvPr id="33795"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Cont…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Content Placeholder 2"/>
          <p:cNvSpPr>
            <a:spLocks noGrp="1"/>
          </p:cNvSpPr>
          <p:nvPr>
            <p:ph idx="1"/>
          </p:nvPr>
        </p:nvSpPr>
        <p:spPr bwMode="auto">
          <a:xfrm>
            <a:off x="457200" y="1447800"/>
            <a:ext cx="8229600" cy="5257800"/>
          </a:xfrm>
          <a:noFill/>
          <a:ln>
            <a:miter lim="800000"/>
            <a:headEnd/>
            <a:tailEnd/>
          </a:ln>
        </p:spPr>
        <p:txBody>
          <a:bodyPr vert="horz" wrap="square" lIns="91440" tIns="45720" rIns="91440" bIns="45720" numCol="1" anchor="t" anchorCtr="0" compatLnSpc="1">
            <a:prstTxWarp prst="textNoShape">
              <a:avLst/>
            </a:prstTxWarp>
          </a:bodyPr>
          <a:lstStyle/>
          <a:p>
            <a:pPr eaLnBrk="1" hangingPunct="1">
              <a:lnSpc>
                <a:spcPct val="90000"/>
              </a:lnSpc>
            </a:pPr>
            <a:r>
              <a:rPr lang="en-US" sz="2600" dirty="0" smtClean="0"/>
              <a:t>Marketers can use the Internet as a powerful information and sales channel</a:t>
            </a:r>
          </a:p>
          <a:p>
            <a:pPr eaLnBrk="1" hangingPunct="1">
              <a:lnSpc>
                <a:spcPct val="90000"/>
              </a:lnSpc>
            </a:pPr>
            <a:r>
              <a:rPr lang="en-US" sz="2600" dirty="0" smtClean="0"/>
              <a:t>Marketers can collect fuller and richer information about markets, customers, prospects and competitors.</a:t>
            </a:r>
          </a:p>
          <a:p>
            <a:pPr eaLnBrk="1" hangingPunct="1">
              <a:lnSpc>
                <a:spcPct val="90000"/>
              </a:lnSpc>
            </a:pPr>
            <a:r>
              <a:rPr lang="en-US" sz="2600" dirty="0" smtClean="0"/>
              <a:t>Marketers can tap into social media to amplify their brand message.</a:t>
            </a:r>
          </a:p>
          <a:p>
            <a:pPr eaLnBrk="1" hangingPunct="1">
              <a:lnSpc>
                <a:spcPct val="90000"/>
              </a:lnSpc>
            </a:pPr>
            <a:r>
              <a:rPr lang="en-US" sz="2600" dirty="0" smtClean="0"/>
              <a:t>Marketers can send ads, coupons, samples and information to customers.</a:t>
            </a:r>
          </a:p>
          <a:p>
            <a:pPr eaLnBrk="1" hangingPunct="1">
              <a:lnSpc>
                <a:spcPct val="90000"/>
              </a:lnSpc>
            </a:pPr>
            <a:r>
              <a:rPr lang="en-US" sz="2600" dirty="0" smtClean="0"/>
              <a:t> Mass customization is now becoming increasingly feasible and popular.</a:t>
            </a:r>
          </a:p>
          <a:p>
            <a:pPr eaLnBrk="1" hangingPunct="1">
              <a:lnSpc>
                <a:spcPct val="90000"/>
              </a:lnSpc>
            </a:pPr>
            <a:r>
              <a:rPr lang="en-US" sz="2600" dirty="0" smtClean="0"/>
              <a:t>Companies have tremendously improved their internal communications.</a:t>
            </a:r>
          </a:p>
          <a:p>
            <a:pPr eaLnBrk="1" hangingPunct="1">
              <a:lnSpc>
                <a:spcPct val="90000"/>
              </a:lnSpc>
            </a:pPr>
            <a:endParaRPr lang="en-US" sz="2800" dirty="0" smtClean="0"/>
          </a:p>
        </p:txBody>
      </p:sp>
      <p:sp>
        <p:nvSpPr>
          <p:cNvPr id="33795"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New Company Capabilities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 name="Pentagon 55"/>
          <p:cNvSpPr/>
          <p:nvPr/>
        </p:nvSpPr>
        <p:spPr>
          <a:xfrm>
            <a:off x="7086600" y="3352800"/>
            <a:ext cx="2038350" cy="609600"/>
          </a:xfrm>
          <a:prstGeom prst="homePlate">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800" dirty="0">
                <a:solidFill>
                  <a:schemeClr val="bg1"/>
                </a:solidFill>
              </a:rPr>
              <a:t>Holistic</a:t>
            </a:r>
          </a:p>
        </p:txBody>
      </p:sp>
      <p:sp>
        <p:nvSpPr>
          <p:cNvPr id="40" name="Pentagon 39"/>
          <p:cNvSpPr/>
          <p:nvPr/>
        </p:nvSpPr>
        <p:spPr>
          <a:xfrm>
            <a:off x="5029200" y="3352800"/>
            <a:ext cx="2362200" cy="609600"/>
          </a:xfrm>
          <a:prstGeom prst="homePlat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800" dirty="0"/>
              <a:t>Marketing</a:t>
            </a:r>
          </a:p>
        </p:txBody>
      </p:sp>
      <p:sp>
        <p:nvSpPr>
          <p:cNvPr id="26628" name="Title 1"/>
          <p:cNvSpPr txBox="1">
            <a:spLocks/>
          </p:cNvSpPr>
          <p:nvPr/>
        </p:nvSpPr>
        <p:spPr bwMode="auto">
          <a:xfrm>
            <a:off x="304800" y="76200"/>
            <a:ext cx="8534400" cy="838200"/>
          </a:xfrm>
          <a:prstGeom prst="rect">
            <a:avLst/>
          </a:prstGeom>
          <a:noFill/>
          <a:ln w="9525">
            <a:noFill/>
            <a:miter lim="800000"/>
            <a:headEnd/>
            <a:tailEnd/>
          </a:ln>
        </p:spPr>
        <p:txBody>
          <a:bodyPr/>
          <a:lstStyle/>
          <a:p>
            <a:r>
              <a:rPr lang="en-US" sz="4400"/>
              <a:t>Marketing Concepts</a:t>
            </a:r>
          </a:p>
        </p:txBody>
      </p:sp>
      <p:sp>
        <p:nvSpPr>
          <p:cNvPr id="36" name="Pentagon 35"/>
          <p:cNvSpPr/>
          <p:nvPr/>
        </p:nvSpPr>
        <p:spPr>
          <a:xfrm>
            <a:off x="3581400" y="3352800"/>
            <a:ext cx="1752600" cy="609600"/>
          </a:xfrm>
          <a:prstGeom prst="homePlate">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800" dirty="0"/>
              <a:t>Selling</a:t>
            </a:r>
          </a:p>
        </p:txBody>
      </p:sp>
      <p:sp>
        <p:nvSpPr>
          <p:cNvPr id="35" name="Pentagon 34"/>
          <p:cNvSpPr/>
          <p:nvPr/>
        </p:nvSpPr>
        <p:spPr>
          <a:xfrm>
            <a:off x="1905000" y="3352800"/>
            <a:ext cx="1981200" cy="609600"/>
          </a:xfrm>
          <a:prstGeom prst="homePlate">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800" dirty="0"/>
              <a:t>Product</a:t>
            </a:r>
          </a:p>
        </p:txBody>
      </p:sp>
      <p:sp>
        <p:nvSpPr>
          <p:cNvPr id="6" name="Pentagon 5"/>
          <p:cNvSpPr/>
          <p:nvPr/>
        </p:nvSpPr>
        <p:spPr>
          <a:xfrm>
            <a:off x="38100" y="3352800"/>
            <a:ext cx="2209800" cy="609600"/>
          </a:xfrm>
          <a:prstGeom prst="homePlate">
            <a:avLst/>
          </a:prstGeom>
          <a:solidFill>
            <a:srgbClr val="00206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800" dirty="0"/>
              <a:t>Production</a:t>
            </a:r>
          </a:p>
        </p:txBody>
      </p:sp>
      <p:sp>
        <p:nvSpPr>
          <p:cNvPr id="26632" name="TextBox 7"/>
          <p:cNvSpPr txBox="1">
            <a:spLocks noChangeArrowheads="1"/>
          </p:cNvSpPr>
          <p:nvPr/>
        </p:nvSpPr>
        <p:spPr bwMode="auto">
          <a:xfrm>
            <a:off x="22225" y="4052888"/>
            <a:ext cx="1828800" cy="646112"/>
          </a:xfrm>
          <a:prstGeom prst="rect">
            <a:avLst/>
          </a:prstGeom>
          <a:noFill/>
          <a:ln w="9525">
            <a:noFill/>
            <a:miter lim="800000"/>
            <a:headEnd/>
            <a:tailEnd/>
          </a:ln>
        </p:spPr>
        <p:txBody>
          <a:bodyPr>
            <a:spAutoFit/>
          </a:bodyPr>
          <a:lstStyle/>
          <a:p>
            <a:r>
              <a:rPr lang="en-US"/>
              <a:t>Mass production</a:t>
            </a:r>
          </a:p>
          <a:p>
            <a:r>
              <a:rPr lang="en-US"/>
              <a:t>Mass distribution</a:t>
            </a:r>
          </a:p>
        </p:txBody>
      </p:sp>
      <p:sp>
        <p:nvSpPr>
          <p:cNvPr id="26633" name="TextBox 40"/>
          <p:cNvSpPr txBox="1">
            <a:spLocks noChangeArrowheads="1"/>
          </p:cNvSpPr>
          <p:nvPr/>
        </p:nvSpPr>
        <p:spPr bwMode="auto">
          <a:xfrm>
            <a:off x="2133600" y="2706688"/>
            <a:ext cx="1676400" cy="646112"/>
          </a:xfrm>
          <a:prstGeom prst="rect">
            <a:avLst/>
          </a:prstGeom>
          <a:noFill/>
          <a:ln w="9525">
            <a:noFill/>
            <a:miter lim="800000"/>
            <a:headEnd/>
            <a:tailEnd/>
          </a:ln>
        </p:spPr>
        <p:txBody>
          <a:bodyPr>
            <a:spAutoFit/>
          </a:bodyPr>
          <a:lstStyle/>
          <a:p>
            <a:r>
              <a:rPr lang="en-US"/>
              <a:t>Quality</a:t>
            </a:r>
          </a:p>
          <a:p>
            <a:r>
              <a:rPr lang="en-US"/>
              <a:t>Innovation</a:t>
            </a:r>
          </a:p>
        </p:txBody>
      </p:sp>
      <p:pic>
        <p:nvPicPr>
          <p:cNvPr id="26634" name="Picture 17"/>
          <p:cNvPicPr>
            <a:picLocks noChangeAspect="1"/>
          </p:cNvPicPr>
          <p:nvPr/>
        </p:nvPicPr>
        <p:blipFill>
          <a:blip r:embed="rId3"/>
          <a:srcRect/>
          <a:stretch>
            <a:fillRect/>
          </a:stretch>
        </p:blipFill>
        <p:spPr bwMode="auto">
          <a:xfrm>
            <a:off x="49213" y="4786313"/>
            <a:ext cx="2465387" cy="1643062"/>
          </a:xfrm>
          <a:prstGeom prst="rect">
            <a:avLst/>
          </a:prstGeom>
          <a:noFill/>
          <a:ln w="9525">
            <a:noFill/>
            <a:miter lim="800000"/>
            <a:headEnd/>
            <a:tailEnd/>
          </a:ln>
        </p:spPr>
      </p:pic>
      <p:pic>
        <p:nvPicPr>
          <p:cNvPr id="26635" name="Picture 18"/>
          <p:cNvPicPr>
            <a:picLocks noChangeAspect="1"/>
          </p:cNvPicPr>
          <p:nvPr/>
        </p:nvPicPr>
        <p:blipFill>
          <a:blip r:embed="rId4">
            <a:clrChange>
              <a:clrFrom>
                <a:srgbClr val="FFFFFF"/>
              </a:clrFrom>
              <a:clrTo>
                <a:srgbClr val="FFFFFF">
                  <a:alpha val="0"/>
                </a:srgbClr>
              </a:clrTo>
            </a:clrChange>
          </a:blip>
          <a:srcRect/>
          <a:stretch>
            <a:fillRect/>
          </a:stretch>
        </p:blipFill>
        <p:spPr bwMode="auto">
          <a:xfrm rot="276920">
            <a:off x="1836738" y="1428750"/>
            <a:ext cx="2117725" cy="1517650"/>
          </a:xfrm>
          <a:prstGeom prst="rect">
            <a:avLst/>
          </a:prstGeom>
          <a:noFill/>
          <a:ln w="9525">
            <a:noFill/>
            <a:miter lim="800000"/>
            <a:headEnd/>
            <a:tailEnd/>
          </a:ln>
        </p:spPr>
      </p:pic>
      <p:pic>
        <p:nvPicPr>
          <p:cNvPr id="26636" name="Picture 20"/>
          <p:cNvPicPr>
            <a:picLocks noChangeAspect="1"/>
          </p:cNvPicPr>
          <p:nvPr/>
        </p:nvPicPr>
        <p:blipFill>
          <a:blip r:embed="rId5"/>
          <a:srcRect/>
          <a:stretch>
            <a:fillRect/>
          </a:stretch>
        </p:blipFill>
        <p:spPr bwMode="auto">
          <a:xfrm>
            <a:off x="3505200" y="5308600"/>
            <a:ext cx="1981200" cy="1320800"/>
          </a:xfrm>
          <a:prstGeom prst="rect">
            <a:avLst/>
          </a:prstGeom>
          <a:noFill/>
          <a:ln w="9525">
            <a:noFill/>
            <a:miter lim="800000"/>
            <a:headEnd/>
            <a:tailEnd/>
          </a:ln>
        </p:spPr>
      </p:pic>
      <p:sp>
        <p:nvSpPr>
          <p:cNvPr id="26637" name="TextBox 43"/>
          <p:cNvSpPr txBox="1">
            <a:spLocks noChangeArrowheads="1"/>
          </p:cNvSpPr>
          <p:nvPr/>
        </p:nvSpPr>
        <p:spPr bwMode="auto">
          <a:xfrm>
            <a:off x="3581400" y="4191000"/>
            <a:ext cx="1828800" cy="646113"/>
          </a:xfrm>
          <a:prstGeom prst="rect">
            <a:avLst/>
          </a:prstGeom>
          <a:noFill/>
          <a:ln w="9525">
            <a:noFill/>
            <a:miter lim="800000"/>
            <a:headEnd/>
            <a:tailEnd/>
          </a:ln>
        </p:spPr>
        <p:txBody>
          <a:bodyPr>
            <a:spAutoFit/>
          </a:bodyPr>
          <a:lstStyle/>
          <a:p>
            <a:r>
              <a:rPr lang="en-US"/>
              <a:t>Unsought goods</a:t>
            </a:r>
          </a:p>
          <a:p>
            <a:r>
              <a:rPr lang="en-US"/>
              <a:t>Overcapacity</a:t>
            </a:r>
          </a:p>
        </p:txBody>
      </p:sp>
      <p:sp>
        <p:nvSpPr>
          <p:cNvPr id="26638" name="TextBox 52"/>
          <p:cNvSpPr txBox="1">
            <a:spLocks noChangeArrowheads="1"/>
          </p:cNvSpPr>
          <p:nvPr/>
        </p:nvSpPr>
        <p:spPr bwMode="auto">
          <a:xfrm>
            <a:off x="5181600" y="2706688"/>
            <a:ext cx="2286000" cy="646112"/>
          </a:xfrm>
          <a:prstGeom prst="rect">
            <a:avLst/>
          </a:prstGeom>
          <a:noFill/>
          <a:ln w="9525">
            <a:noFill/>
            <a:miter lim="800000"/>
            <a:headEnd/>
            <a:tailEnd/>
          </a:ln>
        </p:spPr>
        <p:txBody>
          <a:bodyPr>
            <a:spAutoFit/>
          </a:bodyPr>
          <a:lstStyle/>
          <a:p>
            <a:r>
              <a:rPr lang="en-US"/>
              <a:t>Create, deliver, and communicate value</a:t>
            </a:r>
          </a:p>
        </p:txBody>
      </p:sp>
      <p:pic>
        <p:nvPicPr>
          <p:cNvPr id="26639" name="Picture 28675"/>
          <p:cNvPicPr>
            <a:picLocks noChangeAspect="1"/>
          </p:cNvPicPr>
          <p:nvPr/>
        </p:nvPicPr>
        <p:blipFill>
          <a:blip r:embed="rId6">
            <a:clrChange>
              <a:clrFrom>
                <a:srgbClr val="FFFFFF"/>
              </a:clrFrom>
              <a:clrTo>
                <a:srgbClr val="FFFFFF">
                  <a:alpha val="0"/>
                </a:srgbClr>
              </a:clrTo>
            </a:clrChange>
          </a:blip>
          <a:srcRect/>
          <a:stretch>
            <a:fillRect/>
          </a:stretch>
        </p:blipFill>
        <p:spPr bwMode="auto">
          <a:xfrm>
            <a:off x="5219700" y="901700"/>
            <a:ext cx="1743075" cy="1847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Content Placeholder 2"/>
          <p:cNvSpPr>
            <a:spLocks noGrp="1"/>
          </p:cNvSpPr>
          <p:nvPr>
            <p:ph idx="1"/>
          </p:nvPr>
        </p:nvSpPr>
        <p:spPr bwMode="auto">
          <a:xfrm>
            <a:off x="457200" y="1447800"/>
            <a:ext cx="8229600" cy="5257800"/>
          </a:xfrm>
          <a:noFill/>
          <a:ln>
            <a:miter lim="800000"/>
            <a:headEnd/>
            <a:tailEnd/>
          </a:ln>
        </p:spPr>
        <p:txBody>
          <a:bodyPr vert="horz" wrap="square" lIns="91440" tIns="45720" rIns="91440" bIns="45720" numCol="1" anchor="t" anchorCtr="0" compatLnSpc="1">
            <a:prstTxWarp prst="textNoShape">
              <a:avLst/>
            </a:prstTxWarp>
          </a:bodyPr>
          <a:lstStyle/>
          <a:p>
            <a:pPr algn="just"/>
            <a:r>
              <a:rPr lang="en-US" sz="2600" dirty="0" smtClean="0"/>
              <a:t>The </a:t>
            </a:r>
            <a:r>
              <a:rPr lang="en-US" sz="2600" b="1" dirty="0" smtClean="0"/>
              <a:t>production concept, </a:t>
            </a:r>
            <a:r>
              <a:rPr lang="en-US" sz="2600" dirty="0" smtClean="0"/>
              <a:t>one of the oldest in business, holds that consumers prefer</a:t>
            </a:r>
            <a:r>
              <a:rPr lang="en-US" sz="2600" b="1" dirty="0" smtClean="0"/>
              <a:t> </a:t>
            </a:r>
            <a:r>
              <a:rPr lang="en-US" sz="2600" dirty="0" smtClean="0"/>
              <a:t>products that are widely available and inexpensive. Managers of production-oriented businesses concentrate on achieving high production efficiency, low costs, and mass </a:t>
            </a:r>
            <a:r>
              <a:rPr lang="en-GB" sz="2600" dirty="0" smtClean="0"/>
              <a:t>distribution.</a:t>
            </a:r>
          </a:p>
          <a:p>
            <a:pPr algn="just"/>
            <a:r>
              <a:rPr lang="en-US" sz="2600" b="1" dirty="0" smtClean="0"/>
              <a:t>Product concept </a:t>
            </a:r>
            <a:r>
              <a:rPr lang="en-US" sz="2600" dirty="0" smtClean="0"/>
              <a:t>proposes that consumers favor those products that offer the most quality, performance, or innovative features. Managers in these organizations focus on making superior products and improving them over time, assuming that buyers can appraise quality and performance</a:t>
            </a:r>
            <a:r>
              <a:rPr lang="en-US" sz="2800" dirty="0" smtClean="0"/>
              <a:t>.</a:t>
            </a:r>
            <a:endParaRPr lang="en-GB" sz="2800" dirty="0" smtClean="0"/>
          </a:p>
          <a:p>
            <a:endParaRPr lang="en-US" sz="2800" dirty="0" smtClean="0"/>
          </a:p>
        </p:txBody>
      </p:sp>
      <p:sp>
        <p:nvSpPr>
          <p:cNvPr id="33795" name="Title 1"/>
          <p:cNvSpPr>
            <a:spLocks noGrp="1"/>
          </p:cNvSpPr>
          <p:nvPr>
            <p:ph type="title"/>
          </p:nvPr>
        </p:nvSpPr>
        <p:spPr bwMode="auto">
          <a:xfrm>
            <a:off x="457200" y="76200"/>
            <a:ext cx="8229600" cy="12192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3200" b="1" dirty="0" smtClean="0"/>
              <a:t>Company Orientation toward the Marketplace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Content Placeholder 2"/>
          <p:cNvSpPr>
            <a:spLocks noGrp="1"/>
          </p:cNvSpPr>
          <p:nvPr>
            <p:ph idx="1"/>
          </p:nvPr>
        </p:nvSpPr>
        <p:spPr bwMode="auto">
          <a:xfrm>
            <a:off x="457200" y="1447800"/>
            <a:ext cx="8229600" cy="5257800"/>
          </a:xfrm>
          <a:noFill/>
          <a:ln>
            <a:miter lim="800000"/>
            <a:headEnd/>
            <a:tailEnd/>
          </a:ln>
        </p:spPr>
        <p:txBody>
          <a:bodyPr vert="horz" wrap="square" lIns="91440" tIns="45720" rIns="91440" bIns="45720" numCol="1" anchor="t" anchorCtr="0" compatLnSpc="1">
            <a:prstTxWarp prst="textNoShape">
              <a:avLst/>
            </a:prstTxWarp>
          </a:bodyPr>
          <a:lstStyle/>
          <a:p>
            <a:pPr algn="just"/>
            <a:r>
              <a:rPr lang="en-US" sz="2600" dirty="0" smtClean="0"/>
              <a:t>The </a:t>
            </a:r>
            <a:r>
              <a:rPr lang="en-US" sz="2600" b="1" dirty="0" smtClean="0"/>
              <a:t>selling concept </a:t>
            </a:r>
            <a:r>
              <a:rPr lang="en-US" sz="2600" dirty="0" smtClean="0"/>
              <a:t>recommends that consumers and businesses, if left alone, will ordinarily not buy enough of the organization’s products. The organization must, therefore, undertake an aggressive selling and promotion effort. </a:t>
            </a:r>
          </a:p>
          <a:p>
            <a:r>
              <a:rPr lang="en-GB" sz="2600" dirty="0" smtClean="0"/>
              <a:t>The </a:t>
            </a:r>
            <a:r>
              <a:rPr lang="en-GB" sz="2600" b="1" dirty="0" smtClean="0"/>
              <a:t>marketing concept </a:t>
            </a:r>
            <a:r>
              <a:rPr lang="en-US" sz="2600" dirty="0" smtClean="0"/>
              <a:t>holds that the key to achieving organizational goals consists of the company being more effective than its competitors in creating, delivering, and communicating customer value to its chosen target markets. The marketing concept rests on four pillars: </a:t>
            </a:r>
            <a:r>
              <a:rPr lang="en-US" sz="2600" i="1" dirty="0" smtClean="0"/>
              <a:t>target market, customer needs, integrated </a:t>
            </a:r>
            <a:r>
              <a:rPr lang="en-GB" sz="2600" i="1" dirty="0" smtClean="0"/>
              <a:t>marketing, and profitability</a:t>
            </a:r>
            <a:endParaRPr lang="en-US" sz="2600" dirty="0" smtClean="0"/>
          </a:p>
          <a:p>
            <a:endParaRPr lang="en-US" sz="2600" dirty="0" smtClean="0"/>
          </a:p>
        </p:txBody>
      </p:sp>
      <p:sp>
        <p:nvSpPr>
          <p:cNvPr id="33795" name="Title 1"/>
          <p:cNvSpPr>
            <a:spLocks noGrp="1"/>
          </p:cNvSpPr>
          <p:nvPr>
            <p:ph type="title"/>
          </p:nvPr>
        </p:nvSpPr>
        <p:spPr bwMode="auto">
          <a:xfrm>
            <a:off x="457200" y="76200"/>
            <a:ext cx="8229600" cy="12192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3200" b="1" dirty="0" smtClean="0"/>
              <a:t>Cont…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Content Placeholder 2"/>
          <p:cNvSpPr>
            <a:spLocks noGrp="1"/>
          </p:cNvSpPr>
          <p:nvPr>
            <p:ph idx="1"/>
          </p:nvPr>
        </p:nvSpPr>
        <p:spPr bwMode="auto">
          <a:xfrm>
            <a:off x="457200" y="1447800"/>
            <a:ext cx="8229600" cy="5257800"/>
          </a:xfrm>
          <a:noFill/>
          <a:ln>
            <a:miter lim="800000"/>
            <a:headEnd/>
            <a:tailEnd/>
          </a:ln>
        </p:spPr>
        <p:txBody>
          <a:bodyPr vert="horz" wrap="square" lIns="91440" tIns="45720" rIns="91440" bIns="45720" numCol="1" anchor="t" anchorCtr="0" compatLnSpc="1">
            <a:prstTxWarp prst="textNoShape">
              <a:avLst/>
            </a:prstTxWarp>
          </a:bodyPr>
          <a:lstStyle/>
          <a:p>
            <a:pPr algn="ctr">
              <a:buNone/>
            </a:pPr>
            <a:r>
              <a:rPr lang="en-GB" sz="2600" dirty="0" smtClean="0"/>
              <a:t>	</a:t>
            </a:r>
            <a:r>
              <a:rPr lang="en-GB" sz="3600" dirty="0" smtClean="0"/>
              <a:t>The </a:t>
            </a:r>
            <a:r>
              <a:rPr lang="en-GB" sz="3600" b="1" dirty="0" smtClean="0"/>
              <a:t>Holistic Marketing Concept </a:t>
            </a:r>
            <a:r>
              <a:rPr lang="en-GB" sz="3600" dirty="0" smtClean="0"/>
              <a:t>is based on the development, design and implementation of marketing programs, processes and activities that recognize their breadth interdependencies.</a:t>
            </a:r>
          </a:p>
          <a:p>
            <a:pPr algn="ctr">
              <a:buNone/>
            </a:pPr>
            <a:r>
              <a:rPr lang="en-GB" sz="3600" dirty="0" smtClean="0"/>
              <a:t>	Holistic marketing acknowledges that everything matters in marketing </a:t>
            </a:r>
            <a:endParaRPr lang="en-US" sz="3600" dirty="0" smtClean="0"/>
          </a:p>
          <a:p>
            <a:endParaRPr lang="en-US" sz="2600" dirty="0" smtClean="0"/>
          </a:p>
        </p:txBody>
      </p:sp>
      <p:sp>
        <p:nvSpPr>
          <p:cNvPr id="33795" name="Title 1"/>
          <p:cNvSpPr>
            <a:spLocks noGrp="1"/>
          </p:cNvSpPr>
          <p:nvPr>
            <p:ph type="title"/>
          </p:nvPr>
        </p:nvSpPr>
        <p:spPr bwMode="auto">
          <a:xfrm>
            <a:off x="457200" y="76200"/>
            <a:ext cx="8229600" cy="12192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3200" b="1" dirty="0" smtClean="0"/>
              <a:t>Cont…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Title 1"/>
          <p:cNvSpPr>
            <a:spLocks noGrp="1"/>
          </p:cNvSpPr>
          <p:nvPr>
            <p:ph type="title" idx="4294967295"/>
          </p:nvPr>
        </p:nvSpPr>
        <p:spPr bwMode="auto">
          <a:xfrm>
            <a:off x="1819275" y="736600"/>
            <a:ext cx="7324725" cy="838200"/>
          </a:xfrm>
          <a:prstGeom prst="rect">
            <a:avLst/>
          </a:prstGeom>
          <a:noFill/>
          <a:ln>
            <a:miter lim="800000"/>
            <a:headEnd/>
            <a:tailEnd/>
          </a:ln>
        </p:spPr>
        <p:txBody>
          <a:bodyPr/>
          <a:lstStyle/>
          <a:p>
            <a:pPr eaLnBrk="1" hangingPunct="1"/>
            <a:r>
              <a:rPr lang="en-US" dirty="0" smtClean="0"/>
              <a:t>Holistic Marketing Dimensions</a:t>
            </a:r>
          </a:p>
        </p:txBody>
      </p:sp>
      <p:pic>
        <p:nvPicPr>
          <p:cNvPr id="27652" name="Picture 2"/>
          <p:cNvPicPr>
            <a:picLocks noChangeAspect="1"/>
          </p:cNvPicPr>
          <p:nvPr/>
        </p:nvPicPr>
        <p:blipFill>
          <a:blip r:embed="rId2"/>
          <a:srcRect/>
          <a:stretch>
            <a:fillRect/>
          </a:stretch>
        </p:blipFill>
        <p:spPr bwMode="auto">
          <a:xfrm>
            <a:off x="1219200" y="1897063"/>
            <a:ext cx="6831013" cy="45037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Content Placeholder 2"/>
          <p:cNvSpPr>
            <a:spLocks noGrp="1"/>
          </p:cNvSpPr>
          <p:nvPr>
            <p:ph idx="1"/>
          </p:nvPr>
        </p:nvSpPr>
        <p:spPr bwMode="auto">
          <a:xfrm>
            <a:off x="457200" y="1447800"/>
            <a:ext cx="8229600" cy="5257800"/>
          </a:xfrm>
          <a:noFill/>
          <a:ln>
            <a:miter lim="800000"/>
            <a:headEnd/>
            <a:tailEnd/>
          </a:ln>
        </p:spPr>
        <p:txBody>
          <a:bodyPr vert="horz" wrap="square" lIns="91440" tIns="45720" rIns="91440" bIns="45720" numCol="1" anchor="t" anchorCtr="0" compatLnSpc="1">
            <a:prstTxWarp prst="textNoShape">
              <a:avLst/>
            </a:prstTxWarp>
          </a:bodyPr>
          <a:lstStyle/>
          <a:p>
            <a:pPr algn="just"/>
            <a:r>
              <a:rPr lang="en-US" sz="2800" dirty="0" smtClean="0"/>
              <a:t>When all of the company’s departments work together to serve the customers’ interests, the result is </a:t>
            </a:r>
            <a:r>
              <a:rPr lang="en-US" sz="2800" b="1" i="1" dirty="0" smtClean="0"/>
              <a:t>integrated marketing</a:t>
            </a:r>
            <a:r>
              <a:rPr lang="en-US" sz="2800" i="1" dirty="0" smtClean="0"/>
              <a:t>. Integrated marketing takes place on two levels. </a:t>
            </a:r>
            <a:r>
              <a:rPr lang="en-US" sz="2800" dirty="0" smtClean="0"/>
              <a:t>First, the various marketing functions—sales force, advertising, customer service,</a:t>
            </a:r>
          </a:p>
          <a:p>
            <a:pPr algn="just">
              <a:buNone/>
            </a:pPr>
            <a:r>
              <a:rPr lang="en-US" sz="2800" dirty="0" smtClean="0"/>
              <a:t>	product management, marketing research—must work together. All of these functions must be coordinated from the customer’s point of view.</a:t>
            </a:r>
          </a:p>
        </p:txBody>
      </p:sp>
      <p:sp>
        <p:nvSpPr>
          <p:cNvPr id="33795" name="Title 1"/>
          <p:cNvSpPr>
            <a:spLocks noGrp="1"/>
          </p:cNvSpPr>
          <p:nvPr>
            <p:ph type="title"/>
          </p:nvPr>
        </p:nvSpPr>
        <p:spPr bwMode="auto">
          <a:xfrm>
            <a:off x="457200" y="76200"/>
            <a:ext cx="8229600" cy="12192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b="1" dirty="0" smtClean="0"/>
              <a:t>Holistic Marketing Dimensions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Content Placeholder 2"/>
          <p:cNvSpPr>
            <a:spLocks noGrp="1"/>
          </p:cNvSpPr>
          <p:nvPr>
            <p:ph idx="1"/>
          </p:nvPr>
        </p:nvSpPr>
        <p:spPr bwMode="auto">
          <a:xfrm>
            <a:off x="457200" y="1447800"/>
            <a:ext cx="8229600" cy="5257800"/>
          </a:xfrm>
          <a:noFill/>
          <a:ln>
            <a:miter lim="800000"/>
            <a:headEnd/>
            <a:tailEnd/>
          </a:ln>
        </p:spPr>
        <p:txBody>
          <a:bodyPr vert="horz" wrap="square" lIns="91440" tIns="45720" rIns="91440" bIns="45720" numCol="1" anchor="t" anchorCtr="0" compatLnSpc="1">
            <a:prstTxWarp prst="textNoShape">
              <a:avLst/>
            </a:prstTxWarp>
          </a:bodyPr>
          <a:lstStyle/>
          <a:p>
            <a:pPr algn="just"/>
            <a:r>
              <a:rPr lang="en-US" sz="2800" b="1" i="1" dirty="0" smtClean="0"/>
              <a:t>Relationship marketing</a:t>
            </a:r>
            <a:r>
              <a:rPr lang="en-US" sz="2800" i="1" dirty="0" smtClean="0"/>
              <a:t>: From focusing on transactions to building long-term, </a:t>
            </a:r>
            <a:r>
              <a:rPr lang="en-US" sz="2800" dirty="0" smtClean="0"/>
              <a:t>profitable customer relationships. Companies focus on their most profitable </a:t>
            </a:r>
            <a:r>
              <a:rPr lang="en-GB" sz="2800" dirty="0" smtClean="0"/>
              <a:t>customers, products, and channels. The ultimate outcome of relationship marketing is a unique company asset called a </a:t>
            </a:r>
            <a:r>
              <a:rPr lang="en-GB" sz="2800" b="1" dirty="0" smtClean="0"/>
              <a:t>marketing network, </a:t>
            </a:r>
            <a:r>
              <a:rPr lang="en-GB" sz="2800" dirty="0" smtClean="0"/>
              <a:t> consisting of the company and its supporting stakeholders – customers, employees, suppliers, distributors, retailers and others – with whom it has built mutually profitable business relationships.</a:t>
            </a:r>
            <a:r>
              <a:rPr lang="en-GB" sz="2800" b="1" dirty="0" smtClean="0"/>
              <a:t> </a:t>
            </a:r>
            <a:endParaRPr lang="en-US" sz="2600" b="1" dirty="0" smtClean="0"/>
          </a:p>
        </p:txBody>
      </p:sp>
      <p:sp>
        <p:nvSpPr>
          <p:cNvPr id="33795" name="Title 1"/>
          <p:cNvSpPr>
            <a:spLocks noGrp="1"/>
          </p:cNvSpPr>
          <p:nvPr>
            <p:ph type="title"/>
          </p:nvPr>
        </p:nvSpPr>
        <p:spPr bwMode="auto">
          <a:xfrm>
            <a:off x="457200" y="76200"/>
            <a:ext cx="8229600" cy="12192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b="1" dirty="0" smtClean="0"/>
              <a:t>Cont…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b="1" dirty="0" smtClean="0"/>
              <a:t>Internal Marketing </a:t>
            </a:r>
            <a:r>
              <a:rPr lang="en-GB" dirty="0" smtClean="0"/>
              <a:t>an element of holistic marketing deals with hiring, training and motivating able employees who want to serve customers well. Marketing is no longer the responsibility of a single department but it is a company wide activity. </a:t>
            </a:r>
          </a:p>
          <a:p>
            <a:r>
              <a:rPr lang="en-GB" sz="2800" b="1" dirty="0" smtClean="0"/>
              <a:t>Performance Marketing </a:t>
            </a:r>
            <a:r>
              <a:rPr lang="en-GB" sz="2800" dirty="0" smtClean="0"/>
              <a:t>requires understanding the financial and nonfinancial returns to business and society from marketing activities and program.  </a:t>
            </a:r>
            <a:endParaRPr lang="en-GB" sz="2800" dirty="0"/>
          </a:p>
        </p:txBody>
      </p:sp>
      <p:sp>
        <p:nvSpPr>
          <p:cNvPr id="3" name="Title 2"/>
          <p:cNvSpPr>
            <a:spLocks noGrp="1"/>
          </p:cNvSpPr>
          <p:nvPr>
            <p:ph type="title"/>
          </p:nvPr>
        </p:nvSpPr>
        <p:spPr/>
        <p:txBody>
          <a:bodyPr/>
          <a:lstStyle/>
          <a:p>
            <a:r>
              <a:rPr lang="en-GB" dirty="0" smtClean="0"/>
              <a:t>Cont….</a:t>
            </a:r>
            <a:endParaRPr lang="en-GB"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Title 1"/>
          <p:cNvSpPr>
            <a:spLocks noGrp="1"/>
          </p:cNvSpPr>
          <p:nvPr>
            <p:ph type="title" idx="4294967295"/>
          </p:nvPr>
        </p:nvSpPr>
        <p:spPr bwMode="auto">
          <a:xfrm>
            <a:off x="914400" y="838200"/>
            <a:ext cx="8229600" cy="838200"/>
          </a:xfrm>
          <a:prstGeom prst="rect">
            <a:avLst/>
          </a:prstGeom>
          <a:noFill/>
          <a:ln>
            <a:miter lim="800000"/>
            <a:headEnd/>
            <a:tailEnd/>
          </a:ln>
        </p:spPr>
        <p:txBody>
          <a:bodyPr/>
          <a:lstStyle/>
          <a:p>
            <a:pPr eaLnBrk="1" hangingPunct="1"/>
            <a:r>
              <a:rPr lang="en-US" smtClean="0"/>
              <a:t>The Four P’s of the Marketing Mix</a:t>
            </a:r>
          </a:p>
        </p:txBody>
      </p:sp>
      <p:pic>
        <p:nvPicPr>
          <p:cNvPr id="32772" name="Picture 2"/>
          <p:cNvPicPr>
            <a:picLocks noChangeAspect="1"/>
          </p:cNvPicPr>
          <p:nvPr/>
        </p:nvPicPr>
        <p:blipFill>
          <a:blip r:embed="rId2"/>
          <a:srcRect/>
          <a:stretch>
            <a:fillRect/>
          </a:stretch>
        </p:blipFill>
        <p:spPr bwMode="auto">
          <a:xfrm>
            <a:off x="1524000" y="1676400"/>
            <a:ext cx="6324600" cy="4740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5029200"/>
          </a:xfrm>
        </p:spPr>
        <p:txBody>
          <a:bodyPr/>
          <a:lstStyle/>
          <a:p>
            <a:r>
              <a:rPr lang="en-GB" sz="2800" dirty="0" smtClean="0"/>
              <a:t>People are critical to marketing success. The people who represent organizations must be fully trained and has passion to satisfy customers.</a:t>
            </a:r>
          </a:p>
          <a:p>
            <a:r>
              <a:rPr lang="en-GB" sz="2800" dirty="0" smtClean="0"/>
              <a:t>Processes reflect all the creativity, discipline and structure. Implementing right processes lead towards satisfying internal and external customers.   </a:t>
            </a:r>
          </a:p>
          <a:p>
            <a:r>
              <a:rPr lang="en-GB" sz="2800" dirty="0" smtClean="0"/>
              <a:t>Programs reflect all the firm’s consumer directed activities. </a:t>
            </a:r>
          </a:p>
          <a:p>
            <a:r>
              <a:rPr lang="en-GB" sz="2800" dirty="0" smtClean="0"/>
              <a:t>Performance requires understanding the financial and nonfinancial returns to business and society from marketing activities and program</a:t>
            </a:r>
            <a:endParaRPr lang="en-GB" sz="2800" dirty="0"/>
          </a:p>
        </p:txBody>
      </p:sp>
      <p:sp>
        <p:nvSpPr>
          <p:cNvPr id="3" name="Title 2"/>
          <p:cNvSpPr>
            <a:spLocks noGrp="1"/>
          </p:cNvSpPr>
          <p:nvPr>
            <p:ph type="title"/>
          </p:nvPr>
        </p:nvSpPr>
        <p:spPr/>
        <p:txBody>
          <a:bodyPr/>
          <a:lstStyle/>
          <a:p>
            <a:r>
              <a:rPr lang="en-GB" sz="3600" b="1" dirty="0" smtClean="0"/>
              <a:t>Modern Marketing Management Four Ps</a:t>
            </a:r>
            <a:endParaRPr lang="en-GB" sz="36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Content Placeholder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lnSpc>
                <a:spcPct val="90000"/>
              </a:lnSpc>
            </a:pPr>
            <a:r>
              <a:rPr lang="en-US" smtClean="0"/>
              <a:t>Developing market strategies and plans</a:t>
            </a:r>
          </a:p>
          <a:p>
            <a:pPr eaLnBrk="1" hangingPunct="1">
              <a:lnSpc>
                <a:spcPct val="90000"/>
              </a:lnSpc>
            </a:pPr>
            <a:r>
              <a:rPr lang="en-US" smtClean="0"/>
              <a:t>Capturing marketing insights</a:t>
            </a:r>
          </a:p>
          <a:p>
            <a:pPr eaLnBrk="1" hangingPunct="1">
              <a:lnSpc>
                <a:spcPct val="90000"/>
              </a:lnSpc>
            </a:pPr>
            <a:r>
              <a:rPr lang="en-US" smtClean="0"/>
              <a:t>Connecting with customers</a:t>
            </a:r>
          </a:p>
          <a:p>
            <a:pPr eaLnBrk="1" hangingPunct="1">
              <a:lnSpc>
                <a:spcPct val="90000"/>
              </a:lnSpc>
            </a:pPr>
            <a:r>
              <a:rPr lang="en-US" smtClean="0"/>
              <a:t>Building strong brands</a:t>
            </a:r>
          </a:p>
          <a:p>
            <a:pPr eaLnBrk="1" hangingPunct="1">
              <a:lnSpc>
                <a:spcPct val="90000"/>
              </a:lnSpc>
            </a:pPr>
            <a:r>
              <a:rPr lang="en-US" smtClean="0"/>
              <a:t>Shaping market offerings</a:t>
            </a:r>
          </a:p>
          <a:p>
            <a:pPr eaLnBrk="1" hangingPunct="1">
              <a:lnSpc>
                <a:spcPct val="90000"/>
              </a:lnSpc>
            </a:pPr>
            <a:r>
              <a:rPr lang="en-US" smtClean="0"/>
              <a:t>Delivering value</a:t>
            </a:r>
          </a:p>
          <a:p>
            <a:pPr eaLnBrk="1" hangingPunct="1">
              <a:lnSpc>
                <a:spcPct val="90000"/>
              </a:lnSpc>
            </a:pPr>
            <a:r>
              <a:rPr lang="en-US" smtClean="0"/>
              <a:t>Communicating value</a:t>
            </a:r>
          </a:p>
          <a:p>
            <a:pPr eaLnBrk="1" hangingPunct="1">
              <a:lnSpc>
                <a:spcPct val="90000"/>
              </a:lnSpc>
            </a:pPr>
            <a:r>
              <a:rPr lang="en-US" smtClean="0"/>
              <a:t>Creating long-term growth</a:t>
            </a:r>
          </a:p>
        </p:txBody>
      </p:sp>
      <p:sp>
        <p:nvSpPr>
          <p:cNvPr id="33795"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Marketing Management Tasks</a:t>
            </a:r>
          </a:p>
        </p:txBody>
      </p:sp>
      <p:pic>
        <p:nvPicPr>
          <p:cNvPr id="33796" name="Picture 3"/>
          <p:cNvPicPr>
            <a:picLocks noChangeAspect="1"/>
          </p:cNvPicPr>
          <p:nvPr/>
        </p:nvPicPr>
        <p:blipFill>
          <a:blip r:embed="rId2">
            <a:clrChange>
              <a:clrFrom>
                <a:srgbClr val="FFFFFF"/>
              </a:clrFrom>
              <a:clrTo>
                <a:srgbClr val="FFFFFF">
                  <a:alpha val="0"/>
                </a:srgbClr>
              </a:clrTo>
            </a:clrChange>
          </a:blip>
          <a:srcRect/>
          <a:stretch>
            <a:fillRect/>
          </a:stretch>
        </p:blipFill>
        <p:spPr bwMode="auto">
          <a:xfrm>
            <a:off x="6702425" y="1255713"/>
            <a:ext cx="1831975" cy="56022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endParaRPr lang="en-GB" dirty="0" smtClean="0"/>
          </a:p>
          <a:p>
            <a:pPr>
              <a:buNone/>
            </a:pPr>
            <a:endParaRPr lang="en-GB" dirty="0" smtClean="0"/>
          </a:p>
          <a:p>
            <a:pPr algn="ctr">
              <a:buNone/>
            </a:pPr>
            <a:r>
              <a:rPr lang="en-GB" sz="8000" dirty="0" smtClean="0"/>
              <a:t>Thank You</a:t>
            </a:r>
            <a:endParaRPr lang="en-GB" sz="8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2270</TotalTime>
  <Words>1034</Words>
  <Application>Microsoft Office PowerPoint</Application>
  <PresentationFormat>On-screen Show (4:3)</PresentationFormat>
  <Paragraphs>91</Paragraphs>
  <Slides>17</Slides>
  <Notes>2</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Slide 1</vt:lpstr>
      <vt:lpstr>The New Marketing Realities</vt:lpstr>
      <vt:lpstr>Major Societal Forces</vt:lpstr>
      <vt:lpstr>Cont…</vt:lpstr>
      <vt:lpstr>New Company Capabilities</vt:lpstr>
      <vt:lpstr>Slide 6</vt:lpstr>
      <vt:lpstr>Company Orientation toward the Marketplace </vt:lpstr>
      <vt:lpstr>Cont…</vt:lpstr>
      <vt:lpstr>Cont…</vt:lpstr>
      <vt:lpstr>Holistic Marketing Dimensions</vt:lpstr>
      <vt:lpstr>Holistic Marketing Dimensions</vt:lpstr>
      <vt:lpstr>Cont…</vt:lpstr>
      <vt:lpstr>Cont….</vt:lpstr>
      <vt:lpstr>The Four P’s of the Marketing Mix</vt:lpstr>
      <vt:lpstr>Modern Marketing Management Four Ps</vt:lpstr>
      <vt:lpstr>Marketing Management Tasks</vt:lpstr>
      <vt:lpstr>Slide 17</vt:lpstr>
    </vt:vector>
  </TitlesOfParts>
  <Company>Haworth College of Business-WMU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Mike McCardle</dc:creator>
  <cp:lastModifiedBy>NTS</cp:lastModifiedBy>
  <cp:revision>127</cp:revision>
  <dcterms:created xsi:type="dcterms:W3CDTF">2010-11-27T14:35:22Z</dcterms:created>
  <dcterms:modified xsi:type="dcterms:W3CDTF">2014-05-19T14:22:25Z</dcterms:modified>
</cp:coreProperties>
</file>