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1" r:id="rId1"/>
  </p:sldMasterIdLst>
  <p:notesMasterIdLst>
    <p:notesMasterId r:id="rId26"/>
  </p:notesMasterIdLst>
  <p:sldIdLst>
    <p:sldId id="256" r:id="rId2"/>
    <p:sldId id="737" r:id="rId3"/>
    <p:sldId id="780" r:id="rId4"/>
    <p:sldId id="784" r:id="rId5"/>
    <p:sldId id="739" r:id="rId6"/>
    <p:sldId id="740" r:id="rId7"/>
    <p:sldId id="741" r:id="rId8"/>
    <p:sldId id="742" r:id="rId9"/>
    <p:sldId id="743" r:id="rId10"/>
    <p:sldId id="744" r:id="rId11"/>
    <p:sldId id="785" r:id="rId12"/>
    <p:sldId id="745" r:id="rId13"/>
    <p:sldId id="747" r:id="rId14"/>
    <p:sldId id="781" r:id="rId15"/>
    <p:sldId id="782" r:id="rId16"/>
    <p:sldId id="748" r:id="rId17"/>
    <p:sldId id="751" r:id="rId18"/>
    <p:sldId id="752" r:id="rId19"/>
    <p:sldId id="754" r:id="rId20"/>
    <p:sldId id="755" r:id="rId21"/>
    <p:sldId id="757" r:id="rId22"/>
    <p:sldId id="758" r:id="rId23"/>
    <p:sldId id="759" r:id="rId24"/>
    <p:sldId id="78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CC"/>
    <a:srgbClr val="DDDDDD"/>
    <a:srgbClr val="65D7FF"/>
    <a:srgbClr val="F00050"/>
    <a:srgbClr val="FFDD4F"/>
    <a:srgbClr val="F0C200"/>
    <a:srgbClr val="D8AF00"/>
    <a:srgbClr val="66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-1860" y="-102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A4E057-7AED-4B66-8342-32CF2FE4B1D1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94B03A-0D6E-49EE-9884-361F44B7097B}" type="slidenum">
              <a:rPr lang="en-US"/>
              <a:pPr/>
              <a:t>1</a:t>
            </a:fld>
            <a:endParaRPr lang="en-US"/>
          </a:p>
        </p:txBody>
      </p:sp>
      <p:sp>
        <p:nvSpPr>
          <p:cNvPr id="157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64D076-2670-4580-9C83-AA0072D00F92}" type="slidenum">
              <a:rPr lang="en-US"/>
              <a:pPr/>
              <a:t>2</a:t>
            </a:fld>
            <a:endParaRPr lang="en-US"/>
          </a:p>
        </p:txBody>
      </p:sp>
      <p:sp>
        <p:nvSpPr>
          <p:cNvPr id="210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64D076-2670-4580-9C83-AA0072D00F92}" type="slidenum">
              <a:rPr lang="en-US"/>
              <a:pPr/>
              <a:t>3</a:t>
            </a:fld>
            <a:endParaRPr lang="en-US"/>
          </a:p>
        </p:txBody>
      </p:sp>
      <p:sp>
        <p:nvSpPr>
          <p:cNvPr id="2106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6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022659-52F5-4D49-A92E-8E5FA69010DB}" type="slidenum">
              <a:rPr lang="en-US"/>
              <a:pPr/>
              <a:t>5</a:t>
            </a:fld>
            <a:endParaRPr lang="en-US"/>
          </a:p>
        </p:txBody>
      </p:sp>
      <p:sp>
        <p:nvSpPr>
          <p:cNvPr id="2150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EBB3BF-FBFE-4C70-AEFD-0F433D178A28}" type="slidenum">
              <a:rPr lang="en-US"/>
              <a:pPr/>
              <a:t>6</a:t>
            </a:fld>
            <a:endParaRPr lang="en-US"/>
          </a:p>
        </p:txBody>
      </p:sp>
      <p:sp>
        <p:nvSpPr>
          <p:cNvPr id="2151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1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36B9B0-1445-4D51-A65A-BE40ABC347FF}" type="slidenum">
              <a:rPr lang="en-US"/>
              <a:pPr/>
              <a:t>7</a:t>
            </a:fld>
            <a:endParaRPr lang="en-US"/>
          </a:p>
        </p:txBody>
      </p:sp>
      <p:sp>
        <p:nvSpPr>
          <p:cNvPr id="215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30E8A0-2EB1-4E4A-9470-9C1CBB156FB0}" type="slidenum">
              <a:rPr lang="en-US"/>
              <a:pPr/>
              <a:t>8</a:t>
            </a:fld>
            <a:endParaRPr lang="en-US"/>
          </a:p>
        </p:txBody>
      </p:sp>
      <p:sp>
        <p:nvSpPr>
          <p:cNvPr id="215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BF4961-6E82-4413-877A-99D3FFD67EEB}" type="slidenum">
              <a:rPr lang="en-US"/>
              <a:pPr/>
              <a:t>9</a:t>
            </a:fld>
            <a:endParaRPr lang="en-US"/>
          </a:p>
        </p:txBody>
      </p:sp>
      <p:sp>
        <p:nvSpPr>
          <p:cNvPr id="215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846A71-91FD-42E1-A47A-E65B5FBAAAFF}" type="slidenum">
              <a:rPr lang="en-US"/>
              <a:pPr/>
              <a:t>10</a:t>
            </a:fld>
            <a:endParaRPr lang="en-US"/>
          </a:p>
        </p:txBody>
      </p:sp>
      <p:sp>
        <p:nvSpPr>
          <p:cNvPr id="215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192FAF-41A1-46DA-A5D1-C7A7A4C3E8A1}" type="slidenum">
              <a:rPr lang="en-US"/>
              <a:pPr/>
              <a:t>12</a:t>
            </a:fld>
            <a:endParaRPr lang="en-US"/>
          </a:p>
        </p:txBody>
      </p:sp>
      <p:sp>
        <p:nvSpPr>
          <p:cNvPr id="2156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F21B5D-D04F-4882-B82B-E414F89F6445}" type="slidenum">
              <a:rPr lang="en-US"/>
              <a:pPr/>
              <a:t>13</a:t>
            </a:fld>
            <a:endParaRPr lang="en-US"/>
          </a:p>
        </p:txBody>
      </p:sp>
      <p:sp>
        <p:nvSpPr>
          <p:cNvPr id="215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278873-966E-462F-BFB3-4EDEA698DE58}" type="slidenum">
              <a:rPr lang="en-US"/>
              <a:pPr/>
              <a:t>16</a:t>
            </a:fld>
            <a:endParaRPr lang="en-US"/>
          </a:p>
        </p:txBody>
      </p:sp>
      <p:sp>
        <p:nvSpPr>
          <p:cNvPr id="215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562B3C-67BE-4152-B039-E36201608200}" type="slidenum">
              <a:rPr lang="en-US"/>
              <a:pPr/>
              <a:t>17</a:t>
            </a:fld>
            <a:endParaRPr lang="en-US"/>
          </a:p>
        </p:txBody>
      </p:sp>
      <p:sp>
        <p:nvSpPr>
          <p:cNvPr id="2162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2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829522-B170-4898-B571-2EAF4CC5B45B}" type="slidenum">
              <a:rPr lang="en-US"/>
              <a:pPr/>
              <a:t>18</a:t>
            </a:fld>
            <a:endParaRPr lang="en-US"/>
          </a:p>
        </p:txBody>
      </p:sp>
      <p:sp>
        <p:nvSpPr>
          <p:cNvPr id="2163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37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633385-F745-4F5D-8C3B-86AD123D55A0}" type="slidenum">
              <a:rPr lang="en-US"/>
              <a:pPr/>
              <a:t>19</a:t>
            </a:fld>
            <a:endParaRPr lang="en-US"/>
          </a:p>
        </p:txBody>
      </p:sp>
      <p:sp>
        <p:nvSpPr>
          <p:cNvPr id="2165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57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228E8A4-F589-4F1E-9C51-FFE4AED03F65}" type="slidenum">
              <a:rPr lang="en-US"/>
              <a:pPr/>
              <a:t>20</a:t>
            </a:fld>
            <a:endParaRPr lang="en-US"/>
          </a:p>
        </p:txBody>
      </p:sp>
      <p:sp>
        <p:nvSpPr>
          <p:cNvPr id="2166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67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C46388-A74C-427D-B1B1-489A094E3C57}" type="slidenum">
              <a:rPr lang="en-US"/>
              <a:pPr/>
              <a:t>21</a:t>
            </a:fld>
            <a:endParaRPr lang="en-US"/>
          </a:p>
        </p:txBody>
      </p:sp>
      <p:sp>
        <p:nvSpPr>
          <p:cNvPr id="2168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D66227-1A3E-4254-8EBD-F6536AA94499}" type="slidenum">
              <a:rPr lang="en-US"/>
              <a:pPr/>
              <a:t>22</a:t>
            </a:fld>
            <a:endParaRPr lang="en-US"/>
          </a:p>
        </p:txBody>
      </p:sp>
      <p:sp>
        <p:nvSpPr>
          <p:cNvPr id="2169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22E74A-2ABA-4F7B-9905-3E807DB511A3}" type="slidenum">
              <a:rPr lang="en-US"/>
              <a:pPr/>
              <a:t>23</a:t>
            </a:fld>
            <a:endParaRPr lang="en-US"/>
          </a:p>
        </p:txBody>
      </p:sp>
      <p:sp>
        <p:nvSpPr>
          <p:cNvPr id="2170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7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397573C7-C755-4522-B641-0C0404C2D1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615F9DE2-413A-41FF-A488-D1BDBEA965A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07A799ED-63F1-43DE-BD9A-D9BC2A449E9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B719F1FE-616B-42DB-A496-E6338FEE106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A175316A-D7D9-4490-B350-E3389DB0AEE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78F78560-76C0-45A3-A33A-21446A18F2E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915EABC1-AB77-4664-9C4A-10DF67C8959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137BD43C-78EE-4572-89D9-65BB4BC3FB2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7651F0A2-9D48-4D95-A167-480CB3CE64F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232214C9-F53C-4C96-859D-0B996D3A09B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Copyright © 2009 Pearson Education, Inc.  Publishing as Prentice Hall		             18-</a:t>
            </a:r>
            <a:fld id="{C089C2C8-B8DB-4661-8467-7C8879757C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Rectangle 18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D8AF00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86000" y="2209800"/>
            <a:ext cx="6553200" cy="1393825"/>
          </a:xfrm>
        </p:spPr>
        <p:txBody>
          <a:bodyPr/>
          <a:lstStyle>
            <a:lvl1pPr>
              <a:defRPr sz="4000"/>
            </a:lvl1pPr>
          </a:lstStyle>
          <a:p>
            <a:endParaRPr lang="en-US"/>
          </a:p>
        </p:txBody>
      </p:sp>
      <p:sp>
        <p:nvSpPr>
          <p:cNvPr id="6158" name="AutoShape 14"/>
          <p:cNvSpPr>
            <a:spLocks noChangeArrowheads="1"/>
          </p:cNvSpPr>
          <p:nvPr userDrawn="1"/>
        </p:nvSpPr>
        <p:spPr bwMode="auto">
          <a:xfrm>
            <a:off x="1828800" y="1143000"/>
            <a:ext cx="7543800" cy="1828800"/>
          </a:xfrm>
          <a:prstGeom prst="roundRect">
            <a:avLst>
              <a:gd name="adj" fmla="val 16667"/>
            </a:avLst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pic>
        <p:nvPicPr>
          <p:cNvPr id="6163" name="Picture 19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7875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86300" y="16002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86300" y="3962400"/>
            <a:ext cx="3771900" cy="2209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228600" y="6381750"/>
            <a:ext cx="86868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		             18-</a:t>
            </a:r>
            <a:fld id="{8B1BDB38-A6CD-4F72-95C1-B6975B4958A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97FE70-912F-4722-9640-60D2ED819217}" type="datetimeFigureOut">
              <a:rPr lang="en-US" smtClean="0"/>
              <a:pPr/>
              <a:t>6/27/2014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Copyright © 2009 Pearson Education, Inc.  Publishing as Prentice Hall		             18-</a:t>
            </a:r>
            <a:fld id="{397573C7-C755-4522-B641-0C0404C2D1B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DC01E0-A427-4832-BBC5-10DCF64D1A1E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7" name="Rectangle 32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gradFill rotWithShape="1">
            <a:gsLst>
              <a:gs pos="0">
                <a:srgbClr val="990033"/>
              </a:gs>
              <a:gs pos="100000">
                <a:srgbClr val="FFDD4F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transition/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7"/>
          <p:cNvSpPr>
            <a:spLocks noGrp="1" noChangeArrowheads="1"/>
          </p:cNvSpPr>
          <p:nvPr>
            <p:ph type="ctrTitle"/>
          </p:nvPr>
        </p:nvSpPr>
        <p:spPr>
          <a:xfrm>
            <a:off x="1143000" y="1981200"/>
            <a:ext cx="7467600" cy="3048000"/>
          </a:xfrm>
        </p:spPr>
        <p:txBody>
          <a:bodyPr>
            <a:noAutofit/>
          </a:bodyPr>
          <a:lstStyle/>
          <a:p>
            <a:pPr algn="r"/>
            <a:r>
              <a:rPr lang="en-US" sz="8000" dirty="0">
                <a:solidFill>
                  <a:schemeClr val="tx1"/>
                </a:solidFill>
              </a:rPr>
              <a:t>Managing </a:t>
            </a:r>
            <a:r>
              <a:rPr lang="en-US" sz="8000" dirty="0" smtClean="0">
                <a:solidFill>
                  <a:schemeClr val="tx1"/>
                </a:solidFill>
              </a:rPr>
              <a:t/>
            </a:r>
            <a:br>
              <a:rPr lang="en-US" sz="8000" dirty="0" smtClean="0">
                <a:solidFill>
                  <a:schemeClr val="tx1"/>
                </a:solidFill>
              </a:rPr>
            </a:br>
            <a:r>
              <a:rPr lang="en-US" sz="8000" dirty="0" smtClean="0">
                <a:solidFill>
                  <a:schemeClr val="tx1"/>
                </a:solidFill>
              </a:rPr>
              <a:t>Mass Communications</a:t>
            </a:r>
            <a:endParaRPr lang="en-US" sz="8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Mass Communication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0534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4763" algn="ctr">
              <a:buFontTx/>
              <a:buNone/>
            </a:pPr>
            <a:r>
              <a:rPr lang="en-US" dirty="0" smtClean="0"/>
              <a:t>The imparting or exchanging of information on a large scale to a wide range of people.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Advertising?</a:t>
            </a:r>
          </a:p>
        </p:txBody>
      </p:sp>
      <p:sp>
        <p:nvSpPr>
          <p:cNvPr id="2105349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indent="4763" algn="ctr">
              <a:buFontTx/>
              <a:buNone/>
            </a:pPr>
            <a:r>
              <a:rPr lang="en-US" b="1"/>
              <a:t>Advertising</a:t>
            </a:r>
            <a:r>
              <a:rPr lang="en-US"/>
              <a:t> is any paid form of nonpersonal presentation and promotion of ideas, goods, or services by an identified sponsor.</a:t>
            </a:r>
          </a:p>
          <a:p>
            <a:pPr indent="4763" algn="ctr">
              <a:spcBef>
                <a:spcPct val="0"/>
              </a:spcBef>
              <a:spcAft>
                <a:spcPct val="0"/>
              </a:spcAft>
              <a:buClrTx/>
              <a:buFont typeface="Wingdings" pitchFamily="2" charset="2"/>
              <a:buNone/>
            </a:pP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GB" dirty="0" smtClean="0"/>
              <a:t>Google Advertisement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Five M’s of Advertising</a:t>
            </a:r>
          </a:p>
        </p:txBody>
      </p:sp>
      <p:sp>
        <p:nvSpPr>
          <p:cNvPr id="2109447" name="Rectangle 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Mission-what are the advertising objectives</a:t>
            </a:r>
            <a:r>
              <a:rPr lang="en-US" dirty="0" smtClean="0"/>
              <a:t>?</a:t>
            </a:r>
          </a:p>
          <a:p>
            <a:pPr lvl="0"/>
            <a:r>
              <a:rPr lang="en-US" dirty="0" smtClean="0"/>
              <a:t>  </a:t>
            </a:r>
            <a:r>
              <a:rPr lang="en-US" dirty="0"/>
              <a:t>Money-How much and where is money </a:t>
            </a:r>
            <a:r>
              <a:rPr lang="en-US" dirty="0" smtClean="0"/>
              <a:t>   spent</a:t>
            </a:r>
            <a:r>
              <a:rPr lang="en-US" dirty="0"/>
              <a:t>?, </a:t>
            </a:r>
            <a:endParaRPr lang="en-US" dirty="0" smtClean="0"/>
          </a:p>
          <a:p>
            <a:pPr lvl="0"/>
            <a:r>
              <a:rPr lang="en-US" dirty="0" smtClean="0"/>
              <a:t>Message- </a:t>
            </a:r>
            <a:r>
              <a:rPr lang="en-US" dirty="0"/>
              <a:t>What should be sent? </a:t>
            </a:r>
            <a:endParaRPr lang="en-US" dirty="0" smtClean="0"/>
          </a:p>
          <a:p>
            <a:pPr lvl="0"/>
            <a:r>
              <a:rPr lang="en-US" dirty="0" smtClean="0"/>
              <a:t>Media- </a:t>
            </a:r>
            <a:r>
              <a:rPr lang="en-US" dirty="0"/>
              <a:t>what should be used? </a:t>
            </a:r>
            <a:endParaRPr lang="en-US" dirty="0" smtClean="0"/>
          </a:p>
          <a:p>
            <a:pPr lvl="0"/>
            <a:r>
              <a:rPr lang="en-US" dirty="0" smtClean="0"/>
              <a:t>Measurement </a:t>
            </a:r>
            <a:r>
              <a:rPr lang="en-US" dirty="0"/>
              <a:t>– How to evaluate results? 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Advertising Objectives</a:t>
            </a:r>
          </a:p>
        </p:txBody>
      </p:sp>
      <p:sp>
        <p:nvSpPr>
          <p:cNvPr id="2110471" name="Rectangle 7"/>
          <p:cNvSpPr>
            <a:spLocks noGrp="1" noChangeArrowheads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273050" lvl="2" indent="-95250" algn="just"/>
            <a:r>
              <a:rPr lang="en-US" sz="2800" dirty="0"/>
              <a:t>Informative advertising aims to create brand awareness and knowledge of new products or new features of existing products.</a:t>
            </a:r>
            <a:endParaRPr lang="en-GB" sz="2800" dirty="0"/>
          </a:p>
          <a:p>
            <a:pPr marL="273050" lvl="2" indent="-95250" algn="just"/>
            <a:r>
              <a:rPr lang="en-US" sz="2800" dirty="0"/>
              <a:t>Persuasive advertising attempts to create liking, preference, conviction and purchase of a product or service. Can also be comparative advertising. .</a:t>
            </a:r>
            <a:endParaRPr lang="en-GB" sz="2800" dirty="0"/>
          </a:p>
          <a:p>
            <a:pPr marL="273050" lvl="2" indent="-95250" algn="just"/>
            <a:r>
              <a:rPr lang="en-US" sz="2800" dirty="0"/>
              <a:t>Reminder advertising tries to stimulate repeat purchase of products or services.</a:t>
            </a:r>
            <a:endParaRPr lang="en-GB" sz="2800" dirty="0"/>
          </a:p>
          <a:p>
            <a:pPr marL="273050" lvl="2" indent="-95250" algn="just"/>
            <a:r>
              <a:rPr lang="en-US" sz="2800" dirty="0"/>
              <a:t>Reinforcement advertising seeks to minimize or eliminate buyer’s remorse.</a:t>
            </a:r>
            <a:endParaRPr lang="en-GB" sz="2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1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Factors to Consider in Setting an Advertising Budget</a:t>
            </a:r>
          </a:p>
        </p:txBody>
      </p:sp>
      <p:sp>
        <p:nvSpPr>
          <p:cNvPr id="2111497" name="Rectangle 9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73050" lvl="2" indent="-95250"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Product life-cycle stages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larger budget for new product awareness building and trials, lower budgets for established products.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73050" lvl="2" indent="-95250"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Market share and consumer base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high market share products usually require less advertising as a percentage of sales versus low market share products requiring larger advertising expenditures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73050" lvl="2" indent="-95250"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Competition &amp; clutter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the more intense the competition the more advertising required in order to be heard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73050" lvl="2" indent="-95250"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Advertising frequency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repetitions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needed the higher the advertising expenditure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273050" lvl="2" indent="-95250" algn="just"/>
            <a:r>
              <a:rPr lang="en-US" b="1" dirty="0">
                <a:latin typeface="Times New Roman" pitchFamily="18" charset="0"/>
                <a:cs typeface="Times New Roman" pitchFamily="18" charset="0"/>
              </a:rPr>
              <a:t>Product substitutability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commodity products require higher advertising expenditures to support differentiation efforts.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25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Developing the </a:t>
            </a:r>
            <a:br>
              <a:rPr lang="en-US"/>
            </a:br>
            <a:r>
              <a:rPr lang="en-US"/>
              <a:t>Advertising Campaign</a:t>
            </a:r>
          </a:p>
        </p:txBody>
      </p:sp>
      <p:sp>
        <p:nvSpPr>
          <p:cNvPr id="21125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55600" lvl="2" indent="-26035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Message generation and evaluation - focus on one core selling proposition and aim for desirability, exclusiveness, and believability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pPr marL="355600" lvl="2" indent="-26035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Creative development and execution - impact depends not only on what is said but how it is said (positioning). Creative people must also find a style, tone, and format for executing the message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pPr marL="355600" lvl="2" indent="-260350" algn="just"/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Legal and Social Issues - make sure the creative advertising does not overstep social and legal norms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Creative Brief</a:t>
            </a:r>
          </a:p>
        </p:txBody>
      </p:sp>
      <p:sp>
        <p:nvSpPr>
          <p:cNvPr id="211353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62000" y="1811338"/>
            <a:ext cx="3778250" cy="4360862"/>
          </a:xfrm>
        </p:spPr>
        <p:txBody>
          <a:bodyPr/>
          <a:lstStyle/>
          <a:p>
            <a:r>
              <a:rPr lang="en-US"/>
              <a:t>Positioning statement</a:t>
            </a:r>
          </a:p>
          <a:p>
            <a:r>
              <a:rPr lang="en-US"/>
              <a:t>Key message</a:t>
            </a:r>
          </a:p>
          <a:p>
            <a:r>
              <a:rPr lang="en-US"/>
              <a:t>Target market</a:t>
            </a:r>
          </a:p>
          <a:p>
            <a:r>
              <a:rPr lang="en-US"/>
              <a:t>Objectives</a:t>
            </a:r>
          </a:p>
          <a:p>
            <a:r>
              <a:rPr lang="en-US"/>
              <a:t>Key brand benefits</a:t>
            </a:r>
          </a:p>
        </p:txBody>
      </p:sp>
      <p:sp>
        <p:nvSpPr>
          <p:cNvPr id="211354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79950" y="1811338"/>
            <a:ext cx="3778250" cy="4360862"/>
          </a:xfrm>
        </p:spPr>
        <p:txBody>
          <a:bodyPr/>
          <a:lstStyle/>
          <a:p>
            <a:r>
              <a:rPr lang="en-US"/>
              <a:t>Brand promise</a:t>
            </a:r>
          </a:p>
          <a:p>
            <a:r>
              <a:rPr lang="en-US"/>
              <a:t>Evidence of promise</a:t>
            </a:r>
          </a:p>
          <a:p>
            <a:r>
              <a:rPr lang="en-US"/>
              <a:t>Media</a:t>
            </a:r>
          </a:p>
          <a:p>
            <a:r>
              <a:rPr lang="en-US"/>
              <a:t>Background</a:t>
            </a:r>
          </a:p>
          <a:p>
            <a:r>
              <a:rPr lang="en-US"/>
              <a:t>Creative considerations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5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Television</a:t>
            </a:r>
          </a:p>
        </p:txBody>
      </p:sp>
      <p:sp>
        <p:nvSpPr>
          <p:cNvPr id="2114566" name="Rectangle 6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/>
              <a:t>Advantages</a:t>
            </a:r>
          </a:p>
          <a:p>
            <a:r>
              <a:rPr lang="en-US" sz="2400"/>
              <a:t>Reaches broad spectrum of consumers</a:t>
            </a:r>
          </a:p>
          <a:p>
            <a:r>
              <a:rPr lang="en-US" sz="2400"/>
              <a:t>Low cost per exposure</a:t>
            </a:r>
          </a:p>
          <a:p>
            <a:r>
              <a:rPr lang="en-US" sz="2400"/>
              <a:t>Ability to demonstrate product use</a:t>
            </a:r>
          </a:p>
          <a:p>
            <a:r>
              <a:rPr lang="en-US" sz="2400"/>
              <a:t>Ability to portray image and brand personality</a:t>
            </a:r>
          </a:p>
        </p:txBody>
      </p:sp>
      <p:sp>
        <p:nvSpPr>
          <p:cNvPr id="2114567" name="Rectangle 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/>
              <a:t>Disadvantages</a:t>
            </a:r>
          </a:p>
          <a:p>
            <a:r>
              <a:rPr lang="en-US" sz="2400"/>
              <a:t>Brief </a:t>
            </a:r>
          </a:p>
          <a:p>
            <a:r>
              <a:rPr lang="en-US" sz="2400"/>
              <a:t>Clutter</a:t>
            </a:r>
          </a:p>
          <a:p>
            <a:r>
              <a:rPr lang="en-US" sz="2400"/>
              <a:t>High cost of production</a:t>
            </a:r>
          </a:p>
          <a:p>
            <a:r>
              <a:rPr lang="en-US" sz="2400"/>
              <a:t>High cost of placement</a:t>
            </a:r>
          </a:p>
          <a:p>
            <a:r>
              <a:rPr lang="en-US" sz="2400"/>
              <a:t>Lack of attention by viewers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62000"/>
            <a:ext cx="7772400" cy="5364163"/>
          </a:xfrm>
        </p:spPr>
        <p:txBody>
          <a:bodyPr/>
          <a:lstStyle/>
          <a:p>
            <a:pPr>
              <a:buNone/>
            </a:pPr>
            <a:r>
              <a:rPr lang="en-GB" dirty="0" smtClean="0"/>
              <a:t>Honda Advertisement</a:t>
            </a:r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5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 Ads</a:t>
            </a:r>
          </a:p>
        </p:txBody>
      </p:sp>
      <p:sp>
        <p:nvSpPr>
          <p:cNvPr id="2115587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62000" y="1600200"/>
            <a:ext cx="3778250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b="1"/>
              <a:t>Advantages</a:t>
            </a:r>
          </a:p>
          <a:p>
            <a:r>
              <a:rPr lang="en-US"/>
              <a:t>Detailed product information</a:t>
            </a:r>
          </a:p>
          <a:p>
            <a:r>
              <a:rPr lang="en-US"/>
              <a:t>Ability to communicate user imagery</a:t>
            </a:r>
          </a:p>
          <a:p>
            <a:r>
              <a:rPr lang="en-US"/>
              <a:t>Flexibility</a:t>
            </a:r>
          </a:p>
          <a:p>
            <a:r>
              <a:rPr lang="en-US"/>
              <a:t>Ability to segment</a:t>
            </a:r>
          </a:p>
        </p:txBody>
      </p:sp>
      <p:sp>
        <p:nvSpPr>
          <p:cNvPr id="211558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79950" y="1600200"/>
            <a:ext cx="3778250" cy="4572000"/>
          </a:xfrm>
        </p:spPr>
        <p:txBody>
          <a:bodyPr/>
          <a:lstStyle/>
          <a:p>
            <a:pPr>
              <a:buFontTx/>
              <a:buNone/>
            </a:pPr>
            <a:r>
              <a:rPr lang="en-US" b="1"/>
              <a:t>Disadvantages</a:t>
            </a:r>
          </a:p>
          <a:p>
            <a:r>
              <a:rPr lang="en-US"/>
              <a:t>Passive medium</a:t>
            </a:r>
          </a:p>
          <a:p>
            <a:r>
              <a:rPr lang="en-US"/>
              <a:t>Clutter</a:t>
            </a:r>
          </a:p>
          <a:p>
            <a:r>
              <a:rPr lang="en-US"/>
              <a:t>Unable to demonstrate product use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763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Print Ad Evaluation Criteria</a:t>
            </a:r>
          </a:p>
        </p:txBody>
      </p:sp>
      <p:sp>
        <p:nvSpPr>
          <p:cNvPr id="2117637" name="Rectangle 5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Is the message clear at a glance?</a:t>
            </a:r>
          </a:p>
          <a:p>
            <a:r>
              <a:rPr lang="en-US" sz="2800"/>
              <a:t>Is the benefit in the headline?</a:t>
            </a:r>
          </a:p>
          <a:p>
            <a:r>
              <a:rPr lang="en-US" sz="2800"/>
              <a:t>Does the illustration support the headline?</a:t>
            </a:r>
          </a:p>
          <a:p>
            <a:r>
              <a:rPr lang="en-US" sz="2800"/>
              <a:t>Does the first line of the copy support or explain the headline and illustration?</a:t>
            </a:r>
          </a:p>
          <a:p>
            <a:r>
              <a:rPr lang="en-US" sz="2800"/>
              <a:t>Is the ad easy to read and follow?</a:t>
            </a:r>
          </a:p>
          <a:p>
            <a:r>
              <a:rPr lang="en-US" sz="2800"/>
              <a:t>Is the product easily identified?</a:t>
            </a:r>
          </a:p>
          <a:p>
            <a:r>
              <a:rPr lang="en-US" sz="2800"/>
              <a:t>Is the brand or sponsor clearly identified?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6178" name="Picture 2" descr="http://blog.triphp.com/wp-content/uploads/2012/07/1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4267200" cy="3352799"/>
          </a:xfrm>
          <a:prstGeom prst="rect">
            <a:avLst/>
          </a:prstGeom>
          <a:noFill/>
        </p:spPr>
      </p:pic>
      <p:pic>
        <p:nvPicPr>
          <p:cNvPr id="2226180" name="Picture 4" descr="http://img.gawkerassets.com/img/18x7buynl89a6jpg/ku-x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3413" y="0"/>
            <a:ext cx="4920587" cy="6858000"/>
          </a:xfrm>
          <a:prstGeom prst="rect">
            <a:avLst/>
          </a:prstGeom>
          <a:noFill/>
        </p:spPr>
      </p:pic>
      <p:pic>
        <p:nvPicPr>
          <p:cNvPr id="2226182" name="Picture 6" descr="http://gdj.gdj.netdna-cdn.com/wp-content/uploads/2012/07/printads-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352800"/>
            <a:ext cx="4267200" cy="3505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3586" name="Picture 2" descr="https://lh4.googleusercontent.com/-93zvJqe5cyw/TXoMfs3HZYI/AAAAAAAAAM8/6ARZx9OUGBA/s1600/Oreo-wedge-print-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4648199" cy="3886200"/>
          </a:xfrm>
          <a:prstGeom prst="rect">
            <a:avLst/>
          </a:prstGeom>
          <a:noFill/>
        </p:spPr>
      </p:pic>
      <p:pic>
        <p:nvPicPr>
          <p:cNvPr id="2243588" name="Picture 4" descr="http://www.adweek.com/files/adfreak/images/BA-Cheese_P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19625" y="0"/>
            <a:ext cx="4524375" cy="6858000"/>
          </a:xfrm>
          <a:prstGeom prst="rect">
            <a:avLst/>
          </a:prstGeom>
          <a:noFill/>
        </p:spPr>
      </p:pic>
      <p:pic>
        <p:nvPicPr>
          <p:cNvPr id="2243590" name="Picture 6" descr="http://www.marsuno.com/wp-content/uploads/2013/04/mitsubishi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3886201"/>
            <a:ext cx="4648200" cy="2971799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 Selection</a:t>
            </a:r>
          </a:p>
        </p:txBody>
      </p:sp>
      <p:sp>
        <p:nvSpPr>
          <p:cNvPr id="2118662" name="Rectangle 6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17780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Reach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(# of unique exposures) - most important when launching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new products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flanker brands, brand extensions or when going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after undefined target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market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0" indent="17780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Frequency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(# of exposures in a specific time-frame) - most important when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there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strong competitors, a complex product solution, high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consumer resistance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or a frequent-purchase cycle.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  <a:p>
            <a:pPr marL="0" indent="177800" algn="just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Impact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– qualitative value of an exposure through a given medium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1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Choosing Among Major Media Types</a:t>
            </a:r>
          </a:p>
        </p:txBody>
      </p:sp>
      <p:sp>
        <p:nvSpPr>
          <p:cNvPr id="21217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Target audience and media habits</a:t>
            </a:r>
          </a:p>
          <a:p>
            <a:r>
              <a:rPr lang="en-US"/>
              <a:t>Product characteristics</a:t>
            </a:r>
          </a:p>
          <a:p>
            <a:r>
              <a:rPr lang="en-US"/>
              <a:t>Message characteristics</a:t>
            </a:r>
          </a:p>
          <a:p>
            <a:r>
              <a:rPr lang="en-US"/>
              <a:t>Cost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Major Media Types</a:t>
            </a:r>
          </a:p>
        </p:txBody>
      </p:sp>
      <p:sp>
        <p:nvSpPr>
          <p:cNvPr id="21227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762000" y="1600200"/>
            <a:ext cx="3778250" cy="4572000"/>
          </a:xfrm>
        </p:spPr>
        <p:txBody>
          <a:bodyPr/>
          <a:lstStyle/>
          <a:p>
            <a:r>
              <a:rPr lang="en-US"/>
              <a:t>Newspapers</a:t>
            </a:r>
          </a:p>
          <a:p>
            <a:r>
              <a:rPr lang="en-US"/>
              <a:t>Television</a:t>
            </a:r>
          </a:p>
          <a:p>
            <a:r>
              <a:rPr lang="en-US"/>
              <a:t>Direct mail</a:t>
            </a:r>
          </a:p>
          <a:p>
            <a:r>
              <a:rPr lang="en-US"/>
              <a:t>Radio</a:t>
            </a:r>
          </a:p>
          <a:p>
            <a:r>
              <a:rPr lang="en-US"/>
              <a:t>Magazines</a:t>
            </a:r>
          </a:p>
        </p:txBody>
      </p:sp>
      <p:sp>
        <p:nvSpPr>
          <p:cNvPr id="212275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79950" y="1600200"/>
            <a:ext cx="3778250" cy="4572000"/>
          </a:xfrm>
        </p:spPr>
        <p:txBody>
          <a:bodyPr/>
          <a:lstStyle/>
          <a:p>
            <a:r>
              <a:rPr lang="en-US"/>
              <a:t>Outdoor</a:t>
            </a:r>
          </a:p>
          <a:p>
            <a:r>
              <a:rPr lang="en-US"/>
              <a:t>Yellow Pages</a:t>
            </a:r>
          </a:p>
          <a:p>
            <a:r>
              <a:rPr lang="en-US"/>
              <a:t>Newsletters</a:t>
            </a:r>
          </a:p>
          <a:p>
            <a:r>
              <a:rPr lang="en-US"/>
              <a:t>Brochures</a:t>
            </a:r>
          </a:p>
          <a:p>
            <a:r>
              <a:rPr lang="en-US"/>
              <a:t>Telephone</a:t>
            </a:r>
          </a:p>
          <a:p>
            <a:r>
              <a:rPr lang="en-US"/>
              <a:t>Internet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4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Place Advertising</a:t>
            </a:r>
          </a:p>
        </p:txBody>
      </p:sp>
      <p:sp>
        <p:nvSpPr>
          <p:cNvPr id="21248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Billboards</a:t>
            </a:r>
          </a:p>
          <a:p>
            <a:r>
              <a:rPr lang="en-US" sz="2800"/>
              <a:t>Public spaces</a:t>
            </a:r>
          </a:p>
          <a:p>
            <a:r>
              <a:rPr lang="en-US" sz="2800"/>
              <a:t>Product placement</a:t>
            </a:r>
          </a:p>
          <a:p>
            <a:r>
              <a:rPr lang="en-US" sz="2800"/>
              <a:t>Point-of-purchase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Measures of Audience Size</a:t>
            </a:r>
          </a:p>
        </p:txBody>
      </p:sp>
      <p:sp>
        <p:nvSpPr>
          <p:cNvPr id="21258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600200"/>
            <a:ext cx="6781800" cy="4572000"/>
          </a:xfrm>
        </p:spPr>
        <p:txBody>
          <a:bodyPr/>
          <a:lstStyle/>
          <a:p>
            <a:r>
              <a:rPr lang="en-US" sz="2800"/>
              <a:t>Circulation</a:t>
            </a:r>
          </a:p>
          <a:p>
            <a:r>
              <a:rPr lang="en-US" sz="2800"/>
              <a:t>Audience</a:t>
            </a:r>
          </a:p>
          <a:p>
            <a:r>
              <a:rPr lang="en-US" sz="2800"/>
              <a:t>Effective audience</a:t>
            </a:r>
          </a:p>
          <a:p>
            <a:r>
              <a:rPr lang="en-US" sz="2800"/>
              <a:t>Effective ad-exposed audience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7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Factors Affecting Timing Patterns</a:t>
            </a:r>
          </a:p>
        </p:txBody>
      </p:sp>
      <p:sp>
        <p:nvSpPr>
          <p:cNvPr id="21278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Buyer turnover</a:t>
            </a:r>
          </a:p>
          <a:p>
            <a:r>
              <a:rPr lang="en-US"/>
              <a:t>Purchase frequency</a:t>
            </a:r>
          </a:p>
          <a:p>
            <a:r>
              <a:rPr lang="en-US"/>
              <a:t>Forgetting rate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Media Schedule Patterns</a:t>
            </a:r>
          </a:p>
        </p:txBody>
      </p:sp>
      <p:sp>
        <p:nvSpPr>
          <p:cNvPr id="21288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/>
              <a:t>Macro scheduling - according to seasonal or business trends </a:t>
            </a:r>
            <a:endParaRPr lang="en-GB" sz="3400" dirty="0" smtClean="0"/>
          </a:p>
          <a:p>
            <a:r>
              <a:rPr lang="en-US" sz="3400" dirty="0" smtClean="0"/>
              <a:t>Micro scheduling - allocating advertising expenditures within a short period to obtain the maximum impact</a:t>
            </a:r>
            <a:endParaRPr lang="en-GB" sz="3400" dirty="0" smtClean="0"/>
          </a:p>
          <a:p>
            <a:r>
              <a:rPr lang="en-US" sz="3400" dirty="0" smtClean="0"/>
              <a:t>Media timing decisions -  </a:t>
            </a:r>
            <a:endParaRPr lang="en-GB" sz="3400" dirty="0" smtClean="0"/>
          </a:p>
          <a:p>
            <a:pPr>
              <a:buNone/>
            </a:pPr>
            <a:r>
              <a:rPr lang="en-GB" sz="3400" dirty="0" smtClean="0"/>
              <a:t>	</a:t>
            </a:r>
            <a:r>
              <a:rPr lang="en-US" sz="3400" dirty="0" smtClean="0"/>
              <a:t>      a.   Continuity - schedule promotions evenly in a given period</a:t>
            </a:r>
            <a:endParaRPr lang="en-GB" sz="3400" dirty="0" smtClean="0"/>
          </a:p>
          <a:p>
            <a:pPr>
              <a:buNone/>
            </a:pPr>
            <a:r>
              <a:rPr lang="en-US" sz="3400" dirty="0" smtClean="0"/>
              <a:t>	      b.   Concentration - spend all advertising dollars in one period</a:t>
            </a:r>
            <a:endParaRPr lang="en-GB" sz="3400" dirty="0" smtClean="0"/>
          </a:p>
          <a:p>
            <a:pPr>
              <a:buNone/>
            </a:pPr>
            <a:r>
              <a:rPr lang="en-US" sz="3400" dirty="0" smtClean="0"/>
              <a:t>	      c.   </a:t>
            </a:r>
            <a:r>
              <a:rPr lang="en-US" sz="3400" dirty="0" err="1" smtClean="0"/>
              <a:t>Flighting</a:t>
            </a:r>
            <a:r>
              <a:rPr lang="en-US" sz="3400" dirty="0" smtClean="0"/>
              <a:t> - advertise in a period; skip a period, etc. Useful when funding is limited, the purchase cycle is relatively infrequent, or with seasonal items.</a:t>
            </a:r>
            <a:endParaRPr lang="en-GB" sz="3400" dirty="0" smtClean="0"/>
          </a:p>
          <a:p>
            <a:pPr>
              <a:buNone/>
            </a:pPr>
            <a:r>
              <a:rPr lang="en-US" sz="3400" dirty="0" smtClean="0"/>
              <a:t>	      d.  Pulsing - continuous advertising at low-weight levels reinforced by periods of heavier activity to help the audience learn the message more thoroughly </a:t>
            </a:r>
            <a:endParaRPr lang="en-GB" sz="3400" dirty="0" smtClean="0"/>
          </a:p>
          <a:p>
            <a:pPr>
              <a:buNone/>
            </a:pPr>
            <a:endParaRPr lang="en-GB" sz="3400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2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Evaluating Advertising Effectiveness</a:t>
            </a:r>
          </a:p>
        </p:txBody>
      </p:sp>
      <p:sp>
        <p:nvSpPr>
          <p:cNvPr id="212992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752600"/>
            <a:ext cx="7696200" cy="4419600"/>
          </a:xfrm>
        </p:spPr>
        <p:txBody>
          <a:bodyPr/>
          <a:lstStyle/>
          <a:p>
            <a:r>
              <a:rPr lang="en-US"/>
              <a:t>Communication Effect Research</a:t>
            </a:r>
          </a:p>
          <a:p>
            <a:pPr lvl="1"/>
            <a:r>
              <a:rPr lang="en-US" sz="3200"/>
              <a:t>Consumer feedback method</a:t>
            </a:r>
          </a:p>
          <a:p>
            <a:pPr lvl="1"/>
            <a:r>
              <a:rPr lang="en-US" sz="3200"/>
              <a:t>Portfolio tests</a:t>
            </a:r>
          </a:p>
          <a:p>
            <a:pPr lvl="1"/>
            <a:r>
              <a:rPr lang="en-US" sz="3200"/>
              <a:t>Laboratory tests</a:t>
            </a:r>
          </a:p>
          <a:p>
            <a:r>
              <a:rPr lang="en-US"/>
              <a:t>Sales-Effect Research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9060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en-GB" sz="9600" dirty="0" smtClean="0"/>
          </a:p>
          <a:p>
            <a:pPr algn="ctr">
              <a:buNone/>
            </a:pPr>
            <a:r>
              <a:rPr lang="en-GB" sz="9600" dirty="0" smtClean="0"/>
              <a:t>Thank You</a:t>
            </a:r>
            <a:endParaRPr lang="en-GB" sz="96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5624</TotalTime>
  <Words>675</Words>
  <Application>Microsoft Office PowerPoint</Application>
  <PresentationFormat>On-screen Show (4:3)</PresentationFormat>
  <Paragraphs>139</Paragraphs>
  <Slides>24</Slides>
  <Notes>19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Managing  Mass Communications</vt:lpstr>
      <vt:lpstr>Mass Communication</vt:lpstr>
      <vt:lpstr>What is Advertising?</vt:lpstr>
      <vt:lpstr>Slide 4</vt:lpstr>
      <vt:lpstr>The Five M’s of Advertising</vt:lpstr>
      <vt:lpstr>Advertising Objectives</vt:lpstr>
      <vt:lpstr>Factors to Consider in Setting an Advertising Budget</vt:lpstr>
      <vt:lpstr>Developing the  Advertising Campaign</vt:lpstr>
      <vt:lpstr>Creative Brief</vt:lpstr>
      <vt:lpstr>Television</vt:lpstr>
      <vt:lpstr>Slide 11</vt:lpstr>
      <vt:lpstr>Print Ads</vt:lpstr>
      <vt:lpstr>Print Ad Evaluation Criteria</vt:lpstr>
      <vt:lpstr>Slide 14</vt:lpstr>
      <vt:lpstr>Slide 15</vt:lpstr>
      <vt:lpstr>Media Selection</vt:lpstr>
      <vt:lpstr>Choosing Among Major Media Types</vt:lpstr>
      <vt:lpstr>Major Media Types</vt:lpstr>
      <vt:lpstr>Place Advertising</vt:lpstr>
      <vt:lpstr>Measures of Audience Size</vt:lpstr>
      <vt:lpstr>Factors Affecting Timing Patterns</vt:lpstr>
      <vt:lpstr>Media Schedule Patterns</vt:lpstr>
      <vt:lpstr>Evaluating Advertising Effectiveness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Kotler Keller 18</dc:title>
  <dc:creator>Tracy Tuten Ryan</dc:creator>
  <cp:lastModifiedBy>Administrator</cp:lastModifiedBy>
  <cp:revision>355</cp:revision>
  <dcterms:created xsi:type="dcterms:W3CDTF">2006-04-02T17:59:30Z</dcterms:created>
  <dcterms:modified xsi:type="dcterms:W3CDTF">2014-06-27T17:41:05Z</dcterms:modified>
</cp:coreProperties>
</file>