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handoutMasterIdLst>
    <p:handoutMasterId r:id="rId28"/>
  </p:handoutMasterIdLst>
  <p:sldIdLst>
    <p:sldId id="271" r:id="rId2"/>
    <p:sldId id="289" r:id="rId3"/>
    <p:sldId id="290" r:id="rId4"/>
    <p:sldId id="317" r:id="rId5"/>
    <p:sldId id="314" r:id="rId6"/>
    <p:sldId id="318" r:id="rId7"/>
    <p:sldId id="292" r:id="rId8"/>
    <p:sldId id="319" r:id="rId9"/>
    <p:sldId id="320" r:id="rId10"/>
    <p:sldId id="321" r:id="rId11"/>
    <p:sldId id="322" r:id="rId12"/>
    <p:sldId id="323" r:id="rId13"/>
    <p:sldId id="338" r:id="rId14"/>
    <p:sldId id="324" r:id="rId15"/>
    <p:sldId id="325" r:id="rId16"/>
    <p:sldId id="326" r:id="rId17"/>
    <p:sldId id="327" r:id="rId18"/>
    <p:sldId id="328" r:id="rId19"/>
    <p:sldId id="329" r:id="rId20"/>
    <p:sldId id="330" r:id="rId21"/>
    <p:sldId id="331" r:id="rId22"/>
    <p:sldId id="332" r:id="rId23"/>
    <p:sldId id="333" r:id="rId24"/>
    <p:sldId id="334" r:id="rId25"/>
    <p:sldId id="337" r:id="rId26"/>
  </p:sldIdLst>
  <p:sldSz cx="9144000" cy="6858000" type="screen4x3"/>
  <p:notesSz cx="7077075" cy="9382125"/>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505"/>
    <a:srgbClr val="D8AF00"/>
    <a:srgbClr val="E1F2F3"/>
    <a:srgbClr val="F0C200"/>
    <a:srgbClr val="9900CC"/>
    <a:srgbClr val="65D7FF"/>
    <a:srgbClr val="F00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571" autoAdjust="0"/>
    <p:restoredTop sz="94762" autoAdjust="0"/>
  </p:normalViewPr>
  <p:slideViewPr>
    <p:cSldViewPr>
      <p:cViewPr>
        <p:scale>
          <a:sx n="70" d="100"/>
          <a:sy n="70" d="100"/>
        </p:scale>
        <p:origin x="-1656" y="-7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520" y="-84"/>
      </p:cViewPr>
      <p:guideLst>
        <p:guide orient="horz" pos="2955"/>
        <p:guide pos="222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4046" tIns="47023" rIns="94046" bIns="47023" rtlCol="0"/>
          <a:lstStyle>
            <a:lvl1pPr algn="l">
              <a:defRPr sz="1200" dirty="0">
                <a:latin typeface="Arial" charset="0"/>
              </a:defRPr>
            </a:lvl1pPr>
          </a:lstStyle>
          <a:p>
            <a:pPr>
              <a:defRPr/>
            </a:pPr>
            <a:endParaRPr lang="en-US"/>
          </a:p>
        </p:txBody>
      </p:sp>
      <p:sp>
        <p:nvSpPr>
          <p:cNvPr id="3" name="Date Placeholder 2"/>
          <p:cNvSpPr>
            <a:spLocks noGrp="1"/>
          </p:cNvSpPr>
          <p:nvPr>
            <p:ph type="dt" sz="quarter" idx="1"/>
          </p:nvPr>
        </p:nvSpPr>
        <p:spPr>
          <a:xfrm>
            <a:off x="4008438" y="0"/>
            <a:ext cx="3067050" cy="468313"/>
          </a:xfrm>
          <a:prstGeom prst="rect">
            <a:avLst/>
          </a:prstGeom>
        </p:spPr>
        <p:txBody>
          <a:bodyPr vert="horz" lIns="94046" tIns="47023" rIns="94046" bIns="47023" rtlCol="0"/>
          <a:lstStyle>
            <a:lvl1pPr algn="r">
              <a:defRPr sz="1200" smtClean="0">
                <a:latin typeface="Arial" charset="0"/>
              </a:defRPr>
            </a:lvl1pPr>
          </a:lstStyle>
          <a:p>
            <a:pPr>
              <a:defRPr/>
            </a:pPr>
            <a:fld id="{15608A15-4D1D-4E8A-8A99-379D1B4902AC}" type="datetimeFigureOut">
              <a:rPr lang="en-US"/>
              <a:pPr>
                <a:defRPr/>
              </a:pPr>
              <a:t>6/26/2014</a:t>
            </a:fld>
            <a:endParaRPr lang="en-US" dirty="0"/>
          </a:p>
        </p:txBody>
      </p:sp>
      <p:sp>
        <p:nvSpPr>
          <p:cNvPr id="4" name="Footer Placeholder 3"/>
          <p:cNvSpPr>
            <a:spLocks noGrp="1"/>
          </p:cNvSpPr>
          <p:nvPr>
            <p:ph type="ftr" sz="quarter" idx="2"/>
          </p:nvPr>
        </p:nvSpPr>
        <p:spPr>
          <a:xfrm>
            <a:off x="0" y="8910638"/>
            <a:ext cx="3067050" cy="469900"/>
          </a:xfrm>
          <a:prstGeom prst="rect">
            <a:avLst/>
          </a:prstGeom>
        </p:spPr>
        <p:txBody>
          <a:bodyPr vert="horz" lIns="94046" tIns="47023" rIns="94046" bIns="47023" rtlCol="0" anchor="b"/>
          <a:lstStyle>
            <a:lvl1pPr algn="l">
              <a:defRPr sz="1200" dirty="0">
                <a:latin typeface="Arial" charset="0"/>
              </a:defRPr>
            </a:lvl1pPr>
          </a:lstStyle>
          <a:p>
            <a:pPr>
              <a:defRPr/>
            </a:pPr>
            <a:endParaRPr lang="en-US"/>
          </a:p>
        </p:txBody>
      </p:sp>
      <p:sp>
        <p:nvSpPr>
          <p:cNvPr id="5" name="Slide Number Placeholder 4"/>
          <p:cNvSpPr>
            <a:spLocks noGrp="1"/>
          </p:cNvSpPr>
          <p:nvPr>
            <p:ph type="sldNum" sz="quarter" idx="3"/>
          </p:nvPr>
        </p:nvSpPr>
        <p:spPr>
          <a:xfrm>
            <a:off x="4008438" y="8910638"/>
            <a:ext cx="3067050" cy="469900"/>
          </a:xfrm>
          <a:prstGeom prst="rect">
            <a:avLst/>
          </a:prstGeom>
        </p:spPr>
        <p:txBody>
          <a:bodyPr vert="horz" lIns="94046" tIns="47023" rIns="94046" bIns="47023" rtlCol="0" anchor="b"/>
          <a:lstStyle>
            <a:lvl1pPr algn="r">
              <a:defRPr sz="1200" smtClean="0">
                <a:latin typeface="Arial" charset="0"/>
              </a:defRPr>
            </a:lvl1pPr>
          </a:lstStyle>
          <a:p>
            <a:pPr>
              <a:defRPr/>
            </a:pPr>
            <a:fld id="{E64306CD-68B0-4028-BF1D-85B784A0CE76}"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defRPr sz="1200" dirty="0">
                <a:latin typeface="Arial" charset="0"/>
              </a:defRPr>
            </a:lvl1pPr>
          </a:lstStyle>
          <a:p>
            <a:pPr>
              <a:defRPr/>
            </a:pPr>
            <a:endParaRPr lang="en-US"/>
          </a:p>
        </p:txBody>
      </p:sp>
      <p:sp>
        <p:nvSpPr>
          <p:cNvPr id="4099"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lgn="r">
              <a:defRPr sz="1200" dirty="0">
                <a:latin typeface="Arial"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93800" y="703263"/>
            <a:ext cx="4689475" cy="35179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8025" y="4456113"/>
            <a:ext cx="5661025" cy="4222750"/>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defRPr sz="1200" dirty="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4008438"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lgn="r">
              <a:defRPr sz="1200">
                <a:latin typeface="Arial" charset="0"/>
              </a:defRPr>
            </a:lvl1pPr>
          </a:lstStyle>
          <a:p>
            <a:pPr>
              <a:defRPr/>
            </a:pPr>
            <a:fld id="{8AACEBE0-1BB5-4EB7-9535-119A376805F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p:spPr>
        <p:txBody>
          <a:bodyPr/>
          <a:lstStyle/>
          <a:p>
            <a:fld id="{D6B61BDF-E9B4-4BBF-B8FA-DB87E89E441B}" type="slidenum">
              <a:rPr lang="en-US" smtClean="0">
                <a:latin typeface="Arial" pitchFamily="34" charset="0"/>
              </a:rPr>
              <a:pPr/>
              <a:t>1</a:t>
            </a:fld>
            <a:endParaRPr lang="en-US" smtClean="0">
              <a:latin typeface="Arial" pitchFamily="34" charset="0"/>
            </a:endParaRPr>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a:noFill/>
        </p:spPr>
        <p:txBody>
          <a:bodyPr/>
          <a:lstStyle/>
          <a:p>
            <a:fld id="{39A25B75-F266-482C-902D-EBA4783A8F4F}" type="slidenum">
              <a:rPr lang="en-US" smtClean="0">
                <a:latin typeface="Arial" pitchFamily="34" charset="0"/>
              </a:rPr>
              <a:pPr/>
              <a:t>2</a:t>
            </a:fld>
            <a:endParaRPr lang="en-US" smtClean="0">
              <a:latin typeface="Arial" pitchFamily="34" charset="0"/>
            </a:endParaRPr>
          </a:p>
        </p:txBody>
      </p:sp>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57D03E37-A4E2-4CC0-857C-12DA9380B952}" type="slidenum">
              <a:rPr lang="en-US" smtClean="0">
                <a:latin typeface="Arial" pitchFamily="34" charset="0"/>
              </a:rPr>
              <a:pPr/>
              <a:t>3</a:t>
            </a:fld>
            <a:endParaRPr lang="en-US" smtClean="0">
              <a:latin typeface="Arial" pitchFamily="34" charset="0"/>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57D03E37-A4E2-4CC0-857C-12DA9380B952}" type="slidenum">
              <a:rPr lang="en-US" smtClean="0">
                <a:latin typeface="Arial" pitchFamily="34" charset="0"/>
              </a:rPr>
              <a:pPr/>
              <a:t>4</a:t>
            </a:fld>
            <a:endParaRPr lang="en-US" smtClean="0">
              <a:latin typeface="Arial" pitchFamily="34" charset="0"/>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57D03E37-A4E2-4CC0-857C-12DA9380B952}" type="slidenum">
              <a:rPr lang="en-US" smtClean="0">
                <a:latin typeface="Arial" pitchFamily="34" charset="0"/>
              </a:rPr>
              <a:pPr/>
              <a:t>5</a:t>
            </a:fld>
            <a:endParaRPr lang="en-US" smtClean="0">
              <a:latin typeface="Arial" pitchFamily="34" charset="0"/>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p:spPr>
        <p:txBody>
          <a:bodyPr/>
          <a:lstStyle/>
          <a:p>
            <a:fld id="{57D03E37-A4E2-4CC0-857C-12DA9380B952}" type="slidenum">
              <a:rPr lang="en-US" smtClean="0">
                <a:latin typeface="Arial" pitchFamily="34" charset="0"/>
              </a:rPr>
              <a:pPr/>
              <a:t>6</a:t>
            </a:fld>
            <a:endParaRPr lang="en-US" smtClean="0">
              <a:latin typeface="Arial" pitchFamily="34" charset="0"/>
            </a:endParaRPr>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0E288875-097D-4184-908A-4F7643B8E68C}" type="slidenum">
              <a:rPr lang="en-US" smtClean="0">
                <a:latin typeface="Arial" pitchFamily="34" charset="0"/>
              </a:rPr>
              <a:pPr/>
              <a:t>7</a:t>
            </a:fld>
            <a:endParaRPr lang="en-US" smtClean="0">
              <a:latin typeface="Arial" pitchFamily="34"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0E288875-097D-4184-908A-4F7643B8E68C}" type="slidenum">
              <a:rPr lang="en-US" smtClean="0">
                <a:latin typeface="Arial" pitchFamily="34" charset="0"/>
              </a:rPr>
              <a:pPr/>
              <a:t>8</a:t>
            </a:fld>
            <a:endParaRPr lang="en-US" smtClean="0">
              <a:latin typeface="Arial" pitchFamily="34"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0E288875-097D-4184-908A-4F7643B8E68C}" type="slidenum">
              <a:rPr lang="en-US" smtClean="0">
                <a:latin typeface="Arial" pitchFamily="34" charset="0"/>
              </a:rPr>
              <a:pPr/>
              <a:t>9</a:t>
            </a:fld>
            <a:endParaRPr lang="en-US" smtClean="0">
              <a:latin typeface="Arial" pitchFamily="34"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0E288875-097D-4184-908A-4F7643B8E68C}" type="slidenum">
              <a:rPr lang="en-US" smtClean="0">
                <a:latin typeface="Arial" pitchFamily="34" charset="0"/>
              </a:rPr>
              <a:pPr/>
              <a:t>10</a:t>
            </a:fld>
            <a:endParaRPr lang="en-US" smtClean="0">
              <a:latin typeface="Arial" pitchFamily="34"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0E288875-097D-4184-908A-4F7643B8E68C}" type="slidenum">
              <a:rPr lang="en-US" smtClean="0">
                <a:latin typeface="Arial" pitchFamily="34" charset="0"/>
              </a:rPr>
              <a:pPr/>
              <a:t>11</a:t>
            </a:fld>
            <a:endParaRPr lang="en-US" smtClean="0">
              <a:latin typeface="Arial" pitchFamily="34"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p:spPr>
        <p:txBody>
          <a:bodyPr/>
          <a:lstStyle/>
          <a:p>
            <a:fld id="{0E288875-097D-4184-908A-4F7643B8E68C}" type="slidenum">
              <a:rPr lang="en-US" smtClean="0">
                <a:latin typeface="Arial" pitchFamily="34" charset="0"/>
              </a:rPr>
              <a:pPr/>
              <a:t>12</a:t>
            </a:fld>
            <a:endParaRPr lang="en-US" smtClean="0">
              <a:latin typeface="Arial" pitchFamily="34" charset="0"/>
            </a:endParaRPr>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7"/>
          <p:cNvSpPr/>
          <p:nvPr userDrawn="1"/>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5" name="Picture 5"/>
          <p:cNvPicPr>
            <a:picLocks noChangeAspect="1" noChangeArrowheads="1"/>
          </p:cNvPicPr>
          <p:nvPr userDrawn="1"/>
        </p:nvPicPr>
        <p:blipFill>
          <a:blip r:embed="rId2" cstate="print">
            <a:clrChange>
              <a:clrFrom>
                <a:srgbClr val="231F20"/>
              </a:clrFrom>
              <a:clrTo>
                <a:srgbClr val="231F20">
                  <a:alpha val="0"/>
                </a:srgbClr>
              </a:clrTo>
            </a:clrChange>
          </a:blip>
          <a:srcRect/>
          <a:stretch>
            <a:fillRect/>
          </a:stretch>
        </p:blipFill>
        <p:spPr bwMode="auto">
          <a:xfrm>
            <a:off x="0" y="0"/>
            <a:ext cx="1447800" cy="6858000"/>
          </a:xfrm>
          <a:prstGeom prst="rect">
            <a:avLst/>
          </a:prstGeom>
          <a:noFill/>
          <a:ln w="9525">
            <a:noFill/>
            <a:miter lim="800000"/>
            <a:headEnd/>
            <a:tailEnd/>
          </a:ln>
        </p:spPr>
      </p:pic>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
        <p:nvSpPr>
          <p:cNvPr id="6" name="TextBox 5"/>
          <p:cNvSpPr txBox="1"/>
          <p:nvPr userDrawn="1"/>
        </p:nvSpPr>
        <p:spPr>
          <a:xfrm>
            <a:off x="2438400" y="6400800"/>
            <a:ext cx="5562600" cy="369332"/>
          </a:xfrm>
          <a:prstGeom prst="rect">
            <a:avLst/>
          </a:prstGeom>
          <a:noFill/>
        </p:spPr>
        <p:txBody>
          <a:bodyPr wrap="square" rtlCol="0">
            <a:spAutoFit/>
          </a:bodyPr>
          <a:lstStyle/>
          <a:p>
            <a:pPr algn="ctr"/>
            <a:r>
              <a:rPr lang="en-US" dirty="0" smtClean="0">
                <a:solidFill>
                  <a:schemeClr val="bg1"/>
                </a:solidFill>
              </a:rPr>
              <a:t>Framework for Marketing Management</a:t>
            </a:r>
            <a:endParaRPr lang="en-US" dirty="0">
              <a:solidFill>
                <a:schemeClr val="bg1"/>
              </a:solidFill>
            </a:endParaRP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33400" y="1600200"/>
            <a:ext cx="792480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sz="1200" dirty="0" smtClean="0"/>
            </a:lvl1pPr>
          </a:lstStyle>
          <a:p>
            <a:pPr>
              <a:defRPr/>
            </a:pPr>
            <a:r>
              <a:rPr lang="en-US" dirty="0"/>
              <a:t>Copyright © 2011 Pearson Education, Inc.  Publishing as Prentice Hall			     </a:t>
            </a:r>
            <a:r>
              <a:rPr lang="en-US" dirty="0" smtClean="0"/>
              <a:t>13-</a:t>
            </a:r>
            <a:fld id="{3D5D6671-21BA-4972-96F2-4557E057A97C}" type="slidenum">
              <a:rPr lang="en-US"/>
              <a:pPr>
                <a:defRPr/>
              </a:pPr>
              <a:t>‹#›</a:t>
            </a:fld>
            <a:endParaRPr lang="en-US" dirty="0"/>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1-</a:t>
            </a:r>
            <a:fld id="{26FA7185-4A38-4C9A-BE05-5615A5B4E80E}"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0"/>
          </p:nvPr>
        </p:nvSpPr>
        <p:spPr/>
        <p:txBody>
          <a:bodyPr/>
          <a:lstStyle>
            <a:lvl1pPr>
              <a:defRPr sz="1200" dirty="0" smtClean="0"/>
            </a:lvl1pPr>
          </a:lstStyle>
          <a:p>
            <a:pPr>
              <a:defRPr/>
            </a:pPr>
            <a:r>
              <a:rPr lang="en-US" dirty="0"/>
              <a:t>Copyright © 2011 Pearson Education, Inc.  Publishing as Prentice Hall			       </a:t>
            </a:r>
            <a:r>
              <a:rPr lang="en-US" dirty="0" smtClean="0"/>
              <a:t>13-</a:t>
            </a:r>
            <a:fld id="{7C5128F3-CA02-4A38-949E-2AE34E9F3B13}" type="slidenum">
              <a:rPr lang="en-US"/>
              <a:pPr>
                <a:defRPr/>
              </a:pPr>
              <a:t>‹#›</a:t>
            </a:fld>
            <a:endParaRPr lang="en-US" dirty="0"/>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sz="1400" dirty="0" smtClean="0"/>
            </a:lvl1pPr>
          </a:lstStyle>
          <a:p>
            <a:pPr>
              <a:defRPr/>
            </a:pPr>
            <a:r>
              <a:rPr lang="en-US"/>
              <a:t>Copyright © 2011 Pearson Education, Inc.  Publishing as Prentice Hall		     1-</a:t>
            </a:r>
            <a:fld id="{072FA336-A9CF-4DFC-94A9-E44E589677BA}"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Footer Placeholder 2"/>
          <p:cNvSpPr>
            <a:spLocks noGrp="1"/>
          </p:cNvSpPr>
          <p:nvPr>
            <p:ph type="ftr" sz="quarter" idx="10"/>
          </p:nvPr>
        </p:nvSpPr>
        <p:spPr/>
        <p:txBody>
          <a:bodyPr/>
          <a:lstStyle>
            <a:lvl1pPr>
              <a:defRPr sz="1200" dirty="0" smtClean="0"/>
            </a:lvl1pPr>
          </a:lstStyle>
          <a:p>
            <a:pPr>
              <a:defRPr/>
            </a:pPr>
            <a:r>
              <a:rPr lang="en-US" dirty="0"/>
              <a:t>Copyright © 2011 Pearson Education, Inc.  Publishing as Prentice Hall		  	    </a:t>
            </a:r>
            <a:r>
              <a:rPr lang="en-US" dirty="0" smtClean="0"/>
              <a:t>13-</a:t>
            </a:r>
            <a:fld id="{6D7B549C-6A16-4E67-A581-65E8AC162516}" type="slidenum">
              <a:rPr lang="en-US"/>
              <a:pPr>
                <a:defRPr/>
              </a:pPr>
              <a:t>‹#›</a:t>
            </a:fld>
            <a:endParaRPr lang="en-US" dirty="0"/>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sz="1200" dirty="0" smtClean="0"/>
            </a:lvl1pPr>
          </a:lstStyle>
          <a:p>
            <a:pPr>
              <a:defRPr/>
            </a:pPr>
            <a:r>
              <a:rPr lang="en-US" dirty="0"/>
              <a:t>Copyright © 2011 Pearson Education, Inc.  Publishing as Prentice Hall		 	      </a:t>
            </a:r>
            <a:r>
              <a:rPr lang="en-US" dirty="0" smtClean="0"/>
              <a:t>13-</a:t>
            </a:r>
            <a:fld id="{C9160355-9A6F-408F-B9A5-3B9E60AFFB1E}" type="slidenum">
              <a:rPr lang="en-US"/>
              <a:pPr>
                <a:defRPr/>
              </a:pPr>
              <a:t>‹#›</a:t>
            </a:fld>
            <a:endParaRPr lang="en-US" dirty="0"/>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z="1400" dirty="0" smtClean="0"/>
            </a:lvl1pPr>
          </a:lstStyle>
          <a:p>
            <a:pPr>
              <a:defRPr/>
            </a:pPr>
            <a:r>
              <a:rPr lang="en-US"/>
              <a:t>Copyright © 2011 Pearson Education, Inc.  Publishing as Prentice Hall		      1-</a:t>
            </a:r>
            <a:fld id="{204B8F9E-6956-465F-9976-79F1AE2E990A}"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2DFEAD45-8A8E-485A-988E-2E2EBEA9F9AF}"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E20D5CA9-9004-457E-B505-DDA7CF952AE4}"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274638"/>
            <a:ext cx="1924050" cy="5897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61975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01BC0DEE-D18E-4418-A538-AA90AA254038}" type="slidenum">
              <a:rPr lang="en-US"/>
              <a:pPr>
                <a:defRPr/>
              </a:pPr>
              <a:t>‹#›</a:t>
            </a:fld>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p:txBody>
          <a:bodyPr/>
          <a:lstStyle>
            <a:lvl1pPr>
              <a:defRPr sz="1400" dirty="0"/>
            </a:lvl1pPr>
          </a:lstStyle>
          <a:p>
            <a:pPr>
              <a:defRPr/>
            </a:pPr>
            <a:r>
              <a:rPr lang="en-US" dirty="0"/>
              <a:t>Copyright © </a:t>
            </a:r>
            <a:r>
              <a:rPr lang="en-US" dirty="0" smtClean="0"/>
              <a:t>2011 </a:t>
            </a:r>
            <a:r>
              <a:rPr lang="en-US" dirty="0"/>
              <a:t>Pearson Education, Inc.  Publishing as Prentice Hall        		         </a:t>
            </a:r>
            <a:r>
              <a:rPr lang="en-US" dirty="0" smtClean="0"/>
              <a:t>13-</a:t>
            </a:r>
            <a:fld id="{55E8DDFF-BE8B-4B1C-82C3-0C70E4B9D5FE}" type="slidenum">
              <a:rPr lang="en-US"/>
              <a:pPr>
                <a:defRPr/>
              </a:pPr>
              <a:t>‹#›</a:t>
            </a:fld>
            <a:endParaRPr lang="en-US" dirty="0"/>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ftr" sz="quarter" idx="3"/>
          </p:nvPr>
        </p:nvSpPr>
        <p:spPr bwMode="auto">
          <a:xfrm>
            <a:off x="228600" y="6381750"/>
            <a:ext cx="8610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smtClean="0">
                <a:latin typeface="Arial" charset="0"/>
              </a:defRPr>
            </a:lvl1pPr>
          </a:lstStyle>
          <a:p>
            <a:pPr>
              <a:defRPr/>
            </a:pPr>
            <a:r>
              <a:rPr lang="en-US" dirty="0"/>
              <a:t>Copyright © 2011 Pearson Education, Inc.  Publishing as Prentice Hall		          	   </a:t>
            </a:r>
            <a:r>
              <a:rPr lang="en-US" dirty="0" smtClean="0"/>
              <a:t>13-</a:t>
            </a:r>
            <a:fld id="{79BE4A63-1B57-4D91-A6AD-9839F27BE826}" type="slidenum">
              <a:rPr lang="en-US"/>
              <a:pPr>
                <a:defRPr/>
              </a:pPr>
              <a:t>‹#›</a:t>
            </a:fld>
            <a:endParaRPr lang="en-US" dirty="0"/>
          </a:p>
        </p:txBody>
      </p:sp>
      <p:sp>
        <p:nvSpPr>
          <p:cNvPr id="1027" name="Rectangle 3"/>
          <p:cNvSpPr>
            <a:spLocks noGrp="1" noChangeArrowheads="1"/>
          </p:cNvSpPr>
          <p:nvPr>
            <p:ph type="body" idx="1"/>
          </p:nvPr>
        </p:nvSpPr>
        <p:spPr bwMode="auto">
          <a:xfrm>
            <a:off x="762000" y="1600200"/>
            <a:ext cx="76962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2"/>
          <p:cNvSpPr>
            <a:spLocks noGrp="1" noChangeArrowheads="1"/>
          </p:cNvSpPr>
          <p:nvPr>
            <p:ph type="title"/>
          </p:nvPr>
        </p:nvSpPr>
        <p:spPr bwMode="auto">
          <a:xfrm>
            <a:off x="762000" y="274638"/>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 name="Rectangle 10"/>
          <p:cNvSpPr/>
          <p:nvPr userDrawn="1"/>
        </p:nvSpPr>
        <p:spPr>
          <a:xfrm>
            <a:off x="8458200" y="0"/>
            <a:ext cx="6858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Isosceles Triangle 11"/>
          <p:cNvSpPr/>
          <p:nvPr userDrawn="1"/>
        </p:nvSpPr>
        <p:spPr>
          <a:xfrm rot="16200000">
            <a:off x="5724525" y="2752725"/>
            <a:ext cx="6858000" cy="1352550"/>
          </a:xfrm>
          <a:prstGeom prst="triangle">
            <a:avLst/>
          </a:prstGeom>
          <a:solidFill>
            <a:schemeClr val="bg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Isosceles Triangle 12"/>
          <p:cNvSpPr/>
          <p:nvPr userDrawn="1"/>
        </p:nvSpPr>
        <p:spPr>
          <a:xfrm rot="16200000">
            <a:off x="-228600" y="381000"/>
            <a:ext cx="1143000" cy="381000"/>
          </a:xfrm>
          <a:prstGeom prst="triangle">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userDrawn="1"/>
        </p:nvSpPr>
        <p:spPr>
          <a:xfrm>
            <a:off x="0" y="0"/>
            <a:ext cx="152400" cy="1143000"/>
          </a:xfrm>
          <a:prstGeom prst="rect">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600" b="1">
          <a:solidFill>
            <a:schemeClr val="tx1"/>
          </a:solidFill>
          <a:latin typeface="+mj-lt"/>
          <a:ea typeface="+mj-ea"/>
          <a:cs typeface="+mj-cs"/>
        </a:defRPr>
      </a:lvl1pPr>
      <a:lvl2pPr algn="l" rtl="0" eaLnBrk="0" fontAlgn="base" hangingPunct="0">
        <a:spcBef>
          <a:spcPct val="0"/>
        </a:spcBef>
        <a:spcAft>
          <a:spcPct val="0"/>
        </a:spcAft>
        <a:defRPr sz="3600" b="1">
          <a:solidFill>
            <a:schemeClr val="tx1"/>
          </a:solidFill>
          <a:latin typeface="Arial" charset="0"/>
        </a:defRPr>
      </a:lvl2pPr>
      <a:lvl3pPr algn="l" rtl="0" eaLnBrk="0" fontAlgn="base" hangingPunct="0">
        <a:spcBef>
          <a:spcPct val="0"/>
        </a:spcBef>
        <a:spcAft>
          <a:spcPct val="0"/>
        </a:spcAft>
        <a:defRPr sz="3600" b="1">
          <a:solidFill>
            <a:schemeClr val="tx1"/>
          </a:solidFill>
          <a:latin typeface="Arial" charset="0"/>
        </a:defRPr>
      </a:lvl3pPr>
      <a:lvl4pPr algn="l" rtl="0" eaLnBrk="0" fontAlgn="base" hangingPunct="0">
        <a:spcBef>
          <a:spcPct val="0"/>
        </a:spcBef>
        <a:spcAft>
          <a:spcPct val="0"/>
        </a:spcAft>
        <a:defRPr sz="3600" b="1">
          <a:solidFill>
            <a:schemeClr val="tx1"/>
          </a:solidFill>
          <a:latin typeface="Arial" charset="0"/>
        </a:defRPr>
      </a:lvl4pPr>
      <a:lvl5pPr algn="l" rtl="0" eaLnBrk="0" fontAlgn="base" hangingPunct="0">
        <a:spcBef>
          <a:spcPct val="0"/>
        </a:spcBef>
        <a:spcAft>
          <a:spcPct val="0"/>
        </a:spcAft>
        <a:defRPr sz="3600" b="1">
          <a:solidFill>
            <a:schemeClr val="tx1"/>
          </a:solidFill>
          <a:latin typeface="Arial" charset="0"/>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eaLnBrk="0" fontAlgn="base" hangingPunct="0">
        <a:spcBef>
          <a:spcPct val="10000"/>
        </a:spcBef>
        <a:spcAft>
          <a:spcPct val="10000"/>
        </a:spcAft>
        <a:buClr>
          <a:schemeClr val="tx1"/>
        </a:buClr>
        <a:buSzPct val="50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10000"/>
        </a:spcBef>
        <a:spcAft>
          <a:spcPct val="10000"/>
        </a:spcAft>
        <a:buClr>
          <a:schemeClr val="tx1"/>
        </a:buClr>
        <a:buSzPct val="50000"/>
        <a:buFont typeface="Wingdings" pitchFamily="2" charset="2"/>
        <a:buChar char="§"/>
        <a:defRPr sz="2800">
          <a:solidFill>
            <a:schemeClr val="tx1"/>
          </a:solidFill>
          <a:latin typeface="+mn-lt"/>
        </a:defRPr>
      </a:lvl2pPr>
      <a:lvl3pPr marL="1143000" indent="-228600" algn="l" rtl="0" eaLnBrk="0" fontAlgn="base" hangingPunct="0">
        <a:spcBef>
          <a:spcPct val="10000"/>
        </a:spcBef>
        <a:spcAft>
          <a:spcPct val="10000"/>
        </a:spcAft>
        <a:buClr>
          <a:schemeClr val="tx1"/>
        </a:buClr>
        <a:buSzPct val="50000"/>
        <a:buFont typeface="Wingdings" pitchFamily="2" charset="2"/>
        <a:buChar char="§"/>
        <a:defRPr sz="2400">
          <a:solidFill>
            <a:schemeClr val="tx1"/>
          </a:solidFill>
          <a:latin typeface="+mn-lt"/>
        </a:defRPr>
      </a:lvl3pPr>
      <a:lvl4pPr marL="1600200" indent="-228600" algn="l" rtl="0" eaLnBrk="0" fontAlgn="base" hangingPunct="0">
        <a:spcBef>
          <a:spcPct val="25000"/>
        </a:spcBef>
        <a:spcAft>
          <a:spcPct val="25000"/>
        </a:spcAft>
        <a:buClr>
          <a:schemeClr val="tx1"/>
        </a:buClr>
        <a:buSzPct val="50000"/>
        <a:buFont typeface="Wingdings" pitchFamily="2" charset="2"/>
        <a:buChar char="§"/>
        <a:defRPr sz="2400">
          <a:solidFill>
            <a:schemeClr val="tx1"/>
          </a:solidFill>
          <a:latin typeface="+mn-lt"/>
        </a:defRPr>
      </a:lvl4pPr>
      <a:lvl5pPr marL="2057400" indent="-228600" algn="l" rtl="0" eaLnBrk="0" fontAlgn="base" hangingPunct="0">
        <a:spcBef>
          <a:spcPct val="25000"/>
        </a:spcBef>
        <a:spcAft>
          <a:spcPct val="25000"/>
        </a:spcAft>
        <a:buClr>
          <a:schemeClr val="tx1"/>
        </a:buClr>
        <a:buSzPct val="50000"/>
        <a:buFont typeface="Wingdings" pitchFamily="2" charset="2"/>
        <a:buChar char="§"/>
        <a:defRPr sz="2400">
          <a:solidFill>
            <a:schemeClr val="tx1"/>
          </a:solidFill>
          <a:latin typeface="+mn-lt"/>
        </a:defRPr>
      </a:lvl5pPr>
      <a:lvl6pPr marL="2514600" indent="-228600" algn="l" rtl="0" fontAlgn="base">
        <a:spcBef>
          <a:spcPct val="25000"/>
        </a:spcBef>
        <a:spcAft>
          <a:spcPct val="25000"/>
        </a:spcAft>
        <a:buClr>
          <a:schemeClr val="tx1"/>
        </a:buClr>
        <a:buChar char="•"/>
        <a:defRPr sz="2000">
          <a:solidFill>
            <a:schemeClr val="tx1"/>
          </a:solidFill>
          <a:latin typeface="+mn-lt"/>
        </a:defRPr>
      </a:lvl6pPr>
      <a:lvl7pPr marL="2971800" indent="-228600" algn="l" rtl="0" fontAlgn="base">
        <a:spcBef>
          <a:spcPct val="25000"/>
        </a:spcBef>
        <a:spcAft>
          <a:spcPct val="25000"/>
        </a:spcAft>
        <a:buClr>
          <a:schemeClr val="tx1"/>
        </a:buClr>
        <a:buChar char="•"/>
        <a:defRPr sz="2000">
          <a:solidFill>
            <a:schemeClr val="tx1"/>
          </a:solidFill>
          <a:latin typeface="+mn-lt"/>
        </a:defRPr>
      </a:lvl7pPr>
      <a:lvl8pPr marL="3429000" indent="-228600" algn="l" rtl="0" fontAlgn="base">
        <a:spcBef>
          <a:spcPct val="25000"/>
        </a:spcBef>
        <a:spcAft>
          <a:spcPct val="25000"/>
        </a:spcAft>
        <a:buClr>
          <a:schemeClr val="tx1"/>
        </a:buClr>
        <a:buChar char="•"/>
        <a:defRPr sz="2000">
          <a:solidFill>
            <a:schemeClr val="tx1"/>
          </a:solidFill>
          <a:latin typeface="+mn-lt"/>
        </a:defRPr>
      </a:lvl8pPr>
      <a:lvl9pPr marL="3886200" indent="-228600" algn="l" rtl="0" fontAlgn="base">
        <a:spcBef>
          <a:spcPct val="25000"/>
        </a:spcBef>
        <a:spcAft>
          <a:spcPct val="2500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 Id="rId9"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gif"/></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a:xfrm>
            <a:off x="2438400" y="1143000"/>
            <a:ext cx="5562600" cy="4495800"/>
          </a:xfrm>
        </p:spPr>
        <p:txBody>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Designing and Managing </a:t>
            </a:r>
            <a:br>
              <a:rPr lang="en-US" dirty="0" smtClean="0">
                <a:solidFill>
                  <a:schemeClr val="tx1"/>
                </a:solidFill>
                <a:latin typeface="Garamond" pitchFamily="18" charset="0"/>
              </a:rPr>
            </a:br>
            <a:r>
              <a:rPr lang="en-US" dirty="0" smtClean="0">
                <a:solidFill>
                  <a:schemeClr val="tx1"/>
                </a:solidFill>
                <a:latin typeface="Garamond" pitchFamily="18" charset="0"/>
              </a:rPr>
              <a:t>Integrated Marketing Channels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pPr eaLnBrk="1" hangingPunct="1"/>
            <a:r>
              <a:rPr lang="en-US" smtClean="0"/>
              <a:t>Channel Power</a:t>
            </a:r>
          </a:p>
        </p:txBody>
      </p:sp>
      <p:sp>
        <p:nvSpPr>
          <p:cNvPr id="5" name="Rounded Rectangle 4"/>
          <p:cNvSpPr/>
          <p:nvPr/>
        </p:nvSpPr>
        <p:spPr>
          <a:xfrm>
            <a:off x="2743200" y="1676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Coercive</a:t>
            </a:r>
          </a:p>
        </p:txBody>
      </p:sp>
      <p:sp>
        <p:nvSpPr>
          <p:cNvPr id="6" name="Rounded Rectangle 5"/>
          <p:cNvSpPr/>
          <p:nvPr/>
        </p:nvSpPr>
        <p:spPr>
          <a:xfrm>
            <a:off x="2743200" y="2438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Reward</a:t>
            </a:r>
          </a:p>
        </p:txBody>
      </p:sp>
      <p:sp>
        <p:nvSpPr>
          <p:cNvPr id="7" name="Rounded Rectangle 6"/>
          <p:cNvSpPr/>
          <p:nvPr/>
        </p:nvSpPr>
        <p:spPr>
          <a:xfrm>
            <a:off x="2743200" y="3200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Legitimate</a:t>
            </a:r>
          </a:p>
        </p:txBody>
      </p:sp>
      <p:sp>
        <p:nvSpPr>
          <p:cNvPr id="8" name="Rounded Rectangle 7"/>
          <p:cNvSpPr/>
          <p:nvPr/>
        </p:nvSpPr>
        <p:spPr>
          <a:xfrm>
            <a:off x="2743200" y="3962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Expert</a:t>
            </a:r>
          </a:p>
        </p:txBody>
      </p:sp>
      <p:sp>
        <p:nvSpPr>
          <p:cNvPr id="9" name="Rounded Rectangle 8"/>
          <p:cNvSpPr/>
          <p:nvPr/>
        </p:nvSpPr>
        <p:spPr>
          <a:xfrm>
            <a:off x="2743200" y="4724400"/>
            <a:ext cx="2819400" cy="609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Referent</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en-US" smtClean="0"/>
              <a:t>Channel Integration and Systems</a:t>
            </a:r>
          </a:p>
        </p:txBody>
      </p:sp>
      <p:sp>
        <p:nvSpPr>
          <p:cNvPr id="63490" name="Rectangle 3"/>
          <p:cNvSpPr>
            <a:spLocks noGrp="1" noChangeArrowheads="1"/>
          </p:cNvSpPr>
          <p:nvPr>
            <p:ph sz="half" idx="1"/>
          </p:nvPr>
        </p:nvSpPr>
        <p:spPr>
          <a:xfrm>
            <a:off x="762000" y="1295400"/>
            <a:ext cx="8077200" cy="4572000"/>
          </a:xfrm>
        </p:spPr>
        <p:txBody>
          <a:bodyPr/>
          <a:lstStyle/>
          <a:p>
            <a:r>
              <a:rPr lang="en-US" sz="2400" dirty="0" smtClean="0"/>
              <a:t>Producer, wholesaler and retailer act as a unified system.  (one member emerges</a:t>
            </a:r>
            <a:endParaRPr lang="en-GB" sz="2400" dirty="0" smtClean="0"/>
          </a:p>
          <a:p>
            <a:pPr>
              <a:buNone/>
            </a:pPr>
            <a:r>
              <a:rPr lang="en-US" sz="2400" dirty="0" smtClean="0"/>
              <a:t>	as dominant in channel, can be called the </a:t>
            </a:r>
            <a:r>
              <a:rPr lang="en-US" sz="2400" i="1" dirty="0" smtClean="0"/>
              <a:t>channel captain</a:t>
            </a:r>
            <a:r>
              <a:rPr lang="en-US" sz="2400" dirty="0" smtClean="0"/>
              <a:t>). </a:t>
            </a:r>
          </a:p>
          <a:p>
            <a:pPr>
              <a:buNone/>
            </a:pPr>
            <a:r>
              <a:rPr lang="en-US" sz="2400" dirty="0" smtClean="0"/>
              <a:t>   Three types of VMS: Corporate, Administered,  and Contractual. </a:t>
            </a:r>
            <a:endParaRPr lang="en-GB" sz="2400" dirty="0" smtClean="0"/>
          </a:p>
          <a:p>
            <a:pPr lvl="2"/>
            <a:r>
              <a:rPr lang="en-US" dirty="0" smtClean="0"/>
              <a:t>Corporate VMS – combines successive stages of production and distribution under one owner.</a:t>
            </a:r>
            <a:endParaRPr lang="en-GB" dirty="0" smtClean="0"/>
          </a:p>
          <a:p>
            <a:pPr lvl="2"/>
            <a:r>
              <a:rPr lang="en-US" dirty="0" smtClean="0"/>
              <a:t>Administered VMS – Coordinates successive stages of production and distribution through one member’s size and power, i.e. big brand secures strong reseller cooperation and support.</a:t>
            </a:r>
            <a:endParaRPr lang="en-GB" dirty="0" smtClean="0"/>
          </a:p>
          <a:p>
            <a:pPr eaLnBrk="1" hangingPunct="1"/>
            <a:endParaRPr lang="en-US" dirty="0" smtClean="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en-US" smtClean="0"/>
              <a:t>Channel Integration and Systems</a:t>
            </a:r>
          </a:p>
        </p:txBody>
      </p:sp>
      <p:sp>
        <p:nvSpPr>
          <p:cNvPr id="63490" name="Rectangle 3"/>
          <p:cNvSpPr>
            <a:spLocks noGrp="1" noChangeArrowheads="1"/>
          </p:cNvSpPr>
          <p:nvPr>
            <p:ph sz="half" idx="1"/>
          </p:nvPr>
        </p:nvSpPr>
        <p:spPr>
          <a:xfrm>
            <a:off x="762000" y="1219200"/>
            <a:ext cx="8077200" cy="4953000"/>
          </a:xfrm>
        </p:spPr>
        <p:txBody>
          <a:bodyPr/>
          <a:lstStyle/>
          <a:p>
            <a:pPr marL="177800" lvl="2" indent="177800"/>
            <a:r>
              <a:rPr lang="en-US" dirty="0" smtClean="0"/>
              <a:t>Contractual VMS – Independent firms at different levels of production, distribution and selling, integrate their programs on a contractual basis to obtain more economies or sales impact than they could achieve alone. </a:t>
            </a:r>
            <a:endParaRPr lang="en-GB" dirty="0" smtClean="0"/>
          </a:p>
          <a:p>
            <a:pPr marL="982663" lvl="3" indent="-355600"/>
            <a:r>
              <a:rPr lang="en-US" dirty="0" smtClean="0"/>
              <a:t>Wholesaler-sponsored voluntary chains</a:t>
            </a:r>
            <a:endParaRPr lang="en-GB" dirty="0" smtClean="0"/>
          </a:p>
          <a:p>
            <a:pPr marL="982663" lvl="3" indent="-355600"/>
            <a:r>
              <a:rPr lang="en-US" dirty="0" smtClean="0"/>
              <a:t>Retailer cooperatives</a:t>
            </a:r>
            <a:endParaRPr lang="en-GB" dirty="0" smtClean="0"/>
          </a:p>
          <a:p>
            <a:pPr marL="982663" lvl="3" indent="-355600"/>
            <a:r>
              <a:rPr lang="en-US" dirty="0" smtClean="0"/>
              <a:t>Franchise organizations</a:t>
            </a:r>
            <a:endParaRPr lang="en-GB" dirty="0" smtClean="0"/>
          </a:p>
          <a:p>
            <a:pPr marL="1439863" lvl="5" indent="-355600"/>
            <a:r>
              <a:rPr lang="en-US" dirty="0" smtClean="0"/>
              <a:t>Manufacturer-sponsored retailer franchise (Ford dealers) </a:t>
            </a:r>
            <a:r>
              <a:rPr lang="en-US" dirty="0" smtClean="0"/>
              <a:t>or</a:t>
            </a:r>
            <a:endParaRPr lang="en-GB" dirty="0" smtClean="0"/>
          </a:p>
          <a:p>
            <a:pPr marL="1439863" lvl="5" indent="-355600"/>
            <a:r>
              <a:rPr lang="en-US" dirty="0" smtClean="0"/>
              <a:t>Manufacturer-sponsored wholesaler franchise (Coca-Cola and its bottlers)</a:t>
            </a:r>
            <a:endParaRPr lang="en-GB" dirty="0" smtClean="0"/>
          </a:p>
          <a:p>
            <a:pPr marL="1439863" lvl="5" indent="-355600"/>
            <a:r>
              <a:rPr lang="en-US" dirty="0" smtClean="0"/>
              <a:t>Service-firm-sponsored retailer franchise (McDonald’s and its franchises)</a:t>
            </a:r>
            <a:endParaRPr lang="en-GB" dirty="0" smtClean="0"/>
          </a:p>
          <a:p>
            <a:pPr lvl="2"/>
            <a:r>
              <a:rPr lang="en-US" dirty="0" smtClean="0"/>
              <a:t>The new competition in retailing - between systems, not individuals</a:t>
            </a:r>
            <a:endParaRPr lang="en-GB" dirty="0" smtClean="0"/>
          </a:p>
          <a:p>
            <a:pPr eaLnBrk="1" hangingPunct="1"/>
            <a:endParaRPr lang="en-US" dirty="0" smtClean="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en-US" smtClean="0"/>
              <a:t>Channel Integration and Systems</a:t>
            </a:r>
          </a:p>
        </p:txBody>
      </p:sp>
      <p:sp>
        <p:nvSpPr>
          <p:cNvPr id="63491" name="Content Placeholder 4"/>
          <p:cNvSpPr>
            <a:spLocks noGrp="1"/>
          </p:cNvSpPr>
          <p:nvPr>
            <p:ph sz="half" idx="2"/>
          </p:nvPr>
        </p:nvSpPr>
        <p:spPr>
          <a:xfrm>
            <a:off x="609600" y="1600200"/>
            <a:ext cx="7848600" cy="4572000"/>
          </a:xfrm>
        </p:spPr>
        <p:txBody>
          <a:bodyPr/>
          <a:lstStyle/>
          <a:p>
            <a:pPr lvl="1"/>
            <a:r>
              <a:rPr lang="en-US" dirty="0" smtClean="0"/>
              <a:t>Horizontal Marketing Systems  </a:t>
            </a:r>
            <a:endParaRPr lang="en-GB" dirty="0" smtClean="0"/>
          </a:p>
          <a:p>
            <a:pPr lvl="2"/>
            <a:r>
              <a:rPr lang="en-US" dirty="0" smtClean="0"/>
              <a:t>Two or more unrelated firms put together resources or programs to exploit an emerging market opportunity  </a:t>
            </a:r>
            <a:endParaRPr lang="en-GB" dirty="0" smtClean="0"/>
          </a:p>
          <a:p>
            <a:pPr lvl="2"/>
            <a:r>
              <a:rPr lang="en-US" dirty="0" smtClean="0"/>
              <a:t>Each firm lacks the capital, technology, marketing resources or  other variables to take on the venture alone.</a:t>
            </a:r>
          </a:p>
          <a:p>
            <a:pPr lvl="2"/>
            <a:r>
              <a:rPr lang="en-US" dirty="0" smtClean="0"/>
              <a:t>Can be temporary or permanent </a:t>
            </a:r>
            <a:endParaRPr lang="en-GB" dirty="0" smtClean="0"/>
          </a:p>
          <a:p>
            <a:pPr>
              <a:buNone/>
            </a:pPr>
            <a:endParaRPr lang="en-US" dirty="0" smtClean="0"/>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lstStyle/>
          <a:p>
            <a:pPr eaLnBrk="1" hangingPunct="1"/>
            <a:r>
              <a:rPr lang="en-US" smtClean="0"/>
              <a:t>Channel Integration and Systems</a:t>
            </a:r>
          </a:p>
        </p:txBody>
      </p:sp>
      <p:sp>
        <p:nvSpPr>
          <p:cNvPr id="63491" name="Content Placeholder 4"/>
          <p:cNvSpPr>
            <a:spLocks noGrp="1"/>
          </p:cNvSpPr>
          <p:nvPr>
            <p:ph sz="half" idx="2"/>
          </p:nvPr>
        </p:nvSpPr>
        <p:spPr>
          <a:xfrm>
            <a:off x="609600" y="1600200"/>
            <a:ext cx="7848600" cy="4572000"/>
          </a:xfrm>
        </p:spPr>
        <p:txBody>
          <a:bodyPr/>
          <a:lstStyle/>
          <a:p>
            <a:pPr lvl="1"/>
            <a:r>
              <a:rPr lang="en-US" dirty="0" smtClean="0"/>
              <a:t>Integrated Multi-Channel Marketing Systems </a:t>
            </a:r>
            <a:endParaRPr lang="en-GB" dirty="0" smtClean="0"/>
          </a:p>
          <a:p>
            <a:pPr lvl="2"/>
            <a:r>
              <a:rPr lang="en-US" dirty="0" smtClean="0"/>
              <a:t> Single firm uses two or more marketing channels to reach </a:t>
            </a:r>
            <a:r>
              <a:rPr lang="en-US" dirty="0" smtClean="0"/>
              <a:t>o</a:t>
            </a:r>
            <a:r>
              <a:rPr lang="en-US" dirty="0" smtClean="0"/>
              <a:t>ne </a:t>
            </a:r>
            <a:r>
              <a:rPr lang="en-US" dirty="0" smtClean="0"/>
              <a:t>or more customer segments. Tactics and strategies of selling through one affect the strategies and tactics of selling through one or more other channels. </a:t>
            </a:r>
            <a:endParaRPr lang="en-GB" dirty="0" smtClean="0"/>
          </a:p>
          <a:p>
            <a:pPr lvl="2"/>
            <a:r>
              <a:rPr lang="en-US" dirty="0" smtClean="0"/>
              <a:t>Benefits include:</a:t>
            </a:r>
            <a:endParaRPr lang="en-GB" dirty="0" smtClean="0"/>
          </a:p>
          <a:p>
            <a:pPr lvl="3"/>
            <a:r>
              <a:rPr lang="en-US" dirty="0" smtClean="0"/>
              <a:t>Increased market coverage</a:t>
            </a:r>
            <a:endParaRPr lang="en-GB" dirty="0" smtClean="0"/>
          </a:p>
          <a:p>
            <a:pPr lvl="3"/>
            <a:r>
              <a:rPr lang="en-US" dirty="0" smtClean="0"/>
              <a:t>Lower channel cost </a:t>
            </a:r>
            <a:endParaRPr lang="en-GB" dirty="0" smtClean="0"/>
          </a:p>
          <a:p>
            <a:pPr lvl="3"/>
            <a:r>
              <a:rPr lang="en-US" dirty="0" smtClean="0"/>
              <a:t>More customized selling</a:t>
            </a:r>
            <a:endParaRPr lang="en-GB" dirty="0" smtClean="0"/>
          </a:p>
          <a:p>
            <a:pPr lvl="2"/>
            <a:r>
              <a:rPr lang="en-US" dirty="0" smtClean="0"/>
              <a:t>Must decide on appropriate marketing mix for each channel</a:t>
            </a:r>
            <a:endParaRPr lang="en-GB" dirty="0" smtClean="0"/>
          </a:p>
          <a:p>
            <a:pPr>
              <a:buNone/>
            </a:pPr>
            <a:endParaRPr lang="en-US" dirty="0" smtClean="0"/>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p:txBody>
          <a:bodyPr/>
          <a:lstStyle/>
          <a:p>
            <a:pPr eaLnBrk="1" hangingPunct="1"/>
            <a:r>
              <a:rPr lang="en-US" smtClean="0"/>
              <a:t>Causes of Channel Conflict</a:t>
            </a:r>
          </a:p>
        </p:txBody>
      </p:sp>
      <p:sp>
        <p:nvSpPr>
          <p:cNvPr id="71683" name="Rectangle 12"/>
          <p:cNvSpPr>
            <a:spLocks noGrp="1" noChangeArrowheads="1"/>
          </p:cNvSpPr>
          <p:nvPr>
            <p:ph type="body" idx="1"/>
          </p:nvPr>
        </p:nvSpPr>
        <p:spPr/>
        <p:txBody>
          <a:bodyPr/>
          <a:lstStyle/>
          <a:p>
            <a:pPr eaLnBrk="1" hangingPunct="1"/>
            <a:r>
              <a:rPr lang="en-US" smtClean="0"/>
              <a:t>Goal incompatibility</a:t>
            </a:r>
          </a:p>
          <a:p>
            <a:pPr eaLnBrk="1" hangingPunct="1"/>
            <a:r>
              <a:rPr lang="en-US" smtClean="0"/>
              <a:t>Unclear roles and rights</a:t>
            </a:r>
          </a:p>
          <a:p>
            <a:pPr eaLnBrk="1" hangingPunct="1"/>
            <a:r>
              <a:rPr lang="en-US" smtClean="0"/>
              <a:t>Differences in perception</a:t>
            </a:r>
          </a:p>
          <a:p>
            <a:pPr eaLnBrk="1" hangingPunct="1"/>
            <a:r>
              <a:rPr lang="en-US" smtClean="0"/>
              <a:t>Intermediaries’ dependence on manufacturer</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p:txBody>
          <a:bodyPr/>
          <a:lstStyle/>
          <a:p>
            <a:pPr eaLnBrk="1" hangingPunct="1"/>
            <a:r>
              <a:rPr lang="en-US" dirty="0" smtClean="0"/>
              <a:t>E-Commerce and M-Commerce</a:t>
            </a:r>
          </a:p>
        </p:txBody>
      </p:sp>
      <p:sp>
        <p:nvSpPr>
          <p:cNvPr id="71683" name="Rectangle 12"/>
          <p:cNvSpPr>
            <a:spLocks noGrp="1" noChangeArrowheads="1"/>
          </p:cNvSpPr>
          <p:nvPr>
            <p:ph type="body" idx="1"/>
          </p:nvPr>
        </p:nvSpPr>
        <p:spPr/>
        <p:txBody>
          <a:bodyPr/>
          <a:lstStyle/>
          <a:p>
            <a:pPr lvl="0"/>
            <a:r>
              <a:rPr lang="en-US" dirty="0" smtClean="0"/>
              <a:t>E-Commerce and M-Commerce Marketing Practices </a:t>
            </a:r>
            <a:endParaRPr lang="en-GB" dirty="0" smtClean="0"/>
          </a:p>
          <a:p>
            <a:pPr lvl="1"/>
            <a:r>
              <a:rPr lang="en-US" dirty="0" smtClean="0"/>
              <a:t>Online retailers leverage the savings from not having to support a brick and mortar environment, to profitably sell low-margin products to niche markets</a:t>
            </a:r>
            <a:endParaRPr lang="en-GB" dirty="0" smtClean="0"/>
          </a:p>
          <a:p>
            <a:pPr lvl="2"/>
            <a:r>
              <a:rPr lang="en-US" dirty="0" smtClean="0"/>
              <a:t>Online retailers compete in three key aspects of a transaction:</a:t>
            </a:r>
            <a:endParaRPr lang="en-GB" dirty="0" smtClean="0"/>
          </a:p>
          <a:p>
            <a:pPr lvl="3"/>
            <a:r>
              <a:rPr lang="en-US" dirty="0" smtClean="0"/>
              <a:t>Customer interaction with the web site</a:t>
            </a:r>
            <a:endParaRPr lang="en-GB" dirty="0" smtClean="0"/>
          </a:p>
          <a:p>
            <a:pPr lvl="3"/>
            <a:r>
              <a:rPr lang="en-US" dirty="0" smtClean="0"/>
              <a:t>Delivery</a:t>
            </a:r>
            <a:endParaRPr lang="en-GB" dirty="0" smtClean="0"/>
          </a:p>
          <a:p>
            <a:pPr lvl="3"/>
            <a:r>
              <a:rPr lang="en-US" dirty="0" smtClean="0"/>
              <a:t>Ability to address problems when they </a:t>
            </a:r>
            <a:r>
              <a:rPr lang="en-US" dirty="0" smtClean="0"/>
              <a:t>occur</a:t>
            </a:r>
            <a:endParaRPr lang="en-GB" dirty="0" smtClean="0"/>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p:txBody>
          <a:bodyPr/>
          <a:lstStyle/>
          <a:p>
            <a:pPr eaLnBrk="1" hangingPunct="1"/>
            <a:r>
              <a:rPr lang="en-US" dirty="0" smtClean="0"/>
              <a:t>E-Commerce and M-Commerce</a:t>
            </a:r>
          </a:p>
        </p:txBody>
      </p:sp>
      <p:sp>
        <p:nvSpPr>
          <p:cNvPr id="71683" name="Rectangle 12"/>
          <p:cNvSpPr>
            <a:spLocks noGrp="1" noChangeArrowheads="1"/>
          </p:cNvSpPr>
          <p:nvPr>
            <p:ph type="body" idx="1"/>
          </p:nvPr>
        </p:nvSpPr>
        <p:spPr>
          <a:xfrm>
            <a:off x="533400" y="1219200"/>
            <a:ext cx="7924800" cy="4572000"/>
          </a:xfrm>
        </p:spPr>
        <p:txBody>
          <a:bodyPr/>
          <a:lstStyle/>
          <a:p>
            <a:pPr lvl="1"/>
            <a:r>
              <a:rPr lang="en-US" dirty="0" smtClean="0"/>
              <a:t>E-Commerce and Pure-click companies </a:t>
            </a:r>
            <a:endParaRPr lang="en-GB" dirty="0" smtClean="0"/>
          </a:p>
          <a:p>
            <a:pPr lvl="2"/>
            <a:r>
              <a:rPr lang="en-US" dirty="0" smtClean="0"/>
              <a:t>Types of Pure-click companies</a:t>
            </a:r>
            <a:endParaRPr lang="en-GB" dirty="0" smtClean="0"/>
          </a:p>
          <a:p>
            <a:pPr lvl="3"/>
            <a:r>
              <a:rPr lang="en-US" dirty="0" smtClean="0"/>
              <a:t>Search engines (e.g., Google)</a:t>
            </a:r>
            <a:endParaRPr lang="en-GB" dirty="0" smtClean="0"/>
          </a:p>
          <a:p>
            <a:pPr lvl="3"/>
            <a:r>
              <a:rPr lang="en-US" dirty="0" smtClean="0"/>
              <a:t>Internet service providers (ISPs) (e.g., cable companies, telecommunication companies, individual employers, stand-alones such as </a:t>
            </a:r>
            <a:r>
              <a:rPr lang="en-US" dirty="0" err="1" smtClean="0"/>
              <a:t>Earthlink</a:t>
            </a:r>
            <a:r>
              <a:rPr lang="en-US" dirty="0" smtClean="0"/>
              <a:t> and NetZero)</a:t>
            </a:r>
            <a:endParaRPr lang="en-GB" dirty="0" smtClean="0"/>
          </a:p>
          <a:p>
            <a:pPr lvl="3"/>
            <a:r>
              <a:rPr lang="en-US" dirty="0" smtClean="0"/>
              <a:t>Commerce sites (e.g.,  Amazon, eBay, Expedia, buy.com)</a:t>
            </a:r>
            <a:endParaRPr lang="en-GB" dirty="0" smtClean="0"/>
          </a:p>
          <a:p>
            <a:pPr lvl="3"/>
            <a:r>
              <a:rPr lang="en-US" dirty="0" smtClean="0"/>
              <a:t>Transaction sites</a:t>
            </a:r>
            <a:endParaRPr lang="en-GB" dirty="0" smtClean="0"/>
          </a:p>
          <a:p>
            <a:pPr lvl="3"/>
            <a:r>
              <a:rPr lang="en-US" dirty="0" smtClean="0"/>
              <a:t>Content sites (</a:t>
            </a:r>
            <a:r>
              <a:rPr lang="en-US" dirty="0" err="1" smtClean="0"/>
              <a:t>e.g</a:t>
            </a:r>
            <a:r>
              <a:rPr lang="en-US" dirty="0" smtClean="0"/>
              <a:t>, news, blogs)</a:t>
            </a:r>
            <a:endParaRPr lang="en-GB" dirty="0" smtClean="0"/>
          </a:p>
          <a:p>
            <a:pPr lvl="3"/>
            <a:r>
              <a:rPr lang="en-US" dirty="0" smtClean="0"/>
              <a:t>Enabler sites </a:t>
            </a:r>
            <a:endParaRPr lang="en-GB" dirty="0" smtClean="0"/>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p:txBody>
          <a:bodyPr/>
          <a:lstStyle/>
          <a:p>
            <a:pPr eaLnBrk="1" hangingPunct="1"/>
            <a:r>
              <a:rPr lang="en-US" dirty="0" smtClean="0"/>
              <a:t>E-Commerce and M-Commerce</a:t>
            </a:r>
          </a:p>
        </p:txBody>
      </p:sp>
      <p:sp>
        <p:nvSpPr>
          <p:cNvPr id="71683" name="Rectangle 12"/>
          <p:cNvSpPr>
            <a:spLocks noGrp="1" noChangeArrowheads="1"/>
          </p:cNvSpPr>
          <p:nvPr>
            <p:ph type="body" idx="1"/>
          </p:nvPr>
        </p:nvSpPr>
        <p:spPr>
          <a:xfrm>
            <a:off x="533400" y="1219200"/>
            <a:ext cx="7924800" cy="4572000"/>
          </a:xfrm>
        </p:spPr>
        <p:txBody>
          <a:bodyPr/>
          <a:lstStyle/>
          <a:p>
            <a:pPr lvl="2"/>
            <a:r>
              <a:rPr lang="en-US" dirty="0" smtClean="0"/>
              <a:t>B2B web sites – make markets more efficient by giving buyers easy access to a great deal of information from:</a:t>
            </a:r>
            <a:endParaRPr lang="en-GB" dirty="0" smtClean="0"/>
          </a:p>
          <a:p>
            <a:pPr lvl="3"/>
            <a:r>
              <a:rPr lang="en-US" dirty="0" smtClean="0"/>
              <a:t>Supplier Web sites</a:t>
            </a:r>
            <a:endParaRPr lang="en-GB" dirty="0" smtClean="0"/>
          </a:p>
          <a:p>
            <a:pPr lvl="3"/>
            <a:r>
              <a:rPr lang="en-US" dirty="0" err="1" smtClean="0"/>
              <a:t>Infomediaries</a:t>
            </a:r>
            <a:r>
              <a:rPr lang="en-US" dirty="0" smtClean="0"/>
              <a:t> -3</a:t>
            </a:r>
            <a:r>
              <a:rPr lang="en-US" baseline="30000" dirty="0" smtClean="0"/>
              <a:t>rd</a:t>
            </a:r>
            <a:r>
              <a:rPr lang="en-US" dirty="0" smtClean="0"/>
              <a:t> parties that add value</a:t>
            </a:r>
            <a:endParaRPr lang="en-GB" dirty="0" smtClean="0"/>
          </a:p>
          <a:p>
            <a:pPr lvl="3"/>
            <a:r>
              <a:rPr lang="en-US" dirty="0" smtClean="0"/>
              <a:t>Market makers - 3</a:t>
            </a:r>
            <a:r>
              <a:rPr lang="en-US" baseline="30000" dirty="0" smtClean="0"/>
              <a:t>rd</a:t>
            </a:r>
            <a:r>
              <a:rPr lang="en-US" dirty="0" smtClean="0"/>
              <a:t> parties that link buyers and sellers</a:t>
            </a:r>
            <a:endParaRPr lang="en-GB" dirty="0" smtClean="0"/>
          </a:p>
          <a:p>
            <a:pPr lvl="3"/>
            <a:r>
              <a:rPr lang="en-US" dirty="0" smtClean="0"/>
              <a:t>Customer communities - (e.g., blogs, organization-sponsored chat rooms)</a:t>
            </a:r>
            <a:endParaRPr lang="en-GB" dirty="0" smtClean="0"/>
          </a:p>
          <a:p>
            <a:pPr eaLnBrk="1" hangingPunct="1">
              <a:buNone/>
            </a:pPr>
            <a:endParaRPr lang="en-US" dirty="0" smtClean="0"/>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a:xfrm>
            <a:off x="762000" y="0"/>
            <a:ext cx="7696200" cy="1143000"/>
          </a:xfrm>
        </p:spPr>
        <p:txBody>
          <a:bodyPr/>
          <a:lstStyle/>
          <a:p>
            <a:pPr eaLnBrk="1" hangingPunct="1"/>
            <a:r>
              <a:rPr lang="en-US" dirty="0" smtClean="0"/>
              <a:t>E-Commerce and M-Commerce</a:t>
            </a:r>
          </a:p>
        </p:txBody>
      </p:sp>
      <p:sp>
        <p:nvSpPr>
          <p:cNvPr id="71683" name="Rectangle 12"/>
          <p:cNvSpPr>
            <a:spLocks noGrp="1" noChangeArrowheads="1"/>
          </p:cNvSpPr>
          <p:nvPr>
            <p:ph type="body" idx="1"/>
          </p:nvPr>
        </p:nvSpPr>
        <p:spPr>
          <a:xfrm>
            <a:off x="533400" y="914400"/>
            <a:ext cx="7924800" cy="4572000"/>
          </a:xfrm>
        </p:spPr>
        <p:txBody>
          <a:bodyPr/>
          <a:lstStyle/>
          <a:p>
            <a:pPr lvl="1"/>
            <a:r>
              <a:rPr lang="en-US" dirty="0" smtClean="0"/>
              <a:t>E-Commerce and Brick-and-Click Companies</a:t>
            </a:r>
            <a:endParaRPr lang="en-GB" dirty="0" smtClean="0"/>
          </a:p>
          <a:p>
            <a:pPr lvl="2"/>
            <a:r>
              <a:rPr lang="en-US" dirty="0" smtClean="0"/>
              <a:t>Original brick entity incorporating click</a:t>
            </a:r>
            <a:endParaRPr lang="en-GB" dirty="0" smtClean="0"/>
          </a:p>
          <a:p>
            <a:pPr lvl="3"/>
            <a:r>
              <a:rPr lang="en-US" dirty="0" smtClean="0"/>
              <a:t>Offer different brands</a:t>
            </a:r>
            <a:endParaRPr lang="en-GB" dirty="0" smtClean="0"/>
          </a:p>
          <a:p>
            <a:pPr lvl="3"/>
            <a:r>
              <a:rPr lang="en-US" dirty="0" smtClean="0"/>
              <a:t>Offer online partners higher commissions to cushion the negative impact on sales</a:t>
            </a:r>
            <a:endParaRPr lang="en-GB" dirty="0" smtClean="0"/>
          </a:p>
          <a:p>
            <a:pPr lvl="3"/>
            <a:r>
              <a:rPr lang="en-US" dirty="0" smtClean="0"/>
              <a:t>Take order on Web but have retailer deliver and collect payment</a:t>
            </a:r>
            <a:endParaRPr lang="en-GB" dirty="0" smtClean="0"/>
          </a:p>
          <a:p>
            <a:pPr lvl="2"/>
            <a:r>
              <a:rPr lang="en-US" dirty="0" smtClean="0"/>
              <a:t>Original click entity incorporating brick  </a:t>
            </a:r>
            <a:endParaRPr lang="en-GB" dirty="0" smtClean="0"/>
          </a:p>
          <a:p>
            <a:pPr lvl="3"/>
            <a:r>
              <a:rPr lang="en-US" dirty="0" smtClean="0"/>
              <a:t>Provide consumer with channel option</a:t>
            </a:r>
            <a:endParaRPr lang="en-GB" dirty="0" smtClean="0"/>
          </a:p>
          <a:p>
            <a:pPr lvl="3"/>
            <a:r>
              <a:rPr lang="en-US" dirty="0" smtClean="0"/>
              <a:t>Facilitate building and growth of brand awareness</a:t>
            </a:r>
            <a:endParaRPr lang="en-GB" dirty="0" smtClean="0"/>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Rectangle 10"/>
          <p:cNvSpPr>
            <a:spLocks noGrp="1" noChangeArrowheads="1"/>
          </p:cNvSpPr>
          <p:nvPr>
            <p:ph type="title"/>
          </p:nvPr>
        </p:nvSpPr>
        <p:spPr>
          <a:xfrm>
            <a:off x="762000" y="0"/>
            <a:ext cx="7696200" cy="1143000"/>
          </a:xfrm>
        </p:spPr>
        <p:txBody>
          <a:bodyPr/>
          <a:lstStyle/>
          <a:p>
            <a:pPr eaLnBrk="1" hangingPunct="1"/>
            <a:r>
              <a:rPr lang="en-US" dirty="0" smtClean="0"/>
              <a:t>E-Commerce and M-Commerce</a:t>
            </a:r>
          </a:p>
        </p:txBody>
      </p:sp>
      <p:sp>
        <p:nvSpPr>
          <p:cNvPr id="71683" name="Rectangle 12"/>
          <p:cNvSpPr>
            <a:spLocks noGrp="1" noChangeArrowheads="1"/>
          </p:cNvSpPr>
          <p:nvPr>
            <p:ph type="body" idx="1"/>
          </p:nvPr>
        </p:nvSpPr>
        <p:spPr>
          <a:xfrm>
            <a:off x="533400" y="914400"/>
            <a:ext cx="7924800" cy="4572000"/>
          </a:xfrm>
        </p:spPr>
        <p:txBody>
          <a:bodyPr/>
          <a:lstStyle/>
          <a:p>
            <a:pPr lvl="1">
              <a:buFont typeface="Arial" pitchFamily="34" charset="0"/>
              <a:buChar char="•"/>
            </a:pPr>
            <a:r>
              <a:rPr lang="en-US" dirty="0" smtClean="0"/>
              <a:t>M-Commerce Marketing (m for mobile)	</a:t>
            </a:r>
          </a:p>
          <a:p>
            <a:pPr lvl="2">
              <a:buFont typeface="Arial" pitchFamily="34" charset="0"/>
              <a:buChar char="•"/>
            </a:pPr>
            <a:r>
              <a:rPr lang="en-US" dirty="0" smtClean="0"/>
              <a:t>Phone or PDA allow for virtual commerce allowing companies to keep consumers connected to brands throughout their day</a:t>
            </a:r>
            <a:endParaRPr lang="en-GB" dirty="0" smtClean="0"/>
          </a:p>
          <a:p>
            <a:pPr lvl="2"/>
            <a:r>
              <a:rPr lang="en-US" dirty="0" smtClean="0"/>
              <a:t>By 2015 more people will be accessing the Internet from their phones than from their PCs</a:t>
            </a:r>
            <a:endParaRPr lang="en-GB" dirty="0" smtClean="0"/>
          </a:p>
          <a:p>
            <a:pPr lvl="2"/>
            <a:r>
              <a:rPr lang="en-US" dirty="0" smtClean="0"/>
              <a:t>Mobile marketing taking new forms:</a:t>
            </a:r>
            <a:endParaRPr lang="en-GB" dirty="0" smtClean="0"/>
          </a:p>
          <a:p>
            <a:pPr lvl="3"/>
            <a:r>
              <a:rPr lang="en-US" dirty="0" smtClean="0"/>
              <a:t>Target people who need to book travel while on the move</a:t>
            </a:r>
            <a:endParaRPr lang="en-GB" dirty="0" smtClean="0"/>
          </a:p>
          <a:p>
            <a:pPr lvl="3"/>
            <a:r>
              <a:rPr lang="en-US" dirty="0" smtClean="0"/>
              <a:t>Use text messaging to alert consumers to special promotions</a:t>
            </a:r>
            <a:endParaRPr lang="en-GB" dirty="0" smtClean="0"/>
          </a:p>
          <a:p>
            <a:pPr lvl="2"/>
            <a:r>
              <a:rPr lang="en-US" dirty="0" smtClean="0"/>
              <a:t>Mobile marketing, with its GPS capability, is raining privacy concerns</a:t>
            </a:r>
            <a:endParaRPr lang="en-GB" dirty="0" smtClean="0"/>
          </a:p>
          <a:p>
            <a:pPr eaLnBrk="1" hangingPunct="1">
              <a:buNone/>
            </a:pPr>
            <a:endParaRPr lang="en-US" dirty="0" smtClean="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0"/>
            <a:ext cx="7696200" cy="1143000"/>
          </a:xfrm>
        </p:spPr>
        <p:txBody>
          <a:bodyPr/>
          <a:lstStyle/>
          <a:p>
            <a:pPr algn="ctr"/>
            <a:r>
              <a:rPr lang="en-GB" dirty="0" smtClean="0"/>
              <a:t>Practical Example </a:t>
            </a:r>
            <a:endParaRPr lang="en-GB" dirty="0"/>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152400"/>
            <a:ext cx="8229600" cy="1143000"/>
          </a:xfrm>
        </p:spPr>
        <p:txBody>
          <a:bodyPr>
            <a:normAutofit fontScale="90000"/>
          </a:bodyPr>
          <a:lstStyle/>
          <a:p>
            <a:pPr algn="ctr"/>
            <a:r>
              <a:rPr lang="en-US" sz="3600" u="sng" dirty="0" smtClean="0">
                <a:latin typeface="Comic Sans MS" pitchFamily="66" charset="0"/>
                <a:cs typeface="Times New Roman" pitchFamily="18" charset="0"/>
              </a:rPr>
              <a:t/>
            </a:r>
            <a:br>
              <a:rPr lang="en-US" sz="3600" u="sng" dirty="0" smtClean="0">
                <a:latin typeface="Comic Sans MS" pitchFamily="66" charset="0"/>
                <a:cs typeface="Times New Roman" pitchFamily="18" charset="0"/>
              </a:rPr>
            </a:br>
            <a:r>
              <a:rPr lang="en-US" sz="3600" b="1" u="sng" dirty="0" smtClean="0">
                <a:latin typeface="Comic Sans MS" pitchFamily="66" charset="0"/>
                <a:cs typeface="Times New Roman" pitchFamily="18" charset="0"/>
              </a:rPr>
              <a:t>The Promotional </a:t>
            </a:r>
            <a:r>
              <a:rPr lang="en-US" sz="3600" b="1" u="sng" dirty="0" err="1" smtClean="0">
                <a:latin typeface="Comic Sans MS" pitchFamily="66" charset="0"/>
                <a:cs typeface="Times New Roman" pitchFamily="18" charset="0"/>
              </a:rPr>
              <a:t>Mix:Tools</a:t>
            </a:r>
            <a:r>
              <a:rPr lang="en-US" sz="3600" b="1" u="sng" dirty="0" smtClean="0">
                <a:latin typeface="Comic Sans MS" pitchFamily="66" charset="0"/>
                <a:cs typeface="Times New Roman" pitchFamily="18" charset="0"/>
              </a:rPr>
              <a:t> Of IMC</a:t>
            </a:r>
            <a:endParaRPr lang="en-US" sz="3600" b="1" dirty="0" smtClean="0">
              <a:latin typeface="Comic Sans MS" pitchFamily="66" charset="0"/>
            </a:endParaRPr>
          </a:p>
        </p:txBody>
      </p:sp>
      <p:sp>
        <p:nvSpPr>
          <p:cNvPr id="10243" name="Content Placeholder 2"/>
          <p:cNvSpPr>
            <a:spLocks noGrp="1"/>
          </p:cNvSpPr>
          <p:nvPr>
            <p:ph sz="quarter" idx="1"/>
          </p:nvPr>
        </p:nvSpPr>
        <p:spPr>
          <a:xfrm>
            <a:off x="457200" y="1524000"/>
            <a:ext cx="8305800" cy="5181600"/>
          </a:xfrm>
        </p:spPr>
        <p:txBody>
          <a:bodyPr/>
          <a:lstStyle/>
          <a:p>
            <a:pPr lvl="0">
              <a:buNone/>
            </a:pPr>
            <a:endParaRPr lang="en-US" sz="2000" dirty="0" smtClean="0"/>
          </a:p>
          <a:p>
            <a:endParaRPr lang="en-US" sz="1600" dirty="0" smtClean="0"/>
          </a:p>
        </p:txBody>
      </p:sp>
      <p:sp>
        <p:nvSpPr>
          <p:cNvPr id="5" name="Rectangle 4"/>
          <p:cNvSpPr>
            <a:spLocks noChangeArrowheads="1"/>
          </p:cNvSpPr>
          <p:nvPr/>
        </p:nvSpPr>
        <p:spPr bwMode="auto">
          <a:xfrm>
            <a:off x="457200" y="1600200"/>
            <a:ext cx="3276600" cy="685800"/>
          </a:xfrm>
          <a:prstGeom prst="rect">
            <a:avLst/>
          </a:prstGeom>
          <a:solidFill>
            <a:srgbClr val="CCECFF"/>
          </a:solidFill>
          <a:ln w="25400">
            <a:solidFill>
              <a:schemeClr val="tx1"/>
            </a:solidFill>
            <a:miter lim="800000"/>
            <a:headEnd/>
            <a:tailEnd/>
          </a:ln>
          <a:effectLst>
            <a:outerShdw dist="71842" dir="2700000" algn="ctr" rotWithShape="0">
              <a:schemeClr val="tx2"/>
            </a:outerShdw>
          </a:effectLst>
        </p:spPr>
        <p:txBody>
          <a:bodyPr anchor="ctr"/>
          <a:lstStyle>
            <a:defPPr>
              <a:defRPr lang="en-US"/>
            </a:defPPr>
            <a:lvl1pPr algn="ctr" rtl="0" eaLnBrk="0" fontAlgn="base" hangingPunct="0">
              <a:spcBef>
                <a:spcPct val="0"/>
              </a:spcBef>
              <a:spcAft>
                <a:spcPct val="0"/>
              </a:spcAft>
              <a:defRPr sz="22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2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2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2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a:lstStyle>
          <a:p>
            <a:pPr>
              <a:defRPr/>
            </a:pPr>
            <a:r>
              <a:rPr lang="en-US" sz="2400"/>
              <a:t>Advertising</a:t>
            </a:r>
          </a:p>
        </p:txBody>
      </p:sp>
      <p:sp>
        <p:nvSpPr>
          <p:cNvPr id="6" name="Rectangle 5"/>
          <p:cNvSpPr>
            <a:spLocks noChangeArrowheads="1"/>
          </p:cNvSpPr>
          <p:nvPr/>
        </p:nvSpPr>
        <p:spPr bwMode="auto">
          <a:xfrm>
            <a:off x="1295400" y="2438400"/>
            <a:ext cx="3276600" cy="685800"/>
          </a:xfrm>
          <a:prstGeom prst="rect">
            <a:avLst/>
          </a:prstGeom>
          <a:solidFill>
            <a:srgbClr val="C4E4B2"/>
          </a:solidFill>
          <a:ln w="25400">
            <a:solidFill>
              <a:schemeClr val="tx1"/>
            </a:solidFill>
            <a:miter lim="800000"/>
            <a:headEnd/>
            <a:tailEnd/>
          </a:ln>
          <a:effectLst>
            <a:outerShdw dist="71842" dir="2700000" algn="ctr" rotWithShape="0">
              <a:schemeClr val="tx2"/>
            </a:outerShdw>
          </a:effectLst>
        </p:spPr>
        <p:txBody>
          <a:bodyPr anchor="ctr"/>
          <a:lstStyle>
            <a:defPPr>
              <a:defRPr lang="en-US"/>
            </a:defPPr>
            <a:lvl1pPr algn="ctr" rtl="0" eaLnBrk="0" fontAlgn="base" hangingPunct="0">
              <a:spcBef>
                <a:spcPct val="0"/>
              </a:spcBef>
              <a:spcAft>
                <a:spcPct val="0"/>
              </a:spcAft>
              <a:defRPr sz="22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2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2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2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a:lstStyle>
          <a:p>
            <a:pPr>
              <a:defRPr/>
            </a:pPr>
            <a:r>
              <a:rPr lang="en-US" sz="2400" dirty="0"/>
              <a:t>Direct Marketing</a:t>
            </a:r>
          </a:p>
        </p:txBody>
      </p:sp>
      <p:sp>
        <p:nvSpPr>
          <p:cNvPr id="7" name="Rectangle 6"/>
          <p:cNvSpPr>
            <a:spLocks noChangeArrowheads="1"/>
          </p:cNvSpPr>
          <p:nvPr/>
        </p:nvSpPr>
        <p:spPr bwMode="auto">
          <a:xfrm>
            <a:off x="2057400" y="3276600"/>
            <a:ext cx="3276600" cy="685800"/>
          </a:xfrm>
          <a:prstGeom prst="rect">
            <a:avLst/>
          </a:prstGeom>
          <a:solidFill>
            <a:srgbClr val="C4C9FC"/>
          </a:solidFill>
          <a:ln w="25400">
            <a:solidFill>
              <a:schemeClr val="tx1"/>
            </a:solidFill>
            <a:miter lim="800000"/>
            <a:headEnd/>
            <a:tailEnd/>
          </a:ln>
          <a:effectLst>
            <a:outerShdw dist="71842" dir="2700000" algn="ctr" rotWithShape="0">
              <a:schemeClr val="tx2"/>
            </a:outerShdw>
          </a:effectLst>
        </p:spPr>
        <p:txBody>
          <a:bodyPr anchor="ctr"/>
          <a:lstStyle>
            <a:defPPr>
              <a:defRPr lang="en-US"/>
            </a:defPPr>
            <a:lvl1pPr algn="ctr" rtl="0" eaLnBrk="0" fontAlgn="base" hangingPunct="0">
              <a:spcBef>
                <a:spcPct val="0"/>
              </a:spcBef>
              <a:spcAft>
                <a:spcPct val="0"/>
              </a:spcAft>
              <a:defRPr sz="22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2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2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2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a:lstStyle>
          <a:p>
            <a:pPr>
              <a:lnSpc>
                <a:spcPct val="90000"/>
              </a:lnSpc>
              <a:defRPr/>
            </a:pPr>
            <a:r>
              <a:rPr lang="en-US" sz="2400" dirty="0"/>
              <a:t>Interactive/</a:t>
            </a:r>
          </a:p>
          <a:p>
            <a:pPr>
              <a:lnSpc>
                <a:spcPct val="90000"/>
              </a:lnSpc>
              <a:defRPr/>
            </a:pPr>
            <a:r>
              <a:rPr lang="en-US" sz="2400" dirty="0"/>
              <a:t>Internet Marketing</a:t>
            </a:r>
          </a:p>
        </p:txBody>
      </p:sp>
      <p:sp>
        <p:nvSpPr>
          <p:cNvPr id="8" name="Rectangle 7"/>
          <p:cNvSpPr>
            <a:spLocks noChangeArrowheads="1"/>
          </p:cNvSpPr>
          <p:nvPr/>
        </p:nvSpPr>
        <p:spPr bwMode="auto">
          <a:xfrm>
            <a:off x="3200400" y="4114800"/>
            <a:ext cx="3276600" cy="685800"/>
          </a:xfrm>
          <a:prstGeom prst="rect">
            <a:avLst/>
          </a:prstGeom>
          <a:solidFill>
            <a:srgbClr val="AAFCE1"/>
          </a:solidFill>
          <a:ln w="25400">
            <a:solidFill>
              <a:schemeClr val="tx1"/>
            </a:solidFill>
            <a:miter lim="800000"/>
            <a:headEnd/>
            <a:tailEnd/>
          </a:ln>
          <a:effectLst>
            <a:outerShdw dist="71842" dir="2700000" algn="ctr" rotWithShape="0">
              <a:schemeClr val="tx2"/>
            </a:outerShdw>
          </a:effectLst>
        </p:spPr>
        <p:txBody>
          <a:bodyPr anchor="ctr"/>
          <a:lstStyle>
            <a:defPPr>
              <a:defRPr lang="en-US"/>
            </a:defPPr>
            <a:lvl1pPr algn="ctr" rtl="0" eaLnBrk="0" fontAlgn="base" hangingPunct="0">
              <a:spcBef>
                <a:spcPct val="0"/>
              </a:spcBef>
              <a:spcAft>
                <a:spcPct val="0"/>
              </a:spcAft>
              <a:defRPr sz="22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2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2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2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a:lstStyle>
          <a:p>
            <a:pPr>
              <a:defRPr/>
            </a:pPr>
            <a:r>
              <a:rPr lang="en-US" sz="2400" dirty="0"/>
              <a:t>Sales Promotion</a:t>
            </a:r>
          </a:p>
        </p:txBody>
      </p:sp>
      <p:sp>
        <p:nvSpPr>
          <p:cNvPr id="9" name="Rectangle 8"/>
          <p:cNvSpPr>
            <a:spLocks noChangeArrowheads="1"/>
          </p:cNvSpPr>
          <p:nvPr/>
        </p:nvSpPr>
        <p:spPr bwMode="auto">
          <a:xfrm>
            <a:off x="4572000" y="4953000"/>
            <a:ext cx="3276600" cy="685800"/>
          </a:xfrm>
          <a:prstGeom prst="rect">
            <a:avLst/>
          </a:prstGeom>
          <a:solidFill>
            <a:srgbClr val="F8ECD4"/>
          </a:solidFill>
          <a:ln w="25400">
            <a:solidFill>
              <a:schemeClr val="tx1"/>
            </a:solidFill>
            <a:miter lim="800000"/>
            <a:headEnd/>
            <a:tailEnd/>
          </a:ln>
          <a:effectLst>
            <a:outerShdw dist="71842" dir="2700000" algn="ctr" rotWithShape="0">
              <a:schemeClr val="tx2"/>
            </a:outerShdw>
          </a:effectLst>
        </p:spPr>
        <p:txBody>
          <a:bodyPr anchor="ctr"/>
          <a:lstStyle>
            <a:defPPr>
              <a:defRPr lang="en-US"/>
            </a:defPPr>
            <a:lvl1pPr algn="ctr" rtl="0" eaLnBrk="0" fontAlgn="base" hangingPunct="0">
              <a:spcBef>
                <a:spcPct val="0"/>
              </a:spcBef>
              <a:spcAft>
                <a:spcPct val="0"/>
              </a:spcAft>
              <a:defRPr sz="22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2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2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2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a:lstStyle>
          <a:p>
            <a:pPr>
              <a:lnSpc>
                <a:spcPct val="90000"/>
              </a:lnSpc>
              <a:defRPr/>
            </a:pPr>
            <a:r>
              <a:rPr lang="en-US" sz="2400" dirty="0"/>
              <a:t>Publicity/Public</a:t>
            </a:r>
          </a:p>
          <a:p>
            <a:pPr>
              <a:lnSpc>
                <a:spcPct val="90000"/>
              </a:lnSpc>
              <a:defRPr/>
            </a:pPr>
            <a:r>
              <a:rPr lang="en-US" sz="2400" dirty="0"/>
              <a:t>Relations</a:t>
            </a:r>
          </a:p>
        </p:txBody>
      </p:sp>
      <p:sp>
        <p:nvSpPr>
          <p:cNvPr id="10" name="Rectangle 9"/>
          <p:cNvSpPr>
            <a:spLocks noChangeArrowheads="1"/>
          </p:cNvSpPr>
          <p:nvPr/>
        </p:nvSpPr>
        <p:spPr bwMode="auto">
          <a:xfrm>
            <a:off x="5562600" y="5791200"/>
            <a:ext cx="3276600" cy="685800"/>
          </a:xfrm>
          <a:prstGeom prst="rect">
            <a:avLst/>
          </a:prstGeom>
          <a:solidFill>
            <a:srgbClr val="CCECFF"/>
          </a:solidFill>
          <a:ln w="25400">
            <a:solidFill>
              <a:schemeClr val="tx1"/>
            </a:solidFill>
            <a:miter lim="800000"/>
            <a:headEnd/>
            <a:tailEnd/>
          </a:ln>
          <a:effectLst>
            <a:outerShdw dist="71842" dir="2700000" algn="ctr" rotWithShape="0">
              <a:schemeClr val="tx2"/>
            </a:outerShdw>
          </a:effectLst>
        </p:spPr>
        <p:txBody>
          <a:bodyPr anchor="ctr"/>
          <a:lstStyle>
            <a:defPPr>
              <a:defRPr lang="en-US"/>
            </a:defPPr>
            <a:lvl1pPr algn="ctr" rtl="0" eaLnBrk="0" fontAlgn="base" hangingPunct="0">
              <a:spcBef>
                <a:spcPct val="0"/>
              </a:spcBef>
              <a:spcAft>
                <a:spcPct val="0"/>
              </a:spcAft>
              <a:defRPr sz="2200" kern="1200">
                <a:solidFill>
                  <a:schemeClr val="tx1"/>
                </a:solidFill>
                <a:latin typeface="Verdana" pitchFamily="34" charset="0"/>
                <a:ea typeface="+mn-ea"/>
                <a:cs typeface="+mn-cs"/>
              </a:defRPr>
            </a:lvl1pPr>
            <a:lvl2pPr marL="457200" algn="ctr" rtl="0" eaLnBrk="0" fontAlgn="base" hangingPunct="0">
              <a:spcBef>
                <a:spcPct val="0"/>
              </a:spcBef>
              <a:spcAft>
                <a:spcPct val="0"/>
              </a:spcAft>
              <a:defRPr sz="2200" kern="1200">
                <a:solidFill>
                  <a:schemeClr val="tx1"/>
                </a:solidFill>
                <a:latin typeface="Verdana" pitchFamily="34" charset="0"/>
                <a:ea typeface="+mn-ea"/>
                <a:cs typeface="+mn-cs"/>
              </a:defRPr>
            </a:lvl2pPr>
            <a:lvl3pPr marL="914400" algn="ctr" rtl="0" eaLnBrk="0" fontAlgn="base" hangingPunct="0">
              <a:spcBef>
                <a:spcPct val="0"/>
              </a:spcBef>
              <a:spcAft>
                <a:spcPct val="0"/>
              </a:spcAft>
              <a:defRPr sz="2200" kern="1200">
                <a:solidFill>
                  <a:schemeClr val="tx1"/>
                </a:solidFill>
                <a:latin typeface="Verdana" pitchFamily="34" charset="0"/>
                <a:ea typeface="+mn-ea"/>
                <a:cs typeface="+mn-cs"/>
              </a:defRPr>
            </a:lvl3pPr>
            <a:lvl4pPr marL="1371600" algn="ctr" rtl="0" eaLnBrk="0" fontAlgn="base" hangingPunct="0">
              <a:spcBef>
                <a:spcPct val="0"/>
              </a:spcBef>
              <a:spcAft>
                <a:spcPct val="0"/>
              </a:spcAft>
              <a:defRPr sz="2200" kern="1200">
                <a:solidFill>
                  <a:schemeClr val="tx1"/>
                </a:solidFill>
                <a:latin typeface="Verdana" pitchFamily="34" charset="0"/>
                <a:ea typeface="+mn-ea"/>
                <a:cs typeface="+mn-cs"/>
              </a:defRPr>
            </a:lvl4pPr>
            <a:lvl5pPr marL="1828800" algn="ctr" rtl="0" eaLnBrk="0" fontAlgn="base" hangingPunct="0">
              <a:spcBef>
                <a:spcPct val="0"/>
              </a:spcBef>
              <a:spcAft>
                <a:spcPct val="0"/>
              </a:spcAft>
              <a:defRPr sz="2200" kern="1200">
                <a:solidFill>
                  <a:schemeClr val="tx1"/>
                </a:solidFill>
                <a:latin typeface="Verdana" pitchFamily="34" charset="0"/>
                <a:ea typeface="+mn-ea"/>
                <a:cs typeface="+mn-cs"/>
              </a:defRPr>
            </a:lvl5pPr>
            <a:lvl6pPr marL="2286000" algn="l" defTabSz="914400" rtl="0" eaLnBrk="1" latinLnBrk="0" hangingPunct="1">
              <a:defRPr sz="2200" kern="1200">
                <a:solidFill>
                  <a:schemeClr val="tx1"/>
                </a:solidFill>
                <a:latin typeface="Verdana" pitchFamily="34" charset="0"/>
                <a:ea typeface="+mn-ea"/>
                <a:cs typeface="+mn-cs"/>
              </a:defRPr>
            </a:lvl6pPr>
            <a:lvl7pPr marL="2743200" algn="l" defTabSz="914400" rtl="0" eaLnBrk="1" latinLnBrk="0" hangingPunct="1">
              <a:defRPr sz="2200" kern="1200">
                <a:solidFill>
                  <a:schemeClr val="tx1"/>
                </a:solidFill>
                <a:latin typeface="Verdana" pitchFamily="34" charset="0"/>
                <a:ea typeface="+mn-ea"/>
                <a:cs typeface="+mn-cs"/>
              </a:defRPr>
            </a:lvl7pPr>
            <a:lvl8pPr marL="3200400" algn="l" defTabSz="914400" rtl="0" eaLnBrk="1" latinLnBrk="0" hangingPunct="1">
              <a:defRPr sz="2200" kern="1200">
                <a:solidFill>
                  <a:schemeClr val="tx1"/>
                </a:solidFill>
                <a:latin typeface="Verdana" pitchFamily="34" charset="0"/>
                <a:ea typeface="+mn-ea"/>
                <a:cs typeface="+mn-cs"/>
              </a:defRPr>
            </a:lvl8pPr>
            <a:lvl9pPr marL="3657600" algn="l" defTabSz="914400" rtl="0" eaLnBrk="1" latinLnBrk="0" hangingPunct="1">
              <a:defRPr sz="2200" kern="1200">
                <a:solidFill>
                  <a:schemeClr val="tx1"/>
                </a:solidFill>
                <a:latin typeface="Verdana" pitchFamily="34" charset="0"/>
                <a:ea typeface="+mn-ea"/>
                <a:cs typeface="+mn-cs"/>
              </a:defRPr>
            </a:lvl9pPr>
          </a:lstStyle>
          <a:p>
            <a:pPr>
              <a:defRPr/>
            </a:pPr>
            <a:r>
              <a:rPr lang="en-US" sz="2400" dirty="0"/>
              <a:t>Personal Selling</a:t>
            </a:r>
          </a:p>
        </p:txBody>
      </p:sp>
      <p:pic>
        <p:nvPicPr>
          <p:cNvPr id="11" name="Picture 10" descr="coke.jpg"/>
          <p:cNvPicPr>
            <a:picLocks noChangeAspect="1"/>
          </p:cNvPicPr>
          <p:nvPr/>
        </p:nvPicPr>
        <p:blipFill>
          <a:blip r:embed="rId2" cstate="print"/>
          <a:stretch>
            <a:fillRect/>
          </a:stretch>
        </p:blipFill>
        <p:spPr>
          <a:xfrm>
            <a:off x="6553200" y="1524000"/>
            <a:ext cx="2590800" cy="2590800"/>
          </a:xfrm>
          <a:prstGeom prst="rect">
            <a:avLst/>
          </a:prstGeom>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Content Placeholder 10"/>
          <p:cNvSpPr>
            <a:spLocks noGrp="1"/>
          </p:cNvSpPr>
          <p:nvPr>
            <p:ph idx="1"/>
          </p:nvPr>
        </p:nvSpPr>
        <p:spPr>
          <a:xfrm>
            <a:off x="381000" y="1295400"/>
            <a:ext cx="8458200" cy="5410200"/>
          </a:xfrm>
        </p:spPr>
        <p:txBody>
          <a:bodyPr>
            <a:normAutofit fontScale="92500" lnSpcReduction="10000"/>
          </a:bodyPr>
          <a:lstStyle/>
          <a:p>
            <a:pPr lvl="0" algn="just">
              <a:buFont typeface="Wingdings" pitchFamily="2" charset="2"/>
              <a:buChar char="Ø"/>
            </a:pPr>
            <a:r>
              <a:rPr lang="en-US" sz="2000" dirty="0" smtClean="0">
                <a:latin typeface="Times New Roman" pitchFamily="18" charset="0"/>
                <a:cs typeface="Times New Roman" pitchFamily="18" charset="0"/>
              </a:rPr>
              <a:t>Advertising is defined as any paid form of non personal communication about an organization, product, service, or idea by an identified sponsor.</a:t>
            </a:r>
          </a:p>
          <a:p>
            <a:pPr algn="just">
              <a:buFont typeface="Wingdings" pitchFamily="2" charset="2"/>
              <a:buChar char="Ø"/>
            </a:pPr>
            <a:r>
              <a:rPr lang="en-US" sz="2000" dirty="0" smtClean="0">
                <a:latin typeface="Times New Roman" pitchFamily="18" charset="0"/>
                <a:cs typeface="Times New Roman" pitchFamily="18" charset="0"/>
              </a:rPr>
              <a:t>Coca-Cola uses the concept of aggressive advertising to promote its products. Thus advertising is the most important marketing tool for the company as it has to cater mass consumer markets. They mainly does national advertising.</a:t>
            </a:r>
          </a:p>
          <a:p>
            <a:pPr lvl="0" algn="just">
              <a:buFont typeface="Wingdings" pitchFamily="2" charset="2"/>
              <a:buChar char="Ø"/>
            </a:pPr>
            <a:r>
              <a:rPr lang="en-US" sz="2000" dirty="0" smtClean="0">
                <a:latin typeface="Times New Roman" pitchFamily="18" charset="0"/>
                <a:cs typeface="Times New Roman" pitchFamily="18" charset="0"/>
              </a:rPr>
              <a:t>Company introduces different themes and concepts to sell their product and advertises mainly in electronic media and out of home advertising. These advertisements build brand image and create awareness.</a:t>
            </a:r>
          </a:p>
          <a:p>
            <a:pPr lvl="0" algn="just">
              <a:buFont typeface="Wingdings" pitchFamily="2" charset="2"/>
              <a:buChar char="Ø"/>
            </a:pPr>
            <a:r>
              <a:rPr lang="en-US" sz="2000" dirty="0" smtClean="0">
                <a:latin typeface="Times New Roman" pitchFamily="18" charset="0"/>
                <a:cs typeface="Times New Roman" pitchFamily="18" charset="0"/>
              </a:rPr>
              <a:t>Big names of Indian film industry mainly become the brand ambassadors of the Company.</a:t>
            </a:r>
          </a:p>
          <a:p>
            <a:pPr lvl="0" algn="just"/>
            <a:r>
              <a:rPr lang="en-US" sz="2000" dirty="0" smtClean="0">
                <a:latin typeface="Times New Roman" pitchFamily="18" charset="0"/>
                <a:cs typeface="Times New Roman" pitchFamily="18" charset="0"/>
              </a:rPr>
              <a:t>Throughout the years, the slogans of the Coca-Cola have been memorable.   For E.g.</a:t>
            </a:r>
          </a:p>
          <a:p>
            <a:pPr lvl="0" algn="just"/>
            <a:r>
              <a:rPr lang="en-US" sz="2000" dirty="0" err="1" smtClean="0">
                <a:latin typeface="Times New Roman" pitchFamily="18" charset="0"/>
                <a:cs typeface="Times New Roman" pitchFamily="18" charset="0"/>
              </a:rPr>
              <a:t>Thanda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Matlab</a:t>
            </a:r>
            <a:r>
              <a:rPr lang="en-US" sz="2000" dirty="0" smtClean="0">
                <a:latin typeface="Times New Roman" pitchFamily="18" charset="0"/>
                <a:cs typeface="Times New Roman" pitchFamily="18" charset="0"/>
              </a:rPr>
              <a:t> Cola-Cola</a:t>
            </a:r>
          </a:p>
          <a:p>
            <a:pPr lvl="0" algn="just"/>
            <a:r>
              <a:rPr lang="en-US" sz="2000" dirty="0" smtClean="0">
                <a:latin typeface="Times New Roman" pitchFamily="18" charset="0"/>
                <a:cs typeface="Times New Roman" pitchFamily="18" charset="0"/>
              </a:rPr>
              <a:t>Jo </a:t>
            </a:r>
            <a:r>
              <a:rPr lang="en-US" sz="2000" dirty="0" err="1" smtClean="0">
                <a:latin typeface="Times New Roman" pitchFamily="18" charset="0"/>
                <a:cs typeface="Times New Roman" pitchFamily="18" charset="0"/>
              </a:rPr>
              <a:t>chaho</a:t>
            </a:r>
            <a:r>
              <a:rPr lang="en-US" sz="2000" dirty="0" smtClean="0">
                <a:latin typeface="Times New Roman" pitchFamily="18" charset="0"/>
                <a:cs typeface="Times New Roman" pitchFamily="18" charset="0"/>
              </a:rPr>
              <a:t> ho </a:t>
            </a:r>
            <a:r>
              <a:rPr lang="en-US" sz="2000" dirty="0" err="1" smtClean="0">
                <a:latin typeface="Times New Roman" pitchFamily="18" charset="0"/>
                <a:cs typeface="Times New Roman" pitchFamily="18" charset="0"/>
              </a:rPr>
              <a:t>jae</a:t>
            </a:r>
            <a:r>
              <a:rPr lang="en-US" sz="2000" dirty="0" smtClean="0">
                <a:latin typeface="Times New Roman" pitchFamily="18" charset="0"/>
                <a:cs typeface="Times New Roman" pitchFamily="18" charset="0"/>
              </a:rPr>
              <a:t> Cola-Cola enjoy</a:t>
            </a:r>
          </a:p>
          <a:p>
            <a:pPr lvl="0" algn="just"/>
            <a:r>
              <a:rPr lang="en-US" sz="2000" dirty="0" smtClean="0">
                <a:latin typeface="Times New Roman" pitchFamily="18" charset="0"/>
                <a:cs typeface="Times New Roman" pitchFamily="18" charset="0"/>
              </a:rPr>
              <a:t>Coca-Cola-</a:t>
            </a:r>
            <a:r>
              <a:rPr lang="en-US" sz="2000" dirty="0" err="1" smtClean="0">
                <a:latin typeface="Times New Roman" pitchFamily="18" charset="0"/>
                <a:cs typeface="Times New Roman" pitchFamily="18" charset="0"/>
              </a:rPr>
              <a:t>Piyo</a:t>
            </a:r>
            <a:r>
              <a:rPr lang="en-US" sz="2000" dirty="0" smtClean="0">
                <a:latin typeface="Times New Roman" pitchFamily="18" charset="0"/>
                <a:cs typeface="Times New Roman" pitchFamily="18" charset="0"/>
              </a:rPr>
              <a:t> sir </a:t>
            </a:r>
            <a:r>
              <a:rPr lang="en-US" sz="2000" dirty="0" err="1" smtClean="0">
                <a:latin typeface="Times New Roman" pitchFamily="18" charset="0"/>
                <a:cs typeface="Times New Roman" pitchFamily="18" charset="0"/>
              </a:rPr>
              <a:t>utha</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ke</a:t>
            </a:r>
            <a:endParaRPr lang="en-US" sz="2000" dirty="0" smtClean="0">
              <a:latin typeface="Times New Roman" pitchFamily="18" charset="0"/>
              <a:cs typeface="Times New Roman" pitchFamily="18" charset="0"/>
            </a:endParaRPr>
          </a:p>
          <a:p>
            <a:pPr lvl="0" algn="just"/>
            <a:r>
              <a:rPr lang="en-US" sz="2000" dirty="0" err="1" smtClean="0">
                <a:latin typeface="Times New Roman" pitchFamily="18" charset="0"/>
                <a:cs typeface="Times New Roman" pitchFamily="18" charset="0"/>
              </a:rPr>
              <a:t>Brrrrrrr</a:t>
            </a:r>
            <a:r>
              <a:rPr lang="en-US" sz="2000" dirty="0" smtClean="0">
                <a:latin typeface="Times New Roman" pitchFamily="18" charset="0"/>
                <a:cs typeface="Times New Roman" pitchFamily="18" charset="0"/>
              </a:rPr>
              <a:t>!!!</a:t>
            </a:r>
          </a:p>
          <a:p>
            <a:pPr algn="just">
              <a:buNone/>
            </a:pPr>
            <a:r>
              <a:rPr lang="en-US" sz="2800" dirty="0" smtClean="0">
                <a:latin typeface="Times New Roman" pitchFamily="18" charset="0"/>
                <a:cs typeface="Times New Roman" pitchFamily="18" charset="0"/>
              </a:rPr>
              <a:t> </a:t>
            </a:r>
            <a:endParaRPr lang="en-US" sz="2000" dirty="0" smtClean="0">
              <a:latin typeface="Times New Roman" pitchFamily="18" charset="0"/>
              <a:cs typeface="Times New Roman" pitchFamily="18" charset="0"/>
            </a:endParaRPr>
          </a:p>
          <a:p>
            <a:pPr algn="just">
              <a:buFont typeface="Wingdings" pitchFamily="2" charset="2"/>
              <a:buChar char="Ø"/>
            </a:pPr>
            <a:endParaRPr lang="en-US" sz="1800" dirty="0" smtClean="0">
              <a:latin typeface="Times New Roman" pitchFamily="18" charset="0"/>
              <a:cs typeface="Times New Roman" pitchFamily="18" charset="0"/>
            </a:endParaRPr>
          </a:p>
          <a:p>
            <a:pPr lvl="0" algn="just">
              <a:buFont typeface="Wingdings" pitchFamily="2" charset="2"/>
              <a:buChar char="Ø"/>
            </a:pPr>
            <a:endParaRPr lang="en-US" sz="1800"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buFont typeface="Wingdings 2" pitchFamily="18" charset="2"/>
              <a:buNone/>
            </a:pPr>
            <a:endParaRPr lang="en-US" sz="2400" dirty="0" smtClean="0">
              <a:latin typeface="Times New Roman" pitchFamily="18" charset="0"/>
              <a:cs typeface="Times New Roman" pitchFamily="18" charset="0"/>
            </a:endParaRPr>
          </a:p>
        </p:txBody>
      </p:sp>
      <p:sp>
        <p:nvSpPr>
          <p:cNvPr id="11266" name="Title 9"/>
          <p:cNvSpPr>
            <a:spLocks noGrp="1"/>
          </p:cNvSpPr>
          <p:nvPr>
            <p:ph type="title"/>
          </p:nvPr>
        </p:nvSpPr>
        <p:spPr>
          <a:xfrm>
            <a:off x="381000" y="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5400" b="1" u="sng" dirty="0" smtClean="0">
                <a:latin typeface="Comic Sans MS" pitchFamily="66" charset="0"/>
              </a:rPr>
              <a:t>Advertising</a:t>
            </a:r>
            <a:endParaRPr lang="en-US" sz="5400" u="sng" dirty="0" smtClean="0">
              <a:latin typeface="Comic Sans MS" pitchFamily="66" charset="0"/>
            </a:endParaRP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28600"/>
            <a:ext cx="8229600" cy="1143000"/>
          </a:xfrm>
        </p:spPr>
        <p:txBody>
          <a:bodyPr>
            <a:normAutofit fontScale="90000"/>
          </a:bodyPr>
          <a:lstStyle/>
          <a:p>
            <a:pPr algn="ctr"/>
            <a:r>
              <a:rPr lang="en-US" sz="4000" dirty="0" smtClean="0">
                <a:latin typeface="Comic Sans MS" pitchFamily="66" charset="0"/>
              </a:rPr>
              <a:t/>
            </a:r>
            <a:br>
              <a:rPr lang="en-US" sz="4000" dirty="0" smtClean="0">
                <a:latin typeface="Comic Sans MS" pitchFamily="66" charset="0"/>
              </a:rPr>
            </a:br>
            <a:r>
              <a:rPr lang="en-US" sz="4000" b="1" u="sng" dirty="0" smtClean="0">
                <a:latin typeface="Comic Sans MS" pitchFamily="66" charset="0"/>
              </a:rPr>
              <a:t>Mediums Of Advertising</a:t>
            </a:r>
          </a:p>
        </p:txBody>
      </p:sp>
      <p:sp>
        <p:nvSpPr>
          <p:cNvPr id="12291" name="Content Placeholder 2"/>
          <p:cNvSpPr>
            <a:spLocks noGrp="1"/>
          </p:cNvSpPr>
          <p:nvPr>
            <p:ph sz="quarter" idx="1"/>
          </p:nvPr>
        </p:nvSpPr>
        <p:spPr>
          <a:xfrm>
            <a:off x="304800" y="1447800"/>
            <a:ext cx="8686800" cy="5105400"/>
          </a:xfrm>
        </p:spPr>
        <p:txBody>
          <a:bodyPr>
            <a:normAutofit lnSpcReduction="10000"/>
          </a:bodyPr>
          <a:lstStyle/>
          <a:p>
            <a:pPr algn="just">
              <a:buFont typeface="Wingdings" pitchFamily="2" charset="2"/>
              <a:buChar char="Ø"/>
            </a:pPr>
            <a:r>
              <a:rPr lang="en-US" dirty="0" smtClean="0">
                <a:latin typeface="Times New Roman" pitchFamily="18" charset="0"/>
                <a:cs typeface="Times New Roman" pitchFamily="18" charset="0"/>
              </a:rPr>
              <a:t> The mediums of advertising used by Coca-Cola are:</a:t>
            </a:r>
          </a:p>
          <a:p>
            <a:pPr marL="514350" lvl="0" indent="-514350" algn="just">
              <a:buFont typeface="Wingdings" pitchFamily="2" charset="2"/>
              <a:buChar char="Ø"/>
            </a:pPr>
            <a:r>
              <a:rPr lang="en-US" b="1" u="sng" dirty="0" smtClean="0">
                <a:latin typeface="Times New Roman" pitchFamily="18" charset="0"/>
                <a:cs typeface="Times New Roman" pitchFamily="18" charset="0"/>
              </a:rPr>
              <a:t>Print media:</a:t>
            </a:r>
            <a:endParaRPr lang="en-US" dirty="0" smtClean="0">
              <a:latin typeface="Times New Roman" pitchFamily="18" charset="0"/>
              <a:cs typeface="Times New Roman" pitchFamily="18" charset="0"/>
            </a:endParaRPr>
          </a:p>
          <a:p>
            <a:pPr lvl="0" algn="just">
              <a:buFont typeface="Wingdings" pitchFamily="2" charset="2"/>
              <a:buChar char="Ø"/>
            </a:pPr>
            <a:r>
              <a:rPr lang="en-US" dirty="0" smtClean="0">
                <a:latin typeface="Times New Roman" pitchFamily="18" charset="0"/>
                <a:cs typeface="Times New Roman" pitchFamily="18" charset="0"/>
              </a:rPr>
              <a:t> They print media for advertisement.  Although very rare, they have a separate department for print media.</a:t>
            </a:r>
          </a:p>
          <a:p>
            <a:pPr lvl="0" algn="just">
              <a:buFont typeface="Wingdings" pitchFamily="2" charset="2"/>
              <a:buChar char="Ø"/>
            </a:pPr>
            <a:r>
              <a:rPr lang="en-US" b="1" dirty="0" smtClean="0">
                <a:latin typeface="Times New Roman" pitchFamily="18" charset="0"/>
                <a:cs typeface="Times New Roman" pitchFamily="18" charset="0"/>
              </a:rPr>
              <a:t>   </a:t>
            </a:r>
            <a:r>
              <a:rPr lang="en-US" b="1" u="sng" dirty="0" smtClean="0">
                <a:latin typeface="Times New Roman" pitchFamily="18" charset="0"/>
                <a:cs typeface="Times New Roman" pitchFamily="18" charset="0"/>
              </a:rPr>
              <a:t>Point Of Sale Materials:</a:t>
            </a:r>
            <a:endParaRPr lang="en-US" dirty="0" smtClean="0">
              <a:latin typeface="Times New Roman" pitchFamily="18" charset="0"/>
              <a:cs typeface="Times New Roman" pitchFamily="18" charset="0"/>
            </a:endParaRPr>
          </a:p>
          <a:p>
            <a:pPr lvl="0" algn="just">
              <a:buFont typeface="Wingdings" pitchFamily="2" charset="2"/>
              <a:buChar char="Ø"/>
            </a:pPr>
            <a:r>
              <a:rPr lang="en-US" dirty="0" smtClean="0">
                <a:latin typeface="Times New Roman" pitchFamily="18" charset="0"/>
                <a:cs typeface="Times New Roman" pitchFamily="18" charset="0"/>
              </a:rPr>
              <a:t> Point of sale material this includes: Posters and Stickers display in the stores and in different areas. It also includes:</a:t>
            </a:r>
          </a:p>
          <a:p>
            <a:pPr lvl="0" algn="just">
              <a:buNone/>
            </a:pP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Vizi</a:t>
            </a:r>
            <a:r>
              <a:rPr lang="en-US" dirty="0" smtClean="0">
                <a:latin typeface="Times New Roman" pitchFamily="18" charset="0"/>
                <a:cs typeface="Times New Roman" pitchFamily="18" charset="0"/>
              </a:rPr>
              <a:t> cooler</a:t>
            </a:r>
          </a:p>
          <a:p>
            <a:pPr lvl="0">
              <a:buNone/>
            </a:pPr>
            <a:r>
              <a:rPr lang="en-US" dirty="0" smtClean="0">
                <a:latin typeface="Times New Roman" pitchFamily="18" charset="0"/>
                <a:cs typeface="Times New Roman" pitchFamily="18" charset="0"/>
              </a:rPr>
              <a:t>                     Freezers</a:t>
            </a:r>
          </a:p>
          <a:p>
            <a:pPr lvl="0">
              <a:buNone/>
            </a:pPr>
            <a:r>
              <a:rPr lang="en-US" dirty="0" smtClean="0">
                <a:latin typeface="Times New Roman" pitchFamily="18" charset="0"/>
                <a:cs typeface="Times New Roman" pitchFamily="18" charset="0"/>
              </a:rPr>
              <a:t>                     Display racks</a:t>
            </a:r>
          </a:p>
          <a:p>
            <a:pPr>
              <a:buNone/>
            </a:pPr>
            <a:endParaRPr lang="en-US" dirty="0" smtClean="0">
              <a:latin typeface="Times New Roman" pitchFamily="18" charset="0"/>
              <a:cs typeface="Times New Roman" pitchFamily="18" charset="0"/>
            </a:endParaRPr>
          </a:p>
          <a:p>
            <a:pPr lvl="0">
              <a:buFont typeface="Wingdings" pitchFamily="2" charset="2"/>
              <a:buChar char="Ø"/>
            </a:pPr>
            <a:endParaRPr lang="en-US" dirty="0" smtClean="0">
              <a:latin typeface="Times New Roman" pitchFamily="18" charset="0"/>
              <a:cs typeface="Times New Roman" pitchFamily="18" charset="0"/>
            </a:endParaRPr>
          </a:p>
          <a:p>
            <a:pPr>
              <a:buFont typeface="Wingdings" pitchFamily="2" charset="2"/>
              <a:buChar char="Ø"/>
            </a:pPr>
            <a:endParaRPr lang="en-US" u="sng" dirty="0" smtClean="0">
              <a:latin typeface="Times New Roman" pitchFamily="18" charset="0"/>
              <a:cs typeface="Times New Roman" pitchFamily="18" charset="0"/>
            </a:endParaRPr>
          </a:p>
        </p:txBody>
      </p:sp>
      <p:pic>
        <p:nvPicPr>
          <p:cNvPr id="5" name="Picture 4" descr="2010021251780101.jpg"/>
          <p:cNvPicPr/>
          <p:nvPr/>
        </p:nvPicPr>
        <p:blipFill>
          <a:blip r:embed="rId2" cstate="print"/>
          <a:stretch>
            <a:fillRect/>
          </a:stretch>
        </p:blipFill>
        <p:spPr>
          <a:xfrm>
            <a:off x="5257800" y="4724400"/>
            <a:ext cx="1295400" cy="1752600"/>
          </a:xfrm>
          <a:prstGeom prst="rect">
            <a:avLst/>
          </a:prstGeom>
        </p:spPr>
      </p:pic>
      <p:pic>
        <p:nvPicPr>
          <p:cNvPr id="6" name="Picture 5" descr="Plastic_display_stand_for_Coca_cola_small.jpg"/>
          <p:cNvPicPr/>
          <p:nvPr/>
        </p:nvPicPr>
        <p:blipFill>
          <a:blip r:embed="rId3" cstate="print"/>
          <a:stretch>
            <a:fillRect/>
          </a:stretch>
        </p:blipFill>
        <p:spPr>
          <a:xfrm>
            <a:off x="7239000" y="4648200"/>
            <a:ext cx="1219200" cy="1981200"/>
          </a:xfrm>
          <a:prstGeom prst="rect">
            <a:avLst/>
          </a:prstGeom>
        </p:spPr>
      </p:pic>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4572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5400" b="1" u="sng" dirty="0" smtClean="0">
                <a:latin typeface="Comic Sans MS" pitchFamily="66" charset="0"/>
              </a:rPr>
              <a:t>T.V Commercials</a:t>
            </a:r>
            <a:endParaRPr lang="en-US" sz="5400" u="sng" dirty="0" smtClean="0">
              <a:latin typeface="Comic Sans MS" pitchFamily="66" charset="0"/>
            </a:endParaRPr>
          </a:p>
        </p:txBody>
      </p:sp>
      <p:sp>
        <p:nvSpPr>
          <p:cNvPr id="11267" name="Content Placeholder 10"/>
          <p:cNvSpPr>
            <a:spLocks noGrp="1"/>
          </p:cNvSpPr>
          <p:nvPr>
            <p:ph sz="quarter" idx="1"/>
          </p:nvPr>
        </p:nvSpPr>
        <p:spPr>
          <a:xfrm>
            <a:off x="381000" y="1295400"/>
            <a:ext cx="8458200" cy="5410200"/>
          </a:xfrm>
        </p:spPr>
        <p:txBody>
          <a:bodyPr/>
          <a:lstStyle/>
          <a:p>
            <a:pPr lvl="0" algn="just">
              <a:buFont typeface="Wingdings" pitchFamily="2" charset="2"/>
              <a:buChar char="Ø"/>
            </a:pPr>
            <a:r>
              <a:rPr lang="en-US" sz="2000" dirty="0" smtClean="0">
                <a:latin typeface="Times New Roman" pitchFamily="18" charset="0"/>
                <a:cs typeface="Times New Roman" pitchFamily="18" charset="0"/>
              </a:rPr>
              <a:t>As everybody know that TV is a most common entertaining medium so TV commercials is one of the most attractive way of doing advertisement. So Coca Cola Company does regular TV commercials on different channels. </a:t>
            </a:r>
            <a:r>
              <a:rPr lang="en-US" sz="2000" dirty="0" smtClean="0"/>
              <a:t> </a:t>
            </a:r>
            <a:endParaRPr lang="en-US" sz="1800" dirty="0" smtClean="0"/>
          </a:p>
          <a:p>
            <a:pPr algn="just">
              <a:buFont typeface="Wingdings" pitchFamily="2" charset="2"/>
              <a:buChar char="Ø"/>
            </a:pPr>
            <a:r>
              <a:rPr lang="en-US" sz="1800" dirty="0" smtClean="0"/>
              <a:t>It focuses on both the urban as well as the rural India with its advertisements. </a:t>
            </a:r>
          </a:p>
          <a:p>
            <a:pPr lvl="0" algn="just">
              <a:buFont typeface="Wingdings" pitchFamily="2" charset="2"/>
              <a:buChar char="Ø"/>
            </a:pPr>
            <a:endParaRPr lang="en-US" sz="1800"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buNone/>
            </a:pPr>
            <a:endParaRPr lang="en-US" sz="1800" u="sng" dirty="0" smtClean="0">
              <a:latin typeface="Times New Roman" pitchFamily="18" charset="0"/>
              <a:cs typeface="Times New Roman" pitchFamily="18" charset="0"/>
            </a:endParaRPr>
          </a:p>
          <a:p>
            <a:pPr algn="just">
              <a:buFont typeface="Wingdings" pitchFamily="2" charset="2"/>
              <a:buChar char="Ø"/>
            </a:pPr>
            <a:r>
              <a:rPr lang="en-US" sz="2000" dirty="0" smtClean="0">
                <a:latin typeface="Times New Roman" pitchFamily="18" charset="0"/>
                <a:cs typeface="Times New Roman" pitchFamily="18" charset="0"/>
              </a:rPr>
              <a:t>In the summer of 2011, Coca-Cola introduced the new </a:t>
            </a:r>
            <a:r>
              <a:rPr lang="en-US" sz="2000" dirty="0" err="1" smtClean="0">
                <a:latin typeface="Times New Roman" pitchFamily="18" charset="0"/>
                <a:cs typeface="Times New Roman" pitchFamily="18" charset="0"/>
              </a:rPr>
              <a:t>Brrrrr</a:t>
            </a:r>
            <a:r>
              <a:rPr lang="en-US" sz="2000" dirty="0" smtClean="0">
                <a:latin typeface="Times New Roman" pitchFamily="18" charset="0"/>
                <a:cs typeface="Times New Roman" pitchFamily="18" charset="0"/>
              </a:rPr>
              <a:t>!! Ad and featured </a:t>
            </a:r>
            <a:r>
              <a:rPr lang="en-US" sz="2000" dirty="0" err="1" smtClean="0">
                <a:latin typeface="Times New Roman" pitchFamily="18" charset="0"/>
                <a:cs typeface="Times New Roman" pitchFamily="18" charset="0"/>
              </a:rPr>
              <a:t>Imran</a:t>
            </a:r>
            <a:r>
              <a:rPr lang="en-US" sz="2000" dirty="0" smtClean="0">
                <a:latin typeface="Times New Roman" pitchFamily="18" charset="0"/>
                <a:cs typeface="Times New Roman" pitchFamily="18" charset="0"/>
              </a:rPr>
              <a:t> Khan as the brand ambassador.</a:t>
            </a:r>
          </a:p>
        </p:txBody>
      </p:sp>
      <p:pic>
        <p:nvPicPr>
          <p:cNvPr id="5" name="Picture 4" descr="aamir aish.jpg"/>
          <p:cNvPicPr/>
          <p:nvPr/>
        </p:nvPicPr>
        <p:blipFill>
          <a:blip r:embed="rId2" cstate="print"/>
          <a:stretch>
            <a:fillRect/>
          </a:stretch>
        </p:blipFill>
        <p:spPr>
          <a:xfrm>
            <a:off x="838200" y="2819400"/>
            <a:ext cx="2209800" cy="1447800"/>
          </a:xfrm>
          <a:prstGeom prst="rect">
            <a:avLst/>
          </a:prstGeom>
        </p:spPr>
      </p:pic>
      <p:pic>
        <p:nvPicPr>
          <p:cNvPr id="6" name="Picture 5" descr="050310ruralmarkets2_512x288.jpg"/>
          <p:cNvPicPr/>
          <p:nvPr/>
        </p:nvPicPr>
        <p:blipFill>
          <a:blip r:embed="rId3" cstate="print"/>
          <a:stretch>
            <a:fillRect/>
          </a:stretch>
        </p:blipFill>
        <p:spPr>
          <a:xfrm>
            <a:off x="5943600" y="2895600"/>
            <a:ext cx="2362200" cy="1447800"/>
          </a:xfrm>
          <a:prstGeom prst="rect">
            <a:avLst/>
          </a:prstGeom>
        </p:spPr>
      </p:pic>
      <p:pic>
        <p:nvPicPr>
          <p:cNvPr id="9" name="Picture 8" descr="1490296947_LS_imran_khan.gif"/>
          <p:cNvPicPr/>
          <p:nvPr/>
        </p:nvPicPr>
        <p:blipFill>
          <a:blip r:embed="rId4" cstate="print"/>
          <a:stretch>
            <a:fillRect/>
          </a:stretch>
        </p:blipFill>
        <p:spPr>
          <a:xfrm>
            <a:off x="3276600" y="2819400"/>
            <a:ext cx="2286000" cy="1600200"/>
          </a:xfrm>
          <a:prstGeom prst="rect">
            <a:avLst/>
          </a:prstGeom>
        </p:spPr>
      </p:pic>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4572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5400" b="1" u="sng" dirty="0" smtClean="0">
                <a:latin typeface="Comic Sans MS" pitchFamily="66" charset="0"/>
              </a:rPr>
              <a:t>Outdoor Advertising</a:t>
            </a:r>
            <a:endParaRPr lang="en-US" sz="5400" u="sng" dirty="0" smtClean="0">
              <a:latin typeface="Comic Sans MS" pitchFamily="66" charset="0"/>
            </a:endParaRPr>
          </a:p>
        </p:txBody>
      </p:sp>
      <p:sp>
        <p:nvSpPr>
          <p:cNvPr id="11267" name="Content Placeholder 10"/>
          <p:cNvSpPr>
            <a:spLocks noGrp="1"/>
          </p:cNvSpPr>
          <p:nvPr>
            <p:ph sz="quarter" idx="1"/>
          </p:nvPr>
        </p:nvSpPr>
        <p:spPr>
          <a:xfrm>
            <a:off x="381000" y="1295400"/>
            <a:ext cx="8458200" cy="5410200"/>
          </a:xfrm>
        </p:spPr>
        <p:txBody>
          <a:bodyPr/>
          <a:lstStyle/>
          <a:p>
            <a:pPr lvl="0">
              <a:buFont typeface="Wingdings" pitchFamily="2" charset="2"/>
              <a:buChar char="Ø"/>
            </a:pPr>
            <a:r>
              <a:rPr lang="en-US" sz="2000" dirty="0" smtClean="0">
                <a:latin typeface="Times New Roman" pitchFamily="18" charset="0"/>
                <a:cs typeface="Times New Roman" pitchFamily="18" charset="0"/>
              </a:rPr>
              <a:t>Coca cola is very much conscious about their billboards and hoardings. They have so many sites in different locations for their billboards.</a:t>
            </a:r>
          </a:p>
          <a:p>
            <a:pPr lvl="0">
              <a:buFont typeface="Wingdings" pitchFamily="2" charset="2"/>
              <a:buChar char="Ø"/>
            </a:pPr>
            <a:r>
              <a:rPr lang="en-US" sz="2000" dirty="0" smtClean="0">
                <a:latin typeface="Times New Roman" pitchFamily="18" charset="0"/>
                <a:cs typeface="Times New Roman" pitchFamily="18" charset="0"/>
              </a:rPr>
              <a:t>Billboards are usually found at cross roads, buildings, shops.</a:t>
            </a:r>
          </a:p>
          <a:p>
            <a:pPr lvl="0">
              <a:buFont typeface="Wingdings" pitchFamily="2" charset="2"/>
              <a:buChar char="Ø"/>
            </a:pPr>
            <a:r>
              <a:rPr lang="en-US" sz="2000" dirty="0" smtClean="0">
                <a:latin typeface="Times New Roman" pitchFamily="18" charset="0"/>
                <a:cs typeface="Times New Roman" pitchFamily="18" charset="0"/>
              </a:rPr>
              <a:t>Also in India the Coca-cola can be seen painted on walls, bus stands, </a:t>
            </a:r>
            <a:r>
              <a:rPr lang="en-US" sz="2000" dirty="0" err="1" smtClean="0">
                <a:latin typeface="Times New Roman" pitchFamily="18" charset="0"/>
                <a:cs typeface="Times New Roman" pitchFamily="18" charset="0"/>
              </a:rPr>
              <a:t>dhabas</a:t>
            </a:r>
            <a:r>
              <a:rPr lang="en-US" sz="2000" dirty="0" smtClean="0">
                <a:latin typeface="Times New Roman" pitchFamily="18" charset="0"/>
                <a:cs typeface="Times New Roman" pitchFamily="18" charset="0"/>
              </a:rPr>
              <a:t> etc focusing in rural areas if India.</a:t>
            </a:r>
          </a:p>
          <a:p>
            <a:pPr lvl="0" algn="just">
              <a:buNone/>
            </a:pPr>
            <a:endParaRPr lang="en-US" sz="2000" dirty="0" smtClean="0">
              <a:latin typeface="Times New Roman" pitchFamily="18" charset="0"/>
              <a:cs typeface="Times New Roman" pitchFamily="18" charset="0"/>
            </a:endParaRPr>
          </a:p>
          <a:p>
            <a:pPr algn="just">
              <a:buFont typeface="Wingdings" pitchFamily="2" charset="2"/>
              <a:buChar char="Ø"/>
            </a:pPr>
            <a:endParaRPr lang="en-US" sz="1800" dirty="0" smtClean="0">
              <a:latin typeface="Times New Roman" pitchFamily="18" charset="0"/>
              <a:cs typeface="Times New Roman" pitchFamily="18" charset="0"/>
            </a:endParaRPr>
          </a:p>
          <a:p>
            <a:pPr lvl="0" algn="just">
              <a:buFont typeface="Wingdings" pitchFamily="2" charset="2"/>
              <a:buChar char="Ø"/>
            </a:pPr>
            <a:endParaRPr lang="en-US" sz="1800"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buFont typeface="Wingdings 2" pitchFamily="18" charset="2"/>
              <a:buNone/>
            </a:pPr>
            <a:endParaRPr lang="en-US" sz="2400" dirty="0" smtClean="0">
              <a:latin typeface="Times New Roman" pitchFamily="18" charset="0"/>
              <a:cs typeface="Times New Roman" pitchFamily="18" charset="0"/>
            </a:endParaRPr>
          </a:p>
        </p:txBody>
      </p:sp>
      <p:pic>
        <p:nvPicPr>
          <p:cNvPr id="5" name="Picture 4" descr="coke-723569.jpg"/>
          <p:cNvPicPr/>
          <p:nvPr/>
        </p:nvPicPr>
        <p:blipFill>
          <a:blip r:embed="rId2" cstate="print"/>
          <a:stretch>
            <a:fillRect/>
          </a:stretch>
        </p:blipFill>
        <p:spPr>
          <a:xfrm>
            <a:off x="304800" y="3048000"/>
            <a:ext cx="1828800" cy="1600200"/>
          </a:xfrm>
          <a:prstGeom prst="rect">
            <a:avLst/>
          </a:prstGeom>
        </p:spPr>
      </p:pic>
      <p:pic>
        <p:nvPicPr>
          <p:cNvPr id="6" name="Picture 5" descr="f9f8680367ecbb7d33fcc592f309_grande.jpg"/>
          <p:cNvPicPr/>
          <p:nvPr/>
        </p:nvPicPr>
        <p:blipFill>
          <a:blip r:embed="rId3" cstate="print"/>
          <a:stretch>
            <a:fillRect/>
          </a:stretch>
        </p:blipFill>
        <p:spPr>
          <a:xfrm>
            <a:off x="2286000" y="3048000"/>
            <a:ext cx="1905000" cy="1650124"/>
          </a:xfrm>
          <a:prstGeom prst="rect">
            <a:avLst/>
          </a:prstGeom>
        </p:spPr>
      </p:pic>
      <p:pic>
        <p:nvPicPr>
          <p:cNvPr id="8" name="Picture 7" descr="CocaCola372.jpg"/>
          <p:cNvPicPr/>
          <p:nvPr/>
        </p:nvPicPr>
        <p:blipFill>
          <a:blip r:embed="rId4" cstate="print"/>
          <a:stretch>
            <a:fillRect/>
          </a:stretch>
        </p:blipFill>
        <p:spPr>
          <a:xfrm>
            <a:off x="4267200" y="2971800"/>
            <a:ext cx="2133600" cy="1629103"/>
          </a:xfrm>
          <a:prstGeom prst="rect">
            <a:avLst/>
          </a:prstGeom>
        </p:spPr>
      </p:pic>
      <p:pic>
        <p:nvPicPr>
          <p:cNvPr id="9" name="Picture 8" descr="coke-6-600x525.jpg"/>
          <p:cNvPicPr/>
          <p:nvPr/>
        </p:nvPicPr>
        <p:blipFill>
          <a:blip r:embed="rId5" cstate="print"/>
          <a:stretch>
            <a:fillRect/>
          </a:stretch>
        </p:blipFill>
        <p:spPr>
          <a:xfrm>
            <a:off x="6553200" y="2819400"/>
            <a:ext cx="2104040" cy="1828800"/>
          </a:xfrm>
          <a:prstGeom prst="rect">
            <a:avLst/>
          </a:prstGeom>
        </p:spPr>
      </p:pic>
      <p:pic>
        <p:nvPicPr>
          <p:cNvPr id="10" name="Picture 9" descr="CocaColaSF.jpg"/>
          <p:cNvPicPr/>
          <p:nvPr/>
        </p:nvPicPr>
        <p:blipFill>
          <a:blip r:embed="rId6" cstate="print"/>
          <a:stretch>
            <a:fillRect/>
          </a:stretch>
        </p:blipFill>
        <p:spPr>
          <a:xfrm>
            <a:off x="381000" y="4724400"/>
            <a:ext cx="1828800" cy="1600200"/>
          </a:xfrm>
          <a:prstGeom prst="rect">
            <a:avLst/>
          </a:prstGeom>
        </p:spPr>
      </p:pic>
      <p:pic>
        <p:nvPicPr>
          <p:cNvPr id="11" name="Picture 10" descr="168 coca cola ad.jpg"/>
          <p:cNvPicPr/>
          <p:nvPr/>
        </p:nvPicPr>
        <p:blipFill>
          <a:blip r:embed="rId7" cstate="print"/>
          <a:stretch>
            <a:fillRect/>
          </a:stretch>
        </p:blipFill>
        <p:spPr>
          <a:xfrm>
            <a:off x="2286000" y="4724400"/>
            <a:ext cx="2209800" cy="1755227"/>
          </a:xfrm>
          <a:prstGeom prst="rect">
            <a:avLst/>
          </a:prstGeom>
        </p:spPr>
      </p:pic>
      <p:pic>
        <p:nvPicPr>
          <p:cNvPr id="12" name="Picture 11" descr="aa.bmp"/>
          <p:cNvPicPr/>
          <p:nvPr/>
        </p:nvPicPr>
        <p:blipFill>
          <a:blip r:embed="rId8" cstate="print"/>
          <a:stretch>
            <a:fillRect/>
          </a:stretch>
        </p:blipFill>
        <p:spPr>
          <a:xfrm>
            <a:off x="4572000" y="4724400"/>
            <a:ext cx="1905000" cy="1839310"/>
          </a:xfrm>
          <a:prstGeom prst="rect">
            <a:avLst/>
          </a:prstGeom>
        </p:spPr>
      </p:pic>
      <p:pic>
        <p:nvPicPr>
          <p:cNvPr id="13" name="Picture 12" descr="ee.JPG"/>
          <p:cNvPicPr/>
          <p:nvPr/>
        </p:nvPicPr>
        <p:blipFill>
          <a:blip r:embed="rId9" cstate="print"/>
          <a:stretch>
            <a:fillRect/>
          </a:stretch>
        </p:blipFill>
        <p:spPr>
          <a:xfrm>
            <a:off x="6705600" y="4800600"/>
            <a:ext cx="2286000" cy="1752600"/>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4572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5400" b="1" u="sng" dirty="0" smtClean="0">
                <a:latin typeface="Comic Sans MS" pitchFamily="66" charset="0"/>
              </a:rPr>
              <a:t>Direct Marketing</a:t>
            </a:r>
            <a:endParaRPr lang="en-US" sz="5400" u="sng" dirty="0" smtClean="0">
              <a:latin typeface="Comic Sans MS" pitchFamily="66" charset="0"/>
            </a:endParaRPr>
          </a:p>
        </p:txBody>
      </p:sp>
      <p:sp>
        <p:nvSpPr>
          <p:cNvPr id="11267" name="Content Placeholder 10"/>
          <p:cNvSpPr>
            <a:spLocks noGrp="1"/>
          </p:cNvSpPr>
          <p:nvPr>
            <p:ph sz="quarter" idx="1"/>
          </p:nvPr>
        </p:nvSpPr>
        <p:spPr>
          <a:xfrm>
            <a:off x="381000" y="1295400"/>
            <a:ext cx="8458200" cy="5410200"/>
          </a:xfrm>
        </p:spPr>
        <p:txBody>
          <a:bodyPr/>
          <a:lstStyle/>
          <a:p>
            <a:pPr lvl="0"/>
            <a:r>
              <a:rPr lang="en-US" sz="2100" dirty="0" smtClean="0">
                <a:latin typeface="Times New Roman" pitchFamily="18" charset="0"/>
                <a:cs typeface="Times New Roman" pitchFamily="18" charset="0"/>
              </a:rPr>
              <a:t>Coca-Cola uses direct marketing in many ways. First, the company partners with various restaurants, movie theaters, etc. to carry its product. </a:t>
            </a:r>
          </a:p>
          <a:p>
            <a:r>
              <a:rPr lang="en-US" sz="2100" dirty="0" smtClean="0">
                <a:latin typeface="Times New Roman" pitchFamily="18" charset="0"/>
                <a:cs typeface="Times New Roman" pitchFamily="18" charset="0"/>
              </a:rPr>
              <a:t>This way, when a customer orders a drink, the only brand they are offered is Coca-Cola, which forces them to buy a drink from that brand. By doing this, Coke forces out other competition, and keeps the restaurants, or other businesses, purchasing their product over and over again.                        </a:t>
            </a:r>
            <a:r>
              <a:rPr lang="en-US" sz="2100" dirty="0" err="1" smtClean="0">
                <a:latin typeface="Times New Roman" pitchFamily="18" charset="0"/>
                <a:cs typeface="Times New Roman" pitchFamily="18" charset="0"/>
              </a:rPr>
              <a:t>Eg</a:t>
            </a:r>
            <a:r>
              <a:rPr lang="en-US" sz="2100" dirty="0" smtClean="0">
                <a:latin typeface="Times New Roman" pitchFamily="18" charset="0"/>
                <a:cs typeface="Times New Roman" pitchFamily="18" charset="0"/>
              </a:rPr>
              <a:t>. Mc </a:t>
            </a:r>
            <a:r>
              <a:rPr lang="en-US" sz="2100" dirty="0" err="1" smtClean="0">
                <a:latin typeface="Times New Roman" pitchFamily="18" charset="0"/>
                <a:cs typeface="Times New Roman" pitchFamily="18" charset="0"/>
              </a:rPr>
              <a:t>Donalds</a:t>
            </a:r>
            <a:r>
              <a:rPr lang="en-US" sz="2100" dirty="0" smtClean="0">
                <a:latin typeface="Times New Roman" pitchFamily="18" charset="0"/>
                <a:cs typeface="Times New Roman" pitchFamily="18" charset="0"/>
              </a:rPr>
              <a:t>. </a:t>
            </a:r>
          </a:p>
          <a:p>
            <a:pPr lvl="0"/>
            <a:r>
              <a:rPr lang="en-US" sz="2100" dirty="0" smtClean="0">
                <a:latin typeface="Times New Roman" pitchFamily="18" charset="0"/>
                <a:cs typeface="Times New Roman" pitchFamily="18" charset="0"/>
              </a:rPr>
              <a:t>According to mobilemarketingmagazine.com, Coke uses mobile graphics and texts to appeal to markets on a more personal level.</a:t>
            </a:r>
          </a:p>
          <a:p>
            <a:r>
              <a:rPr lang="en-US" sz="2100" dirty="0" smtClean="0">
                <a:latin typeface="Times New Roman" pitchFamily="18" charset="0"/>
                <a:cs typeface="Times New Roman" pitchFamily="18" charset="0"/>
              </a:rPr>
              <a:t>Coca Cola also sponsors various sporting events in India and around the world in events like Cricket, Football, and Motor Racing etc.</a:t>
            </a:r>
          </a:p>
          <a:p>
            <a:endParaRPr lang="en-US" sz="2000" dirty="0" smtClean="0">
              <a:latin typeface="Times New Roman" pitchFamily="18" charset="0"/>
              <a:cs typeface="Times New Roman" pitchFamily="18" charset="0"/>
            </a:endParaRPr>
          </a:p>
          <a:p>
            <a:pPr algn="just">
              <a:buFont typeface="Wingdings" pitchFamily="2" charset="2"/>
              <a:buChar char="Ø"/>
            </a:pPr>
            <a:endParaRPr lang="en-US" sz="1800" dirty="0" smtClean="0">
              <a:latin typeface="Times New Roman" pitchFamily="18" charset="0"/>
              <a:cs typeface="Times New Roman" pitchFamily="18" charset="0"/>
            </a:endParaRPr>
          </a:p>
          <a:p>
            <a:pPr lvl="0" algn="just">
              <a:buFont typeface="Wingdings" pitchFamily="2" charset="2"/>
              <a:buChar char="Ø"/>
            </a:pPr>
            <a:endParaRPr lang="en-US" sz="1800"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buFont typeface="Wingdings 2" pitchFamily="18" charset="2"/>
              <a:buNone/>
            </a:pPr>
            <a:endParaRPr lang="en-US" sz="2400" dirty="0" smtClean="0">
              <a:latin typeface="Times New Roman" pitchFamily="18" charset="0"/>
              <a:cs typeface="Times New Roman" pitchFamily="18" charset="0"/>
            </a:endParaRPr>
          </a:p>
        </p:txBody>
      </p:sp>
      <p:pic>
        <p:nvPicPr>
          <p:cNvPr id="5" name="Picture 4" descr="Mc.-Donalds.jpg"/>
          <p:cNvPicPr/>
          <p:nvPr/>
        </p:nvPicPr>
        <p:blipFill>
          <a:blip r:embed="rId2" cstate="print"/>
          <a:stretch>
            <a:fillRect/>
          </a:stretch>
        </p:blipFill>
        <p:spPr>
          <a:xfrm>
            <a:off x="609600" y="5105400"/>
            <a:ext cx="2514600" cy="1524000"/>
          </a:xfrm>
          <a:prstGeom prst="rect">
            <a:avLst/>
          </a:prstGeom>
        </p:spPr>
      </p:pic>
      <p:pic>
        <p:nvPicPr>
          <p:cNvPr id="6" name="Picture 5" descr="dilli-delhi-daredevils-313.jpg"/>
          <p:cNvPicPr/>
          <p:nvPr/>
        </p:nvPicPr>
        <p:blipFill>
          <a:blip r:embed="rId3" cstate="print"/>
          <a:stretch>
            <a:fillRect/>
          </a:stretch>
        </p:blipFill>
        <p:spPr>
          <a:xfrm>
            <a:off x="3810000" y="5181600"/>
            <a:ext cx="1752600" cy="1295400"/>
          </a:xfrm>
          <a:prstGeom prst="rect">
            <a:avLst/>
          </a:prstGeom>
        </p:spPr>
      </p:pic>
      <p:pic>
        <p:nvPicPr>
          <p:cNvPr id="8" name="Picture 7" descr="91956.jpg"/>
          <p:cNvPicPr/>
          <p:nvPr/>
        </p:nvPicPr>
        <p:blipFill>
          <a:blip r:embed="rId4" cstate="print"/>
          <a:stretch>
            <a:fillRect/>
          </a:stretch>
        </p:blipFill>
        <p:spPr>
          <a:xfrm>
            <a:off x="6096000" y="5105400"/>
            <a:ext cx="1524000" cy="1447800"/>
          </a:xfrm>
          <a:prstGeom prst="rect">
            <a:avLst/>
          </a:prstGeom>
        </p:spPr>
      </p:pic>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6096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4000" b="1" u="sng" dirty="0" smtClean="0">
                <a:latin typeface="Comic Sans MS" pitchFamily="66" charset="0"/>
              </a:rPr>
              <a:t>Interactive/Internet Marketing</a:t>
            </a:r>
            <a:endParaRPr lang="en-US" sz="4000" u="sng" dirty="0" smtClean="0">
              <a:latin typeface="Comic Sans MS" pitchFamily="66" charset="0"/>
            </a:endParaRPr>
          </a:p>
        </p:txBody>
      </p:sp>
      <p:sp>
        <p:nvSpPr>
          <p:cNvPr id="11267" name="Content Placeholder 10"/>
          <p:cNvSpPr>
            <a:spLocks noGrp="1"/>
          </p:cNvSpPr>
          <p:nvPr>
            <p:ph sz="quarter" idx="1"/>
          </p:nvPr>
        </p:nvSpPr>
        <p:spPr>
          <a:xfrm>
            <a:off x="381000" y="1295400"/>
            <a:ext cx="8458200" cy="5410200"/>
          </a:xfrm>
        </p:spPr>
        <p:txBody>
          <a:bodyPr/>
          <a:lstStyle/>
          <a:p>
            <a:pPr algn="just">
              <a:buFont typeface="Wingdings" pitchFamily="2" charset="2"/>
              <a:buChar char="Ø"/>
            </a:pPr>
            <a:r>
              <a:rPr lang="en-US" sz="2000" dirty="0" smtClean="0">
                <a:latin typeface="Times New Roman" pitchFamily="18" charset="0"/>
                <a:cs typeface="Times New Roman" pitchFamily="18" charset="0"/>
              </a:rPr>
              <a:t> Coca-Cola uses the internet to promote its products. The company has its own website, which is quite simple to navigate through. The website allows customers to become interactive through various games, contests, shopping, and through a special section of the website that enables consumers to find out how they can help their community.</a:t>
            </a:r>
          </a:p>
          <a:p>
            <a:pPr lvl="0"/>
            <a:r>
              <a:rPr lang="en-US" sz="2000" dirty="0" smtClean="0">
                <a:latin typeface="Times New Roman" pitchFamily="18" charset="0"/>
                <a:cs typeface="Times New Roman" pitchFamily="18" charset="0"/>
              </a:rPr>
              <a:t> Also in the modern era of communication and networking, the company uses various social networking sites like </a:t>
            </a:r>
            <a:r>
              <a:rPr lang="en-US" sz="2000" dirty="0" err="1" smtClean="0">
                <a:latin typeface="Times New Roman" pitchFamily="18" charset="0"/>
                <a:cs typeface="Times New Roman" pitchFamily="18" charset="0"/>
              </a:rPr>
              <a:t>Facebook</a:t>
            </a:r>
            <a:r>
              <a:rPr lang="en-US" sz="2000" dirty="0" smtClean="0">
                <a:latin typeface="Times New Roman" pitchFamily="18" charset="0"/>
                <a:cs typeface="Times New Roman" pitchFamily="18" charset="0"/>
              </a:rPr>
              <a:t>, YouTube, Twitter to connect with the consumers.</a:t>
            </a:r>
          </a:p>
          <a:p>
            <a:pPr lvl="0"/>
            <a:r>
              <a:rPr lang="en-US" sz="2000" dirty="0" smtClean="0">
                <a:latin typeface="Times New Roman" pitchFamily="18" charset="0"/>
                <a:cs typeface="Times New Roman" pitchFamily="18" charset="0"/>
              </a:rPr>
              <a:t>The internet marketing thus helps to reach to those consumers who cant afford to spend time on T.V and are always online.</a:t>
            </a:r>
          </a:p>
          <a:p>
            <a:pPr lvl="0" algn="just">
              <a:buFont typeface="Wingdings" pitchFamily="2" charset="2"/>
              <a:buChar char="Ø"/>
            </a:pPr>
            <a:endParaRPr lang="en-US" sz="2000" dirty="0" smtClean="0">
              <a:latin typeface="Times New Roman" pitchFamily="18" charset="0"/>
              <a:cs typeface="Times New Roman" pitchFamily="18" charset="0"/>
            </a:endParaRPr>
          </a:p>
          <a:p>
            <a:pPr algn="just">
              <a:buFont typeface="Wingdings" pitchFamily="2" charset="2"/>
              <a:buChar char="Ø"/>
            </a:pPr>
            <a:endParaRPr lang="en-US" sz="1800" dirty="0" smtClean="0">
              <a:latin typeface="Times New Roman" pitchFamily="18" charset="0"/>
              <a:cs typeface="Times New Roman" pitchFamily="18" charset="0"/>
            </a:endParaRPr>
          </a:p>
          <a:p>
            <a:pPr lvl="0" algn="just">
              <a:buFont typeface="Wingdings" pitchFamily="2" charset="2"/>
              <a:buChar char="Ø"/>
            </a:pPr>
            <a:endParaRPr lang="en-US" sz="1800"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buFont typeface="Wingdings 2" pitchFamily="18" charset="2"/>
              <a:buNone/>
            </a:pPr>
            <a:endParaRPr lang="en-US" sz="2400" dirty="0" smtClean="0">
              <a:latin typeface="Times New Roman" pitchFamily="18" charset="0"/>
              <a:cs typeface="Times New Roman" pitchFamily="18" charset="0"/>
            </a:endParaRPr>
          </a:p>
        </p:txBody>
      </p:sp>
      <p:pic>
        <p:nvPicPr>
          <p:cNvPr id="5" name="Picture 4" descr="coca-colaindia.com.jpg"/>
          <p:cNvPicPr/>
          <p:nvPr/>
        </p:nvPicPr>
        <p:blipFill>
          <a:blip r:embed="rId2" cstate="print"/>
          <a:stretch>
            <a:fillRect/>
          </a:stretch>
        </p:blipFill>
        <p:spPr>
          <a:xfrm>
            <a:off x="1524000" y="4648200"/>
            <a:ext cx="2776702" cy="2091559"/>
          </a:xfrm>
          <a:prstGeom prst="rect">
            <a:avLst/>
          </a:prstGeom>
        </p:spPr>
      </p:pic>
      <p:pic>
        <p:nvPicPr>
          <p:cNvPr id="6" name="Picture 5" descr="Facebook-Page-13-Coca-Cola1.png"/>
          <p:cNvPicPr/>
          <p:nvPr/>
        </p:nvPicPr>
        <p:blipFill>
          <a:blip r:embed="rId3" cstate="print"/>
          <a:stretch>
            <a:fillRect/>
          </a:stretch>
        </p:blipFill>
        <p:spPr>
          <a:xfrm>
            <a:off x="5486400" y="4419600"/>
            <a:ext cx="2514600" cy="2133600"/>
          </a:xfrm>
          <a:prstGeom prst="rect">
            <a:avLst/>
          </a:prstGeom>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4572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5400" b="1" u="sng" dirty="0" smtClean="0">
                <a:latin typeface="Comic Sans MS" pitchFamily="66" charset="0"/>
              </a:rPr>
              <a:t>Sales Promotion</a:t>
            </a:r>
            <a:endParaRPr lang="en-US" sz="5400" u="sng" dirty="0" smtClean="0">
              <a:latin typeface="Comic Sans MS" pitchFamily="66" charset="0"/>
            </a:endParaRPr>
          </a:p>
        </p:txBody>
      </p:sp>
      <p:sp>
        <p:nvSpPr>
          <p:cNvPr id="11267" name="Content Placeholder 10"/>
          <p:cNvSpPr>
            <a:spLocks noGrp="1"/>
          </p:cNvSpPr>
          <p:nvPr>
            <p:ph sz="quarter" idx="1"/>
          </p:nvPr>
        </p:nvSpPr>
        <p:spPr>
          <a:xfrm>
            <a:off x="381000" y="1295400"/>
            <a:ext cx="8458200" cy="5410200"/>
          </a:xfrm>
        </p:spPr>
        <p:txBody>
          <a:bodyPr>
            <a:normAutofit lnSpcReduction="10000"/>
          </a:bodyPr>
          <a:lstStyle/>
          <a:p>
            <a:pPr lvl="0" algn="just">
              <a:buFont typeface="Wingdings" pitchFamily="2" charset="2"/>
              <a:buChar char="Ø"/>
            </a:pPr>
            <a:r>
              <a:rPr lang="en-US" sz="2000" dirty="0" smtClean="0">
                <a:latin typeface="Times New Roman" pitchFamily="18" charset="0"/>
                <a:cs typeface="Times New Roman" pitchFamily="18" charset="0"/>
              </a:rPr>
              <a:t>A sales promotion is an activity that is implemented to boost the sales of a product or service temporarily. Coca-Cola does sales promotion in two ways to quickly increase sales. </a:t>
            </a:r>
            <a:r>
              <a:rPr lang="en-US" sz="2800" dirty="0" smtClean="0">
                <a:latin typeface="Times New Roman" pitchFamily="18" charset="0"/>
                <a:cs typeface="Times New Roman" pitchFamily="18" charset="0"/>
              </a:rPr>
              <a:t> </a:t>
            </a:r>
          </a:p>
          <a:p>
            <a:pPr lvl="0" algn="just">
              <a:buFont typeface="Wingdings" pitchFamily="2" charset="2"/>
              <a:buChar char="Ø"/>
            </a:pPr>
            <a:endParaRPr lang="en-US" sz="2000" dirty="0" smtClean="0">
              <a:latin typeface="Times New Roman" pitchFamily="18" charset="0"/>
              <a:cs typeface="Times New Roman" pitchFamily="18" charset="0"/>
            </a:endParaRPr>
          </a:p>
          <a:p>
            <a:pPr lvl="0" algn="just">
              <a:buFont typeface="Wingdings" pitchFamily="2" charset="2"/>
              <a:buChar char="Ø"/>
            </a:pPr>
            <a:r>
              <a:rPr lang="en-US" sz="1800" dirty="0" smtClean="0">
                <a:latin typeface="Times New Roman" pitchFamily="18" charset="0"/>
                <a:cs typeface="Times New Roman" pitchFamily="18" charset="0"/>
              </a:rPr>
              <a:t>1. </a:t>
            </a:r>
            <a:r>
              <a:rPr lang="en-US" sz="1800" b="1" u="sng" dirty="0" smtClean="0">
                <a:latin typeface="Times New Roman" pitchFamily="18" charset="0"/>
                <a:cs typeface="Times New Roman" pitchFamily="18" charset="0"/>
              </a:rPr>
              <a:t>Consumer - Oriented sales promotion:</a:t>
            </a:r>
          </a:p>
          <a:p>
            <a:pPr lvl="0" algn="just">
              <a:buFont typeface="Wingdings" pitchFamily="2" charset="2"/>
              <a:buChar char="Ø"/>
            </a:pPr>
            <a:endParaRPr lang="en-US" sz="1800" dirty="0" smtClean="0">
              <a:latin typeface="Times New Roman" pitchFamily="18" charset="0"/>
              <a:cs typeface="Times New Roman" pitchFamily="18" charset="0"/>
            </a:endParaRPr>
          </a:p>
          <a:p>
            <a:pPr lvl="0" algn="just">
              <a:buFont typeface="Wingdings" pitchFamily="2" charset="2"/>
              <a:buChar char="Ø"/>
            </a:pPr>
            <a:r>
              <a:rPr lang="en-US" sz="1800" dirty="0" smtClean="0">
                <a:latin typeface="Times New Roman" pitchFamily="18" charset="0"/>
                <a:cs typeface="Times New Roman" pitchFamily="18" charset="0"/>
              </a:rPr>
              <a:t>Getting Shelves</a:t>
            </a:r>
          </a:p>
          <a:p>
            <a:pPr lvl="0" algn="just">
              <a:buFont typeface="Wingdings" pitchFamily="2" charset="2"/>
              <a:buChar char="Ø"/>
            </a:pPr>
            <a:r>
              <a:rPr lang="en-US" sz="1800" dirty="0" smtClean="0">
                <a:latin typeface="Times New Roman" pitchFamily="18" charset="0"/>
                <a:cs typeface="Times New Roman" pitchFamily="18" charset="0"/>
              </a:rPr>
              <a:t>Eye Catching Position</a:t>
            </a:r>
          </a:p>
          <a:p>
            <a:pPr lvl="0" algn="just">
              <a:buFont typeface="Wingdings" pitchFamily="2" charset="2"/>
              <a:buChar char="Ø"/>
            </a:pPr>
            <a:r>
              <a:rPr lang="en-US" sz="1800" dirty="0" smtClean="0">
                <a:latin typeface="Times New Roman" pitchFamily="18" charset="0"/>
                <a:cs typeface="Times New Roman" pitchFamily="18" charset="0"/>
              </a:rPr>
              <a:t>Under The Crown Scheme</a:t>
            </a:r>
          </a:p>
          <a:p>
            <a:pPr algn="just"/>
            <a:endParaRPr lang="en-US" sz="1800" u="sng" dirty="0" smtClean="0">
              <a:latin typeface="Times New Roman" pitchFamily="18" charset="0"/>
              <a:cs typeface="Times New Roman" pitchFamily="18" charset="0"/>
            </a:endParaRPr>
          </a:p>
          <a:p>
            <a:pPr algn="just">
              <a:buFont typeface="Wingdings" pitchFamily="2" charset="2"/>
              <a:buChar char="Ø"/>
            </a:pPr>
            <a:r>
              <a:rPr lang="en-US" sz="1800" dirty="0" smtClean="0">
                <a:latin typeface="Times New Roman" pitchFamily="18" charset="0"/>
                <a:cs typeface="Times New Roman" pitchFamily="18" charset="0"/>
              </a:rPr>
              <a:t>2. </a:t>
            </a:r>
            <a:r>
              <a:rPr lang="en-US" sz="1800" b="1" u="sng" dirty="0" smtClean="0">
                <a:latin typeface="Times New Roman" pitchFamily="18" charset="0"/>
                <a:cs typeface="Times New Roman" pitchFamily="18" charset="0"/>
              </a:rPr>
              <a:t>Trade - Oriented sales promotion:</a:t>
            </a:r>
          </a:p>
          <a:p>
            <a:pPr algn="just">
              <a:buFont typeface="Wingdings" pitchFamily="2" charset="2"/>
              <a:buChar char="Ø"/>
            </a:pPr>
            <a:endParaRPr lang="en-US" sz="1800" b="1" u="sng" dirty="0" smtClean="0">
              <a:latin typeface="Times New Roman" pitchFamily="18" charset="0"/>
              <a:cs typeface="Times New Roman" pitchFamily="18" charset="0"/>
            </a:endParaRPr>
          </a:p>
          <a:p>
            <a:pPr algn="just">
              <a:buFont typeface="Wingdings" pitchFamily="2" charset="2"/>
              <a:buChar char="Ø"/>
            </a:pPr>
            <a:r>
              <a:rPr lang="en-US" sz="1800" dirty="0" smtClean="0">
                <a:latin typeface="Times New Roman" pitchFamily="18" charset="0"/>
                <a:cs typeface="Times New Roman" pitchFamily="18" charset="0"/>
              </a:rPr>
              <a:t>Discounts to retailers and stores</a:t>
            </a:r>
          </a:p>
          <a:p>
            <a:pPr algn="just">
              <a:buFont typeface="Wingdings" pitchFamily="2" charset="2"/>
              <a:buChar char="Ø"/>
            </a:pPr>
            <a:r>
              <a:rPr lang="en-US" sz="1800" dirty="0" smtClean="0">
                <a:latin typeface="Times New Roman" pitchFamily="18" charset="0"/>
                <a:cs typeface="Times New Roman" pitchFamily="18" charset="0"/>
              </a:rPr>
              <a:t>Return back allowances</a:t>
            </a:r>
          </a:p>
          <a:p>
            <a:pPr algn="just">
              <a:buFont typeface="Wingdings" pitchFamily="2" charset="2"/>
              <a:buChar char="Ø"/>
            </a:pPr>
            <a:r>
              <a:rPr lang="en-US" sz="1800" dirty="0" smtClean="0">
                <a:latin typeface="Times New Roman" pitchFamily="18" charset="0"/>
                <a:cs typeface="Times New Roman" pitchFamily="18" charset="0"/>
              </a:rPr>
              <a:t>Merchandising assets</a:t>
            </a:r>
          </a:p>
          <a:p>
            <a:pPr algn="just">
              <a:buFont typeface="Wingdings" pitchFamily="2" charset="2"/>
              <a:buChar char="Ø"/>
            </a:pPr>
            <a:r>
              <a:rPr lang="en-US" sz="1800" dirty="0" smtClean="0">
                <a:latin typeface="Times New Roman" pitchFamily="18" charset="0"/>
                <a:cs typeface="Times New Roman" pitchFamily="18" charset="0"/>
              </a:rPr>
              <a:t>Free goods or free tours</a:t>
            </a:r>
          </a:p>
        </p:txBody>
      </p:sp>
      <p:pic>
        <p:nvPicPr>
          <p:cNvPr id="5" name="Picture 4" descr="25202531579fdb9821fa16bb4a40-grande.jpg"/>
          <p:cNvPicPr/>
          <p:nvPr/>
        </p:nvPicPr>
        <p:blipFill>
          <a:blip r:embed="rId2" cstate="print"/>
          <a:stretch>
            <a:fillRect/>
          </a:stretch>
        </p:blipFill>
        <p:spPr>
          <a:xfrm>
            <a:off x="4953000" y="4876800"/>
            <a:ext cx="1447800" cy="1752600"/>
          </a:xfrm>
          <a:prstGeom prst="rect">
            <a:avLst/>
          </a:prstGeom>
        </p:spPr>
      </p:pic>
      <p:pic>
        <p:nvPicPr>
          <p:cNvPr id="6" name="Picture 5" descr="Photo-0019a.jpg"/>
          <p:cNvPicPr/>
          <p:nvPr/>
        </p:nvPicPr>
        <p:blipFill>
          <a:blip r:embed="rId3" cstate="print"/>
          <a:stretch>
            <a:fillRect/>
          </a:stretch>
        </p:blipFill>
        <p:spPr>
          <a:xfrm>
            <a:off x="6629400" y="4876800"/>
            <a:ext cx="1371599" cy="1760483"/>
          </a:xfrm>
          <a:prstGeom prst="rect">
            <a:avLst/>
          </a:prstGeom>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6096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5400" b="1" u="sng" dirty="0" smtClean="0">
                <a:latin typeface="Comic Sans MS" pitchFamily="66" charset="0"/>
              </a:rPr>
              <a:t>Publicity/Public Relations</a:t>
            </a:r>
            <a:endParaRPr lang="en-US" sz="5400" u="sng" dirty="0" smtClean="0">
              <a:latin typeface="Comic Sans MS" pitchFamily="66" charset="0"/>
            </a:endParaRPr>
          </a:p>
        </p:txBody>
      </p:sp>
      <p:sp>
        <p:nvSpPr>
          <p:cNvPr id="11267" name="Content Placeholder 10"/>
          <p:cNvSpPr>
            <a:spLocks noGrp="1"/>
          </p:cNvSpPr>
          <p:nvPr>
            <p:ph sz="quarter" idx="1"/>
          </p:nvPr>
        </p:nvSpPr>
        <p:spPr>
          <a:xfrm>
            <a:off x="381000" y="1295400"/>
            <a:ext cx="8458200" cy="5410200"/>
          </a:xfrm>
        </p:spPr>
        <p:txBody>
          <a:bodyPr>
            <a:normAutofit lnSpcReduction="10000"/>
          </a:bodyPr>
          <a:lstStyle/>
          <a:p>
            <a:pPr algn="just">
              <a:buFont typeface="Wingdings" pitchFamily="2" charset="2"/>
              <a:buChar char="Ø"/>
            </a:pPr>
            <a:r>
              <a:rPr lang="en-US" sz="2000" dirty="0" smtClean="0">
                <a:latin typeface="Times New Roman" pitchFamily="18" charset="0"/>
                <a:cs typeface="Times New Roman" pitchFamily="18" charset="0"/>
              </a:rPr>
              <a:t> </a:t>
            </a:r>
            <a:r>
              <a:rPr lang="en-US" sz="2100" dirty="0" smtClean="0">
                <a:latin typeface="Times New Roman" pitchFamily="18" charset="0"/>
                <a:cs typeface="Times New Roman" pitchFamily="18" charset="0"/>
              </a:rPr>
              <a:t>Publicity refers to non personal communications regarding an organization, product, service or idea not directly paid or run under identified sponsorship.</a:t>
            </a:r>
          </a:p>
          <a:p>
            <a:pPr lvl="0" algn="just">
              <a:buFont typeface="Wingdings" pitchFamily="2" charset="2"/>
              <a:buChar char="Ø"/>
            </a:pPr>
            <a:r>
              <a:rPr lang="en-US" sz="2100" dirty="0" smtClean="0">
                <a:latin typeface="Times New Roman" pitchFamily="18" charset="0"/>
                <a:cs typeface="Times New Roman" pitchFamily="18" charset="0"/>
              </a:rPr>
              <a:t>Today, the company can still use word of mouth advantage. For instance, when Coke produces a new product, and someone on their lunch break purchases that new product, and enjoys it, they will tell others in the office about how great the new product is. This will cause others to purchase the product, and in-turn increase sales.</a:t>
            </a:r>
          </a:p>
          <a:p>
            <a:pPr lvl="0" algn="just">
              <a:buFont typeface="Wingdings" pitchFamily="2" charset="2"/>
              <a:buChar char="Ø"/>
            </a:pPr>
            <a:r>
              <a:rPr lang="en-US" sz="2100" dirty="0" smtClean="0">
                <a:latin typeface="Times New Roman" pitchFamily="18" charset="0"/>
                <a:cs typeface="Times New Roman" pitchFamily="18" charset="0"/>
              </a:rPr>
              <a:t>Public relations is defined as “the management function which evaluates public attitudes, identifies the policies and procedures of an individual and organization with public interest, and executes a program of action to earn public understanding and acceptance”.</a:t>
            </a:r>
          </a:p>
          <a:p>
            <a:pPr lvl="0" algn="just">
              <a:buFont typeface="Wingdings" pitchFamily="2" charset="2"/>
              <a:buChar char="Ø"/>
            </a:pPr>
            <a:r>
              <a:rPr lang="en-US" sz="2100" dirty="0" smtClean="0">
                <a:latin typeface="Times New Roman" pitchFamily="18" charset="0"/>
                <a:cs typeface="Times New Roman" pitchFamily="18" charset="0"/>
              </a:rPr>
              <a:t>Coca-Cola can address law suits, rumors, stories, new products, and activities. There is also a section of the website devoted to investors. Here, current, or future, investors can access financial statements and up-to-the-minute stock information.</a:t>
            </a:r>
          </a:p>
          <a:p>
            <a:pPr lvl="0" algn="just">
              <a:buFont typeface="Wingdings" pitchFamily="2" charset="2"/>
              <a:buChar char="Ø"/>
            </a:pPr>
            <a:endParaRPr lang="en-US" sz="2000" dirty="0" smtClean="0">
              <a:latin typeface="Times New Roman" pitchFamily="18" charset="0"/>
              <a:cs typeface="Times New Roman" pitchFamily="18" charset="0"/>
            </a:endParaRPr>
          </a:p>
          <a:p>
            <a:pPr algn="just">
              <a:buFont typeface="Wingdings" pitchFamily="2" charset="2"/>
              <a:buChar char="Ø"/>
            </a:pPr>
            <a:endParaRPr lang="en-US" sz="1800" dirty="0" smtClean="0">
              <a:latin typeface="Times New Roman" pitchFamily="18" charset="0"/>
              <a:cs typeface="Times New Roman" pitchFamily="18" charset="0"/>
            </a:endParaRPr>
          </a:p>
          <a:p>
            <a:pPr lvl="0" algn="just">
              <a:buFont typeface="Wingdings" pitchFamily="2" charset="2"/>
              <a:buChar char="Ø"/>
            </a:pPr>
            <a:endParaRPr lang="en-US" sz="1800"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buFont typeface="Wingdings 2" pitchFamily="18" charset="2"/>
              <a:buNone/>
            </a:pPr>
            <a:endParaRPr lang="en-US" sz="2400" dirty="0"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6096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5400" b="1" u="sng" dirty="0" smtClean="0">
                <a:latin typeface="Comic Sans MS" pitchFamily="66" charset="0"/>
              </a:rPr>
              <a:t>Publicity/Public Relations</a:t>
            </a:r>
            <a:endParaRPr lang="en-US" sz="5400" u="sng" dirty="0" smtClean="0">
              <a:latin typeface="Comic Sans MS" pitchFamily="66" charset="0"/>
            </a:endParaRPr>
          </a:p>
        </p:txBody>
      </p:sp>
      <p:sp>
        <p:nvSpPr>
          <p:cNvPr id="11267" name="Content Placeholder 10"/>
          <p:cNvSpPr>
            <a:spLocks noGrp="1"/>
          </p:cNvSpPr>
          <p:nvPr>
            <p:ph sz="quarter" idx="1"/>
          </p:nvPr>
        </p:nvSpPr>
        <p:spPr>
          <a:xfrm>
            <a:off x="152400" y="1295400"/>
            <a:ext cx="8991600" cy="5410200"/>
          </a:xfrm>
        </p:spPr>
        <p:txBody>
          <a:bodyPr/>
          <a:lstStyle/>
          <a:p>
            <a:pPr lvl="0">
              <a:buFont typeface="Wingdings" pitchFamily="2" charset="2"/>
              <a:buChar char="Ø"/>
            </a:pPr>
            <a:r>
              <a:rPr lang="en-US" sz="2000" dirty="0" smtClean="0">
                <a:latin typeface="Times New Roman" pitchFamily="18" charset="0"/>
                <a:cs typeface="Times New Roman" pitchFamily="18" charset="0"/>
              </a:rPr>
              <a:t>The Coca-Cola India is also undertaking some projects as a part of their social cause and part of the corporate social responsibility.</a:t>
            </a:r>
          </a:p>
          <a:p>
            <a:pPr>
              <a:buFont typeface="Wingdings" pitchFamily="2" charset="2"/>
              <a:buChar char="Ø"/>
            </a:pPr>
            <a:r>
              <a:rPr lang="en-US" sz="2000" dirty="0" smtClean="0">
                <a:latin typeface="Times New Roman" pitchFamily="18" charset="0"/>
                <a:cs typeface="Times New Roman" pitchFamily="18" charset="0"/>
              </a:rPr>
              <a:t>The support my school campaign along with NDTV has </a:t>
            </a:r>
            <a:r>
              <a:rPr lang="en-US" sz="2000" dirty="0" err="1" smtClean="0">
                <a:latin typeface="Times New Roman" pitchFamily="18" charset="0"/>
                <a:cs typeface="Times New Roman" pitchFamily="18" charset="0"/>
              </a:rPr>
              <a:t>Sachin</a:t>
            </a:r>
            <a:r>
              <a:rPr lang="en-US" sz="2000" dirty="0" smtClean="0">
                <a:latin typeface="Times New Roman" pitchFamily="18" charset="0"/>
                <a:cs typeface="Times New Roman" pitchFamily="18" charset="0"/>
              </a:rPr>
              <a:t> </a:t>
            </a:r>
            <a:r>
              <a:rPr lang="en-US" sz="2000" dirty="0" err="1" smtClean="0">
                <a:latin typeface="Times New Roman" pitchFamily="18" charset="0"/>
                <a:cs typeface="Times New Roman" pitchFamily="18" charset="0"/>
              </a:rPr>
              <a:t>Tendulkar</a:t>
            </a:r>
            <a:r>
              <a:rPr lang="en-US" sz="2000" dirty="0" smtClean="0">
                <a:latin typeface="Times New Roman" pitchFamily="18" charset="0"/>
                <a:cs typeface="Times New Roman" pitchFamily="18" charset="0"/>
              </a:rPr>
              <a:t> as the brand ambassador.</a:t>
            </a:r>
            <a:endParaRPr lang="en-US" sz="2400" dirty="0" smtClean="0">
              <a:latin typeface="Times New Roman" pitchFamily="18" charset="0"/>
              <a:cs typeface="Times New Roman" pitchFamily="18" charset="0"/>
            </a:endParaRPr>
          </a:p>
          <a:p>
            <a:pPr lvl="0" algn="just">
              <a:buFont typeface="Wingdings" pitchFamily="2" charset="2"/>
              <a:buChar char="Ø"/>
            </a:pPr>
            <a:r>
              <a:rPr lang="en-US" sz="2000" dirty="0" smtClean="0"/>
              <a:t>The project </a:t>
            </a:r>
            <a:r>
              <a:rPr lang="en-US" sz="2000" dirty="0" err="1" smtClean="0"/>
              <a:t>Unnati</a:t>
            </a:r>
            <a:r>
              <a:rPr lang="en-US" sz="2000" dirty="0" smtClean="0"/>
              <a:t> focuses on more yield of mangoes to farmers.</a:t>
            </a:r>
          </a:p>
          <a:p>
            <a:pPr algn="just">
              <a:buFont typeface="Wingdings" pitchFamily="2" charset="2"/>
              <a:buChar char="Ø"/>
            </a:pPr>
            <a:r>
              <a:rPr lang="en-US" sz="2000" dirty="0" smtClean="0"/>
              <a:t>Coca Cola also Sponsors events in cricket and music.</a:t>
            </a:r>
          </a:p>
          <a:p>
            <a:pPr lvl="0" algn="just">
              <a:buFont typeface="Wingdings" pitchFamily="2" charset="2"/>
              <a:buChar char="Ø"/>
            </a:pPr>
            <a:endParaRPr lang="en-US" sz="2000" dirty="0" smtClean="0"/>
          </a:p>
          <a:p>
            <a:pPr algn="just">
              <a:buFont typeface="Wingdings" pitchFamily="2" charset="2"/>
              <a:buChar char="Ø"/>
            </a:pPr>
            <a:endParaRPr lang="en-US" sz="2400" dirty="0" smtClean="0">
              <a:latin typeface="Times New Roman" pitchFamily="18" charset="0"/>
              <a:cs typeface="Times New Roman" pitchFamily="18" charset="0"/>
            </a:endParaRPr>
          </a:p>
        </p:txBody>
      </p:sp>
      <p:pic>
        <p:nvPicPr>
          <p:cNvPr id="5" name="Picture 4" descr="NDTV-Coca-Cola-Support-My-School-Telethon.jpg"/>
          <p:cNvPicPr/>
          <p:nvPr/>
        </p:nvPicPr>
        <p:blipFill>
          <a:blip r:embed="rId2" cstate="print"/>
          <a:stretch>
            <a:fillRect/>
          </a:stretch>
        </p:blipFill>
        <p:spPr>
          <a:xfrm>
            <a:off x="228600" y="4419600"/>
            <a:ext cx="2286000" cy="1752600"/>
          </a:xfrm>
          <a:prstGeom prst="rect">
            <a:avLst/>
          </a:prstGeom>
        </p:spPr>
      </p:pic>
      <p:pic>
        <p:nvPicPr>
          <p:cNvPr id="6" name="Picture 5" descr="unnati_2.jpg"/>
          <p:cNvPicPr/>
          <p:nvPr/>
        </p:nvPicPr>
        <p:blipFill>
          <a:blip r:embed="rId3" cstate="print"/>
          <a:stretch>
            <a:fillRect/>
          </a:stretch>
        </p:blipFill>
        <p:spPr>
          <a:xfrm>
            <a:off x="2590800" y="4419600"/>
            <a:ext cx="1905000" cy="1676400"/>
          </a:xfrm>
          <a:prstGeom prst="rect">
            <a:avLst/>
          </a:prstGeom>
        </p:spPr>
      </p:pic>
      <p:pic>
        <p:nvPicPr>
          <p:cNvPr id="8" name="Picture 7" descr="cricket_under-16_2.jpg"/>
          <p:cNvPicPr/>
          <p:nvPr/>
        </p:nvPicPr>
        <p:blipFill>
          <a:blip r:embed="rId4" cstate="print"/>
          <a:stretch>
            <a:fillRect/>
          </a:stretch>
        </p:blipFill>
        <p:spPr>
          <a:xfrm>
            <a:off x="4572000" y="4419600"/>
            <a:ext cx="1828800" cy="1676400"/>
          </a:xfrm>
          <a:prstGeom prst="rect">
            <a:avLst/>
          </a:prstGeom>
        </p:spPr>
      </p:pic>
      <p:pic>
        <p:nvPicPr>
          <p:cNvPr id="9" name="Picture 8" descr="244435,xcitefun-coke-studio-mtv-india-4.jpg"/>
          <p:cNvPicPr/>
          <p:nvPr/>
        </p:nvPicPr>
        <p:blipFill>
          <a:blip r:embed="rId5" cstate="print"/>
          <a:stretch>
            <a:fillRect/>
          </a:stretch>
        </p:blipFill>
        <p:spPr>
          <a:xfrm>
            <a:off x="6553200" y="4495800"/>
            <a:ext cx="2438400" cy="1676400"/>
          </a:xfrm>
          <a:prstGeom prst="rect">
            <a:avLst/>
          </a:prstGeom>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9"/>
          <p:cNvSpPr>
            <a:spLocks noGrp="1"/>
          </p:cNvSpPr>
          <p:nvPr>
            <p:ph type="title"/>
          </p:nvPr>
        </p:nvSpPr>
        <p:spPr>
          <a:xfrm>
            <a:off x="609600" y="152400"/>
            <a:ext cx="8229600" cy="1143000"/>
          </a:xfrm>
        </p:spPr>
        <p:txBody>
          <a:bodyPr>
            <a:normAutofit fontScale="90000"/>
          </a:bodyPr>
          <a:lstStyle/>
          <a:p>
            <a:pPr algn="ctr"/>
            <a:r>
              <a:rPr lang="en-US" sz="4800" dirty="0" smtClean="0">
                <a:latin typeface="Comic Sans MS" pitchFamily="66" charset="0"/>
              </a:rPr>
              <a:t/>
            </a:r>
            <a:br>
              <a:rPr lang="en-US" sz="4800" dirty="0" smtClean="0">
                <a:latin typeface="Comic Sans MS" pitchFamily="66" charset="0"/>
              </a:rPr>
            </a:br>
            <a:r>
              <a:rPr lang="en-US" sz="4800" b="1" u="sng" dirty="0" smtClean="0">
                <a:latin typeface="Comic Sans MS" pitchFamily="66" charset="0"/>
              </a:rPr>
              <a:t>Personal Selling</a:t>
            </a:r>
            <a:endParaRPr lang="en-US" sz="5400" b="1" u="sng" dirty="0" smtClean="0">
              <a:latin typeface="Comic Sans MS" pitchFamily="66" charset="0"/>
            </a:endParaRPr>
          </a:p>
        </p:txBody>
      </p:sp>
      <p:sp>
        <p:nvSpPr>
          <p:cNvPr id="11267" name="Content Placeholder 10"/>
          <p:cNvSpPr>
            <a:spLocks noGrp="1"/>
          </p:cNvSpPr>
          <p:nvPr>
            <p:ph sz="quarter" idx="1"/>
          </p:nvPr>
        </p:nvSpPr>
        <p:spPr>
          <a:xfrm>
            <a:off x="381000" y="1295400"/>
            <a:ext cx="8458200" cy="5410200"/>
          </a:xfrm>
        </p:spPr>
        <p:txBody>
          <a:bodyPr>
            <a:normAutofit/>
          </a:bodyPr>
          <a:lstStyle/>
          <a:p>
            <a:pPr lvl="0">
              <a:buFont typeface="Wingdings" pitchFamily="2" charset="2"/>
              <a:buChar char="Ø"/>
            </a:pPr>
            <a:endParaRPr lang="en-US" sz="2400" dirty="0" smtClean="0">
              <a:latin typeface="Times New Roman" pitchFamily="18" charset="0"/>
              <a:cs typeface="Times New Roman" pitchFamily="18" charset="0"/>
            </a:endParaRPr>
          </a:p>
          <a:p>
            <a:pPr lvl="0">
              <a:buFont typeface="Wingdings" pitchFamily="2" charset="2"/>
              <a:buChar char="Ø"/>
            </a:pPr>
            <a:r>
              <a:rPr lang="en-US" sz="2200" dirty="0" smtClean="0">
                <a:latin typeface="Times New Roman" pitchFamily="18" charset="0"/>
                <a:cs typeface="Times New Roman" pitchFamily="18" charset="0"/>
              </a:rPr>
              <a:t>Coca-Cola has many salespeople, who are individuals representing the company to communicate, sell, service, and build relationships with customers.</a:t>
            </a:r>
          </a:p>
          <a:p>
            <a:pPr lvl="0">
              <a:buNone/>
            </a:pPr>
            <a:endParaRPr lang="en-US" sz="2200" dirty="0" smtClean="0">
              <a:latin typeface="Times New Roman" pitchFamily="18" charset="0"/>
              <a:cs typeface="Times New Roman" pitchFamily="18" charset="0"/>
            </a:endParaRPr>
          </a:p>
          <a:p>
            <a:pPr lvl="0">
              <a:buFont typeface="Wingdings" pitchFamily="2" charset="2"/>
              <a:buChar char="Ø"/>
            </a:pPr>
            <a:r>
              <a:rPr lang="en-US" sz="2200" dirty="0" smtClean="0">
                <a:latin typeface="Times New Roman" pitchFamily="18" charset="0"/>
                <a:cs typeface="Times New Roman" pitchFamily="18" charset="0"/>
              </a:rPr>
              <a:t>These salespeople promote their product to different customers within their regions, and once they sustain a customer, they sell their products to them and service them many times per week. </a:t>
            </a:r>
          </a:p>
          <a:p>
            <a:pPr>
              <a:buNone/>
            </a:pPr>
            <a:endParaRPr lang="en-US" sz="2200" dirty="0" smtClean="0">
              <a:latin typeface="Times New Roman" pitchFamily="18" charset="0"/>
              <a:cs typeface="Times New Roman" pitchFamily="18" charset="0"/>
            </a:endParaRPr>
          </a:p>
          <a:p>
            <a:pPr lvl="0">
              <a:buFont typeface="Wingdings" pitchFamily="2" charset="2"/>
              <a:buChar char="Ø"/>
            </a:pPr>
            <a:r>
              <a:rPr lang="en-US" sz="2200" dirty="0" smtClean="0">
                <a:latin typeface="Times New Roman" pitchFamily="18" charset="0"/>
                <a:cs typeface="Times New Roman" pitchFamily="18" charset="0"/>
              </a:rPr>
              <a:t>These individuals form close relationships with the customers in order to continue business with them.</a:t>
            </a:r>
          </a:p>
          <a:p>
            <a:pPr>
              <a:buNone/>
            </a:pPr>
            <a:endParaRPr lang="en-US" sz="2200" dirty="0" smtClean="0">
              <a:latin typeface="Times New Roman" pitchFamily="18" charset="0"/>
              <a:cs typeface="Times New Roman" pitchFamily="18" charset="0"/>
            </a:endParaRPr>
          </a:p>
          <a:p>
            <a:pPr lvl="0">
              <a:buFont typeface="Wingdings" pitchFamily="2" charset="2"/>
              <a:buChar char="Ø"/>
            </a:pPr>
            <a:r>
              <a:rPr lang="en-US" sz="2200" dirty="0" smtClean="0">
                <a:latin typeface="Times New Roman" pitchFamily="18" charset="0"/>
                <a:cs typeface="Times New Roman" pitchFamily="18" charset="0"/>
              </a:rPr>
              <a:t>Thus though minimum, the company also thus have many sales people for personal selling.</a:t>
            </a:r>
          </a:p>
          <a:p>
            <a:pPr algn="just">
              <a:buFont typeface="Wingdings" pitchFamily="2" charset="2"/>
              <a:buChar char="Ø"/>
            </a:pPr>
            <a:endParaRPr lang="en-US" sz="2000" dirty="0" smtClean="0">
              <a:latin typeface="Times New Roman" pitchFamily="18" charset="0"/>
              <a:cs typeface="Times New Roman" pitchFamily="18" charset="0"/>
            </a:endParaRPr>
          </a:p>
          <a:p>
            <a:pPr algn="just">
              <a:buFont typeface="Wingdings" pitchFamily="2" charset="2"/>
              <a:buChar char="Ø"/>
            </a:pPr>
            <a:endParaRPr lang="en-US" sz="1800" dirty="0" smtClean="0">
              <a:latin typeface="Times New Roman" pitchFamily="18" charset="0"/>
              <a:cs typeface="Times New Roman" pitchFamily="18" charset="0"/>
            </a:endParaRPr>
          </a:p>
          <a:p>
            <a:pPr lvl="0" algn="just">
              <a:buFont typeface="Wingdings" pitchFamily="2" charset="2"/>
              <a:buChar char="Ø"/>
            </a:pPr>
            <a:endParaRPr lang="en-US" sz="1800" dirty="0" smtClean="0">
              <a:latin typeface="Times New Roman" pitchFamily="18" charset="0"/>
              <a:cs typeface="Times New Roman" pitchFamily="18" charset="0"/>
            </a:endParaRPr>
          </a:p>
          <a:p>
            <a:pPr algn="just"/>
            <a:endParaRPr lang="en-US" sz="1800" u="sng" dirty="0" smtClean="0">
              <a:latin typeface="Times New Roman" pitchFamily="18" charset="0"/>
              <a:cs typeface="Times New Roman" pitchFamily="18" charset="0"/>
            </a:endParaRPr>
          </a:p>
          <a:p>
            <a:pPr algn="just">
              <a:buFont typeface="Wingdings 2" pitchFamily="18" charset="2"/>
              <a:buNone/>
            </a:pPr>
            <a:endParaRPr lang="en-US" sz="2400" dirty="0" smtClean="0">
              <a:latin typeface="Times New Roman" pitchFamily="18" charset="0"/>
              <a:cs typeface="Times New Roman" pitchFamily="18" charset="0"/>
            </a:endParaRPr>
          </a:p>
        </p:txBody>
      </p:sp>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flipH="1">
            <a:off x="914400" y="2209800"/>
            <a:ext cx="6629399" cy="707886"/>
          </a:xfrm>
          <a:prstGeom prst="rect">
            <a:avLst/>
          </a:prstGeom>
          <a:noFill/>
        </p:spPr>
        <p:txBody>
          <a:bodyPr wrap="square" rtlCol="0">
            <a:spAutoFit/>
          </a:bodyPr>
          <a:lstStyle/>
          <a:p>
            <a:pPr algn="ctr"/>
            <a:r>
              <a:rPr lang="en-US" sz="4000" b="1" dirty="0" smtClean="0"/>
              <a:t>THANK YOU</a:t>
            </a:r>
            <a:endParaRPr lang="en-IN" sz="4000" b="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7429</TotalTime>
  <Words>1336</Words>
  <Application>Microsoft Office PowerPoint</Application>
  <PresentationFormat>On-screen Show (4:3)</PresentationFormat>
  <Paragraphs>196</Paragraphs>
  <Slides>25</Slides>
  <Notes>12</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Default Design</vt:lpstr>
      <vt:lpstr> Designing and Managing  Integrated Marketing Channels</vt:lpstr>
      <vt:lpstr>Channel Power</vt:lpstr>
      <vt:lpstr>Channel Integration and Systems</vt:lpstr>
      <vt:lpstr>Channel Integration and Systems</vt:lpstr>
      <vt:lpstr>Channel Integration and Systems</vt:lpstr>
      <vt:lpstr>Channel Integration and Systems</vt:lpstr>
      <vt:lpstr>Causes of Channel Conflict</vt:lpstr>
      <vt:lpstr>E-Commerce and M-Commerce</vt:lpstr>
      <vt:lpstr>E-Commerce and M-Commerce</vt:lpstr>
      <vt:lpstr>E-Commerce and M-Commerce</vt:lpstr>
      <vt:lpstr>E-Commerce and M-Commerce</vt:lpstr>
      <vt:lpstr>E-Commerce and M-Commerce</vt:lpstr>
      <vt:lpstr>Practical Example </vt:lpstr>
      <vt:lpstr> The Promotional Mix:Tools Of IMC</vt:lpstr>
      <vt:lpstr> Advertising</vt:lpstr>
      <vt:lpstr> Mediums Of Advertising</vt:lpstr>
      <vt:lpstr> T.V Commercials</vt:lpstr>
      <vt:lpstr> Outdoor Advertising</vt:lpstr>
      <vt:lpstr> Direct Marketing</vt:lpstr>
      <vt:lpstr> Interactive/Internet Marketing</vt:lpstr>
      <vt:lpstr> Sales Promotion</vt:lpstr>
      <vt:lpstr> Publicity/Public Relations</vt:lpstr>
      <vt:lpstr> Publicity/Public Relations</vt:lpstr>
      <vt:lpstr> Personal Selling</vt:lpstr>
      <vt:lpstr>Slide 25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Kotler Keller 2</dc:title>
  <dc:creator>Tracy Tuten</dc:creator>
  <cp:lastModifiedBy>Administrator</cp:lastModifiedBy>
  <cp:revision>427</cp:revision>
  <dcterms:created xsi:type="dcterms:W3CDTF">2006-04-02T17:59:30Z</dcterms:created>
  <dcterms:modified xsi:type="dcterms:W3CDTF">2014-06-26T18:17:41Z</dcterms:modified>
</cp:coreProperties>
</file>