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slideLayouts/slideLayout12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27"/>
  </p:notesMasterIdLst>
  <p:handoutMasterIdLst>
    <p:handoutMasterId r:id="rId28"/>
  </p:handoutMasterIdLst>
  <p:sldIdLst>
    <p:sldId id="271" r:id="rId2"/>
    <p:sldId id="277" r:id="rId3"/>
    <p:sldId id="322" r:id="rId4"/>
    <p:sldId id="323" r:id="rId5"/>
    <p:sldId id="324" r:id="rId6"/>
    <p:sldId id="325" r:id="rId7"/>
    <p:sldId id="326" r:id="rId8"/>
    <p:sldId id="327" r:id="rId9"/>
    <p:sldId id="278" r:id="rId10"/>
    <p:sldId id="279" r:id="rId11"/>
    <p:sldId id="282" r:id="rId12"/>
    <p:sldId id="298" r:id="rId13"/>
    <p:sldId id="300" r:id="rId14"/>
    <p:sldId id="301" r:id="rId15"/>
    <p:sldId id="283" r:id="rId16"/>
    <p:sldId id="314" r:id="rId17"/>
    <p:sldId id="315" r:id="rId18"/>
    <p:sldId id="316" r:id="rId19"/>
    <p:sldId id="317" r:id="rId20"/>
    <p:sldId id="285" r:id="rId21"/>
    <p:sldId id="318" r:id="rId22"/>
    <p:sldId id="286" r:id="rId23"/>
    <p:sldId id="287" r:id="rId24"/>
    <p:sldId id="305" r:id="rId25"/>
    <p:sldId id="321" r:id="rId26"/>
  </p:sldIdLst>
  <p:sldSz cx="9144000" cy="6858000" type="screen4x3"/>
  <p:notesSz cx="7077075" cy="9382125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DDDDD"/>
    <a:srgbClr val="FF0505"/>
    <a:srgbClr val="D8AF00"/>
    <a:srgbClr val="E1F2F3"/>
    <a:srgbClr val="F0C200"/>
    <a:srgbClr val="9900CC"/>
    <a:srgbClr val="65D7FF"/>
    <a:srgbClr val="F0005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79" autoAdjust="0"/>
    <p:restoredTop sz="94762" autoAdjust="0"/>
  </p:normalViewPr>
  <p:slideViewPr>
    <p:cSldViewPr>
      <p:cViewPr>
        <p:scale>
          <a:sx n="70" d="100"/>
          <a:sy n="70" d="100"/>
        </p:scale>
        <p:origin x="-1434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0" d="100"/>
          <a:sy n="80" d="100"/>
        </p:scale>
        <p:origin x="-2520" y="-84"/>
      </p:cViewPr>
      <p:guideLst>
        <p:guide orient="horz" pos="2955"/>
        <p:guide pos="2229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notesMaster" Target="notesMasters/notesMaster1.xml"/><Relationship Id="rId30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67050" cy="468313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l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08438" y="0"/>
            <a:ext cx="3067050" cy="468313"/>
          </a:xfrm>
          <a:prstGeom prst="rect">
            <a:avLst/>
          </a:prstGeom>
        </p:spPr>
        <p:txBody>
          <a:bodyPr vert="horz" lIns="94046" tIns="47023" rIns="94046" bIns="47023" rtlCol="0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15608A15-4D1D-4E8A-8A99-379D1B4902AC}" type="datetimeFigureOut">
              <a:rPr lang="en-US"/>
              <a:pPr>
                <a:defRPr/>
              </a:pPr>
              <a:t>6/25/2014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0638"/>
            <a:ext cx="3067050" cy="46990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l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08438" y="8910638"/>
            <a:ext cx="3067050" cy="469900"/>
          </a:xfrm>
          <a:prstGeom prst="rect">
            <a:avLst/>
          </a:prstGeom>
        </p:spPr>
        <p:txBody>
          <a:bodyPr vert="horz" lIns="94046" tIns="47023" rIns="94046" bIns="47023" rtlCol="0" anchor="b"/>
          <a:lstStyle>
            <a:lvl1pPr algn="r">
              <a:defRPr sz="1200" smtClean="0">
                <a:latin typeface="Arial" charset="0"/>
              </a:defRPr>
            </a:lvl1pPr>
          </a:lstStyle>
          <a:p>
            <a:pPr>
              <a:defRPr/>
            </a:pPr>
            <a:fld id="{E64306CD-68B0-4028-BF1D-85B784A0CE7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4008438" y="0"/>
            <a:ext cx="3067050" cy="4683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>
            <a:lvl1pPr algn="r"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3800" y="703263"/>
            <a:ext cx="4689475" cy="35179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708025" y="4456113"/>
            <a:ext cx="5661025" cy="4222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910638"/>
            <a:ext cx="30670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b" anchorCtr="0" compatLnSpc="1">
            <a:prstTxWarp prst="textNoShape">
              <a:avLst/>
            </a:prstTxWarp>
          </a:bodyPr>
          <a:lstStyle>
            <a:lvl1pPr>
              <a:defRPr sz="1200" dirty="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4008438" y="8910638"/>
            <a:ext cx="3067050" cy="469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4046" tIns="47023" rIns="94046" bIns="47023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8AACEBE0-1BB5-4EB7-9535-119A376805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B61BDF-E9B4-4BBF-B8FA-DB87E89E441B}" type="slidenum">
              <a:rPr lang="en-US" smtClean="0">
                <a:latin typeface="Arial" pitchFamily="34" charset="0"/>
              </a:rPr>
              <a:pPr/>
              <a:t>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17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741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7402FC5-1A7A-4F3E-AF0D-D5F7EE7EF318}" type="slidenum">
              <a:rPr lang="en-US" smtClean="0">
                <a:latin typeface="Arial" pitchFamily="34" charset="0"/>
              </a:rPr>
              <a:pPr/>
              <a:t>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150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150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792C45F4-3CA8-4778-ABC7-38C8220F5C8A}" type="slidenum">
              <a:rPr lang="en-US"/>
              <a:pPr/>
              <a:t>3</a:t>
            </a:fld>
            <a:endParaRPr lang="en-US"/>
          </a:p>
        </p:txBody>
      </p:sp>
      <p:sp>
        <p:nvSpPr>
          <p:cNvPr id="205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6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BF676BF0-FFDF-4DA5-8DDE-B018C75B4CB4}" type="slidenum">
              <a:rPr lang="en-US"/>
              <a:pPr/>
              <a:t>4</a:t>
            </a:fld>
            <a:endParaRPr lang="en-US"/>
          </a:p>
        </p:txBody>
      </p:sp>
      <p:sp>
        <p:nvSpPr>
          <p:cNvPr id="205721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7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BCC85A2-D4D5-46E7-9BA3-3DDD53D26503}" type="slidenum">
              <a:rPr lang="en-US"/>
              <a:pPr/>
              <a:t>5</a:t>
            </a:fld>
            <a:endParaRPr lang="en-US"/>
          </a:p>
        </p:txBody>
      </p:sp>
      <p:sp>
        <p:nvSpPr>
          <p:cNvPr id="205824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582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16864C6E-6AEF-4545-9CDC-C27A73A2FA1C}" type="slidenum">
              <a:rPr lang="en-US"/>
              <a:pPr/>
              <a:t>6</a:t>
            </a:fld>
            <a:endParaRPr lang="en-US"/>
          </a:p>
        </p:txBody>
      </p:sp>
      <p:sp>
        <p:nvSpPr>
          <p:cNvPr id="2060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029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3D696F0-BD81-4026-A434-003D0071A992}" type="slidenum">
              <a:rPr lang="en-US"/>
              <a:pPr/>
              <a:t>7</a:t>
            </a:fld>
            <a:endParaRPr lang="en-US"/>
          </a:p>
        </p:txBody>
      </p:sp>
      <p:sp>
        <p:nvSpPr>
          <p:cNvPr id="2092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920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57C6EB52-3678-445A-9C12-C24771EF1033}" type="slidenum">
              <a:rPr lang="en-US"/>
              <a:pPr/>
              <a:t>8</a:t>
            </a:fld>
            <a:endParaRPr lang="en-US"/>
          </a:p>
        </p:txBody>
      </p:sp>
      <p:sp>
        <p:nvSpPr>
          <p:cNvPr id="2062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06233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80FC29C-2CC4-44D1-89B7-21B234ACD45C}" type="slidenum">
              <a:rPr lang="en-US" smtClean="0">
                <a:latin typeface="Arial" pitchFamily="34" charset="0"/>
              </a:rPr>
              <a:pPr/>
              <a:t>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56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560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4CACC0A-D9BA-44EF-8D12-EF983D7B2571}" type="slidenum">
              <a:rPr lang="en-US" smtClean="0">
                <a:latin typeface="Arial" pitchFamily="34" charset="0"/>
              </a:rPr>
              <a:pPr/>
              <a:t>10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2969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969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E256DE10-A451-4D2B-8B0B-2148066F02B2}" type="slidenum">
              <a:rPr lang="en-US" smtClean="0">
                <a:latin typeface="Arial" pitchFamily="34" charset="0"/>
              </a:rPr>
              <a:pPr/>
              <a:t>11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3174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174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3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3794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33795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6D50971-0CE7-4634-860E-E128F23252A9}" type="slidenum">
              <a:rPr lang="en-US" smtClean="0">
                <a:latin typeface="Arial" pitchFamily="34" charset="0"/>
              </a:rPr>
              <a:pPr/>
              <a:t>12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7890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3789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D6BBFD27-741B-4E7F-AFE3-BF6A781A86D1}" type="slidenum">
              <a:rPr lang="en-US" smtClean="0">
                <a:latin typeface="Arial" pitchFamily="34" charset="0"/>
              </a:rPr>
              <a:pPr/>
              <a:t>13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39939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60BD27F5-8DBB-470E-9E84-0CB5159883FC}" type="slidenum">
              <a:rPr lang="en-US" smtClean="0">
                <a:latin typeface="Arial" pitchFamily="34" charset="0"/>
              </a:rPr>
              <a:pPr/>
              <a:t>14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2BCBE-DEF7-43CD-8EA8-DDB68B9D1508}" type="slidenum">
              <a:rPr lang="en-US" smtClean="0">
                <a:latin typeface="Arial" pitchFamily="34" charset="0"/>
              </a:rPr>
              <a:pPr/>
              <a:t>15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2BCBE-DEF7-43CD-8EA8-DDB68B9D1508}" type="slidenum">
              <a:rPr lang="en-US" smtClean="0">
                <a:latin typeface="Arial" pitchFamily="34" charset="0"/>
              </a:rPr>
              <a:pPr/>
              <a:t>16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2BCBE-DEF7-43CD-8EA8-DDB68B9D1508}" type="slidenum">
              <a:rPr lang="en-US" smtClean="0">
                <a:latin typeface="Arial" pitchFamily="34" charset="0"/>
              </a:rPr>
              <a:pPr/>
              <a:t>17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2BCBE-DEF7-43CD-8EA8-DDB68B9D1508}" type="slidenum">
              <a:rPr lang="en-US" smtClean="0">
                <a:latin typeface="Arial" pitchFamily="34" charset="0"/>
              </a:rPr>
              <a:pPr/>
              <a:t>18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912BCBE-DEF7-43CD-8EA8-DDB68B9D1508}" type="slidenum">
              <a:rPr lang="en-US" smtClean="0">
                <a:latin typeface="Arial" pitchFamily="34" charset="0"/>
              </a:rPr>
              <a:pPr/>
              <a:t>19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440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4403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8D6262-3EA2-49E8-B2B8-6E33318DBA94}" type="slidenum">
              <a:rPr lang="en-US" smtClean="0">
                <a:latin typeface="Arial" pitchFamily="34" charset="0"/>
              </a:rPr>
              <a:pPr/>
              <a:t>20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058D6262-3EA2-49E8-B2B8-6E33318DBA94}" type="slidenum">
              <a:rPr lang="en-US" smtClean="0">
                <a:latin typeface="Arial" pitchFamily="34" charset="0"/>
              </a:rPr>
              <a:pPr/>
              <a:t>21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01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017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5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1CAF8E62-AC18-422F-8164-453EB0845C33}" type="slidenum">
              <a:rPr lang="en-US" smtClean="0">
                <a:latin typeface="Arial" pitchFamily="34" charset="0"/>
              </a:rPr>
              <a:pPr/>
              <a:t>22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22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222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3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9DCBDCED-B042-4B98-9136-604F3FC50604}" type="slidenum">
              <a:rPr lang="en-US" smtClean="0">
                <a:latin typeface="Arial" pitchFamily="34" charset="0"/>
              </a:rPr>
              <a:pPr/>
              <a:t>23</a:t>
            </a:fld>
            <a:endParaRPr lang="en-US" smtClean="0">
              <a:latin typeface="Arial" pitchFamily="34" charset="0"/>
            </a:endParaRPr>
          </a:p>
        </p:txBody>
      </p:sp>
      <p:sp>
        <p:nvSpPr>
          <p:cNvPr id="542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5427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1" name="Slide Image Placeholder 1"/>
          <p:cNvSpPr>
            <a:spLocks noGrp="1" noRot="1" noChangeAspect="1"/>
          </p:cNvSpPr>
          <p:nvPr>
            <p:ph type="sldImg"/>
          </p:nvPr>
        </p:nvSpPr>
        <p:spPr>
          <a:ln/>
        </p:spPr>
      </p:sp>
      <p:sp>
        <p:nvSpPr>
          <p:cNvPr id="56322" name="Notes Placeholder 2"/>
          <p:cNvSpPr>
            <a:spLocks noGrp="1"/>
          </p:cNvSpPr>
          <p:nvPr>
            <p:ph type="body" idx="1"/>
          </p:nvPr>
        </p:nvSpPr>
        <p:spPr>
          <a:noFill/>
          <a:ln/>
        </p:spPr>
        <p:txBody>
          <a:bodyPr/>
          <a:lstStyle/>
          <a:p>
            <a:pPr eaLnBrk="1" hangingPunct="1"/>
            <a:endParaRPr lang="en-US" smtClean="0">
              <a:latin typeface="Arial" pitchFamily="34" charset="0"/>
            </a:endParaRPr>
          </a:p>
        </p:txBody>
      </p:sp>
      <p:sp>
        <p:nvSpPr>
          <p:cNvPr id="56323" name="Slide Number Placeholder 3"/>
          <p:cNvSpPr>
            <a:spLocks noGrp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801792FF-F4C4-4869-8D1E-7A27F5919165}" type="slidenum">
              <a:rPr lang="en-US" smtClean="0">
                <a:latin typeface="Arial" pitchFamily="34" charset="0"/>
              </a:rPr>
              <a:pPr/>
              <a:t>24</a:t>
            </a:fld>
            <a:endParaRPr lang="en-US" smtClean="0">
              <a:latin typeface="Arial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17"/>
          <p:cNvSpPr/>
          <p:nvPr userDrawn="1"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5" name="Picture 5"/>
          <p:cNvPicPr>
            <a:picLocks noChangeAspect="1" noChangeArrowheads="1"/>
          </p:cNvPicPr>
          <p:nvPr userDrawn="1"/>
        </p:nvPicPr>
        <p:blipFill>
          <a:blip r:embed="rId2" cstate="print">
            <a:clrChange>
              <a:clrFrom>
                <a:srgbClr val="231F20"/>
              </a:clrFrom>
              <a:clrTo>
                <a:srgbClr val="231F20">
                  <a:alpha val="0"/>
                </a:srgbClr>
              </a:clrTo>
            </a:clrChange>
          </a:blip>
          <a:srcRect/>
          <a:stretch>
            <a:fillRect/>
          </a:stretch>
        </p:blipFill>
        <p:spPr bwMode="auto">
          <a:xfrm>
            <a:off x="0" y="0"/>
            <a:ext cx="1447800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147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362200" y="1524000"/>
            <a:ext cx="6248400" cy="1393825"/>
          </a:xfrm>
          <a:solidFill>
            <a:schemeClr val="bg1"/>
          </a:solidFill>
        </p:spPr>
        <p:txBody>
          <a:bodyPr/>
          <a:lstStyle>
            <a:lvl1pPr algn="ctr">
              <a:defRPr sz="4000">
                <a:solidFill>
                  <a:srgbClr val="FF0000"/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2438400" y="6400800"/>
            <a:ext cx="5562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solidFill>
                  <a:schemeClr val="bg1"/>
                </a:solidFill>
              </a:rPr>
              <a:t>Framework for Marketing Management</a:t>
            </a:r>
            <a:endParaRPr lang="en-US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3400" y="1600200"/>
            <a:ext cx="7924800" cy="4572000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 dirty="0"/>
              <a:t>Copyright © 2011 Pearson Education, Inc.  Publishing as Prentice Hall			     </a:t>
            </a:r>
            <a:r>
              <a:rPr lang="en-US" dirty="0" smtClean="0"/>
              <a:t>13-</a:t>
            </a:r>
            <a:fld id="{3D5D6671-21BA-4972-96F2-4557E057A97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/>
              <a:t>Copyright © 2011 Pearson Education, Inc.  Publishing as Prentice Hall		      1-</a:t>
            </a:r>
            <a:fld id="{26FA7185-4A38-4C9A-BE05-5615A5B4E80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62000" y="1600200"/>
            <a:ext cx="37719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771900" cy="45720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 dirty="0"/>
              <a:t>Copyright © 2011 Pearson Education, Inc.  Publishing as Prentice Hall			       </a:t>
            </a:r>
            <a:r>
              <a:rPr lang="en-US" dirty="0" smtClean="0"/>
              <a:t>13-</a:t>
            </a:r>
            <a:fld id="{7C5128F3-CA02-4A38-949E-2AE34E9F3B13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dirty="0" smtClean="0"/>
            </a:lvl1pPr>
          </a:lstStyle>
          <a:p>
            <a:pPr>
              <a:defRPr/>
            </a:pPr>
            <a:r>
              <a:rPr lang="en-US"/>
              <a:t>Copyright © 2011 Pearson Education, Inc.  Publishing as Prentice Hall		     1-</a:t>
            </a:r>
            <a:fld id="{072FA336-A9CF-4DFC-94A9-E44E589677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l"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 dirty="0"/>
              <a:t>Copyright © 2011 Pearson Education, Inc.  Publishing as Prentice Hall		  	    </a:t>
            </a:r>
            <a:r>
              <a:rPr lang="en-US" dirty="0" smtClean="0"/>
              <a:t>13-</a:t>
            </a:r>
            <a:fld id="{6D7B549C-6A16-4E67-A581-65E8AC16251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200" dirty="0" smtClean="0"/>
            </a:lvl1pPr>
          </a:lstStyle>
          <a:p>
            <a:pPr>
              <a:defRPr/>
            </a:pPr>
            <a:r>
              <a:rPr lang="en-US" dirty="0"/>
              <a:t>Copyright © 2011 Pearson Education, Inc.  Publishing as Prentice Hall		 	      </a:t>
            </a:r>
            <a:r>
              <a:rPr lang="en-US" dirty="0" smtClean="0"/>
              <a:t>13-</a:t>
            </a:r>
            <a:fld id="{C9160355-9A6F-408F-B9A5-3B9E60AFFB1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dirty="0" smtClean="0"/>
            </a:lvl1pPr>
          </a:lstStyle>
          <a:p>
            <a:pPr>
              <a:defRPr/>
            </a:pPr>
            <a:r>
              <a:rPr lang="en-US"/>
              <a:t>Copyright © 2011 Pearson Education, Inc.  Publishing as Prentice Hall		      1-</a:t>
            </a:r>
            <a:fld id="{204B8F9E-6956-465F-9976-79F1AE2E990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dirty="0"/>
            </a:lvl1pPr>
          </a:lstStyle>
          <a:p>
            <a:pPr>
              <a:defRPr/>
            </a:pPr>
            <a:r>
              <a:rPr lang="en-US"/>
              <a:t>Copyright © </a:t>
            </a:r>
            <a:r>
              <a:rPr lang="en-US" smtClean="0"/>
              <a:t>2011 </a:t>
            </a:r>
            <a:r>
              <a:rPr lang="en-US"/>
              <a:t>Pearson Education, Inc.  Publishing as Prentice Hall		     </a:t>
            </a:r>
            <a:r>
              <a:rPr lang="en-US" smtClean="0"/>
              <a:t>   </a:t>
            </a:r>
            <a:r>
              <a:rPr lang="en-US"/>
              <a:t>1-</a:t>
            </a:r>
            <a:fld id="{2DFEAD45-8A8E-485A-988E-2E2EBEA9F9A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dirty="0"/>
            </a:lvl1pPr>
          </a:lstStyle>
          <a:p>
            <a:pPr>
              <a:defRPr/>
            </a:pPr>
            <a:r>
              <a:rPr lang="en-US"/>
              <a:t>Copyright © </a:t>
            </a:r>
            <a:r>
              <a:rPr lang="en-US" smtClean="0"/>
              <a:t>2011 </a:t>
            </a:r>
            <a:r>
              <a:rPr lang="en-US"/>
              <a:t>Pearson Education, Inc.  Publishing as Prentice Hall		</a:t>
            </a:r>
            <a:r>
              <a:rPr lang="en-US" smtClean="0"/>
              <a:t>        </a:t>
            </a:r>
            <a:r>
              <a:rPr lang="en-US"/>
              <a:t>1-</a:t>
            </a:r>
            <a:fld id="{E20D5CA9-9004-457E-B505-DDA7CF952AE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34150" y="274638"/>
            <a:ext cx="1924050" cy="5897562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762000" y="274638"/>
            <a:ext cx="5619750" cy="589756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0"/>
          </p:nvPr>
        </p:nvSpPr>
        <p:spPr/>
        <p:txBody>
          <a:bodyPr/>
          <a:lstStyle>
            <a:lvl1pPr>
              <a:defRPr sz="1400" dirty="0"/>
            </a:lvl1pPr>
          </a:lstStyle>
          <a:p>
            <a:pPr>
              <a:defRPr/>
            </a:pPr>
            <a:r>
              <a:rPr lang="en-US"/>
              <a:t>Copyright © </a:t>
            </a:r>
            <a:r>
              <a:rPr lang="en-US" smtClean="0"/>
              <a:t>2011 </a:t>
            </a:r>
            <a:r>
              <a:rPr lang="en-US"/>
              <a:t>Pearson Education, Inc.  Publishing as Prentice Hall		      </a:t>
            </a:r>
            <a:r>
              <a:rPr lang="en-US" smtClean="0"/>
              <a:t>  </a:t>
            </a:r>
            <a:r>
              <a:rPr lang="en-US"/>
              <a:t>1-</a:t>
            </a:r>
            <a:fld id="{01BC0DEE-D18E-4418-A538-AA90AA25403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xAndObj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0" y="274638"/>
            <a:ext cx="76962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7620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86300" y="1600200"/>
            <a:ext cx="3771900" cy="45720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0"/>
          </p:nvPr>
        </p:nvSpPr>
        <p:spPr>
          <a:xfrm>
            <a:off x="228600" y="6381750"/>
            <a:ext cx="8610600" cy="47625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Copyright © 2009 Pearson Education, Inc.  Publishing as Prentice Hall		         17-</a:t>
            </a:r>
            <a:fld id="{D2127243-6C6F-4457-9E6E-F9D7630F0F6D}" type="slidenum">
              <a:rPr lang="en-US"/>
              <a:pPr/>
              <a:t>‹#›</a:t>
            </a:fld>
            <a:endParaRPr lang="en-US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28600" y="6381750"/>
            <a:ext cx="8610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 dirty="0" smtClean="0">
                <a:latin typeface="Arial" charset="0"/>
              </a:defRPr>
            </a:lvl1pPr>
          </a:lstStyle>
          <a:p>
            <a:pPr>
              <a:defRPr/>
            </a:pPr>
            <a:r>
              <a:rPr lang="en-US" dirty="0"/>
              <a:t>Copyright © 2011 Pearson Education, Inc.  Publishing as Prentice Hall		          	   </a:t>
            </a:r>
            <a:r>
              <a:rPr lang="en-US" dirty="0" smtClean="0"/>
              <a:t>13-</a:t>
            </a:r>
            <a:fld id="{79BE4A63-1B57-4D91-A6AD-9839F27BE82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762000" y="1600200"/>
            <a:ext cx="7696200" cy="457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1028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762000" y="274638"/>
            <a:ext cx="76962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1" name="Rectangle 10"/>
          <p:cNvSpPr/>
          <p:nvPr userDrawn="1"/>
        </p:nvSpPr>
        <p:spPr>
          <a:xfrm>
            <a:off x="8458200" y="0"/>
            <a:ext cx="685800" cy="6858000"/>
          </a:xfrm>
          <a:prstGeom prst="rect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2" name="Isosceles Triangle 11"/>
          <p:cNvSpPr/>
          <p:nvPr userDrawn="1"/>
        </p:nvSpPr>
        <p:spPr>
          <a:xfrm rot="16200000">
            <a:off x="5724525" y="2752725"/>
            <a:ext cx="6858000" cy="1352550"/>
          </a:xfrm>
          <a:prstGeom prst="triangle">
            <a:avLst/>
          </a:prstGeom>
          <a:solidFill>
            <a:schemeClr val="bg1"/>
          </a:solidFill>
          <a:ln>
            <a:solidFill>
              <a:srgbClr val="FF05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3" name="Isosceles Triangle 12"/>
          <p:cNvSpPr/>
          <p:nvPr userDrawn="1"/>
        </p:nvSpPr>
        <p:spPr>
          <a:xfrm rot="16200000">
            <a:off x="-228600" y="381000"/>
            <a:ext cx="1143000" cy="381000"/>
          </a:xfrm>
          <a:prstGeom prst="triangle">
            <a:avLst/>
          </a:prstGeom>
          <a:solidFill>
            <a:schemeClr val="tx1"/>
          </a:solidFill>
          <a:ln>
            <a:solidFill>
              <a:srgbClr val="FF05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0" y="0"/>
            <a:ext cx="152400" cy="1143000"/>
          </a:xfrm>
          <a:prstGeom prst="rect">
            <a:avLst/>
          </a:prstGeom>
          <a:solidFill>
            <a:schemeClr val="tx1"/>
          </a:solidFill>
          <a:ln>
            <a:solidFill>
              <a:srgbClr val="FF050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ransition/>
  <p:timing>
    <p:tnLst>
      <p:par>
        <p:cTn id="1" dur="indefinite" restart="never" nodeType="tmRoot"/>
      </p:par>
    </p:tnLst>
  </p:timing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chemeClr val="tx1"/>
          </a:solidFill>
          <a:latin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3600" b="1">
          <a:solidFill>
            <a:schemeClr val="bg1"/>
          </a:solidFill>
          <a:latin typeface="Arial" charset="0"/>
        </a:defRPr>
      </a:lvl9pPr>
    </p:titleStyle>
    <p:bodyStyle>
      <a:lvl1pPr marL="342900" indent="-342900" algn="l" rtl="0" eaLnBrk="0" fontAlgn="base" hangingPunct="0">
        <a:spcBef>
          <a:spcPct val="10000"/>
        </a:spcBef>
        <a:spcAft>
          <a:spcPct val="10000"/>
        </a:spcAft>
        <a:buClr>
          <a:schemeClr val="tx1"/>
        </a:buClr>
        <a:buSzPct val="50000"/>
        <a:buFont typeface="Wingdings" pitchFamily="2" charset="2"/>
        <a:buChar char="§"/>
        <a:defRPr sz="28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10000"/>
        </a:spcBef>
        <a:spcAft>
          <a:spcPct val="10000"/>
        </a:spcAft>
        <a:buClr>
          <a:schemeClr val="tx1"/>
        </a:buClr>
        <a:buSzPct val="50000"/>
        <a:buFont typeface="Wingdings" pitchFamily="2" charset="2"/>
        <a:buChar char="§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10000"/>
        </a:spcBef>
        <a:spcAft>
          <a:spcPct val="10000"/>
        </a:spcAft>
        <a:buClr>
          <a:schemeClr val="tx1"/>
        </a:buClr>
        <a:buSzPct val="5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5000"/>
        </a:spcBef>
        <a:spcAft>
          <a:spcPct val="25000"/>
        </a:spcAft>
        <a:buClr>
          <a:schemeClr val="tx1"/>
        </a:buClr>
        <a:buSzPct val="5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5000"/>
        </a:spcBef>
        <a:spcAft>
          <a:spcPct val="25000"/>
        </a:spcAft>
        <a:buClr>
          <a:schemeClr val="tx1"/>
        </a:buClr>
        <a:buSzPct val="50000"/>
        <a:buFont typeface="Wingdings" pitchFamily="2" charset="2"/>
        <a:buChar char="§"/>
        <a:defRPr sz="24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5000"/>
        </a:spcBef>
        <a:spcAft>
          <a:spcPct val="25000"/>
        </a:spcAft>
        <a:buClr>
          <a:schemeClr val="tx1"/>
        </a:buClr>
        <a:buChar char="•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438400" y="1143000"/>
            <a:ext cx="5562600" cy="44958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chemeClr val="tx1"/>
                </a:solidFill>
                <a:latin typeface="Garamond" pitchFamily="18" charset="0"/>
              </a:rPr>
              <a:t/>
            </a:r>
            <a:br>
              <a:rPr lang="en-US" dirty="0" smtClean="0">
                <a:solidFill>
                  <a:schemeClr val="tx1"/>
                </a:solidFill>
                <a:latin typeface="Garamond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Garamond" pitchFamily="18" charset="0"/>
              </a:rPr>
              <a:t>Designing and Managing </a:t>
            </a:r>
            <a:br>
              <a:rPr lang="en-US" dirty="0" smtClean="0">
                <a:solidFill>
                  <a:schemeClr val="tx1"/>
                </a:solidFill>
                <a:latin typeface="Garamond" pitchFamily="18" charset="0"/>
              </a:rPr>
            </a:br>
            <a:r>
              <a:rPr lang="en-US" dirty="0" smtClean="0">
                <a:solidFill>
                  <a:schemeClr val="tx1"/>
                </a:solidFill>
                <a:latin typeface="Garamond" pitchFamily="18" charset="0"/>
              </a:rPr>
              <a:t>Integrated Marketing Channels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What is a Marketing Channel?</a:t>
            </a:r>
          </a:p>
        </p:txBody>
      </p:sp>
      <p:sp>
        <p:nvSpPr>
          <p:cNvPr id="20483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533400" y="1600200"/>
            <a:ext cx="7391400" cy="4572000"/>
          </a:xfrm>
        </p:spPr>
        <p:txBody>
          <a:bodyPr/>
          <a:lstStyle/>
          <a:p>
            <a:pPr indent="4763" algn="r" eaLnBrk="1" hangingPunct="1">
              <a:buFontTx/>
              <a:buNone/>
            </a:pPr>
            <a:r>
              <a:rPr lang="en-US" dirty="0" smtClean="0"/>
              <a:t>A </a:t>
            </a:r>
            <a:r>
              <a:rPr lang="en-US" b="1" dirty="0" smtClean="0"/>
              <a:t>marketing channel</a:t>
            </a:r>
            <a:r>
              <a:rPr lang="en-US" dirty="0" smtClean="0"/>
              <a:t> system is the particular set of interdependent organizations involved in the process of making a product or service available for use or consumption.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01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IMC </a:t>
            </a:r>
            <a:r>
              <a:rPr lang="en-US" sz="3200" dirty="0"/>
              <a:t>Builds Brands</a:t>
            </a:r>
          </a:p>
        </p:txBody>
      </p:sp>
      <p:pic>
        <p:nvPicPr>
          <p:cNvPr id="1027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5787" y="1371600"/>
            <a:ext cx="8329613" cy="5105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1141" name="Rectangle 5"/>
          <p:cNvSpPr>
            <a:spLocks noGrp="1" noChangeArrowheads="1"/>
          </p:cNvSpPr>
          <p:nvPr>
            <p:ph type="title"/>
          </p:nvPr>
        </p:nvSpPr>
        <p:spPr>
          <a:xfrm>
            <a:off x="381000" y="274638"/>
            <a:ext cx="8382000" cy="1143000"/>
          </a:xfrm>
        </p:spPr>
        <p:txBody>
          <a:bodyPr/>
          <a:lstStyle/>
          <a:p>
            <a:r>
              <a:rPr lang="en-US" dirty="0" smtClean="0"/>
              <a:t>Communication </a:t>
            </a:r>
            <a:r>
              <a:rPr lang="en-US" dirty="0"/>
              <a:t>Platforms</a:t>
            </a:r>
          </a:p>
        </p:txBody>
      </p:sp>
      <p:sp>
        <p:nvSpPr>
          <p:cNvPr id="2011142" name="Rectangle 6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b="1"/>
              <a:t>Advertising</a:t>
            </a:r>
          </a:p>
          <a:p>
            <a:r>
              <a:rPr lang="en-US" sz="2400"/>
              <a:t>Print and broadcast ads</a:t>
            </a:r>
          </a:p>
          <a:p>
            <a:r>
              <a:rPr lang="en-US" sz="2400"/>
              <a:t>Packaging inserts</a:t>
            </a:r>
          </a:p>
          <a:p>
            <a:r>
              <a:rPr lang="en-US" sz="2400"/>
              <a:t>Motion pictures</a:t>
            </a:r>
          </a:p>
          <a:p>
            <a:r>
              <a:rPr lang="en-US" sz="2400"/>
              <a:t>Brochures and booklets</a:t>
            </a:r>
          </a:p>
          <a:p>
            <a:r>
              <a:rPr lang="en-US" sz="2400"/>
              <a:t>Posters</a:t>
            </a:r>
          </a:p>
          <a:p>
            <a:r>
              <a:rPr lang="en-US" sz="2400"/>
              <a:t>Billboards</a:t>
            </a:r>
          </a:p>
          <a:p>
            <a:r>
              <a:rPr lang="en-US" sz="2400"/>
              <a:t>POP displays</a:t>
            </a:r>
          </a:p>
          <a:p>
            <a:r>
              <a:rPr lang="en-US" sz="2400"/>
              <a:t>Logos</a:t>
            </a:r>
          </a:p>
          <a:p>
            <a:r>
              <a:rPr lang="en-US" sz="2400"/>
              <a:t>Videotapes</a:t>
            </a:r>
          </a:p>
        </p:txBody>
      </p:sp>
      <p:sp>
        <p:nvSpPr>
          <p:cNvPr id="2011143" name="Rectangle 7"/>
          <p:cNvSpPr>
            <a:spLocks noGrp="1" noChangeArrowheads="1"/>
          </p:cNvSpPr>
          <p:nvPr>
            <p:ph type="body" sz="half" idx="2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sz="2400" b="1"/>
              <a:t>Sales Promotion</a:t>
            </a:r>
          </a:p>
          <a:p>
            <a:r>
              <a:rPr lang="en-US" sz="2400"/>
              <a:t>Contests, games, sweepstakes</a:t>
            </a:r>
          </a:p>
          <a:p>
            <a:r>
              <a:rPr lang="en-US" sz="2400"/>
              <a:t>Premiums</a:t>
            </a:r>
          </a:p>
          <a:p>
            <a:r>
              <a:rPr lang="en-US" sz="2400"/>
              <a:t>Sampling</a:t>
            </a:r>
          </a:p>
          <a:p>
            <a:r>
              <a:rPr lang="en-US" sz="2400"/>
              <a:t>Trade shows, exhibits</a:t>
            </a:r>
          </a:p>
          <a:p>
            <a:r>
              <a:rPr lang="en-US" sz="2400"/>
              <a:t>Coupons</a:t>
            </a:r>
          </a:p>
          <a:p>
            <a:r>
              <a:rPr lang="en-US" sz="2400"/>
              <a:t>Rebates</a:t>
            </a:r>
          </a:p>
          <a:p>
            <a:r>
              <a:rPr lang="en-US" sz="2400"/>
              <a:t>Entertainment</a:t>
            </a:r>
          </a:p>
          <a:p>
            <a:r>
              <a:rPr lang="en-US" sz="2400"/>
              <a:t>Continuity programs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2165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Communication </a:t>
            </a:r>
            <a:r>
              <a:rPr lang="en-US" sz="3200" dirty="0"/>
              <a:t>Platforms</a:t>
            </a:r>
          </a:p>
        </p:txBody>
      </p:sp>
      <p:sp>
        <p:nvSpPr>
          <p:cNvPr id="2012166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371600"/>
            <a:ext cx="3771900" cy="4800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sz="3200" b="1"/>
              <a:t>Events/ Experiences</a:t>
            </a:r>
          </a:p>
          <a:p>
            <a:pPr>
              <a:lnSpc>
                <a:spcPct val="90000"/>
              </a:lnSpc>
            </a:pPr>
            <a:r>
              <a:rPr lang="en-US"/>
              <a:t>Sports</a:t>
            </a:r>
          </a:p>
          <a:p>
            <a:pPr>
              <a:lnSpc>
                <a:spcPct val="90000"/>
              </a:lnSpc>
            </a:pPr>
            <a:r>
              <a:rPr lang="en-US"/>
              <a:t>Entertainment</a:t>
            </a:r>
          </a:p>
          <a:p>
            <a:pPr>
              <a:lnSpc>
                <a:spcPct val="90000"/>
              </a:lnSpc>
            </a:pPr>
            <a:r>
              <a:rPr lang="en-US"/>
              <a:t>Festivals</a:t>
            </a:r>
          </a:p>
          <a:p>
            <a:pPr>
              <a:lnSpc>
                <a:spcPct val="90000"/>
              </a:lnSpc>
            </a:pPr>
            <a:r>
              <a:rPr lang="en-US"/>
              <a:t>Arts</a:t>
            </a:r>
          </a:p>
          <a:p>
            <a:pPr>
              <a:lnSpc>
                <a:spcPct val="90000"/>
              </a:lnSpc>
            </a:pPr>
            <a:r>
              <a:rPr lang="en-US"/>
              <a:t>Causes</a:t>
            </a:r>
          </a:p>
          <a:p>
            <a:pPr>
              <a:lnSpc>
                <a:spcPct val="90000"/>
              </a:lnSpc>
            </a:pPr>
            <a:r>
              <a:rPr lang="en-US"/>
              <a:t>Factory tours</a:t>
            </a:r>
          </a:p>
          <a:p>
            <a:pPr>
              <a:lnSpc>
                <a:spcPct val="90000"/>
              </a:lnSpc>
            </a:pPr>
            <a:r>
              <a:rPr lang="en-US"/>
              <a:t>Company museums</a:t>
            </a:r>
          </a:p>
          <a:p>
            <a:pPr>
              <a:lnSpc>
                <a:spcPct val="90000"/>
              </a:lnSpc>
            </a:pPr>
            <a:r>
              <a:rPr lang="en-US"/>
              <a:t>Street activities</a:t>
            </a:r>
          </a:p>
        </p:txBody>
      </p:sp>
      <p:sp>
        <p:nvSpPr>
          <p:cNvPr id="2012167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86300" y="1371600"/>
            <a:ext cx="3771900" cy="4800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/>
              <a:t>Public Relations</a:t>
            </a:r>
          </a:p>
          <a:p>
            <a:pPr>
              <a:lnSpc>
                <a:spcPct val="90000"/>
              </a:lnSpc>
            </a:pPr>
            <a:r>
              <a:rPr lang="en-US" sz="2400"/>
              <a:t>Press kits</a:t>
            </a:r>
          </a:p>
          <a:p>
            <a:pPr>
              <a:lnSpc>
                <a:spcPct val="90000"/>
              </a:lnSpc>
            </a:pPr>
            <a:r>
              <a:rPr lang="en-US" sz="2400"/>
              <a:t>Speeches</a:t>
            </a:r>
          </a:p>
          <a:p>
            <a:pPr>
              <a:lnSpc>
                <a:spcPct val="90000"/>
              </a:lnSpc>
            </a:pPr>
            <a:r>
              <a:rPr lang="en-US" sz="2400"/>
              <a:t>Seminars</a:t>
            </a:r>
          </a:p>
          <a:p>
            <a:pPr>
              <a:lnSpc>
                <a:spcPct val="90000"/>
              </a:lnSpc>
            </a:pPr>
            <a:r>
              <a:rPr lang="en-US" sz="2400"/>
              <a:t>Annual reports</a:t>
            </a:r>
          </a:p>
          <a:p>
            <a:pPr>
              <a:lnSpc>
                <a:spcPct val="90000"/>
              </a:lnSpc>
            </a:pPr>
            <a:r>
              <a:rPr lang="en-US" sz="2400"/>
              <a:t>Charitable donations</a:t>
            </a:r>
          </a:p>
          <a:p>
            <a:pPr>
              <a:lnSpc>
                <a:spcPct val="90000"/>
              </a:lnSpc>
            </a:pPr>
            <a:r>
              <a:rPr lang="en-US" sz="2400"/>
              <a:t>Publications</a:t>
            </a:r>
          </a:p>
          <a:p>
            <a:pPr>
              <a:lnSpc>
                <a:spcPct val="90000"/>
              </a:lnSpc>
            </a:pPr>
            <a:r>
              <a:rPr lang="en-US" sz="2400"/>
              <a:t>Community relations</a:t>
            </a:r>
          </a:p>
          <a:p>
            <a:pPr>
              <a:lnSpc>
                <a:spcPct val="90000"/>
              </a:lnSpc>
            </a:pPr>
            <a:r>
              <a:rPr lang="en-US" sz="2400"/>
              <a:t>Lobbying</a:t>
            </a:r>
          </a:p>
          <a:p>
            <a:pPr>
              <a:lnSpc>
                <a:spcPct val="90000"/>
              </a:lnSpc>
            </a:pPr>
            <a:r>
              <a:rPr lang="en-US" sz="2400"/>
              <a:t>Identity media</a:t>
            </a:r>
          </a:p>
          <a:p>
            <a:pPr>
              <a:lnSpc>
                <a:spcPct val="90000"/>
              </a:lnSpc>
            </a:pPr>
            <a:r>
              <a:rPr lang="en-US" sz="2400"/>
              <a:t>Company magazine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4213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Communication </a:t>
            </a:r>
            <a:r>
              <a:rPr lang="en-US" sz="3200" dirty="0"/>
              <a:t>Platforms</a:t>
            </a:r>
          </a:p>
        </p:txBody>
      </p:sp>
      <p:sp>
        <p:nvSpPr>
          <p:cNvPr id="2014214" name="Rectangle 6"/>
          <p:cNvSpPr>
            <a:spLocks noGrp="1" noChangeArrowheads="1"/>
          </p:cNvSpPr>
          <p:nvPr>
            <p:ph type="body" sz="half" idx="1"/>
          </p:nvPr>
        </p:nvSpPr>
        <p:spPr>
          <a:xfrm>
            <a:off x="762000" y="1371600"/>
            <a:ext cx="3771900" cy="4800600"/>
          </a:xfrm>
        </p:spPr>
        <p:txBody>
          <a:bodyPr/>
          <a:lstStyle/>
          <a:p>
            <a:pPr>
              <a:buFontTx/>
              <a:buNone/>
            </a:pPr>
            <a:r>
              <a:rPr lang="en-US" b="1"/>
              <a:t>Personal Selling</a:t>
            </a:r>
          </a:p>
          <a:p>
            <a:r>
              <a:rPr lang="en-US" sz="2400"/>
              <a:t>Sales presentations</a:t>
            </a:r>
          </a:p>
          <a:p>
            <a:r>
              <a:rPr lang="en-US" sz="2400"/>
              <a:t>Sales meetings</a:t>
            </a:r>
          </a:p>
          <a:p>
            <a:r>
              <a:rPr lang="en-US" sz="2400"/>
              <a:t>Incentive programs</a:t>
            </a:r>
          </a:p>
          <a:p>
            <a:r>
              <a:rPr lang="en-US" sz="2400"/>
              <a:t>Samples</a:t>
            </a:r>
          </a:p>
          <a:p>
            <a:r>
              <a:rPr lang="en-US" sz="2400"/>
              <a:t>Fairs and trade shows</a:t>
            </a:r>
          </a:p>
        </p:txBody>
      </p:sp>
      <p:sp>
        <p:nvSpPr>
          <p:cNvPr id="2014215" name="Rectangle 7"/>
          <p:cNvSpPr>
            <a:spLocks noGrp="1" noChangeArrowheads="1"/>
          </p:cNvSpPr>
          <p:nvPr>
            <p:ph type="body" sz="half" idx="2"/>
          </p:nvPr>
        </p:nvSpPr>
        <p:spPr>
          <a:xfrm>
            <a:off x="4686300" y="1371600"/>
            <a:ext cx="3771900" cy="4800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b="1"/>
              <a:t>Direct Marketing</a:t>
            </a:r>
          </a:p>
          <a:p>
            <a:pPr>
              <a:lnSpc>
                <a:spcPct val="90000"/>
              </a:lnSpc>
            </a:pPr>
            <a:r>
              <a:rPr lang="en-US" sz="2400"/>
              <a:t>Catalogs</a:t>
            </a:r>
          </a:p>
          <a:p>
            <a:pPr>
              <a:lnSpc>
                <a:spcPct val="90000"/>
              </a:lnSpc>
            </a:pPr>
            <a:r>
              <a:rPr lang="en-US" sz="2400"/>
              <a:t>Mailings</a:t>
            </a:r>
          </a:p>
          <a:p>
            <a:pPr>
              <a:lnSpc>
                <a:spcPct val="90000"/>
              </a:lnSpc>
            </a:pPr>
            <a:r>
              <a:rPr lang="en-US" sz="2400"/>
              <a:t>Telemarketing</a:t>
            </a:r>
          </a:p>
          <a:p>
            <a:pPr>
              <a:lnSpc>
                <a:spcPct val="90000"/>
              </a:lnSpc>
            </a:pPr>
            <a:r>
              <a:rPr lang="en-US" sz="2400"/>
              <a:t>Electronic shopping</a:t>
            </a:r>
          </a:p>
          <a:p>
            <a:pPr>
              <a:lnSpc>
                <a:spcPct val="90000"/>
              </a:lnSpc>
            </a:pPr>
            <a:r>
              <a:rPr lang="en-US" sz="2400"/>
              <a:t>TV shopping</a:t>
            </a:r>
          </a:p>
          <a:p>
            <a:pPr>
              <a:lnSpc>
                <a:spcPct val="90000"/>
              </a:lnSpc>
            </a:pPr>
            <a:r>
              <a:rPr lang="en-US" sz="2400"/>
              <a:t>Fax mail</a:t>
            </a:r>
          </a:p>
          <a:p>
            <a:pPr>
              <a:lnSpc>
                <a:spcPct val="90000"/>
              </a:lnSpc>
            </a:pPr>
            <a:r>
              <a:rPr lang="en-US" sz="2400"/>
              <a:t>E-mail</a:t>
            </a:r>
          </a:p>
          <a:p>
            <a:pPr>
              <a:lnSpc>
                <a:spcPct val="90000"/>
              </a:lnSpc>
            </a:pPr>
            <a:r>
              <a:rPr lang="en-US" sz="2400"/>
              <a:t>Voice mail</a:t>
            </a:r>
          </a:p>
          <a:p>
            <a:pPr>
              <a:lnSpc>
                <a:spcPct val="90000"/>
              </a:lnSpc>
            </a:pPr>
            <a:r>
              <a:rPr lang="en-US" sz="2400"/>
              <a:t>Blogs</a:t>
            </a:r>
          </a:p>
          <a:p>
            <a:pPr>
              <a:lnSpc>
                <a:spcPct val="90000"/>
              </a:lnSpc>
            </a:pPr>
            <a:r>
              <a:rPr lang="en-US" sz="2400"/>
              <a:t>Websites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691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Word-of-Mouth Marketing</a:t>
            </a:r>
          </a:p>
        </p:txBody>
      </p:sp>
      <p:sp>
        <p:nvSpPr>
          <p:cNvPr id="2086916" name="Rectangle 4"/>
          <p:cNvSpPr>
            <a:spLocks noGrp="1" noChangeArrowheads="1"/>
          </p:cNvSpPr>
          <p:nvPr>
            <p:ph type="body" sz="half" idx="1"/>
          </p:nvPr>
        </p:nvSpPr>
        <p:spPr/>
        <p:txBody>
          <a:bodyPr/>
          <a:lstStyle/>
          <a:p>
            <a:r>
              <a:rPr lang="en-US" sz="2800"/>
              <a:t>Person-to-person</a:t>
            </a:r>
          </a:p>
          <a:p>
            <a:r>
              <a:rPr lang="en-US" sz="2800"/>
              <a:t>Chat rooms</a:t>
            </a:r>
          </a:p>
          <a:p>
            <a:r>
              <a:rPr lang="en-US" sz="2800"/>
              <a:t>Blogs </a:t>
            </a:r>
          </a:p>
        </p:txBody>
      </p:sp>
      <p:pic>
        <p:nvPicPr>
          <p:cNvPr id="2086918" name="Picture 6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rcRect t="14983" b="12289"/>
          <a:stretch>
            <a:fillRect/>
          </a:stretch>
        </p:blipFill>
        <p:spPr>
          <a:xfrm>
            <a:off x="3276600" y="2895600"/>
            <a:ext cx="5181600" cy="2825750"/>
          </a:xfrm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625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sz="3200" dirty="0" smtClean="0"/>
              <a:t>Elements </a:t>
            </a:r>
            <a:r>
              <a:rPr lang="en-US" sz="3200" dirty="0"/>
              <a:t>in the Communications Process</a:t>
            </a:r>
          </a:p>
        </p:txBody>
      </p:sp>
      <p:pic>
        <p:nvPicPr>
          <p:cNvPr id="2016261" name="Picture 5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/>
          <a:stretch>
            <a:fillRect/>
          </a:stretch>
        </p:blipFill>
        <p:spPr>
          <a:xfrm>
            <a:off x="304800" y="1981200"/>
            <a:ext cx="8382000" cy="3652838"/>
          </a:xfrm>
          <a:noFill/>
          <a:ln/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Channels and </a:t>
            </a:r>
            <a:br>
              <a:rPr lang="en-US" smtClean="0"/>
            </a:br>
            <a:r>
              <a:rPr lang="en-US" smtClean="0"/>
              <a:t>Marketing Decisions</a:t>
            </a:r>
          </a:p>
        </p:txBody>
      </p:sp>
      <p:sp>
        <p:nvSpPr>
          <p:cNvPr id="24579" name="Rectangle 5"/>
          <p:cNvSpPr>
            <a:spLocks noGrp="1" noChangeArrowheads="1"/>
          </p:cNvSpPr>
          <p:nvPr>
            <p:ph type="body" idx="1"/>
          </p:nvPr>
        </p:nvSpPr>
        <p:spPr>
          <a:xfrm>
            <a:off x="762000" y="1828800"/>
            <a:ext cx="7696200" cy="4343400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smtClean="0"/>
              <a:t>A push strategy uses the manufacturer’s sales force, trade promotion money, and other means to induce intermediaries to carry, promote, and sell the product to end users</a:t>
            </a:r>
          </a:p>
          <a:p>
            <a:pPr eaLnBrk="1" hangingPunct="1">
              <a:lnSpc>
                <a:spcPct val="90000"/>
              </a:lnSpc>
            </a:pPr>
            <a:r>
              <a:rPr lang="en-US" smtClean="0"/>
              <a:t>A pull strategy uses advertising, promotion, and other forms of communication to persuade consumers to demand the product from intermediaries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Buyer Expectations for </a:t>
            </a:r>
            <a:br>
              <a:rPr lang="en-US" sz="3200" smtClean="0"/>
            </a:br>
            <a:r>
              <a:rPr lang="en-US" sz="3200" smtClean="0"/>
              <a:t>Channel Integration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Ability to order a product online and pick it up at a convenient retail location</a:t>
            </a:r>
          </a:p>
          <a:p>
            <a:pPr eaLnBrk="1" hangingPunct="1"/>
            <a:r>
              <a:rPr lang="en-US" smtClean="0"/>
              <a:t>Ability to return an online-ordered product to a nearby store</a:t>
            </a:r>
          </a:p>
          <a:p>
            <a:pPr eaLnBrk="1" hangingPunct="1"/>
            <a:r>
              <a:rPr lang="en-US" smtClean="0"/>
              <a:t>Right to receive discounts based on total online and offline purchases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Channel Member Functions</a:t>
            </a:r>
          </a:p>
        </p:txBody>
      </p:sp>
      <p:sp>
        <p:nvSpPr>
          <p:cNvPr id="3072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smtClean="0"/>
              <a:t>Gather information</a:t>
            </a:r>
          </a:p>
          <a:p>
            <a:pPr eaLnBrk="1" hangingPunct="1"/>
            <a:r>
              <a:rPr lang="en-US" smtClean="0"/>
              <a:t>Develop and disseminate persuasive communications</a:t>
            </a:r>
          </a:p>
          <a:p>
            <a:pPr eaLnBrk="1" hangingPunct="1"/>
            <a:r>
              <a:rPr lang="en-US" smtClean="0"/>
              <a:t>Reach agreements on price and terms</a:t>
            </a:r>
          </a:p>
          <a:p>
            <a:pPr eaLnBrk="1" hangingPunct="1"/>
            <a:r>
              <a:rPr lang="en-US" smtClean="0"/>
              <a:t>Acquire funds to finance inventories</a:t>
            </a:r>
          </a:p>
          <a:p>
            <a:pPr eaLnBrk="1" hangingPunct="1"/>
            <a:r>
              <a:rPr lang="en-US" smtClean="0"/>
              <a:t>Assume risks</a:t>
            </a:r>
          </a:p>
          <a:p>
            <a:pPr eaLnBrk="1" hangingPunct="1"/>
            <a:r>
              <a:rPr lang="en-US" smtClean="0"/>
              <a:t>Provide for storage</a:t>
            </a:r>
          </a:p>
          <a:p>
            <a:pPr eaLnBrk="1" hangingPunct="1"/>
            <a:r>
              <a:rPr lang="en-US" smtClean="0"/>
              <a:t>Provide for buyers’ payment of their bills</a:t>
            </a:r>
          </a:p>
          <a:p>
            <a:pPr eaLnBrk="1" hangingPunct="1"/>
            <a:r>
              <a:rPr lang="en-US" smtClean="0"/>
              <a:t>Oversee actual transfer of ownership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69" name="Title 4"/>
          <p:cNvSpPr>
            <a:spLocks noGrp="1"/>
          </p:cNvSpPr>
          <p:nvPr>
            <p:ph type="title"/>
          </p:nvPr>
        </p:nvSpPr>
        <p:spPr>
          <a:xfrm>
            <a:off x="762000" y="274638"/>
            <a:ext cx="7696200" cy="1401762"/>
          </a:xfrm>
        </p:spPr>
        <p:txBody>
          <a:bodyPr/>
          <a:lstStyle/>
          <a:p>
            <a:pPr eaLnBrk="1" hangingPunct="1"/>
            <a:r>
              <a:rPr lang="en-US" dirty="0" smtClean="0"/>
              <a:t>Marketing Flows in the Marketing Channel for Forklift Trucks</a:t>
            </a:r>
          </a:p>
        </p:txBody>
      </p:sp>
      <p:pic>
        <p:nvPicPr>
          <p:cNvPr id="32771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52400" y="2057400"/>
            <a:ext cx="7916863" cy="3986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Consumer Markets</a:t>
            </a:r>
          </a:p>
        </p:txBody>
      </p:sp>
      <p:pic>
        <p:nvPicPr>
          <p:cNvPr id="3686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824038" y="1676400"/>
            <a:ext cx="4708525" cy="4210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3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Industrial Markets</a:t>
            </a:r>
          </a:p>
        </p:txBody>
      </p:sp>
      <p:pic>
        <p:nvPicPr>
          <p:cNvPr id="38915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1295400"/>
            <a:ext cx="5376863" cy="458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Designing a Marketing Channel System</a:t>
            </a:r>
          </a:p>
        </p:txBody>
      </p:sp>
      <p:sp>
        <p:nvSpPr>
          <p:cNvPr id="43011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dirty="0" smtClean="0"/>
              <a:t>1.	Analyze customer needs</a:t>
            </a:r>
          </a:p>
          <a:p>
            <a:pPr lvl="1"/>
            <a:r>
              <a:rPr lang="en-US" sz="2200" dirty="0" smtClean="0"/>
              <a:t>Channels produce five service outputs:</a:t>
            </a:r>
            <a:endParaRPr lang="en-GB" sz="2200" dirty="0" smtClean="0"/>
          </a:p>
          <a:p>
            <a:pPr lvl="2"/>
            <a:r>
              <a:rPr lang="en-US" sz="2200" i="1" dirty="0" smtClean="0"/>
              <a:t>Lot size</a:t>
            </a:r>
            <a:r>
              <a:rPr lang="en-US" sz="2200" dirty="0" smtClean="0"/>
              <a:t> - number of units channel allows customer to purchase at one time</a:t>
            </a:r>
            <a:endParaRPr lang="en-GB" sz="2200" dirty="0" smtClean="0"/>
          </a:p>
          <a:p>
            <a:pPr lvl="2"/>
            <a:r>
              <a:rPr lang="en-US" sz="2200" i="1" dirty="0" smtClean="0"/>
              <a:t>Waiting and delivery time</a:t>
            </a:r>
            <a:r>
              <a:rPr lang="en-US" sz="2200" dirty="0" smtClean="0"/>
              <a:t> - average time customers wait for delivery of goods in respective channel</a:t>
            </a:r>
            <a:endParaRPr lang="en-GB" sz="2200" dirty="0" smtClean="0"/>
          </a:p>
          <a:p>
            <a:pPr lvl="2"/>
            <a:r>
              <a:rPr lang="en-US" sz="2200" i="1" dirty="0" smtClean="0"/>
              <a:t>Spatial convenience</a:t>
            </a:r>
            <a:r>
              <a:rPr lang="en-US" sz="2200" dirty="0" smtClean="0"/>
              <a:t> - ease of purchase</a:t>
            </a:r>
            <a:endParaRPr lang="en-GB" sz="2200" dirty="0" smtClean="0"/>
          </a:p>
          <a:p>
            <a:pPr lvl="2"/>
            <a:r>
              <a:rPr lang="en-US" sz="2200" i="1" dirty="0" smtClean="0"/>
              <a:t>Product variety</a:t>
            </a:r>
            <a:r>
              <a:rPr lang="en-US" sz="2200" dirty="0" smtClean="0"/>
              <a:t> - large variety increases chances of consumer filling need</a:t>
            </a:r>
            <a:endParaRPr lang="en-GB" sz="2200" dirty="0" smtClean="0"/>
          </a:p>
          <a:p>
            <a:pPr lvl="2"/>
            <a:r>
              <a:rPr lang="en-US" sz="2200" i="1" dirty="0" smtClean="0"/>
              <a:t>Service backup</a:t>
            </a:r>
            <a:r>
              <a:rPr lang="en-US" sz="2200" dirty="0" smtClean="0"/>
              <a:t> - the greater the number of ancillary services surrounding the purchase of a product, the more effort required of the channel</a:t>
            </a:r>
            <a:endParaRPr lang="en-GB" sz="2200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Designing a Marketing Channel System</a:t>
            </a:r>
          </a:p>
        </p:txBody>
      </p:sp>
      <p:sp>
        <p:nvSpPr>
          <p:cNvPr id="43011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lvl="1" indent="-565150">
              <a:buNone/>
            </a:pPr>
            <a:r>
              <a:rPr lang="en-US" sz="2400" dirty="0" smtClean="0"/>
              <a:t>2.	Establishing Objectives and Constraints based on:</a:t>
            </a:r>
            <a:endParaRPr lang="en-GB" sz="2400" dirty="0" smtClean="0"/>
          </a:p>
          <a:p>
            <a:pPr lvl="2"/>
            <a:r>
              <a:rPr lang="en-US" dirty="0" smtClean="0"/>
              <a:t>Targeted service output levels</a:t>
            </a:r>
            <a:endParaRPr lang="en-GB" dirty="0" smtClean="0"/>
          </a:p>
          <a:p>
            <a:pPr lvl="2"/>
            <a:r>
              <a:rPr lang="en-US" dirty="0" smtClean="0"/>
              <a:t>Markets chosen to serve</a:t>
            </a:r>
            <a:endParaRPr lang="en-GB" dirty="0" smtClean="0"/>
          </a:p>
          <a:p>
            <a:pPr lvl="2"/>
            <a:r>
              <a:rPr lang="en-US" dirty="0" smtClean="0"/>
              <a:t>Product characteristics as service levels will vary, for example perishable goods require expedient delivery, bulk products require minimal handling, non-standard products require informative selling</a:t>
            </a:r>
            <a:endParaRPr lang="en-GB" dirty="0" smtClean="0"/>
          </a:p>
          <a:p>
            <a:pPr lvl="2"/>
            <a:r>
              <a:rPr lang="en-US" dirty="0" smtClean="0"/>
              <a:t>Strengths and weaknesses of intermediaries</a:t>
            </a:r>
            <a:endParaRPr lang="en-GB" dirty="0" smtClean="0"/>
          </a:p>
          <a:p>
            <a:pPr lvl="2"/>
            <a:r>
              <a:rPr lang="en-US" dirty="0" smtClean="0"/>
              <a:t>Competition’s channels</a:t>
            </a:r>
            <a:endParaRPr lang="en-GB" dirty="0" smtClean="0"/>
          </a:p>
          <a:p>
            <a:pPr lvl="2"/>
            <a:r>
              <a:rPr lang="en-US" dirty="0" smtClean="0"/>
              <a:t>Environmental changes</a:t>
            </a:r>
            <a:endParaRPr lang="en-GB" dirty="0" smtClean="0"/>
          </a:p>
          <a:p>
            <a:pPr lvl="2"/>
            <a:r>
              <a:rPr lang="en-US" dirty="0" smtClean="0"/>
              <a:t>Legal regulations and restrictions</a:t>
            </a:r>
            <a:endParaRPr lang="en-GB" dirty="0" smtClean="0"/>
          </a:p>
          <a:p>
            <a:pPr eaLnBrk="1" hangingPunct="1"/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Designing a Marketing Channel System</a:t>
            </a:r>
          </a:p>
        </p:txBody>
      </p:sp>
      <p:sp>
        <p:nvSpPr>
          <p:cNvPr id="43011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dirty="0" smtClean="0"/>
              <a:t>3.	</a:t>
            </a:r>
            <a:r>
              <a:rPr lang="en-US" sz="2200" dirty="0" smtClean="0"/>
              <a:t>Identify major channel alternatives</a:t>
            </a:r>
          </a:p>
          <a:p>
            <a:pPr lvl="2"/>
            <a:r>
              <a:rPr lang="en-US" sz="2200" dirty="0" smtClean="0"/>
              <a:t>Types of intermediaries – some examples:</a:t>
            </a:r>
            <a:endParaRPr lang="en-GB" sz="2200" dirty="0" smtClean="0"/>
          </a:p>
          <a:p>
            <a:pPr lvl="3"/>
            <a:r>
              <a:rPr lang="en-US" sz="2200" dirty="0" smtClean="0"/>
              <a:t>Merchants – wholesalers and retailers</a:t>
            </a:r>
            <a:endParaRPr lang="en-GB" sz="2200" dirty="0" smtClean="0"/>
          </a:p>
          <a:p>
            <a:pPr lvl="3"/>
            <a:r>
              <a:rPr lang="en-US" sz="2200" dirty="0" smtClean="0"/>
              <a:t>Agents – brokers, manufacturer representatives, sales agents for customers</a:t>
            </a:r>
            <a:endParaRPr lang="en-GB" sz="2200" dirty="0" smtClean="0"/>
          </a:p>
          <a:p>
            <a:pPr lvl="3"/>
            <a:r>
              <a:rPr lang="en-US" sz="2200" dirty="0" smtClean="0"/>
              <a:t>Facilitators – transportation companies, independent warehouses, banks, ad agencies.</a:t>
            </a:r>
            <a:endParaRPr lang="en-GB" sz="2200" dirty="0" smtClean="0"/>
          </a:p>
          <a:p>
            <a:pPr lvl="2"/>
            <a:r>
              <a:rPr lang="en-US" sz="2200" dirty="0" smtClean="0"/>
              <a:t>Number of intermediaries</a:t>
            </a:r>
            <a:endParaRPr lang="en-GB" sz="2200" dirty="0" smtClean="0"/>
          </a:p>
          <a:p>
            <a:pPr lvl="3"/>
            <a:r>
              <a:rPr lang="en-US" sz="2200" dirty="0" smtClean="0"/>
              <a:t>Exclusive distribution - one or a select few. Appropriate when producer wants to control resellers’ service level and outputs.</a:t>
            </a:r>
            <a:endParaRPr lang="en-GB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Designing a Marketing Channel System</a:t>
            </a:r>
          </a:p>
        </p:txBody>
      </p:sp>
      <p:sp>
        <p:nvSpPr>
          <p:cNvPr id="43011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dirty="0" smtClean="0"/>
              <a:t>	</a:t>
            </a:r>
            <a:r>
              <a:rPr lang="en-US" sz="2200" dirty="0" smtClean="0"/>
              <a:t>Selective distribution - more than a few, less than all. Gains adequate market coverage with more control and less cost than intensive distribution </a:t>
            </a:r>
            <a:endParaRPr lang="en-GB" sz="2200" dirty="0" smtClean="0"/>
          </a:p>
          <a:p>
            <a:pPr marL="723900" lvl="3" indent="176213"/>
            <a:r>
              <a:rPr lang="en-US" sz="2200" dirty="0" smtClean="0"/>
              <a:t>Intensive distribution - as many outlets as possible. Appropriate for frequently purchased items ( usually convenience goods)  that consumers will buy in a variety of locations..</a:t>
            </a:r>
            <a:endParaRPr lang="en-GB" sz="2200" dirty="0" smtClean="0"/>
          </a:p>
          <a:p>
            <a:pPr marL="355600" lvl="3" indent="95250">
              <a:buNone/>
            </a:pPr>
            <a:r>
              <a:rPr lang="en-US" sz="2200" dirty="0" smtClean="0"/>
              <a:t>Terms and Responsibilities of Channel Members - trade  relations mix</a:t>
            </a:r>
            <a:endParaRPr lang="en-GB" sz="2200" dirty="0" smtClean="0"/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/>
              <a:t>Price policies - must be equitable and efficient</a:t>
            </a:r>
            <a:endParaRPr lang="en-GB" sz="2200" dirty="0" smtClean="0"/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/>
              <a:t>Conditions of sale - terms and guarantees</a:t>
            </a:r>
            <a:endParaRPr lang="en-GB" sz="2200" dirty="0" smtClean="0"/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/>
              <a:t>Territorial rights of distributors</a:t>
            </a:r>
            <a:endParaRPr lang="en-GB" sz="2200" dirty="0" smtClean="0"/>
          </a:p>
          <a:p>
            <a:pPr lvl="3">
              <a:spcBef>
                <a:spcPts val="0"/>
              </a:spcBef>
              <a:spcAft>
                <a:spcPts val="0"/>
              </a:spcAft>
            </a:pPr>
            <a:r>
              <a:rPr lang="en-US" sz="2200" dirty="0" smtClean="0"/>
              <a:t>Mutual services and responsibilities</a:t>
            </a:r>
            <a:endParaRPr lang="en-GB" sz="2200" dirty="0" smtClean="0"/>
          </a:p>
          <a:p>
            <a:pPr eaLnBrk="1" hangingPunct="1">
              <a:buNone/>
            </a:pPr>
            <a:endParaRPr lang="en-US" sz="2200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Designing a Marketing Channel System</a:t>
            </a:r>
          </a:p>
        </p:txBody>
      </p:sp>
      <p:sp>
        <p:nvSpPr>
          <p:cNvPr id="43011" name="Rectangle 10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buNone/>
            </a:pPr>
            <a:r>
              <a:rPr lang="en-US" dirty="0" smtClean="0"/>
              <a:t>	4.	Evaluate major channel alternatives</a:t>
            </a:r>
          </a:p>
          <a:p>
            <a:pPr lvl="2"/>
            <a:r>
              <a:rPr lang="en-US" sz="2800" dirty="0" smtClean="0"/>
              <a:t>Economic criteria - sales versus costs</a:t>
            </a:r>
            <a:endParaRPr lang="en-GB" sz="2800" dirty="0" smtClean="0"/>
          </a:p>
          <a:p>
            <a:pPr lvl="2"/>
            <a:r>
              <a:rPr lang="en-US" sz="2800" dirty="0" smtClean="0"/>
              <a:t>Control – especially important for channels that are not direct. (e.g. sales agents may concentrate on customers who buy the most and not necessarily those who buy the manufacturer’s goods)</a:t>
            </a:r>
            <a:endParaRPr lang="en-GB" sz="2800" dirty="0" smtClean="0"/>
          </a:p>
          <a:p>
            <a:pPr lvl="2"/>
            <a:r>
              <a:rPr lang="en-US" sz="2800" dirty="0" smtClean="0"/>
              <a:t>Adaptive criteria - degree of intermediary commitment</a:t>
            </a:r>
            <a:endParaRPr lang="en-GB" sz="2800" dirty="0" smtClean="0"/>
          </a:p>
          <a:p>
            <a:pPr eaLnBrk="1" hangingPunct="1">
              <a:buNone/>
            </a:pPr>
            <a:endParaRPr lang="en-US" dirty="0" smtClean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Identifying Channel Alternatives</a:t>
            </a:r>
          </a:p>
        </p:txBody>
      </p:sp>
      <p:sp>
        <p:nvSpPr>
          <p:cNvPr id="49155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Types of intermediaries</a:t>
            </a:r>
          </a:p>
          <a:p>
            <a:pPr eaLnBrk="1" hangingPunct="1"/>
            <a:r>
              <a:rPr lang="en-US" dirty="0" smtClean="0"/>
              <a:t>Number of intermediaries</a:t>
            </a:r>
          </a:p>
          <a:p>
            <a:pPr eaLnBrk="1" hangingPunct="1"/>
            <a:r>
              <a:rPr lang="en-US" dirty="0" smtClean="0"/>
              <a:t>Terms and responsibilities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Identifying Channel Alternatives</a:t>
            </a:r>
          </a:p>
        </p:txBody>
      </p:sp>
      <p:sp>
        <p:nvSpPr>
          <p:cNvPr id="49155" name="Rectangle 11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Types of intermediaries: Carefully work on intermediaries that can offer the manufacturer’s products easily. 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mtClean="0"/>
              <a:t>Number of Intermediaries</a:t>
            </a:r>
          </a:p>
        </p:txBody>
      </p:sp>
      <p:sp>
        <p:nvSpPr>
          <p:cNvPr id="51203" name="Rectangle 14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US" dirty="0" smtClean="0"/>
              <a:t>Exclusive: Limiting the number of alternatives</a:t>
            </a:r>
          </a:p>
          <a:p>
            <a:pPr eaLnBrk="1" hangingPunct="1"/>
            <a:r>
              <a:rPr lang="en-US" dirty="0" smtClean="0"/>
              <a:t>Selective: Relies on only few intermediaries willing to carry a particular product.</a:t>
            </a:r>
          </a:p>
          <a:p>
            <a:pPr eaLnBrk="1" hangingPunct="1"/>
            <a:r>
              <a:rPr lang="en-US" dirty="0" smtClean="0"/>
              <a:t>Intensive: Places the goods in as many outlets as possible.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sz="3200" smtClean="0"/>
              <a:t>Terms and Responsibilities </a:t>
            </a:r>
            <a:br>
              <a:rPr lang="en-US" sz="3200" smtClean="0"/>
            </a:br>
            <a:r>
              <a:rPr lang="en-US" sz="3200" smtClean="0"/>
              <a:t>of Channel Members</a:t>
            </a:r>
          </a:p>
        </p:txBody>
      </p:sp>
      <p:sp>
        <p:nvSpPr>
          <p:cNvPr id="5325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676400"/>
            <a:ext cx="7696200" cy="4495800"/>
          </a:xfrm>
        </p:spPr>
        <p:txBody>
          <a:bodyPr/>
          <a:lstStyle/>
          <a:p>
            <a:pPr eaLnBrk="1" hangingPunct="1"/>
            <a:r>
              <a:rPr lang="en-US" dirty="0" smtClean="0"/>
              <a:t>Price policy: Calls for the producers to establish a price list and schedule of discounts and allowances that intermediaries see as equitable and sufficient.  </a:t>
            </a:r>
          </a:p>
          <a:p>
            <a:pPr eaLnBrk="1" hangingPunct="1"/>
            <a:r>
              <a:rPr lang="en-US" dirty="0" smtClean="0"/>
              <a:t>Condition of sale: Payment terms and producer guarantees.</a:t>
            </a:r>
          </a:p>
          <a:p>
            <a:pPr eaLnBrk="1" hangingPunct="1"/>
            <a:r>
              <a:rPr lang="en-US" dirty="0" smtClean="0"/>
              <a:t>Distributors’ territorial rights: it deals with distributor’s territories. </a:t>
            </a:r>
          </a:p>
          <a:p>
            <a:pPr eaLnBrk="1" hangingPunct="1"/>
            <a:r>
              <a:rPr lang="en-US" dirty="0" smtClean="0"/>
              <a:t>Mutual services and responsibilities: Must be carefully spelled out.</a:t>
            </a: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7" name="Title 4"/>
          <p:cNvSpPr>
            <a:spLocks noGrp="1"/>
          </p:cNvSpPr>
          <p:nvPr>
            <p:ph type="title"/>
          </p:nvPr>
        </p:nvSpPr>
        <p:spPr>
          <a:xfrm>
            <a:off x="762000" y="274638"/>
            <a:ext cx="7696200" cy="1325562"/>
          </a:xfrm>
        </p:spPr>
        <p:txBody>
          <a:bodyPr/>
          <a:lstStyle/>
          <a:p>
            <a:pPr eaLnBrk="1" hangingPunct="1"/>
            <a:r>
              <a:rPr lang="en-US" sz="3200" dirty="0" smtClean="0"/>
              <a:t>The Value-Adds versus </a:t>
            </a:r>
            <a:br>
              <a:rPr lang="en-US" sz="3200" dirty="0" smtClean="0"/>
            </a:br>
            <a:r>
              <a:rPr lang="en-US" sz="3200" dirty="0" smtClean="0"/>
              <a:t>Costs of Different Channels</a:t>
            </a:r>
          </a:p>
        </p:txBody>
      </p:sp>
      <p:pic>
        <p:nvPicPr>
          <p:cNvPr id="55299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752600"/>
            <a:ext cx="7667625" cy="427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sz="8000" dirty="0" smtClean="0"/>
          </a:p>
          <a:p>
            <a:pPr algn="ctr">
              <a:buNone/>
            </a:pPr>
            <a:r>
              <a:rPr lang="en-GB" sz="8000" dirty="0" smtClean="0"/>
              <a:t>Thank You</a:t>
            </a:r>
            <a:endParaRPr lang="en-GB" sz="8000" dirty="0"/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7297</TotalTime>
  <Words>484</Words>
  <Application>Microsoft Office PowerPoint</Application>
  <PresentationFormat>On-screen Show (4:3)</PresentationFormat>
  <Paragraphs>167</Paragraphs>
  <Slides>25</Slides>
  <Notes>24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26" baseType="lpstr">
      <vt:lpstr>Default Design</vt:lpstr>
      <vt:lpstr> Designing and Managing  Integrated Marketing Channels</vt:lpstr>
      <vt:lpstr>What is a Marketing Channel?</vt:lpstr>
      <vt:lpstr>IMC Builds Brands</vt:lpstr>
      <vt:lpstr>Communication Platforms</vt:lpstr>
      <vt:lpstr>Communication Platforms</vt:lpstr>
      <vt:lpstr>Communication Platforms</vt:lpstr>
      <vt:lpstr>Word-of-Mouth Marketing</vt:lpstr>
      <vt:lpstr>Elements in the Communications Process</vt:lpstr>
      <vt:lpstr>Channels and  Marketing Decisions</vt:lpstr>
      <vt:lpstr>Buyer Expectations for  Channel Integration</vt:lpstr>
      <vt:lpstr>Channel Member Functions</vt:lpstr>
      <vt:lpstr>Marketing Flows in the Marketing Channel for Forklift Trucks</vt:lpstr>
      <vt:lpstr>Consumer Markets</vt:lpstr>
      <vt:lpstr>Industrial Markets</vt:lpstr>
      <vt:lpstr>Designing a Marketing Channel System</vt:lpstr>
      <vt:lpstr>Designing a Marketing Channel System</vt:lpstr>
      <vt:lpstr>Designing a Marketing Channel System</vt:lpstr>
      <vt:lpstr>Designing a Marketing Channel System</vt:lpstr>
      <vt:lpstr>Designing a Marketing Channel System</vt:lpstr>
      <vt:lpstr>Identifying Channel Alternatives</vt:lpstr>
      <vt:lpstr>Identifying Channel Alternatives</vt:lpstr>
      <vt:lpstr>Number of Intermediaries</vt:lpstr>
      <vt:lpstr>Terms and Responsibilities  of Channel Members</vt:lpstr>
      <vt:lpstr>The Value-Adds versus  Costs of Different Channels</vt:lpstr>
      <vt:lpstr>Slide 25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Kotler Keller 2</dc:title>
  <dc:creator>Tracy Tuten</dc:creator>
  <cp:lastModifiedBy>Administrator</cp:lastModifiedBy>
  <cp:revision>425</cp:revision>
  <dcterms:created xsi:type="dcterms:W3CDTF">2006-04-02T17:59:30Z</dcterms:created>
  <dcterms:modified xsi:type="dcterms:W3CDTF">2014-06-25T18:07:40Z</dcterms:modified>
</cp:coreProperties>
</file>