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32"/>
  </p:notesMasterIdLst>
  <p:handoutMasterIdLst>
    <p:handoutMasterId r:id="rId33"/>
  </p:handoutMasterIdLst>
  <p:sldIdLst>
    <p:sldId id="271" r:id="rId2"/>
    <p:sldId id="277" r:id="rId3"/>
    <p:sldId id="299" r:id="rId4"/>
    <p:sldId id="278" r:id="rId5"/>
    <p:sldId id="279" r:id="rId6"/>
    <p:sldId id="284" r:id="rId7"/>
    <p:sldId id="285" r:id="rId8"/>
    <p:sldId id="313" r:id="rId9"/>
    <p:sldId id="314" r:id="rId10"/>
    <p:sldId id="286" r:id="rId11"/>
    <p:sldId id="287" r:id="rId12"/>
    <p:sldId id="315" r:id="rId13"/>
    <p:sldId id="316" r:id="rId14"/>
    <p:sldId id="288" r:id="rId15"/>
    <p:sldId id="317" r:id="rId16"/>
    <p:sldId id="318" r:id="rId17"/>
    <p:sldId id="305" r:id="rId18"/>
    <p:sldId id="290" r:id="rId19"/>
    <p:sldId id="319" r:id="rId20"/>
    <p:sldId id="320" r:id="rId21"/>
    <p:sldId id="291" r:id="rId22"/>
    <p:sldId id="292" r:id="rId23"/>
    <p:sldId id="321" r:id="rId24"/>
    <p:sldId id="312" r:id="rId25"/>
    <p:sldId id="293" r:id="rId26"/>
    <p:sldId id="309" r:id="rId27"/>
    <p:sldId id="295" r:id="rId28"/>
    <p:sldId id="296" r:id="rId29"/>
    <p:sldId id="297" r:id="rId30"/>
    <p:sldId id="298" r:id="rId31"/>
  </p:sldIdLst>
  <p:sldSz cx="9144000" cy="6858000" type="screen4x3"/>
  <p:notesSz cx="7077075" cy="93821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DDDDD"/>
    <a:srgbClr val="FF0505"/>
    <a:srgbClr val="D8AF00"/>
    <a:srgbClr val="E1F2F3"/>
    <a:srgbClr val="F0C200"/>
    <a:srgbClr val="9900CC"/>
    <a:srgbClr val="65D7FF"/>
    <a:srgbClr val="F00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99462" autoAdjust="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2682" y="1080"/>
      </p:cViewPr>
      <p:guideLst>
        <p:guide orient="horz" pos="2955"/>
        <p:guide pos="222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5E254484-4E38-46D3-B56E-AF9156448B46}" type="datetimeFigureOut">
              <a:rPr lang="en-US"/>
              <a:pPr>
                <a:defRPr/>
              </a:pPr>
              <a:t>6/21/2014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0638"/>
            <a:ext cx="3067050" cy="46990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910638"/>
            <a:ext cx="3067050" cy="46990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24B716AC-C4D0-4BCF-B710-A4A544003B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3800" y="703263"/>
            <a:ext cx="4689475" cy="3517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456113"/>
            <a:ext cx="5661025" cy="422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0638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910638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5862F38-F0EC-4C9A-95B0-1A2F5A9E3E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C38170-A6D3-4677-B154-942EE1DAF0EB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D585E4-5C8C-4515-817D-46C5F1E563F8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438370-AF01-4400-8F95-C02D0AC5E7C4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384257-FF95-44BA-810B-864B60DB705C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43CFA8-7333-475E-B9ED-7DFF205FFBFB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501B03-B659-4BFA-A4F8-BE17C2E42AC9}" type="slidenum">
              <a:rPr lang="en-US" smtClean="0">
                <a:latin typeface="Arial" pitchFamily="34" charset="0"/>
              </a:rPr>
              <a:pPr/>
              <a:t>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D161B4-31E0-4ED2-BF53-17CD88B08EEF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D161B4-31E0-4ED2-BF53-17CD88B08EEF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D161B4-31E0-4ED2-BF53-17CD88B08EEF}" type="slidenum">
              <a:rPr lang="en-US" smtClean="0">
                <a:latin typeface="Arial" pitchFamily="34" charset="0"/>
              </a:rPr>
              <a:pPr/>
              <a:t>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2AAB64-C8E3-452F-824D-499E81342A82}" type="slidenum">
              <a:rPr lang="en-US" smtClean="0">
                <a:latin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0CC3BC-F65E-4F0F-9F4F-8253B8B7CE33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2AAB64-C8E3-452F-824D-499E81342A82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2AAB64-C8E3-452F-824D-499E81342A82}" type="slidenum">
              <a:rPr lang="en-US" smtClean="0">
                <a:latin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E555CD-FCB3-4D32-BA38-D7CC3370A681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E555CD-FCB3-4D32-BA38-D7CC3370A681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E555CD-FCB3-4D32-BA38-D7CC3370A681}" type="slidenum">
              <a:rPr lang="en-US" smtClean="0">
                <a:latin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5FF2C6-B66D-4C96-B5D8-66F16D107DC7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848547-F5EC-47FD-9491-AB0EFCC2435E}" type="slidenum">
              <a:rPr lang="en-US" smtClean="0">
                <a:latin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848547-F5EC-47FD-9491-AB0EFCC2435E}" type="slidenum">
              <a:rPr lang="en-US" smtClean="0">
                <a:latin typeface="Arial" pitchFamily="34" charset="0"/>
              </a:rPr>
              <a:pPr/>
              <a:t>19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8CB1A2-9F44-4AEC-B9C8-A9F9B49727F3}" type="slidenum">
              <a:rPr lang="en-US" smtClean="0">
                <a:latin typeface="Arial" pitchFamily="34" charset="0"/>
              </a:rPr>
              <a:pPr/>
              <a:t>21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58481-3BAF-4224-BBC6-8337C8CF5BD5}" type="slidenum">
              <a:rPr lang="en-US" smtClean="0">
                <a:latin typeface="Arial" pitchFamily="34" charset="0"/>
              </a:rPr>
              <a:pPr/>
              <a:t>22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858481-3BAF-4224-BBC6-8337C8CF5BD5}" type="slidenum">
              <a:rPr lang="en-US" smtClean="0">
                <a:latin typeface="Arial" pitchFamily="34" charset="0"/>
              </a:rPr>
              <a:pPr/>
              <a:t>23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499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849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AF1F95-63DE-4004-AA0E-6B54C3F72D44}" type="slidenum">
              <a:rPr lang="en-US" smtClean="0">
                <a:latin typeface="Arial" pitchFamily="34" charset="0"/>
              </a:rPr>
              <a:pPr/>
              <a:t>24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26E97-6970-444C-9704-DAD69CD94950}" type="slidenum">
              <a:rPr lang="en-US" smtClean="0">
                <a:latin typeface="Arial" pitchFamily="34" charset="0"/>
              </a:rPr>
              <a:pPr/>
              <a:t>25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758E6B-96F2-453D-8736-766D04124C83}" type="slidenum">
              <a:rPr lang="en-US" smtClean="0">
                <a:latin typeface="Arial" pitchFamily="34" charset="0"/>
              </a:rPr>
              <a:pPr/>
              <a:t>26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21103F-FAC8-4859-9049-9D99D2A9CCE6}" type="slidenum">
              <a:rPr lang="en-US" smtClean="0">
                <a:latin typeface="Arial" pitchFamily="34" charset="0"/>
              </a:rPr>
              <a:pPr/>
              <a:t>27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AB8FA5-F9FE-4C9B-B85D-2757AC9B9EAD}" type="slidenum">
              <a:rPr lang="en-US" smtClean="0">
                <a:latin typeface="Arial" pitchFamily="34" charset="0"/>
              </a:rPr>
              <a:pPr/>
              <a:t>28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F5B32-CB78-4DFC-9880-1AB397715BC4}" type="slidenum">
              <a:rPr lang="en-US" smtClean="0">
                <a:latin typeface="Arial" pitchFamily="34" charset="0"/>
              </a:rPr>
              <a:pPr/>
              <a:t>29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5274C4-310E-4B6A-8076-4351E0282131}" type="slidenum">
              <a:rPr lang="en-US" smtClean="0">
                <a:latin typeface="Arial" pitchFamily="34" charset="0"/>
              </a:rPr>
              <a:pPr/>
              <a:t>30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          	   12-</a:t>
            </a:r>
            <a:fld id="{4EDB7494-D8FF-43EA-90FE-E05CDBB270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	     12-</a:t>
            </a:r>
            <a:fld id="{F0E23B30-1291-4B32-B5BF-91DB029ACF1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      1-</a:t>
            </a:r>
            <a:fld id="{43D44EA5-5E5E-4757-BB92-771AB53C06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	       12-</a:t>
            </a:r>
            <a:fld id="{2230CB7D-D8F1-4685-85C7-07EDA75E47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     1-</a:t>
            </a:r>
            <a:fld id="{AB7F2526-873E-4613-9DBB-5A2DCCA43E6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  	    12-</a:t>
            </a:r>
            <a:fld id="{D7771987-4260-4F05-B295-ACC81F1E2C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 	      12-</a:t>
            </a:r>
            <a:fld id="{6C062D4C-299A-4FAC-9FCF-62D2FDC6876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      1-</a:t>
            </a:r>
            <a:fld id="{389F033C-FA71-4C24-859A-BA9F4C4DDB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        1-</a:t>
            </a:r>
            <a:fld id="{A5E9E3BC-1B95-47A1-8A8E-8C895417F9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        1-</a:t>
            </a:r>
            <a:fld id="{DFFAFBFF-8B1E-4528-B02A-30E600B3C7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© 2011 Pearson Education, Inc.  Publishing as Prentice Hall		        1-</a:t>
            </a:r>
            <a:fld id="{91A1BD20-549B-4F71-A621-6E64396025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231F20"/>
              </a:clrFrom>
              <a:clrTo>
                <a:srgbClr val="231F2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4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362200" y="1524000"/>
            <a:ext cx="6248400" cy="1393825"/>
          </a:xfrm>
          <a:solidFill>
            <a:schemeClr val="bg1"/>
          </a:solidFill>
        </p:spPr>
        <p:txBody>
          <a:bodyPr/>
          <a:lstStyle>
            <a:lvl1pPr algn="ctr">
              <a:defRPr sz="4000">
                <a:solidFill>
                  <a:srgbClr val="FF0000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438400" y="6400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Framework for Marketing Management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93B8B-9479-44C0-9C8D-C6981C4537DD}" type="datetimeFigureOut">
              <a:rPr lang="en-US" smtClean="0"/>
              <a:pPr/>
              <a:t>6/21/2014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Copyright © 2011 Pearson Education, Inc.  Publishing as Prentice Hall		          	   12-</a:t>
            </a:r>
            <a:fld id="{4EDB7494-D8FF-43EA-90FE-E05CDBB270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D294A-71E5-4BB0-A9DB-A4CBBF3C728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Isosceles Triangle 7"/>
          <p:cNvSpPr/>
          <p:nvPr userDrawn="1"/>
        </p:nvSpPr>
        <p:spPr>
          <a:xfrm rot="16200000">
            <a:off x="5724525" y="2752725"/>
            <a:ext cx="6858000" cy="1352550"/>
          </a:xfrm>
          <a:prstGeom prst="triangle">
            <a:avLst/>
          </a:prstGeom>
          <a:solidFill>
            <a:schemeClr val="bg1"/>
          </a:solidFill>
          <a:ln>
            <a:solidFill>
              <a:srgbClr val="FF05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Isosceles Triangle 8"/>
          <p:cNvSpPr/>
          <p:nvPr userDrawn="1"/>
        </p:nvSpPr>
        <p:spPr>
          <a:xfrm rot="16200000">
            <a:off x="-228600" y="381000"/>
            <a:ext cx="1143000" cy="381000"/>
          </a:xfrm>
          <a:prstGeom prst="triangle">
            <a:avLst/>
          </a:prstGeom>
          <a:solidFill>
            <a:schemeClr val="tx1"/>
          </a:solidFill>
          <a:ln>
            <a:solidFill>
              <a:srgbClr val="FF05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2400" cy="1143000"/>
          </a:xfrm>
          <a:prstGeom prst="rect">
            <a:avLst/>
          </a:prstGeom>
          <a:solidFill>
            <a:schemeClr val="tx1"/>
          </a:solidFill>
          <a:ln>
            <a:solidFill>
              <a:srgbClr val="FF05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6" name="Picture 10" descr="https://encrypted-tbn3.gstatic.com/images?q=tbn:ANd9GcQYcxHShF26BzayriLVVBUhzRPBSnsPpjUetZkFRBNNIeQgNLhi5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057400"/>
            <a:ext cx="5638800" cy="4229100"/>
          </a:xfrm>
          <a:prstGeom prst="rect">
            <a:avLst/>
          </a:prstGeom>
          <a:noFill/>
        </p:spPr>
      </p:pic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04800"/>
            <a:ext cx="8001000" cy="1676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Garamond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Garamond" pitchFamily="18" charset="0"/>
              </a:rPr>
              <a:t>Developing Pricing Strategies and Programs</a:t>
            </a:r>
          </a:p>
        </p:txBody>
      </p:sp>
      <p:sp>
        <p:nvSpPr>
          <p:cNvPr id="70658" name="AutoShape 2" descr="data:image/jpeg;base64,/9j/4AAQSkZJRgABAQAAAQABAAD/2wCEAAkGBxISEhIUEBIUFBAUFRQPFBUVDxAPFBAPFBQWFhQUFBQYHCggGBolGxUUITEhJSkrLi4uFx8zODMsNygtLisBCgoKDg0OFBAQFCwZFBwsLCwsLCwsLCwsLCsuLCwsNywsLCssNywrNysrLCsrLCssNywrKyssLCw3KyssKysrLP/AABEIAHMBFwMBIgACEQEDEQH/xAAcAAABBAMBAAAAAAAAAAAAAAAFAAMEBwECBgj/xAA8EAACAgECAwYDBQYGAgMAAAABAgADEQQhBRIxBgcTIkFRYXGBMpGhwfAUFSNCUrEIYoKS0eFyoiQlM//EABgBAAMBAQAAAAAAAAAAAAAAAAABAgME/8QAHxEBAQACAgMAAwAAAAAAAAAAAAECESFBAxIxMjNh/9oADAMBAAIRAxEAPwCr6apLrpkeoyfTOfK1rIeoqEJaaoe0j0pCNKzC1ofoohTTaeRtMIToSTCp6uvElVrMVJmTqKhLJtpkk1BG66vjHxLiaerMeUHMYSPAyoSQojqyPXJSCXE1qRNkSOBJuV9o9EbUx0CYWuPYjgR9TaEVnbZVBZjkDygbzzd297XWa64j7NKnlReYnAB6n3Jl79u+B36zStTprBW7EE5OA6jqpPpOC7J9z5S0Wa6xGVSCKkywc+zN7Q0FT8YOEpX1Cbj2zvG+KHHKPgD/AOs6XvY03JxG4DABZSABgAEADE5jjbfxSB6eX7o8egZFpWsAepJOD1Mik5knVDGB7AH74a7vOELq9fp6rFDVcxewHO9ajJBx8cD6yiNdj+zF3ELhXXlaxvZaVyta/mT6CEu3XYv93eHm0Wi0sQeTwyoTGQRk+4noDh/C6dPWK6K0rrG/KowM+pPuZw/fNwo26NbFGWpfP+l/Kfyke3JqFMxMsMHEWJoRCdL2L7NnV28zA+BWQXP9Z6isfP1+EHdnuB26u0V0j2LMR5a0/qY/l6y9OHcIr01KU1DCKOvqzerN8TM/Jlqf05Am3TBRhQAoGAAMAD2AgzVUzotRVBeqqnHWsc1qaoLvSdBqq+sEalI8adCSm8xH3XeKa7S1pqzJunrjWnA/CTtMJOVXIfqr3BhKhZHqWENNXM6aXphCmnWQ9MkI0L8IQql0JJtSRigSbVLiacqTePFJtVNppCYWqPokSt8I8sciaVVckosaVvTp+ceVpcI8qzYLEhjuJRNFWIibzEZG1YZ+M2M1FWDmbEQChe/DhXJrarf5buU59mQgMP7St+LH+M3z/Oeme8jgZ1mitVF5rk/i1gDJLKckL8xPN3aXSNXceZSpYCzlYMrKG3wQRt6xTgw7VHLGWB3W6/SaGnU6/UOTajLpq6VA5yHAbmUk75wR8OX4yvGMbzLJ6n7J9pqeI0m2gMoDeGyuMMrYBxtsdiIK7zOPLpNG+ytbaDWikj16tj4Sn+y3b23QaS/T01rz2P4iW53qYgK3l/m2UY9py3Edfbe5svsayw/zMSxx+Xyk+po7nJyeslcL4dZqLUqpUtY55QPzPsBuSZFl4d0fZTwKf2m1f4148gIx4dHp9W6/ICO3QHuyvZ5dDplpU5ckvY2w57T1PyAAA+EIWrCDiRblnNlysI1FcE6quH7kgzVVzOw3OaquBtVXOi1SwNq0kKBLK9xFH7F3EUvYR6Vk6iMUY2hCmuK04kUwjphIdAhKlekk07Tn4QnQkgaUiE6JUKpdNcmIkYp3kpRNNIOA4jgOZryzdJQP1YxHflGkWbgyomnFE2CGYqaSFEqE2TaPZmvh5jwXEoiEzibgTUxk1IixMmKAakSqu9Pu61Ov1Vd+lNYBQV2B2KFSpOGGOux/CWoTMEwDzl3jdg/3fRp/DrsZlB8fUAqa7HO48mcpg7D0IldYl6d/3aIJTVo0PntIutwelanyA/Nsn/TAvdj3a6fW6M36zxAbHYVcj8mK12LEY3y3N/tjCpMTpeC9hOI6n/8APTWKpAPPappQg9CC32h8sy++Cd33DtIQ1VAawYw9hNpyPUc2wPynSvFcjUv2c7nrRYj62xPDUhjWmXL4OeUsdgstwpgAAYA2A6YA9MSQYyzSLdgwwkewSU0j2SKqIF6QXqVhe6DNUJnVAWsSBdUk6HVLAmsWZ2KBXXcRR1xuP16RQgQ9PjaEqZBpZfaT6gPSFqkvTrvCtAkCiEqBFAnUDeE6Ug/TrvClEuRNTNOslokj1mPqfaaIbIhyZsOpGOkQu/XwiawkDHrHsz3NgRVEmRW1ByQR0jmhv5tx06R7GktKhzZGZMWM8+Afyj1Ly4hJqabs0bSOBZZMLZM802KzULAMM+3TMXNNHE2xAigPtZ2p0/D6ufUPgkHw0AJa1gPsj2j3anjC6PTW3tjKKSoY8od/QTzL2y7Y6jiNga/lAQYRUGFUH+5gELtNxuzXamy+3ZrDsuchFGyqPkJ6m7PcPXT6XT0p9mupF+vKM/jmeRUPqOvp85694Mzfs9HiEF/CrLEbAtyjMdCURNCI5NGkUzLRl4+8aIkmjtGbBJFgjDxU4h3QdqRCNsgakzOqBtUIF1Y6w1qoG1h6zKnAW84Iim1mCRmKCkShpOoMGaYmEqTHYYjR1hLTwbQYTokgS0xhOhvhBmnMI0+kqJolSskKsi0vJqETWJbGvImyJMr+vWbgxk0NGfSY0+n5ekeUzcStGdoEeYxkWKo8xA/8mC/3jy4YbHI+G4++VpFPUmSIxWMR9TLhVmYxGrrAu5YKPcsAPxj1bhgCCCD0IOQfkYE1xEJuREBAAHa7stRxGnwdRzAAllZGwUf3x0P1lKdpu5nWU5bSsNRXucbJYAP8vqflL54zxnT6RPE1Vq1JnALHGT7AepjXA+O6fWVmzS2ragPISp+y2AcMPQ4IgHkbV6C2p/DtreuzOOV0ZTn5GesezukanSaauxud0qRGb3IUQlfp0cguiMR05kVsH3BO4ieFONZpt6Tdv+/pA2j7TaO640U6it7hnKK4J8vXHv8ASTQIsI0wjjmNNJM04ke0xzUWhQWYgKoLEnYAAZJM5HQ9vdDqLhRVYTYx5VyhCu3sGk3ZwbsaQNW0maltoJ1DmZWq0gap4H1R6wnqjA+qeRasNsHmEUXN5h+vSKAQNOYRqEFacwppnlZGI6eE9PBtUn0NIIVoWE6EgrTPCFdn3SoVFaK/jJPhn3kGh/aS62JHxmkSpDtZxviNfEra0vsVvFCVIr+XlJHhjHTfaXwK2KrzfawM4/qxv9JSXbCrTrx2pTWvhGyjxl3w9jnzE/eJedIwAPQDA+Q22muXyJjCAxxMmZV87TauKGqPv+Q//DItHLiwGrmIYtkHxOX1GPLn/mdd3JK37sTmtFmbHIAbm8EHGKz7H1x8YE7+NWBo6UIHM9wIP8wVVYt8hkidb3YahbOGaQrjasI2BjDr5Tn7pp0iuwURwCNIcR1WjJUH+Iml/B0jizCB7Eavm5TYWClWx6gcpH+qGu4YEcM81oszc5Cg5NC4UCtvY7Fsf5pv363oOFuGA5msrVMgZHmBJB9NhJncxrlt4Tp+XHNXz0uBjZlY4J+JGDGHcEzETH75GF5yBg9d/l7xBWv+IHQ8+ipsxZmq0ny1lkCsACbGH2cbYJ+UY/w+6Tl0l9mLAbLRuyctbKgKjw2/mOebPttC/ffxJauGOhOHuda1BPUAhmwPgBB/cJxdbNA+nzizT2Mce9VvmVv93OPpALMjbiORpzmKmicVrD03KSQGqsUlVLMoKEZCjcke086d2Gh/+2pVvE/hO5ytTnzDKjnHVFOdyZ6SssCgsxwqgsTnGABkmUH3e9oUHG7nZgE1T3VKeoLO+ah9cAfWE7C92/W2Iy8daR7HkUwvtDUH096EMweqxCE+0QykEL8d5QPYbh7HiFStVY3g2B2C4BrZG2Z/8obGRPQXE9StVb2WHCIrWMfZVGT/AGlCdieOLXxPxH+xe9lZPXBtbKk/XEePyirnLZEH6ppLvu3MG6qyctrSB+qMC6owrq7YG1Vg95KkMnzD9e8UYa0ZG/6xFKCNp7DCWnI9YI07wpp2jyEFaHhGiwQVQYQpkGLUMIQoMEUGEqGjhUUp+E34jrxRTZa24rRnI6dB0kegmO8Qp8ai2sEZdGrGfduk0lQ848Q4g91z3MT4jubc5J5STkYz7dPoJ6R7B8b/AGzR1WkENg1Nk5y6bE/Xr9ZSz9n+VyrhQQeU7jGcy6ew/Dv2bSJXtvmzYY2bebXOVPrp0JE3RY3mOIYbG3njve4rZqOI2VlcLR/ArABJZdmJ+OSfwnUdxXFHpe/TXFEqYG/zuqOtoAU+UnIBGPT0kbve4JYj2XgA+IR0JLBTsdvwlWMjHzEMQNicMcY9My5zE16W4T3naC/VNpw5QjIWx8LW5UkEA+n1nScS7QaXT1PbbcnKmMlbFYkn7IAB6n0nkEzbnOMZO+MjJ3x0yJWiWH3y9rk19tAo82mrTnR8MCz2Y5wQfUcoH0hH/D/xmyvVW6fH8G5DYzEHyPWNjnoNic5ldaPjV1KciMvJnmwyK2CfbIj1vafVlGQWlUYYYIqV5HxKjP4wD0d2j7yOH6WtmXUVXWDIFdbhmyPQ46Thqu/RC459JivIBIfLKCfMcdDtvKSMxD1C0u/billuqqrXJ0y1JdWeQ4LWDJIb12xBHc5rbauJ0qnMEt5q7BjYoFYjOfYgTrtbwjxtBoL7GUc2nrU82eqrt+Eld3vZ1f2kXKykVeYgZOcggTK+TnS/VbZaNu0Z5/um8eysct3n8Rto4de1IBdsVHyk+Rzhuh2OJ5npZ0ZWTKspDKehV1III+oE9YdoOHrqKLKnyQQTtseYdMfWUbpuzyW6laRzZLhCMZIGfMc/AAxe+uBra7OB65rtLRa/27KkdtgPMVGY7Y+JrpqRWi1r9lFCL78qjAzGtQ20m1UcL3t6txoiK2xzOqsB1ZDnI/tKO3H956G7T8MXU0vW++xZd8YcA8spLS8MNly1AHmL8pH9IB8x+gzK8eXFKxaPC9YW0tLMcsa1JOScnHWNXak4jfIERUX7KgKPfA2kO0zky5rWGdVqIJ1N0l6gwVqGlYTYpl7N4oxzbxTb1idntPC1EUUzyOCNEnVmKKZqEaIQoMUUcKiFJkpB/eZilxFcB2sQDXDAxkVscbZY9TLXA6fd9JmKaQm4MkVRRSsfqa5bvEUfswb+YOAD6gEH/gSR2K4bS/DuVqkK2i3xBygc+Rjf44mIoT8lX4ovu44VTqddXVqE56yMleZ1z9VIM6XvV7M6TSUI+mpFbnU2Vkh7G8grUhcMSOpiim1Zut4DwPTHgFLmis2FQ5coGYsbGyeY7wL2p7LaNeDtqEoVdQGIDqWU4yBuAcH6iKKT2FPGYiilh6XasDg1GB0opx8MgR7u5GdNYfXxSPoFXA/ExRTmy/Y06HNWcOAOn/cnRRS+wZMrDs6o/fGoGNlNpHwP6MUUnIosC2RbukxFIqg/UevyMqfgyD95XDHQ3Y+G/wD2YooY9k6bU9YPu9flFFMGodfBWp6zEU08f1N+ITdYoopu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662" name="AutoShape 6" descr="data:image/jpeg;base64,/9j/4AAQSkZJRgABAQAAAQABAAD/2wCEAAkGBxQTEhUUExQWFhUXGSIbGRgYGR8fIBwhIiAiICAgIyEfIigiICInIR0gIjIiJSkrLy4vHyAzODMsNygtLysBCgoKDg0OGxAQGzQkICQ0LDQ3NCwsLCwsLDQsLCwsLDQ0LCwsLCwsLCwsLCwsLCwsLCwsLCwsLCwsLCwsLCwsLP/AABEIALcBEwMBEQACEQEDEQH/xAAcAAADAQEBAQEBAAAAAAAAAAAEBQYDAgcBAAj/xABBEAACAQIFAgQEBQMCBQMDBQABAgMEEQAFEiExE0EGIlFhFDJxgQcjQpGhUrHB0fAVM2Jy4ZKi8UNTghYXJGNz/8QAGwEAAgMBAQEAAAAAAAAAAAAAAwQBAgUABgf/xAA2EQACAgEDAgQEBQMEAwEBAAABAgADEQQSITFBBRNRYSJxgZEUMqGx8MHR4RUjQlIGM/FiQ//aAAwDAQACEQMRAD8A9IeeOyjQTpHc2GJlczuqrfIhBVTe1ve+2OnZi+vzqnUSSOCWiNnVWAJawOkBiLtYjYY6dmB59nEgjMkaq0nTEuixOmLuzX06dr2G5JHGxtE6EZbJqrNJcy080IkhYcKykB1JUdwykA+hx06Z5jk0rVIMiRmFJFkhYOQYwo3UJa12a92vwfthPXPtoaGq5YTzjM87m680oqpOg8mhHHmjTsY5YTY8envzhahFFYULg459T8jDMSWlZWeP2gqYqeFEeFCkcr2NlZuFW3oAecTpzd5ZYt64BkME3cCPT4jknq5aSI9MxKC0mkNe9thc7Hf0OKtrbRUthxz94SuqsOdwzMT4ly+nmKSylpkNnkm1Ert+k20j6LbDdV+VDYPMrYN2RwPYSgadRA8lNo8y6wQNm2vfte4xBuVlby+0oqlnUWfKLXzNZWilhN5gtihBAcclQTtcYCb1sKuh+IfYxsUNWrI4+H17iHZQCZ3ZY3jjZfMrC3n9hgtOTYxAwCP1gryBWoJywPHyhOZZDHNTtTSXMbAC4O4sbgj6HDQTC7YmzEtmRNd+F1ysazt0GuZnJvK1h5FAtbSPT/xadkjMgJI3gp1SRZHlqZx5XvraOHyopB3F3PH/AE7cYgidHNdlk4cQJF8ROpFTW24LE3WPn5VX9I7sbcYjGZ09UpqQw0ryU9NFDUSIHMdwF124J2G32/zi/aRJHIvGcsBqvjZROkbKiNGgu0jcxqBYG2+/tfvioJ7yTGWfeI4KjLWnTUAWC6W8rBgwuPqB6Xw3o0NloUd8/tF9U2yvPy/eebT57If+WzXvw2k7Eewve5ONMeEVKCbAMAdgc5H/AMEQOvsOApMta+lCoVSGGXRGNrjXsLXtpP8AffHzrSuTeHusevc/vt6/P7z0dwxWQiq2B07xFQ5RTItPBLGWkqE1F77rtfb+323xuanxLxC99Rq6LMJSQNvZuYlXp9PX5dVi5Z+SfSIKqONHVbiOWGQAkDkKx82+19r273Ax6bSNfaotJyjjPJ6ZHTHpE1oDuKax8YP7d4UviGPXJI6GRyjoDYKG1387jcki/F+w9MBPhjdQZvjwuzHJGZt1DJCCpVyDdjbccRrf32Fh6XNhhC2lqztaI20vU21xNpsoENSi2SaZQdcZW67qdSk9zp7jg23wMHEARmT3iiqEdPTw08DrHFIZg0rayCdtK7CyC1/c84KrZlWgGcZRUO5mvEkugS/DpJ+aq2vqtYDjz6b3APGJIDcGcrFDuBmmTZ9FNpjqrIwPllPyE9tX9J/6ht6gc4zrdCRk1nE9DpPHM4TVDcB37wzO/Djx6nIa5sUChdJGxWx3uL7lgcLrayEVuMfOar6eq5WvpbJ7AY4x07cc85g1Bmzx3ZybAAxsNmYg2J+5It7YrZQGPwcHvL6bXMikX8rjj1POD9z+k9K8L/iSw8krCZRyQRrH+v8AvfFk1VlXFgyItqPCNNqfi0zAN6Z4/wAS7n8QwLTfFM9ovWxuTewAXkknYAY0a3DruXpPL30vRYa7OogK+J5iLrl9WVPBPTG30L3GLwWYsyjOoo9cNc6RTozbyHQrrfyspNgRbHZnYn3M6uLMIpaelBeya1qFH5ayKQYwG4Y3F/Le1vfEyOJonhmUyfFRyLBPKi9ZWjWQBgLEoTup+9jYYidGUXhqHyGUtPIq2MkjG77lrMBZWFzcKRYdsdJjSGJUUJGiqo4VQAB9AMWxIzJ3xP4ihjPRDSSVG2mKAXffcX2IAtvv27YuNF56/HwsG2o8s8dYlyfwQahpJ62mgSRjdAB57+smmyE8b2vzfC1ujRBtpsP16Q1dzMf9xRPjfhUjREKWjlLatZlMlze+4soPsbXwsK9QDzgj0hyydplHkNZR1ksiyUzmpYXVyVawP6foP7YXuqBRUcEYz0h6lZgXUZHeIDk9WtRUSGKYmSQm8MkRFr7Bla99jji6bAoPQdwcyu0g5M9YpQkcZdyFQALbsMdoVCVs7dzIcM7hV6wSDIwhVjN+TGxdVIAt/wDl3GGF04BDbvhEs+pLZUL8R4+c1zLMpB0nUWgLXeTuFHe3IU+v9sHdm4x0kV1V4YOfixwPeF1KNIBLFKOmUuLGwNyDfUPbv/ri555EpUyL8LLzMXkmJ/LZXAUAlCpN77nfvbFck9ITZWB8YIPuJtGrFl60asRuG0XsRvsTxv3xcE94F1rxlTMstp4RNI8UOh33dwNOs+4vud+SPXEg8yj1bRnMkvHnigK1XRuAVMCiMDVreRzwLbaQLH+N74gntKYknSAwjqsigUKCKNQNnqnHmb3K7k/9q4idAczyiWJOjJFIZFK6SVNryDU5U8M7OwSwubIcO+H2LXdufpFdWjOhCibZb4UlTW9UDB0iCA4DBhyb2PHbDmv8XVPgTnIPIOCJmeSUIJH0lWlDFFrmpo/OyWVBsv7GwHbHhi+s1Jr0+ps/21Ocnk8TaXV6WrdZWuGIx7QOFVAgnn1pJToVKaSdRta4tz9vXDN9N6vdpNNhkuIO7OMSatVp3CXWHDIOnrIuMtJP1Qmtnla6FNfO/wAn6rC5t7Y96lQp06Ug8KAPtGPBGSxrrD1PviVmYZLCGZUhUq3UMjaW/K0xI6f/AOdySSp9bdsKpYxGSemPrzzNdLnIyTzx9eefniK6DKQ9TGNEkKSKTYAeVl31W1E6R6k33xXXsvkFn5xO1NQtqIzyI26D00zTOD+aSPiGVgqB76m0kX1WJt2F8YVdqvyJjWUPXw36TFZ46up0hbQIhDarFUiThl9GIB39WwWBiSaKGGdpdLljrRlQdRwhXsw76fJf9Pri65PSV2E9Iuq6OHMIpKhI+iiDylIvPfjpaU2lVBZjIBqC2vc4tmUA7Sgy/JKzL3jperBVxyDUKWXVGeLt0mYaQw34btcjArK0cYIjNGotobdWcGNM48BCpiSeBXtYkRtbWlxbYqSrj0IJxntp7Kcms5HpPQVeJ0asBdSMEZwR05ktkXhqd6mKEoqhPLcXuLbE8CwtyD3tgWRYSgzknnPaPktp0FpA2qOMdz2+ntPWvFWXlIKdo4y6UsqSGNRclVuCQO7C+q3e2NVFCqAJ462w2OXY9Ywg8UUbqGFVDY+sig/cE3B9ji0pmFSiKQlWCOV5UgNpvxcdsdtOMztw6TRQQLKAoHH/AMDE4nT6qepJ/wB+2OnczoMOFtcdgcTjjMjcCcA8zN5I2LRkix25BBvt24+mKK/MO1DbcyI8a5M9LaspSvVpgLIFI/JtYg7+ax1HtYbdr4f01u/Nb9DELk24ZeolVWxLoinlVmkiAI0kixIAJtcC2557YV3FcgQ20HBImNXIplV1mkiYAAgeZCSNQUjcE29P34wu9eW3Ax2nVKlZrZQR+o+s2r6JJvzlk3AW+40nSdaXJFxYm+1vQ4pZTuOQYTTazy12EZHPzGeD+nrM8nSRNNxFJGx3ZSCbk3LXJs1ze4AFsVrV14YcS+qtps+JCc/0jbNaBZYWjuFB7jscEtrDoVi+mvNNocCS2WZXK7GKaS9PAd7HYnm1/QdweMJ1Vt0c/Cs19TqKgoepfjf9IZntTUBevSsssIXeMC97c+/7cemCWNYTvrORFKKqMGrUAq3rBfHwl+Ei0AhNjIF7bbX9r4jV7jWCI34GavxLbzz2zE+QUlNK8RgnkhlBGpG5b10kbfbAaVqYgo2Jo6+3VVI4urDr2I7fMSr8Z50aeGyG0smy+3qf99zhrU27FwOpmJ4Tohqbst+VeT/aB+A84lm6sc7FnQg+Yb24I+xH84ppLWfKv1EY8Z0dVOx6hgH7TqozINmSwmGJtPEhXzr5dRscW89vP8uAHh6fgfxJJz6duuJzV+F6SDVUESERu0/TL3XWeWse/wB8HchAWPaZ9FRusWsdTJ7Oc1pquQM1RPCRYKAnyD9Wkqbhm2GvkC4Fr4V/GVHrkTWfwHVr0wfrBc3zFUjijepSUSRWDsSjsE8rHzA33B5GFdVawIsVSQfSZ7eEea5R22sOxn3L/D8rxieKYhHC6CzhtgbHvY7bC/Bti6VWWJkr/SZGo0TVNtBBx6TaemrIEfqAO2vyAADyA777C+n1/fAnoI7Y/WJNUR1EWitZhKzwA9JSQRvdhyAbc3uNicVD2142uROSx6jlGxB/h6aUTEJIpT/mKrEajvYWvYm4PI9PUYcTxPWVkDcD8xNJPF9UmAWB+Ym3hyvp6fU6iSRpEtd/NpXZmUep0kE/7GGL/Er7U2sB9O8NZ4va4AYYxzxxOK3xKUqItdSDTm/VpxHZIoSthvuxdr2FtyfY2xFWLE6YnValn/3DDKXK4KyColy+Rk03EkbAgN+rSU/QdttPl9ucWXKA57QxC2MNvGf0huQZSKaJ+rFFLJIodNw1twLb8bsNxzgD6xkGU644/wAxzT6TLcnGDg+/8xNo/BVLUz6zE8TxSaro7KC9wXOi7IL8HSbnBKNRZYSGHSB1WmSsBlP5ufpKrNnj1KrlGUfMpG6Cx8+oG6+na99sNREmSvizJZfh6WOhE/SpjZ0hk6c1tNltrHmte5B5x0mDU3ih4sx6Ozxw0zq8jgdR5Y0SR7sPZlBtte+K7FzuxzCea+3YTx6Qrw7+JQmhmlqYli6MKTExuHBV76R6q9xbScWlJTUUFLVRpUCCJhKocFo1uQwuL3HNsdOiyoqjCZYo4gg0kahq1bINLkkWIJ8o3uCMOqu8BmMz2bZlVH8+ca5XmyysUAYWBsTY6gp0k7G4Nxwd98CtpK/FD1XbuMfzpEfieeSerhoVkaNGQySspszDfyg/bB6FCVG0jJHSCvZntFYPEFzvwjT08XVp0dZVIsVZjcHm+EtdrrzSwHf2mn4Xo6BqUL8Aep4mWQ+KALLPcpa2pbcXvYjuPpb74xataV+Gz9p6XU+GhxvoP8+ctlkV1Gk6lZdvcY2UIwCJ5a0HcQRzFeeeIooT05VckrqPSJJVRtqYi1hiO8rCFp4Dp0tYOAyLcb+ULqAO/wAu339cdOxNHoUWFow9lDBxq4Glg2n6HTv9TiCR3khc8CA1OU9bU3UUl73CsbDVoU29fIh3I5OOBBHE4oQcGGZ9VdNOkB5XjYWtxtYEYX1D7Rj1hqCA4Y9jJTJ/EZhBgnTVEbg+ovz9cI1ajaNjjiej1GiXUYupOGmmYxrEA9HUWSY6NF999v4v33GJdQhBrPB7StTtdlNSnKjOZTZ9BVl0NM6BFG6N3+vqLbW2w7atuQUMytFZowrC8HJ6EdpL/wDB6ioqUc0ywBSCzKLA2N7/AF+mFPKeywNtxibn4zT6fTsgs356A+8+1NPU1lW00aW6RGgSCwsONjySd8cVsts3AdJFdmm0elFTt+brtn3K3lp8xBqFCtNs1uDq2B/9Qx1Zau/4+87UrTqNBtpOQnTPXj/E2pKtFzaV5GCgagCfWwGJQgalmMFbW7eFoqDP8MqfEULTUsiwjUXAA7dxfc+2G7wXrIXvMbQOtGpVreAJK0mW1cEap8LBOu5vYE87gm+FQlqADaCJtW6nSX2F/NZDAvGeSxOYVkjjUPGo6RHlQ3Yk35G7fxiLyUKBeIPQqtwsNnx4PU98QqigcIsNPURMUvpVSQ2/IBOx+hx1bOg2qwPtKXU6djvtrZR69oOmaOzlZY2ck+ZV2JO4O1jyGYG3r2sMQNc+7BXJ9p1ng1O3er4HqcSkOeQhQk8MiXFrut/55/bBjqkz/uLj6TPPg7WD/bYN8pPZx8NZRAxfUChR3NrnhyXB2HBHe/tgZfStyDMvUeDaqsgpWT8onzahkgnhlpunPDZY5dKqJQdgTsQNJNjsLC1tsX8mhhw36yreGMowykRXPWq0jVRjUqJClJCQLzSL5TNL/wBCAXF9tvrhutAowOktXX5Y2iORWPSgUVJPE2YVB6088jDTqNiEHqzbAD0374tLR/4e8Q076KerENPXM3mhUjdlPlJtwTyFucD8qv0h/Pt/7RpXZrDTs0ZVpCxLOE3+bm97D+eMBa+qglRnn05jVejv1KBzgAcDPE1oXiaOPo7xh9QQ2F7A7A+oazWY32wwliuNymJW6d6nKMORMqvWjl2N2JUlUY+TewHo1wABfuW9cFi54g+b+EqesDSlVineN4+rHe4DKUOrjURvyNsRLiSWY+AKqPVDSmBKd6hJrkEnyIAFZABddYLbHESwlBTVvwyJBFtHEqot2NyAAAdlPPPPfC5vwek1q/DVZQSx+0WZHmM0c3wFYxILDQ5NzcEMBc8q1rfxj0F1aunn1Tx1Nzq/kWmegLCqksFUFvmIABP1PfGWWJ6zWCKOQOsnvFeSSSvHUUzBKiH5dXDD+k/z+5wzprlQFH6GAvpZmDp1EW1FVmk6GIU6QFhZpTIDYHYlQCTfBAunQ7t2faD3XuNu3HvB6+GKiNNTTQhaQjS1UwB854U23j1H9ZuO3uENRtucswmjprbdOoFbEfWUOR59HNM8FNEWghXS04Pk1iw0L3ew5I2HGKjjgSpJJyZK+IqmQ1gcRPHIjaGupMckHJZiRpta+3+mOxOgVPmKz18U7AqFZmRSCAsKIStu255t6Y4SI/o85liy6SqkYs8shMaubhQzWAsf02u1vTHGSDjmOMgncxO00UKDkNEQyvtuduPTFSRWpaXJe0gE5mcuUkOGXlwWKX2Njx7bfbbCYrbeN3cZjT7Ch2/8TFWcUCSKSBpINrW3B+n+MDvqEJo9a9B9ogy/K5WqEjUWa4Ia2wAPzfbC1VbFwJ6KzW1HTmwnj07z0HNKllMSAudMyK4vZpFYW1DSQbKTc/8AY2NrnieNYgnI4jSlqlEalpVa1lL3AuTx9zcfuMTOhNRMqIzsbKoLMfQDc4gnAzLJWXYKo5JkuPFUEjxmallWNyBHNLGNJN9t+Vv2OFfxCEgsvHqRNk+F3ojeXaCR1VTz7/Ofa4S/HGCJooFePqCTpAu+9mFyeRzf3xVt/m7VwPpIpNQ0fm2AuQcYzgDjiNqqicaXMpYooFyNyQeRY2GokA7YOyng5iKWqSV24BP2/rxFmaQCYRxdVoHQkKwJuexDWtYki/OBOhsG0HGIzTqBpiXZQ4bsf6Sa8YIUkjjZy5SJQWN7k7773wlquGCnsJt+FENW1gGASeIH4do2eZWHlSMhnfsoG/8APGB6dCXDdMd4fxC9UqKdS3AHrG1ZmWiOWpjFnnlKo3cKOSPQk4M9gVTYvUmIU0F7Eofoi5PzMGyCsecvBIxdWRiuo30sBcEE8YFQxsyjcw+tpSjbdWMEEZx3BnepXj0KyFTGFVNtXU2ueLjuS3FsdwwwPT9ZUhks3EEHcST2x6f4i6rQIAAmpQCOoQQGb1B9BwBgFmF4A49feOVMbMndz6ZHA9P7xxl+SQxU09ZRwF63psBruSHtuFU/Lfmw5GN2gYrWeKvuW2+wjsxH2kFnWYVNS9Cgpikq20GSNUeWVQLyMABaKPnfY2+uCQUYZB4eWqcdHW0FKxZqpVBkqak7alJ/QhN9yBtiZ0q8jqE+Eef4hg0Z0mSzFnPIDFiepfUABvYfqPOFr0VQXBwfWPaO13IqI3D0Pb69oZmMMk0VO3QJjALyJGQrAnvbt67YUsDuiMF4744M06WrqssUsN3QFuR9/wBIxo6kNArB5JI73uQNaafU8G3v/OHKbRs3A5/cTN1OmPmlCAp9uhhEoA6f/N6Okk9PXqLGxGrT59wWP157YZBBGZnsuDgxbLXzaQWDMiELZba2kJ2XvwtgxU3B1c2OJlRmMocruASqXPoqn+Wjv++KbRGPxF3/AHP3kZ+JEimppQn/ADe9ufmGn+b42dAD5b56TB14HmpjrPQGcAEk2A5OMokDma6gnjEyoakS3KXKjbVbY/T1+uBpYHGRD26dquG6+n95ll2dwTdTouGaJykikEMpB7g2NvQ8HFoKF1UKSoUdQ6OLMrC4IPqMVk4iLJPDRpIZYKeoZIjfpKyhjCSbmxO7DkgNe3viNw6Zk7T1jiCArGqvJ1LCzu4XzepIUBRf6Y4tjkyFGTiC5j4dgnA1AqQhRWQ2sp5AHH8YnORkTsQBfCalIo3nkljifUqsFI22Cmw3A3/fEBgek4qR1jF6aCNBCto1B1aV25N/74Be6N8LHEZ06WKd6rmbwRh2DCRm0nv7/a+IVQ7BgTx6yWY1qVKgZ/nSZZpTwl7iREntYAsNx6Fb/wA2v/bDLVF+cRUHHEAy/Ur6mjKACxH9XbngAbG/pbCy/CckRoJlcAxxWTxNHZ20hx62YC43uN7e/H2wfeoEF5LseBEb0jxNGDpdS+oMx2ZrX1t21cKiXCjn0AvA9Ospke6AuttQGpTva/I259McRJBxyIk/EEA0ghAGuaRI0A9Sw3H0AJwtqj8G314mv4NkanzT0UMT9v7w/OMhp6gxme5KAgWcre9r8EE8YvZSj4L9otpddfRuFXfHbMTZDKkM1RFG5kp41VhdtWlv6QThag4sdUORx9/nHNfl6K7rBtc5zxjI9cTmoczyFm2O2kdgMOzGiyvysOwZyw7E97Dbg4Xt0q2HOZpaPxSzTps6iAZ9PKsehInjpx6AnV7se+Eb94GwDC/vNvReS7ea7hnP0x8hOKzzUMJG+iRg1u19xgdnxULjtC1fDrnB/wCQGPpNPCCFWlmPyxxtv7nYDHaQYLP2A/UyvibblSruT+gmEUbIrKqkyOdJIIOkW3G3BPe/YfXAQGUYA5MOzK7gsfhXnnPPv8oVV1A0v893VUCFSAhW1zfjttb1wV3BB684HyxF6qiGHT4cnORk5i7xf4vrf+ILluXaI5CFBdlUlm0av1AqAFHNidvpjbTgCeQfBcn1mOd5dLaE56GAU6FraV7ABj8kqhRYHjUF9cWlZUeE4qpJFEYhWhC+QIQyBBe2lhuWbkm54JPIx06VsdJG4GqNdIOpRYc/1W4virKD1l1Yr+U4iXMoYfiSsdYIKiQC8epbsDsCFJv27YXs02W3KcGPU60KgSxAwHT1Eb5Xly08XTTc7m57k4JVUK0wIDUaltRbvbiTMWayLoYzF5WYiSFlA0AX32Fxa33woL3GMtz3E1n0lb7l2YUYwwPX+fpDsnzESND1Y9DsrPGF3U3Ni1hup9z6n1wejVb8BhjPSIavQLVuas5C8Htz/WI86/EkQzyRpFrVDbVfkjn+bjFX1gViJs6T/wAba6lbGbBMJ8MeD1SYzzTdeZWsTyFa2/O5YX+3pjcv1u5NqDAnh6dFtO9zkytqaRCVa7BlN7g8+oPa2M5l3czSrsNYOBnMW5V4nopzogqYWZdtAYA7egNjb6YkYHSUJJ5JgfijwwZWFTTP0KxBZZB8sg/okH6lP7jtiZEaB5TTKSAspjBIXezWGoD+bYX1G7y229YbT7fMG7pPtFDCwBUC4/cH373wGhKXHwjkQ1z3KSGPBmtaoYpGeGNz9Bv/AHti9+HKoen9pWglAX7gfvPuWNsYzyht9R2P7Y7TtjNZ7ftJ1ABIsHRpzlnysPR2H84nTflI9CZGpHxA+wmcsuie9idSdgTwfbFGbbdnGciERC9GAQMHvDIZdQuAR/3C2Dq24E4izJtIyZ5VTUerN1EsPVYIXkRiLliCbgE2Nriy+g9sbOk3J4fycEkxPXMtms+EfCMY/nrKWqyaSWppShKR2ZpCoaJioI8rJewJNluLd8VS5VrYMMntnBH3gmRi6kcD24mnRkSvezyrDJSmXSxuQy+Wx1XO223vioWs0/lG7OCfaXL2CwDJ24yJj+HviKoqFqGmOvphdKgKpN9V/Qdhzi+v0tdRUV8ZzBaPUO4JbnE2qvEcslcKcKUiUBn289jsdwxAHmBuN7A4E2lVdP5pPMIuoJu2Rv4gyGWonikWo6SxDy6V1NqOxNztxt684ybaWdgQcATf0Wvp01LI1e4tjOTgYHb16yd8RmnpbQzCWtd7PaZ/lO6i1hte52HpiRp1xzz85o6R79R/u14qC8fCOvc8+0LoCekq9KOFQbmOO459STcm3fBUrVBgDEw9bcbbSSxb3MZMFAtuRyB/57fTfForEucZqqdQLZ5UjEhQm1l1Bdz252v6dsSJDZAnMPjBnlWFaZSGXyhmKsT0uoDoZdlJ8oYm977bYkjsZVWPUGfV8ZxBUIpj05SQCQF1BdIbYjkMxABtfSTfjEbFHaX89yc5PHvHGaZzDA4gaMebQVA0jUWkCbDuVNmPtjhWoGMSfPsJ3Fjn5wTJ83gqBN06azqmvSQnnHmXkE2N1Is1jvivk1+glzq7zjLH7zHJs+ppvh0NPoaVUI8q6QzxmULzf5QWva3vfbHCmvptk/iruu8waqzGBq6a9ND1UusUzIup5Uj1kFr3UBbAE8774LiK5JmhzqeaANJGjKrMKhdIKgqym27MCNJY6gTuF+mOAEqSRAsyzCqaBIcuWKKXqfmB1VUVSzDbt5WUg7XNibYhxxL1tkwSHxvmFFWwUuYCmmjnIVZKe9xc6Qew2JFwQPY4pCxlmvgqolzyGvvF0IwotqOvZWHGm3zH1xxkT0E46TMpaVWBB/ULH3B7ev8AOIKg9pZbGU5U9IrzLKmCu0FhL0elHc2VfTtcfzxgBpA5TqBiO0asFgt35d24+pnm3/7b1v8A/V/6/wDxhL8FZPZD/wAm0I4GftLzw4smiMKbQhdRc/PI5N3J7A6rk/xh9Gdzu6D9Z4y6mmhSrcv09h7x7HMrbqwYA2Okg7+m3f2weIGeUZnRRQVFRQGiSpkmbrUV02USf8wF+UVGBbY98ROlHk/geopoUEOZVCyAeYNaSIn2R9wBxswxOJ0saYEIodgSFAZrWBI5Nu2/bFCQOTLLntBsxhUAyqdLjgj9XsfW+E9SqBfMTqPTvHNO7E+W3IP6ToRCSRi1xoAGxI3O54+2OCC2wluwH+Z2/wAqsBe5P+JzLEInV1vY+V7knng7+h/viXQVOHX5GclhuQo3zE+U1QqNIrG3nJH3Ax1bhCwPrOtrZwmPSfp5h1I3FyulgSAfa232xLN/uBwOPlJRD5bIeuRCoqoMbBXHuVIGCrZuOMRd6dq5JH3kT4k/DiWadqiCcAsQQrarjgfPcn3xuabxFKqhUy5xMu3SM77g2IlfwbmY1Wmdiy2YdRgWGogi7bG1r2J4O2DjX6U9U/aBOlv/AO36wyiyXOYlQqR5VIUFkJUE3I3+g7nHNfon6iQKtUvSBvnmYxPKXiV9lEv5YZbC9rlfLyxwMPoHGA+Me5hzp9euDs6wnw1XSLXdeWn6ZeIqqRx6Axuu4H074H4jfTVpgqNu59cmX8P0l1+oLOu3A59BPQaTOryLHLE8TvcrfcG3O44xhpcS21lwZr2aUKm9HDAQTMchpamXqOHEvFwzA7cbcffBwwMvXrL6E2A5X047zuXKmjF0ZmHe/P12xMRbk5g6oXPsByTwPUnEE45kAZOBINyKepllp5HZnFmd7Etv222HFh6DGRdr23/7fAnrqPDksoUXLz7cS18L17PBJPM2vSTYBRcAC/Ybk3w3o9RY1ZdznHtMbxHR1JetNa4z6zvMMwMlN16bSQm7I6Ake49COcWOpZqt9faVp0NaajydR9COkmT4tnLKXSBtO4PTNx9Dq2OEv9St9BNc+A6f1MscjSCKnVo0QdQaiAVLHvYkfNa9t8aq2blDTzjaYixk9IT/AMKhLJJEsasgChhGlwg/QptdRbbbgYIrZgGrKnmY5tkavqkiWMTEWLNGhLL3UkrexGKWl9vwdZegVb8WjKyZzbLKiop1hoJkpZY2GuExoEIuNxZdrHcWH+uB06jzODwwhdTo/KO4cqehknmvhOqkzenp6kvNSkLK8lgquyIbs1hzqNt97Ng5MVGB0jJsuy2tronSCSnk6uqOVAAkzRnUwK/bm18RJEceLMpqGqZZik1RAUHTEFSYngKjzELcKxJ359scZE4rvHTRU0clOVnUUwmbqB+qwBIu2hdCX0nzE7kHbbEyZkPFclPJWMAZOpUQCJXLFUEsYPCgm2xOlRucROhk3jOqEan4WxErRu5WUrZRdXCBOpZuONiDjpMrMlzETwRyhk8638jXW/exIBO/qBjp0k8yjeurHoVZoqSnRWmEZ0tIz30x3G4QAXNueMcBJZieT1nFDmehnpMmpImSE/myMxSIN/SGALSPtva9u5x0rORLLXdGoiiEdXRVPTljLbaTYSDV+pSpDj6Yn3nSgzrxHHA4jsWP69PKj/X2/wDGFbtUtZxNLR+GWahS4OAOme/+J+yfNIzTKzliANLEqx/c2t9TiVsU15PSdqdLYupKjGe2Jn/x2iQ7MNj2Rj+239sLrdpUOR+0N+B1zjkftC4M9hZ0RNRaS7KNBF7d97enfDleGGV7zNuRq22P1H1gFd42o4nkjeRRJGbMhZAb823bEseOZRVJOBO6bxdBJHrV4r9kM8YY/bViqtkbsQjJtbbmbyZ2fy7LG2sgWWZSRf6bG31xzOBgnvOSnfnHafaietMmmKKmK86jMxa3/YEG99ubYliwMhVQjJOPpM8uLt0iLCbSzTNvpUkGyb9gTsD2GElJZhs68k/2j7gKpD9OAPX5x1ltWW8rkXAJJ9d9rbDtbfvza2+GqrCeD1iVtYHKzOoqop1aJJdLNsGX+bHg/bFWtSwFVaFSqykixkzjsf6xJmGSVCQGFCkiEi4C2bm9yb774A+nsWvYOR+seq1mne7zHBB+eRNpWZamnaYBfIVFj5QdwN/pbFjxapf0+kEoDUWCvnn6w7O6l0UPFCZmBsFBAIB5Nzh33mWMgYgWVeIUlk6bI8M4F+nILEj1B4YfTHd52TiPhMO+2JkSF8a5sQelFYRtuzKR5j6bcW9MZWvuYfCOk9F4PpK8eY/5vSJvDFREJ16yqynY6hcC/BwjpWVbBu5E1PEUsagmo4IlXleXy01WyomqnluduF7j6envjSrqeq74OVMw9RfVqNKGY4sWTudSPSzzRQuVjcg6RbuOP5thTUE1WFKz1mto1TU0pbcOR6+0zofDFRKNQTSLba9r/Qc4pVo7X7Qt3imnqO0nJ9oHS1ktM7DjkMp/Y/T6jFUuspbA7Qtunq1Kbj95d5H4gilF1v1f1Kx5+ltjwBjV0+qS35zzes8PtpPxfl7GN6xWkTyO0bXtew/z/cYZYF1+E4iFbLW3xjcJO1NOtPKCrPPVN8oJ2Huf9CcIOgqbIO55r12HU1EMAlQmuYZ1P8NI8UIaojIDRHe4uNRAG9iOP84dpsLD4uCJlaugVN8Byp6GefUmfCjWoaNToaT/APh9ZbFGYWdhfcKoNv298Gik+ZRnT0lLVSRSdaWapWCHV5ldrDW9u4JY/wAY6dmU/imryumenjr41DyRafIHCBQeGVD8mpjbUCBvjp0oIMooZYyUSN45kTcMTqWMWjIN7gqOGG/viCQOssFJ6T6fCVH0hH0vKGLg9STXqIsT1NXUuRt83GJkYPpGdBRRQRrFEgREFlUdv33/AHxXE6T+Z+F4KyTqM08MwUJL0ZShZeyvb5l5sR++LSYvi8SQwxikyqnaaRLoqrG6xoeCzuwAsDzuScdIjTJMllpabpoweoldpJpTxrbdiB6DgD2GB2biMJD6fyt+bc49B3g/iRYYVi6kXWncEAi41Mq7XA5uxVfvinkKcFhkxgeJW15FRwp7dcTmeaqmiRYEWOMh42Pyg76RIoJDBdOprG5uQN+QXAxiJM7M245z/O8Vw5JErDqO3JJVBcDzXADOASNNhexxmPRQtu4/aegq1erfT7O/rnmUeWGEyvJZIxzf9RPe1yQB7ADnDaagMfQTMu0LIBjlj1xPAPFLiSuqXF95W5Pv6nFg24ZEC6bGI9IH4qo4kMbxfK+qysCHXSQCGBJB9mWwO+22LVk45gmxniZ12SrHTiRSeqjhZl/o1rqTtcHYg7nfHB/iwekjGBkTgM6UyzpNKrmZo9nIFgitfbe929cWB+LEj/jGmTZnVGCWX42pTpsi2E1gdQbuzDjTx3vjmbDbfWcucZlX+D/iCqqq6SKepkcPTSW1m9m8gB/bEPWCpA6mErtKsCegM9hMLCOOMx6Ehsxe4t5N/LY33woUIUJtwF7/ACjodS7OGyWyMfP1+U4omlVWmkaRQbva4KEHhbcqcVqLqPMckdT7e0m0VswqQA9B7+/zhMNR147SxoykcqwIB9COQcGqsNw+IfbmAtT8O2UYg+4xCUUKLDYAfsMNAY4ihJJyZEZ/WJVV1KlOQxgYvLKvyou1xfjscceTIjAeJ5ZWJpKVpolNuqWCK1udN/m+uOzOhNFUwV0baoyGQlXjcWZGt3t9djij1K/BEYp1VtJypkpnPheWElkHUT1XkfUf5xkX6J0ORyJ6jSeLU3cN8J95rkPiKVNMbysI+CbBio9r4pTqnU7S2BO1fh9Tg2KuW+fB+0qMtqaJZdKMGkbfqPvc/wDce/0th+u3Th8Dr6zGvp1pr3MMKOwhdPNPH15agrpQeQLwRzf1vwN8GU2LuazoOkAyUWbK6ByeuesgKWjkqpbKLsxJJ7D3PtjFVHuswOs9XbdXpasnoPuYLUU0kEhVvKynt/cYh0ap8HrCV2V6ivI5BlTlviYmEre0w3W/DcXFjwbduMP168lNrfmmHb4Qq3Bh+Q/p/iMs1qIpIPiVcLKqggg2N/6SO+D2ujJ5gOCPvF9NXdVf+HdcoT+nrDGUSwx1OkCYJcHjnnuLjuAcFHxItmPiiwzVa2nB+DP8+UwjhhmIaYRtKNSoWCh9JFuOATc7HBKrMj4ovqdPg5QcY+g+shZfCM9LNTvShKpKZmPRkOhwzm5bbykgFbW9MGiUVUcz1mcTO0y084Iijp54i3UhF9QGrubE/vjpaXHimhiPRhjjHVayRgbCNB6AbAf4HtjN14VsKPzGbXhLNWrOThB+pnyiy3rzyQySOI6dVRFVrX2+Y/3/AGxSuk2WmticLC26jyKFtRRufJJiatz6pppGgWYkRkgEgE27XOAtfbUdgY4Edq0WnvQWlBk8z08wLq16RqAtqtvbm2NueVzxiaBR6Y6RPkUYUeUWubn64qBiSTmdaR6YmROIadVJYLueT3OIxzLFiRiaSIG5AP1F8cQDODFehxMP+Hxf/bT/ANIxTyk9IT8Rb/2Mms1/DbLpyxeAqWJJKOy3J52Bt/GLbQIMsT1kFmH4U0EZtLVvG39I8xA7dsLtqFrOHYR1NMblzUhM+Zl+FlHFErCtqX6nyhAh1/bvb3xay9FUMOc+kHRo7LXK9Mdc9orh/DosGhSsnibc9GRLKwPJ2kA49u2BpqQzbSuD7wtugKKGDAqe4hWXfhTUaHWKuRRcFleGwvvpJuW3t+18HRw/JGMRWypqzgc59IX4P8Jy5RUfEvLBOroYl0ORuSpuSQbAacUu1C1rkcw2l0bXOVORj2nouWZ/8QZgAAEB0lS1zbve1regwKrUmwsPSG1GhFQQk9f584bm87JGtwJVLL5b6W9eR5T9LD64PaVK8+0W09blzt7AxX4tzyeFVMFOAG3kkYX0HtqCXJsO+CAAdIAk9DAaTI2rFDz1rTof0Q+RPobbn72xIErMvEVEq9HL6VREJyTKV5Ea/MSeSTxvjj6TpYUsCxoqIAFUWAHYDEzpEJVt8RmU0OyhoodY3CkbO9u+kNf7YidG+U1wV5vzzJToqfmuwPnN9QDCwItpPsTb2Ezp3VZRDVL1AjRk8MV0k+5U+vvY4Wu0tdntNDS+JXUHHUekh6hAkjIG1BSRqHe3fGHYoRiBPX1ObawxGM9paZjK0tJBDE3UeSwJv6bm/pY2xpuxahUU5JnntOi1ap7bBtC5P9p1UTR5dDoSzTuOf8n2HYYsxTSV4H5pWuuzxG7e3CD+feRcspclnN2O5J5xju5Zsz0aVitdq9BOa6jki061K6hcX7jHNWyDLCdTfXdnYc4jTw3VUzOFqUF77PcgfRhx9/3wzprK9wW37xHXpqVQvp2+nf6T0Kro0cfIhYLZSyggen2xusgYcDmeUrtdGwSff1g+SUzqGDiw2sDpJ43PlFrE8DA6FK5BxC6uxXI2n7Z/rFv4hHTRO4IV0tpawJFyAbHlSRtcb40NIm+4LMzUttrLCea0PjmoQgyLHMVB0M6+db7bMN+MbNvhdbnKnEzq9c6jB5lHl/iVYqhpqmnmDsNIK2dVAA4sAeLeuMUeF1mw2JYCfQ8Ymu3itnkChq8Adxzmfq7xLSvMZ4KiSCQiz3iLBh7gd8Javw+6t/MGR74yDNTw/UpfUKiAw7c4I+8EVstbzS1kjOd2bpuLn6FTjNOmrJyz8/IzZxrhwlHEIyisraiJapDL1eob3njESqGs0ZjJuLAEXO998a08pCPENcyytNTz1LtHVJHISwEK3cAwhP1EA2JA5747MiNXp3qcwrYGqJkiSOEhY30kMwbcHtxe3fa+OkxN4qqzG0k1PNVNJBPFG7mS0S3ZAY9H6/K25t357Y6dHFRQ/E5hWRPLMI0iiKpHKyAEhvN5SD29be2OnRNTZnJURZXFUzukUyydWQPoMjpsiFxYi+7bEXtjp0N8Vn4eKlgglYwSTlZGeocfpusbTDUyAn/A744zo68GRSRtNG0kRQaWSNJ2maO97gsyg2JFwDfvjpE0z5YIQ7dMPNN5VXkk8d+B32wnqPLQE4yxmpozfcQN2FXk9okmpGpBSSP5ljJ6lt9Go3/39MKNX5IRuuOvtmaC2rqfNReCenviUVdSQzGCoL20+ZSLWYHe2/b/AFw3qWpGLHbAHvMmi22tXpAznrCM2oviIwquNOoFvRgOVNvXF323oNjDEpp7Dp3JYc4IHt7xJm3hcs0hgEaKVXSo28wa9+LDbbbALdLuya8dvvHaPENqgW5J5z8jG9BlrpNO5tolCmw5BAs3tbDKVEOx7H98RS7UK9aL3XP2izN6uUIuqI2iN72Njb+2FrnfAyvSaGlqpJOH5aY0XiYNfSjkgX0fN+zDf/1D74JXrFbggweo8Hsr5DD68fpOIaGnnfq00jU817tosNXqGQ3VvqL/AFwyjq4yJmXUPScOJznU4pq+KqlB6LRGIuBcRtq1AtbgHi+LdDBTvPfFiaelRsJ6iTZAhuF/62I2AHOOzJxNMgpxTUyQ0+meTl21AAs27Ox50322B7YmVnEkEnxAQGOSRE6jNICI4wSQoRF4JIa7m5AHvbESYdH4ij+HhmdWHWUEIo1HcX9rj3+mBW3LWOYzptK97fD29en3ktm2XK15oYZUS+6utv29sZN1W7LopA956fSak14ptYE+xguS5s1PJqXcHYj1H+MBptNTbhGdZpF1CbT9JSZtl8dYhqID5wPMpPp/Y/wcO3VrqV8xOsyNLqLNE/kXD4fWZeEvD97TTDb9Cnv7n/AxXR6TPxvO8U8Rx/tVH5mF12ZxzSvTVcfTUn8tj/Bv2v6/Y4LbqFNhpuGB2MBTpXqrXUaZsnuJFeI8pamk0khgd1I7j3HbGbqaPKbGevSb2h1a6lNwGD3j3whnFQ8csKWbTGWS58ynsB6i/wC2G9FbcVZR0A4mb4lpdOtiWNxkjPvHTdGOJJIWvMStvMSzkkagwv6XvcbYbIRUDKeeO/3iY86yxktHwc9uAO2D/MxN+KOdRtSmNHBbqAMB7b/ffa4xveEMr3Eg9J5zxSiyqobhjdBMuymlhpIhVKl33JYb3O9rjcWG2MzU63V3atzpicDt8oenS6euhfOAyf51ifxBGIGhFFK7GQmyB9a7EWte/J9+2NPw6x71c6tANvfGDFNWvklRp2Jz26wev8MzrEXeGNiFJOhzqud9RFrG3exPfBaPF9M9uxLCAemRxKW6G1U3so+nWI6XKKiRQ6IzKeDfn+calmq0tbFXIyPaL1tqiowW+5nsNdkWXdbqyxxB2OrckBiN7lb6SftjyjOi9TNxNPY/5VJ+k5qMqy2VndliJlOtjqIuQfmte2rbkb4jzU9Zb8Jd/wBD9oWtdRQs0ivEruqqxB3IQWUfYE4qb6x3lxoNQeiH7Tar8N0crO8lPGzSW1Ejm3B+vvzggIixGOsOp6KKNi6IoZlVSQNyqiyj6AcY7MjEDloqZovh2pwYQL9Mx3Qd/pfHbgYTyjjOROKGhpBF8OlOiRMT+UYwFJtckjj7nHAgyWpZRmG5dl8FOpWGKOJSdwihbn3tziYGLM3yBZpOqRIWtbSHCjb7E4Vu0yO285mjpte9SeWMAevWEZRlKpG4WMRs43DEuNr2vvvi1FKovC4zBarUvY/5s49sTaogsUCsgZFsFI2txsO2M/XVFrUNbDcAeD3nUt8Lbgee4mK1ACsLBWLWJXj3P7YTTVKtTLtCsxwccjpyRCGslgc5A55/afKdgNBvsjlfseMV01wQVEHhWK/Q9Jaxd273GZvPO2l3BsLgL+/ODX6m3y3vVsLkBfvyfrBoi5CEc94j8V5gRDoEurWbEabG3f8AxiVvsYf+0OPlgzS8M06tduKY2+8l2lIh6a7HUTJbk9h9QN8XDYXaOvebXlg2+Y3Ixx6Cc1yMWMqqwjv5W44Fr/vvfFizA7l6SqJWy+Vbgt6R7Q5/JHGOuBIp7fqsdxfsRt33/fDaaplA3zJv8Kqscig4I+0cURgmhcU4RC6kGyaT6G4sDa+1xt6HDqkMMiYVtT1OUfgicV6zMyaUCNpKLZuAbFjcCy2C2X3INtsWgpj8KlS5WRS4TylixVyP1A6LK6A+Uj1B5x06a59RIwhf4hKcxvZDtsCLAe2w+mE9QobB3YwZq6Cx6w6eXuDD9plkdW5qngab4mMLrDkDyn0uPqcDoYiw1ltw6w2srTyBcqbD0xnrFnjPKdEgeOO0ZXfSCfMPYcXGAa7T4YMojvhWs3VlLG5Hr6RDBVNE233U8EehHcYQDMhzNWypLVwZZTzCvgHRkMcsZ1aL2F+329D2xp7xqq9qHDDtPPCv8BcTau5W7yfzzOy8Bhni/PQ2D8W9T9f4POE79TurNdq/F6zS0ui2XebS/wAB7dZJVlaeWJY2sAfbYfbAdPp31DgCauEQE8AfaY5S80cqzKxRgb/X2t6H0OPXaXw8hQo4E854r45pRWa1G4mVWW588tVaUqiy+VmVQCv0PIv8pO/OGNV4bWavg6zy+j8VsS3FnK9hngH1xM/G+XsaqmpEKEKCyatiATfSxHI8vPe+K6ADS6ayx+g+8L4hadVcgH5jyeeCYYniOcVUdNNToC2xKsTse42423GM0+HadtM+pqtPHrj9YQayzzlodB+s0o8mjTMZJFUACMNYdmYkEj7Kf3OF7tfZZ4cqMepx9BL16ZF1TOB0GfqesE8KZ1LUVVQGYmMDyr2G9hb6jDPi2gq02kqKjDdz9Mymh1Nl1zhuV9JKS5s0bOizSIquwCqoIA1Hi5x6OvSraiuyAkgftMo6hkYqrkAE/vPRRkRJOqGQ2J07ji23f1x47ySeonuv9QUAbXHbtMj4clK26Fm/qLH19vbbEfh2I6S/+p1hslzj2EU+ITLCYwYBaSQRAKNrsee2w5xY0tkZwJSvWVYJUs2J6HVVPTQG1ySFA9z74Jfb5SDjJOBMOms2uecd59R5bjUqEHnSxuP3G+Kq1wI3KPpxiTtpIO1jn3xzOa+qEa3sTvYAcn/fOL6i4VLuIz7QdNRtbAOJpSzB1VhwwuMXrsFiBh3lHQ1sUPafkdJQdgwBIsR3G3fEV2hwSPXEmysocNPklWkdlLBdthxtiLNTXW21jiWrodxlRmdxV6G+lwbC5se2JrvR/wApzIep05YYiZ/EcL14oGibWYesrm2kj0He/P7Y67S1X/8AsUH59pVbGX8pjWpkhp16kjJEuy6mIAuTYDf1OK16Omttyr7SWuZhyZ1LSBtZ7NY7H047YUv8OFgszn4sdMdvTiFS4rt9pzMLqqAMtiOVuNvocA1IL1rSqlSMdVyOPkZdThi+c5kz40oXaMzswIiW5UKeL87X/wDgYstV9rfGR9OP0j+j8Qr0oK7Tg+8l6fNihTUoV2QOutRq0sLA3vb23vixrsr7Zmql2m1PAfHtnH8+kYx5grGxuNQVPYIOQPqRz7nEeYDwf4IRtMyjI5xk+5J6faFxxRSEdUkBix25Ww5sOb2AA9APXBkRXOD3ilt1unUsvYD6/wDyNJM9h0LDHC7iMlLkaSpVbt/1Aj7X332xpogUbR2nmLbTYxc9TC5M10QCZfzEB0lTs4Pe19mt6Gx9TfFLHFYyZfT0tc21es5XNaeSnOhtKEFSCemw9R5uDv8AzijW1snWHr0t62hdpz8pNrnFBFEwjpmkLcq5uNuDc3tyeBjN8/TqvC59jPQf6frnsG+wKB3EZ+Fc71f8ukWOM/MyngDk3I3sO2D6W3nCV4ET8S0aoP8Acu3ES22I2J3xozz8V53lCzRSKFGthcNYXJHG/wDGAX0CxCMcxzSat6bFbPAnlVLXNG+tGKspt7gjkEf3GPOnfU3oRPYkV6mv1Bm9bUzVcjPYs1two4A/xg1a2ay4KT9fSL2NT4fpzgdP1MVvOSApt5eNhff35x7zSaGnToAgnzzV+KX6lyzHg9u0dZN4XnnTqKAq9ixtf6YvdqUQ7YFKWcZgmZULwsyOln7/AE9QfTGfde3mA7sL/PvNjS0IaWCpub+c/wA9J9iyiqq5lqInj68QUMrEgnT8p7g3Gx47+uHFv04qKMMo+ZmPVcr88OsaVXjYQsY6inZZ02IDKRc7jftfm2/3xi/6IHOKrht+36R0+J4GbKzn2gHhXxJ1KuUzEL1gAu+w03stz7E/f64b8V8JNOjQUjOw5+/eB0Ot829vM43RnBRx5ZDK5k1s/wAu1if6Vtc35uThCy67xe6usIQB1/qYytaaGt2zyZ5m73JJ5Juce8QbVCgdJ5o7icz3yqr5o9anpu4RSDYqNTNoAO55O4+hx4qejziceLs9ekpDKNIk1KoBNxcnf0vsD6YLTX5j7YzpavNs2mTOU+O46yaCCeDzl7oyNcBgCb2Nj/fBtTogi7szQu0r6ZWatuCMGXNXTCRSp27gjkEcHGTdULV2n+GZtVprbcOe0Hpal1YRS/MR5XHDW/scAptdHFVv0PrD3VoyG2v7en+IJNVqZzqvpjFhZSRqPPA7Db7nAmuU3ZbOF4HHc9YUUsKcL1bk89h0m2QyDQyjcIxA+nIxfQMCjIOxP8+0HrUIcMe4E1yUflA+pY/uxxbQf+nPqSfuZTWf+3HpgTGaoVai7GwEfoTyfb6YE9qLq/i6Y/rC11s2m+H1/pDkKSKdNiCCCQMO1Mj8rFLFdfhaRfjKLpZvldSNg5enb7glR+5OGYKYyWzWsMz75dQsSo7TyqN291X/AHycdIkxkee09e8lRmlRPGjMRBGvVSJEHfWmxa+257HHSZX/AIfZwDV1VHFUfE06KkkMhfWVDbFC3ex4vvzjpEsVroJRoJDBxYqRyGHB+oPHfEYE7d2mZymCMTMAsfUQK7HsqjSttVwAB24xMkSL8P8AhaibXDT13VKWNlZWKDvqtsRf0tgD6dH7R/T+JX08A5HoY+ybwqYZtTuHRRcWvfV2249+ewwKnSmt854jer8VGop2hcEzComipm8lPPK+4DODbe+3ofmO9v1Hfc4vbqtnRSYvpvDBaNzWKPrBM2+NmOnVBGdyIVYa9x733t7jCtpvtHQD95p6UaHTnPxEeuPhzEE1FTU8YatkETsDsWJkH9OmNQb35N7YrVoty5eG1XjYSzFJyB+vrk/tiB1mZMGo6fLUBkqEMoknAv5ri1t1GyE73w3Vpa0GMZmLqfFL72JzgH09owyaueqqXp61DFW08Z0BAoWQAG1v6T5v0kBlO/FsNDiZxJJyZW5fmDQTyR1NVExIvFCHXqckgBLLby2W12uRfa+OnRLV+PZJYopqZNMbTCNwdJddWyXuQiXYFTckrtjp0e+JskgnUSSfkuLDWu97/pIHzb8W3wvfpluXDfeOaTXWaZsr09IryXKJYBK1PMkupSChXSym3lG+4333wKrTtSPh5jl2vq1RBtBGDEXhWgC1XTqIzfpsFEg2Zj2vwdr742NPqXs04B/MOsxNfpaq9SWTBVs4j9cklnpYoZdVP0djexVh2Ox5HvgvnIjkr8WYp5TMgVuMRb4uYnp9NJGSFNJl0mx97+nvjlq8ytlPU9sw1d/k2BxnjjOIlybNGglWVfl4ZT3U8/fvgNb5/wBl+vqOceg9vSPauglfxFecAdxjI/c+sd1Es9PK1VOI2imQL1IRqDOAWSd0k0rGVQabBjckC+FiCpx6RcHcIPBFBXmmV6aJZJFaWeRbx6YrkRtYHZpDYhWvYX9MMVay6vo39YJ9PW3UTXMvws1bwVBO2wlFx9NS9vth6nxXbwyj6cRa3RbujH6zzfMaF4ZXiYAshsSpBF/Y4MfH9MvGZoVf+KeI2oLEAwfee1vIWcoxAJdfM40khSbHUung8AA31fW3nBb8WDGDpvh3Zjx6fXtKiMBuL+bf1sRttg6kjmLhiORPkdGikEIqn2UDHMxIk7mPUz7UCTYppPqG7/fClosByn2hq/Lxh4JNBKxDkKCgJVQb3Yi1ydsL2U2ud7AfD0HXmHSypBsBPJ5+U2o4NCBeT3PqTuT++GqajWgWL3WeYxYfwTIRsszEA6XTc+4/1BwsUZbmIHBEMGVqQCeQZlltYiRIralIG90bn62wPS3olSo2QfkYXU0O9rMuMfMThq6KOokMkiJ5VA1MB6nv9cTWR+Jdj6D+so6k6ZQPUzKr8YUMXzVMX0VtR/Zb4fX2iZPrIzx/4joK+nEYmmUxyCQPHExItcHc2tcE74JmVhUfi+OKn+Fp8vqRGsWkBgE8pBF+5JO/uTfE5nSe/D7xj8AkdFUoOj5nDAF3Gsa1Ghb+t+L7+2OzOnq2QfDyL8RTwhOoPm6QjZgD3FgbXva+OkTLKItT6ngCOFUkgELf6Ha/mNtydu22JkCed5xJU5tmk1OqI9JRnzRO7Ijt/wBRUEnzX29B74iWmmb/AIgLFl1SIIFpaqKT4cogFlY38ykAX2VrXHIx06D+I8tOTwUVXHLKagyqs+qRmE2pSWBUm21tsdIj6p8V1bpmFVE8ccFE5RYmS/VKWL6mvdb3sNPHvjpMe1+exdOlmWHXUThWhjUDX5gCxuflVVO7Gw7d8RtGcywsYDaDx6dpKeOPAdJDSVlYod5X866m2TUw2AH173xOJGTF1flksVBlWZQAs1NCnUHqhF7/AEF2B9mv2x0iFZ5mYqcyymppo5FMliSyEXW++/Bspe59LY6dG9V4UlPUpHen0TVHW65uZ7atdgLci2kNewGILDOJcVsV3AcT7nObxU3WgpdHncyNr8wV2sTpU7Cxs3ffCN+r2tsWbWi8Ha2rzXB9hGn/ABuKZDHG/VkUKUK7kstj5hyvmG+oAWPvhxGDKMHMx7qnrYhhicf8c1SFk0x3Gpiy7lRtdu++4VRv3JHGCQE6kmFRMFkUleOmoB0k7hnbkEeina+/vZXZTkSrKrcGfa+COijeYdWaxAVHcsqk99+P9+uGaybmCHAgXAqBYcwLw7XV1RMJZDopxfUCAFItwL7n63wa5KEXCctB0tax3HhZL5rlb9WSwKKWJiB21Lc/4IsPcYPQlQwep/aC1F9zDbnAH6yl/D/OAUNNKRxdNXBB5Xf+31wvr6ufMEJonbGwwvP/AAYjg9EaSZEd4S2lXCKVCggGwFwwG63UbbnGdHp+zatGVZesSuzytqWPVa41EsTsALIGsAABsBgGot8tM95seDeHHWajB/KvX+31nl0GbzoNKyED7dzc8j1xkeY0+gvoqGOSs9vpaBWij6gu2lSxJN7hbW+ntxzjb2DAJny97SHIXpmBtmkxiapUR9IXOg31FVJudV7A7XtbAfNbbv4xCiivf5Rzu9eMZM4ps3kkkZdagB9IXos1xYHdgbDnFVuZv17QlmmRAOM8eoH6QWHN5Hp3dnsekzWEDKAbG1pCbGx9MVW1ihJPb0/rDrpUW9VC9x/yH7SHraisgYB5ZUJW485O3rzhItaneetpp0WpBKoCBx0n6HxNVjidz9bH+4xAvsHec/hGjbrWPpFeeeM63rRK9W0UTEB2RVBUXGpthvYG+H9LYbAd08t43oa9K6+UMAj9YTTwyPNeoeaSndkVJBUtJq1lgCmhQCTpJuwAWxBvhrbMTMHOW06CWWQXSImnlQkkiQSBC472aPVIPQgjE7RIyZz4laFCNMUfTEt0kHSs0ZHASM6nA2N2N73HfEcScEwfJc0jCTLIVMRfqCNFkVy4UaLafJpuLFX9zipsQdTDppL7PyoT9IdX+JWOnoLIVad5pA6rddZU6FJJ+VgxDbWvxzgZ1VQ7x1PBda//AAx859y7P5OpTs8QUxyqxIINwC1wq22JD2N2N9K8YH+MTMaH/juq25JE9E8b1unoqJenpBkZGkaESC1tIlGwdTvp77Xw5nMwSMHEHpvF5BpYo3ElxGZmmsJLSmyAKOXA3Y+gH9WOkYn2GCGI11dAzwFpCjm3UWRlIXWENrHUSLBt8dOkvN4A6lBP0JHnrOuJ3M0bRFmF/Lpbi4ZjyQSebY6dDMxo6nOKqkElLLTUtM2uTrWBd9vKo7ja1/c47InYlDnvhCmeUqZJUSqlDy06sAkrKLliLahsovYgHa+JkTKbKKiOqHw80avKTrmliLFEUflwxJcJYDnzX5NsROzAqyWqzDKqmAxAVCy9IjdFbS6kuNXCkebk846SJUeFoVjpIKXWjtFCqSaDqAsLHf3sR++IVgZZq2T8wI+c6z6SWJUMUYaJQQ6rswFreW3y2HphfUvYgyoyO8d0FVNhKucN29Ijp6yOENVFmlQRhNQF3Tt5xz6eYYXqdc+YDn+k0b63YDTkbSTn2PyP9Ik8aWWko49I6kpMjbC+/a/1f+MB1QGxQByZreD5OousJ+FBj24/+Q6i8G08ZjSepK1Ti6hbbfS4P0vtfBK9LtwC+GPaJ6nxOzUbnSkNWp6kf1n2dauKGUyiKoSGUJ5tQdvMpSxHO7LYYILbqwS3IEB+F8P1Lqq5QsM+oHX+0LyTxFFHeKSGeFl3bUpYKDc3JUbA+pAwZNUp4YYiWo8HsrG6pg4OcYPXH87RHV+I3SSSognjYPIUMR32UWVrXvvY7jGhoLa9Rmtzz2x1md4voNRpFS0KcY54yMwCo8STTkCclkP6EOge29j/ADfGv+HSsfD195gebY5+L+0a+J/L0xIpOxKnWLAi1yV6Y1X283f7YXo7kcfz5xh13Y4iuGnZnEqjSqyorE/pLbg27jjAdTrakUoeY9pPDrnYN+Xgke4HWeq1ObwKyxTSKrkXGra/0PA/fGabVBwTgmOV6O62sui5EhZcvizGskFTNJC6HTHT2AJUcEMSQ2rnYd8JMi3WHecY7T06ai3w7SKdOgYHq3v8u2IFVRUMLtG2V1LFTYksxv77G37YoyVg42GGR9ZaosGqUZlpLnzBdS00zegvEL/+/GwajPAjUD0P6SPk8SICwajqkW+oxl7oTe/CBtiexsML/hx36ekd/wBQbjGM+vcRj4f8XtI7KtE8SsxZmklFr7C9gpsLAYIlAwR0Bi9urzjuROM28TwCH4WIozHyAIxfT33Omw+hOA3qqV4UzS8Mse3WKzD+AQ/xDQRF5Z5l1rDEiiMG1yb8n74XuRclm7YmnoNRaFWmo4LsTmLqHJ6WdYZhGY1eQxugc2vY2IPPNsCWqtwGx14jt2s1WnZ6d24gbgcfcYiXNvAXVieQytHLC8jRgAHUqW9fe2L0qalY94rr711llSHheMn0LQz/APQrMRrq6m4gBmEVhe+6xqiAD+o//JwYs5matFK5yM5OBk4HHUmYj8OYneJlMoSViH64PUUhSQSL2N7c++BMtjY2twY/W+loVg9YZl9DkHmI85yKnpyFjkjke5DhUtpt798KW5HG/M9D4dtsBY0hF4xwOY7k8F6XSM1MKu6gohBub9vb698SdKc43cmATxoFS61NtU8kY4gsXgqpZSxMahXKNqYixHc7cen1xQaSwjPH3h28c0ysFAJyM8D+czfM/DUvUhihhVX6eoskhINj85JA074s9DBgFXn5wem8Uq8t7LXJGcAEY+nvCZq/M6cor2nVzZNQWRWPpcb3++CebqKyAeYt+F8K1Ssy/Bjr2I+h/pGNbmjRqPjMu0gyK+uErfWCCD9bgbFt+MMfiWX/ANi4mT/pNFxP4a4EjswIndRQKaUxGWSOEyCXTVQkL85kZWdLbMx7n98MCxSM/vMltM4baOfkcx9SDRRMAiuTcBI52kU34AeSxAI7du18EC7hgQDZrbmIPCK1QlHXLxKqFmRnut/S+45POM2qu9biCeBPQau3TW6ZSijecdByI3yusVpWZ5YZplUiNYwA1juyqzEXuQvpxvhuiwtnJBPtMrW0CvBVCo94RPI8ujfQ2sKFAN0JBuxLAXIXVYAWvY74Zmf3nyRdTSwKvUTTxIzG5AGpQSb76lHoDfFWUMMGXrsZGDJ1EJy5aemYU0flZrta3PPJ77C32wFWqrbyxxG7RqNQh1DnIHWLvEdZUxyqBII4XIAYAG31wpqrLkcDOAe+JoeH0aayokrl17Zg9Z4ZMccr/EgOykaj5V83ra5P0tiv4Py8uz8/aGr8UFtip5XAI9zx+kVZhnZlARqOGSVABFIj3AsdragrduMVbUI5A25I949TofKJcXFVOSQR6/LIjKrr6FpkrJ2kimjWxidSDqHG1tyPY24wdvKLi1jg+kTqq1oqbSUAMrHqOYd4fzZJKWSplFlackKfW6qg+twPvglThkLHoTFtdpHq1C0V9lH7EmfPFFWsUiQx/wDOrJFDnuEFg38XA+pxNxCnA6tiT4fS11bWv+SoHHzPT9Ym8fzhW0haRgxEYNvzYmI+Y22tb/GKWP5VgdAM9jGvDdN+JpZbC+ME/wD5YenzzEFRknQn6U7dJL7Ssp0kdrEC2/vjes8SqQDJ5InmNL4NfqMmpeB7jP2m+V+HnqCZFKTxBioQylGZVNrkWbY+lxjFt1N9+SMbfQGejGk0ehwrgh8AkkZAJ7dpTS5vTRSFKqman6gBbXZ1bTsttJOw9SBgXm1qcOuMyq6DUXJu01m/bnpkHnr1x9p14myyGvQSU86NIimygjzDm3qD6Ym6tLhlTyJbw3U3eHua70O1j9oi8J08dajUs99UY1wyD5033APoCQbYBpgLBsbt39JqeKO+iYaino3DDsfp/WOuhnMX5aPDKq7K7csO179/974YxqV4GDM4P4Rb8bBlJ7DoJslWI6ZZGDEBQbKLn9sa7HE8UgyIgXOKuouIKcRr/XLZj+wOn/3HFfiPtLfAPefpfCryKWqZXlIBPTBspI7BRZN+NwcQVAGTzODEnA4knl+c6yFSCOERndTcuLWtzaw7bD1wjq7D5XAm/wCA6cNq+cng/wBpRHxXL1Hd1R1kAV0I8ptx32xnfiW3HI6z1Y8Hq8tVUkFehHUZg9f4hd+mFVY44mDKicXve5OKtfnGOAIWnwxE3FiWZuMn0hkvjJjUpMYxZUKaAdiG57fT9sE/FfGHxxF18EUadqg3JOc/KZU3io9WdpUYxz8qrWZbfLpPsMUGp+Ikjgy9ng48qta2wyevQ+uYTR+KoYpYyqTlEDXLyFmYkWG19IAviy6lFIxn6wNvhN9tTbiu446DAAz8pJudUhP9TX/c4UyC3HrN8DZVj0H7CX/iT4Va2N5pXR4lQ6QhYNbcWI4++H7vLFoZjyPbM8p4f+KbSMlSAhiec9PWKfE+fpUUulTZ2mLMljsu9rm1j24OBai5Xr49Y74b4dZptVuYcBQM5HX943mzune8ImC9SmWMSb2Vhe4Ppzg7Wo2Vz1EQTQamsi4pna+ccciCZBLDRvEr1Qe5byobxx3GzX7Ht98DqK1YUtn9hGNcl+tV2SrbjHJ4Y+0JkqehG4PwsfUddJEjyXN7h7b2tycEL7Aegz75i61ee6ld52g54C4GOme83zCJnWpeS8BMf/OSUNHLtsAhJtf6A4lwWDE8e+eD9JShgjVKnxjP5SuGX6yZySSRKaJobCzt1SiqzgXFtuSLXOGfDjmmX8aRDrG3DsJXeHcykmZlJSWO20qgKQfR0O4Pva22HWAmDdUFAI4P86QCtGW1U4VwpkgOpT5lHlOo2IsCNt7874p5QXnGJW2m8gM/I9zmVutJFF/MvIKn+QQbj7HEFYuQQcGZpGSn5ahGQHQhtuxvve/B+1zziuDIg2d5c0wSVfypkPk1Eb+gJBIv6b4T1OnNmGQ4ImjoNYKQa7RlD1i+spauq0RyxrGoN2YEb9vU+p4wrYuovwjjAj9Vuj0m6ypiSeAPScdD4ypZWJ6MO1vXt/Njv6DEbTqLth/KssXGi0wZR8b/AM/SNM7yiH4d7IqlFJUgWIt74a1GmrFRwMYiOi1l51C5YnJ5B5meVVwaliMqdRmugXTqLWv67cDnFaLQaQWGZfVUMuqcVHaBznpiJEooGLGogEMYHUSeBmVTpPBUcOD2IPtiQikZIwPb+3rGfxmorICvuPQhhn9fSd0/h8yzrWU9UZnTy2qFIIIHBsFKnfuve+IFRZ/MVs49YQ+JhKDpbK9oPPwH++R+sD8SZY8nmny+zFwZJoGD3X9W2zXI23GB3VbuSv2jPh+rSoYq1HGDhXGOe3PI/WE0udUkKkPVSPARboTwsW9gCVuR9bjFw6KMM3HoRzAvpNXe25KgH/7Iwx9gYr8BhYo62sC2VFKoD25a38qMB02FD2DtNDxkta9GlPJOCf2/vJnKg9RUwI7M5LgeYk7Xuee3OFlLWONxmzqRXptNYyDHB6D2xPVKykWWSZJqZFhRfLPsGvbex5233xpsgZiCuAO88RVa1SI1VhLnqvURJl+SR07wiKqeKolTUt0DBvX9O30JwulArI2v8Rmjdr7dQjmyoMinB5wR+sGzHxZXwSNEwhYobatPPcH5h2PpilmqvrYrgcQ2n8J8PvrFilgD2z/iDz+IpZJGgo41Kx+RpHuRccgKLbDi5PPbG8GLHieDIVB8XOZo+bVVKuupjjeEfM8QIKDi5Ukgj1sR98cSw6zgFPSHZx4jWAwqIzKZr6dJA4F77/XEs2DgSAuQST0iLOWilWSYxPTyIhJZ1BBUbn5TudvbAraktXD8RvRa23SWb6iCfeJqWhD2AqQpY2GuCRR+52/nCn+n0nuZtD/yfWqOVQ/f+8dweCqg3/MhO39LD/OKWeHIvRj+kPR/5Rcx+JB9CZxW+EpY5aeLUhecHi9l0gE/Xm2FjouQAZr0eNmyl7SnCY7+v0inMKMQz9BpFJBAZlB0qT2JwI0Ybbuj+n1lt1PmivAxnqMn6QhMgdydLxEhmSxfTcpu1rjew3uMT+Db1lG8V8sfFWegPrwek/HIKgRiZYw0Z3DiSPSd7clh3x34J8ZzBnxmreaip3emIWvhurmUSadV+5kDfa9z/fEnSWnnP6yB4vpaTswV9sYmT+E6zTq6LWtf/Y5xQ6K70/WFXxzRZxu/QyWbMox8xK/9ysP7jEHQagf8TGl8R0zf8v0MbLlU5UMIJbEXB6bbj9sBNFo6qZca/TE8WD7zN8ulHMUg+qN/pgZSzuDCDVUHo4+4g0oI+YEfW4/viPixjmFVkP5SP0l94QyJJaWOUM0coLWkQ78nm+xxvaBsUgGeI8d1BXWsOowITP4UqEEjQzhpJtnZhpst7mwF9z9tvrh7eO8zRqUONy8CKqnJJIJqaNkQoVePXGDvqBF3vwfNi2QRDLarqxHtMclzGaSnho6YlZdRMkn9C6j/AL/jvjm4O6dZVWGNj9D094dSeJp/iJYUaGRYyFHVcRs9tjY/KTcHa3pjto7wb6ZAgbkZlPDXiSO00bR3BYo9jYKRvce52I9PbC72IjYMWOnY/lOecRlSVQtYHVp2+a5+5Nz++OBVvymBZGX8wxFVDA9PLKwXXHIb7Eahz2PPPrhFKHpsZgMg+nWal19WqqRSdrL69ILmtZNVHoRRui387OLfv6D++AX2WXHy0UgRnS006MefY4J7ARjVUuiJY1QhYhcSF9Fttzdbnub4YKbUCAdO8Urt8y02FuW7Yz8vac5XF1F0l7KoH5Qj0ix3BOu7EHm+2IpG8YzwO2JXVEVnO3k985/bjidSZQ6lhFKUSRtUrcudgAFPCjSLX5/vg5rPYxddQCAWGSOnpNc1zdKRI0CvI7eWONd2a3uew9TjncVgADMmqlryWJwB1PaLBWQ1bimq6Yo+7IsouG2N9LA82viocM21xzCtVZSvm1PkD/qTxO5vBVIylEDxjuI5GsfqCSD9xiG01bcDiMVeMautgWO7HTIB/Xr+sWUngZqWVaiGZHCXOmUW7Hkj+9sAXRmt9yn7zQt8eGrpNNqEZ/6/5g0eT1ddEszVFkkYt0ix0hdW1iORbcXGIam2zndxJTxDR6Q7BVyB175lTUvKZHjRdA6Y6U4AIVgNwfQf+cMnJO0DtwZk1iry1sLZ5+JfUScyrwwZohJMS0jFtTHv5iP7DCa0Fhl+TNm/xMUua6uFGMD6RVRBqCSYGNnglcuroLlSxuVYckXJsRfG0MrxPFMN2D0nOfZ58VC1PTxyEyDSzupUKDzYHcm3tb3xJy3AlRtT4iYDXUDmspKdXKNFBquLEjU1hyCDsvpiDy+PSSpwnI6xj4wWaLL5VlkEhdlRTYA+ZhcGwHbHP+XEis/FmH5HTzhUWSOJo9OzKLH6m7HBBnvBkqegiX8WsylEUNLCG1Tsb6fmslmsPX/xiygZyYWuJG8RVEFRAaYyVXTiZo+qwfVG1hqUjS+q4IKEGxG2INKOdx4Mdo1bV1tT1VsZ+nvCfDOfrXdSkBijWabqu0rANa4JUdifvjOfT2JwcY9Z6arxTSsVvUtvVdoXt85tmVARM56yIGqXVfOuyPfU+x2FiBgBU7vrNejXU+SFK5IQE9eSOglP4zz6jFJFBDNE4V0GkNcaV9bX225waxhtxMTwpbfxTXW5GQefcxEkYcJJEqyLLMzGngZlUBE+W9gb732wJu2JrJepJVjjaoAZhknJ649IyyqqeL4VlmaRdM8xQMxAASwjN9zpPN++LKxXHPrF9RUlvmqU2nKLnA5yevHqIRPNULQPWvUCR5VXSmhbIWcDYeoBtxjt7qm/d1gRXp31o0q17VUnJyecAywyKeQUxkneUndiJEVGUAcWXbsSD74OpO3J/tMLV1o2o8upR6cEkH6mS+R5jH1hUSGGBXUuidd+qQfl1ITpIIuccNWzDDYx+s09T4fhfLrDMwOCcfD78+0LzWqjzCmpUnhZPinOkqRdNNyDcjuBx6HE06nYysB1gBpH09tux8+WBn36ftFnhIU9M1WRPUNFS8oSNJ3IJAHuLdsFt162KfhAxC6zR32CrIGbOn+ZUZf4hhnLLHqV0XWySqUOn+rg7YClytM/U+GX0AE4IJwCDnn0hNNmsDokiypokbShJtqa9rC/fbFw6kZzBPotRW7IVOQMmdQLTozFDEjMbMVKgkjkH3F8Tu9YM13HGQT9JMjwY6B/h3ilRzqKTxhgT7Ou4wXzcjmHOo7OCCPSM5qFkVbxLojjHlF7XvuoPOkWvvfGbqlJcsRkCE09gxt3YJJ+2OsRZ9UsgijpQRLNIYy6te4A1tpLWFz69rHBNAlZywHSHs3H/wBnI6+47DMzjz16eGdi8jNG6R9KoAujMeS6mxUjcHGjtyYmaldgMcGPsvz4kKZYwoYgI8ciujfQ7EW+n+cUKc8QLVD/AIn7x5GVmjIvqRhb6jj/AGcBcAjBglY1sGHBET02YIjP0o557GzyCx42sOL29sILalbEIC2O81bdM9ir5rKnXA+f946oqtJUDobg/uPUH0OHK3VxlekzLqXpba4g1VlitPFUfrjVlt2Ibn6HYb45kywYdpZLitZr9cRBm1aamrgWON1WncySSOum1lPlHrf9sAYl3HHSOVIKqWJPLcAD+cRH4eLSVDVLieMO7SiRW/LKL+lxf0W2BoCzFjGL8JWKxjgYI75+ca+HvElROjO4gMRDWOqzJ2UOu/O2L12M3XGIG/TJWQFzuH6/KRX4sZ5LE0OXQOUSONeoVNi5IsBccCwv98M9BiZruXckwj8L8mzGmrzHKXSER63BOpGvsmk3te/cehvzjuZWVWffifR0tRJBJqLxkBrcXIB/i9sWxJhWVeJqeaqko2Qx1CE6kdR5gO6kbMLEH1sccDIPMl/xZpHpo/ioJjEBaPQjst2JNiFGx2vf6YZruVayGHMKnlbCGXmNvDNG8MFKaySWWqqDYceS4LHa1rKouSb7/tgO8xU1qe0VZxFmEs1VAiwVENOUYFgFe5GoC9wuoDftsR64ulg/5yy1IOsb+G/FENUaaKCRWLITKdLIE0jgavmN7cdt8FBUqWkfhl2kg9JK+LMvOZxzVSP0VorhDz1GLbWIsVOwtzuRhg0lGVe5jJ0LVkL3MiaLxXVU+oSXkY7q0jMSG06VN72YL8wU8Hfa5xDVlesBbQ9f5hPuYVtPKAYlIdUjDF/mayaSFA2Cgrck7ksOAMI6xfgHzmh4PgXEe39ZTU/gcFoAsjssli0iqulboXt8xOrawuAL4QNc1vxhVTnqOg55mVT4fgAjZZXCzR64+ppFtypViPe1rYgoBD16ixiQR0OIV4LzuenkMSSqkQ1Ow8nmIte2qxI0qflN+9sWqPGJj+M5V1YdxKHLvG8jIrvSRdVAQ4Pkt5GkltsdiNFh3Lb4JMr8dcBtyccd/TpGtdR5dEwjNNIBMI2kKFrR62Aj1eba77eUfxihqQcY6zTPj+rVly3I9QOI7yGupBSyaGkEFzqafX+rbZn5X0tfF027SP3itviBufzjgEY6DA4ivK/D0OtW6xqFWMiFAY7qri173BbbgnjFUpXPJmpZ44bEwigFiCSD1x7dvedx+GqmNUL1CslMjdABDcEiwLab3037XxCUtwM9OkPZ4rp33bayC5G7nt1OPmYgTJ9CzRJV07iWFUbW3Ta4cNw3O19zub4j8JYoI9Y5/rFFjI7IQVYkdx0x9O0avkdSkdRHEomacqi1JkBPTN9QO+wW1vKO/G2O8t1BHcwS+IaW2yuxztVckoBxuHp8+vMXjIqkwx0xiaPp1Ejqw3UDRqWzemrbFAhwFPYxz8dphc+oDA7lUHseuDx8uZ9ly7qUETSw/nzVVrlTqXU929wDbFtuUGeuZUajZrXFb/AqevBwOPrCnpoI81aP8qOOMRhVZmXc+byBTubng+uO/wD647QIsus8ND8liWycA/fPTiH/AIdTNKXleRmuW03nLXBb/wC1+m3Y++L0EkHmK+NqtarWqjtn4Mdv+3f5R3VfC1a6GZHsbizWZSO4tYg/TDKOAeJgAuvMEbw0YlvSSaHJu/Vu4l7WcnfbtbBN/PIlvPz+f9JxlXhlljlWRxeVy5WMWQEiwsDvYHe3fHFxnic92WBAmuS5uup6Z286sUVjezW2sL7i3Aud7c4UN6s5TvLNWwxZ2n7KMxjp4ujMem6E3uD5tybj1vgFFq1L5bcER/Vaa3U2ebUMg49OIJSZg6azGv5lRLqiRtrLwWPoDgVdxG4qOWPA/nrD26ZLNu88VjDH+n0jvL8zDkxupjlHKHv7qe4w5Vdu4YYMytRpdi+Yh3Ie/p8xCauAOjI3DAqbbbHByMjBiysVbIivM8oJompoCF8mgX7Dg/e18CdDs2rGarwLha/PefoPDEKquhQhGjUQBdgpBsfqRziPJGOOIRdY4Yk89evvPMvxOymKsmqKimmTqUw01ETHSSFHzITsbbqfcYuREpl+F3jJ6ejresxaOnRXiDHgsSoQexa23a5xInTzGpqWkdpHJLOxZj6km5xEmf1U2SU5nFQYI+uP/q6Rr4t83PG2LSIPnvhqnqzH10LdJtajUQL+4Bsfv746RB8+8LCpmimFTUQPECE6LKBvzcMpvewx0mfJfC5+Dmp0nbqTli87KCxLbE2XSPl8otwAMdOmeTeEI6aiipQkcwX5zILaiblmGxsb8e3fHSMSdg8DVCUEsLVITVK0pjChowAbqAdn4A5J4G2GK9QyOG6w9d7I248zzCNC0Kysn5chKqTYgkGx25/cY1qdXXbgMJpVaqu3hoFLlqg6lFjxbtgOu0Zsr+DrGKNPXXb5ixrH4omhEcSCOBQyszou7Fdgzck25sBvjLOguX0gdTqqKm+NSYHnefGfQ3UEj20hNGhYx6C2xuTfb7+mI/AueWMXXxhKhitP1lFQitpnkelMckcN1nSRRZmUXZQCbkAH5hpvfvi9WmVOG7xLV69tTjIxibxfiFBO4+Iy+AnVcWJ5IA3Nt9gBv6DDQ0SNxmCqWi3g8H5T1HxPksAU1cxkARVLBG2Ok3Qlf1FGNxhBay77R1kfhvNfA7wWDJYpMuSGlKiNgpBdSNdreY6bEMbA6huCMQ9eCVMpZRhdnpF8XhWriMhUo7siokuoC3lVSxBQkG2o3Vu+4OBbIsabFyRA5JaqDogaw8MD+XqXXyh7NzZuFBDC524scUCsJTc6kfKYSeKZVS4YVEV3CvKi3PljVbiw2Ez24G2JFjDoZw1Vi9DmUmetE1RDTTQr0+mXDKzKRYHVpCelhzzq24wYXMpjg1LI4GIkocvhmVXhqa+mLRvJYTlgoRtJvc3J77YONVnhlENXr0cZZB0MTZhmtVFTrUUuaTTRtJ07PGLg21f/AFAfb98M6UValiNuMRzSeRqidoxFcXjqvBGpoJTfmSFb/utsMP4bX1zH/wAFtHwuQJceETV36xoKOEFSC6HSxHPC6/QHGdZRTWcqeflE9XbY6+WbC3sekOk8G001ybo4ILNCSm53+/3GBu6PxiZFdD1YJb6R0qx0kLMWcou5LMzn02udvoLDA2YVrk9IzWjXOFXqYNQ+IllcrGjFQmssbDkXAt9sBr1Ku2FHaNX6Fqa9znnPSS2S5mslZHOwsrtcD0uLC/8AGFFYNfkwrLinEroWkjEz1OkoJPy9gTYmw/uMOAHk2DMTPQCvicHIVdpHkYs7HysNigHGn0xQ6YMSWPPb2jX+oMiqqDgdffPrFmc1hVoqZ5TrJ88wWxCk7AW7na5GA3uQVrJ5PfuI7pKgyvqVXgdF7ZjihaZHEcn5ikHTJcA7dmHr7jDNZdW2Nz7zOuFNi76+D3Hb6GB+KvEi0nTXQzvJcgAgWAtc3P1G2Ov1AqGSIbw3wttaW+LaB3mnhfxNHWBgmtXX5lYDjsQRt/vjEUahbukt4j4VboiN5BB7zy7xF+ENV1WandJkYk+dtLC5vvtY/Uc+mDzL6Sb8Z5E2XQR0hbU8h60xHG11RB6gXY39T7Y6dPsH4Y5iyqyxrpZQw/NXgi/+cRJn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664" name="AutoShape 8" descr="data:image/jpeg;base64,/9j/4AAQSkZJRgABAQAAAQABAAD/2wCEAAkGBxQTEhUUExQWFhUXGSIbGRgYGR8fIBwhIiAiICAgIyEfIigiICInIR0gIjIiJSkrLy4vHyAzODMsNygtLysBCgoKDg0OGxAQGzQkICQ0LDQ3NCwsLCwsLDQsLCwsLDQ0LCwsLCwsLCwsLCwsLCwsLCwsLCwsLCwsLCwsLCwsLP/AABEIALcBEwMBEQACEQEDEQH/xAAcAAADAQEBAQEBAAAAAAAAAAAEBQYDAgcBAAj/xABBEAACAQIFAgQEBQMCBQMDBQABAgMEEQAFEiExE0EGIlFhFDJxgQcjQpGhUrHB0fAVM2Jy4ZKi8UNTghYXJGNz/8QAGwEAAgMBAQEAAAAAAAAAAAAAAwQBAgUABgf/xAA2EQACAgEDAgQEBQMEAwEBAAABAgADEQQSITFBBRNRYSJxgZEUMqGx8MHR4RUjQlIGM/FiQ//aAAwDAQACEQMRAD8A9IeeOyjQTpHc2GJlczuqrfIhBVTe1ve+2OnZi+vzqnUSSOCWiNnVWAJawOkBiLtYjYY6dmB59nEgjMkaq0nTEuixOmLuzX06dr2G5JHGxtE6EZbJqrNJcy080IkhYcKykB1JUdwykA+hx06Z5jk0rVIMiRmFJFkhYOQYwo3UJa12a92vwfthPXPtoaGq5YTzjM87m680oqpOg8mhHHmjTsY5YTY8envzhahFFYULg459T8jDMSWlZWeP2gqYqeFEeFCkcr2NlZuFW3oAecTpzd5ZYt64BkME3cCPT4jknq5aSI9MxKC0mkNe9thc7Hf0OKtrbRUthxz94SuqsOdwzMT4ly+nmKSylpkNnkm1Ert+k20j6LbDdV+VDYPMrYN2RwPYSgadRA8lNo8y6wQNm2vfte4xBuVlby+0oqlnUWfKLXzNZWilhN5gtihBAcclQTtcYCb1sKuh+IfYxsUNWrI4+H17iHZQCZ3ZY3jjZfMrC3n9hgtOTYxAwCP1gryBWoJywPHyhOZZDHNTtTSXMbAC4O4sbgj6HDQTC7YmzEtmRNd+F1ysazt0GuZnJvK1h5FAtbSPT/xadkjMgJI3gp1SRZHlqZx5XvraOHyopB3F3PH/AE7cYgidHNdlk4cQJF8ROpFTW24LE3WPn5VX9I7sbcYjGZ09UpqQw0ryU9NFDUSIHMdwF124J2G32/zi/aRJHIvGcsBqvjZROkbKiNGgu0jcxqBYG2+/tfvioJ7yTGWfeI4KjLWnTUAWC6W8rBgwuPqB6Xw3o0NloUd8/tF9U2yvPy/eebT57If+WzXvw2k7Eewve5ONMeEVKCbAMAdgc5H/AMEQOvsOApMta+lCoVSGGXRGNrjXsLXtpP8AffHzrSuTeHusevc/vt6/P7z0dwxWQiq2B07xFQ5RTItPBLGWkqE1F77rtfb+323xuanxLxC99Rq6LMJSQNvZuYlXp9PX5dVi5Z+SfSIKqONHVbiOWGQAkDkKx82+19r273Ax6bSNfaotJyjjPJ6ZHTHpE1oDuKax8YP7d4UviGPXJI6GRyjoDYKG1387jcki/F+w9MBPhjdQZvjwuzHJGZt1DJCCpVyDdjbccRrf32Fh6XNhhC2lqztaI20vU21xNpsoENSi2SaZQdcZW67qdSk9zp7jg23wMHEARmT3iiqEdPTw08DrHFIZg0rayCdtK7CyC1/c84KrZlWgGcZRUO5mvEkugS/DpJ+aq2vqtYDjz6b3APGJIDcGcrFDuBmmTZ9FNpjqrIwPllPyE9tX9J/6ht6gc4zrdCRk1nE9DpPHM4TVDcB37wzO/Djx6nIa5sUChdJGxWx3uL7lgcLrayEVuMfOar6eq5WvpbJ7AY4x07cc85g1Bmzx3ZybAAxsNmYg2J+5It7YrZQGPwcHvL6bXMikX8rjj1POD9z+k9K8L/iSw8krCZRyQRrH+v8AvfFk1VlXFgyItqPCNNqfi0zAN6Z4/wAS7n8QwLTfFM9ovWxuTewAXkknYAY0a3DruXpPL30vRYa7OogK+J5iLrl9WVPBPTG30L3GLwWYsyjOoo9cNc6RTozbyHQrrfyspNgRbHZnYn3M6uLMIpaelBeya1qFH5ayKQYwG4Y3F/Le1vfEyOJonhmUyfFRyLBPKi9ZWjWQBgLEoTup+9jYYidGUXhqHyGUtPIq2MkjG77lrMBZWFzcKRYdsdJjSGJUUJGiqo4VQAB9AMWxIzJ3xP4ihjPRDSSVG2mKAXffcX2IAtvv27YuNF56/HwsG2o8s8dYlyfwQahpJ62mgSRjdAB57+smmyE8b2vzfC1ujRBtpsP16Q1dzMf9xRPjfhUjREKWjlLatZlMlze+4soPsbXwsK9QDzgj0hyydplHkNZR1ksiyUzmpYXVyVawP6foP7YXuqBRUcEYz0h6lZgXUZHeIDk9WtRUSGKYmSQm8MkRFr7Bla99jji6bAoPQdwcyu0g5M9YpQkcZdyFQALbsMdoVCVs7dzIcM7hV6wSDIwhVjN+TGxdVIAt/wDl3GGF04BDbvhEs+pLZUL8R4+c1zLMpB0nUWgLXeTuFHe3IU+v9sHdm4x0kV1V4YOfixwPeF1KNIBLFKOmUuLGwNyDfUPbv/ri555EpUyL8LLzMXkmJ/LZXAUAlCpN77nfvbFck9ITZWB8YIPuJtGrFl60asRuG0XsRvsTxv3xcE94F1rxlTMstp4RNI8UOh33dwNOs+4vud+SPXEg8yj1bRnMkvHnigK1XRuAVMCiMDVreRzwLbaQLH+N74gntKYknSAwjqsigUKCKNQNnqnHmb3K7k/9q4idAczyiWJOjJFIZFK6SVNryDU5U8M7OwSwubIcO+H2LXdufpFdWjOhCibZb4UlTW9UDB0iCA4DBhyb2PHbDmv8XVPgTnIPIOCJmeSUIJH0lWlDFFrmpo/OyWVBsv7GwHbHhi+s1Jr0+ps/21Ocnk8TaXV6WrdZWuGIx7QOFVAgnn1pJToVKaSdRta4tz9vXDN9N6vdpNNhkuIO7OMSatVp3CXWHDIOnrIuMtJP1Qmtnla6FNfO/wAn6rC5t7Y96lQp06Ug8KAPtGPBGSxrrD1PviVmYZLCGZUhUq3UMjaW/K0xI6f/AOdySSp9bdsKpYxGSemPrzzNdLnIyTzx9eefniK6DKQ9TGNEkKSKTYAeVl31W1E6R6k33xXXsvkFn5xO1NQtqIzyI26D00zTOD+aSPiGVgqB76m0kX1WJt2F8YVdqvyJjWUPXw36TFZ46up0hbQIhDarFUiThl9GIB39WwWBiSaKGGdpdLljrRlQdRwhXsw76fJf9Pri65PSV2E9Iuq6OHMIpKhI+iiDylIvPfjpaU2lVBZjIBqC2vc4tmUA7Sgy/JKzL3jperBVxyDUKWXVGeLt0mYaQw34btcjArK0cYIjNGotobdWcGNM48BCpiSeBXtYkRtbWlxbYqSrj0IJxntp7Kcms5HpPQVeJ0asBdSMEZwR05ktkXhqd6mKEoqhPLcXuLbE8CwtyD3tgWRYSgzknnPaPktp0FpA2qOMdz2+ntPWvFWXlIKdo4y6UsqSGNRclVuCQO7C+q3e2NVFCqAJ462w2OXY9Ywg8UUbqGFVDY+sig/cE3B9ji0pmFSiKQlWCOV5UgNpvxcdsdtOMztw6TRQQLKAoHH/AMDE4nT6qepJ/wB+2OnczoMOFtcdgcTjjMjcCcA8zN5I2LRkix25BBvt24+mKK/MO1DbcyI8a5M9LaspSvVpgLIFI/JtYg7+ax1HtYbdr4f01u/Nb9DELk24ZeolVWxLoinlVmkiAI0kixIAJtcC2557YV3FcgQ20HBImNXIplV1mkiYAAgeZCSNQUjcE29P34wu9eW3Ax2nVKlZrZQR+o+s2r6JJvzlk3AW+40nSdaXJFxYm+1vQ4pZTuOQYTTazy12EZHPzGeD+nrM8nSRNNxFJGx3ZSCbk3LXJs1ze4AFsVrV14YcS+qtps+JCc/0jbNaBZYWjuFB7jscEtrDoVi+mvNNocCS2WZXK7GKaS9PAd7HYnm1/QdweMJ1Vt0c/Cs19TqKgoepfjf9IZntTUBevSsssIXeMC97c+/7cemCWNYTvrORFKKqMGrUAq3rBfHwl+Ei0AhNjIF7bbX9r4jV7jWCI34GavxLbzz2zE+QUlNK8RgnkhlBGpG5b10kbfbAaVqYgo2Jo6+3VVI4urDr2I7fMSr8Z50aeGyG0smy+3qf99zhrU27FwOpmJ4Tohqbst+VeT/aB+A84lm6sc7FnQg+Yb24I+xH84ppLWfKv1EY8Z0dVOx6hgH7TqozINmSwmGJtPEhXzr5dRscW89vP8uAHh6fgfxJJz6duuJzV+F6SDVUESERu0/TL3XWeWse/wB8HchAWPaZ9FRusWsdTJ7Oc1pquQM1RPCRYKAnyD9Wkqbhm2GvkC4Fr4V/GVHrkTWfwHVr0wfrBc3zFUjijepSUSRWDsSjsE8rHzA33B5GFdVawIsVSQfSZ7eEea5R22sOxn3L/D8rxieKYhHC6CzhtgbHvY7bC/Bti6VWWJkr/SZGo0TVNtBBx6TaemrIEfqAO2vyAADyA777C+n1/fAnoI7Y/WJNUR1EWitZhKzwA9JSQRvdhyAbc3uNicVD2142uROSx6jlGxB/h6aUTEJIpT/mKrEajvYWvYm4PI9PUYcTxPWVkDcD8xNJPF9UmAWB+Ym3hyvp6fU6iSRpEtd/NpXZmUep0kE/7GGL/Er7U2sB9O8NZ4va4AYYxzxxOK3xKUqItdSDTm/VpxHZIoSthvuxdr2FtyfY2xFWLE6YnValn/3DDKXK4KyColy+Rk03EkbAgN+rSU/QdttPl9ucWXKA57QxC2MNvGf0huQZSKaJ+rFFLJIodNw1twLb8bsNxzgD6xkGU644/wAxzT6TLcnGDg+/8xNo/BVLUz6zE8TxSaro7KC9wXOi7IL8HSbnBKNRZYSGHSB1WmSsBlP5ufpKrNnj1KrlGUfMpG6Cx8+oG6+na99sNREmSvizJZfh6WOhE/SpjZ0hk6c1tNltrHmte5B5x0mDU3ih4sx6Ozxw0zq8jgdR5Y0SR7sPZlBtte+K7FzuxzCea+3YTx6Qrw7+JQmhmlqYli6MKTExuHBV76R6q9xbScWlJTUUFLVRpUCCJhKocFo1uQwuL3HNsdOiyoqjCZYo4gg0kahq1bINLkkWIJ8o3uCMOqu8BmMz2bZlVH8+ca5XmyysUAYWBsTY6gp0k7G4Nxwd98CtpK/FD1XbuMfzpEfieeSerhoVkaNGQySspszDfyg/bB6FCVG0jJHSCvZntFYPEFzvwjT08XVp0dZVIsVZjcHm+EtdrrzSwHf2mn4Xo6BqUL8Aep4mWQ+KALLPcpa2pbcXvYjuPpb74xataV+Gz9p6XU+GhxvoP8+ctlkV1Gk6lZdvcY2UIwCJ5a0HcQRzFeeeIooT05VckrqPSJJVRtqYi1hiO8rCFp4Dp0tYOAyLcb+ULqAO/wAu339cdOxNHoUWFow9lDBxq4Glg2n6HTv9TiCR3khc8CA1OU9bU3UUl73CsbDVoU29fIh3I5OOBBHE4oQcGGZ9VdNOkB5XjYWtxtYEYX1D7Rj1hqCA4Y9jJTJ/EZhBgnTVEbg+ovz9cI1ajaNjjiej1GiXUYupOGmmYxrEA9HUWSY6NF999v4v33GJdQhBrPB7StTtdlNSnKjOZTZ9BVl0NM6BFG6N3+vqLbW2w7atuQUMytFZowrC8HJ6EdpL/wDB6ioqUc0ywBSCzKLA2N7/AF+mFPKeywNtxibn4zT6fTsgs356A+8+1NPU1lW00aW6RGgSCwsONjySd8cVsts3AdJFdmm0elFTt+brtn3K3lp8xBqFCtNs1uDq2B/9Qx1Zau/4+87UrTqNBtpOQnTPXj/E2pKtFzaV5GCgagCfWwGJQgalmMFbW7eFoqDP8MqfEULTUsiwjUXAA7dxfc+2G7wXrIXvMbQOtGpVreAJK0mW1cEap8LBOu5vYE87gm+FQlqADaCJtW6nSX2F/NZDAvGeSxOYVkjjUPGo6RHlQ3Yk35G7fxiLyUKBeIPQqtwsNnx4PU98QqigcIsNPURMUvpVSQ2/IBOx+hx1bOg2qwPtKXU6djvtrZR69oOmaOzlZY2ck+ZV2JO4O1jyGYG3r2sMQNc+7BXJ9p1ng1O3er4HqcSkOeQhQk8MiXFrut/55/bBjqkz/uLj6TPPg7WD/bYN8pPZx8NZRAxfUChR3NrnhyXB2HBHe/tgZfStyDMvUeDaqsgpWT8onzahkgnhlpunPDZY5dKqJQdgTsQNJNjsLC1tsX8mhhw36yreGMowykRXPWq0jVRjUqJClJCQLzSL5TNL/wBCAXF9tvrhutAowOktXX5Y2iORWPSgUVJPE2YVB6088jDTqNiEHqzbAD0374tLR/4e8Q076KerENPXM3mhUjdlPlJtwTyFucD8qv0h/Pt/7RpXZrDTs0ZVpCxLOE3+bm97D+eMBa+qglRnn05jVejv1KBzgAcDPE1oXiaOPo7xh9QQ2F7A7A+oazWY32wwliuNymJW6d6nKMORMqvWjl2N2JUlUY+TewHo1wABfuW9cFi54g+b+EqesDSlVineN4+rHe4DKUOrjURvyNsRLiSWY+AKqPVDSmBKd6hJrkEnyIAFZABddYLbHESwlBTVvwyJBFtHEqot2NyAAAdlPPPPfC5vwek1q/DVZQSx+0WZHmM0c3wFYxILDQ5NzcEMBc8q1rfxj0F1aunn1Tx1Nzq/kWmegLCqksFUFvmIABP1PfGWWJ6zWCKOQOsnvFeSSSvHUUzBKiH5dXDD+k/z+5wzprlQFH6GAvpZmDp1EW1FVmk6GIU6QFhZpTIDYHYlQCTfBAunQ7t2faD3XuNu3HvB6+GKiNNTTQhaQjS1UwB854U23j1H9ZuO3uENRtucswmjprbdOoFbEfWUOR59HNM8FNEWghXS04Pk1iw0L3ew5I2HGKjjgSpJJyZK+IqmQ1gcRPHIjaGupMckHJZiRpta+3+mOxOgVPmKz18U7AqFZmRSCAsKIStu255t6Y4SI/o85liy6SqkYs8shMaubhQzWAsf02u1vTHGSDjmOMgncxO00UKDkNEQyvtuduPTFSRWpaXJe0gE5mcuUkOGXlwWKX2Njx7bfbbCYrbeN3cZjT7Ch2/8TFWcUCSKSBpINrW3B+n+MDvqEJo9a9B9ogy/K5WqEjUWa4Ia2wAPzfbC1VbFwJ6KzW1HTmwnj07z0HNKllMSAudMyK4vZpFYW1DSQbKTc/8AY2NrnieNYgnI4jSlqlEalpVa1lL3AuTx9zcfuMTOhNRMqIzsbKoLMfQDc4gnAzLJWXYKo5JkuPFUEjxmallWNyBHNLGNJN9t+Vv2OFfxCEgsvHqRNk+F3ojeXaCR1VTz7/Ofa4S/HGCJooFePqCTpAu+9mFyeRzf3xVt/m7VwPpIpNQ0fm2AuQcYzgDjiNqqicaXMpYooFyNyQeRY2GokA7YOyng5iKWqSV24BP2/rxFmaQCYRxdVoHQkKwJuexDWtYki/OBOhsG0HGIzTqBpiXZQ4bsf6Sa8YIUkjjZy5SJQWN7k7773wlquGCnsJt+FENW1gGASeIH4do2eZWHlSMhnfsoG/8APGB6dCXDdMd4fxC9UqKdS3AHrG1ZmWiOWpjFnnlKo3cKOSPQk4M9gVTYvUmIU0F7Eofoi5PzMGyCsecvBIxdWRiuo30sBcEE8YFQxsyjcw+tpSjbdWMEEZx3BnepXj0KyFTGFVNtXU2ueLjuS3FsdwwwPT9ZUhks3EEHcST2x6f4i6rQIAAmpQCOoQQGb1B9BwBgFmF4A49feOVMbMndz6ZHA9P7xxl+SQxU09ZRwF63psBruSHtuFU/Lfmw5GN2gYrWeKvuW2+wjsxH2kFnWYVNS9Cgpikq20GSNUeWVQLyMABaKPnfY2+uCQUYZB4eWqcdHW0FKxZqpVBkqak7alJ/QhN9yBtiZ0q8jqE+Eef4hg0Z0mSzFnPIDFiepfUABvYfqPOFr0VQXBwfWPaO13IqI3D0Pb69oZmMMk0VO3QJjALyJGQrAnvbt67YUsDuiMF4744M06WrqssUsN3QFuR9/wBIxo6kNArB5JI73uQNaafU8G3v/OHKbRs3A5/cTN1OmPmlCAp9uhhEoA6f/N6Okk9PXqLGxGrT59wWP157YZBBGZnsuDgxbLXzaQWDMiELZba2kJ2XvwtgxU3B1c2OJlRmMocruASqXPoqn+Wjv++KbRGPxF3/AHP3kZ+JEimppQn/ADe9ufmGn+b42dAD5b56TB14HmpjrPQGcAEk2A5OMokDma6gnjEyoakS3KXKjbVbY/T1+uBpYHGRD26dquG6+n95ll2dwTdTouGaJykikEMpB7g2NvQ8HFoKF1UKSoUdQ6OLMrC4IPqMVk4iLJPDRpIZYKeoZIjfpKyhjCSbmxO7DkgNe3viNw6Zk7T1jiCArGqvJ1LCzu4XzepIUBRf6Y4tjkyFGTiC5j4dgnA1AqQhRWQ2sp5AHH8YnORkTsQBfCalIo3nkljifUqsFI22Cmw3A3/fEBgek4qR1jF6aCNBCto1B1aV25N/74Be6N8LHEZ06WKd6rmbwRh2DCRm0nv7/a+IVQ7BgTx6yWY1qVKgZ/nSZZpTwl7iREntYAsNx6Fb/wA2v/bDLVF+cRUHHEAy/Ur6mjKACxH9XbngAbG/pbCy/CckRoJlcAxxWTxNHZ20hx62YC43uN7e/H2wfeoEF5LseBEb0jxNGDpdS+oMx2ZrX1t21cKiXCjn0AvA9Ospke6AuttQGpTva/I259McRJBxyIk/EEA0ghAGuaRI0A9Sw3H0AJwtqj8G314mv4NkanzT0UMT9v7w/OMhp6gxme5KAgWcre9r8EE8YvZSj4L9otpddfRuFXfHbMTZDKkM1RFG5kp41VhdtWlv6QThag4sdUORx9/nHNfl6K7rBtc5zxjI9cTmoczyFm2O2kdgMOzGiyvysOwZyw7E97Dbg4Xt0q2HOZpaPxSzTps6iAZ9PKsehInjpx6AnV7se+Eb94GwDC/vNvReS7ea7hnP0x8hOKzzUMJG+iRg1u19xgdnxULjtC1fDrnB/wCQGPpNPCCFWlmPyxxtv7nYDHaQYLP2A/UyvibblSruT+gmEUbIrKqkyOdJIIOkW3G3BPe/YfXAQGUYA5MOzK7gsfhXnnPPv8oVV1A0v893VUCFSAhW1zfjttb1wV3BB684HyxF6qiGHT4cnORk5i7xf4vrf+ILluXaI5CFBdlUlm0av1AqAFHNidvpjbTgCeQfBcn1mOd5dLaE56GAU6FraV7ABj8kqhRYHjUF9cWlZUeE4qpJFEYhWhC+QIQyBBe2lhuWbkm54JPIx06VsdJG4GqNdIOpRYc/1W4virKD1l1Yr+U4iXMoYfiSsdYIKiQC8epbsDsCFJv27YXs02W3KcGPU60KgSxAwHT1Eb5Xly08XTTc7m57k4JVUK0wIDUaltRbvbiTMWayLoYzF5WYiSFlA0AX32Fxa33woL3GMtz3E1n0lb7l2YUYwwPX+fpDsnzESND1Y9DsrPGF3U3Ni1hup9z6n1wejVb8BhjPSIavQLVuas5C8Htz/WI86/EkQzyRpFrVDbVfkjn+bjFX1gViJs6T/wAba6lbGbBMJ8MeD1SYzzTdeZWsTyFa2/O5YX+3pjcv1u5NqDAnh6dFtO9zkytqaRCVa7BlN7g8+oPa2M5l3czSrsNYOBnMW5V4nopzogqYWZdtAYA7egNjb6YkYHSUJJ5JgfijwwZWFTTP0KxBZZB8sg/okH6lP7jtiZEaB5TTKSAspjBIXezWGoD+bYX1G7y229YbT7fMG7pPtFDCwBUC4/cH373wGhKXHwjkQ1z3KSGPBmtaoYpGeGNz9Bv/AHti9+HKoen9pWglAX7gfvPuWNsYzyht9R2P7Y7TtjNZ7ftJ1ABIsHRpzlnysPR2H84nTflI9CZGpHxA+wmcsuie9idSdgTwfbFGbbdnGciERC9GAQMHvDIZdQuAR/3C2Dq24E4izJtIyZ5VTUerN1EsPVYIXkRiLliCbgE2Nriy+g9sbOk3J4fycEkxPXMtms+EfCMY/nrKWqyaSWppShKR2ZpCoaJioI8rJewJNluLd8VS5VrYMMntnBH3gmRi6kcD24mnRkSvezyrDJSmXSxuQy+Wx1XO223vioWs0/lG7OCfaXL2CwDJ24yJj+HviKoqFqGmOvphdKgKpN9V/Qdhzi+v0tdRUV8ZzBaPUO4JbnE2qvEcslcKcKUiUBn289jsdwxAHmBuN7A4E2lVdP5pPMIuoJu2Rv4gyGWonikWo6SxDy6V1NqOxNztxt684ybaWdgQcATf0Wvp01LI1e4tjOTgYHb16yd8RmnpbQzCWtd7PaZ/lO6i1hte52HpiRp1xzz85o6R79R/u14qC8fCOvc8+0LoCekq9KOFQbmOO459STcm3fBUrVBgDEw9bcbbSSxb3MZMFAtuRyB/57fTfForEucZqqdQLZ5UjEhQm1l1Bdz252v6dsSJDZAnMPjBnlWFaZSGXyhmKsT0uoDoZdlJ8oYm977bYkjsZVWPUGfV8ZxBUIpj05SQCQF1BdIbYjkMxABtfSTfjEbFHaX89yc5PHvHGaZzDA4gaMebQVA0jUWkCbDuVNmPtjhWoGMSfPsJ3Fjn5wTJ83gqBN06azqmvSQnnHmXkE2N1Is1jvivk1+glzq7zjLH7zHJs+ppvh0NPoaVUI8q6QzxmULzf5QWva3vfbHCmvptk/iruu8waqzGBq6a9ND1UusUzIup5Uj1kFr3UBbAE8774LiK5JmhzqeaANJGjKrMKhdIKgqym27MCNJY6gTuF+mOAEqSRAsyzCqaBIcuWKKXqfmB1VUVSzDbt5WUg7XNibYhxxL1tkwSHxvmFFWwUuYCmmjnIVZKe9xc6Qew2JFwQPY4pCxlmvgqolzyGvvF0IwotqOvZWHGm3zH1xxkT0E46TMpaVWBB/ULH3B7ev8AOIKg9pZbGU5U9IrzLKmCu0FhL0elHc2VfTtcfzxgBpA5TqBiO0asFgt35d24+pnm3/7b1v8A/V/6/wDxhL8FZPZD/wAm0I4GftLzw4smiMKbQhdRc/PI5N3J7A6rk/xh9Gdzu6D9Z4y6mmhSrcv09h7x7HMrbqwYA2Okg7+m3f2weIGeUZnRRQVFRQGiSpkmbrUV02USf8wF+UVGBbY98ROlHk/geopoUEOZVCyAeYNaSIn2R9wBxswxOJ0saYEIodgSFAZrWBI5Nu2/bFCQOTLLntBsxhUAyqdLjgj9XsfW+E9SqBfMTqPTvHNO7E+W3IP6ToRCSRi1xoAGxI3O54+2OCC2wluwH+Z2/wAqsBe5P+JzLEInV1vY+V7knng7+h/viXQVOHX5GclhuQo3zE+U1QqNIrG3nJH3Ax1bhCwPrOtrZwmPSfp5h1I3FyulgSAfa232xLN/uBwOPlJRD5bIeuRCoqoMbBXHuVIGCrZuOMRd6dq5JH3kT4k/DiWadqiCcAsQQrarjgfPcn3xuabxFKqhUy5xMu3SM77g2IlfwbmY1Wmdiy2YdRgWGogi7bG1r2J4O2DjX6U9U/aBOlv/AO36wyiyXOYlQqR5VIUFkJUE3I3+g7nHNfon6iQKtUvSBvnmYxPKXiV9lEv5YZbC9rlfLyxwMPoHGA+Me5hzp9euDs6wnw1XSLXdeWn6ZeIqqRx6Axuu4H074H4jfTVpgqNu59cmX8P0l1+oLOu3A59BPQaTOryLHLE8TvcrfcG3O44xhpcS21lwZr2aUKm9HDAQTMchpamXqOHEvFwzA7cbcffBwwMvXrL6E2A5X047zuXKmjF0ZmHe/P12xMRbk5g6oXPsByTwPUnEE45kAZOBINyKepllp5HZnFmd7Etv222HFh6DGRdr23/7fAnrqPDksoUXLz7cS18L17PBJPM2vSTYBRcAC/Ybk3w3o9RY1ZdznHtMbxHR1JetNa4z6zvMMwMlN16bSQm7I6Ake49COcWOpZqt9faVp0NaajydR9COkmT4tnLKXSBtO4PTNx9Dq2OEv9St9BNc+A6f1MscjSCKnVo0QdQaiAVLHvYkfNa9t8aq2blDTzjaYixk9IT/AMKhLJJEsasgChhGlwg/QptdRbbbgYIrZgGrKnmY5tkavqkiWMTEWLNGhLL3UkrexGKWl9vwdZegVb8WjKyZzbLKiop1hoJkpZY2GuExoEIuNxZdrHcWH+uB06jzODwwhdTo/KO4cqehknmvhOqkzenp6kvNSkLK8lgquyIbs1hzqNt97Ng5MVGB0jJsuy2tronSCSnk6uqOVAAkzRnUwK/bm18RJEceLMpqGqZZik1RAUHTEFSYngKjzELcKxJ359scZE4rvHTRU0clOVnUUwmbqB+qwBIu2hdCX0nzE7kHbbEyZkPFclPJWMAZOpUQCJXLFUEsYPCgm2xOlRucROhk3jOqEan4WxErRu5WUrZRdXCBOpZuONiDjpMrMlzETwRyhk8638jXW/exIBO/qBjp0k8yjeurHoVZoqSnRWmEZ0tIz30x3G4QAXNueMcBJZieT1nFDmehnpMmpImSE/myMxSIN/SGALSPtva9u5x0rORLLXdGoiiEdXRVPTljLbaTYSDV+pSpDj6Yn3nSgzrxHHA4jsWP69PKj/X2/wDGFbtUtZxNLR+GWahS4OAOme/+J+yfNIzTKzliANLEqx/c2t9TiVsU15PSdqdLYupKjGe2Jn/x2iQ7MNj2Rj+239sLrdpUOR+0N+B1zjkftC4M9hZ0RNRaS7KNBF7d97enfDleGGV7zNuRq22P1H1gFd42o4nkjeRRJGbMhZAb823bEseOZRVJOBO6bxdBJHrV4r9kM8YY/bViqtkbsQjJtbbmbyZ2fy7LG2sgWWZSRf6bG31xzOBgnvOSnfnHafaietMmmKKmK86jMxa3/YEG99ubYliwMhVQjJOPpM8uLt0iLCbSzTNvpUkGyb9gTsD2GElJZhs68k/2j7gKpD9OAPX5x1ltWW8rkXAJJ9d9rbDtbfvza2+GqrCeD1iVtYHKzOoqop1aJJdLNsGX+bHg/bFWtSwFVaFSqykixkzjsf6xJmGSVCQGFCkiEi4C2bm9yb774A+nsWvYOR+seq1mne7zHBB+eRNpWZamnaYBfIVFj5QdwN/pbFjxapf0+kEoDUWCvnn6w7O6l0UPFCZmBsFBAIB5Nzh33mWMgYgWVeIUlk6bI8M4F+nILEj1B4YfTHd52TiPhMO+2JkSF8a5sQelFYRtuzKR5j6bcW9MZWvuYfCOk9F4PpK8eY/5vSJvDFREJ16yqynY6hcC/BwjpWVbBu5E1PEUsagmo4IlXleXy01WyomqnluduF7j6envjSrqeq74OVMw9RfVqNKGY4sWTudSPSzzRQuVjcg6RbuOP5thTUE1WFKz1mto1TU0pbcOR6+0zofDFRKNQTSLba9r/Qc4pVo7X7Qt3imnqO0nJ9oHS1ktM7DjkMp/Y/T6jFUuspbA7Qtunq1Kbj95d5H4gilF1v1f1Kx5+ltjwBjV0+qS35zzes8PtpPxfl7GN6xWkTyO0bXtew/z/cYZYF1+E4iFbLW3xjcJO1NOtPKCrPPVN8oJ2Huf9CcIOgqbIO55r12HU1EMAlQmuYZ1P8NI8UIaojIDRHe4uNRAG9iOP84dpsLD4uCJlaugVN8Byp6GefUmfCjWoaNToaT/APh9ZbFGYWdhfcKoNv298Gik+ZRnT0lLVSRSdaWapWCHV5ldrDW9u4JY/wAY6dmU/imryumenjr41DyRafIHCBQeGVD8mpjbUCBvjp0oIMooZYyUSN45kTcMTqWMWjIN7gqOGG/viCQOssFJ6T6fCVH0hH0vKGLg9STXqIsT1NXUuRt83GJkYPpGdBRRQRrFEgREFlUdv33/AHxXE6T+Z+F4KyTqM08MwUJL0ZShZeyvb5l5sR++LSYvi8SQwxikyqnaaRLoqrG6xoeCzuwAsDzuScdIjTJMllpabpoweoldpJpTxrbdiB6DgD2GB2biMJD6fyt+bc49B3g/iRYYVi6kXWncEAi41Mq7XA5uxVfvinkKcFhkxgeJW15FRwp7dcTmeaqmiRYEWOMh42Pyg76RIoJDBdOprG5uQN+QXAxiJM7M245z/O8Vw5JErDqO3JJVBcDzXADOASNNhexxmPRQtu4/aegq1erfT7O/rnmUeWGEyvJZIxzf9RPe1yQB7ADnDaagMfQTMu0LIBjlj1xPAPFLiSuqXF95W5Pv6nFg24ZEC6bGI9IH4qo4kMbxfK+qysCHXSQCGBJB9mWwO+22LVk45gmxniZ12SrHTiRSeqjhZl/o1rqTtcHYg7nfHB/iwekjGBkTgM6UyzpNKrmZo9nIFgitfbe929cWB+LEj/jGmTZnVGCWX42pTpsi2E1gdQbuzDjTx3vjmbDbfWcucZlX+D/iCqqq6SKepkcPTSW1m9m8gB/bEPWCpA6mErtKsCegM9hMLCOOMx6Ehsxe4t5N/LY33woUIUJtwF7/ACjodS7OGyWyMfP1+U4omlVWmkaRQbva4KEHhbcqcVqLqPMckdT7e0m0VswqQA9B7+/zhMNR147SxoykcqwIB9COQcGqsNw+IfbmAtT8O2UYg+4xCUUKLDYAfsMNAY4ihJJyZEZ/WJVV1KlOQxgYvLKvyou1xfjscceTIjAeJ5ZWJpKVpolNuqWCK1udN/m+uOzOhNFUwV0baoyGQlXjcWZGt3t9djij1K/BEYp1VtJypkpnPheWElkHUT1XkfUf5xkX6J0ORyJ6jSeLU3cN8J95rkPiKVNMbysI+CbBio9r4pTqnU7S2BO1fh9Tg2KuW+fB+0qMtqaJZdKMGkbfqPvc/wDce/0th+u3Th8Dr6zGvp1pr3MMKOwhdPNPH15agrpQeQLwRzf1vwN8GU2LuazoOkAyUWbK6ByeuesgKWjkqpbKLsxJJ7D3PtjFVHuswOs9XbdXpasnoPuYLUU0kEhVvKynt/cYh0ap8HrCV2V6ivI5BlTlviYmEre0w3W/DcXFjwbduMP168lNrfmmHb4Qq3Bh+Q/p/iMs1qIpIPiVcLKqggg2N/6SO+D2ujJ5gOCPvF9NXdVf+HdcoT+nrDGUSwx1OkCYJcHjnnuLjuAcFHxItmPiiwzVa2nB+DP8+UwjhhmIaYRtKNSoWCh9JFuOATc7HBKrMj4ovqdPg5QcY+g+shZfCM9LNTvShKpKZmPRkOhwzm5bbykgFbW9MGiUVUcz1mcTO0y084Iijp54i3UhF9QGrubE/vjpaXHimhiPRhjjHVayRgbCNB6AbAf4HtjN14VsKPzGbXhLNWrOThB+pnyiy3rzyQySOI6dVRFVrX2+Y/3/AGxSuk2WmticLC26jyKFtRRufJJiatz6pppGgWYkRkgEgE27XOAtfbUdgY4Edq0WnvQWlBk8z08wLq16RqAtqtvbm2NueVzxiaBR6Y6RPkUYUeUWubn64qBiSTmdaR6YmROIadVJYLueT3OIxzLFiRiaSIG5AP1F8cQDODFehxMP+Hxf/bT/ANIxTyk9IT8Rb/2Mms1/DbLpyxeAqWJJKOy3J52Bt/GLbQIMsT1kFmH4U0EZtLVvG39I8xA7dsLtqFrOHYR1NMblzUhM+Zl+FlHFErCtqX6nyhAh1/bvb3xay9FUMOc+kHRo7LXK9Mdc9orh/DosGhSsnibc9GRLKwPJ2kA49u2BpqQzbSuD7wtugKKGDAqe4hWXfhTUaHWKuRRcFleGwvvpJuW3t+18HRw/JGMRWypqzgc59IX4P8Jy5RUfEvLBOroYl0ORuSpuSQbAacUu1C1rkcw2l0bXOVORj2nouWZ/8QZgAAEB0lS1zbve1regwKrUmwsPSG1GhFQQk9f584bm87JGtwJVLL5b6W9eR5T9LD64PaVK8+0W09blzt7AxX4tzyeFVMFOAG3kkYX0HtqCXJsO+CAAdIAk9DAaTI2rFDz1rTof0Q+RPobbn72xIErMvEVEq9HL6VREJyTKV5Ea/MSeSTxvjj6TpYUsCxoqIAFUWAHYDEzpEJVt8RmU0OyhoodY3CkbO9u+kNf7YidG+U1wV5vzzJToqfmuwPnN9QDCwItpPsTb2Ezp3VZRDVL1AjRk8MV0k+5U+vvY4Wu0tdntNDS+JXUHHUekh6hAkjIG1BSRqHe3fGHYoRiBPX1ObawxGM9paZjK0tJBDE3UeSwJv6bm/pY2xpuxahUU5JnntOi1ap7bBtC5P9p1UTR5dDoSzTuOf8n2HYYsxTSV4H5pWuuzxG7e3CD+feRcspclnN2O5J5xju5Zsz0aVitdq9BOa6jki061K6hcX7jHNWyDLCdTfXdnYc4jTw3VUzOFqUF77PcgfRhx9/3wzprK9wW37xHXpqVQvp2+nf6T0Kro0cfIhYLZSyggen2xusgYcDmeUrtdGwSff1g+SUzqGDiw2sDpJ43PlFrE8DA6FK5BxC6uxXI2n7Z/rFv4hHTRO4IV0tpawJFyAbHlSRtcb40NIm+4LMzUttrLCea0PjmoQgyLHMVB0M6+db7bMN+MbNvhdbnKnEzq9c6jB5lHl/iVYqhpqmnmDsNIK2dVAA4sAeLeuMUeF1mw2JYCfQ8Ymu3itnkChq8Adxzmfq7xLSvMZ4KiSCQiz3iLBh7gd8Javw+6t/MGR74yDNTw/UpfUKiAw7c4I+8EVstbzS1kjOd2bpuLn6FTjNOmrJyz8/IzZxrhwlHEIyisraiJapDL1eob3njESqGs0ZjJuLAEXO998a08pCPENcyytNTz1LtHVJHISwEK3cAwhP1EA2JA5747MiNXp3qcwrYGqJkiSOEhY30kMwbcHtxe3fa+OkxN4qqzG0k1PNVNJBPFG7mS0S3ZAY9H6/K25t357Y6dHFRQ/E5hWRPLMI0iiKpHKyAEhvN5SD29be2OnRNTZnJURZXFUzukUyydWQPoMjpsiFxYi+7bEXtjp0N8Vn4eKlgglYwSTlZGeocfpusbTDUyAn/A744zo68GRSRtNG0kRQaWSNJ2maO97gsyg2JFwDfvjpE0z5YIQ7dMPNN5VXkk8d+B32wnqPLQE4yxmpozfcQN2FXk9okmpGpBSSP5ljJ6lt9Go3/39MKNX5IRuuOvtmaC2rqfNReCenviUVdSQzGCoL20+ZSLWYHe2/b/AFw3qWpGLHbAHvMmi22tXpAznrCM2oviIwquNOoFvRgOVNvXF323oNjDEpp7Dp3JYc4IHt7xJm3hcs0hgEaKVXSo28wa9+LDbbbALdLuya8dvvHaPENqgW5J5z8jG9BlrpNO5tolCmw5BAs3tbDKVEOx7H98RS7UK9aL3XP2izN6uUIuqI2iN72Njb+2FrnfAyvSaGlqpJOH5aY0XiYNfSjkgX0fN+zDf/1D74JXrFbggweo8Hsr5DD68fpOIaGnnfq00jU817tosNXqGQ3VvqL/AFwyjq4yJmXUPScOJznU4pq+KqlB6LRGIuBcRtq1AtbgHi+LdDBTvPfFiaelRsJ6iTZAhuF/62I2AHOOzJxNMgpxTUyQ0+meTl21AAs27Ox50322B7YmVnEkEnxAQGOSRE6jNICI4wSQoRF4JIa7m5AHvbESYdH4ij+HhmdWHWUEIo1HcX9rj3+mBW3LWOYzptK97fD29en3ktm2XK15oYZUS+6utv29sZN1W7LopA956fSak14ptYE+xguS5s1PJqXcHYj1H+MBptNTbhGdZpF1CbT9JSZtl8dYhqID5wPMpPp/Y/wcO3VrqV8xOsyNLqLNE/kXD4fWZeEvD97TTDb9Cnv7n/AxXR6TPxvO8U8Rx/tVH5mF12ZxzSvTVcfTUn8tj/Bv2v6/Y4LbqFNhpuGB2MBTpXqrXUaZsnuJFeI8pamk0khgd1I7j3HbGbqaPKbGevSb2h1a6lNwGD3j3whnFQ8csKWbTGWS58ynsB6i/wC2G9FbcVZR0A4mb4lpdOtiWNxkjPvHTdGOJJIWvMStvMSzkkagwv6XvcbYbIRUDKeeO/3iY86yxktHwc9uAO2D/MxN+KOdRtSmNHBbqAMB7b/ffa4xveEMr3Eg9J5zxSiyqobhjdBMuymlhpIhVKl33JYb3O9rjcWG2MzU63V3atzpicDt8oenS6euhfOAyf51ifxBGIGhFFK7GQmyB9a7EWte/J9+2NPw6x71c6tANvfGDFNWvklRp2Jz26wev8MzrEXeGNiFJOhzqud9RFrG3exPfBaPF9M9uxLCAemRxKW6G1U3so+nWI6XKKiRQ6IzKeDfn+calmq0tbFXIyPaL1tqiowW+5nsNdkWXdbqyxxB2OrckBiN7lb6SftjyjOi9TNxNPY/5VJ+k5qMqy2VndliJlOtjqIuQfmte2rbkb4jzU9Zb8Jd/wBD9oWtdRQs0ivEruqqxB3IQWUfYE4qb6x3lxoNQeiH7Tar8N0crO8lPGzSW1Ejm3B+vvzggIixGOsOp6KKNi6IoZlVSQNyqiyj6AcY7MjEDloqZovh2pwYQL9Mx3Qd/pfHbgYTyjjOROKGhpBF8OlOiRMT+UYwFJtckjj7nHAgyWpZRmG5dl8FOpWGKOJSdwihbn3tziYGLM3yBZpOqRIWtbSHCjb7E4Vu0yO285mjpte9SeWMAevWEZRlKpG4WMRs43DEuNr2vvvi1FKovC4zBarUvY/5s49sTaogsUCsgZFsFI2txsO2M/XVFrUNbDcAeD3nUt8Lbgee4mK1ACsLBWLWJXj3P7YTTVKtTLtCsxwccjpyRCGslgc5A55/afKdgNBvsjlfseMV01wQVEHhWK/Q9Jaxd273GZvPO2l3BsLgL+/ODX6m3y3vVsLkBfvyfrBoi5CEc94j8V5gRDoEurWbEabG3f8AxiVvsYf+0OPlgzS8M06tduKY2+8l2lIh6a7HUTJbk9h9QN8XDYXaOvebXlg2+Y3Ixx6Cc1yMWMqqwjv5W44Fr/vvfFizA7l6SqJWy+Vbgt6R7Q5/JHGOuBIp7fqsdxfsRt33/fDaaplA3zJv8Kqscig4I+0cURgmhcU4RC6kGyaT6G4sDa+1xt6HDqkMMiYVtT1OUfgicV6zMyaUCNpKLZuAbFjcCy2C2X3INtsWgpj8KlS5WRS4TylixVyP1A6LK6A+Uj1B5x06a59RIwhf4hKcxvZDtsCLAe2w+mE9QobB3YwZq6Cx6w6eXuDD9plkdW5qngab4mMLrDkDyn0uPqcDoYiw1ltw6w2srTyBcqbD0xnrFnjPKdEgeOO0ZXfSCfMPYcXGAa7T4YMojvhWs3VlLG5Hr6RDBVNE233U8EehHcYQDMhzNWypLVwZZTzCvgHRkMcsZ1aL2F+329D2xp7xqq9qHDDtPPCv8BcTau5W7yfzzOy8Bhni/PQ2D8W9T9f4POE79TurNdq/F6zS0ui2XebS/wAB7dZJVlaeWJY2sAfbYfbAdPp31DgCauEQE8AfaY5S80cqzKxRgb/X2t6H0OPXaXw8hQo4E854r45pRWa1G4mVWW588tVaUqiy+VmVQCv0PIv8pO/OGNV4bWavg6zy+j8VsS3FnK9hngH1xM/G+XsaqmpEKEKCyatiATfSxHI8vPe+K6ADS6ayx+g+8L4hadVcgH5jyeeCYYniOcVUdNNToC2xKsTse42423GM0+HadtM+pqtPHrj9YQayzzlodB+s0o8mjTMZJFUACMNYdmYkEj7Kf3OF7tfZZ4cqMepx9BL16ZF1TOB0GfqesE8KZ1LUVVQGYmMDyr2G9hb6jDPi2gq02kqKjDdz9Mymh1Nl1zhuV9JKS5s0bOizSIquwCqoIA1Hi5x6OvSraiuyAkgftMo6hkYqrkAE/vPRRkRJOqGQ2J07ji23f1x47ySeonuv9QUAbXHbtMj4clK26Fm/qLH19vbbEfh2I6S/+p1hslzj2EU+ITLCYwYBaSQRAKNrsee2w5xY0tkZwJSvWVYJUs2J6HVVPTQG1ySFA9z74Jfb5SDjJOBMOms2uecd59R5bjUqEHnSxuP3G+Kq1wI3KPpxiTtpIO1jn3xzOa+qEa3sTvYAcn/fOL6i4VLuIz7QdNRtbAOJpSzB1VhwwuMXrsFiBh3lHQ1sUPafkdJQdgwBIsR3G3fEV2hwSPXEmysocNPklWkdlLBdthxtiLNTXW21jiWrodxlRmdxV6G+lwbC5se2JrvR/wApzIep05YYiZ/EcL14oGibWYesrm2kj0He/P7Y67S1X/8AsUH59pVbGX8pjWpkhp16kjJEuy6mIAuTYDf1OK16Omttyr7SWuZhyZ1LSBtZ7NY7H047YUv8OFgszn4sdMdvTiFS4rt9pzMLqqAMtiOVuNvocA1IL1rSqlSMdVyOPkZdThi+c5kz40oXaMzswIiW5UKeL87X/wDgYstV9rfGR9OP0j+j8Qr0oK7Tg+8l6fNihTUoV2QOutRq0sLA3vb23vixrsr7Zmql2m1PAfHtnH8+kYx5grGxuNQVPYIOQPqRz7nEeYDwf4IRtMyjI5xk+5J6faFxxRSEdUkBix25Ww5sOb2AA9APXBkRXOD3ilt1unUsvYD6/wDyNJM9h0LDHC7iMlLkaSpVbt/1Aj7X332xpogUbR2nmLbTYxc9TC5M10QCZfzEB0lTs4Pe19mt6Gx9TfFLHFYyZfT0tc21es5XNaeSnOhtKEFSCemw9R5uDv8AzijW1snWHr0t62hdpz8pNrnFBFEwjpmkLcq5uNuDc3tyeBjN8/TqvC59jPQf6frnsG+wKB3EZ+Fc71f8ukWOM/MyngDk3I3sO2D6W3nCV4ET8S0aoP8Acu3ES22I2J3xozz8V53lCzRSKFGthcNYXJHG/wDGAX0CxCMcxzSat6bFbPAnlVLXNG+tGKspt7gjkEf3GPOnfU3oRPYkV6mv1Bm9bUzVcjPYs1two4A/xg1a2ay4KT9fSL2NT4fpzgdP1MVvOSApt5eNhff35x7zSaGnToAgnzzV+KX6lyzHg9u0dZN4XnnTqKAq9ixtf6YvdqUQ7YFKWcZgmZULwsyOln7/AE9QfTGfde3mA7sL/PvNjS0IaWCpub+c/wA9J9iyiqq5lqInj68QUMrEgnT8p7g3Gx47+uHFv04qKMMo+ZmPVcr88OsaVXjYQsY6inZZ02IDKRc7jftfm2/3xi/6IHOKrht+36R0+J4GbKzn2gHhXxJ1KuUzEL1gAu+w03stz7E/f64b8V8JNOjQUjOw5+/eB0Ot829vM43RnBRx5ZDK5k1s/wAu1if6Vtc35uThCy67xe6usIQB1/qYytaaGt2zyZ5m73JJ5Juce8QbVCgdJ5o7icz3yqr5o9anpu4RSDYqNTNoAO55O4+hx4qejziceLs9ekpDKNIk1KoBNxcnf0vsD6YLTX5j7YzpavNs2mTOU+O46yaCCeDzl7oyNcBgCb2Nj/fBtTogi7szQu0r6ZWatuCMGXNXTCRSp27gjkEcHGTdULV2n+GZtVprbcOe0Hpal1YRS/MR5XHDW/scAptdHFVv0PrD3VoyG2v7en+IJNVqZzqvpjFhZSRqPPA7Db7nAmuU3ZbOF4HHc9YUUsKcL1bk89h0m2QyDQyjcIxA+nIxfQMCjIOxP8+0HrUIcMe4E1yUflA+pY/uxxbQf+nPqSfuZTWf+3HpgTGaoVai7GwEfoTyfb6YE9qLq/i6Y/rC11s2m+H1/pDkKSKdNiCCCQMO1Mj8rFLFdfhaRfjKLpZvldSNg5enb7glR+5OGYKYyWzWsMz75dQsSo7TyqN291X/AHycdIkxkee09e8lRmlRPGjMRBGvVSJEHfWmxa+257HHSZX/AIfZwDV1VHFUfE06KkkMhfWVDbFC3ex4vvzjpEsVroJRoJDBxYqRyGHB+oPHfEYE7d2mZymCMTMAsfUQK7HsqjSttVwAB24xMkSL8P8AhaibXDT13VKWNlZWKDvqtsRf0tgD6dH7R/T+JX08A5HoY+ybwqYZtTuHRRcWvfV2249+ewwKnSmt854jer8VGop2hcEzComipm8lPPK+4DODbe+3ofmO9v1Hfc4vbqtnRSYvpvDBaNzWKPrBM2+NmOnVBGdyIVYa9x733t7jCtpvtHQD95p6UaHTnPxEeuPhzEE1FTU8YatkETsDsWJkH9OmNQb35N7YrVoty5eG1XjYSzFJyB+vrk/tiB1mZMGo6fLUBkqEMoknAv5ri1t1GyE73w3Vpa0GMZmLqfFL72JzgH09owyaueqqXp61DFW08Z0BAoWQAG1v6T5v0kBlO/FsNDiZxJJyZW5fmDQTyR1NVExIvFCHXqckgBLLby2W12uRfa+OnRLV+PZJYopqZNMbTCNwdJddWyXuQiXYFTckrtjp0e+JskgnUSSfkuLDWu97/pIHzb8W3wvfpluXDfeOaTXWaZsr09IryXKJYBK1PMkupSChXSym3lG+4333wKrTtSPh5jl2vq1RBtBGDEXhWgC1XTqIzfpsFEg2Zj2vwdr742NPqXs04B/MOsxNfpaq9SWTBVs4j9cklnpYoZdVP0djexVh2Ox5HvgvnIjkr8WYp5TMgVuMRb4uYnp9NJGSFNJl0mx97+nvjlq8ytlPU9sw1d/k2BxnjjOIlybNGglWVfl4ZT3U8/fvgNb5/wBl+vqOceg9vSPauglfxFecAdxjI/c+sd1Es9PK1VOI2imQL1IRqDOAWSd0k0rGVQabBjckC+FiCpx6RcHcIPBFBXmmV6aJZJFaWeRbx6YrkRtYHZpDYhWvYX9MMVay6vo39YJ9PW3UTXMvws1bwVBO2wlFx9NS9vth6nxXbwyj6cRa3RbujH6zzfMaF4ZXiYAshsSpBF/Y4MfH9MvGZoVf+KeI2oLEAwfee1vIWcoxAJdfM40khSbHUung8AA31fW3nBb8WDGDpvh3Zjx6fXtKiMBuL+bf1sRttg6kjmLhiORPkdGikEIqn2UDHMxIk7mPUz7UCTYppPqG7/fClosByn2hq/Lxh4JNBKxDkKCgJVQb3Yi1ydsL2U2ud7AfD0HXmHSypBsBPJ5+U2o4NCBeT3PqTuT++GqajWgWL3WeYxYfwTIRsszEA6XTc+4/1BwsUZbmIHBEMGVqQCeQZlltYiRIralIG90bn62wPS3olSo2QfkYXU0O9rMuMfMThq6KOokMkiJ5VA1MB6nv9cTWR+Jdj6D+so6k6ZQPUzKr8YUMXzVMX0VtR/Zb4fX2iZPrIzx/4joK+nEYmmUxyCQPHExItcHc2tcE74JmVhUfi+OKn+Fp8vqRGsWkBgE8pBF+5JO/uTfE5nSe/D7xj8AkdFUoOj5nDAF3Gsa1Ghb+t+L7+2OzOnq2QfDyL8RTwhOoPm6QjZgD3FgbXva+OkTLKItT6ngCOFUkgELf6Ha/mNtydu22JkCed5xJU5tmk1OqI9JRnzRO7Ijt/wBRUEnzX29B74iWmmb/AIgLFl1SIIFpaqKT4cogFlY38ykAX2VrXHIx06D+I8tOTwUVXHLKagyqs+qRmE2pSWBUm21tsdIj6p8V1bpmFVE8ccFE5RYmS/VKWL6mvdb3sNPHvjpMe1+exdOlmWHXUThWhjUDX5gCxuflVVO7Gw7d8RtGcywsYDaDx6dpKeOPAdJDSVlYod5X866m2TUw2AH173xOJGTF1flksVBlWZQAs1NCnUHqhF7/AEF2B9mv2x0iFZ5mYqcyymppo5FMliSyEXW++/Bspe59LY6dG9V4UlPUpHen0TVHW65uZ7atdgLci2kNewGILDOJcVsV3AcT7nObxU3WgpdHncyNr8wV2sTpU7Cxs3ffCN+r2tsWbWi8Ha2rzXB9hGn/ABuKZDHG/VkUKUK7kstj5hyvmG+oAWPvhxGDKMHMx7qnrYhhicf8c1SFk0x3Gpiy7lRtdu++4VRv3JHGCQE6kmFRMFkUleOmoB0k7hnbkEeina+/vZXZTkSrKrcGfa+COijeYdWaxAVHcsqk99+P9+uGaybmCHAgXAqBYcwLw7XV1RMJZDopxfUCAFItwL7n63wa5KEXCctB0tax3HhZL5rlb9WSwKKWJiB21Lc/4IsPcYPQlQwep/aC1F9zDbnAH6yl/D/OAUNNKRxdNXBB5Xf+31wvr6ufMEJonbGwwvP/AAYjg9EaSZEd4S2lXCKVCggGwFwwG63UbbnGdHp+zatGVZesSuzytqWPVa41EsTsALIGsAABsBgGot8tM95seDeHHWajB/KvX+31nl0GbzoNKyED7dzc8j1xkeY0+gvoqGOSs9vpaBWij6gu2lSxJN7hbW+ntxzjb2DAJny97SHIXpmBtmkxiapUR9IXOg31FVJudV7A7XtbAfNbbv4xCiivf5Rzu9eMZM4ps3kkkZdagB9IXos1xYHdgbDnFVuZv17QlmmRAOM8eoH6QWHN5Hp3dnsekzWEDKAbG1pCbGx9MVW1ihJPb0/rDrpUW9VC9x/yH7SHraisgYB5ZUJW485O3rzhItaneetpp0WpBKoCBx0n6HxNVjidz9bH+4xAvsHec/hGjbrWPpFeeeM63rRK9W0UTEB2RVBUXGpthvYG+H9LYbAd08t43oa9K6+UMAj9YTTwyPNeoeaSndkVJBUtJq1lgCmhQCTpJuwAWxBvhrbMTMHOW06CWWQXSImnlQkkiQSBC472aPVIPQgjE7RIyZz4laFCNMUfTEt0kHSs0ZHASM6nA2N2N73HfEcScEwfJc0jCTLIVMRfqCNFkVy4UaLafJpuLFX9zipsQdTDppL7PyoT9IdX+JWOnoLIVad5pA6rddZU6FJJ+VgxDbWvxzgZ1VQ7x1PBda//AAx859y7P5OpTs8QUxyqxIINwC1wq22JD2N2N9K8YH+MTMaH/juq25JE9E8b1unoqJenpBkZGkaESC1tIlGwdTvp77Xw5nMwSMHEHpvF5BpYo3ElxGZmmsJLSmyAKOXA3Y+gH9WOkYn2GCGI11dAzwFpCjm3UWRlIXWENrHUSLBt8dOkvN4A6lBP0JHnrOuJ3M0bRFmF/Lpbi4ZjyQSebY6dDMxo6nOKqkElLLTUtM2uTrWBd9vKo7ja1/c47InYlDnvhCmeUqZJUSqlDy06sAkrKLliLahsovYgHa+JkTKbKKiOqHw80avKTrmliLFEUflwxJcJYDnzX5NsROzAqyWqzDKqmAxAVCy9IjdFbS6kuNXCkebk846SJUeFoVjpIKXWjtFCqSaDqAsLHf3sR++IVgZZq2T8wI+c6z6SWJUMUYaJQQ6rswFreW3y2HphfUvYgyoyO8d0FVNhKucN29Ijp6yOENVFmlQRhNQF3Tt5xz6eYYXqdc+YDn+k0b63YDTkbSTn2PyP9Ik8aWWko49I6kpMjbC+/a/1f+MB1QGxQByZreD5OousJ+FBj24/+Q6i8G08ZjSepK1Ti6hbbfS4P0vtfBK9LtwC+GPaJ6nxOzUbnSkNWp6kf1n2dauKGUyiKoSGUJ5tQdvMpSxHO7LYYILbqwS3IEB+F8P1Lqq5QsM+oHX+0LyTxFFHeKSGeFl3bUpYKDc3JUbA+pAwZNUp4YYiWo8HsrG6pg4OcYPXH87RHV+I3SSSognjYPIUMR32UWVrXvvY7jGhoLa9Rmtzz2x1md4voNRpFS0KcY54yMwCo8STTkCclkP6EOge29j/ADfGv+HSsfD195gebY5+L+0a+J/L0xIpOxKnWLAi1yV6Y1X283f7YXo7kcfz5xh13Y4iuGnZnEqjSqyorE/pLbg27jjAdTrakUoeY9pPDrnYN+Xgke4HWeq1ObwKyxTSKrkXGra/0PA/fGabVBwTgmOV6O62sui5EhZcvizGskFTNJC6HTHT2AJUcEMSQ2rnYd8JMi3WHecY7T06ai3w7SKdOgYHq3v8u2IFVRUMLtG2V1LFTYksxv77G37YoyVg42GGR9ZaosGqUZlpLnzBdS00zegvEL/+/GwajPAjUD0P6SPk8SICwajqkW+oxl7oTe/CBtiexsML/hx36ekd/wBQbjGM+vcRj4f8XtI7KtE8SsxZmklFr7C9gpsLAYIlAwR0Bi9urzjuROM28TwCH4WIozHyAIxfT33Omw+hOA3qqV4UzS8Mse3WKzD+AQ/xDQRF5Z5l1rDEiiMG1yb8n74XuRclm7YmnoNRaFWmo4LsTmLqHJ6WdYZhGY1eQxugc2vY2IPPNsCWqtwGx14jt2s1WnZ6d24gbgcfcYiXNvAXVieQytHLC8jRgAHUqW9fe2L0qalY94rr711llSHheMn0LQz/APQrMRrq6m4gBmEVhe+6xqiAD+o//JwYs5matFK5yM5OBk4HHUmYj8OYneJlMoSViH64PUUhSQSL2N7c++BMtjY2twY/W+loVg9YZl9DkHmI85yKnpyFjkjke5DhUtpt798KW5HG/M9D4dtsBY0hF4xwOY7k8F6XSM1MKu6gohBub9vb698SdKc43cmATxoFS61NtU8kY4gsXgqpZSxMahXKNqYixHc7cen1xQaSwjPH3h28c0ysFAJyM8D+czfM/DUvUhihhVX6eoskhINj85JA074s9DBgFXn5wem8Uq8t7LXJGcAEY+nvCZq/M6cor2nVzZNQWRWPpcb3++CebqKyAeYt+F8K1Ssy/Bjr2I+h/pGNbmjRqPjMu0gyK+uErfWCCD9bgbFt+MMfiWX/ANi4mT/pNFxP4a4EjswIndRQKaUxGWSOEyCXTVQkL85kZWdLbMx7n98MCxSM/vMltM4baOfkcx9SDRRMAiuTcBI52kU34AeSxAI7du18EC7hgQDZrbmIPCK1QlHXLxKqFmRnut/S+45POM2qu9biCeBPQau3TW6ZSijecdByI3yusVpWZ5YZplUiNYwA1juyqzEXuQvpxvhuiwtnJBPtMrW0CvBVCo94RPI8ujfQ2sKFAN0JBuxLAXIXVYAWvY74Zmf3nyRdTSwKvUTTxIzG5AGpQSb76lHoDfFWUMMGXrsZGDJ1EJy5aemYU0flZrta3PPJ77C32wFWqrbyxxG7RqNQh1DnIHWLvEdZUxyqBII4XIAYAG31wpqrLkcDOAe+JoeH0aayokrl17Zg9Z4ZMccr/EgOykaj5V83ra5P0tiv4Py8uz8/aGr8UFtip5XAI9zx+kVZhnZlARqOGSVABFIj3AsdragrduMVbUI5A25I949TofKJcXFVOSQR6/LIjKrr6FpkrJ2kimjWxidSDqHG1tyPY24wdvKLi1jg+kTqq1oqbSUAMrHqOYd4fzZJKWSplFlackKfW6qg+twPvglThkLHoTFtdpHq1C0V9lH7EmfPFFWsUiQx/wDOrJFDnuEFg38XA+pxNxCnA6tiT4fS11bWv+SoHHzPT9Ym8fzhW0haRgxEYNvzYmI+Y22tb/GKWP5VgdAM9jGvDdN+JpZbC+ME/wD5YenzzEFRknQn6U7dJL7Ssp0kdrEC2/vjes8SqQDJ5InmNL4NfqMmpeB7jP2m+V+HnqCZFKTxBioQylGZVNrkWbY+lxjFt1N9+SMbfQGejGk0ehwrgh8AkkZAJ7dpTS5vTRSFKqman6gBbXZ1bTsttJOw9SBgXm1qcOuMyq6DUXJu01m/bnpkHnr1x9p14myyGvQSU86NIimygjzDm3qD6Ym6tLhlTyJbw3U3eHua70O1j9oi8J08dajUs99UY1wyD5033APoCQbYBpgLBsbt39JqeKO+iYaino3DDsfp/WOuhnMX5aPDKq7K7csO179/974YxqV4GDM4P4Rb8bBlJ7DoJslWI6ZZGDEBQbKLn9sa7HE8UgyIgXOKuouIKcRr/XLZj+wOn/3HFfiPtLfAPefpfCryKWqZXlIBPTBspI7BRZN+NwcQVAGTzODEnA4knl+c6yFSCOERndTcuLWtzaw7bD1wjq7D5XAm/wCA6cNq+cng/wBpRHxXL1Hd1R1kAV0I8ptx32xnfiW3HI6z1Y8Hq8tVUkFehHUZg9f4hd+mFVY44mDKicXve5OKtfnGOAIWnwxE3FiWZuMn0hkvjJjUpMYxZUKaAdiG57fT9sE/FfGHxxF18EUadqg3JOc/KZU3io9WdpUYxz8qrWZbfLpPsMUGp+Ikjgy9ng48qta2wyevQ+uYTR+KoYpYyqTlEDXLyFmYkWG19IAviy6lFIxn6wNvhN9tTbiu446DAAz8pJudUhP9TX/c4UyC3HrN8DZVj0H7CX/iT4Va2N5pXR4lQ6QhYNbcWI4++H7vLFoZjyPbM8p4f+KbSMlSAhiec9PWKfE+fpUUulTZ2mLMljsu9rm1j24OBai5Xr49Y74b4dZptVuYcBQM5HX943mzune8ImC9SmWMSb2Vhe4Ppzg7Wo2Vz1EQTQamsi4pna+ccciCZBLDRvEr1Qe5byobxx3GzX7Ht98DqK1YUtn9hGNcl+tV2SrbjHJ4Y+0JkqehG4PwsfUddJEjyXN7h7b2tycEL7Aegz75i61ee6ld52g54C4GOme83zCJnWpeS8BMf/OSUNHLtsAhJtf6A4lwWDE8e+eD9JShgjVKnxjP5SuGX6yZySSRKaJobCzt1SiqzgXFtuSLXOGfDjmmX8aRDrG3DsJXeHcykmZlJSWO20qgKQfR0O4Pva22HWAmDdUFAI4P86QCtGW1U4VwpkgOpT5lHlOo2IsCNt7874p5QXnGJW2m8gM/I9zmVutJFF/MvIKn+QQbj7HEFYuQQcGZpGSn5ahGQHQhtuxvve/B+1zziuDIg2d5c0wSVfypkPk1Eb+gJBIv6b4T1OnNmGQ4ImjoNYKQa7RlD1i+spauq0RyxrGoN2YEb9vU+p4wrYuovwjjAj9Vuj0m6ypiSeAPScdD4ypZWJ6MO1vXt/Njv6DEbTqLth/KssXGi0wZR8b/AM/SNM7yiH4d7IqlFJUgWIt74a1GmrFRwMYiOi1l51C5YnJ5B5meVVwaliMqdRmugXTqLWv67cDnFaLQaQWGZfVUMuqcVHaBznpiJEooGLGogEMYHUSeBmVTpPBUcOD2IPtiQikZIwPb+3rGfxmorICvuPQhhn9fSd0/h8yzrWU9UZnTy2qFIIIHBsFKnfuve+IFRZ/MVs49YQ+JhKDpbK9oPPwH++R+sD8SZY8nmny+zFwZJoGD3X9W2zXI23GB3VbuSv2jPh+rSoYq1HGDhXGOe3PI/WE0udUkKkPVSPARboTwsW9gCVuR9bjFw6KMM3HoRzAvpNXe25KgH/7Iwx9gYr8BhYo62sC2VFKoD25a38qMB02FD2DtNDxkta9GlPJOCf2/vJnKg9RUwI7M5LgeYk7Xuee3OFlLWONxmzqRXptNYyDHB6D2xPVKykWWSZJqZFhRfLPsGvbex5233xpsgZiCuAO88RVa1SI1VhLnqvURJl+SR07wiKqeKolTUt0DBvX9O30JwulArI2v8Rmjdr7dQjmyoMinB5wR+sGzHxZXwSNEwhYobatPPcH5h2PpilmqvrYrgcQ2n8J8PvrFilgD2z/iDz+IpZJGgo41Kx+RpHuRccgKLbDi5PPbG8GLHieDIVB8XOZo+bVVKuupjjeEfM8QIKDi5Ukgj1sR98cSw6zgFPSHZx4jWAwqIzKZr6dJA4F77/XEs2DgSAuQST0iLOWilWSYxPTyIhJZ1BBUbn5TudvbAraktXD8RvRa23SWb6iCfeJqWhD2AqQpY2GuCRR+52/nCn+n0nuZtD/yfWqOVQ/f+8dweCqg3/MhO39LD/OKWeHIvRj+kPR/5Rcx+JB9CZxW+EpY5aeLUhecHi9l0gE/Xm2FjouQAZr0eNmyl7SnCY7+v0inMKMQz9BpFJBAZlB0qT2JwI0Ybbuj+n1lt1PmivAxnqMn6QhMgdydLxEhmSxfTcpu1rjew3uMT+Db1lG8V8sfFWegPrwek/HIKgRiZYw0Z3DiSPSd7clh3x34J8ZzBnxmreaip3emIWvhurmUSadV+5kDfa9z/fEnSWnnP6yB4vpaTswV9sYmT+E6zTq6LWtf/Y5xQ6K70/WFXxzRZxu/QyWbMox8xK/9ysP7jEHQagf8TGl8R0zf8v0MbLlU5UMIJbEXB6bbj9sBNFo6qZca/TE8WD7zN8ulHMUg+qN/pgZSzuDCDVUHo4+4g0oI+YEfW4/viPixjmFVkP5SP0l94QyJJaWOUM0coLWkQ78nm+xxvaBsUgGeI8d1BXWsOowITP4UqEEjQzhpJtnZhpst7mwF9z9tvrh7eO8zRqUONy8CKqnJJIJqaNkQoVePXGDvqBF3vwfNi2QRDLarqxHtMclzGaSnho6YlZdRMkn9C6j/AL/jvjm4O6dZVWGNj9D094dSeJp/iJYUaGRYyFHVcRs9tjY/KTcHa3pjto7wb6ZAgbkZlPDXiSO00bR3BYo9jYKRvce52I9PbC72IjYMWOnY/lOecRlSVQtYHVp2+a5+5Nz++OBVvymBZGX8wxFVDA9PLKwXXHIb7Eahz2PPPrhFKHpsZgMg+nWal19WqqRSdrL69ILmtZNVHoRRui387OLfv6D++AX2WXHy0UgRnS006MefY4J7ARjVUuiJY1QhYhcSF9Fttzdbnub4YKbUCAdO8Urt8y02FuW7Yz8vac5XF1F0l7KoH5Qj0ix3BOu7EHm+2IpG8YzwO2JXVEVnO3k985/bjidSZQ6lhFKUSRtUrcudgAFPCjSLX5/vg5rPYxddQCAWGSOnpNc1zdKRI0CvI7eWONd2a3uew9TjncVgADMmqlryWJwB1PaLBWQ1bimq6Yo+7IsouG2N9LA82viocM21xzCtVZSvm1PkD/qTxO5vBVIylEDxjuI5GsfqCSD9xiG01bcDiMVeMautgWO7HTIB/Xr+sWUngZqWVaiGZHCXOmUW7Hkj+9sAXRmt9yn7zQt8eGrpNNqEZ/6/5g0eT1ddEszVFkkYt0ix0hdW1iORbcXGIam2zndxJTxDR6Q7BVyB175lTUvKZHjRdA6Y6U4AIVgNwfQf+cMnJO0DtwZk1iry1sLZ5+JfUScyrwwZohJMS0jFtTHv5iP7DCa0Fhl+TNm/xMUua6uFGMD6RVRBqCSYGNnglcuroLlSxuVYckXJsRfG0MrxPFMN2D0nOfZ58VC1PTxyEyDSzupUKDzYHcm3tb3xJy3AlRtT4iYDXUDmspKdXKNFBquLEjU1hyCDsvpiDy+PSSpwnI6xj4wWaLL5VlkEhdlRTYA+ZhcGwHbHP+XEis/FmH5HTzhUWSOJo9OzKLH6m7HBBnvBkqegiX8WsylEUNLCG1Tsb6fmslmsPX/xiygZyYWuJG8RVEFRAaYyVXTiZo+qwfVG1hqUjS+q4IKEGxG2INKOdx4Mdo1bV1tT1VsZ+nvCfDOfrXdSkBijWabqu0rANa4JUdifvjOfT2JwcY9Z6arxTSsVvUtvVdoXt85tmVARM56yIGqXVfOuyPfU+x2FiBgBU7vrNejXU+SFK5IQE9eSOglP4zz6jFJFBDNE4V0GkNcaV9bX225waxhtxMTwpbfxTXW5GQefcxEkYcJJEqyLLMzGngZlUBE+W9gb732wJu2JrJepJVjjaoAZhknJ649IyyqqeL4VlmaRdM8xQMxAASwjN9zpPN++LKxXHPrF9RUlvmqU2nKLnA5yevHqIRPNULQPWvUCR5VXSmhbIWcDYeoBtxjt7qm/d1gRXp31o0q17VUnJyecAywyKeQUxkneUndiJEVGUAcWXbsSD74OpO3J/tMLV1o2o8upR6cEkH6mS+R5jH1hUSGGBXUuidd+qQfl1ITpIIuccNWzDDYx+s09T4fhfLrDMwOCcfD78+0LzWqjzCmpUnhZPinOkqRdNNyDcjuBx6HE06nYysB1gBpH09tux8+WBn36ftFnhIU9M1WRPUNFS8oSNJ3IJAHuLdsFt162KfhAxC6zR32CrIGbOn+ZUZf4hhnLLHqV0XWySqUOn+rg7YClytM/U+GX0AE4IJwCDnn0hNNmsDokiypokbShJtqa9rC/fbFw6kZzBPotRW7IVOQMmdQLTozFDEjMbMVKgkjkH3F8Tu9YM13HGQT9JMjwY6B/h3ilRzqKTxhgT7Ou4wXzcjmHOo7OCCPSM5qFkVbxLojjHlF7XvuoPOkWvvfGbqlJcsRkCE09gxt3YJJ+2OsRZ9UsgijpQRLNIYy6te4A1tpLWFz69rHBNAlZywHSHs3H/wBnI6+47DMzjz16eGdi8jNG6R9KoAujMeS6mxUjcHGjtyYmaldgMcGPsvz4kKZYwoYgI8ciujfQ7EW+n+cUKc8QLVD/AIn7x5GVmjIvqRhb6jj/AGcBcAjBglY1sGHBET02YIjP0o557GzyCx42sOL29sILalbEIC2O81bdM9ir5rKnXA+f946oqtJUDobg/uPUH0OHK3VxlekzLqXpba4g1VlitPFUfrjVlt2Ibn6HYb45kywYdpZLitZr9cRBm1aamrgWON1WncySSOum1lPlHrf9sAYl3HHSOVIKqWJPLcAD+cRH4eLSVDVLieMO7SiRW/LKL+lxf0W2BoCzFjGL8JWKxjgYI75+ca+HvElROjO4gMRDWOqzJ2UOu/O2L12M3XGIG/TJWQFzuH6/KRX4sZ5LE0OXQOUSONeoVNi5IsBccCwv98M9BiZruXckwj8L8mzGmrzHKXSER63BOpGvsmk3te/cehvzjuZWVWffifR0tRJBJqLxkBrcXIB/i9sWxJhWVeJqeaqko2Qx1CE6kdR5gO6kbMLEH1sccDIPMl/xZpHpo/ioJjEBaPQjst2JNiFGx2vf6YZruVayGHMKnlbCGXmNvDNG8MFKaySWWqqDYceS4LHa1rKouSb7/tgO8xU1qe0VZxFmEs1VAiwVENOUYFgFe5GoC9wuoDftsR64ulg/5yy1IOsb+G/FENUaaKCRWLITKdLIE0jgavmN7cdt8FBUqWkfhl2kg9JK+LMvOZxzVSP0VorhDz1GLbWIsVOwtzuRhg0lGVe5jJ0LVkL3MiaLxXVU+oSXkY7q0jMSG06VN72YL8wU8Hfa5xDVlesBbQ9f5hPuYVtPKAYlIdUjDF/mayaSFA2Cgrck7ksOAMI6xfgHzmh4PgXEe39ZTU/gcFoAsjssli0iqulboXt8xOrawuAL4QNc1vxhVTnqOg55mVT4fgAjZZXCzR64+ppFtypViPe1rYgoBD16ixiQR0OIV4LzuenkMSSqkQ1Ow8nmIte2qxI0qflN+9sWqPGJj+M5V1YdxKHLvG8jIrvSRdVAQ4Pkt5GkltsdiNFh3Lb4JMr8dcBtyccd/TpGtdR5dEwjNNIBMI2kKFrR62Aj1eba77eUfxihqQcY6zTPj+rVly3I9QOI7yGupBSyaGkEFzqafX+rbZn5X0tfF027SP3itviBufzjgEY6DA4ivK/D0OtW6xqFWMiFAY7qri173BbbgnjFUpXPJmpZ44bEwigFiCSD1x7dvedx+GqmNUL1CslMjdABDcEiwLab3037XxCUtwM9OkPZ4rp33bayC5G7nt1OPmYgTJ9CzRJV07iWFUbW3Ta4cNw3O19zub4j8JYoI9Y5/rFFjI7IQVYkdx0x9O0avkdSkdRHEomacqi1JkBPTN9QO+wW1vKO/G2O8t1BHcwS+IaW2yuxztVckoBxuHp8+vMXjIqkwx0xiaPp1Ejqw3UDRqWzemrbFAhwFPYxz8dphc+oDA7lUHseuDx8uZ9ly7qUETSw/nzVVrlTqXU929wDbFtuUGeuZUajZrXFb/AqevBwOPrCnpoI81aP8qOOMRhVZmXc+byBTubng+uO/wD647QIsus8ND8liWycA/fPTiH/AIdTNKXleRmuW03nLXBb/wC1+m3Y++L0EkHmK+NqtarWqjtn4Mdv+3f5R3VfC1a6GZHsbizWZSO4tYg/TDKOAeJgAuvMEbw0YlvSSaHJu/Vu4l7WcnfbtbBN/PIlvPz+f9JxlXhlljlWRxeVy5WMWQEiwsDvYHe3fHFxnic92WBAmuS5uup6Z286sUVjezW2sL7i3Aud7c4UN6s5TvLNWwxZ2n7KMxjp4ujMem6E3uD5tybj1vgFFq1L5bcER/Vaa3U2ebUMg49OIJSZg6azGv5lRLqiRtrLwWPoDgVdxG4qOWPA/nrD26ZLNu88VjDH+n0jvL8zDkxupjlHKHv7qe4w5Vdu4YYMytRpdi+Yh3Ie/p8xCauAOjI3DAqbbbHByMjBiysVbIivM8oJompoCF8mgX7Dg/e18CdDs2rGarwLha/PefoPDEKquhQhGjUQBdgpBsfqRziPJGOOIRdY4Yk89evvPMvxOymKsmqKimmTqUw01ETHSSFHzITsbbqfcYuREpl+F3jJ6ejresxaOnRXiDHgsSoQexa23a5xInTzGpqWkdpHJLOxZj6km5xEmf1U2SU5nFQYI+uP/q6Rr4t83PG2LSIPnvhqnqzH10LdJtajUQL+4Bsfv746RB8+8LCpmimFTUQPECE6LKBvzcMpvewx0mfJfC5+Dmp0nbqTli87KCxLbE2XSPl8otwAMdOmeTeEI6aiipQkcwX5zILaiblmGxsb8e3fHSMSdg8DVCUEsLVITVK0pjChowAbqAdn4A5J4G2GK9QyOG6w9d7I248zzCNC0Kysn5chKqTYgkGx25/cY1qdXXbgMJpVaqu3hoFLlqg6lFjxbtgOu0Zsr+DrGKNPXXb5ixrH4omhEcSCOBQyszou7Fdgzck25sBvjLOguX0gdTqqKm+NSYHnefGfQ3UEj20hNGhYx6C2xuTfb7+mI/AueWMXXxhKhitP1lFQitpnkelMckcN1nSRRZmUXZQCbkAH5hpvfvi9WmVOG7xLV69tTjIxibxfiFBO4+Iy+AnVcWJ5IA3Nt9gBv6DDQ0SNxmCqWi3g8H5T1HxPksAU1cxkARVLBG2Ok3Qlf1FGNxhBay77R1kfhvNfA7wWDJYpMuSGlKiNgpBdSNdreY6bEMbA6huCMQ9eCVMpZRhdnpF8XhWriMhUo7siokuoC3lVSxBQkG2o3Vu+4OBbIsabFyRA5JaqDogaw8MD+XqXXyh7NzZuFBDC524scUCsJTc6kfKYSeKZVS4YVEV3CvKi3PljVbiw2Ez24G2JFjDoZw1Vi9DmUmetE1RDTTQr0+mXDKzKRYHVpCelhzzq24wYXMpjg1LI4GIkocvhmVXhqa+mLRvJYTlgoRtJvc3J77YONVnhlENXr0cZZB0MTZhmtVFTrUUuaTTRtJ07PGLg21f/AFAfb98M6UValiNuMRzSeRqidoxFcXjqvBGpoJTfmSFb/utsMP4bX1zH/wAFtHwuQJceETV36xoKOEFSC6HSxHPC6/QHGdZRTWcqeflE9XbY6+WbC3sekOk8G001ybo4ILNCSm53+/3GBu6PxiZFdD1YJb6R0qx0kLMWcou5LMzn02udvoLDA2YVrk9IzWjXOFXqYNQ+IllcrGjFQmssbDkXAt9sBr1Ku2FHaNX6Fqa9znnPSS2S5mslZHOwsrtcD0uLC/8AGFFYNfkwrLinEroWkjEz1OkoJPy9gTYmw/uMOAHk2DMTPQCvicHIVdpHkYs7HysNigHGn0xQ6YMSWPPb2jX+oMiqqDgdffPrFmc1hVoqZ5TrJ88wWxCk7AW7na5GA3uQVrJ5PfuI7pKgyvqVXgdF7ZjihaZHEcn5ikHTJcA7dmHr7jDNZdW2Nz7zOuFNi76+D3Hb6GB+KvEi0nTXQzvJcgAgWAtc3P1G2Ov1AqGSIbw3wttaW+LaB3mnhfxNHWBgmtXX5lYDjsQRt/vjEUahbukt4j4VboiN5BB7zy7xF+ENV1WandJkYk+dtLC5vvtY/Uc+mDzL6Sb8Z5E2XQR0hbU8h60xHG11RB6gXY39T7Y6dPsH4Y5iyqyxrpZQw/NXgi/+cRJn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Synonyms for Price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Rent</a:t>
            </a:r>
          </a:p>
          <a:p>
            <a:pPr eaLnBrk="1" hangingPunct="1"/>
            <a:r>
              <a:rPr lang="en-US" smtClean="0"/>
              <a:t>Tuition</a:t>
            </a:r>
          </a:p>
          <a:p>
            <a:pPr eaLnBrk="1" hangingPunct="1"/>
            <a:r>
              <a:rPr lang="en-US" smtClean="0"/>
              <a:t>Fee</a:t>
            </a:r>
          </a:p>
          <a:p>
            <a:pPr eaLnBrk="1" hangingPunct="1"/>
            <a:r>
              <a:rPr lang="en-US" smtClean="0"/>
              <a:t>Fare</a:t>
            </a:r>
          </a:p>
          <a:p>
            <a:pPr eaLnBrk="1" hangingPunct="1"/>
            <a:r>
              <a:rPr lang="en-US" smtClean="0"/>
              <a:t>Rate</a:t>
            </a:r>
          </a:p>
          <a:p>
            <a:pPr eaLnBrk="1" hangingPunct="1"/>
            <a:r>
              <a:rPr lang="en-US" smtClean="0"/>
              <a:t>Toll</a:t>
            </a:r>
          </a:p>
          <a:p>
            <a:pPr eaLnBrk="1" hangingPunct="1"/>
            <a:r>
              <a:rPr lang="en-US" smtClean="0"/>
              <a:t>Premium</a:t>
            </a:r>
          </a:p>
          <a:p>
            <a:pPr eaLnBrk="1" hangingPunct="1"/>
            <a:r>
              <a:rPr lang="en-US" smtClean="0"/>
              <a:t>Honorarium 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267200" y="1600200"/>
            <a:ext cx="4191000" cy="4572000"/>
          </a:xfrm>
        </p:spPr>
        <p:txBody>
          <a:bodyPr/>
          <a:lstStyle/>
          <a:p>
            <a:pPr eaLnBrk="1" hangingPunct="1"/>
            <a:r>
              <a:rPr lang="en-US" smtClean="0"/>
              <a:t>Special assessment</a:t>
            </a:r>
          </a:p>
          <a:p>
            <a:pPr eaLnBrk="1" hangingPunct="1"/>
            <a:r>
              <a:rPr lang="en-US" smtClean="0"/>
              <a:t>Bribe</a:t>
            </a:r>
          </a:p>
          <a:p>
            <a:pPr eaLnBrk="1" hangingPunct="1"/>
            <a:r>
              <a:rPr lang="en-US" smtClean="0"/>
              <a:t>Dues</a:t>
            </a:r>
          </a:p>
          <a:p>
            <a:pPr eaLnBrk="1" hangingPunct="1"/>
            <a:r>
              <a:rPr lang="en-US" smtClean="0"/>
              <a:t>Salary</a:t>
            </a:r>
          </a:p>
          <a:p>
            <a:pPr eaLnBrk="1" hangingPunct="1"/>
            <a:r>
              <a:rPr lang="en-US" smtClean="0"/>
              <a:t>Commission</a:t>
            </a:r>
          </a:p>
          <a:p>
            <a:pPr eaLnBrk="1" hangingPunct="1"/>
            <a:r>
              <a:rPr lang="en-US" smtClean="0"/>
              <a:t>Wage</a:t>
            </a:r>
          </a:p>
          <a:p>
            <a:pPr eaLnBrk="1" hangingPunct="1"/>
            <a:r>
              <a:rPr lang="en-US" smtClean="0"/>
              <a:t>Tax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5"/>
          <p:cNvSpPr>
            <a:spLocks noGrp="1"/>
          </p:cNvSpPr>
          <p:nvPr>
            <p:ph type="title"/>
          </p:nvPr>
        </p:nvSpPr>
        <p:spPr>
          <a:xfrm>
            <a:off x="914400" y="381000"/>
            <a:ext cx="7162800" cy="1295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 dirty="0"/>
              <a:t>T</a:t>
            </a:r>
            <a:r>
              <a:rPr lang="en-US" sz="3200" b="1" dirty="0" smtClean="0"/>
              <a:t>he Internet Changes the Pricing Environment </a:t>
            </a:r>
            <a:br>
              <a:rPr lang="en-US" sz="3200" b="1" dirty="0" smtClean="0"/>
            </a:br>
            <a:r>
              <a:rPr lang="en-US" sz="3200" b="1" dirty="0" smtClean="0"/>
              <a:t>By Providing Information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95021"/>
            <a:ext cx="7772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dirty="0" smtClean="0"/>
              <a:t>Buyers</a:t>
            </a:r>
            <a:endParaRPr lang="en-GB" sz="2800" dirty="0" smtClean="0"/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Get Instant price comparison from thousands of vendors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Name their price and have it met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Get products free</a:t>
            </a:r>
          </a:p>
          <a:p>
            <a:r>
              <a:rPr lang="en-GB" sz="2800" b="1" u="sng" dirty="0" smtClean="0"/>
              <a:t>Sellers</a:t>
            </a:r>
            <a:r>
              <a:rPr lang="en-GB" sz="28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Monitor customer behaviour and tailors offers to an individual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Give certain customers access to special prices</a:t>
            </a:r>
          </a:p>
          <a:p>
            <a:r>
              <a:rPr lang="en-GB" sz="2800" dirty="0" smtClean="0"/>
              <a:t>Both </a:t>
            </a:r>
            <a:r>
              <a:rPr lang="en-GB" sz="2800" b="1" u="sng" dirty="0" smtClean="0"/>
              <a:t>Buyers</a:t>
            </a:r>
            <a:r>
              <a:rPr lang="en-GB" sz="2800" dirty="0" smtClean="0"/>
              <a:t> and </a:t>
            </a:r>
            <a:r>
              <a:rPr lang="en-GB" sz="2800" b="1" u="sng" dirty="0" smtClean="0"/>
              <a:t>Sellers</a:t>
            </a:r>
            <a:r>
              <a:rPr lang="en-GB" sz="2800" dirty="0" smtClean="0"/>
              <a:t> </a:t>
            </a:r>
          </a:p>
          <a:p>
            <a:r>
              <a:rPr lang="en-GB" sz="2800" dirty="0" smtClean="0"/>
              <a:t>Negotiate price in online auctions </a:t>
            </a:r>
            <a:endParaRPr lang="en-GB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Pricing Mistakes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001000" cy="4572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Determine costs and take traditional industry margins</a:t>
            </a:r>
          </a:p>
          <a:p>
            <a:pPr eaLnBrk="1" hangingPunct="1"/>
            <a:r>
              <a:rPr lang="en-US" smtClean="0"/>
              <a:t>Failure to revise price to capitalize on market changes</a:t>
            </a:r>
          </a:p>
          <a:p>
            <a:pPr eaLnBrk="1" hangingPunct="1"/>
            <a:r>
              <a:rPr lang="en-US" smtClean="0"/>
              <a:t>Setting price independently of the rest of the marketing mix</a:t>
            </a:r>
          </a:p>
          <a:p>
            <a:pPr eaLnBrk="1" hangingPunct="1"/>
            <a:r>
              <a:rPr lang="en-US" smtClean="0"/>
              <a:t>Failure to vary price by product item, market segment, distribution channels, and purchase occasion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Consumer Psychology </a:t>
            </a:r>
            <a:br>
              <a:rPr lang="en-US" smtClean="0"/>
            </a:br>
            <a:r>
              <a:rPr lang="en-US" smtClean="0"/>
              <a:t>and Pricing</a:t>
            </a:r>
          </a:p>
        </p:txBody>
      </p:sp>
      <p:sp>
        <p:nvSpPr>
          <p:cNvPr id="26627" name="Rectangle 8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b="1" dirty="0" smtClean="0"/>
              <a:t>Reference Prices</a:t>
            </a:r>
            <a:r>
              <a:rPr lang="en-US" dirty="0" smtClean="0"/>
              <a:t>: Pricing information a consumer retains in memory that is used to interpret and evaluate a new price </a:t>
            </a:r>
          </a:p>
          <a:p>
            <a:pPr eaLnBrk="1" hangingPunct="1"/>
            <a:r>
              <a:rPr lang="en-US" b="1" dirty="0"/>
              <a:t>Price-quality inferences</a:t>
            </a:r>
            <a:r>
              <a:rPr lang="en-US" dirty="0" smtClean="0"/>
              <a:t>: Many consumers use price as an indicator of quality.</a:t>
            </a:r>
          </a:p>
          <a:p>
            <a:pPr eaLnBrk="1" hangingPunct="1"/>
            <a:r>
              <a:rPr lang="en-US" b="1" dirty="0"/>
              <a:t>Price endings</a:t>
            </a:r>
            <a:r>
              <a:rPr lang="en-US" dirty="0" smtClean="0"/>
              <a:t>: Sellers believe price end in odd number. </a:t>
            </a:r>
          </a:p>
          <a:p>
            <a:r>
              <a:rPr lang="en-US" b="1" dirty="0"/>
              <a:t>Price cues</a:t>
            </a:r>
            <a:r>
              <a:rPr lang="en-US" dirty="0" smtClean="0"/>
              <a:t>: Any marketing tactic used to persuade customers that prices offer good value compared to competitors' prices, past prices or future prices.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Steps in Setting Price</a:t>
            </a:r>
          </a:p>
        </p:txBody>
      </p:sp>
      <p:sp>
        <p:nvSpPr>
          <p:cNvPr id="32771" name="Rectangle 1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Select the price objective</a:t>
            </a:r>
          </a:p>
          <a:p>
            <a:pPr eaLnBrk="1" hangingPunct="1"/>
            <a:r>
              <a:rPr lang="en-US" smtClean="0"/>
              <a:t>Determine demand</a:t>
            </a:r>
          </a:p>
          <a:p>
            <a:pPr eaLnBrk="1" hangingPunct="1"/>
            <a:r>
              <a:rPr lang="en-US" smtClean="0"/>
              <a:t>Estimate costs</a:t>
            </a:r>
          </a:p>
          <a:p>
            <a:pPr eaLnBrk="1" hangingPunct="1"/>
            <a:r>
              <a:rPr lang="en-US" smtClean="0"/>
              <a:t>Analyze competitor price mix</a:t>
            </a:r>
          </a:p>
          <a:p>
            <a:pPr eaLnBrk="1" hangingPunct="1"/>
            <a:r>
              <a:rPr lang="en-US" smtClean="0"/>
              <a:t>Select pricing method</a:t>
            </a:r>
          </a:p>
          <a:p>
            <a:pPr eaLnBrk="1" hangingPunct="1"/>
            <a:r>
              <a:rPr lang="en-US" smtClean="0"/>
              <a:t>Select final price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dirty="0" smtClean="0"/>
              <a:t>Step 1: Selecting the Pricing Objective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2" indent="-342900" algn="just">
              <a:lnSpc>
                <a:spcPct val="90000"/>
              </a:lnSpc>
            </a:pPr>
            <a:r>
              <a:rPr lang="en-US" sz="3200" b="1" dirty="0" smtClean="0"/>
              <a:t>Survival:</a:t>
            </a:r>
            <a:r>
              <a:rPr lang="en-US" sz="3200" dirty="0" smtClean="0"/>
              <a:t> Short term strategy to overcome overcapacity, intense competition, or changing consumer wants Objective should be to cover all variable costs and if possible some fixed costs </a:t>
            </a:r>
          </a:p>
          <a:p>
            <a:pPr marL="342900" lvl="2" indent="-342900" algn="just">
              <a:lnSpc>
                <a:spcPct val="90000"/>
              </a:lnSpc>
            </a:pPr>
            <a:r>
              <a:rPr lang="en-US" sz="3200" b="1" dirty="0" smtClean="0"/>
              <a:t>Maximize Current Profit:</a:t>
            </a:r>
            <a:r>
              <a:rPr lang="en-US" sz="3200" dirty="0" smtClean="0"/>
              <a:t> cash flow or return on investment</a:t>
            </a:r>
            <a:endParaRPr lang="en-GB" sz="3200" dirty="0" smtClean="0"/>
          </a:p>
          <a:p>
            <a:pPr marL="342900" lvl="2" indent="-342900" algn="just">
              <a:lnSpc>
                <a:spcPct val="90000"/>
              </a:lnSpc>
            </a:pPr>
            <a:r>
              <a:rPr lang="en-US" sz="3200" b="1" dirty="0" smtClean="0"/>
              <a:t>Maximum Market Share:</a:t>
            </a:r>
            <a:r>
              <a:rPr lang="en-US" sz="3200" dirty="0" smtClean="0"/>
              <a:t> (market-penetration pricing) – Assuming high price sensitivity, firms will lower price which should precipitate a dramatic increase in volume. </a:t>
            </a:r>
            <a:endParaRPr lang="en-GB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dirty="0" smtClean="0"/>
              <a:t>Step 1: Selecting the Pricing Objective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2" indent="-342900" algn="just">
              <a:lnSpc>
                <a:spcPct val="90000"/>
              </a:lnSpc>
            </a:pPr>
            <a:r>
              <a:rPr lang="en-US" sz="3200" b="1" dirty="0" smtClean="0"/>
              <a:t>Market Skimming </a:t>
            </a:r>
            <a:r>
              <a:rPr lang="en-US" sz="3200" dirty="0" smtClean="0"/>
              <a:t>- appeals to high-end market segments, early adopter segments especially in rapidly changing technology markets (e.g. phones, tablets). Prices start high and drop lower over time. Good strategy when:</a:t>
            </a:r>
            <a:endParaRPr lang="en-GB" sz="3200" dirty="0" smtClean="0"/>
          </a:p>
          <a:p>
            <a:pPr marL="800100" lvl="3" indent="-342900" algn="just">
              <a:lnSpc>
                <a:spcPct val="90000"/>
              </a:lnSpc>
            </a:pPr>
            <a:r>
              <a:rPr lang="en-US" sz="3200" dirty="0" smtClean="0"/>
              <a:t>A sufficient number of buyers have a high current demand</a:t>
            </a:r>
            <a:endParaRPr lang="en-GB" sz="3200" dirty="0" smtClean="0"/>
          </a:p>
          <a:p>
            <a:pPr marL="800100" lvl="3" indent="-342900" algn="just">
              <a:lnSpc>
                <a:spcPct val="90000"/>
              </a:lnSpc>
            </a:pPr>
            <a:r>
              <a:rPr lang="en-US" sz="3200" dirty="0" smtClean="0"/>
              <a:t>Unit costs of producing a small volume are not so high that they cancel the advantage of charging what the market will bear</a:t>
            </a:r>
            <a:endParaRPr lang="en-GB" sz="3200" dirty="0" smtClean="0"/>
          </a:p>
          <a:p>
            <a:pPr marL="342900" lvl="2" indent="-342900" algn="just">
              <a:lnSpc>
                <a:spcPct val="90000"/>
              </a:lnSpc>
              <a:buNone/>
            </a:pPr>
            <a:endParaRPr lang="en-GB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dirty="0" smtClean="0"/>
              <a:t>Step 1: Selecting the Pricing Objective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00100" lvl="3" indent="-342900" algn="just">
              <a:lnSpc>
                <a:spcPct val="90000"/>
              </a:lnSpc>
            </a:pPr>
            <a:r>
              <a:rPr lang="en-US" sz="3200" dirty="0" smtClean="0"/>
              <a:t>Initial high price does not attract competitors</a:t>
            </a:r>
            <a:endParaRPr lang="en-GB" sz="3200" dirty="0" smtClean="0"/>
          </a:p>
          <a:p>
            <a:pPr marL="800100" lvl="3" indent="-342900" algn="just">
              <a:lnSpc>
                <a:spcPct val="90000"/>
              </a:lnSpc>
            </a:pPr>
            <a:r>
              <a:rPr lang="en-US" sz="3200" dirty="0" smtClean="0"/>
              <a:t>High price communicates the image of a superior product</a:t>
            </a:r>
            <a:endParaRPr lang="en-GB" sz="3200" dirty="0" smtClean="0"/>
          </a:p>
          <a:p>
            <a:pPr marL="354013" lvl="3">
              <a:buFont typeface="Arial" pitchFamily="34" charset="0"/>
              <a:buChar char="•"/>
            </a:pPr>
            <a:r>
              <a:rPr lang="en-US" sz="3200" b="1" dirty="0" smtClean="0"/>
              <a:t>Product-Quality Leadership </a:t>
            </a:r>
            <a:r>
              <a:rPr lang="en-US" sz="3200" dirty="0" smtClean="0"/>
              <a:t>- premium quality connotes premium price</a:t>
            </a:r>
            <a:endParaRPr lang="en-GB" sz="3200" dirty="0" smtClean="0"/>
          </a:p>
          <a:p>
            <a:pPr marL="342900" lvl="2" indent="-342900" algn="just">
              <a:lnSpc>
                <a:spcPct val="90000"/>
              </a:lnSpc>
            </a:pPr>
            <a:endParaRPr lang="en-GB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Step 2: Determining Demand</a:t>
            </a:r>
          </a:p>
        </p:txBody>
      </p:sp>
      <p:sp>
        <p:nvSpPr>
          <p:cNvPr id="36867" name="Rectangle 8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550" lvl="2" indent="0" algn="just">
              <a:buNone/>
            </a:pPr>
            <a:r>
              <a:rPr lang="en-US" sz="2800" b="1" dirty="0" smtClean="0"/>
              <a:t>Price Sensitivity</a:t>
            </a:r>
            <a:r>
              <a:rPr lang="en-US" sz="2800" dirty="0" smtClean="0"/>
              <a:t> - some characteristics associated with decreased price sensitivity</a:t>
            </a:r>
            <a:endParaRPr lang="en-GB" sz="2800" dirty="0" smtClean="0"/>
          </a:p>
          <a:p>
            <a:pPr marL="539750" lvl="2" indent="0" algn="just">
              <a:buFont typeface="Calibri" pitchFamily="34" charset="0"/>
              <a:buChar char="‒"/>
            </a:pPr>
            <a:r>
              <a:rPr lang="en-GB" sz="2800" dirty="0" smtClean="0"/>
              <a:t>	</a:t>
            </a:r>
            <a:r>
              <a:rPr lang="en-US" sz="2800" dirty="0" smtClean="0"/>
              <a:t>Customers are less sensitive to low-cost items or items purchased infrequently</a:t>
            </a:r>
            <a:endParaRPr lang="en-GB" sz="2800" dirty="0" smtClean="0"/>
          </a:p>
          <a:p>
            <a:pPr marL="539750" lvl="2" indent="271463" algn="just">
              <a:buFont typeface="Calibri" pitchFamily="34" charset="0"/>
              <a:buChar char="‒"/>
            </a:pPr>
            <a:r>
              <a:rPr lang="en-GB" sz="2800" dirty="0" smtClean="0"/>
              <a:t>	</a:t>
            </a:r>
            <a:r>
              <a:rPr lang="en-US" sz="2800" dirty="0" smtClean="0"/>
              <a:t> Seller can charge a higher price than competitors if customers are convinced it offers a lower </a:t>
            </a:r>
            <a:r>
              <a:rPr lang="en-US" sz="2800" i="1" dirty="0" smtClean="0"/>
              <a:t>total cost of ownership</a:t>
            </a:r>
            <a:r>
              <a:rPr lang="en-US" sz="2800" dirty="0" smtClean="0"/>
              <a:t> (TCO) </a:t>
            </a:r>
            <a:endParaRPr lang="en-GB" sz="2800" dirty="0" smtClean="0"/>
          </a:p>
          <a:p>
            <a:pPr marL="539750" lvl="2" indent="-82550" algn="just">
              <a:buFont typeface="Calibri" pitchFamily="34" charset="0"/>
              <a:buChar char="‒"/>
            </a:pPr>
            <a:r>
              <a:rPr lang="en-GB" sz="2800" dirty="0" smtClean="0"/>
              <a:t>	</a:t>
            </a:r>
            <a:r>
              <a:rPr lang="en-US" sz="2800" dirty="0" smtClean="0"/>
              <a:t>Internet has potential to increase price sensitivity but must also target non-price-sensitive consumers as well as to not leave “money on the table”</a:t>
            </a:r>
            <a:endParaRPr lang="en-GB" sz="28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Factors Leading to Less Price Sensitivity</a:t>
            </a:r>
          </a:p>
        </p:txBody>
      </p:sp>
      <p:sp>
        <p:nvSpPr>
          <p:cNvPr id="40962" name="Rectangle 8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153400" cy="4572000"/>
          </a:xfrm>
        </p:spPr>
        <p:txBody>
          <a:bodyPr/>
          <a:lstStyle/>
          <a:p>
            <a:pPr eaLnBrk="1" hangingPunct="1"/>
            <a:r>
              <a:rPr lang="en-US" sz="2400" smtClean="0"/>
              <a:t>The product is more distinctive</a:t>
            </a:r>
          </a:p>
          <a:p>
            <a:pPr eaLnBrk="1" hangingPunct="1"/>
            <a:r>
              <a:rPr lang="en-US" sz="2400" smtClean="0"/>
              <a:t>Buyers are less aware of substitutes</a:t>
            </a:r>
          </a:p>
          <a:p>
            <a:pPr eaLnBrk="1" hangingPunct="1"/>
            <a:r>
              <a:rPr lang="en-US" sz="2400" smtClean="0"/>
              <a:t>Buyers cannot easily compare the quality of substitutes</a:t>
            </a:r>
          </a:p>
          <a:p>
            <a:pPr eaLnBrk="1" hangingPunct="1"/>
            <a:r>
              <a:rPr lang="en-US" sz="2400" smtClean="0"/>
              <a:t>Expenditure is a smaller part of buyer’s total income</a:t>
            </a:r>
          </a:p>
          <a:p>
            <a:pPr eaLnBrk="1" hangingPunct="1"/>
            <a:r>
              <a:rPr lang="en-US" sz="2400" smtClean="0"/>
              <a:t>Expenditure is small compared to the total cost</a:t>
            </a:r>
          </a:p>
          <a:p>
            <a:pPr eaLnBrk="1" hangingPunct="1"/>
            <a:r>
              <a:rPr lang="en-US" sz="2400" smtClean="0"/>
              <a:t>Part of the cost is paid by another party</a:t>
            </a:r>
          </a:p>
          <a:p>
            <a:pPr eaLnBrk="1" hangingPunct="1"/>
            <a:r>
              <a:rPr lang="en-US" sz="2400" smtClean="0"/>
              <a:t>Product is used with previously purchased assets</a:t>
            </a:r>
          </a:p>
          <a:p>
            <a:pPr eaLnBrk="1" hangingPunct="1"/>
            <a:r>
              <a:rPr lang="en-US" sz="2400" smtClean="0"/>
              <a:t>Product is assumed to have high quality and prestige</a:t>
            </a:r>
          </a:p>
          <a:p>
            <a:pPr eaLnBrk="1" hangingPunct="1"/>
            <a:r>
              <a:rPr lang="en-US" sz="2400" smtClean="0"/>
              <a:t>Buyers cannot store the product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2: Determining Demand</a:t>
            </a:r>
          </a:p>
        </p:txBody>
      </p:sp>
      <p:sp>
        <p:nvSpPr>
          <p:cNvPr id="36867" name="Rectangle 8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2550" lvl="3" indent="0">
              <a:buNone/>
            </a:pPr>
            <a:r>
              <a:rPr lang="en-US" sz="2800" b="1" dirty="0" smtClean="0"/>
              <a:t>Estimating Demand Curves</a:t>
            </a:r>
            <a:r>
              <a:rPr lang="en-US" sz="2800" dirty="0" smtClean="0"/>
              <a:t> – several different methods of measurements </a:t>
            </a:r>
            <a:endParaRPr lang="en-GB" sz="2800" dirty="0" smtClean="0"/>
          </a:p>
          <a:p>
            <a:pPr marL="976313" lvl="3"/>
            <a:r>
              <a:rPr lang="en-US" sz="2800" dirty="0" smtClean="0"/>
              <a:t>Conduct surveys – information somewhat subjective </a:t>
            </a:r>
            <a:endParaRPr lang="en-GB" sz="2800" dirty="0" smtClean="0"/>
          </a:p>
          <a:p>
            <a:pPr marL="976313" lvl="3"/>
            <a:r>
              <a:rPr lang="en-US" sz="2800" dirty="0" smtClean="0"/>
              <a:t>Experiment by changing prices for same product without alienating consumers or violating regulatory requirements</a:t>
            </a:r>
            <a:endParaRPr lang="en-GB" sz="2800" dirty="0" smtClean="0"/>
          </a:p>
          <a:p>
            <a:pPr marL="976313" lvl="3"/>
            <a:r>
              <a:rPr lang="en-US" sz="2800" dirty="0" smtClean="0"/>
              <a:t>Statistically analyze past prices, quantities sold and other factors to gain understanding of price/demand relationships</a:t>
            </a:r>
            <a:endParaRPr lang="en-GB" sz="2800" dirty="0" smtClean="0"/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2: Determining Demand</a:t>
            </a:r>
          </a:p>
        </p:txBody>
      </p:sp>
      <p:sp>
        <p:nvSpPr>
          <p:cNvPr id="36867" name="Rectangle 8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marL="539750" lvl="3" indent="-457200">
              <a:buFont typeface="Arial" pitchFamily="34" charset="0"/>
              <a:buChar char="•"/>
            </a:pPr>
            <a:r>
              <a:rPr lang="en-US" sz="2800" b="1" dirty="0" smtClean="0"/>
              <a:t>Price elasticity of demand</a:t>
            </a:r>
            <a:endParaRPr lang="en-GB" sz="2800" dirty="0" smtClean="0"/>
          </a:p>
          <a:p>
            <a:pPr marL="976313" lvl="3" algn="just"/>
            <a:r>
              <a:rPr lang="en-US" sz="2800" dirty="0" smtClean="0"/>
              <a:t>Determination of the affect of a change in price on overall demand  </a:t>
            </a:r>
            <a:endParaRPr lang="en-GB" sz="2800" dirty="0" smtClean="0"/>
          </a:p>
          <a:p>
            <a:pPr marL="976313" lvl="3" algn="just"/>
            <a:r>
              <a:rPr lang="en-US" sz="2800" dirty="0" smtClean="0"/>
              <a:t>If demand changes considerably with a change in price, it is elastic. If demand does not change significantly or in parallel with the price, it is inelastic</a:t>
            </a:r>
            <a:endParaRPr lang="en-GB" sz="2800" dirty="0" smtClean="0"/>
          </a:p>
          <a:p>
            <a:pPr marL="976313" lvl="3" algn="just"/>
            <a:r>
              <a:rPr lang="en-US" sz="2800" dirty="0" smtClean="0"/>
              <a:t>Long-run price elasticity – buyers continue to purchase from current supplier after a price increase but eventually switch suppliers.  </a:t>
            </a:r>
            <a:endParaRPr lang="en-GB" sz="2800" dirty="0" smtClean="0"/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3: Estimating Costs</a:t>
            </a:r>
          </a:p>
        </p:txBody>
      </p:sp>
      <p:sp>
        <p:nvSpPr>
          <p:cNvPr id="43011" name="Rectangle 8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69875" lvl="2"/>
            <a:r>
              <a:rPr lang="en-US" sz="3200" b="1" dirty="0" smtClean="0"/>
              <a:t>Types of Costs and Levels of Production</a:t>
            </a:r>
            <a:r>
              <a:rPr lang="en-US" sz="3200" dirty="0" smtClean="0"/>
              <a:t> - fixed, variable, total, and average  costs</a:t>
            </a:r>
            <a:endParaRPr lang="en-GB" sz="3200" dirty="0" smtClean="0"/>
          </a:p>
          <a:p>
            <a:pPr marL="727075" lvl="3" indent="644525" algn="just"/>
            <a:r>
              <a:rPr lang="en-US" sz="3200" dirty="0" smtClean="0"/>
              <a:t>To price intelligently, companies need to know its costs with different levels of production</a:t>
            </a:r>
            <a:endParaRPr lang="en-GB" sz="3200" dirty="0" smtClean="0"/>
          </a:p>
          <a:p>
            <a:pPr marL="727075" lvl="3" indent="644525" algn="just"/>
            <a:r>
              <a:rPr lang="en-US" sz="3200" dirty="0" smtClean="0"/>
              <a:t>To estimate the real profitability of selling to different types of retailers or customers, firms should use </a:t>
            </a:r>
            <a:r>
              <a:rPr lang="en-US" sz="3200" i="1" dirty="0" smtClean="0"/>
              <a:t>activity-based-cost</a:t>
            </a:r>
            <a:r>
              <a:rPr lang="en-US" sz="3200" dirty="0" smtClean="0"/>
              <a:t> (ABC) </a:t>
            </a:r>
            <a:r>
              <a:rPr lang="en-US" sz="3200" i="1" dirty="0" smtClean="0"/>
              <a:t>accounting</a:t>
            </a:r>
            <a:r>
              <a:rPr lang="en-US" sz="3200" dirty="0" smtClean="0"/>
              <a:t> instead of standard cost accounting</a:t>
            </a:r>
            <a:endParaRPr lang="en-GB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3: Estimating Costs</a:t>
            </a:r>
          </a:p>
        </p:txBody>
      </p:sp>
      <p:sp>
        <p:nvSpPr>
          <p:cNvPr id="43011" name="Rectangle 8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marL="187325" lvl="2" indent="269875"/>
            <a:r>
              <a:rPr lang="en-US" sz="2800" b="1" dirty="0" smtClean="0"/>
              <a:t>Accumulated Production </a:t>
            </a:r>
            <a:r>
              <a:rPr lang="en-US" sz="2800" dirty="0" smtClean="0"/>
              <a:t> </a:t>
            </a:r>
            <a:endParaRPr lang="en-GB" sz="2800" dirty="0" smtClean="0"/>
          </a:p>
          <a:p>
            <a:pPr marL="811213" lvl="3" indent="82550" algn="just"/>
            <a:r>
              <a:rPr lang="en-US" sz="2800" dirty="0" smtClean="0"/>
              <a:t>Average cost falls with accumulated production experience also referred to as </a:t>
            </a:r>
            <a:r>
              <a:rPr lang="en-US" sz="2800" i="1" dirty="0" smtClean="0"/>
              <a:t>experience curve </a:t>
            </a:r>
            <a:r>
              <a:rPr lang="en-US" sz="2800" dirty="0" smtClean="0"/>
              <a:t>or </a:t>
            </a:r>
            <a:r>
              <a:rPr lang="en-US" sz="2800" i="1" dirty="0" smtClean="0"/>
              <a:t>learning curve</a:t>
            </a:r>
            <a:endParaRPr lang="en-GB" sz="2800" dirty="0" smtClean="0"/>
          </a:p>
          <a:p>
            <a:pPr marL="811213" lvl="3" indent="82550" algn="just"/>
            <a:r>
              <a:rPr lang="en-US" sz="2800" dirty="0" smtClean="0"/>
              <a:t>Experience-curve pricing can be risky because aggressive pricing might create a cheap image</a:t>
            </a:r>
            <a:endParaRPr lang="en-GB" sz="2800" dirty="0" smtClean="0"/>
          </a:p>
          <a:p>
            <a:pPr marL="811213" lvl="3" indent="82550" algn="just"/>
            <a:r>
              <a:rPr lang="en-US" sz="2800" dirty="0" smtClean="0"/>
              <a:t>Advantages from experience curve may lead to expansion which is a risk if there is a major technology improvement which eliminates competitive advantage and passes the advantage to other firms who adopt new technology rendering current technology obsolete </a:t>
            </a:r>
            <a:endParaRPr lang="en-GB" sz="2800" dirty="0" smtClean="0"/>
          </a:p>
          <a:p>
            <a:pPr marL="811213" lvl="2" indent="560388"/>
            <a:endParaRPr lang="en-GB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3: Estimating Costs</a:t>
            </a:r>
          </a:p>
        </p:txBody>
      </p:sp>
      <p:sp>
        <p:nvSpPr>
          <p:cNvPr id="43011" name="Rectangle 8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marL="811213" lvl="2" indent="-457200"/>
            <a:r>
              <a:rPr lang="en-US" sz="3600" b="1" dirty="0" smtClean="0"/>
              <a:t>Target costing </a:t>
            </a:r>
            <a:r>
              <a:rPr lang="en-US" sz="3600" dirty="0" smtClean="0"/>
              <a:t>- determine price that must be charged according to market research</a:t>
            </a:r>
            <a:endParaRPr lang="en-GB" sz="3600" dirty="0" smtClean="0"/>
          </a:p>
          <a:p>
            <a:pPr marL="811213" lvl="2" indent="560388"/>
            <a:endParaRPr lang="en-GB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Analyzing Competitor’s Costs 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524000"/>
            <a:ext cx="310673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5: Selecting a Pricing Method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pPr marL="354013" lvl="2" indent="560388"/>
            <a:r>
              <a:rPr lang="en-US" sz="3900" b="1" dirty="0" smtClean="0"/>
              <a:t>Markup pricing:</a:t>
            </a:r>
            <a:r>
              <a:rPr lang="en-US" sz="3900" dirty="0" smtClean="0"/>
              <a:t> Standard mark-up, but can vary according to product categories. Markup price = unit cost / (1 – desired return on sales)</a:t>
            </a:r>
            <a:endParaRPr lang="en-GB" sz="3900" dirty="0" smtClean="0"/>
          </a:p>
          <a:p>
            <a:pPr marL="354013" lvl="2" indent="560388"/>
            <a:r>
              <a:rPr lang="en-US" sz="3900" b="1" dirty="0" smtClean="0"/>
              <a:t>Target return pricing</a:t>
            </a:r>
            <a:r>
              <a:rPr lang="en-US" sz="3900" dirty="0" smtClean="0"/>
              <a:t>: To make a fair return on investment. Target-return-price = unit cost/(desired return X invested capital)/unit sales. 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Step 5: Selecting a Pricing Method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354013" lvl="2" indent="-84138"/>
            <a:r>
              <a:rPr lang="en-US" b="1" dirty="0" smtClean="0"/>
              <a:t>     Perceived value pricing </a:t>
            </a:r>
            <a:r>
              <a:rPr lang="en-US" dirty="0" smtClean="0"/>
              <a:t>- based on buyer perceptions. Many firms are now adopting this approach. </a:t>
            </a:r>
            <a:endParaRPr lang="en-GB" dirty="0" smtClean="0"/>
          </a:p>
          <a:p>
            <a:pPr marL="354013" lvl="2" indent="-84138"/>
            <a:r>
              <a:rPr lang="en-US" dirty="0" smtClean="0"/>
              <a:t>      </a:t>
            </a:r>
            <a:r>
              <a:rPr lang="en-US" b="1" dirty="0" smtClean="0"/>
              <a:t>Value pricing</a:t>
            </a:r>
            <a:r>
              <a:rPr lang="en-US" dirty="0" smtClean="0"/>
              <a:t> – fairly low price for a high quality offering </a:t>
            </a:r>
            <a:endParaRPr lang="en-GB" dirty="0" smtClean="0"/>
          </a:p>
          <a:p>
            <a:pPr marL="1350963" lvl="3" indent="-623888" algn="just"/>
            <a:r>
              <a:rPr lang="en-US" sz="2400" dirty="0" smtClean="0"/>
              <a:t>Everyday low pricing (EDLP),no promotions and no change to price. This eliminates week-to-week price uncertainty. The reason firms have adopted this price strategy is that constant sales and promotions are costly and have eroded consumer confidence in everyday shelf prices.  </a:t>
            </a:r>
            <a:endParaRPr lang="en-GB" sz="2400" dirty="0" smtClean="0"/>
          </a:p>
          <a:p>
            <a:pPr marL="1350963" lvl="3" indent="-539750" algn="just"/>
            <a:r>
              <a:rPr lang="en-US" sz="2400" dirty="0" smtClean="0"/>
              <a:t>High-low pricing – Charge higher prices on an everyday basis but run frequent promotions with prices temporarily lower than the EDLP level.</a:t>
            </a:r>
            <a:endParaRPr lang="en-GB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Selecting a Pricing Method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/>
            <a:r>
              <a:rPr lang="en-US" sz="4800" dirty="0" smtClean="0"/>
              <a:t>Going rate pricing - base price on that of competitors</a:t>
            </a:r>
          </a:p>
          <a:p>
            <a:pPr marL="342900" lvl="2" indent="-342900" algn="ctr">
              <a:buNone/>
            </a:pPr>
            <a:r>
              <a:rPr lang="en-US" sz="4800" dirty="0" smtClean="0"/>
              <a:t> (“follow the leader”)</a:t>
            </a:r>
            <a:endParaRPr lang="en-GB" sz="4800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Auction-Type Pricing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1524000"/>
            <a:ext cx="78486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lvl="2" indent="-87313"/>
            <a:r>
              <a:rPr lang="en-US" sz="2400" dirty="0" smtClean="0"/>
              <a:t>Must qualify supplier pool before using price/cost as major decision variable in B2B situations. </a:t>
            </a:r>
            <a:endParaRPr lang="en-GB" sz="2400" dirty="0" smtClean="0"/>
          </a:p>
          <a:p>
            <a:pPr marL="261938" lvl="3" indent="-87313"/>
            <a:r>
              <a:rPr lang="en-US" sz="2400" b="1" dirty="0" smtClean="0"/>
              <a:t>English auction</a:t>
            </a:r>
            <a:r>
              <a:rPr lang="en-US" sz="2400" dirty="0" smtClean="0"/>
              <a:t> - ascending bids with one seller and many buyers</a:t>
            </a:r>
            <a:endParaRPr lang="en-GB" sz="2400" dirty="0" smtClean="0"/>
          </a:p>
          <a:p>
            <a:pPr marL="261938" lvl="3" indent="-87313"/>
            <a:r>
              <a:rPr lang="en-US" sz="2400" b="1" dirty="0" smtClean="0"/>
              <a:t>Dutch auctions</a:t>
            </a:r>
            <a:r>
              <a:rPr lang="en-US" sz="2400" dirty="0" smtClean="0"/>
              <a:t> (descending bids) – two types</a:t>
            </a:r>
            <a:endParaRPr lang="en-GB" sz="2400" dirty="0" smtClean="0"/>
          </a:p>
          <a:p>
            <a:pPr marL="261938" lvl="4" indent="-87313"/>
            <a:r>
              <a:rPr lang="en-US" sz="2400" dirty="0" smtClean="0"/>
              <a:t> Auctioneer announces a high price for a product and then lowers the price until a bidder accepts</a:t>
            </a:r>
            <a:endParaRPr lang="en-GB" sz="2400" dirty="0" smtClean="0"/>
          </a:p>
          <a:p>
            <a:pPr marL="261938" lvl="4" indent="-87313"/>
            <a:r>
              <a:rPr lang="en-US" sz="2400" dirty="0" smtClean="0"/>
              <a:t>Buyers announce something they want to buy and potential sellers compete to offer the lowest price</a:t>
            </a:r>
            <a:endParaRPr lang="en-GB" sz="2400" dirty="0" smtClean="0"/>
          </a:p>
          <a:p>
            <a:pPr marL="261938" lvl="3" indent="-87313"/>
            <a:r>
              <a:rPr lang="en-US" sz="2400" b="1" dirty="0" smtClean="0"/>
              <a:t>Sealed-bid auctions</a:t>
            </a:r>
            <a:r>
              <a:rPr lang="en-US" sz="2400" dirty="0" smtClean="0"/>
              <a:t> – would-be suppliers submit only one bid and do not know the contents of the other bids. The government uses this method frequently to secure goods and services. </a:t>
            </a:r>
            <a:endParaRPr lang="en-GB" sz="2400" dirty="0" smtClean="0"/>
          </a:p>
          <a:p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/>
              <a:t>Step 6: Selecting the Final Price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The influence of other marketing activities - brand’s quality and advertising relative to the competition (know brands with high quality and high relative advertising can command higher prices)  </a:t>
            </a:r>
            <a:endParaRPr lang="en-GB" dirty="0" smtClean="0"/>
          </a:p>
          <a:p>
            <a:pPr lvl="2" algn="just"/>
            <a:r>
              <a:rPr lang="en-US" sz="3200" dirty="0" smtClean="0"/>
              <a:t>The influence of other marketing-mix elements - note relationships between relative price, relative quality, and relative advertising</a:t>
            </a:r>
            <a:endParaRPr lang="en-GB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/>
              <a:t>Step 6: Selecting the Final Price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2" algn="just"/>
            <a:r>
              <a:rPr lang="en-US" sz="3200" dirty="0" smtClean="0"/>
              <a:t>Company pricing policies - contemplated price must be consistent</a:t>
            </a:r>
            <a:endParaRPr lang="en-GB" sz="3200" dirty="0" smtClean="0"/>
          </a:p>
          <a:p>
            <a:pPr lvl="2" algn="just"/>
            <a:r>
              <a:rPr lang="en-US" sz="3200" dirty="0" smtClean="0"/>
              <a:t>Gain-and-risk sharing pricing - risk losing customers if cannot deliver full promised value</a:t>
            </a:r>
            <a:endParaRPr lang="en-GB" sz="3200" dirty="0" smtClean="0"/>
          </a:p>
          <a:p>
            <a:pPr lvl="2" algn="just"/>
            <a:r>
              <a:rPr lang="en-US" sz="3200" dirty="0" smtClean="0"/>
              <a:t>Impact of price on other parties - distributors, sales force, competitors, suppliers, government, etc.</a:t>
            </a:r>
            <a:endParaRPr lang="en-GB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7924800" cy="45720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endParaRPr lang="en-US" sz="9600" dirty="0" smtClean="0"/>
          </a:p>
          <a:p>
            <a:pPr algn="ctr" eaLnBrk="1" hangingPunct="1">
              <a:buNone/>
            </a:pPr>
            <a:r>
              <a:rPr lang="en-US" sz="9600" dirty="0" smtClean="0"/>
              <a:t>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Geographical Pricing</a:t>
            </a:r>
          </a:p>
        </p:txBody>
      </p:sp>
      <p:sp>
        <p:nvSpPr>
          <p:cNvPr id="67587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Pricing varies by location</a:t>
            </a:r>
          </a:p>
        </p:txBody>
      </p:sp>
      <p:pic>
        <p:nvPicPr>
          <p:cNvPr id="6758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286000"/>
            <a:ext cx="495300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Price Discounts and Allowances</a:t>
            </a:r>
          </a:p>
        </p:txBody>
      </p:sp>
      <p:pic>
        <p:nvPicPr>
          <p:cNvPr id="69634" name="Picture 2" descr="C:\Program Files\Microsoft Office\MEDIA\CAGCAT10\j0222015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586331" y="2969812"/>
            <a:ext cx="1780337" cy="1786738"/>
          </a:xfrm>
        </p:spPr>
      </p:pic>
      <p:sp>
        <p:nvSpPr>
          <p:cNvPr id="69635" name="Content Placeholder 5"/>
          <p:cNvSpPr>
            <a:spLocks noGrp="1"/>
          </p:cNvSpPr>
          <p:nvPr>
            <p:ph sz="half" idx="2"/>
          </p:nvPr>
        </p:nvSpPr>
        <p:spPr>
          <a:xfrm>
            <a:off x="990600" y="1447800"/>
            <a:ext cx="3771900" cy="4419600"/>
          </a:xfrm>
        </p:spPr>
        <p:txBody>
          <a:bodyPr/>
          <a:lstStyle/>
          <a:p>
            <a:pPr eaLnBrk="1" hangingPunct="1"/>
            <a:r>
              <a:rPr lang="en-US" smtClean="0"/>
              <a:t>Discount</a:t>
            </a:r>
          </a:p>
          <a:p>
            <a:pPr eaLnBrk="1" hangingPunct="1"/>
            <a:r>
              <a:rPr lang="en-US" smtClean="0"/>
              <a:t>Quantity discount</a:t>
            </a:r>
          </a:p>
          <a:p>
            <a:pPr eaLnBrk="1" hangingPunct="1"/>
            <a:r>
              <a:rPr lang="en-US" smtClean="0"/>
              <a:t>Functional discount</a:t>
            </a:r>
          </a:p>
          <a:p>
            <a:pPr eaLnBrk="1" hangingPunct="1"/>
            <a:r>
              <a:rPr lang="en-US" smtClean="0"/>
              <a:t>Seasonal discount</a:t>
            </a:r>
          </a:p>
          <a:p>
            <a:pPr eaLnBrk="1" hangingPunct="1"/>
            <a:r>
              <a:rPr lang="en-US" smtClean="0"/>
              <a:t>Allowance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Promotional Pricing Tactics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Loss-leader pricing</a:t>
            </a:r>
          </a:p>
          <a:p>
            <a:pPr eaLnBrk="1" hangingPunct="1"/>
            <a:r>
              <a:rPr lang="en-US" smtClean="0"/>
              <a:t>Special-event pricing</a:t>
            </a:r>
          </a:p>
          <a:p>
            <a:pPr eaLnBrk="1" hangingPunct="1"/>
            <a:r>
              <a:rPr lang="en-US" smtClean="0"/>
              <a:t>Cash rebates</a:t>
            </a:r>
          </a:p>
          <a:p>
            <a:pPr eaLnBrk="1" hangingPunct="1"/>
            <a:r>
              <a:rPr lang="en-US" smtClean="0"/>
              <a:t>Low-interest financing</a:t>
            </a:r>
          </a:p>
          <a:p>
            <a:pPr eaLnBrk="1" hangingPunct="1"/>
            <a:r>
              <a:rPr lang="en-US" smtClean="0"/>
              <a:t>Longer payment terms</a:t>
            </a:r>
          </a:p>
          <a:p>
            <a:pPr eaLnBrk="1" hangingPunct="1"/>
            <a:r>
              <a:rPr lang="en-US" smtClean="0"/>
              <a:t>Warranties and service contracts</a:t>
            </a:r>
          </a:p>
          <a:p>
            <a:pPr eaLnBrk="1" hangingPunct="1"/>
            <a:r>
              <a:rPr lang="en-US" smtClean="0"/>
              <a:t>Psychological discounting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Differentiated Pricing</a:t>
            </a:r>
          </a:p>
        </p:txBody>
      </p:sp>
      <p:sp>
        <p:nvSpPr>
          <p:cNvPr id="73731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Customer-segment pricing</a:t>
            </a:r>
          </a:p>
          <a:p>
            <a:pPr eaLnBrk="1" hangingPunct="1"/>
            <a:r>
              <a:rPr lang="en-US" smtClean="0"/>
              <a:t>Product-form pricing</a:t>
            </a:r>
          </a:p>
          <a:p>
            <a:pPr eaLnBrk="1" hangingPunct="1"/>
            <a:r>
              <a:rPr lang="en-US" smtClean="0"/>
              <a:t>Image pricing</a:t>
            </a:r>
          </a:p>
          <a:p>
            <a:pPr eaLnBrk="1" hangingPunct="1"/>
            <a:r>
              <a:rPr lang="en-US" smtClean="0"/>
              <a:t>Channel pricing</a:t>
            </a:r>
          </a:p>
          <a:p>
            <a:pPr eaLnBrk="1" hangingPunct="1"/>
            <a:r>
              <a:rPr lang="en-US" smtClean="0"/>
              <a:t>Location pricing</a:t>
            </a:r>
          </a:p>
          <a:p>
            <a:pPr eaLnBrk="1" hangingPunct="1"/>
            <a:r>
              <a:rPr lang="en-US" smtClean="0"/>
              <a:t>Time pricing</a:t>
            </a:r>
          </a:p>
          <a:p>
            <a:pPr eaLnBrk="1" hangingPunct="1"/>
            <a:r>
              <a:rPr lang="en-US" smtClean="0"/>
              <a:t>Yield pricing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Methods for Increasing Prices</a:t>
            </a:r>
          </a:p>
        </p:txBody>
      </p:sp>
      <p:sp>
        <p:nvSpPr>
          <p:cNvPr id="79875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Delayed quotation pricing</a:t>
            </a:r>
          </a:p>
          <a:p>
            <a:pPr eaLnBrk="1" hangingPunct="1"/>
            <a:r>
              <a:rPr lang="en-US" smtClean="0"/>
              <a:t>Escalator clauses</a:t>
            </a:r>
          </a:p>
          <a:p>
            <a:pPr eaLnBrk="1" hangingPunct="1"/>
            <a:r>
              <a:rPr lang="en-US" smtClean="0"/>
              <a:t>Unbundling</a:t>
            </a:r>
          </a:p>
          <a:p>
            <a:pPr eaLnBrk="1" hangingPunct="1"/>
            <a:r>
              <a:rPr lang="en-US" smtClean="0"/>
              <a:t>Reduction of discounts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Brand Leader Responses to Competitive Price Cuts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11338"/>
            <a:ext cx="7696200" cy="4360862"/>
          </a:xfrm>
        </p:spPr>
        <p:txBody>
          <a:bodyPr/>
          <a:lstStyle/>
          <a:p>
            <a:pPr eaLnBrk="1" hangingPunct="1"/>
            <a:r>
              <a:rPr lang="en-US" smtClean="0"/>
              <a:t>Maintain price</a:t>
            </a:r>
          </a:p>
          <a:p>
            <a:pPr eaLnBrk="1" hangingPunct="1"/>
            <a:r>
              <a:rPr lang="en-US" smtClean="0"/>
              <a:t>Maintain price and add value</a:t>
            </a:r>
          </a:p>
          <a:p>
            <a:pPr eaLnBrk="1" hangingPunct="1"/>
            <a:r>
              <a:rPr lang="en-US" smtClean="0"/>
              <a:t>Reduce price</a:t>
            </a:r>
          </a:p>
          <a:p>
            <a:pPr eaLnBrk="1" hangingPunct="1"/>
            <a:r>
              <a:rPr lang="en-US" smtClean="0"/>
              <a:t>Increase price and improve quality</a:t>
            </a:r>
          </a:p>
          <a:p>
            <a:pPr eaLnBrk="1" hangingPunct="1"/>
            <a:r>
              <a:rPr lang="en-US" smtClean="0"/>
              <a:t>Launch a low-price fighter line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7404</TotalTime>
  <Words>1284</Words>
  <Application>Microsoft Office PowerPoint</Application>
  <PresentationFormat>On-screen Show (4:3)</PresentationFormat>
  <Paragraphs>184</Paragraphs>
  <Slides>30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 Developing Pricing Strategies and Programs</vt:lpstr>
      <vt:lpstr>Synonyms for Price</vt:lpstr>
      <vt:lpstr>The Internet Changes the Pricing Environment  By Providing Information</vt:lpstr>
      <vt:lpstr>Common Pricing Mistakes</vt:lpstr>
      <vt:lpstr>Consumer Psychology  and Pricing</vt:lpstr>
      <vt:lpstr>Steps in Setting Price</vt:lpstr>
      <vt:lpstr>Step 1: Selecting the Pricing Objective</vt:lpstr>
      <vt:lpstr>Step 1: Selecting the Pricing Objective</vt:lpstr>
      <vt:lpstr>Step 1: Selecting the Pricing Objective</vt:lpstr>
      <vt:lpstr>Step 2: Determining Demand</vt:lpstr>
      <vt:lpstr>Factors Leading to Less Price Sensitivity</vt:lpstr>
      <vt:lpstr>Step 2: Determining Demand</vt:lpstr>
      <vt:lpstr>Step 2: Determining Demand</vt:lpstr>
      <vt:lpstr>Step 3: Estimating Costs</vt:lpstr>
      <vt:lpstr>Step 3: Estimating Costs</vt:lpstr>
      <vt:lpstr>Step 3: Estimating Costs</vt:lpstr>
      <vt:lpstr>Analyzing Competitor’s Costs </vt:lpstr>
      <vt:lpstr>Step 5: Selecting a Pricing Method</vt:lpstr>
      <vt:lpstr>Step 5: Selecting a Pricing Method</vt:lpstr>
      <vt:lpstr>Step 5: Selecting a Pricing Method</vt:lpstr>
      <vt:lpstr>Auction-Type Pricing</vt:lpstr>
      <vt:lpstr>Step 6: Selecting the Final Price</vt:lpstr>
      <vt:lpstr>Step 6: Selecting the Final Price</vt:lpstr>
      <vt:lpstr>Slide 24</vt:lpstr>
      <vt:lpstr>Geographical Pricing</vt:lpstr>
      <vt:lpstr>Price Discounts and Allowances</vt:lpstr>
      <vt:lpstr>Promotional Pricing Tactics</vt:lpstr>
      <vt:lpstr>Differentiated Pricing</vt:lpstr>
      <vt:lpstr>Methods for Increasing Prices</vt:lpstr>
      <vt:lpstr>Brand Leader Responses to Competitive Price Cuts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Kotler Keller 2</dc:title>
  <dc:creator>Tracy Tuten</dc:creator>
  <cp:lastModifiedBy>NTS</cp:lastModifiedBy>
  <cp:revision>435</cp:revision>
  <dcterms:created xsi:type="dcterms:W3CDTF">2006-04-02T17:59:30Z</dcterms:created>
  <dcterms:modified xsi:type="dcterms:W3CDTF">2014-06-21T17:49:04Z</dcterms:modified>
</cp:coreProperties>
</file>