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7" r:id="rId1"/>
  </p:sldMasterIdLst>
  <p:notesMasterIdLst>
    <p:notesMasterId r:id="rId23"/>
  </p:notesMasterIdLst>
  <p:handoutMasterIdLst>
    <p:handoutMasterId r:id="rId24"/>
  </p:handoutMasterIdLst>
  <p:sldIdLst>
    <p:sldId id="271" r:id="rId2"/>
    <p:sldId id="277" r:id="rId3"/>
    <p:sldId id="315" r:id="rId4"/>
    <p:sldId id="278" r:id="rId5"/>
    <p:sldId id="307" r:id="rId6"/>
    <p:sldId id="308" r:id="rId7"/>
    <p:sldId id="316" r:id="rId8"/>
    <p:sldId id="279" r:id="rId9"/>
    <p:sldId id="309" r:id="rId10"/>
    <p:sldId id="280" r:id="rId11"/>
    <p:sldId id="310" r:id="rId12"/>
    <p:sldId id="281" r:id="rId13"/>
    <p:sldId id="311" r:id="rId14"/>
    <p:sldId id="282" r:id="rId15"/>
    <p:sldId id="312" r:id="rId16"/>
    <p:sldId id="305" r:id="rId17"/>
    <p:sldId id="306" r:id="rId18"/>
    <p:sldId id="284" r:id="rId19"/>
    <p:sldId id="313" r:id="rId20"/>
    <p:sldId id="317" r:id="rId21"/>
    <p:sldId id="314"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505"/>
    <a:srgbClr val="D8AF00"/>
    <a:srgbClr val="E1F2F3"/>
    <a:srgbClr val="F0C200"/>
    <a:srgbClr val="9900CC"/>
    <a:srgbClr val="65D7FF"/>
    <a:srgbClr val="F00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09" autoAdjust="0"/>
    <p:restoredTop sz="84690" autoAdjust="0"/>
  </p:normalViewPr>
  <p:slideViewPr>
    <p:cSldViewPr>
      <p:cViewPr>
        <p:scale>
          <a:sx n="70" d="100"/>
          <a:sy n="70" d="100"/>
        </p:scale>
        <p:origin x="-682" y="4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100" d="100"/>
          <a:sy n="100" d="100"/>
        </p:scale>
        <p:origin x="-2748"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42ECE654-B7DE-4107-8B7A-30C4D04A773E}" type="datetimeFigureOut">
              <a:rPr lang="en-US"/>
              <a:pPr>
                <a:defRPr/>
              </a:pPr>
              <a:t>6/12/2014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EC120E8E-E503-43BD-87FD-51052997EA01}"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2736C9A9-7C70-459D-B399-B89E56D943F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C816F6F7-8303-4186-B6FB-C8033A6BAE90}" type="slidenum">
              <a:rPr lang="en-US" smtClean="0"/>
              <a:pPr/>
              <a:t>1</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068BEB1-6BC4-446E-9C68-2B05BC453BF7}" type="slidenum">
              <a:rPr lang="en-US" smtClean="0"/>
              <a:pPr/>
              <a:t>2</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smtClean="0"/>
              <a:t>Services are an important part of the economy. The Bureau of Labor Statistics reports that the service-producing sector will continue to be the dominant employment generator in the economy, adding about 14.6 million jobs through 2018, or 96 percent of the expected increase in total employment. By 2018, the goods-producing sector is expected to account for 12.9 percent of total jobs, down from 17.3 percent in 1998 and 14.2 percent in 2008. Manufacturing lost 4.1 million jobs from 1998 through 2008 and expected to lose another 1.2 million jobs between 2008 and 2018.3 These numbers and others have led to a growing interest in the special problems of marketing services.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A77A78BD-7082-4CEB-8785-AB8E6B4EC0D7}" type="slidenum">
              <a:rPr lang="en-US" smtClean="0"/>
              <a:pPr/>
              <a:t>4</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r>
              <a:rPr lang="en-US" dirty="0" smtClean="0"/>
              <a:t>The government sector, with its courts, employment services, hospitals, loan agencies, military services, police and fire departments, postal service, regulatory agencies, and schools, is in the service business. The private nonprofit sector—museums, charities, churches, colleges, foundations, and hospitals—is in the service business. A good part of the business sector, with its airlines, banks, hotels, insurance companies, law firms, management consulting firms, medical practices, motion picture companies, plumbing repair companies, and real estate firms, is in the service business. Many workers in the manufacturing sector, such as computer operators, accountants, and legal staff, are really service providers. In fact, they make up a “service factory” providing services to the “goods factory.”And those in the retail sector, such as cashiers, clerks, salespeople, and customer service representatives, are also providing a service.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2736C9A9-7C70-459D-B399-B89E56D943F3}" type="slidenum">
              <a:rPr lang="en-US" smtClean="0"/>
              <a:pPr>
                <a:defRPr/>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pPr>
              <a:defRPr/>
            </a:pPr>
            <a:fld id="{2736C9A9-7C70-459D-B399-B89E56D943F3}" type="slidenum">
              <a:rPr lang="en-US" smtClean="0"/>
              <a:pPr>
                <a:defRPr/>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36A7218-F2C6-4A52-847D-5B88CF311DC3}" type="slidenum">
              <a:rPr lang="en-US" smtClean="0"/>
              <a:pPr/>
              <a:t>8</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smtClean="0"/>
              <a:t>The service component can be a minor or a major part of the total offering. We distinguish five categories of offerings.</a:t>
            </a:r>
          </a:p>
          <a:p>
            <a:pPr eaLnBrk="1" hangingPunct="1"/>
            <a:r>
              <a:rPr lang="en-US" dirty="0" smtClean="0"/>
              <a:t>A pure tangible good is a tangible good such as soap, toothpaste, or salt with no accompanying services.</a:t>
            </a:r>
          </a:p>
          <a:p>
            <a:pPr eaLnBrk="1" hangingPunct="1"/>
            <a:r>
              <a:rPr lang="en-US" dirty="0" smtClean="0"/>
              <a:t>A tangible good with accompanying services is a  tangible good, like a car, computer, or cell phone, accompanied by one or more services. </a:t>
            </a:r>
          </a:p>
          <a:p>
            <a:pPr eaLnBrk="1" hangingPunct="1"/>
            <a:r>
              <a:rPr lang="en-US" dirty="0" smtClean="0"/>
              <a:t>A hybrid is an offering, like a restaurant meal, of equal parts goods and services.</a:t>
            </a:r>
          </a:p>
          <a:p>
            <a:pPr eaLnBrk="1" hangingPunct="1"/>
            <a:r>
              <a:rPr lang="en-US" dirty="0" smtClean="0"/>
              <a:t>A major service with accompanying minor goods and services refers to a major service, like air travel, with additional services or supporting goods such as snacks and drinks. This offering requires a capital-intensive good—an airplane—for its realization, but the primary item is a service.</a:t>
            </a:r>
          </a:p>
          <a:p>
            <a:pPr eaLnBrk="1" hangingPunct="1"/>
            <a:r>
              <a:rPr lang="en-US" dirty="0" smtClean="0"/>
              <a:t>A pure service is primarily an intangible service, such as babysitting, psychotherapy, or massage.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36A7218-F2C6-4A52-847D-5B88CF311DC3}" type="slidenum">
              <a:rPr lang="en-US" smtClean="0"/>
              <a:pPr/>
              <a:t>9</a:t>
            </a:fld>
            <a:endParaRPr lang="en-US" smtClean="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r>
              <a:rPr lang="en-US" dirty="0" smtClean="0"/>
              <a:t>The service component can be a minor or a major part of the total offering. We distinguish five categories of offerings.</a:t>
            </a:r>
          </a:p>
          <a:p>
            <a:pPr eaLnBrk="1" hangingPunct="1"/>
            <a:r>
              <a:rPr lang="en-US" dirty="0" smtClean="0"/>
              <a:t>A pure tangible good is a tangible good such as soap, toothpaste, or salt with no accompanying services.</a:t>
            </a:r>
          </a:p>
          <a:p>
            <a:pPr eaLnBrk="1" hangingPunct="1"/>
            <a:r>
              <a:rPr lang="en-US" dirty="0" smtClean="0"/>
              <a:t>A tangible good with accompanying services is a  tangible good, like a car, computer, or cell phone, accompanied by one or more services. </a:t>
            </a:r>
          </a:p>
          <a:p>
            <a:pPr eaLnBrk="1" hangingPunct="1"/>
            <a:r>
              <a:rPr lang="en-US" dirty="0" smtClean="0"/>
              <a:t>A hybrid is an offering, like a restaurant meal, of equal parts goods and services.</a:t>
            </a:r>
          </a:p>
          <a:p>
            <a:pPr eaLnBrk="1" hangingPunct="1"/>
            <a:r>
              <a:rPr lang="en-US" dirty="0" smtClean="0"/>
              <a:t>A major service with accompanying minor goods and services refers to a major service, like air travel, with additional services or supporting goods such as snacks and drinks. This offering requires a capital-intensive good—an airplane—for its realization, but the primary item is a service.</a:t>
            </a:r>
          </a:p>
          <a:p>
            <a:pPr eaLnBrk="1" hangingPunct="1"/>
            <a:r>
              <a:rPr lang="en-US" dirty="0" smtClean="0"/>
              <a:t>A pure service is primarily an intangible service, such as babysitting, psychotherapy, or massage.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7F674295-EA5C-4C50-AD7E-CCD63218F600}" type="slidenum">
              <a:rPr lang="en-US" smtClean="0"/>
              <a:pPr/>
              <a:t>10</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t>The range of service offerings makes it difficult to generalize without a few further distinctions. Services vary as to whether they are equipment based (automated car washes, vending machines) or people based (window washing, accounting services). People-based services vary by whether unskilled, skilled, or professional workers provide them. Service companies can choose among different processes to deliver their service. Some services need the client’s presence. Brain surgery requires the client’s presence, a car repair does not. If the client must be present, the service provider must be considerate of his or her needs. Services may meet a personal need (personal services) or a business need (business services). Service providers differ in their objectives (profit or nonprofit) and ownership (private or public). These two characteristics, when crossed, produce four quite different types of organizations.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7F674295-EA5C-4C50-AD7E-CCD63218F600}" type="slidenum">
              <a:rPr lang="en-US" smtClean="0"/>
              <a:pPr/>
              <a:t>11</a:t>
            </a:fld>
            <a:endParaRPr lang="en-US"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dirty="0" smtClean="0"/>
              <a:t>The range of service offerings makes it difficult to generalize without a few further distinctions. Services vary as to whether they are equipment based (automated car washes, vending machines) or people based (window washing, accounting services). People-based services vary by whether unskilled, skilled, or professional workers provide them. Service companies can choose among different processes to deliver their service. Some services need the client’s presence. Brain surgery requires the client’s presence, a car repair does not. If the client must be present, the service provider must be considerate of his or her needs. Services may meet a personal need (personal services) or a business need (business services). Service providers differ in their objectives (profit or nonprofit) and ownership (private or public). These two characteristics, when crossed, produce four quite different types of organizations.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E35C5484-DEBE-42B2-804B-1A8B28A8732F}" type="slidenum">
              <a:rPr lang="en-US" smtClean="0"/>
              <a:pPr/>
              <a:t>12</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smtClean="0"/>
              <a:t>Four distinctive service characteristics greatly affect the design of marketing programs: intangibility, inseparability, variability, and </a:t>
            </a:r>
            <a:r>
              <a:rPr lang="en-US" dirty="0" err="1" smtClean="0"/>
              <a:t>perishability</a:t>
            </a:r>
            <a:r>
              <a:rPr lang="en-US" dirty="0" smtClean="0"/>
              <a:t>. Intangibility means that it is difficult to evaluate services unless we have tangible cues and physical evidence to use. Inseparability means that we cannot separate the service from the experience of the customer. Variability means that services tend to vary from experience to experience. </a:t>
            </a:r>
            <a:r>
              <a:rPr lang="en-US" dirty="0" err="1" smtClean="0"/>
              <a:t>Perishability</a:t>
            </a:r>
            <a:r>
              <a:rPr lang="en-US" dirty="0" smtClean="0"/>
              <a:t> means that we cannot inventory services.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E35C5484-DEBE-42B2-804B-1A8B28A8732F}" type="slidenum">
              <a:rPr lang="en-US" smtClean="0"/>
              <a:pPr/>
              <a:t>13</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dirty="0" smtClean="0"/>
              <a:t>Four distinctive service characteristics greatly affect the design of marketing programs: intangibility, inseparability, variability, and </a:t>
            </a:r>
            <a:r>
              <a:rPr lang="en-US" dirty="0" err="1" smtClean="0"/>
              <a:t>perishability</a:t>
            </a:r>
            <a:r>
              <a:rPr lang="en-US" dirty="0" smtClean="0"/>
              <a:t>. Intangibility means that it is difficult to evaluate services unless we have tangible cues and physical evidence to use. Inseparability means that we cannot separate the service from the experience of the customer. Variability means that services tend to vary from experience to experience. </a:t>
            </a:r>
            <a:r>
              <a:rPr lang="en-US" dirty="0" err="1" smtClean="0"/>
              <a:t>Perishability</a:t>
            </a:r>
            <a:r>
              <a:rPr lang="en-US" dirty="0" smtClean="0"/>
              <a:t> means that we cannot inventory services.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AE7DAB2E-C20B-4670-B997-4B1711D052B7}" type="slidenum">
              <a:rPr lang="en-US" smtClean="0"/>
              <a:pPr/>
              <a:t>14</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dirty="0" smtClean="0"/>
              <a:t>Service companies can try to demonstrate their service quality through physical evidence and presentation. Suppose a bank wants to position itself as the “fast” bank. It could make this positioning strategy tangible through any number of marketing tools. </a:t>
            </a:r>
          </a:p>
          <a:p>
            <a:pPr eaLnBrk="1" hangingPunct="1"/>
            <a:r>
              <a:rPr lang="en-US" dirty="0" smtClean="0"/>
              <a:t>1. Place—The exterior and interior should have clean lines. The layout of the desks and the traffic flow should be planned carefully. Waiting lines should not get overly long.</a:t>
            </a:r>
          </a:p>
          <a:p>
            <a:pPr eaLnBrk="1" hangingPunct="1"/>
            <a:r>
              <a:rPr lang="en-US" dirty="0" smtClean="0"/>
              <a:t>2. People—Employees should be busy, but there should be a sufficient number to manage the workload.</a:t>
            </a:r>
          </a:p>
          <a:p>
            <a:pPr eaLnBrk="1" hangingPunct="1"/>
            <a:r>
              <a:rPr lang="en-US" dirty="0" smtClean="0"/>
              <a:t>3. Equipment—Computers, copy machines, desks and ATMs should look like, and be, state of the art.</a:t>
            </a:r>
          </a:p>
          <a:p>
            <a:pPr eaLnBrk="1" hangingPunct="1"/>
            <a:r>
              <a:rPr lang="en-US" dirty="0" smtClean="0"/>
              <a:t>4. Communication material—Printed materials—text and photos—should suggest efficiency and speed.</a:t>
            </a:r>
          </a:p>
          <a:p>
            <a:pPr eaLnBrk="1" hangingPunct="1"/>
            <a:r>
              <a:rPr lang="en-US" dirty="0" smtClean="0"/>
              <a:t>5. Symbols—The bank’s name and symbol could suggest fast service.</a:t>
            </a:r>
          </a:p>
          <a:p>
            <a:pPr eaLnBrk="1" hangingPunct="1"/>
            <a:r>
              <a:rPr lang="en-US" dirty="0" smtClean="0"/>
              <a:t>6. Price—The bank could advertise that it will deposit $5 in the account of any customer who waits in line more than five minutes.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AE7DAB2E-C20B-4670-B997-4B1711D052B7}" type="slidenum">
              <a:rPr lang="en-US" smtClean="0"/>
              <a:pPr/>
              <a:t>15</a:t>
            </a:fld>
            <a:endParaRPr lang="en-US" smtClean="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dirty="0" smtClean="0"/>
              <a:t>Service companies can try to demonstrate their service quality through physical evidence and presentation. Suppose a bank wants to position itself as the “fast” bank. It could make this positioning strategy tangible through any number of marketing tools. </a:t>
            </a:r>
          </a:p>
          <a:p>
            <a:pPr eaLnBrk="1" hangingPunct="1"/>
            <a:r>
              <a:rPr lang="en-US" dirty="0" smtClean="0"/>
              <a:t>1. Place—The exterior and interior should have clean lines. The layout of the desks and the traffic flow should be planned carefully. Waiting lines should not get overly long.</a:t>
            </a:r>
          </a:p>
          <a:p>
            <a:pPr eaLnBrk="1" hangingPunct="1"/>
            <a:r>
              <a:rPr lang="en-US" dirty="0" smtClean="0"/>
              <a:t>2. People—Employees should be busy, but there should be a sufficient number to manage the workload.</a:t>
            </a:r>
          </a:p>
          <a:p>
            <a:pPr eaLnBrk="1" hangingPunct="1"/>
            <a:r>
              <a:rPr lang="en-US" dirty="0" smtClean="0"/>
              <a:t>3. Equipment—Computers, copy machines, desks and ATMs should look like, and be, state of the art.</a:t>
            </a:r>
          </a:p>
          <a:p>
            <a:pPr eaLnBrk="1" hangingPunct="1"/>
            <a:r>
              <a:rPr lang="en-US" dirty="0" smtClean="0"/>
              <a:t>4. Communication material—Printed materials—text and photos—should suggest efficiency and speed.</a:t>
            </a:r>
          </a:p>
          <a:p>
            <a:pPr eaLnBrk="1" hangingPunct="1"/>
            <a:r>
              <a:rPr lang="en-US" dirty="0" smtClean="0"/>
              <a:t>5. Symbols—The bank’s name and symbol could suggest fast service.</a:t>
            </a:r>
          </a:p>
          <a:p>
            <a:pPr eaLnBrk="1" hangingPunct="1"/>
            <a:r>
              <a:rPr lang="en-US" dirty="0" smtClean="0"/>
              <a:t>6. Price—The bank could advertise that it will deposit $5 in the account of any customer who waits in line more than five minutes.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E3F6037C-A951-4FA0-8A82-CE84A15D391E}" type="slidenum">
              <a:rPr lang="en-US" smtClean="0"/>
              <a:pPr/>
              <a:t>16</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dirty="0" smtClean="0"/>
              <a:t>Service companies can try to demonstrate their service quality through physical evidence and presentation. Suppose a bank wants to position itself as the “fast” bank. It could make this positioning strategy tangible through any number of marketing tools. </a:t>
            </a:r>
          </a:p>
          <a:p>
            <a:pPr eaLnBrk="1" hangingPunct="1"/>
            <a:r>
              <a:rPr lang="en-US" dirty="0" smtClean="0"/>
              <a:t>1. Place—The exterior and interior should have clean lines. The layout of the desks and the traffic flow should be planned carefully. Waiting lines should not get overly long.</a:t>
            </a:r>
          </a:p>
          <a:p>
            <a:pPr eaLnBrk="1" hangingPunct="1"/>
            <a:r>
              <a:rPr lang="en-US" dirty="0" smtClean="0"/>
              <a:t>2. People—Employees should be busy, but there should be a sufficient number to manage the workload.</a:t>
            </a:r>
          </a:p>
          <a:p>
            <a:pPr eaLnBrk="1" hangingPunct="1"/>
            <a:r>
              <a:rPr lang="en-US" dirty="0" smtClean="0"/>
              <a:t>3. Equipment—Computers, copy machines, desks and ATMs should look like, and be, state of the art.</a:t>
            </a:r>
          </a:p>
          <a:p>
            <a:pPr eaLnBrk="1" hangingPunct="1"/>
            <a:r>
              <a:rPr lang="en-US" dirty="0" smtClean="0"/>
              <a:t>4. Communication material—Printed materials—text and photos—should suggest efficiency and speed.</a:t>
            </a:r>
          </a:p>
          <a:p>
            <a:pPr eaLnBrk="1" hangingPunct="1"/>
            <a:r>
              <a:rPr lang="en-US" dirty="0" smtClean="0"/>
              <a:t>5. Symbols—The bank’s name and symbol could suggest fast service.</a:t>
            </a:r>
          </a:p>
          <a:p>
            <a:pPr eaLnBrk="1" hangingPunct="1"/>
            <a:r>
              <a:rPr lang="en-US" dirty="0" smtClean="0"/>
              <a:t>6. Price—The bank could advertise that it will deposit $5 in the account of any customer who waits in line more than five minutes.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72FAE16C-37DD-44E6-A1B0-A3EF2D91B4A9}" type="slidenum">
              <a:rPr lang="en-US" smtClean="0"/>
              <a:pPr/>
              <a:t>17</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smtClean="0"/>
              <a:t>Service companies can try to demonstrate their service quality through physical evidence and presentation. Suppose a bank wants to position itself as the “fast” bank. It could make this positioning strategy tangible through any number of marketing tools. </a:t>
            </a:r>
          </a:p>
          <a:p>
            <a:pPr eaLnBrk="1" hangingPunct="1"/>
            <a:r>
              <a:rPr lang="en-US" smtClean="0"/>
              <a:t>1. Place—The exterior and interior should have clean lines. The layout of the desks and the traffic flow should be planned carefully. Waiting lines should not get overly long.</a:t>
            </a:r>
          </a:p>
          <a:p>
            <a:pPr eaLnBrk="1" hangingPunct="1"/>
            <a:r>
              <a:rPr lang="en-US" smtClean="0"/>
              <a:t>2. People—Employees should be busy, but there should be a sufficient number to manage the workload.</a:t>
            </a:r>
          </a:p>
          <a:p>
            <a:pPr eaLnBrk="1" hangingPunct="1"/>
            <a:r>
              <a:rPr lang="en-US" smtClean="0"/>
              <a:t>3. Equipment—Computers, copy machines, desks and ATMs should look like, and be, state of the art.</a:t>
            </a:r>
          </a:p>
          <a:p>
            <a:pPr eaLnBrk="1" hangingPunct="1"/>
            <a:r>
              <a:rPr lang="en-US" smtClean="0"/>
              <a:t>4. Communication material—Printed materials—text and photos—should suggest efficiency and speed.</a:t>
            </a:r>
          </a:p>
          <a:p>
            <a:pPr eaLnBrk="1" hangingPunct="1"/>
            <a:r>
              <a:rPr lang="en-US" smtClean="0"/>
              <a:t>5. Symbols—The bank’s name and symbol could suggest fast service.</a:t>
            </a:r>
          </a:p>
          <a:p>
            <a:pPr eaLnBrk="1" hangingPunct="1"/>
            <a:r>
              <a:rPr lang="en-US" smtClean="0"/>
              <a:t>6. Price—The bank could advertise that it will deposit $5 in the account of any customer who waits in line more than five minutes.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9F268FE-67F7-4F9B-B975-11BCF0A78293}" type="slidenum">
              <a:rPr lang="en-US" smtClean="0"/>
              <a:pPr/>
              <a:t>18</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smtClean="0"/>
              <a:t>Demand or yield management is critical—the right services must be available to the right customers at the right places at the right times and right prices to maximize profitability. Several strategies can produce a better match between service demand and supply.</a:t>
            </a:r>
          </a:p>
          <a:p>
            <a:pPr eaLnBrk="1" hangingPunct="1"/>
            <a:r>
              <a:rPr lang="en-US" dirty="0" smtClean="0"/>
              <a:t> On the demand side:</a:t>
            </a:r>
          </a:p>
          <a:p>
            <a:pPr eaLnBrk="1" hangingPunct="1"/>
            <a:r>
              <a:rPr lang="en-US" dirty="0" smtClean="0"/>
              <a:t>• Differential pricing will shift some demand from peak to off-peak periods.</a:t>
            </a:r>
          </a:p>
          <a:p>
            <a:pPr eaLnBrk="1" hangingPunct="1"/>
            <a:r>
              <a:rPr lang="en-US" dirty="0" smtClean="0"/>
              <a:t>• Nonpeak demand can be cultivated. </a:t>
            </a:r>
          </a:p>
          <a:p>
            <a:pPr eaLnBrk="1" hangingPunct="1"/>
            <a:r>
              <a:rPr lang="en-US" dirty="0" smtClean="0"/>
              <a:t>• Complementary services can provide alternatives to waiting customers.</a:t>
            </a:r>
          </a:p>
          <a:p>
            <a:pPr eaLnBrk="1" hangingPunct="1"/>
            <a:r>
              <a:rPr lang="en-US" dirty="0" smtClean="0"/>
              <a:t>• Reservation systems are a way to manage the demand level. </a:t>
            </a:r>
          </a:p>
          <a:p>
            <a:pPr eaLnBrk="1" hangingPunct="1"/>
            <a:r>
              <a:rPr lang="en-US" dirty="0" smtClean="0"/>
              <a:t>On the supply side:</a:t>
            </a:r>
          </a:p>
          <a:p>
            <a:pPr eaLnBrk="1" hangingPunct="1"/>
            <a:r>
              <a:rPr lang="en-US" dirty="0" smtClean="0"/>
              <a:t>• Part-time employees can serve peak demand. </a:t>
            </a:r>
          </a:p>
          <a:p>
            <a:pPr eaLnBrk="1" hangingPunct="1"/>
            <a:r>
              <a:rPr lang="en-US" dirty="0" smtClean="0"/>
              <a:t>• Peak-time efficiency routines can allow employees to perform only essential tasks during peak periods. </a:t>
            </a:r>
          </a:p>
          <a:p>
            <a:pPr eaLnBrk="1" hangingPunct="1"/>
            <a:r>
              <a:rPr lang="en-US" dirty="0" smtClean="0"/>
              <a:t>• Increased consumer participation frees service providers’ time. </a:t>
            </a:r>
          </a:p>
          <a:p>
            <a:pPr eaLnBrk="1" hangingPunct="1"/>
            <a:r>
              <a:rPr lang="en-US" dirty="0" smtClean="0"/>
              <a:t>• Shared services can improve offerings. </a:t>
            </a:r>
          </a:p>
          <a:p>
            <a:pPr eaLnBrk="1" hangingPunct="1"/>
            <a:r>
              <a:rPr lang="en-US" dirty="0" smtClean="0"/>
              <a:t>• Facilities for future expansion can be a good investment.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9F268FE-67F7-4F9B-B975-11BCF0A78293}" type="slidenum">
              <a:rPr lang="en-US" smtClean="0"/>
              <a:pPr/>
              <a:t>19</a:t>
            </a:fld>
            <a:endParaRPr lang="en-US" smtClean="0"/>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r>
              <a:rPr lang="en-US" dirty="0" smtClean="0"/>
              <a:t>Demand or yield management is critical—the right services must be available to the right customers at the right places at the right times and right prices to maximize profitability. Several strategies can produce a better match between service demand and supply.</a:t>
            </a:r>
          </a:p>
          <a:p>
            <a:pPr eaLnBrk="1" hangingPunct="1"/>
            <a:r>
              <a:rPr lang="en-US" dirty="0" smtClean="0"/>
              <a:t> On the demand side:</a:t>
            </a:r>
          </a:p>
          <a:p>
            <a:pPr eaLnBrk="1" hangingPunct="1"/>
            <a:r>
              <a:rPr lang="en-US" dirty="0" smtClean="0"/>
              <a:t>• Differential pricing will shift some demand from peak to off-peak periods.</a:t>
            </a:r>
          </a:p>
          <a:p>
            <a:pPr eaLnBrk="1" hangingPunct="1"/>
            <a:r>
              <a:rPr lang="en-US" dirty="0" smtClean="0"/>
              <a:t>• Nonpeak demand can be cultivated. </a:t>
            </a:r>
          </a:p>
          <a:p>
            <a:pPr eaLnBrk="1" hangingPunct="1"/>
            <a:r>
              <a:rPr lang="en-US" dirty="0" smtClean="0"/>
              <a:t>• Complementary services can provide alternatives to waiting customers.</a:t>
            </a:r>
          </a:p>
          <a:p>
            <a:pPr eaLnBrk="1" hangingPunct="1"/>
            <a:r>
              <a:rPr lang="en-US" dirty="0" smtClean="0"/>
              <a:t>• Reservation systems are a way to manage the demand level. </a:t>
            </a:r>
          </a:p>
          <a:p>
            <a:pPr eaLnBrk="1" hangingPunct="1"/>
            <a:r>
              <a:rPr lang="en-US" dirty="0" smtClean="0"/>
              <a:t>On the supply side:</a:t>
            </a:r>
          </a:p>
          <a:p>
            <a:pPr eaLnBrk="1" hangingPunct="1"/>
            <a:r>
              <a:rPr lang="en-US" dirty="0" smtClean="0"/>
              <a:t>• Part-time employees can serve peak demand. </a:t>
            </a:r>
          </a:p>
          <a:p>
            <a:pPr eaLnBrk="1" hangingPunct="1"/>
            <a:r>
              <a:rPr lang="en-US" dirty="0" smtClean="0"/>
              <a:t>• Peak-time efficiency routines can allow employees to perform only essential tasks during peak periods. </a:t>
            </a:r>
          </a:p>
          <a:p>
            <a:pPr eaLnBrk="1" hangingPunct="1"/>
            <a:r>
              <a:rPr lang="en-US" dirty="0" smtClean="0"/>
              <a:t>• Increased consumer participation frees service providers’ time. </a:t>
            </a:r>
          </a:p>
          <a:p>
            <a:pPr eaLnBrk="1" hangingPunct="1"/>
            <a:r>
              <a:rPr lang="en-US" dirty="0" smtClean="0"/>
              <a:t>• Shared services can improve offerings. </a:t>
            </a:r>
          </a:p>
          <a:p>
            <a:pPr eaLnBrk="1" hangingPunct="1"/>
            <a:r>
              <a:rPr lang="en-US" dirty="0" smtClean="0"/>
              <a:t>• Facilities for future expansion can be a good investment.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C82B3C7-65A9-4CF8-AD5F-A6037734D6A6}" type="datetimeFigureOut">
              <a:rPr lang="en-US" smtClean="0"/>
              <a:pPr/>
              <a:t>6/12/2014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a:t>
            </a:r>
            <a:r>
              <a:rPr lang="en-US" sz="1400" smtClean="0"/>
              <a:t>	          	   </a:t>
            </a:r>
            <a:r>
              <a:rPr lang="en-US" smtClean="0"/>
              <a:t>13-</a:t>
            </a:r>
            <a:fld id="{67FFA42B-E307-4753-85FA-43DE19E7BCFA}"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C82B3C7-65A9-4CF8-AD5F-A6037734D6A6}" type="datetimeFigureOut">
              <a:rPr lang="en-US" smtClean="0"/>
              <a:pPr/>
              <a:t>6/12/2014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13-</a:t>
            </a:r>
            <a:fld id="{74B02F5F-066C-4F79-8695-A8234B09222A}"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82B3C7-65A9-4CF8-AD5F-A6037734D6A6}" type="datetimeFigureOut">
              <a:rPr lang="en-US" smtClean="0"/>
              <a:pPr/>
              <a:t>6/12/2014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a:t>
            </a:r>
            <a:fld id="{50A0AB3E-D69A-4312-9035-365A0B4E27EF}"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C82B3C7-65A9-4CF8-AD5F-A6037734D6A6}" type="datetimeFigureOut">
              <a:rPr lang="en-US" smtClean="0"/>
              <a:pPr/>
              <a:t>6/12/2014</a:t>
            </a:fld>
            <a:endParaRPr lang="en-GB"/>
          </a:p>
        </p:txBody>
      </p:sp>
      <p:sp>
        <p:nvSpPr>
          <p:cNvPr id="6" name="Footer Placeholder 5"/>
          <p:cNvSpPr>
            <a:spLocks noGrp="1"/>
          </p:cNvSpPr>
          <p:nvPr>
            <p:ph type="ftr" sz="quarter" idx="11"/>
          </p:nvPr>
        </p:nvSpPr>
        <p:spPr/>
        <p:txBody>
          <a:bodyPr/>
          <a:lstStyle/>
          <a:p>
            <a:pPr>
              <a:defRPr/>
            </a:pPr>
            <a:r>
              <a:rPr lang="en-US" smtClean="0"/>
              <a:t>Copyright © 2011 Pearson Education, Inc.  Publishing as Prentice Hall			       13-</a:t>
            </a:r>
            <a:fld id="{789B978B-F90A-405F-89AD-3A798718373E}" type="slidenum">
              <a:rPr lang="en-US" smtClean="0"/>
              <a:pPr>
                <a:defRPr/>
              </a:pPr>
              <a:t>‹#›</a:t>
            </a:fld>
            <a:endParaRPr lang="en-US"/>
          </a:p>
        </p:txBody>
      </p:sp>
      <p:sp>
        <p:nvSpPr>
          <p:cNvPr id="7" name="Slide Number Placeholder 6"/>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C82B3C7-65A9-4CF8-AD5F-A6037734D6A6}" type="datetimeFigureOut">
              <a:rPr lang="en-US" smtClean="0"/>
              <a:pPr/>
              <a:t>6/12/2014</a:t>
            </a:fld>
            <a:endParaRPr lang="en-GB"/>
          </a:p>
        </p:txBody>
      </p:sp>
      <p:sp>
        <p:nvSpPr>
          <p:cNvPr id="8" name="Footer Placeholder 7"/>
          <p:cNvSpPr>
            <a:spLocks noGrp="1"/>
          </p:cNvSpPr>
          <p:nvPr>
            <p:ph type="ftr" sz="quarter" idx="11"/>
          </p:nvPr>
        </p:nvSpPr>
        <p:spPr/>
        <p:txBody>
          <a:bodyPr/>
          <a:lstStyle/>
          <a:p>
            <a:pPr>
              <a:defRPr/>
            </a:pPr>
            <a:r>
              <a:rPr lang="en-US" smtClean="0"/>
              <a:t>Copyright © 2011 Pearson Education, Inc.  Publishing as Prentice Hall		     1-</a:t>
            </a:r>
            <a:fld id="{35714208-78A6-40CD-B1BB-3F4F705B7DDE}" type="slidenum">
              <a:rPr lang="en-US" smtClean="0"/>
              <a:pPr>
                <a:defRPr/>
              </a:pPr>
              <a:t>‹#›</a:t>
            </a:fld>
            <a:endParaRPr lang="en-US"/>
          </a:p>
        </p:txBody>
      </p:sp>
      <p:sp>
        <p:nvSpPr>
          <p:cNvPr id="9" name="Slide Number Placeholder 8"/>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C82B3C7-65A9-4CF8-AD5F-A6037734D6A6}" type="datetimeFigureOut">
              <a:rPr lang="en-US" smtClean="0"/>
              <a:pPr/>
              <a:t>6/12/2014</a:t>
            </a:fld>
            <a:endParaRPr lang="en-GB"/>
          </a:p>
        </p:txBody>
      </p:sp>
      <p:sp>
        <p:nvSpPr>
          <p:cNvPr id="4" name="Footer Placeholder 3"/>
          <p:cNvSpPr>
            <a:spLocks noGrp="1"/>
          </p:cNvSpPr>
          <p:nvPr>
            <p:ph type="ftr" sz="quarter" idx="11"/>
          </p:nvPr>
        </p:nvSpPr>
        <p:spPr/>
        <p:txBody>
          <a:bodyPr/>
          <a:lstStyle/>
          <a:p>
            <a:pPr>
              <a:defRPr/>
            </a:pPr>
            <a:r>
              <a:rPr lang="en-US" smtClean="0"/>
              <a:t>Copyright © 2011 Pearson Education, Inc.  Publishing as Prentice Hall		  	    13-</a:t>
            </a:r>
            <a:fld id="{2106E384-A11E-4935-98BE-3BBA67DB6621}" type="slidenum">
              <a:rPr lang="en-US" smtClean="0"/>
              <a:pPr>
                <a:defRPr/>
              </a:pPr>
              <a:t>‹#›</a:t>
            </a:fld>
            <a:endParaRPr lang="en-US"/>
          </a:p>
        </p:txBody>
      </p:sp>
      <p:sp>
        <p:nvSpPr>
          <p:cNvPr id="5" name="Slide Number Placeholder 4"/>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82B3C7-65A9-4CF8-AD5F-A6037734D6A6}" type="datetimeFigureOut">
              <a:rPr lang="en-US" smtClean="0"/>
              <a:pPr/>
              <a:t>6/12/2014</a:t>
            </a:fld>
            <a:endParaRPr lang="en-GB"/>
          </a:p>
        </p:txBody>
      </p:sp>
      <p:sp>
        <p:nvSpPr>
          <p:cNvPr id="3" name="Footer Placeholder 2"/>
          <p:cNvSpPr>
            <a:spLocks noGrp="1"/>
          </p:cNvSpPr>
          <p:nvPr>
            <p:ph type="ftr" sz="quarter" idx="11"/>
          </p:nvPr>
        </p:nvSpPr>
        <p:spPr/>
        <p:txBody>
          <a:bodyPr/>
          <a:lstStyle/>
          <a:p>
            <a:pPr>
              <a:defRPr/>
            </a:pPr>
            <a:r>
              <a:rPr lang="en-US" smtClean="0"/>
              <a:t>Copyright © 2011 Pearson Education, Inc.  Publishing as Prentice Hall		 	      13-</a:t>
            </a:r>
            <a:fld id="{9E621129-1353-4673-A229-238E89D26B27}" type="slidenum">
              <a:rPr lang="en-US" smtClean="0"/>
              <a:pPr>
                <a:defRPr/>
              </a:pPr>
              <a:t>‹#›</a:t>
            </a:fld>
            <a:endParaRPr lang="en-US"/>
          </a:p>
        </p:txBody>
      </p:sp>
      <p:sp>
        <p:nvSpPr>
          <p:cNvPr id="4" name="Slide Number Placeholder 3"/>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2B3C7-65A9-4CF8-AD5F-A6037734D6A6}" type="datetimeFigureOut">
              <a:rPr lang="en-US" smtClean="0"/>
              <a:pPr/>
              <a:t>6/12/2014</a:t>
            </a:fld>
            <a:endParaRPr lang="en-GB"/>
          </a:p>
        </p:txBody>
      </p:sp>
      <p:sp>
        <p:nvSpPr>
          <p:cNvPr id="6" name="Footer Placeholder 5"/>
          <p:cNvSpPr>
            <a:spLocks noGrp="1"/>
          </p:cNvSpPr>
          <p:nvPr>
            <p:ph type="ftr" sz="quarter" idx="11"/>
          </p:nvPr>
        </p:nvSpPr>
        <p:spPr/>
        <p:txBody>
          <a:bodyPr/>
          <a:lstStyle/>
          <a:p>
            <a:pPr>
              <a:defRPr/>
            </a:pPr>
            <a:r>
              <a:rPr lang="en-US" smtClean="0"/>
              <a:t>Copyright © 2011 Pearson Education, Inc.  Publishing as Prentice Hall		      1-</a:t>
            </a:r>
            <a:fld id="{349408B1-74DD-4513-934E-1F675C3B7CA3}" type="slidenum">
              <a:rPr lang="en-US" smtClean="0"/>
              <a:pPr>
                <a:defRPr/>
              </a:pPr>
              <a:t>‹#›</a:t>
            </a:fld>
            <a:endParaRPr lang="en-US"/>
          </a:p>
        </p:txBody>
      </p:sp>
      <p:sp>
        <p:nvSpPr>
          <p:cNvPr id="7" name="Slide Number Placeholder 6"/>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82B3C7-65A9-4CF8-AD5F-A6037734D6A6}" type="datetimeFigureOut">
              <a:rPr lang="en-US" smtClean="0"/>
              <a:pPr/>
              <a:t>6/12/2014</a:t>
            </a:fld>
            <a:endParaRPr lang="en-GB"/>
          </a:p>
        </p:txBody>
      </p:sp>
      <p:sp>
        <p:nvSpPr>
          <p:cNvPr id="6" name="Footer Placeholder 5"/>
          <p:cNvSpPr>
            <a:spLocks noGrp="1"/>
          </p:cNvSpPr>
          <p:nvPr>
            <p:ph type="ftr" sz="quarter" idx="11"/>
          </p:nvPr>
        </p:nvSpPr>
        <p:spPr/>
        <p:txBody>
          <a:bodyPr/>
          <a:lstStyle/>
          <a:p>
            <a:pPr>
              <a:defRPr/>
            </a:pPr>
            <a:r>
              <a:rPr lang="en-US" smtClean="0"/>
              <a:t>Copyright © 2011 Pearson Education, Inc.  Publishing as Prentice Hall		        1-</a:t>
            </a:r>
            <a:fld id="{963E8C2A-5D43-4947-B05B-79A6716B1979}" type="slidenum">
              <a:rPr lang="en-US" smtClean="0"/>
              <a:pPr>
                <a:defRPr/>
              </a:pPr>
              <a:t>‹#›</a:t>
            </a:fld>
            <a:endParaRPr lang="en-US"/>
          </a:p>
        </p:txBody>
      </p:sp>
      <p:sp>
        <p:nvSpPr>
          <p:cNvPr id="7" name="Slide Number Placeholder 6"/>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C82B3C7-65A9-4CF8-AD5F-A6037734D6A6}" type="datetimeFigureOut">
              <a:rPr lang="en-US" smtClean="0"/>
              <a:pPr/>
              <a:t>6/12/2014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a:t>
            </a:r>
            <a:fld id="{23E20F6C-11D6-4263-B34F-810538E15EAA}"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C82B3C7-65A9-4CF8-AD5F-A6037734D6A6}" type="datetimeFigureOut">
              <a:rPr lang="en-US" smtClean="0"/>
              <a:pPr/>
              <a:t>6/12/2014</a:t>
            </a:fld>
            <a:endParaRPr lang="en-GB"/>
          </a:p>
        </p:txBody>
      </p:sp>
      <p:sp>
        <p:nvSpPr>
          <p:cNvPr id="5" name="Footer Placeholder 4"/>
          <p:cNvSpPr>
            <a:spLocks noGrp="1"/>
          </p:cNvSpPr>
          <p:nvPr>
            <p:ph type="ftr" sz="quarter" idx="11"/>
          </p:nvPr>
        </p:nvSpPr>
        <p:spPr/>
        <p:txBody>
          <a:bodyPr/>
          <a:lstStyle/>
          <a:p>
            <a:pPr>
              <a:defRPr/>
            </a:pPr>
            <a:r>
              <a:rPr lang="en-US" smtClean="0"/>
              <a:t>Copyright © 2011 Pearson Education, Inc.  Publishing as Prentice Hall		        1-</a:t>
            </a:r>
            <a:fld id="{D7D95FDB-5CD2-4C63-896F-42AD6D8DC487}" type="slidenum">
              <a:rPr lang="en-US" smtClean="0"/>
              <a:pPr>
                <a:defRPr/>
              </a:pPr>
              <a:t>‹#›</a:t>
            </a:fld>
            <a:endParaRPr lang="en-US"/>
          </a:p>
        </p:txBody>
      </p:sp>
      <p:sp>
        <p:nvSpPr>
          <p:cNvPr id="6" name="Slide Number Placeholder 5"/>
          <p:cNvSpPr>
            <a:spLocks noGrp="1"/>
          </p:cNvSpPr>
          <p:nvPr>
            <p:ph type="sldNum" sz="quarter" idx="12"/>
          </p:nvPr>
        </p:nvSpPr>
        <p:spPr/>
        <p:txBody>
          <a:bodyPr/>
          <a:lstStyle/>
          <a:p>
            <a:fld id="{A7808DAB-08E9-4813-9FA7-9DE55300C029}" type="slidenum">
              <a:rPr lang="en-GB" smtClean="0"/>
              <a:pPr/>
              <a:t>‹#›</a:t>
            </a:fld>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3" name="Rectangle 17"/>
          <p:cNvSpPr/>
          <p:nvPr userDrawn="1"/>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4" name="Picture 2"/>
          <p:cNvPicPr>
            <a:picLocks noChangeAspect="1" noChangeArrowheads="1"/>
          </p:cNvPicPr>
          <p:nvPr userDrawn="1"/>
        </p:nvPicPr>
        <p:blipFill>
          <a:blip r:embed="rId2">
            <a:clrChange>
              <a:clrFrom>
                <a:srgbClr val="231F20"/>
              </a:clrFrom>
              <a:clrTo>
                <a:srgbClr val="231F20">
                  <a:alpha val="0"/>
                </a:srgbClr>
              </a:clrTo>
            </a:clrChange>
          </a:blip>
          <a:srcRect t="65591" b="7527"/>
          <a:stretch>
            <a:fillRect/>
          </a:stretch>
        </p:blipFill>
        <p:spPr bwMode="auto">
          <a:xfrm>
            <a:off x="2362200" y="5233988"/>
            <a:ext cx="6172200" cy="1624012"/>
          </a:xfrm>
          <a:prstGeom prst="rect">
            <a:avLst/>
          </a:prstGeom>
          <a:noFill/>
          <a:ln w="9525">
            <a:noFill/>
            <a:miter lim="800000"/>
            <a:headEnd/>
            <a:tailEnd/>
          </a:ln>
        </p:spPr>
      </p:pic>
      <p:pic>
        <p:nvPicPr>
          <p:cNvPr id="5" name="Picture 5"/>
          <p:cNvPicPr>
            <a:picLocks noChangeAspect="1" noChangeArrowheads="1"/>
          </p:cNvPicPr>
          <p:nvPr userDrawn="1"/>
        </p:nvPicPr>
        <p:blipFill>
          <a:blip r:embed="rId3">
            <a:clrChange>
              <a:clrFrom>
                <a:srgbClr val="231F20"/>
              </a:clrFrom>
              <a:clrTo>
                <a:srgbClr val="231F20">
                  <a:alpha val="0"/>
                </a:srgbClr>
              </a:clrTo>
            </a:clrChange>
          </a:blip>
          <a:srcRect/>
          <a:stretch>
            <a:fillRect/>
          </a:stretch>
        </p:blipFill>
        <p:spPr bwMode="auto">
          <a:xfrm>
            <a:off x="0" y="0"/>
            <a:ext cx="1447800" cy="6858000"/>
          </a:xfrm>
          <a:prstGeom prst="rect">
            <a:avLst/>
          </a:prstGeom>
          <a:noFill/>
          <a:ln w="9525">
            <a:noFill/>
            <a:miter lim="800000"/>
            <a:headEnd/>
            <a:tailEnd/>
          </a:ln>
        </p:spPr>
      </p:pic>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82B3C7-65A9-4CF8-AD5F-A6037734D6A6}" type="datetimeFigureOut">
              <a:rPr lang="en-US" smtClean="0"/>
              <a:pPr/>
              <a:t>6/12/2014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Copyright © 2011 Pearson Education, Inc.  Publishing as Prentice Hall	</a:t>
            </a:r>
            <a:r>
              <a:rPr lang="en-US" sz="1400" smtClean="0"/>
              <a:t>	          	   </a:t>
            </a:r>
            <a:r>
              <a:rPr lang="en-US" smtClean="0"/>
              <a:t>13-</a:t>
            </a:r>
            <a:fld id="{67FFA42B-E307-4753-85FA-43DE19E7BCFA}" type="slidenum">
              <a:rPr lang="en-US" smtClean="0"/>
              <a:pPr>
                <a:defRPr/>
              </a:pPr>
              <a:t>‹#›</a:t>
            </a:fld>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08DAB-08E9-4813-9FA7-9DE55300C029}" type="slidenum">
              <a:rPr lang="en-GB" smtClean="0"/>
              <a:pPr/>
              <a:t>‹#›</a:t>
            </a:fld>
            <a:endParaRPr lang="en-GB"/>
          </a:p>
        </p:txBody>
      </p:sp>
      <p:sp>
        <p:nvSpPr>
          <p:cNvPr id="7" name="Rectangle 6"/>
          <p:cNvSpPr/>
          <p:nvPr userDrawn="1"/>
        </p:nvSpPr>
        <p:spPr>
          <a:xfrm>
            <a:off x="8458200" y="0"/>
            <a:ext cx="6858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Isosceles Triangle 7"/>
          <p:cNvSpPr/>
          <p:nvPr userDrawn="1"/>
        </p:nvSpPr>
        <p:spPr>
          <a:xfrm rot="16200000">
            <a:off x="5724525" y="2752725"/>
            <a:ext cx="6858000" cy="1352550"/>
          </a:xfrm>
          <a:prstGeom prst="triangle">
            <a:avLst/>
          </a:prstGeom>
          <a:solidFill>
            <a:schemeClr val="bg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9" name="Isosceles Triangle 8"/>
          <p:cNvSpPr/>
          <p:nvPr userDrawn="1"/>
        </p:nvSpPr>
        <p:spPr>
          <a:xfrm rot="16200000">
            <a:off x="-228600" y="381000"/>
            <a:ext cx="1143000" cy="381000"/>
          </a:xfrm>
          <a:prstGeom prst="triangle">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 name="Rectangle 9"/>
          <p:cNvSpPr/>
          <p:nvPr userDrawn="1"/>
        </p:nvSpPr>
        <p:spPr>
          <a:xfrm>
            <a:off x="0" y="0"/>
            <a:ext cx="152400" cy="1143000"/>
          </a:xfrm>
          <a:prstGeom prst="rect">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Lst>
  <p:transition/>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1752600" y="381000"/>
            <a:ext cx="5562600" cy="4495800"/>
          </a:xfrm>
        </p:spPr>
        <p:txBody>
          <a:bodyPr/>
          <a:lstStyle/>
          <a:p>
            <a:pPr eaLnBrk="1" hangingPunct="1"/>
            <a:r>
              <a:rPr lang="en-US" dirty="0" smtClean="0">
                <a:solidFill>
                  <a:schemeClr val="tx1"/>
                </a:solidFill>
                <a:latin typeface="Garamond" pitchFamily="18" charset="0"/>
              </a:rPr>
              <a:t>Designing and Managing Services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t>What is a Service?</a:t>
            </a:r>
          </a:p>
        </p:txBody>
      </p:sp>
      <p:sp>
        <p:nvSpPr>
          <p:cNvPr id="14340" name="Rectangle 5"/>
          <p:cNvSpPr>
            <a:spLocks noGrp="1" noChangeArrowheads="1"/>
          </p:cNvSpPr>
          <p:nvPr>
            <p:ph idx="1"/>
          </p:nvPr>
        </p:nvSpPr>
        <p:spPr>
          <a:xfrm>
            <a:off x="533400" y="1600200"/>
            <a:ext cx="7696200" cy="4572000"/>
          </a:xfrm>
        </p:spPr>
        <p:txBody>
          <a:bodyPr/>
          <a:lstStyle/>
          <a:p>
            <a:pPr indent="4763" algn="just" eaLnBrk="1" hangingPunct="1">
              <a:buFontTx/>
              <a:buNone/>
            </a:pPr>
            <a:r>
              <a:rPr lang="en-US" dirty="0" smtClean="0"/>
              <a:t>A </a:t>
            </a:r>
            <a:r>
              <a:rPr lang="en-US" b="1" dirty="0" smtClean="0"/>
              <a:t>service</a:t>
            </a:r>
            <a:r>
              <a:rPr lang="en-US" dirty="0" smtClean="0"/>
              <a:t> is any act of performance that one party can offer to another that is essentially intangible and does not result in the ownership of anything; its production may or may not be tied to a physical product.</a:t>
            </a:r>
          </a:p>
          <a:p>
            <a:pPr indent="4763" algn="just" eaLnBrk="1" hangingPunct="1"/>
            <a:endParaRPr lang="en-US" dirty="0" smtClean="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Vodafone Customer Service Advertisement</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Services are Everywhere</a:t>
            </a:r>
          </a:p>
        </p:txBody>
      </p:sp>
      <p:sp>
        <p:nvSpPr>
          <p:cNvPr id="7" name="TextBox 6"/>
          <p:cNvSpPr txBox="1"/>
          <p:nvPr/>
        </p:nvSpPr>
        <p:spPr>
          <a:xfrm>
            <a:off x="304800" y="1371600"/>
            <a:ext cx="7391400" cy="5262979"/>
          </a:xfrm>
          <a:prstGeom prst="rect">
            <a:avLst/>
          </a:prstGeom>
          <a:noFill/>
        </p:spPr>
        <p:txBody>
          <a:bodyPr wrap="square" rtlCol="0">
            <a:spAutoFit/>
          </a:bodyPr>
          <a:lstStyle/>
          <a:p>
            <a:r>
              <a:rPr lang="en-US" sz="2800" dirty="0" smtClean="0"/>
              <a:t>The government sector, with its </a:t>
            </a:r>
          </a:p>
          <a:p>
            <a:pPr>
              <a:buFont typeface="Arial" pitchFamily="34" charset="0"/>
              <a:buChar char="•"/>
            </a:pPr>
            <a:r>
              <a:rPr lang="en-US" sz="2800" dirty="0" smtClean="0"/>
              <a:t>Courts, </a:t>
            </a:r>
          </a:p>
          <a:p>
            <a:pPr>
              <a:buFont typeface="Arial" pitchFamily="34" charset="0"/>
              <a:buChar char="•"/>
            </a:pPr>
            <a:r>
              <a:rPr lang="en-US" sz="2800" dirty="0" smtClean="0"/>
              <a:t>Employment services, </a:t>
            </a:r>
          </a:p>
          <a:p>
            <a:pPr>
              <a:buFont typeface="Arial" pitchFamily="34" charset="0"/>
              <a:buChar char="•"/>
            </a:pPr>
            <a:r>
              <a:rPr lang="en-US" sz="2800" dirty="0" smtClean="0"/>
              <a:t>Hospitals, </a:t>
            </a:r>
          </a:p>
          <a:p>
            <a:pPr>
              <a:buFont typeface="Arial" pitchFamily="34" charset="0"/>
              <a:buChar char="•"/>
            </a:pPr>
            <a:r>
              <a:rPr lang="en-US" sz="2800" dirty="0" smtClean="0"/>
              <a:t>Loan agencies, </a:t>
            </a:r>
          </a:p>
          <a:p>
            <a:pPr>
              <a:buFont typeface="Arial" pitchFamily="34" charset="0"/>
              <a:buChar char="•"/>
            </a:pPr>
            <a:r>
              <a:rPr lang="en-US" sz="2800" dirty="0" smtClean="0"/>
              <a:t>Military services, </a:t>
            </a:r>
          </a:p>
          <a:p>
            <a:pPr>
              <a:buFont typeface="Arial" pitchFamily="34" charset="0"/>
              <a:buChar char="•"/>
            </a:pPr>
            <a:r>
              <a:rPr lang="en-US" sz="2800" dirty="0" smtClean="0"/>
              <a:t>Police</a:t>
            </a:r>
          </a:p>
          <a:p>
            <a:pPr>
              <a:buFont typeface="Arial" pitchFamily="34" charset="0"/>
              <a:buChar char="•"/>
            </a:pPr>
            <a:r>
              <a:rPr lang="en-US" sz="2800" dirty="0" smtClean="0"/>
              <a:t>Fire departments, </a:t>
            </a:r>
          </a:p>
          <a:p>
            <a:pPr>
              <a:buFont typeface="Arial" pitchFamily="34" charset="0"/>
              <a:buChar char="•"/>
            </a:pPr>
            <a:r>
              <a:rPr lang="en-US" sz="2800" dirty="0" smtClean="0"/>
              <a:t>Postal service, </a:t>
            </a:r>
          </a:p>
          <a:p>
            <a:pPr>
              <a:buFont typeface="Arial" pitchFamily="34" charset="0"/>
              <a:buChar char="•"/>
            </a:pPr>
            <a:r>
              <a:rPr lang="en-US" sz="2800" dirty="0" smtClean="0"/>
              <a:t>Regulatory agencies, and </a:t>
            </a:r>
          </a:p>
          <a:p>
            <a:pPr>
              <a:buFont typeface="Arial" pitchFamily="34" charset="0"/>
              <a:buChar char="•"/>
            </a:pPr>
            <a:r>
              <a:rPr lang="en-US" sz="2800" dirty="0" smtClean="0"/>
              <a:t>Schools, </a:t>
            </a:r>
          </a:p>
          <a:p>
            <a:r>
              <a:rPr lang="en-US" sz="2800" dirty="0" smtClean="0"/>
              <a:t>is in the service business. </a:t>
            </a:r>
            <a:endParaRPr lang="en-GB" sz="28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smtClean="0"/>
              <a:t>Cont….</a:t>
            </a:r>
            <a:endParaRPr lang="en-GB" dirty="0"/>
          </a:p>
        </p:txBody>
      </p:sp>
      <p:sp>
        <p:nvSpPr>
          <p:cNvPr id="4" name="TextBox 3"/>
          <p:cNvSpPr txBox="1"/>
          <p:nvPr/>
        </p:nvSpPr>
        <p:spPr>
          <a:xfrm>
            <a:off x="228600" y="1524000"/>
            <a:ext cx="5458546" cy="5324535"/>
          </a:xfrm>
          <a:prstGeom prst="rect">
            <a:avLst/>
          </a:prstGeom>
          <a:noFill/>
        </p:spPr>
        <p:txBody>
          <a:bodyPr wrap="none" rtlCol="0">
            <a:spAutoFit/>
          </a:bodyPr>
          <a:lstStyle/>
          <a:p>
            <a:r>
              <a:rPr lang="en-US" sz="2000" dirty="0" smtClean="0"/>
              <a:t>The private nonprofit sector—</a:t>
            </a:r>
          </a:p>
          <a:p>
            <a:pPr>
              <a:buFont typeface="Arial" pitchFamily="34" charset="0"/>
              <a:buChar char="•"/>
            </a:pPr>
            <a:r>
              <a:rPr lang="en-US" sz="2000" dirty="0" smtClean="0"/>
              <a:t>Museums, </a:t>
            </a:r>
          </a:p>
          <a:p>
            <a:pPr>
              <a:buFont typeface="Arial" pitchFamily="34" charset="0"/>
              <a:buChar char="•"/>
            </a:pPr>
            <a:r>
              <a:rPr lang="en-US" sz="2000" dirty="0" smtClean="0"/>
              <a:t>Charities, </a:t>
            </a:r>
          </a:p>
          <a:p>
            <a:pPr>
              <a:buFont typeface="Arial" pitchFamily="34" charset="0"/>
              <a:buChar char="•"/>
            </a:pPr>
            <a:r>
              <a:rPr lang="en-US" sz="2000" dirty="0" smtClean="0"/>
              <a:t>Mosques/Churches, </a:t>
            </a:r>
          </a:p>
          <a:p>
            <a:pPr>
              <a:buFont typeface="Arial" pitchFamily="34" charset="0"/>
              <a:buChar char="•"/>
            </a:pPr>
            <a:r>
              <a:rPr lang="en-US" sz="2000" dirty="0" smtClean="0"/>
              <a:t>Colleges, </a:t>
            </a:r>
          </a:p>
          <a:p>
            <a:pPr>
              <a:buFont typeface="Arial" pitchFamily="34" charset="0"/>
              <a:buChar char="•"/>
            </a:pPr>
            <a:r>
              <a:rPr lang="en-US" sz="2000" dirty="0" smtClean="0"/>
              <a:t>Foundations, </a:t>
            </a:r>
          </a:p>
          <a:p>
            <a:pPr>
              <a:buFont typeface="Arial" pitchFamily="34" charset="0"/>
              <a:buChar char="•"/>
            </a:pPr>
            <a:r>
              <a:rPr lang="en-US" sz="2000" dirty="0" smtClean="0"/>
              <a:t>Hospitals</a:t>
            </a:r>
          </a:p>
          <a:p>
            <a:r>
              <a:rPr lang="en-US" sz="2000" dirty="0" smtClean="0"/>
              <a:t>—is in the service business.</a:t>
            </a:r>
          </a:p>
          <a:p>
            <a:r>
              <a:rPr lang="en-US" sz="2000" dirty="0" smtClean="0"/>
              <a:t> A good part of the business sector, with its </a:t>
            </a:r>
          </a:p>
          <a:p>
            <a:pPr>
              <a:buFont typeface="Arial" pitchFamily="34" charset="0"/>
              <a:buChar char="•"/>
            </a:pPr>
            <a:r>
              <a:rPr lang="en-US" sz="2000" dirty="0" smtClean="0"/>
              <a:t>Airlines, Banks, Hotels, </a:t>
            </a:r>
          </a:p>
          <a:p>
            <a:pPr>
              <a:buFont typeface="Arial" pitchFamily="34" charset="0"/>
              <a:buChar char="•"/>
            </a:pPr>
            <a:r>
              <a:rPr lang="en-US" sz="2000" dirty="0" smtClean="0"/>
              <a:t>Insurance Companies, </a:t>
            </a:r>
          </a:p>
          <a:p>
            <a:pPr>
              <a:buFont typeface="Arial" pitchFamily="34" charset="0"/>
              <a:buChar char="•"/>
            </a:pPr>
            <a:r>
              <a:rPr lang="en-US" sz="2000" dirty="0" smtClean="0"/>
              <a:t>Law Firms, </a:t>
            </a:r>
          </a:p>
          <a:p>
            <a:pPr>
              <a:buFont typeface="Arial" pitchFamily="34" charset="0"/>
              <a:buChar char="•"/>
            </a:pPr>
            <a:r>
              <a:rPr lang="en-US" sz="2000" dirty="0" smtClean="0"/>
              <a:t>Management consulting firms, </a:t>
            </a:r>
          </a:p>
          <a:p>
            <a:pPr>
              <a:buFont typeface="Arial" pitchFamily="34" charset="0"/>
              <a:buChar char="•"/>
            </a:pPr>
            <a:r>
              <a:rPr lang="en-US" sz="2000" dirty="0" smtClean="0"/>
              <a:t>Medical practices, Motion picture companies, </a:t>
            </a:r>
          </a:p>
          <a:p>
            <a:pPr>
              <a:buFont typeface="Arial" pitchFamily="34" charset="0"/>
              <a:buChar char="•"/>
            </a:pPr>
            <a:r>
              <a:rPr lang="en-US" sz="2000" dirty="0" smtClean="0"/>
              <a:t>Plumbing repair companies, and </a:t>
            </a:r>
          </a:p>
          <a:p>
            <a:r>
              <a:rPr lang="en-US" sz="2000" dirty="0" smtClean="0"/>
              <a:t>Real estate firms, </a:t>
            </a:r>
          </a:p>
          <a:p>
            <a:r>
              <a:rPr lang="en-US" sz="2000" dirty="0" smtClean="0"/>
              <a:t>is in the service business. </a:t>
            </a:r>
            <a:endParaRPr lang="en-GB" sz="2000"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Interesting Fact</a:t>
            </a:r>
            <a:endParaRPr lang="en-GB" dirty="0"/>
          </a:p>
        </p:txBody>
      </p:sp>
      <p:sp>
        <p:nvSpPr>
          <p:cNvPr id="4" name="TextBox 3"/>
          <p:cNvSpPr txBox="1"/>
          <p:nvPr/>
        </p:nvSpPr>
        <p:spPr>
          <a:xfrm>
            <a:off x="228600" y="1447800"/>
            <a:ext cx="7924800" cy="4832092"/>
          </a:xfrm>
          <a:prstGeom prst="rect">
            <a:avLst/>
          </a:prstGeom>
          <a:noFill/>
        </p:spPr>
        <p:txBody>
          <a:bodyPr wrap="square" rtlCol="0">
            <a:spAutoFit/>
          </a:bodyPr>
          <a:lstStyle/>
          <a:p>
            <a:pPr algn="just"/>
            <a:r>
              <a:rPr lang="en-US" sz="3200" dirty="0" smtClean="0"/>
              <a:t>Many workers in the manufacturing sector, such as computer operators, accountants, and legal staff, are really service providers. </a:t>
            </a:r>
          </a:p>
          <a:p>
            <a:pPr algn="just"/>
            <a:r>
              <a:rPr lang="en-US" sz="3200" dirty="0" smtClean="0"/>
              <a:t>In fact, they make up a “service factory” providing services to the “goods factory.”And those in the retail sector, such as cashiers, clerks, sales people, and customer service representatives, are also providing a service.</a:t>
            </a:r>
          </a:p>
          <a:p>
            <a:endParaRPr lang="en-GB" sz="2000"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828800"/>
            <a:ext cx="8229600" cy="1143000"/>
          </a:xfrm>
        </p:spPr>
        <p:txBody>
          <a:bodyPr/>
          <a:lstStyle/>
          <a:p>
            <a:r>
              <a:rPr lang="en-US" dirty="0" smtClean="0"/>
              <a:t>Detergent Powder Advertisement</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p:txBody>
          <a:bodyPr/>
          <a:lstStyle/>
          <a:p>
            <a:pPr eaLnBrk="1" hangingPunct="1"/>
            <a:r>
              <a:rPr lang="en-US" smtClean="0"/>
              <a:t>Categories of Service Mix</a:t>
            </a:r>
          </a:p>
        </p:txBody>
      </p:sp>
      <p:sp>
        <p:nvSpPr>
          <p:cNvPr id="16388" name="Rectangle 9"/>
          <p:cNvSpPr>
            <a:spLocks noGrp="1" noChangeArrowheads="1"/>
          </p:cNvSpPr>
          <p:nvPr>
            <p:ph idx="1"/>
          </p:nvPr>
        </p:nvSpPr>
        <p:spPr/>
        <p:txBody>
          <a:bodyPr>
            <a:normAutofit/>
          </a:bodyPr>
          <a:lstStyle/>
          <a:p>
            <a:pPr eaLnBrk="1" hangingPunct="1"/>
            <a:r>
              <a:rPr lang="en-US" sz="3200" dirty="0" smtClean="0"/>
              <a:t>A </a:t>
            </a:r>
            <a:r>
              <a:rPr lang="en-US" sz="3200" b="1" dirty="0" smtClean="0"/>
              <a:t>pure tangible good</a:t>
            </a:r>
            <a:r>
              <a:rPr lang="en-US" sz="3200" dirty="0" smtClean="0"/>
              <a:t> is a tangible good such as soap, toothpaste, or salt with no accompanying services.</a:t>
            </a:r>
          </a:p>
          <a:p>
            <a:pPr eaLnBrk="1" hangingPunct="1"/>
            <a:r>
              <a:rPr lang="en-US" sz="3200" dirty="0" smtClean="0"/>
              <a:t>A </a:t>
            </a:r>
            <a:r>
              <a:rPr lang="en-US" sz="3200" b="1" dirty="0" smtClean="0"/>
              <a:t>tangible good </a:t>
            </a:r>
            <a:r>
              <a:rPr lang="en-US" sz="3200" dirty="0" smtClean="0"/>
              <a:t>with accompanying services </a:t>
            </a:r>
          </a:p>
          <a:p>
            <a:pPr eaLnBrk="1" hangingPunct="1">
              <a:buNone/>
            </a:pPr>
            <a:r>
              <a:rPr lang="en-US" dirty="0" smtClean="0"/>
              <a:t>	</a:t>
            </a:r>
            <a:r>
              <a:rPr lang="en-US" sz="3200" dirty="0" smtClean="0"/>
              <a:t>like </a:t>
            </a:r>
            <a:r>
              <a:rPr lang="en-US" sz="3200" dirty="0" smtClean="0"/>
              <a:t>a car, computer, or cell phone, accompanied by one or more services. </a:t>
            </a:r>
          </a:p>
          <a:p>
            <a:pPr eaLnBrk="1" hangingPunct="1"/>
            <a:r>
              <a:rPr lang="en-US" sz="3200" dirty="0" smtClean="0"/>
              <a:t>A </a:t>
            </a:r>
            <a:r>
              <a:rPr lang="en-US" sz="3200" b="1" dirty="0" smtClean="0"/>
              <a:t>hybrid</a:t>
            </a:r>
            <a:r>
              <a:rPr lang="en-US" sz="3200" dirty="0" smtClean="0"/>
              <a:t> is an offering, like a restaurant meal, of equal parts goods and services.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Rectangle 3"/>
          <p:cNvSpPr>
            <a:spLocks noGrp="1" noChangeArrowheads="1"/>
          </p:cNvSpPr>
          <p:nvPr>
            <p:ph type="title"/>
          </p:nvPr>
        </p:nvSpPr>
        <p:spPr/>
        <p:txBody>
          <a:bodyPr/>
          <a:lstStyle/>
          <a:p>
            <a:pPr eaLnBrk="1" hangingPunct="1"/>
            <a:r>
              <a:rPr lang="en-US" smtClean="0"/>
              <a:t>Categories of Service Mix</a:t>
            </a:r>
          </a:p>
        </p:txBody>
      </p:sp>
      <p:sp>
        <p:nvSpPr>
          <p:cNvPr id="16388" name="Rectangle 9"/>
          <p:cNvSpPr>
            <a:spLocks noGrp="1" noChangeArrowheads="1"/>
          </p:cNvSpPr>
          <p:nvPr>
            <p:ph idx="1"/>
          </p:nvPr>
        </p:nvSpPr>
        <p:spPr/>
        <p:txBody>
          <a:bodyPr>
            <a:normAutofit fontScale="92500"/>
          </a:bodyPr>
          <a:lstStyle/>
          <a:p>
            <a:pPr eaLnBrk="1" hangingPunct="1"/>
            <a:r>
              <a:rPr lang="en-US" dirty="0" smtClean="0"/>
              <a:t>A </a:t>
            </a:r>
            <a:r>
              <a:rPr lang="en-US" b="1" dirty="0" smtClean="0"/>
              <a:t>major service</a:t>
            </a:r>
            <a:r>
              <a:rPr lang="en-US" dirty="0" smtClean="0"/>
              <a:t> with accompanying minor goods and services refers to a major service, like air travel, with additional services or supporting goods such as snacks and drinks. This offering requires a capital-intensive good—an airplane—for its realization, but the primary item is a service.</a:t>
            </a:r>
          </a:p>
          <a:p>
            <a:pPr eaLnBrk="1" hangingPunct="1"/>
            <a:r>
              <a:rPr lang="en-US" dirty="0" smtClean="0"/>
              <a:t>A </a:t>
            </a:r>
            <a:r>
              <a:rPr lang="en-US" b="1" dirty="0" smtClean="0"/>
              <a:t>pure service </a:t>
            </a:r>
            <a:r>
              <a:rPr lang="en-US" dirty="0" smtClean="0"/>
              <a:t>is primarily an intangible service, such as babysitting, psychotherapy, or massage.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Service Distinctions</a:t>
            </a:r>
          </a:p>
        </p:txBody>
      </p:sp>
      <p:sp>
        <p:nvSpPr>
          <p:cNvPr id="17412" name="Rectangle 3"/>
          <p:cNvSpPr>
            <a:spLocks noGrp="1" noChangeArrowheads="1"/>
          </p:cNvSpPr>
          <p:nvPr>
            <p:ph idx="1"/>
          </p:nvPr>
        </p:nvSpPr>
        <p:spPr/>
        <p:txBody>
          <a:bodyPr>
            <a:normAutofit fontScale="92500" lnSpcReduction="20000"/>
          </a:bodyPr>
          <a:lstStyle/>
          <a:p>
            <a:pPr eaLnBrk="1" hangingPunct="1"/>
            <a:r>
              <a:rPr lang="en-US" dirty="0" smtClean="0"/>
              <a:t>Services vary as to whether they are </a:t>
            </a:r>
            <a:r>
              <a:rPr lang="en-US" b="1" dirty="0" smtClean="0"/>
              <a:t>equipment based </a:t>
            </a:r>
            <a:r>
              <a:rPr lang="en-US" dirty="0" smtClean="0"/>
              <a:t>(automated car washes, vending machines) or </a:t>
            </a:r>
            <a:r>
              <a:rPr lang="en-US" b="1" dirty="0" smtClean="0"/>
              <a:t>people based </a:t>
            </a:r>
            <a:r>
              <a:rPr lang="en-US" dirty="0" smtClean="0"/>
              <a:t>(window washing, accounting services). People-based services vary by whether unskilled, skilled, or professional workers provide them.</a:t>
            </a:r>
          </a:p>
          <a:p>
            <a:pPr eaLnBrk="1" hangingPunct="1"/>
            <a:r>
              <a:rPr lang="en-US" dirty="0" smtClean="0"/>
              <a:t>Some services need the </a:t>
            </a:r>
            <a:r>
              <a:rPr lang="en-US" b="1" dirty="0" smtClean="0"/>
              <a:t>client’s presence</a:t>
            </a:r>
            <a:r>
              <a:rPr lang="en-US" dirty="0" smtClean="0"/>
              <a:t>. Brain surgery requires the client’s presence, a car repair does not. If the client must be present, the service provider must be considerate of his or her needs. </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Service Distinctions</a:t>
            </a:r>
          </a:p>
        </p:txBody>
      </p:sp>
      <p:sp>
        <p:nvSpPr>
          <p:cNvPr id="17412" name="Rectangle 3"/>
          <p:cNvSpPr>
            <a:spLocks noGrp="1" noChangeArrowheads="1"/>
          </p:cNvSpPr>
          <p:nvPr>
            <p:ph idx="1"/>
          </p:nvPr>
        </p:nvSpPr>
        <p:spPr>
          <a:xfrm>
            <a:off x="457200" y="1600200"/>
            <a:ext cx="7772400" cy="4525963"/>
          </a:xfrm>
        </p:spPr>
        <p:txBody>
          <a:bodyPr>
            <a:normAutofit/>
          </a:bodyPr>
          <a:lstStyle/>
          <a:p>
            <a:pPr algn="just" eaLnBrk="1" hangingPunct="1"/>
            <a:r>
              <a:rPr lang="en-US" dirty="0" smtClean="0"/>
              <a:t>Services may meet a </a:t>
            </a:r>
            <a:r>
              <a:rPr lang="en-US" b="1" dirty="0" smtClean="0"/>
              <a:t>personal need </a:t>
            </a:r>
            <a:r>
              <a:rPr lang="en-US" dirty="0" smtClean="0"/>
              <a:t>(personal services) or a </a:t>
            </a:r>
            <a:r>
              <a:rPr lang="en-US" b="1" dirty="0" smtClean="0"/>
              <a:t>business need </a:t>
            </a:r>
            <a:r>
              <a:rPr lang="en-US" dirty="0" smtClean="0"/>
              <a:t>(business services).</a:t>
            </a:r>
          </a:p>
          <a:p>
            <a:pPr algn="just" eaLnBrk="1" hangingPunct="1"/>
            <a:r>
              <a:rPr lang="en-US" dirty="0" smtClean="0"/>
              <a:t>Service providers differ in their </a:t>
            </a:r>
            <a:r>
              <a:rPr lang="en-US" b="1" dirty="0" smtClean="0"/>
              <a:t>objectives </a:t>
            </a:r>
            <a:r>
              <a:rPr lang="en-US" dirty="0" smtClean="0"/>
              <a:t>(profit or nonprofit) and </a:t>
            </a:r>
            <a:r>
              <a:rPr lang="en-US" b="1" dirty="0" smtClean="0"/>
              <a:t>ownership</a:t>
            </a:r>
            <a:r>
              <a:rPr lang="en-US" dirty="0" smtClean="0"/>
              <a:t> (private or public). These two characteristics, when crossed, produce four quite different types of organizations.</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normAutofit fontScale="90000"/>
          </a:bodyPr>
          <a:lstStyle/>
          <a:p>
            <a:pPr eaLnBrk="1" hangingPunct="1"/>
            <a:r>
              <a:rPr lang="en-US" dirty="0" smtClean="0"/>
              <a:t>Distinctive Characteristics </a:t>
            </a:r>
            <a:br>
              <a:rPr lang="en-US" dirty="0" smtClean="0"/>
            </a:br>
            <a:r>
              <a:rPr lang="en-US" dirty="0" smtClean="0"/>
              <a:t>of Services</a:t>
            </a:r>
          </a:p>
        </p:txBody>
      </p:sp>
      <p:sp>
        <p:nvSpPr>
          <p:cNvPr id="5" name="Rounded Rectangle 4"/>
          <p:cNvSpPr/>
          <p:nvPr/>
        </p:nvSpPr>
        <p:spPr>
          <a:xfrm>
            <a:off x="1447800" y="1752600"/>
            <a:ext cx="6096000" cy="2057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smtClean="0">
                <a:solidFill>
                  <a:schemeClr val="tx1"/>
                </a:solidFill>
              </a:rPr>
              <a:t>Intangibility</a:t>
            </a:r>
          </a:p>
          <a:p>
            <a:pPr algn="ctr">
              <a:defRPr/>
            </a:pPr>
            <a:r>
              <a:rPr lang="en-US" sz="2800" dirty="0" smtClean="0">
                <a:solidFill>
                  <a:schemeClr val="tx1"/>
                </a:solidFill>
              </a:rPr>
              <a:t>It </a:t>
            </a:r>
            <a:r>
              <a:rPr lang="en-US" sz="2800" dirty="0">
                <a:solidFill>
                  <a:schemeClr val="tx1"/>
                </a:solidFill>
              </a:rPr>
              <a:t>is difficult to evaluate services unless we have tangible cues and physical evidence to use.</a:t>
            </a:r>
          </a:p>
        </p:txBody>
      </p:sp>
      <p:sp>
        <p:nvSpPr>
          <p:cNvPr id="6" name="Rounded Rectangle 5"/>
          <p:cNvSpPr/>
          <p:nvPr/>
        </p:nvSpPr>
        <p:spPr>
          <a:xfrm>
            <a:off x="1371600" y="3962400"/>
            <a:ext cx="6172200" cy="1752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smtClean="0">
                <a:solidFill>
                  <a:schemeClr val="tx1"/>
                </a:solidFill>
              </a:rPr>
              <a:t>Inseparability</a:t>
            </a:r>
          </a:p>
          <a:p>
            <a:pPr algn="ctr">
              <a:defRPr/>
            </a:pPr>
            <a:r>
              <a:rPr lang="en-US" sz="2800" dirty="0">
                <a:solidFill>
                  <a:schemeClr val="tx1"/>
                </a:solidFill>
              </a:rPr>
              <a:t>we cannot separate the service from the experience of the customer.</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normAutofit fontScale="90000"/>
          </a:bodyPr>
          <a:lstStyle/>
          <a:p>
            <a:pPr eaLnBrk="1" hangingPunct="1"/>
            <a:r>
              <a:rPr lang="en-US" smtClean="0"/>
              <a:t>Distinctive Characteristics </a:t>
            </a:r>
            <a:br>
              <a:rPr lang="en-US" smtClean="0"/>
            </a:br>
            <a:r>
              <a:rPr lang="en-US" smtClean="0"/>
              <a:t>of Services</a:t>
            </a:r>
          </a:p>
        </p:txBody>
      </p:sp>
      <p:sp>
        <p:nvSpPr>
          <p:cNvPr id="18434" name="Footer Placeholder 3"/>
          <p:cNvSpPr>
            <a:spLocks noGrp="1"/>
          </p:cNvSpPr>
          <p:nvPr>
            <p:ph type="ftr" sz="quarter" idx="11"/>
          </p:nvPr>
        </p:nvSpPr>
        <p:spPr>
          <a:noFill/>
        </p:spPr>
        <p:txBody>
          <a:bodyPr/>
          <a:lstStyle/>
          <a:p>
            <a:endParaRPr lang="en-US" dirty="0" smtClean="0"/>
          </a:p>
        </p:txBody>
      </p:sp>
      <p:sp>
        <p:nvSpPr>
          <p:cNvPr id="7" name="Rounded Rectangle 6"/>
          <p:cNvSpPr/>
          <p:nvPr/>
        </p:nvSpPr>
        <p:spPr>
          <a:xfrm>
            <a:off x="914400" y="1676400"/>
            <a:ext cx="7315200" cy="16764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smtClean="0">
                <a:solidFill>
                  <a:schemeClr val="tx1"/>
                </a:solidFill>
              </a:rPr>
              <a:t>Variability</a:t>
            </a:r>
          </a:p>
          <a:p>
            <a:pPr algn="ctr">
              <a:defRPr/>
            </a:pPr>
            <a:r>
              <a:rPr lang="en-US" sz="2800" dirty="0">
                <a:solidFill>
                  <a:schemeClr val="tx1"/>
                </a:solidFill>
              </a:rPr>
              <a:t>services tend to vary from experience to experience</a:t>
            </a:r>
            <a:endParaRPr lang="en-US" sz="2800" dirty="0" smtClean="0">
              <a:solidFill>
                <a:schemeClr val="tx1"/>
              </a:solidFill>
            </a:endParaRPr>
          </a:p>
          <a:p>
            <a:pPr algn="ctr">
              <a:defRPr/>
            </a:pPr>
            <a:endParaRPr lang="en-US" sz="2800" dirty="0">
              <a:solidFill>
                <a:schemeClr val="tx1"/>
              </a:solidFill>
            </a:endParaRPr>
          </a:p>
        </p:txBody>
      </p:sp>
      <p:sp>
        <p:nvSpPr>
          <p:cNvPr id="8" name="Rounded Rectangle 7"/>
          <p:cNvSpPr/>
          <p:nvPr/>
        </p:nvSpPr>
        <p:spPr>
          <a:xfrm>
            <a:off x="1066800" y="3657600"/>
            <a:ext cx="7162800" cy="1752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b="1" dirty="0" err="1" smtClean="0">
                <a:solidFill>
                  <a:schemeClr val="tx1"/>
                </a:solidFill>
              </a:rPr>
              <a:t>Perishability</a:t>
            </a:r>
            <a:endParaRPr lang="en-US" sz="2800" b="1" dirty="0" smtClean="0">
              <a:solidFill>
                <a:schemeClr val="tx1"/>
              </a:solidFill>
            </a:endParaRPr>
          </a:p>
          <a:p>
            <a:pPr algn="ctr">
              <a:defRPr/>
            </a:pPr>
            <a:r>
              <a:rPr lang="en-US" sz="3600" dirty="0">
                <a:solidFill>
                  <a:schemeClr val="tx1"/>
                </a:solidFill>
              </a:rPr>
              <a:t>we cannot inventory services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smtClean="0"/>
              <a:t>Strategies for Intangibility</a:t>
            </a:r>
          </a:p>
        </p:txBody>
      </p:sp>
      <p:sp>
        <p:nvSpPr>
          <p:cNvPr id="19460" name="Rectangle 10"/>
          <p:cNvSpPr>
            <a:spLocks noGrp="1" noChangeArrowheads="1"/>
          </p:cNvSpPr>
          <p:nvPr>
            <p:ph idx="1"/>
          </p:nvPr>
        </p:nvSpPr>
        <p:spPr>
          <a:xfrm>
            <a:off x="533400" y="1295400"/>
            <a:ext cx="7924800" cy="4876800"/>
          </a:xfrm>
        </p:spPr>
        <p:txBody>
          <a:bodyPr>
            <a:normAutofit fontScale="92500" lnSpcReduction="10000"/>
          </a:bodyPr>
          <a:lstStyle/>
          <a:p>
            <a:pPr algn="just" eaLnBrk="1" hangingPunct="1">
              <a:buNone/>
            </a:pPr>
            <a:r>
              <a:rPr lang="en-US" dirty="0" smtClean="0"/>
              <a:t>	</a:t>
            </a:r>
            <a:r>
              <a:rPr lang="en-US" sz="2400" dirty="0" smtClean="0"/>
              <a:t>Service companies can try to demonstrate their service quality through physical evidence and presentation. Suppose a bank wants to position itself as the “fast” bank. It could make this positioning strategy tangible through any number of marketing tools. </a:t>
            </a:r>
          </a:p>
          <a:p>
            <a:pPr eaLnBrk="1" hangingPunct="1">
              <a:buNone/>
            </a:pPr>
            <a:r>
              <a:rPr lang="en-US" dirty="0" smtClean="0"/>
              <a:t>1. Place—The exterior and interior should have clean lines. The layout of the desks and the traffic flow should be planned carefully. Waiting lines should not get overly long.</a:t>
            </a:r>
          </a:p>
          <a:p>
            <a:pPr eaLnBrk="1" hangingPunct="1">
              <a:buNone/>
            </a:pPr>
            <a:r>
              <a:rPr lang="en-US" dirty="0" smtClean="0"/>
              <a:t>2. People—Employees should be busy, but there should be a sufficient number to manage the workload.</a:t>
            </a:r>
          </a:p>
          <a:p>
            <a:pPr eaLnBrk="1" hangingPunct="1">
              <a:buNone/>
            </a:pPr>
            <a:endParaRPr lang="en-US" dirty="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smtClean="0"/>
              <a:t>Strategies for Intangibility</a:t>
            </a:r>
          </a:p>
        </p:txBody>
      </p:sp>
      <p:sp>
        <p:nvSpPr>
          <p:cNvPr id="19460" name="Rectangle 10"/>
          <p:cNvSpPr>
            <a:spLocks noGrp="1" noChangeArrowheads="1"/>
          </p:cNvSpPr>
          <p:nvPr>
            <p:ph idx="1"/>
          </p:nvPr>
        </p:nvSpPr>
        <p:spPr/>
        <p:txBody>
          <a:bodyPr>
            <a:normAutofit fontScale="92500" lnSpcReduction="20000"/>
          </a:bodyPr>
          <a:lstStyle/>
          <a:p>
            <a:pPr eaLnBrk="1" hangingPunct="1">
              <a:buNone/>
            </a:pPr>
            <a:r>
              <a:rPr lang="en-US" dirty="0" smtClean="0"/>
              <a:t>3. Equipment—Computers, copy machines, desks and ATMs should look like, and be, state of the art.</a:t>
            </a:r>
          </a:p>
          <a:p>
            <a:pPr eaLnBrk="1" hangingPunct="1">
              <a:buNone/>
            </a:pPr>
            <a:r>
              <a:rPr lang="en-US" dirty="0" smtClean="0"/>
              <a:t>4. Communication material—Printed materials—text and photos—should suggest efficiency and speed.</a:t>
            </a:r>
          </a:p>
          <a:p>
            <a:pPr eaLnBrk="1" hangingPunct="1">
              <a:buNone/>
            </a:pPr>
            <a:r>
              <a:rPr lang="en-US" dirty="0" smtClean="0"/>
              <a:t>5. Symbols—The bank’s name and symbol could suggest fast service.</a:t>
            </a:r>
          </a:p>
          <a:p>
            <a:pPr eaLnBrk="1" hangingPunct="1">
              <a:buNone/>
            </a:pPr>
            <a:r>
              <a:rPr lang="en-US" dirty="0" smtClean="0"/>
              <a:t>6. Price—The bank could advertise that it will deposit $5 in the account of any customer who waits in line more than five minutes.</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en-US" smtClean="0"/>
              <a:t>Strategies for Inseparability</a:t>
            </a:r>
          </a:p>
        </p:txBody>
      </p:sp>
      <p:sp>
        <p:nvSpPr>
          <p:cNvPr id="31747" name="Rectangle 10"/>
          <p:cNvSpPr>
            <a:spLocks noGrp="1" noChangeArrowheads="1"/>
          </p:cNvSpPr>
          <p:nvPr>
            <p:ph idx="1"/>
          </p:nvPr>
        </p:nvSpPr>
        <p:spPr/>
        <p:txBody>
          <a:bodyPr/>
          <a:lstStyle/>
          <a:p>
            <a:pPr eaLnBrk="1" hangingPunct="1">
              <a:defRPr/>
            </a:pPr>
            <a:r>
              <a:rPr lang="en-US" dirty="0" smtClean="0"/>
              <a:t>The service provider can learn to work with larger groups.</a:t>
            </a:r>
          </a:p>
          <a:p>
            <a:pPr eaLnBrk="1" hangingPunct="1">
              <a:defRPr/>
            </a:pPr>
            <a:r>
              <a:rPr lang="en-US" dirty="0" smtClean="0"/>
              <a:t>The service provider can learn to work faster</a:t>
            </a:r>
          </a:p>
          <a:p>
            <a:pPr eaLnBrk="1" hangingPunct="1">
              <a:defRPr/>
            </a:pPr>
            <a:r>
              <a:rPr lang="en-US" dirty="0" smtClean="0"/>
              <a:t>The service organization can train more service providers and build up client confidence.</a:t>
            </a:r>
          </a:p>
          <a:p>
            <a:pPr marL="0" indent="0" eaLnBrk="1" hangingPunct="1">
              <a:buFont typeface="Wingdings" pitchFamily="2" charset="2"/>
              <a:buNone/>
              <a:defRPr/>
            </a:pPr>
            <a:endParaRPr lang="en-US" dirty="0"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smtClean="0"/>
              <a:t>Strategies for Variability</a:t>
            </a:r>
          </a:p>
        </p:txBody>
      </p:sp>
      <p:sp>
        <p:nvSpPr>
          <p:cNvPr id="31747" name="Rectangle 10"/>
          <p:cNvSpPr>
            <a:spLocks noGrp="1" noChangeArrowheads="1"/>
          </p:cNvSpPr>
          <p:nvPr>
            <p:ph idx="1"/>
          </p:nvPr>
        </p:nvSpPr>
        <p:spPr/>
        <p:txBody>
          <a:bodyPr/>
          <a:lstStyle/>
          <a:p>
            <a:pPr eaLnBrk="1" hangingPunct="1">
              <a:defRPr/>
            </a:pPr>
            <a:r>
              <a:rPr lang="en-US" dirty="0" smtClean="0"/>
              <a:t>Invest in good hiring and training procedures.</a:t>
            </a:r>
          </a:p>
          <a:p>
            <a:pPr eaLnBrk="1" hangingPunct="1">
              <a:defRPr/>
            </a:pPr>
            <a:r>
              <a:rPr lang="en-US" dirty="0" smtClean="0"/>
              <a:t>Standardize the service-performance process throughout the organization.</a:t>
            </a:r>
          </a:p>
          <a:p>
            <a:pPr eaLnBrk="1" hangingPunct="1">
              <a:defRPr/>
            </a:pPr>
            <a:r>
              <a:rPr lang="en-US" dirty="0" smtClean="0"/>
              <a:t>Monitor customer satisfaction.</a:t>
            </a:r>
          </a:p>
          <a:p>
            <a:pPr eaLnBrk="1" hangingPunct="1">
              <a:defRPr/>
            </a:pPr>
            <a:endParaRPr lang="en-US" dirty="0" smtClean="0"/>
          </a:p>
          <a:p>
            <a:pPr marL="0" indent="0" eaLnBrk="1" hangingPunct="1">
              <a:buFont typeface="Wingdings" pitchFamily="2" charset="2"/>
              <a:buNone/>
              <a:defRPr/>
            </a:pPr>
            <a:endParaRPr lang="en-US" dirty="0" smtClean="0"/>
          </a:p>
          <a:p>
            <a:pPr marL="0" indent="0" eaLnBrk="1" hangingPunct="1">
              <a:buFont typeface="Wingdings" pitchFamily="2" charset="2"/>
              <a:buNone/>
              <a:defRPr/>
            </a:pPr>
            <a:endParaRPr lang="en-US" dirty="0" smtClean="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Strategies for Perishability</a:t>
            </a:r>
          </a:p>
        </p:txBody>
      </p:sp>
      <p:sp>
        <p:nvSpPr>
          <p:cNvPr id="22531" name="Rectangle 3"/>
          <p:cNvSpPr>
            <a:spLocks noGrp="1" noChangeArrowheads="1"/>
          </p:cNvSpPr>
          <p:nvPr>
            <p:ph sz="half" idx="1"/>
          </p:nvPr>
        </p:nvSpPr>
        <p:spPr>
          <a:xfrm>
            <a:off x="457200" y="1600200"/>
            <a:ext cx="7391400" cy="4572000"/>
          </a:xfrm>
        </p:spPr>
        <p:txBody>
          <a:bodyPr/>
          <a:lstStyle/>
          <a:p>
            <a:pPr eaLnBrk="1" hangingPunct="1">
              <a:buFont typeface="Wingdings" pitchFamily="2" charset="2"/>
              <a:buNone/>
            </a:pPr>
            <a:r>
              <a:rPr lang="en-US" dirty="0" smtClean="0"/>
              <a:t>Demand side</a:t>
            </a:r>
          </a:p>
          <a:p>
            <a:pPr eaLnBrk="1" hangingPunct="1"/>
            <a:r>
              <a:rPr lang="en-US" dirty="0" smtClean="0"/>
              <a:t>Differential pricing will shift some demand from peak to off-peak periods.</a:t>
            </a:r>
          </a:p>
          <a:p>
            <a:pPr eaLnBrk="1" hangingPunct="1">
              <a:buNone/>
            </a:pPr>
            <a:r>
              <a:rPr lang="en-US" dirty="0" smtClean="0"/>
              <a:t>• Nonpeak demand can be cultivated. </a:t>
            </a:r>
          </a:p>
          <a:p>
            <a:pPr eaLnBrk="1" hangingPunct="1">
              <a:buNone/>
            </a:pPr>
            <a:r>
              <a:rPr lang="en-US" dirty="0" smtClean="0"/>
              <a:t>• Complementary services can provide alternatives to waiting customers.</a:t>
            </a:r>
          </a:p>
          <a:p>
            <a:pPr eaLnBrk="1" hangingPunct="1">
              <a:buNone/>
            </a:pPr>
            <a:r>
              <a:rPr lang="en-US" dirty="0" smtClean="0"/>
              <a:t>• Reservation systems are a way to manage the demand level. </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Strategies for Perishability</a:t>
            </a:r>
          </a:p>
        </p:txBody>
      </p:sp>
      <p:sp>
        <p:nvSpPr>
          <p:cNvPr id="22532" name="Rectangle 4"/>
          <p:cNvSpPr>
            <a:spLocks noGrp="1" noChangeArrowheads="1"/>
          </p:cNvSpPr>
          <p:nvPr>
            <p:ph sz="half" idx="1"/>
          </p:nvPr>
        </p:nvSpPr>
        <p:spPr>
          <a:xfrm>
            <a:off x="533400" y="1600200"/>
            <a:ext cx="7924800" cy="4572000"/>
          </a:xfrm>
        </p:spPr>
        <p:txBody>
          <a:bodyPr>
            <a:normAutofit lnSpcReduction="10000"/>
          </a:bodyPr>
          <a:lstStyle/>
          <a:p>
            <a:pPr eaLnBrk="1" hangingPunct="1">
              <a:buFont typeface="Wingdings" pitchFamily="2" charset="2"/>
              <a:buNone/>
            </a:pPr>
            <a:r>
              <a:rPr lang="en-US" dirty="0" smtClean="0"/>
              <a:t>Supply side</a:t>
            </a:r>
          </a:p>
          <a:p>
            <a:pPr eaLnBrk="1" hangingPunct="1"/>
            <a:r>
              <a:rPr lang="en-US" dirty="0" smtClean="0"/>
              <a:t>Part-time employees can serve peak demand. </a:t>
            </a:r>
          </a:p>
          <a:p>
            <a:pPr eaLnBrk="1" hangingPunct="1"/>
            <a:r>
              <a:rPr lang="en-US" dirty="0" smtClean="0"/>
              <a:t>Peak-time efficiency routines can allow employees to perform only essential tasks during peak periods. </a:t>
            </a:r>
          </a:p>
          <a:p>
            <a:pPr eaLnBrk="1" hangingPunct="1"/>
            <a:r>
              <a:rPr lang="en-US" dirty="0" smtClean="0"/>
              <a:t>Increased consumer participation </a:t>
            </a:r>
            <a:r>
              <a:rPr lang="en-US" dirty="0" smtClean="0"/>
              <a:t>frees </a:t>
            </a:r>
            <a:r>
              <a:rPr lang="en-US" dirty="0" smtClean="0"/>
              <a:t>service providers’ time. </a:t>
            </a:r>
          </a:p>
          <a:p>
            <a:pPr eaLnBrk="1" hangingPunct="1"/>
            <a:r>
              <a:rPr lang="en-US" dirty="0" smtClean="0"/>
              <a:t>Shared services can improve offerings. </a:t>
            </a:r>
          </a:p>
          <a:p>
            <a:pPr eaLnBrk="1" hangingPunct="1"/>
            <a:r>
              <a:rPr lang="en-US" dirty="0" smtClean="0"/>
              <a:t>Facilities for future expansion can be a good investment.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8001000" cy="4525963"/>
          </a:xfrm>
        </p:spPr>
        <p:txBody>
          <a:bodyPr/>
          <a:lstStyle/>
          <a:p>
            <a:pPr algn="ctr">
              <a:buNone/>
            </a:pPr>
            <a:endParaRPr lang="en-US" dirty="0" smtClean="0"/>
          </a:p>
          <a:p>
            <a:pPr algn="ctr">
              <a:buNone/>
            </a:pPr>
            <a:r>
              <a:rPr lang="en-US" sz="4000" dirty="0" smtClean="0"/>
              <a:t>Creative Advertisement by Mercedes</a:t>
            </a:r>
            <a:endParaRPr lang="en-US" sz="4000"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8001000" cy="4525963"/>
          </a:xfrm>
        </p:spPr>
        <p:txBody>
          <a:bodyPr>
            <a:normAutofit/>
          </a:bodyPr>
          <a:lstStyle/>
          <a:p>
            <a:pPr algn="ctr">
              <a:buNone/>
            </a:pPr>
            <a:r>
              <a:rPr lang="en-US" sz="6000" dirty="0" smtClean="0"/>
              <a:t>Thank You</a:t>
            </a:r>
            <a:endParaRPr lang="en-US" sz="60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7409</TotalTime>
  <Words>2836</Words>
  <Application>Microsoft Office PowerPoint</Application>
  <PresentationFormat>On-screen Show (4:3)</PresentationFormat>
  <Paragraphs>184</Paragraphs>
  <Slides>21</Slides>
  <Notes>17</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Designing and Managing Services</vt:lpstr>
      <vt:lpstr>What is a Service?</vt:lpstr>
      <vt:lpstr>Slide 3</vt:lpstr>
      <vt:lpstr>Services are Everywhere</vt:lpstr>
      <vt:lpstr>Cont….</vt:lpstr>
      <vt:lpstr>Interesting Fact</vt:lpstr>
      <vt:lpstr>Detergent Powder Advertisement</vt:lpstr>
      <vt:lpstr>Categories of Service Mix</vt:lpstr>
      <vt:lpstr>Categories of Service Mix</vt:lpstr>
      <vt:lpstr>Service Distinctions</vt:lpstr>
      <vt:lpstr>Service Distinctions</vt:lpstr>
      <vt:lpstr>Distinctive Characteristics  of Services</vt:lpstr>
      <vt:lpstr>Distinctive Characteristics  of Services</vt:lpstr>
      <vt:lpstr>Strategies for Intangibility</vt:lpstr>
      <vt:lpstr>Strategies for Intangibility</vt:lpstr>
      <vt:lpstr>Strategies for Inseparability</vt:lpstr>
      <vt:lpstr>Strategies for Variability</vt:lpstr>
      <vt:lpstr>Strategies for Perishability</vt:lpstr>
      <vt:lpstr>Strategies for Perishability</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 Keller 2</dc:title>
  <dc:creator>Tracy Tuten</dc:creator>
  <cp:lastModifiedBy>stdc_lp</cp:lastModifiedBy>
  <cp:revision>442</cp:revision>
  <dcterms:created xsi:type="dcterms:W3CDTF">2006-04-02T17:59:30Z</dcterms:created>
  <dcterms:modified xsi:type="dcterms:W3CDTF">2014-06-13T03:38:39Z</dcterms:modified>
</cp:coreProperties>
</file>