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30"/>
  </p:notesMasterIdLst>
  <p:sldIdLst>
    <p:sldId id="257" r:id="rId2"/>
    <p:sldId id="261" r:id="rId3"/>
    <p:sldId id="263" r:id="rId4"/>
    <p:sldId id="288" r:id="rId5"/>
    <p:sldId id="289" r:id="rId6"/>
    <p:sldId id="290" r:id="rId7"/>
    <p:sldId id="291" r:id="rId8"/>
    <p:sldId id="264" r:id="rId9"/>
    <p:sldId id="266"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284" r:id="rId23"/>
    <p:sldId id="285" r:id="rId24"/>
    <p:sldId id="287" r:id="rId25"/>
    <p:sldId id="304" r:id="rId26"/>
    <p:sldId id="305" r:id="rId27"/>
    <p:sldId id="306" r:id="rId28"/>
    <p:sldId id="307" r:id="rId2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racy Tuten Ryan" initials=""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BDBFF"/>
    <a:srgbClr val="CCCCFF"/>
    <a:srgbClr val="CCCC00"/>
    <a:srgbClr val="FFBE7D"/>
    <a:srgbClr val="FF9933"/>
    <a:srgbClr val="B5B5FF"/>
    <a:srgbClr val="99FF99"/>
    <a:srgbClr val="FFFF5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73051" autoAdjust="0"/>
  </p:normalViewPr>
  <p:slideViewPr>
    <p:cSldViewPr>
      <p:cViewPr varScale="1">
        <p:scale>
          <a:sx n="47" d="100"/>
          <a:sy n="47" d="100"/>
        </p:scale>
        <p:origin x="-140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6" d="100"/>
          <a:sy n="46" d="100"/>
        </p:scale>
        <p:origin x="-1914" y="-11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endParaRPr lang="en-US"/>
          </a:p>
        </p:txBody>
      </p:sp>
      <p:sp>
        <p:nvSpPr>
          <p:cNvPr id="92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endParaRPr lang="en-US"/>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2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2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endParaRPr lang="en-US"/>
          </a:p>
        </p:txBody>
      </p:sp>
      <p:sp>
        <p:nvSpPr>
          <p:cNvPr id="92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fld id="{D463F4DC-F336-48EF-AC14-3261BC3CCC4A}"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9BBA0E-98C9-41CA-9758-8F1D5C63721C}" type="slidenum">
              <a:rPr lang="en-US"/>
              <a:pPr/>
              <a:t>1</a:t>
            </a:fld>
            <a:endParaRPr lang="en-US"/>
          </a:p>
        </p:txBody>
      </p:sp>
      <p:sp>
        <p:nvSpPr>
          <p:cNvPr id="415746" name="Rectangle 2"/>
          <p:cNvSpPr>
            <a:spLocks noGrp="1" noRot="1" noChangeAspect="1" noChangeArrowheads="1" noTextEdit="1"/>
          </p:cNvSpPr>
          <p:nvPr>
            <p:ph type="sldImg"/>
          </p:nvPr>
        </p:nvSpPr>
        <p:spPr>
          <a:ln/>
        </p:spPr>
      </p:sp>
      <p:sp>
        <p:nvSpPr>
          <p:cNvPr id="415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3B9F42-4184-4458-88F7-A1A9F554EE10}" type="slidenum">
              <a:rPr lang="en-US"/>
              <a:pPr/>
              <a:t>2</a:t>
            </a:fld>
            <a:endParaRPr lang="en-US"/>
          </a:p>
        </p:txBody>
      </p:sp>
      <p:sp>
        <p:nvSpPr>
          <p:cNvPr id="606210" name="Rectangle 2"/>
          <p:cNvSpPr>
            <a:spLocks noGrp="1" noRot="1" noChangeAspect="1" noChangeArrowheads="1" noTextEdit="1"/>
          </p:cNvSpPr>
          <p:nvPr>
            <p:ph type="sldImg"/>
          </p:nvPr>
        </p:nvSpPr>
        <p:spPr>
          <a:ln/>
        </p:spPr>
      </p:sp>
      <p:sp>
        <p:nvSpPr>
          <p:cNvPr id="606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533400" y="533400"/>
            <a:ext cx="2362200" cy="1771650"/>
          </a:xfrm>
          <a:ln/>
        </p:spPr>
      </p:sp>
      <p:sp>
        <p:nvSpPr>
          <p:cNvPr id="51203" name="Rectangle 3"/>
          <p:cNvSpPr>
            <a:spLocks noGrp="1" noChangeArrowheads="1"/>
          </p:cNvSpPr>
          <p:nvPr>
            <p:ph type="body" idx="1"/>
          </p:nvPr>
        </p:nvSpPr>
        <p:spPr>
          <a:xfrm>
            <a:off x="914400" y="4343400"/>
            <a:ext cx="5029200" cy="4114800"/>
          </a:xfrm>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762000" y="457200"/>
            <a:ext cx="3124200" cy="2343150"/>
          </a:xfrm>
          <a:ln/>
        </p:spPr>
      </p:sp>
      <p:sp>
        <p:nvSpPr>
          <p:cNvPr id="52227" name="Rectangle 3"/>
          <p:cNvSpPr>
            <a:spLocks noGrp="1" noChangeArrowheads="1"/>
          </p:cNvSpPr>
          <p:nvPr>
            <p:ph type="body" idx="1"/>
          </p:nvPr>
        </p:nvSpPr>
        <p:spPr>
          <a:xfrm>
            <a:off x="685800" y="3200400"/>
            <a:ext cx="6019800" cy="5106988"/>
          </a:xfrm>
          <a:noFill/>
          <a:ln/>
        </p:spPr>
        <p:txBody>
          <a:bodyPr/>
          <a:lstStyle/>
          <a:p>
            <a:r>
              <a:rPr lang="en-US" b="1" dirty="0" smtClean="0"/>
              <a:t>Summary Overview</a:t>
            </a:r>
          </a:p>
          <a:p>
            <a:r>
              <a:rPr lang="en-US" dirty="0" smtClean="0"/>
              <a:t>Developing product strategies is simplified somewhat because some product classes require similar marketing mixes. Understanding the product classes is a useful strategic starting point. </a:t>
            </a:r>
          </a:p>
          <a:p>
            <a:r>
              <a:rPr lang="en-US" b="1" dirty="0" smtClean="0"/>
              <a:t>Key Issues</a:t>
            </a:r>
          </a:p>
          <a:p>
            <a:pPr>
              <a:buFontTx/>
              <a:buChar char="•"/>
            </a:pPr>
            <a:r>
              <a:rPr lang="en-US" u="sng" dirty="0" smtClean="0">
                <a:solidFill>
                  <a:srgbClr val="000000"/>
                </a:solidFill>
              </a:rPr>
              <a:t>Consumer products</a:t>
            </a:r>
            <a:r>
              <a:rPr lang="en-US" dirty="0" smtClean="0">
                <a:solidFill>
                  <a:srgbClr val="000000"/>
                </a:solidFill>
              </a:rPr>
              <a:t> are products meant for the final consumer. </a:t>
            </a:r>
          </a:p>
          <a:p>
            <a:pPr>
              <a:buFontTx/>
              <a:buChar char="•"/>
            </a:pPr>
            <a:r>
              <a:rPr lang="en-US" u="sng" dirty="0" smtClean="0">
                <a:solidFill>
                  <a:srgbClr val="000000"/>
                </a:solidFill>
              </a:rPr>
              <a:t>Business products</a:t>
            </a:r>
            <a:r>
              <a:rPr lang="en-US" dirty="0" smtClean="0">
                <a:solidFill>
                  <a:srgbClr val="000000"/>
                </a:solidFill>
              </a:rPr>
              <a:t> are products meant for use in producing other products. </a:t>
            </a:r>
          </a:p>
          <a:p>
            <a:pPr>
              <a:buFontTx/>
              <a:buChar char="•"/>
            </a:pPr>
            <a:r>
              <a:rPr lang="en-US" dirty="0" smtClean="0">
                <a:solidFill>
                  <a:srgbClr val="000000"/>
                </a:solidFill>
              </a:rPr>
              <a:t>It is possible that some products might be in both groups. </a:t>
            </a:r>
          </a:p>
          <a:p>
            <a:r>
              <a:rPr lang="en-US" b="1" i="1" dirty="0" smtClean="0">
                <a:solidFill>
                  <a:srgbClr val="000000"/>
                </a:solidFill>
              </a:rPr>
              <a:t>Discussion Question:</a:t>
            </a:r>
            <a:r>
              <a:rPr lang="en-US" i="1" dirty="0" smtClean="0">
                <a:solidFill>
                  <a:srgbClr val="000000"/>
                </a:solidFill>
              </a:rPr>
              <a:t> Have you ever been to a warehouse club, such as Sam’s or Costco? Business and final consumers often purchase the same items there. How might their purchases be different?</a:t>
            </a:r>
          </a:p>
          <a:p>
            <a:pPr>
              <a:buFontTx/>
              <a:buChar char="•"/>
            </a:pPr>
            <a:r>
              <a:rPr lang="en-US" dirty="0" smtClean="0">
                <a:solidFill>
                  <a:srgbClr val="000000"/>
                </a:solidFill>
              </a:rPr>
              <a:t>Selling the same product to final consumers and business customers may require different strategies for each customer group. </a:t>
            </a:r>
          </a:p>
        </p:txBody>
      </p:sp>
      <p:sp>
        <p:nvSpPr>
          <p:cNvPr id="52228" name="Text Box 4"/>
          <p:cNvSpPr txBox="1">
            <a:spLocks noChangeArrowheads="1"/>
          </p:cNvSpPr>
          <p:nvPr/>
        </p:nvSpPr>
        <p:spPr bwMode="auto">
          <a:xfrm>
            <a:off x="4114800" y="381000"/>
            <a:ext cx="2286000" cy="2617788"/>
          </a:xfrm>
          <a:prstGeom prst="rect">
            <a:avLst/>
          </a:prstGeom>
          <a:noFill/>
          <a:ln w="9525">
            <a:noFill/>
            <a:miter lim="800000"/>
            <a:headEnd/>
            <a:tailEnd/>
          </a:ln>
        </p:spPr>
        <p:txBody>
          <a:bodyPr lIns="91579" tIns="45789" rIns="91579" bIns="45789">
            <a:spAutoFit/>
          </a:bodyPr>
          <a:lstStyle/>
          <a:p>
            <a:pPr defTabSz="915988" eaLnBrk="1" hangingPunct="1">
              <a:spcBef>
                <a:spcPct val="50000"/>
              </a:spcBef>
            </a:pPr>
            <a:r>
              <a:rPr lang="en-US" sz="1400" b="1"/>
              <a:t>This slide relates to material on p. 241. </a:t>
            </a:r>
          </a:p>
          <a:p>
            <a:pPr defTabSz="915988" eaLnBrk="1" hangingPunct="1">
              <a:spcBef>
                <a:spcPct val="50000"/>
              </a:spcBef>
            </a:pPr>
            <a:r>
              <a:rPr lang="en-US" sz="2400">
                <a:latin typeface="Wingdings" pitchFamily="2" charset="2"/>
              </a:rPr>
              <a:t>:</a:t>
            </a:r>
            <a:r>
              <a:rPr lang="en-US" sz="1400" b="1"/>
              <a:t> Indicates place where slide “builds” to include the corresponding point.</a:t>
            </a:r>
          </a:p>
          <a:p>
            <a:pPr defTabSz="915988" eaLnBrk="1" hangingPunct="1">
              <a:spcBef>
                <a:spcPct val="50000"/>
              </a:spcBef>
            </a:pPr>
            <a:endParaRPr lang="en-US" sz="1400" b="1"/>
          </a:p>
          <a:p>
            <a:pPr defTabSz="915988" eaLnBrk="1" hangingPunct="1">
              <a:spcBef>
                <a:spcPct val="50000"/>
              </a:spcBef>
            </a:pPr>
            <a:endParaRPr lang="en-US" sz="1400" b="1"/>
          </a:p>
          <a:p>
            <a:pPr defTabSz="915988" eaLnBrk="1" hangingPunct="1">
              <a:spcBef>
                <a:spcPct val="50000"/>
              </a:spcBef>
            </a:pPr>
            <a:endParaRPr lang="en-US" sz="1400" b="1"/>
          </a:p>
        </p:txBody>
      </p:sp>
      <p:sp>
        <p:nvSpPr>
          <p:cNvPr id="52229" name="Text Box 5"/>
          <p:cNvSpPr txBox="1">
            <a:spLocks noChangeArrowheads="1"/>
          </p:cNvSpPr>
          <p:nvPr/>
        </p:nvSpPr>
        <p:spPr bwMode="auto">
          <a:xfrm>
            <a:off x="228600" y="4419600"/>
            <a:ext cx="457200" cy="449263"/>
          </a:xfrm>
          <a:prstGeom prst="rect">
            <a:avLst/>
          </a:prstGeom>
          <a:noFill/>
          <a:ln w="9525">
            <a:noFill/>
            <a:miter lim="800000"/>
            <a:headEnd/>
            <a:tailEnd/>
          </a:ln>
        </p:spPr>
        <p:txBody>
          <a:bodyPr lIns="91579" tIns="45789" rIns="91579" bIns="45789">
            <a:spAutoFit/>
          </a:bodyPr>
          <a:lstStyle/>
          <a:p>
            <a:pPr defTabSz="915988" eaLnBrk="1" hangingPunct="1"/>
            <a:r>
              <a:rPr lang="en-US" sz="2400">
                <a:latin typeface="Wingdings" pitchFamily="2" charset="2"/>
              </a:rPr>
              <a:t>:</a:t>
            </a:r>
          </a:p>
        </p:txBody>
      </p:sp>
      <p:sp>
        <p:nvSpPr>
          <p:cNvPr id="52230" name="Text Box 6"/>
          <p:cNvSpPr txBox="1">
            <a:spLocks noChangeArrowheads="1"/>
          </p:cNvSpPr>
          <p:nvPr/>
        </p:nvSpPr>
        <p:spPr bwMode="auto">
          <a:xfrm>
            <a:off x="228600" y="4724400"/>
            <a:ext cx="457200" cy="449263"/>
          </a:xfrm>
          <a:prstGeom prst="rect">
            <a:avLst/>
          </a:prstGeom>
          <a:noFill/>
          <a:ln w="9525">
            <a:noFill/>
            <a:miter lim="800000"/>
            <a:headEnd/>
            <a:tailEnd/>
          </a:ln>
        </p:spPr>
        <p:txBody>
          <a:bodyPr lIns="91579" tIns="45789" rIns="91579" bIns="45789">
            <a:spAutoFit/>
          </a:bodyPr>
          <a:lstStyle/>
          <a:p>
            <a:pPr defTabSz="915988" eaLnBrk="1" hangingPunct="1"/>
            <a:r>
              <a:rPr lang="en-US" sz="2400">
                <a:latin typeface="Wingdings" pitchFamily="2" charset="2"/>
              </a:rPr>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763588" y="457200"/>
            <a:ext cx="3200400" cy="2400300"/>
          </a:xfrm>
          <a:ln/>
        </p:spPr>
      </p:sp>
      <p:sp>
        <p:nvSpPr>
          <p:cNvPr id="53251" name="Rectangle 3"/>
          <p:cNvSpPr>
            <a:spLocks noGrp="1" noChangeArrowheads="1"/>
          </p:cNvSpPr>
          <p:nvPr>
            <p:ph type="body" idx="1"/>
          </p:nvPr>
        </p:nvSpPr>
        <p:spPr>
          <a:xfrm>
            <a:off x="685800" y="3200400"/>
            <a:ext cx="6019800" cy="5106988"/>
          </a:xfrm>
          <a:noFill/>
          <a:ln/>
        </p:spPr>
        <p:txBody>
          <a:bodyPr/>
          <a:lstStyle/>
          <a:p>
            <a:r>
              <a:rPr lang="en-US" b="1" smtClean="0"/>
              <a:t>Summary Overview</a:t>
            </a:r>
            <a:endParaRPr lang="en-US" b="1" smtClean="0">
              <a:solidFill>
                <a:srgbClr val="000000"/>
              </a:solidFill>
            </a:endParaRPr>
          </a:p>
          <a:p>
            <a:r>
              <a:rPr lang="en-US" smtClean="0">
                <a:solidFill>
                  <a:srgbClr val="000000"/>
                </a:solidFill>
              </a:rPr>
              <a:t>A product can be a physical good or an intangible service, or it can be a blend of both.</a:t>
            </a:r>
            <a:endParaRPr lang="en-US" b="1" smtClean="0">
              <a:solidFill>
                <a:srgbClr val="000000"/>
              </a:solidFill>
            </a:endParaRPr>
          </a:p>
          <a:p>
            <a:r>
              <a:rPr lang="en-US" b="1" smtClean="0">
                <a:solidFill>
                  <a:srgbClr val="000000"/>
                </a:solidFill>
              </a:rPr>
              <a:t>Key Issues</a:t>
            </a:r>
          </a:p>
          <a:p>
            <a:pPr>
              <a:buFontTx/>
              <a:buChar char="•"/>
            </a:pPr>
            <a:r>
              <a:rPr lang="en-US" smtClean="0">
                <a:solidFill>
                  <a:srgbClr val="000000"/>
                </a:solidFill>
              </a:rPr>
              <a:t>This diagram shows how one can position products in terms of their physical good emphasis or their service emphasis.</a:t>
            </a:r>
          </a:p>
          <a:p>
            <a:pPr>
              <a:buFontTx/>
              <a:buChar char="•"/>
            </a:pPr>
            <a:r>
              <a:rPr lang="en-US" smtClean="0">
                <a:solidFill>
                  <a:srgbClr val="000000"/>
                </a:solidFill>
              </a:rPr>
              <a:t>Some products, such as canned soup, steel pipe, and paper towels, have an emphasis that is almost completely physical. </a:t>
            </a:r>
          </a:p>
          <a:p>
            <a:pPr>
              <a:buFontTx/>
              <a:buChar char="•"/>
            </a:pPr>
            <a:r>
              <a:rPr lang="en-US" smtClean="0">
                <a:solidFill>
                  <a:srgbClr val="000000"/>
                </a:solidFill>
              </a:rPr>
              <a:t>Other products have a significant service component, such as a restaurant meal, a cellular phone, or an automobile tune-up. </a:t>
            </a:r>
          </a:p>
          <a:p>
            <a:pPr>
              <a:buFontTx/>
              <a:buChar char="•"/>
            </a:pPr>
            <a:r>
              <a:rPr lang="en-US" smtClean="0">
                <a:solidFill>
                  <a:srgbClr val="000000"/>
                </a:solidFill>
              </a:rPr>
              <a:t>Still other products have an emphasis mainly on the service component, such as an Internet service provider, a hair stylist, or a postal service. </a:t>
            </a:r>
          </a:p>
          <a:p>
            <a:pPr>
              <a:buFontTx/>
              <a:buChar char="•"/>
            </a:pPr>
            <a:r>
              <a:rPr lang="en-US" smtClean="0">
                <a:solidFill>
                  <a:srgbClr val="000000"/>
                </a:solidFill>
              </a:rPr>
              <a:t>Consumers are increasingly demanding more services with the goods they buy. Both the physical good and the service make up the total product the customer buys.</a:t>
            </a:r>
          </a:p>
          <a:p>
            <a:r>
              <a:rPr lang="en-US" b="1" i="1" smtClean="0">
                <a:solidFill>
                  <a:srgbClr val="000000"/>
                </a:solidFill>
              </a:rPr>
              <a:t>Discussion Question:</a:t>
            </a:r>
            <a:r>
              <a:rPr lang="en-US" i="1" smtClean="0">
                <a:solidFill>
                  <a:srgbClr val="000000"/>
                </a:solidFill>
              </a:rPr>
              <a:t> Why does the increased demand for more service make product management more difficult?</a:t>
            </a:r>
          </a:p>
          <a:p>
            <a:endParaRPr lang="en-US" smtClean="0">
              <a:solidFill>
                <a:srgbClr val="000000"/>
              </a:solidFill>
            </a:endParaRPr>
          </a:p>
        </p:txBody>
      </p:sp>
      <p:sp>
        <p:nvSpPr>
          <p:cNvPr id="53252" name="Text Box 4"/>
          <p:cNvSpPr txBox="1">
            <a:spLocks noChangeArrowheads="1"/>
          </p:cNvSpPr>
          <p:nvPr/>
        </p:nvSpPr>
        <p:spPr bwMode="auto">
          <a:xfrm>
            <a:off x="4114800" y="381000"/>
            <a:ext cx="2286000" cy="2617788"/>
          </a:xfrm>
          <a:prstGeom prst="rect">
            <a:avLst/>
          </a:prstGeom>
          <a:noFill/>
          <a:ln w="9525">
            <a:noFill/>
            <a:miter lim="800000"/>
            <a:headEnd/>
            <a:tailEnd/>
          </a:ln>
        </p:spPr>
        <p:txBody>
          <a:bodyPr lIns="91579" tIns="45789" rIns="91579" bIns="45789">
            <a:spAutoFit/>
          </a:bodyPr>
          <a:lstStyle/>
          <a:p>
            <a:pPr defTabSz="915988" eaLnBrk="1" hangingPunct="1">
              <a:spcBef>
                <a:spcPct val="50000"/>
              </a:spcBef>
            </a:pPr>
            <a:r>
              <a:rPr lang="en-US" sz="1400" b="1"/>
              <a:t>This slide relates to material on pp. 238-239.</a:t>
            </a:r>
          </a:p>
          <a:p>
            <a:pPr defTabSz="915988" eaLnBrk="1" hangingPunct="1">
              <a:spcBef>
                <a:spcPct val="50000"/>
              </a:spcBef>
            </a:pPr>
            <a:r>
              <a:rPr lang="en-US" sz="2400">
                <a:latin typeface="Wingdings" pitchFamily="2" charset="2"/>
              </a:rPr>
              <a:t>:</a:t>
            </a:r>
            <a:r>
              <a:rPr lang="en-US" sz="1400" b="1"/>
              <a:t> Indicates place where slide “builds” to include the corresponding point.</a:t>
            </a:r>
          </a:p>
          <a:p>
            <a:pPr defTabSz="915988" eaLnBrk="1" hangingPunct="1">
              <a:spcBef>
                <a:spcPct val="50000"/>
              </a:spcBef>
            </a:pPr>
            <a:endParaRPr lang="en-US" sz="1400" b="1"/>
          </a:p>
          <a:p>
            <a:pPr defTabSz="915988" eaLnBrk="1" hangingPunct="1">
              <a:spcBef>
                <a:spcPct val="50000"/>
              </a:spcBef>
            </a:pPr>
            <a:endParaRPr lang="en-US" sz="1400" b="1"/>
          </a:p>
          <a:p>
            <a:pPr defTabSz="915988" eaLnBrk="1" hangingPunct="1">
              <a:spcBef>
                <a:spcPct val="50000"/>
              </a:spcBef>
            </a:pPr>
            <a:endParaRPr lang="en-US" sz="1400" b="1"/>
          </a:p>
        </p:txBody>
      </p:sp>
      <p:sp>
        <p:nvSpPr>
          <p:cNvPr id="53253" name="Text Box 5"/>
          <p:cNvSpPr txBox="1">
            <a:spLocks noChangeArrowheads="1"/>
          </p:cNvSpPr>
          <p:nvPr/>
        </p:nvSpPr>
        <p:spPr bwMode="auto">
          <a:xfrm>
            <a:off x="228600" y="5180013"/>
            <a:ext cx="457200" cy="450850"/>
          </a:xfrm>
          <a:prstGeom prst="rect">
            <a:avLst/>
          </a:prstGeom>
          <a:noFill/>
          <a:ln w="9525">
            <a:noFill/>
            <a:miter lim="800000"/>
            <a:headEnd/>
            <a:tailEnd/>
          </a:ln>
        </p:spPr>
        <p:txBody>
          <a:bodyPr lIns="91579" tIns="45789" rIns="91579" bIns="45789">
            <a:spAutoFit/>
          </a:bodyPr>
          <a:lstStyle/>
          <a:p>
            <a:pPr algn="ctr" defTabSz="915988" eaLnBrk="1" hangingPunct="1">
              <a:spcBef>
                <a:spcPct val="50000"/>
              </a:spcBef>
            </a:pPr>
            <a:r>
              <a:rPr lang="en-US" sz="2400">
                <a:latin typeface="Wingdings" pitchFamily="2" charset="2"/>
              </a:rPr>
              <a:t>:</a:t>
            </a:r>
          </a:p>
        </p:txBody>
      </p:sp>
      <p:sp>
        <p:nvSpPr>
          <p:cNvPr id="53254" name="Text Box 6"/>
          <p:cNvSpPr txBox="1">
            <a:spLocks noChangeArrowheads="1"/>
          </p:cNvSpPr>
          <p:nvPr/>
        </p:nvSpPr>
        <p:spPr bwMode="auto">
          <a:xfrm>
            <a:off x="228600" y="4189413"/>
            <a:ext cx="457200" cy="450850"/>
          </a:xfrm>
          <a:prstGeom prst="rect">
            <a:avLst/>
          </a:prstGeom>
          <a:noFill/>
          <a:ln w="9525">
            <a:noFill/>
            <a:miter lim="800000"/>
            <a:headEnd/>
            <a:tailEnd/>
          </a:ln>
        </p:spPr>
        <p:txBody>
          <a:bodyPr lIns="91579" tIns="45789" rIns="91579" bIns="45789">
            <a:spAutoFit/>
          </a:bodyPr>
          <a:lstStyle/>
          <a:p>
            <a:pPr algn="ctr" defTabSz="915988" eaLnBrk="1" hangingPunct="1">
              <a:spcBef>
                <a:spcPct val="50000"/>
              </a:spcBef>
            </a:pPr>
            <a:r>
              <a:rPr lang="en-US" sz="2400">
                <a:latin typeface="Wingdings" pitchFamily="2" charset="2"/>
              </a:rPr>
              <a:t>:</a:t>
            </a:r>
          </a:p>
        </p:txBody>
      </p:sp>
      <p:sp>
        <p:nvSpPr>
          <p:cNvPr id="53255" name="Text Box 7"/>
          <p:cNvSpPr txBox="1">
            <a:spLocks noChangeArrowheads="1"/>
          </p:cNvSpPr>
          <p:nvPr/>
        </p:nvSpPr>
        <p:spPr bwMode="auto">
          <a:xfrm>
            <a:off x="228600" y="5638800"/>
            <a:ext cx="457200" cy="450850"/>
          </a:xfrm>
          <a:prstGeom prst="rect">
            <a:avLst/>
          </a:prstGeom>
          <a:noFill/>
          <a:ln w="9525">
            <a:noFill/>
            <a:miter lim="800000"/>
            <a:headEnd/>
            <a:tailEnd/>
          </a:ln>
        </p:spPr>
        <p:txBody>
          <a:bodyPr lIns="91579" tIns="45789" rIns="91579" bIns="45789">
            <a:spAutoFit/>
          </a:bodyPr>
          <a:lstStyle/>
          <a:p>
            <a:pPr algn="ctr" defTabSz="915988" eaLnBrk="1" hangingPunct="1">
              <a:spcBef>
                <a:spcPct val="50000"/>
              </a:spcBef>
            </a:pPr>
            <a:r>
              <a:rPr lang="en-US" sz="2400">
                <a:latin typeface="Wingdings" pitchFamily="2" charset="2"/>
              </a:rPr>
              <a:t>:</a:t>
            </a:r>
          </a:p>
        </p:txBody>
      </p:sp>
      <p:sp>
        <p:nvSpPr>
          <p:cNvPr id="53256" name="Text Box 8"/>
          <p:cNvSpPr txBox="1">
            <a:spLocks noChangeArrowheads="1"/>
          </p:cNvSpPr>
          <p:nvPr/>
        </p:nvSpPr>
        <p:spPr bwMode="auto">
          <a:xfrm>
            <a:off x="228600" y="4724400"/>
            <a:ext cx="457200" cy="449263"/>
          </a:xfrm>
          <a:prstGeom prst="rect">
            <a:avLst/>
          </a:prstGeom>
          <a:noFill/>
          <a:ln w="9525">
            <a:noFill/>
            <a:miter lim="800000"/>
            <a:headEnd/>
            <a:tailEnd/>
          </a:ln>
        </p:spPr>
        <p:txBody>
          <a:bodyPr lIns="91579" tIns="45789" rIns="91579" bIns="45789">
            <a:spAutoFit/>
          </a:bodyPr>
          <a:lstStyle/>
          <a:p>
            <a:pPr algn="ctr" defTabSz="915988" eaLnBrk="1" hangingPunct="1">
              <a:spcBef>
                <a:spcPct val="50000"/>
              </a:spcBef>
            </a:pPr>
            <a:r>
              <a:rPr lang="en-US" sz="2400">
                <a:latin typeface="Wingdings" pitchFamily="2" charset="2"/>
              </a:rP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762000" y="457200"/>
            <a:ext cx="3124200" cy="2343150"/>
          </a:xfrm>
          <a:ln/>
        </p:spPr>
      </p:sp>
      <p:sp>
        <p:nvSpPr>
          <p:cNvPr id="59395" name="Rectangle 3"/>
          <p:cNvSpPr>
            <a:spLocks noGrp="1" noChangeArrowheads="1"/>
          </p:cNvSpPr>
          <p:nvPr>
            <p:ph type="body" idx="1"/>
          </p:nvPr>
        </p:nvSpPr>
        <p:spPr>
          <a:xfrm>
            <a:off x="685800" y="3200400"/>
            <a:ext cx="6019800" cy="5106988"/>
          </a:xfrm>
          <a:noFill/>
          <a:ln/>
        </p:spPr>
        <p:txBody>
          <a:bodyPr/>
          <a:lstStyle/>
          <a:p>
            <a:r>
              <a:rPr lang="en-US" b="1" dirty="0" smtClean="0"/>
              <a:t>Summary Overview</a:t>
            </a:r>
          </a:p>
          <a:p>
            <a:pPr>
              <a:spcBef>
                <a:spcPct val="25000"/>
              </a:spcBef>
            </a:pPr>
            <a:r>
              <a:rPr lang="en-US" dirty="0" smtClean="0">
                <a:solidFill>
                  <a:srgbClr val="000000"/>
                </a:solidFill>
              </a:rPr>
              <a:t>Business product classes are based on how buyers see products and their uses:</a:t>
            </a:r>
            <a:endParaRPr lang="en-US" b="1" dirty="0" smtClean="0"/>
          </a:p>
          <a:p>
            <a:r>
              <a:rPr lang="en-US" b="1" dirty="0" smtClean="0"/>
              <a:t>Key Issues</a:t>
            </a:r>
            <a:endParaRPr lang="en-US" b="1" dirty="0" smtClean="0">
              <a:solidFill>
                <a:srgbClr val="000000"/>
              </a:solidFill>
            </a:endParaRPr>
          </a:p>
          <a:p>
            <a:pPr>
              <a:spcBef>
                <a:spcPct val="25000"/>
              </a:spcBef>
              <a:buFontTx/>
              <a:buChar char="•"/>
            </a:pPr>
            <a:r>
              <a:rPr lang="en-US" u="sng" dirty="0" smtClean="0">
                <a:solidFill>
                  <a:srgbClr val="000000"/>
                </a:solidFill>
              </a:rPr>
              <a:t>Installations</a:t>
            </a:r>
            <a:r>
              <a:rPr lang="en-US" dirty="0" smtClean="0">
                <a:solidFill>
                  <a:srgbClr val="000000"/>
                </a:solidFill>
              </a:rPr>
              <a:t> are important capital items.  One-of-a-kind installations such as office buildings and custom-made equipment require special negotiations for each sale.  </a:t>
            </a:r>
            <a:r>
              <a:rPr lang="en-US" u="sng" dirty="0" smtClean="0">
                <a:solidFill>
                  <a:srgbClr val="000000"/>
                </a:solidFill>
              </a:rPr>
              <a:t>Installations are a boom-or-bust business</a:t>
            </a:r>
            <a:r>
              <a:rPr lang="en-US" dirty="0" smtClean="0">
                <a:solidFill>
                  <a:srgbClr val="000000"/>
                </a:solidFill>
              </a:rPr>
              <a:t>. Economic upturns spur expansion while downturns cause sales of installations to fall off sharply.</a:t>
            </a:r>
          </a:p>
          <a:p>
            <a:pPr>
              <a:spcBef>
                <a:spcPct val="25000"/>
              </a:spcBef>
              <a:buFontTx/>
              <a:buChar char="•"/>
            </a:pPr>
            <a:r>
              <a:rPr lang="en-US" u="sng" dirty="0" smtClean="0">
                <a:solidFill>
                  <a:srgbClr val="000000"/>
                </a:solidFill>
              </a:rPr>
              <a:t>Accessories are important but short-lived capital items</a:t>
            </a:r>
            <a:r>
              <a:rPr lang="en-US" dirty="0" smtClean="0">
                <a:solidFill>
                  <a:srgbClr val="000000"/>
                </a:solidFill>
              </a:rPr>
              <a:t>, such as tools and production equipment.</a:t>
            </a:r>
          </a:p>
          <a:p>
            <a:pPr>
              <a:spcBef>
                <a:spcPct val="25000"/>
              </a:spcBef>
              <a:buFontTx/>
              <a:buChar char="•"/>
            </a:pPr>
            <a:r>
              <a:rPr lang="en-US" u="sng" dirty="0" smtClean="0">
                <a:solidFill>
                  <a:srgbClr val="000000"/>
                </a:solidFill>
              </a:rPr>
              <a:t>Raw materials</a:t>
            </a:r>
            <a:r>
              <a:rPr lang="en-US" dirty="0" smtClean="0">
                <a:solidFill>
                  <a:srgbClr val="000000"/>
                </a:solidFill>
              </a:rPr>
              <a:t> are unprocessed expense items that </a:t>
            </a:r>
            <a:r>
              <a:rPr lang="en-US" u="sng" dirty="0" smtClean="0">
                <a:solidFill>
                  <a:srgbClr val="000000"/>
                </a:solidFill>
              </a:rPr>
              <a:t>become a physical part of a physical good</a:t>
            </a:r>
            <a:r>
              <a:rPr lang="en-US" dirty="0" smtClean="0">
                <a:solidFill>
                  <a:srgbClr val="000000"/>
                </a:solidFill>
              </a:rPr>
              <a:t> the firm makes and are expense items.  </a:t>
            </a:r>
            <a:r>
              <a:rPr lang="en-US" u="sng" dirty="0" smtClean="0">
                <a:solidFill>
                  <a:srgbClr val="000000"/>
                </a:solidFill>
              </a:rPr>
              <a:t>Farm products</a:t>
            </a:r>
            <a:r>
              <a:rPr lang="en-US" dirty="0" smtClean="0">
                <a:solidFill>
                  <a:srgbClr val="000000"/>
                </a:solidFill>
              </a:rPr>
              <a:t> are grown or raised by farmers.  </a:t>
            </a:r>
            <a:r>
              <a:rPr lang="en-US" u="sng" dirty="0" smtClean="0">
                <a:solidFill>
                  <a:srgbClr val="000000"/>
                </a:solidFill>
              </a:rPr>
              <a:t>Natural products</a:t>
            </a:r>
            <a:r>
              <a:rPr lang="en-US" dirty="0" smtClean="0">
                <a:solidFill>
                  <a:srgbClr val="000000"/>
                </a:solidFill>
              </a:rPr>
              <a:t> are those that occur in nature, such as timber and mineral ores.</a:t>
            </a:r>
          </a:p>
          <a:p>
            <a:pPr>
              <a:spcBef>
                <a:spcPct val="25000"/>
              </a:spcBef>
              <a:buFontTx/>
              <a:buChar char="•"/>
            </a:pPr>
            <a:r>
              <a:rPr lang="en-US" u="sng" dirty="0" smtClean="0">
                <a:solidFill>
                  <a:srgbClr val="000000"/>
                </a:solidFill>
              </a:rPr>
              <a:t>Components</a:t>
            </a:r>
            <a:r>
              <a:rPr lang="en-US" dirty="0" smtClean="0">
                <a:solidFill>
                  <a:srgbClr val="000000"/>
                </a:solidFill>
              </a:rPr>
              <a:t> are processed expense items that become part of a finished product.  Component parts are finished or nearly finished products that go into other products.  Component materials require more processing before becoming part of the final product. Both </a:t>
            </a:r>
            <a:r>
              <a:rPr lang="en-US" u="sng" dirty="0" smtClean="0">
                <a:solidFill>
                  <a:srgbClr val="000000"/>
                </a:solidFill>
              </a:rPr>
              <a:t>component parts and materials must meet the specifications</a:t>
            </a:r>
            <a:r>
              <a:rPr lang="en-US" dirty="0" smtClean="0">
                <a:solidFill>
                  <a:srgbClr val="000000"/>
                </a:solidFill>
              </a:rPr>
              <a:t> of the buyer.</a:t>
            </a:r>
          </a:p>
          <a:p>
            <a:pPr>
              <a:spcBef>
                <a:spcPct val="25000"/>
              </a:spcBef>
              <a:buFontTx/>
              <a:buChar char="•"/>
            </a:pPr>
            <a:r>
              <a:rPr lang="en-US" u="sng" dirty="0" smtClean="0">
                <a:solidFill>
                  <a:srgbClr val="000000"/>
                </a:solidFill>
              </a:rPr>
              <a:t>Supplies for Maintenance, Repair, and Operating</a:t>
            </a:r>
            <a:r>
              <a:rPr lang="en-US" dirty="0" smtClean="0">
                <a:solidFill>
                  <a:srgbClr val="000000"/>
                </a:solidFill>
              </a:rPr>
              <a:t> (MRO) are another category.  Maintenance supplies include products like paint and light bulbs.  Repair supplies are parts needed to fix worn or broken equipment.  Operating supplies include things needed to do work, like copier toner and paper clips.</a:t>
            </a:r>
          </a:p>
          <a:p>
            <a:pPr>
              <a:spcBef>
                <a:spcPct val="25000"/>
              </a:spcBef>
              <a:buFontTx/>
              <a:buChar char="•"/>
            </a:pPr>
            <a:r>
              <a:rPr lang="en-US" u="sng" dirty="0" smtClean="0">
                <a:solidFill>
                  <a:srgbClr val="000000"/>
                </a:solidFill>
              </a:rPr>
              <a:t>Professional services</a:t>
            </a:r>
            <a:r>
              <a:rPr lang="en-US" dirty="0" smtClean="0">
                <a:solidFill>
                  <a:srgbClr val="000000"/>
                </a:solidFill>
              </a:rPr>
              <a:t> are specialized services firms pay for in order to get them done. They support a firm’s operations, such as consulting services might.  </a:t>
            </a:r>
            <a:endParaRPr lang="en-US" b="1" dirty="0" smtClean="0"/>
          </a:p>
        </p:txBody>
      </p:sp>
      <p:sp>
        <p:nvSpPr>
          <p:cNvPr id="59396" name="Text Box 4"/>
          <p:cNvSpPr txBox="1">
            <a:spLocks noChangeArrowheads="1"/>
          </p:cNvSpPr>
          <p:nvPr/>
        </p:nvSpPr>
        <p:spPr bwMode="auto">
          <a:xfrm>
            <a:off x="4114800" y="381000"/>
            <a:ext cx="2286000" cy="1676400"/>
          </a:xfrm>
          <a:prstGeom prst="rect">
            <a:avLst/>
          </a:prstGeom>
          <a:noFill/>
          <a:ln w="9525">
            <a:noFill/>
            <a:miter lim="800000"/>
            <a:headEnd/>
            <a:tailEnd/>
          </a:ln>
        </p:spPr>
        <p:txBody>
          <a:bodyPr lIns="91579" tIns="45789" rIns="91579" bIns="45789">
            <a:spAutoFit/>
          </a:bodyPr>
          <a:lstStyle/>
          <a:p>
            <a:pPr defTabSz="915988" eaLnBrk="1" hangingPunct="1">
              <a:spcBef>
                <a:spcPct val="50000"/>
              </a:spcBef>
            </a:pPr>
            <a:r>
              <a:rPr lang="en-US" sz="1400" b="1"/>
              <a:t>This slide relates to material on pp. 245-248.</a:t>
            </a:r>
          </a:p>
          <a:p>
            <a:pPr defTabSz="915988" eaLnBrk="1" hangingPunct="1">
              <a:spcBef>
                <a:spcPct val="50000"/>
              </a:spcBef>
            </a:pPr>
            <a:r>
              <a:rPr lang="en-US" sz="2400">
                <a:latin typeface="Wingdings" pitchFamily="2" charset="2"/>
              </a:rPr>
              <a:t>:</a:t>
            </a:r>
            <a:r>
              <a:rPr lang="en-US" sz="1400" b="1"/>
              <a:t> Indicates place where slide “builds” to include the corresponding point.</a:t>
            </a:r>
          </a:p>
        </p:txBody>
      </p:sp>
      <p:sp>
        <p:nvSpPr>
          <p:cNvPr id="59397" name="Text Box 5"/>
          <p:cNvSpPr txBox="1">
            <a:spLocks noChangeArrowheads="1"/>
          </p:cNvSpPr>
          <p:nvPr/>
        </p:nvSpPr>
        <p:spPr bwMode="auto">
          <a:xfrm>
            <a:off x="228600" y="3429000"/>
            <a:ext cx="457200" cy="450850"/>
          </a:xfrm>
          <a:prstGeom prst="rect">
            <a:avLst/>
          </a:prstGeom>
          <a:noFill/>
          <a:ln w="9525">
            <a:noFill/>
            <a:miter lim="800000"/>
            <a:headEnd/>
            <a:tailEnd/>
          </a:ln>
        </p:spPr>
        <p:txBody>
          <a:bodyPr lIns="91579" tIns="45789" rIns="91579" bIns="45789">
            <a:spAutoFit/>
          </a:bodyPr>
          <a:lstStyle/>
          <a:p>
            <a:pPr defTabSz="915988" eaLnBrk="1" hangingPunct="1"/>
            <a:r>
              <a:rPr lang="en-US" sz="2400">
                <a:latin typeface="Wingdings" pitchFamily="2" charset="2"/>
              </a:rPr>
              <a:t>:</a:t>
            </a:r>
          </a:p>
        </p:txBody>
      </p:sp>
      <p:sp>
        <p:nvSpPr>
          <p:cNvPr id="59398" name="Text Box 6"/>
          <p:cNvSpPr txBox="1">
            <a:spLocks noChangeArrowheads="1"/>
          </p:cNvSpPr>
          <p:nvPr/>
        </p:nvSpPr>
        <p:spPr bwMode="auto">
          <a:xfrm>
            <a:off x="228600" y="5334000"/>
            <a:ext cx="457200" cy="449263"/>
          </a:xfrm>
          <a:prstGeom prst="rect">
            <a:avLst/>
          </a:prstGeom>
          <a:noFill/>
          <a:ln w="9525">
            <a:noFill/>
            <a:miter lim="800000"/>
            <a:headEnd/>
            <a:tailEnd/>
          </a:ln>
        </p:spPr>
        <p:txBody>
          <a:bodyPr lIns="91579" tIns="45789" rIns="91579" bIns="45789">
            <a:spAutoFit/>
          </a:bodyPr>
          <a:lstStyle/>
          <a:p>
            <a:pPr defTabSz="915988" eaLnBrk="1" hangingPunct="1"/>
            <a:r>
              <a:rPr lang="en-US" sz="2400">
                <a:latin typeface="Wingdings" pitchFamily="2" charset="2"/>
              </a:rPr>
              <a:t>:</a:t>
            </a:r>
          </a:p>
        </p:txBody>
      </p:sp>
      <p:sp>
        <p:nvSpPr>
          <p:cNvPr id="59399" name="Text Box 7"/>
          <p:cNvSpPr txBox="1">
            <a:spLocks noChangeArrowheads="1"/>
          </p:cNvSpPr>
          <p:nvPr/>
        </p:nvSpPr>
        <p:spPr bwMode="auto">
          <a:xfrm>
            <a:off x="228600" y="8077200"/>
            <a:ext cx="457200" cy="449263"/>
          </a:xfrm>
          <a:prstGeom prst="rect">
            <a:avLst/>
          </a:prstGeom>
          <a:noFill/>
          <a:ln w="9525">
            <a:noFill/>
            <a:miter lim="800000"/>
            <a:headEnd/>
            <a:tailEnd/>
          </a:ln>
        </p:spPr>
        <p:txBody>
          <a:bodyPr lIns="91579" tIns="45789" rIns="91579" bIns="45789">
            <a:spAutoFit/>
          </a:bodyPr>
          <a:lstStyle/>
          <a:p>
            <a:pPr defTabSz="915988" eaLnBrk="1" hangingPunct="1"/>
            <a:r>
              <a:rPr lang="en-US" sz="2400">
                <a:latin typeface="Wingdings" pitchFamily="2" charset="2"/>
              </a:rPr>
              <a:t>:</a:t>
            </a:r>
          </a:p>
        </p:txBody>
      </p:sp>
      <p:sp>
        <p:nvSpPr>
          <p:cNvPr id="59400" name="Text Box 8"/>
          <p:cNvSpPr txBox="1">
            <a:spLocks noChangeArrowheads="1"/>
          </p:cNvSpPr>
          <p:nvPr/>
        </p:nvSpPr>
        <p:spPr bwMode="auto">
          <a:xfrm>
            <a:off x="228600" y="7343775"/>
            <a:ext cx="457200" cy="449263"/>
          </a:xfrm>
          <a:prstGeom prst="rect">
            <a:avLst/>
          </a:prstGeom>
          <a:noFill/>
          <a:ln w="9525">
            <a:noFill/>
            <a:miter lim="800000"/>
            <a:headEnd/>
            <a:tailEnd/>
          </a:ln>
        </p:spPr>
        <p:txBody>
          <a:bodyPr lIns="91579" tIns="45789" rIns="91579" bIns="45789">
            <a:spAutoFit/>
          </a:bodyPr>
          <a:lstStyle/>
          <a:p>
            <a:pPr defTabSz="915988" eaLnBrk="1" hangingPunct="1"/>
            <a:r>
              <a:rPr lang="en-US" sz="2400">
                <a:latin typeface="Wingdings" pitchFamily="2" charset="2"/>
              </a:rPr>
              <a:t>:</a:t>
            </a:r>
          </a:p>
        </p:txBody>
      </p:sp>
      <p:sp>
        <p:nvSpPr>
          <p:cNvPr id="59401" name="Text Box 9"/>
          <p:cNvSpPr txBox="1">
            <a:spLocks noChangeArrowheads="1"/>
          </p:cNvSpPr>
          <p:nvPr/>
        </p:nvSpPr>
        <p:spPr bwMode="auto">
          <a:xfrm>
            <a:off x="228600" y="6097588"/>
            <a:ext cx="457200" cy="449262"/>
          </a:xfrm>
          <a:prstGeom prst="rect">
            <a:avLst/>
          </a:prstGeom>
          <a:noFill/>
          <a:ln w="9525">
            <a:noFill/>
            <a:miter lim="800000"/>
            <a:headEnd/>
            <a:tailEnd/>
          </a:ln>
        </p:spPr>
        <p:txBody>
          <a:bodyPr lIns="91579" tIns="45789" rIns="91579" bIns="45789">
            <a:spAutoFit/>
          </a:bodyPr>
          <a:lstStyle/>
          <a:p>
            <a:pPr defTabSz="915988" eaLnBrk="1" hangingPunct="1"/>
            <a:r>
              <a:rPr lang="en-US" sz="2400">
                <a:latin typeface="Wingdings" pitchFamily="2" charset="2"/>
              </a:rPr>
              <a:t>:</a:t>
            </a:r>
          </a:p>
        </p:txBody>
      </p:sp>
      <p:sp>
        <p:nvSpPr>
          <p:cNvPr id="59402" name="Text Box 10"/>
          <p:cNvSpPr txBox="1">
            <a:spLocks noChangeArrowheads="1"/>
          </p:cNvSpPr>
          <p:nvPr/>
        </p:nvSpPr>
        <p:spPr bwMode="auto">
          <a:xfrm>
            <a:off x="228600" y="3963988"/>
            <a:ext cx="457200" cy="449262"/>
          </a:xfrm>
          <a:prstGeom prst="rect">
            <a:avLst/>
          </a:prstGeom>
          <a:noFill/>
          <a:ln w="9525">
            <a:noFill/>
            <a:miter lim="800000"/>
            <a:headEnd/>
            <a:tailEnd/>
          </a:ln>
        </p:spPr>
        <p:txBody>
          <a:bodyPr lIns="91579" tIns="45789" rIns="91579" bIns="45789">
            <a:spAutoFit/>
          </a:bodyPr>
          <a:lstStyle/>
          <a:p>
            <a:pPr defTabSz="915988" eaLnBrk="1" hangingPunct="1"/>
            <a:r>
              <a:rPr lang="en-US" sz="2400">
                <a:latin typeface="Wingdings" pitchFamily="2" charset="2"/>
              </a:rPr>
              <a:t>:</a:t>
            </a:r>
          </a:p>
        </p:txBody>
      </p:sp>
      <p:sp>
        <p:nvSpPr>
          <p:cNvPr id="59403" name="Text Box 11"/>
          <p:cNvSpPr txBox="1">
            <a:spLocks noChangeArrowheads="1"/>
          </p:cNvSpPr>
          <p:nvPr/>
        </p:nvSpPr>
        <p:spPr bwMode="auto">
          <a:xfrm>
            <a:off x="228600" y="4876800"/>
            <a:ext cx="457200" cy="450850"/>
          </a:xfrm>
          <a:prstGeom prst="rect">
            <a:avLst/>
          </a:prstGeom>
          <a:noFill/>
          <a:ln w="9525">
            <a:noFill/>
            <a:miter lim="800000"/>
            <a:headEnd/>
            <a:tailEnd/>
          </a:ln>
        </p:spPr>
        <p:txBody>
          <a:bodyPr lIns="91579" tIns="45789" rIns="91579" bIns="45789">
            <a:spAutoFit/>
          </a:bodyPr>
          <a:lstStyle/>
          <a:p>
            <a:pPr defTabSz="915988" eaLnBrk="1" hangingPunct="1"/>
            <a:r>
              <a:rPr lang="en-US" sz="2400">
                <a:latin typeface="Wingdings" pitchFamily="2" charset="2"/>
              </a:rPr>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717933F5-5389-40E0-A31F-F9564A159438}" type="slidenum">
              <a:rPr lang="en-US" smtClean="0"/>
              <a:pPr/>
              <a:t>12</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A4974DAE-2B94-4706-A0D6-00E2DCC4AE39}" type="slidenum">
              <a:rPr lang="en-US" smtClean="0"/>
              <a:pPr/>
              <a:t>13</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A4974DAE-2B94-4706-A0D6-00E2DCC4AE39}" type="slidenum">
              <a:rPr lang="en-US" smtClean="0"/>
              <a:pPr/>
              <a:t>14</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A4974DAE-2B94-4706-A0D6-00E2DCC4AE39}" type="slidenum">
              <a:rPr lang="en-US" smtClean="0"/>
              <a:pPr/>
              <a:t>15</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D12493E0-06D0-41B6-BF08-EDD0C1301535}" type="slidenum">
              <a:rPr lang="en-US" smtClean="0"/>
              <a:pPr/>
              <a:t>16</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7BDFB249-0256-472C-9973-32E5B46460A9}" type="slidenum">
              <a:rPr lang="en-US" smtClean="0"/>
              <a:pPr/>
              <a:t>17</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661C0186-BEF2-4D64-ACF3-785F2CC9ED9A}" type="slidenum">
              <a:rPr lang="en-US" smtClean="0"/>
              <a:pPr/>
              <a:t>18</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661C0186-BEF2-4D64-ACF3-785F2CC9ED9A}" type="slidenum">
              <a:rPr lang="en-US" smtClean="0"/>
              <a:pPr/>
              <a:t>19</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661C0186-BEF2-4D64-ACF3-785F2CC9ED9A}" type="slidenum">
              <a:rPr lang="en-US" smtClean="0"/>
              <a:pPr/>
              <a:t>20</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EEFECAAA-642D-407D-9595-118149EBA1D5}" type="slidenum">
              <a:rPr lang="en-US" smtClean="0"/>
              <a:pPr/>
              <a:t>21</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0FBE94-EF77-42C7-95CC-7FE905D15DFB}" type="slidenum">
              <a:rPr lang="en-US"/>
              <a:pPr/>
              <a:t>22</a:t>
            </a:fld>
            <a:endParaRPr lang="en-US"/>
          </a:p>
        </p:txBody>
      </p:sp>
      <p:sp>
        <p:nvSpPr>
          <p:cNvPr id="632834" name="Rectangle 2"/>
          <p:cNvSpPr>
            <a:spLocks noGrp="1" noRot="1" noChangeAspect="1" noChangeArrowheads="1" noTextEdit="1"/>
          </p:cNvSpPr>
          <p:nvPr>
            <p:ph type="sldImg"/>
          </p:nvPr>
        </p:nvSpPr>
        <p:spPr>
          <a:ln/>
        </p:spPr>
      </p:sp>
      <p:sp>
        <p:nvSpPr>
          <p:cNvPr id="632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BA8854-2993-4CAA-A430-8A0978DA56C5}" type="slidenum">
              <a:rPr lang="en-US"/>
              <a:pPr/>
              <a:t>23</a:t>
            </a:fld>
            <a:endParaRPr lang="en-US"/>
          </a:p>
        </p:txBody>
      </p:sp>
      <p:sp>
        <p:nvSpPr>
          <p:cNvPr id="634882" name="Rectangle 2"/>
          <p:cNvSpPr>
            <a:spLocks noGrp="1" noRot="1" noChangeAspect="1" noChangeArrowheads="1" noTextEdit="1"/>
          </p:cNvSpPr>
          <p:nvPr>
            <p:ph type="sldImg"/>
          </p:nvPr>
        </p:nvSpPr>
        <p:spPr>
          <a:ln/>
        </p:spPr>
      </p:sp>
      <p:sp>
        <p:nvSpPr>
          <p:cNvPr id="63488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04482" name="Group 2"/>
          <p:cNvGrpSpPr>
            <a:grpSpLocks/>
          </p:cNvGrpSpPr>
          <p:nvPr/>
        </p:nvGrpSpPr>
        <p:grpSpPr bwMode="auto">
          <a:xfrm>
            <a:off x="0" y="0"/>
            <a:ext cx="9144000" cy="6858000"/>
            <a:chOff x="0" y="0"/>
            <a:chExt cx="5760" cy="4320"/>
          </a:xfrm>
        </p:grpSpPr>
        <p:sp>
          <p:nvSpPr>
            <p:cNvPr id="404483"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endParaRPr lang="en-US" sz="2400">
                <a:latin typeface="Times New Roman" pitchFamily="18" charset="0"/>
              </a:endParaRPr>
            </a:p>
          </p:txBody>
        </p:sp>
        <p:sp>
          <p:nvSpPr>
            <p:cNvPr id="404484"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eaLnBrk="1" hangingPunct="1"/>
              <a:endParaRPr lang="en-US" sz="2400">
                <a:latin typeface="Times New Roman" pitchFamily="18" charset="0"/>
              </a:endParaRPr>
            </a:p>
          </p:txBody>
        </p:sp>
        <p:grpSp>
          <p:nvGrpSpPr>
            <p:cNvPr id="404485" name="Group 5"/>
            <p:cNvGrpSpPr>
              <a:grpSpLocks/>
            </p:cNvGrpSpPr>
            <p:nvPr/>
          </p:nvGrpSpPr>
          <p:grpSpPr bwMode="auto">
            <a:xfrm>
              <a:off x="0" y="672"/>
              <a:ext cx="1806" cy="1989"/>
              <a:chOff x="0" y="672"/>
              <a:chExt cx="1806" cy="1989"/>
            </a:xfrm>
          </p:grpSpPr>
          <p:sp>
            <p:nvSpPr>
              <p:cNvPr id="404486"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eaLnBrk="1" hangingPunct="1"/>
                <a:endParaRPr lang="en-US" sz="2400">
                  <a:latin typeface="Times New Roman" pitchFamily="18" charset="0"/>
                </a:endParaRPr>
              </a:p>
            </p:txBody>
          </p:sp>
          <p:sp>
            <p:nvSpPr>
              <p:cNvPr id="404487"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404488"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404489"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eaLnBrk="1" hangingPunct="1"/>
                <a:endParaRPr lang="en-US" sz="2400">
                  <a:latin typeface="Times New Roman" pitchFamily="18" charset="0"/>
                </a:endParaRPr>
              </a:p>
            </p:txBody>
          </p:sp>
          <p:sp>
            <p:nvSpPr>
              <p:cNvPr id="404490"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eaLnBrk="1" hangingPunct="1"/>
                <a:endParaRPr lang="en-US" sz="2400">
                  <a:latin typeface="Times New Roman" pitchFamily="18" charset="0"/>
                </a:endParaRPr>
              </a:p>
            </p:txBody>
          </p:sp>
          <p:sp>
            <p:nvSpPr>
              <p:cNvPr id="404491"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404492"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eaLnBrk="1" hangingPunct="1"/>
                <a:endParaRPr lang="en-US" sz="2400">
                  <a:latin typeface="Times New Roman" pitchFamily="18" charset="0"/>
                </a:endParaRPr>
              </a:p>
            </p:txBody>
          </p:sp>
          <p:sp>
            <p:nvSpPr>
              <p:cNvPr id="404493"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eaLnBrk="1" hangingPunct="1"/>
                <a:endParaRPr lang="en-US" sz="2400">
                  <a:latin typeface="Times New Roman" pitchFamily="18" charset="0"/>
                </a:endParaRPr>
              </a:p>
            </p:txBody>
          </p:sp>
          <p:sp>
            <p:nvSpPr>
              <p:cNvPr id="404494"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eaLnBrk="1" hangingPunct="1"/>
                <a:endParaRPr lang="en-US" sz="2400">
                  <a:latin typeface="Times New Roman" pitchFamily="18" charset="0"/>
                </a:endParaRPr>
              </a:p>
            </p:txBody>
          </p:sp>
          <p:sp>
            <p:nvSpPr>
              <p:cNvPr id="404495"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eaLnBrk="1" hangingPunct="1"/>
                <a:endParaRPr lang="en-US" sz="2400">
                  <a:latin typeface="Times New Roman" pitchFamily="18" charset="0"/>
                </a:endParaRPr>
              </a:p>
            </p:txBody>
          </p:sp>
        </p:grpSp>
      </p:grpSp>
      <p:sp>
        <p:nvSpPr>
          <p:cNvPr id="404496" name="Rectangle 16"/>
          <p:cNvSpPr>
            <a:spLocks noGrp="1" noChangeArrowheads="1"/>
          </p:cNvSpPr>
          <p:nvPr>
            <p:ph type="dt" sz="half" idx="2"/>
          </p:nvPr>
        </p:nvSpPr>
        <p:spPr>
          <a:xfrm>
            <a:off x="457200" y="6248400"/>
            <a:ext cx="2133600" cy="457200"/>
          </a:xfrm>
        </p:spPr>
        <p:txBody>
          <a:bodyPr/>
          <a:lstStyle>
            <a:lvl1pPr>
              <a:defRPr/>
            </a:lvl1pPr>
          </a:lstStyle>
          <a:p>
            <a:endParaRPr lang="en-US"/>
          </a:p>
        </p:txBody>
      </p:sp>
      <p:sp>
        <p:nvSpPr>
          <p:cNvPr id="404497" name="Rectangle 17"/>
          <p:cNvSpPr>
            <a:spLocks noGrp="1" noChangeArrowheads="1"/>
          </p:cNvSpPr>
          <p:nvPr>
            <p:ph type="ftr" sz="quarter" idx="3"/>
          </p:nvPr>
        </p:nvSpPr>
        <p:spPr/>
        <p:txBody>
          <a:bodyPr/>
          <a:lstStyle>
            <a:lvl1pPr>
              <a:defRPr/>
            </a:lvl1pPr>
          </a:lstStyle>
          <a:p>
            <a:endParaRPr lang="en-US"/>
          </a:p>
        </p:txBody>
      </p:sp>
      <p:sp>
        <p:nvSpPr>
          <p:cNvPr id="404498" name="Rectangle 18"/>
          <p:cNvSpPr>
            <a:spLocks noGrp="1" noChangeArrowheads="1"/>
          </p:cNvSpPr>
          <p:nvPr>
            <p:ph type="sldNum" sz="quarter" idx="4"/>
          </p:nvPr>
        </p:nvSpPr>
        <p:spPr/>
        <p:txBody>
          <a:bodyPr/>
          <a:lstStyle>
            <a:lvl1pPr>
              <a:defRPr>
                <a:latin typeface="Arial Black" pitchFamily="34" charset="0"/>
              </a:defRPr>
            </a:lvl1pPr>
          </a:lstStyle>
          <a:p>
            <a:fld id="{39BEB879-7DBB-4BCE-9625-EC71CA55D79F}" type="slidenum">
              <a:rPr lang="en-US"/>
              <a:pPr/>
              <a:t>‹#›</a:t>
            </a:fld>
            <a:endParaRPr lang="en-US"/>
          </a:p>
        </p:txBody>
      </p:sp>
      <p:sp>
        <p:nvSpPr>
          <p:cNvPr id="404499"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404500"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r>
              <a:rPr lang="en-US"/>
              <a:t>12-</a:t>
            </a:r>
            <a:fld id="{83D5EE85-87A3-4B70-9CA9-19074F0556C0}"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r>
              <a:rPr lang="en-US"/>
              <a:t>12-</a:t>
            </a:r>
            <a:fld id="{33C6F19C-88B7-4D7C-9AF7-BCE9F22520E2}"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r>
              <a:rPr lang="en-US"/>
              <a:t>12-</a:t>
            </a:r>
            <a:fld id="{7EF5C9B6-F16D-4B00-B4F0-905A2F5C3651}"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Footer Placeholder 6"/>
          <p:cNvSpPr>
            <a:spLocks noGrp="1"/>
          </p:cNvSpPr>
          <p:nvPr>
            <p:ph type="ftr"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r>
              <a:rPr lang="en-US"/>
              <a:t>12-</a:t>
            </a:r>
            <a:fld id="{0325ECCF-584A-4AEA-8F81-0B47AA499A2F}" type="slidenum">
              <a:rPr lang="en-US"/>
              <a:pPr/>
              <a:t>‹#›</a:t>
            </a:fld>
            <a:endParaRPr lang="en-US"/>
          </a:p>
        </p:txBody>
      </p:sp>
      <p:sp>
        <p:nvSpPr>
          <p:cNvPr id="9" name="Date Placeholder 8"/>
          <p:cNvSpPr>
            <a:spLocks noGrp="1"/>
          </p:cNvSpPr>
          <p:nvPr>
            <p:ph type="dt" sz="half" idx="12"/>
          </p:nvPr>
        </p:nvSpPr>
        <p:spPr/>
        <p:txBody>
          <a:bodyPr/>
          <a:lstStyle>
            <a:lvl1pPr>
              <a:defRPr/>
            </a:lvl1pPr>
          </a:lstStyle>
          <a:p>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r>
              <a:rPr lang="en-US"/>
              <a:t>12-</a:t>
            </a:r>
            <a:fld id="{6ABFB8FF-8E13-42E1-B5C5-1FEAD920DAE1}" type="slidenum">
              <a:rPr lang="en-US"/>
              <a:pPr/>
              <a:t>‹#›</a:t>
            </a:fld>
            <a:endParaRPr lang="en-US"/>
          </a:p>
        </p:txBody>
      </p:sp>
      <p:sp>
        <p:nvSpPr>
          <p:cNvPr id="5" name="Date Placeholder 4"/>
          <p:cNvSpPr>
            <a:spLocks noGrp="1"/>
          </p:cNvSpPr>
          <p:nvPr>
            <p:ph type="dt" sz="half" idx="12"/>
          </p:nvPr>
        </p:nvSpPr>
        <p:spPr/>
        <p:txBody>
          <a:bodyPr/>
          <a:lstStyle>
            <a:lvl1pPr>
              <a:defRPr/>
            </a:lvl1pPr>
          </a:lstStyle>
          <a:p>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r>
              <a:rPr lang="en-US"/>
              <a:t>12-</a:t>
            </a:r>
            <a:fld id="{A8AFC226-063D-41B8-B2F8-759110A23D4D}" type="slidenum">
              <a:rPr lang="en-US"/>
              <a:pPr/>
              <a:t>‹#›</a:t>
            </a:fld>
            <a:endParaRPr lang="en-US"/>
          </a:p>
        </p:txBody>
      </p:sp>
      <p:sp>
        <p:nvSpPr>
          <p:cNvPr id="4" name="Date Placeholder 3"/>
          <p:cNvSpPr>
            <a:spLocks noGrp="1"/>
          </p:cNvSpPr>
          <p:nvPr>
            <p:ph type="dt" sz="half" idx="12"/>
          </p:nvPr>
        </p:nvSpPr>
        <p:spPr/>
        <p:txBody>
          <a:bodyPr/>
          <a:lstStyle>
            <a:lvl1pPr>
              <a:defRPr/>
            </a:lvl1pPr>
          </a:lstStyle>
          <a:p>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r>
              <a:rPr lang="en-US"/>
              <a:t>12-</a:t>
            </a:r>
            <a:fld id="{6297C7DB-6035-466E-BF3D-8C640D54B49F}"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r>
              <a:rPr lang="en-US"/>
              <a:t>12-</a:t>
            </a:r>
            <a:fld id="{8B73CACA-B346-40AC-BC0B-841D17B8454C}"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r>
              <a:rPr lang="en-US"/>
              <a:t>12-</a:t>
            </a:r>
            <a:fld id="{2ED26FDD-DA23-4086-ABAA-BF2CC85899C8}"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r>
              <a:rPr lang="en-US"/>
              <a:t>12-</a:t>
            </a:r>
            <a:fld id="{5FED505A-62B2-4A4B-80C8-36155570C159}"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345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endParaRPr lang="en-US"/>
          </a:p>
        </p:txBody>
      </p:sp>
      <p:sp>
        <p:nvSpPr>
          <p:cNvPr id="40345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r>
              <a:rPr lang="en-US"/>
              <a:t>12-</a:t>
            </a:r>
            <a:fld id="{3E9A56B3-23A6-4B9D-B9AD-F58FAC2EE1F1}" type="slidenum">
              <a:rPr lang="en-US"/>
              <a:pPr/>
              <a:t>‹#›</a:t>
            </a:fld>
            <a:endParaRPr lang="en-US"/>
          </a:p>
        </p:txBody>
      </p:sp>
      <p:grpSp>
        <p:nvGrpSpPr>
          <p:cNvPr id="403460" name="Group 4"/>
          <p:cNvGrpSpPr>
            <a:grpSpLocks/>
          </p:cNvGrpSpPr>
          <p:nvPr/>
        </p:nvGrpSpPr>
        <p:grpSpPr bwMode="auto">
          <a:xfrm>
            <a:off x="0" y="0"/>
            <a:ext cx="9144000" cy="546100"/>
            <a:chOff x="0" y="0"/>
            <a:chExt cx="5760" cy="344"/>
          </a:xfrm>
        </p:grpSpPr>
        <p:sp>
          <p:nvSpPr>
            <p:cNvPr id="403461"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endParaRPr lang="en-US" sz="2400">
                <a:latin typeface="Times New Roman" pitchFamily="18" charset="0"/>
              </a:endParaRPr>
            </a:p>
          </p:txBody>
        </p:sp>
        <p:sp>
          <p:nvSpPr>
            <p:cNvPr id="403462"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eaLnBrk="1" hangingPunct="1"/>
              <a:endParaRPr lang="en-US" sz="2400">
                <a:latin typeface="Times New Roman" pitchFamily="18" charset="0"/>
              </a:endParaRPr>
            </a:p>
          </p:txBody>
        </p:sp>
        <p:sp>
          <p:nvSpPr>
            <p:cNvPr id="403463"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eaLnBrk="1" hangingPunct="1"/>
              <a:endParaRPr lang="en-US">
                <a:solidFill>
                  <a:schemeClr val="hlink"/>
                </a:solidFill>
              </a:endParaRPr>
            </a:p>
          </p:txBody>
        </p:sp>
        <p:sp>
          <p:nvSpPr>
            <p:cNvPr id="403464"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eaLnBrk="1" hangingPunct="1"/>
              <a:endParaRPr lang="en-US">
                <a:solidFill>
                  <a:schemeClr val="hlink"/>
                </a:solidFill>
              </a:endParaRPr>
            </a:p>
          </p:txBody>
        </p:sp>
        <p:sp>
          <p:nvSpPr>
            <p:cNvPr id="403465"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eaLnBrk="1" hangingPunct="1"/>
              <a:endParaRPr lang="en-US">
                <a:solidFill>
                  <a:schemeClr val="accent2"/>
                </a:solidFill>
              </a:endParaRPr>
            </a:p>
          </p:txBody>
        </p:sp>
        <p:sp>
          <p:nvSpPr>
            <p:cNvPr id="403466"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eaLnBrk="1" hangingPunct="1"/>
              <a:endParaRPr lang="en-US">
                <a:solidFill>
                  <a:schemeClr val="hlink"/>
                </a:solidFill>
              </a:endParaRPr>
            </a:p>
          </p:txBody>
        </p:sp>
        <p:sp>
          <p:nvSpPr>
            <p:cNvPr id="403467"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eaLnBrk="1" hangingPunct="1"/>
              <a:endParaRPr lang="en-US" sz="2400">
                <a:latin typeface="Times New Roman" pitchFamily="18" charset="0"/>
              </a:endParaRPr>
            </a:p>
          </p:txBody>
        </p:sp>
        <p:sp>
          <p:nvSpPr>
            <p:cNvPr id="403468"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eaLnBrk="1" hangingPunct="1"/>
              <a:endParaRPr lang="en-US">
                <a:solidFill>
                  <a:schemeClr val="accent2"/>
                </a:solidFill>
              </a:endParaRPr>
            </a:p>
          </p:txBody>
        </p:sp>
        <p:sp>
          <p:nvSpPr>
            <p:cNvPr id="403469"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eaLnBrk="1" hangingPunct="1"/>
              <a:endParaRPr lang="en-US">
                <a:solidFill>
                  <a:schemeClr val="accent2"/>
                </a:solidFill>
              </a:endParaRPr>
            </a:p>
          </p:txBody>
        </p:sp>
      </p:grpSp>
      <p:sp>
        <p:nvSpPr>
          <p:cNvPr id="403470"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3471"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0347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timing>
    <p:tnLst>
      <p:par>
        <p:cTn id="1" dur="indefinite" restart="never" nodeType="tmRoot"/>
      </p:par>
    </p:tnLst>
  </p:timing>
  <p:hf hdr="0" ftr="0" dt="0"/>
  <p:txStyles>
    <p:titleStyle>
      <a:lvl1pPr algn="l" rtl="0" fontAlgn="base">
        <a:spcBef>
          <a:spcPct val="0"/>
        </a:spcBef>
        <a:spcAft>
          <a:spcPct val="0"/>
        </a:spcAft>
        <a:defRPr sz="44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pitchFamily="34" charset="0"/>
        </a:defRPr>
      </a:lvl2pPr>
      <a:lvl3pPr algn="l" rtl="0" fontAlgn="base">
        <a:spcBef>
          <a:spcPct val="0"/>
        </a:spcBef>
        <a:spcAft>
          <a:spcPct val="0"/>
        </a:spcAft>
        <a:defRPr sz="4400">
          <a:solidFill>
            <a:schemeClr val="tx1"/>
          </a:solidFill>
          <a:latin typeface="Arial" pitchFamily="34" charset="0"/>
        </a:defRPr>
      </a:lvl3pPr>
      <a:lvl4pPr algn="l" rtl="0" fontAlgn="base">
        <a:spcBef>
          <a:spcPct val="0"/>
        </a:spcBef>
        <a:spcAft>
          <a:spcPct val="0"/>
        </a:spcAft>
        <a:defRPr sz="4400">
          <a:solidFill>
            <a:schemeClr val="tx1"/>
          </a:solidFill>
          <a:latin typeface="Arial" pitchFamily="34" charset="0"/>
        </a:defRPr>
      </a:lvl4pPr>
      <a:lvl5pPr algn="l" rtl="0" fontAlgn="base">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p:titleStyle>
    <p:body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ctrTitle"/>
          </p:nvPr>
        </p:nvSpPr>
        <p:spPr>
          <a:xfrm>
            <a:off x="0" y="0"/>
            <a:ext cx="9144000" cy="1470025"/>
          </a:xfrm>
          <a:noFill/>
          <a:ln/>
        </p:spPr>
        <p:txBody>
          <a:bodyPr/>
          <a:lstStyle/>
          <a:p>
            <a:pPr algn="ctr"/>
            <a:r>
              <a:rPr lang="en-US" sz="4000" dirty="0">
                <a:solidFill>
                  <a:schemeClr val="bg2"/>
                </a:solidFill>
                <a:latin typeface="Arial Black" pitchFamily="34" charset="0"/>
              </a:rPr>
              <a:t>Marketing Management, </a:t>
            </a:r>
            <a:r>
              <a:rPr lang="en-US" sz="4000" dirty="0" smtClean="0">
                <a:solidFill>
                  <a:schemeClr val="bg2"/>
                </a:solidFill>
                <a:latin typeface="Arial Black" pitchFamily="34" charset="0"/>
              </a:rPr>
              <a:t/>
            </a:r>
            <a:br>
              <a:rPr lang="en-US" sz="4000" dirty="0" smtClean="0">
                <a:solidFill>
                  <a:schemeClr val="bg2"/>
                </a:solidFill>
                <a:latin typeface="Arial Black" pitchFamily="34" charset="0"/>
              </a:rPr>
            </a:br>
            <a:r>
              <a:rPr lang="en-US" sz="4000" i="1" dirty="0" smtClean="0">
                <a:solidFill>
                  <a:schemeClr val="bg2"/>
                </a:solidFill>
              </a:rPr>
              <a:t>A </a:t>
            </a:r>
            <a:r>
              <a:rPr lang="en-US" sz="4000" i="1" dirty="0">
                <a:solidFill>
                  <a:schemeClr val="bg2"/>
                </a:solidFill>
              </a:rPr>
              <a:t>South Asian Perspective</a:t>
            </a:r>
          </a:p>
        </p:txBody>
      </p:sp>
      <p:sp>
        <p:nvSpPr>
          <p:cNvPr id="4100" name="Rectangle 4"/>
          <p:cNvSpPr>
            <a:spLocks noGrp="1" noChangeArrowheads="1"/>
          </p:cNvSpPr>
          <p:nvPr>
            <p:ph type="subTitle" idx="1"/>
          </p:nvPr>
        </p:nvSpPr>
        <p:spPr>
          <a:xfrm>
            <a:off x="3124200" y="1752600"/>
            <a:ext cx="5181600" cy="2057400"/>
          </a:xfrm>
          <a:noFill/>
        </p:spPr>
        <p:txBody>
          <a:bodyPr/>
          <a:lstStyle/>
          <a:p>
            <a:pPr algn="r">
              <a:lnSpc>
                <a:spcPct val="80000"/>
              </a:lnSpc>
            </a:pPr>
            <a:endParaRPr lang="en-US" sz="3200" b="1" dirty="0">
              <a:solidFill>
                <a:schemeClr val="bg1"/>
              </a:solidFill>
            </a:endParaRPr>
          </a:p>
          <a:p>
            <a:pPr algn="r">
              <a:lnSpc>
                <a:spcPct val="80000"/>
              </a:lnSpc>
            </a:pPr>
            <a:r>
              <a:rPr lang="en-US" sz="3200" b="1" dirty="0">
                <a:solidFill>
                  <a:schemeClr val="bg1"/>
                </a:solidFill>
              </a:rPr>
              <a:t>Setting Product Strategy</a:t>
            </a:r>
          </a:p>
        </p:txBody>
      </p:sp>
      <p:sp>
        <p:nvSpPr>
          <p:cNvPr id="4109" name="Text Box 13"/>
          <p:cNvSpPr txBox="1">
            <a:spLocks noChangeArrowheads="1"/>
          </p:cNvSpPr>
          <p:nvPr/>
        </p:nvSpPr>
        <p:spPr bwMode="auto">
          <a:xfrm>
            <a:off x="0" y="5591175"/>
            <a:ext cx="9144000" cy="1160463"/>
          </a:xfrm>
          <a:prstGeom prst="rect">
            <a:avLst/>
          </a:prstGeom>
          <a:noFill/>
          <a:ln w="9525">
            <a:noFill/>
            <a:miter lim="800000"/>
            <a:headEnd/>
            <a:tailEnd/>
          </a:ln>
          <a:effectLst/>
        </p:spPr>
        <p:txBody>
          <a:bodyPr>
            <a:spAutoFit/>
          </a:bodyPr>
          <a:lstStyle/>
          <a:p>
            <a:pPr eaLnBrk="1" hangingPunct="1">
              <a:spcBef>
                <a:spcPct val="50000"/>
              </a:spcBef>
            </a:pPr>
            <a:r>
              <a:rPr lang="en-US" sz="2400">
                <a:solidFill>
                  <a:schemeClr val="bg1"/>
                </a:solidFill>
                <a:latin typeface="Times New Roman" pitchFamily="18" charset="0"/>
              </a:rPr>
              <a:t>	</a:t>
            </a:r>
            <a:r>
              <a:rPr lang="en-US" sz="2800" i="1">
                <a:solidFill>
                  <a:schemeClr val="bg2"/>
                </a:solidFill>
                <a:latin typeface="Times New Roman" pitchFamily="18" charset="0"/>
              </a:rPr>
              <a:t>Kotler	 						Koshy</a:t>
            </a:r>
          </a:p>
          <a:p>
            <a:pPr eaLnBrk="1" hangingPunct="1">
              <a:spcBef>
                <a:spcPct val="50000"/>
              </a:spcBef>
            </a:pPr>
            <a:r>
              <a:rPr lang="en-US" sz="2800" i="1">
                <a:solidFill>
                  <a:schemeClr val="bg2"/>
                </a:solidFill>
                <a:latin typeface="Times New Roman" pitchFamily="18" charset="0"/>
              </a:rPr>
              <a:t>	Keller</a:t>
            </a:r>
            <a:r>
              <a:rPr lang="en-US" sz="2800">
                <a:latin typeface="Times New Roman" pitchFamily="18" charset="0"/>
              </a:rPr>
              <a:t> </a:t>
            </a:r>
            <a:r>
              <a:rPr lang="en-US" sz="2800" i="1">
                <a:solidFill>
                  <a:schemeClr val="bg2"/>
                </a:solidFill>
                <a:latin typeface="Times New Roman" pitchFamily="18" charset="0"/>
              </a:rPr>
              <a:t>						Jha</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angle 2"/>
          <p:cNvSpPr>
            <a:spLocks noGrp="1" noChangeArrowheads="1"/>
          </p:cNvSpPr>
          <p:nvPr>
            <p:ph type="title"/>
          </p:nvPr>
        </p:nvSpPr>
        <p:spPr/>
        <p:txBody>
          <a:bodyPr/>
          <a:lstStyle/>
          <a:p>
            <a:r>
              <a:rPr lang="en-US"/>
              <a:t>Product</a:t>
            </a:r>
          </a:p>
        </p:txBody>
      </p:sp>
      <p:sp>
        <p:nvSpPr>
          <p:cNvPr id="605188" name="AutoShape 4"/>
          <p:cNvSpPr>
            <a:spLocks noChangeArrowheads="1"/>
          </p:cNvSpPr>
          <p:nvPr/>
        </p:nvSpPr>
        <p:spPr bwMode="auto">
          <a:xfrm>
            <a:off x="762000" y="2438400"/>
            <a:ext cx="7391400" cy="2971800"/>
          </a:xfrm>
          <a:prstGeom prst="roundRect">
            <a:avLst>
              <a:gd name="adj" fmla="val 16667"/>
            </a:avLst>
          </a:prstGeom>
          <a:noFill/>
          <a:ln w="9525">
            <a:solidFill>
              <a:schemeClr val="bg1"/>
            </a:solidFill>
            <a:round/>
            <a:headEnd/>
            <a:tailEnd/>
          </a:ln>
          <a:effectLst/>
        </p:spPr>
        <p:txBody>
          <a:bodyPr wrap="none" anchor="ctr"/>
          <a:lstStyle/>
          <a:p>
            <a:pPr marL="457200" indent="-457200" algn="ctr" eaLnBrk="1" hangingPunct="1">
              <a:buFont typeface="Wingdings" pitchFamily="2" charset="2"/>
              <a:buNone/>
            </a:pPr>
            <a:r>
              <a:rPr lang="en-US" sz="2800" dirty="0">
                <a:solidFill>
                  <a:srgbClr val="000066"/>
                </a:solidFill>
              </a:rPr>
              <a:t>Anything that can be offered to a market to </a:t>
            </a:r>
          </a:p>
          <a:p>
            <a:pPr marL="457200" indent="-457200" algn="ctr" eaLnBrk="1" hangingPunct="1">
              <a:buFont typeface="Wingdings" pitchFamily="2" charset="2"/>
              <a:buNone/>
            </a:pPr>
            <a:r>
              <a:rPr lang="en-US" sz="2800" dirty="0">
                <a:solidFill>
                  <a:srgbClr val="000066"/>
                </a:solidFill>
              </a:rPr>
              <a:t>satisfy a want or need.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605188"/>
                                        </p:tgtEl>
                                        <p:attrNameLst>
                                          <p:attrName>style.visibility</p:attrName>
                                        </p:attrNameLst>
                                      </p:cBhvr>
                                      <p:to>
                                        <p:strVal val="visible"/>
                                      </p:to>
                                    </p:set>
                                    <p:animEffect transition="in" filter="blinds(horizontal)">
                                      <p:cBhvr>
                                        <p:cTn id="7" dur="500"/>
                                        <p:tgtEl>
                                          <p:spTgt spid="605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ChangeArrowheads="1"/>
          </p:cNvSpPr>
          <p:nvPr>
            <p:ph type="title"/>
          </p:nvPr>
        </p:nvSpPr>
        <p:spPr/>
        <p:txBody>
          <a:bodyPr/>
          <a:lstStyle/>
          <a:p>
            <a:r>
              <a:rPr lang="en-US" sz="4000" dirty="0" smtClean="0"/>
              <a:t>Five </a:t>
            </a:r>
            <a:r>
              <a:rPr lang="en-US" sz="4000" dirty="0"/>
              <a:t>Product Levels</a:t>
            </a:r>
          </a:p>
        </p:txBody>
      </p:sp>
      <p:sp>
        <p:nvSpPr>
          <p:cNvPr id="608260" name="Rectangle 4"/>
          <p:cNvSpPr>
            <a:spLocks noGrp="1" noChangeArrowheads="1"/>
          </p:cNvSpPr>
          <p:nvPr>
            <p:ph idx="1"/>
          </p:nvPr>
        </p:nvSpPr>
        <p:spPr/>
        <p:txBody>
          <a:bodyPr/>
          <a:lstStyle/>
          <a:p>
            <a:r>
              <a:rPr lang="en-US" sz="2400" b="1" dirty="0" smtClean="0"/>
              <a:t>Level 1 Core benefit</a:t>
            </a:r>
            <a:r>
              <a:rPr lang="en-US" sz="2400" dirty="0" smtClean="0"/>
              <a:t>: This is the fundamental benefit or service that the customer is buying. For example A customer going to a Hotel is buying rest, sleep etc.</a:t>
            </a:r>
            <a:endParaRPr lang="en-US" sz="2400" dirty="0"/>
          </a:p>
          <a:p>
            <a:r>
              <a:rPr lang="en-US" sz="2400" b="1" dirty="0" smtClean="0"/>
              <a:t>Level 2 Basic Product</a:t>
            </a:r>
            <a:r>
              <a:rPr lang="en-US" sz="2400" dirty="0" smtClean="0"/>
              <a:t>: Basic functional attributes. All Hotels provide rest and sleep. The aim is to ensure that your potential customers purchase your one service. Thus the functional attributes like Room, Bed, Bath are important.</a:t>
            </a:r>
          </a:p>
          <a:p>
            <a:r>
              <a:rPr lang="en-US" sz="2400" b="1" dirty="0" smtClean="0"/>
              <a:t>Level 3  Expected product </a:t>
            </a:r>
            <a:r>
              <a:rPr lang="en-US" sz="2400" dirty="0" smtClean="0"/>
              <a:t>: Set of attributes that the buyer expects (Clean room, large towels, quietness)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ChangeArrowheads="1"/>
          </p:cNvSpPr>
          <p:nvPr>
            <p:ph type="title"/>
          </p:nvPr>
        </p:nvSpPr>
        <p:spPr/>
        <p:txBody>
          <a:bodyPr/>
          <a:lstStyle/>
          <a:p>
            <a:r>
              <a:rPr lang="en-US" sz="4000" dirty="0" smtClean="0"/>
              <a:t>Five </a:t>
            </a:r>
            <a:r>
              <a:rPr lang="en-US" sz="4000" dirty="0"/>
              <a:t>Product Levels</a:t>
            </a:r>
          </a:p>
        </p:txBody>
      </p:sp>
      <p:sp>
        <p:nvSpPr>
          <p:cNvPr id="608260" name="Rectangle 4"/>
          <p:cNvSpPr>
            <a:spLocks noGrp="1" noChangeArrowheads="1"/>
          </p:cNvSpPr>
          <p:nvPr>
            <p:ph idx="1"/>
          </p:nvPr>
        </p:nvSpPr>
        <p:spPr/>
        <p:txBody>
          <a:bodyPr/>
          <a:lstStyle/>
          <a:p>
            <a:r>
              <a:rPr lang="en-US" sz="2400" b="1" dirty="0" smtClean="0"/>
              <a:t>Level 4 Augmented product</a:t>
            </a:r>
            <a:r>
              <a:rPr lang="en-US" sz="2400" dirty="0" smtClean="0"/>
              <a:t>: What additional non-tangible benefits can be offered? This meets the customer’s desires beyond his expectations – (Prompt room service, music, aroma etc)</a:t>
            </a:r>
          </a:p>
          <a:p>
            <a:r>
              <a:rPr lang="en-US" sz="2400" b="1" dirty="0" smtClean="0"/>
              <a:t>Level 5 Potential product: </a:t>
            </a:r>
            <a:r>
              <a:rPr lang="en-US" sz="2400" dirty="0" smtClean="0"/>
              <a:t>The possible evolutions that can be made to make the product a distinguished offer (all suite room)</a:t>
            </a:r>
            <a:endParaRPr lang="en-US" sz="24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0"/>
            <a:ext cx="9144000" cy="6858000"/>
          </a:xfrm>
          <a:prstGeom prst="rect">
            <a:avLst/>
          </a:prstGeom>
          <a:solidFill>
            <a:srgbClr val="E3F2E7"/>
          </a:solidFill>
          <a:ln w="38100">
            <a:noFill/>
            <a:miter lim="800000"/>
            <a:headEnd/>
            <a:tailEnd/>
          </a:ln>
        </p:spPr>
        <p:txBody>
          <a:bodyPr wrap="none" anchor="ctr"/>
          <a:lstStyle/>
          <a:p>
            <a:endParaRPr lang="en-US"/>
          </a:p>
        </p:txBody>
      </p:sp>
      <p:sp>
        <p:nvSpPr>
          <p:cNvPr id="9219" name="Rectangle 3"/>
          <p:cNvSpPr>
            <a:spLocks noGrp="1" noChangeArrowheads="1"/>
          </p:cNvSpPr>
          <p:nvPr>
            <p:ph idx="1"/>
          </p:nvPr>
        </p:nvSpPr>
        <p:spPr>
          <a:xfrm>
            <a:off x="538163" y="1066800"/>
            <a:ext cx="8077200" cy="5181600"/>
          </a:xfrm>
          <a:noFill/>
        </p:spPr>
        <p:txBody>
          <a:bodyPr lIns="90488" tIns="44450" rIns="90488" bIns="44450"/>
          <a:lstStyle/>
          <a:p>
            <a:pPr>
              <a:buClr>
                <a:srgbClr val="FF0000"/>
              </a:buClr>
              <a:buFont typeface="Wingdings" pitchFamily="2" charset="2"/>
              <a:buChar char="§"/>
            </a:pPr>
            <a:r>
              <a:rPr lang="en-US" sz="6000" dirty="0" smtClean="0"/>
              <a:t>Two broad classes</a:t>
            </a:r>
          </a:p>
          <a:p>
            <a:pPr lvl="1">
              <a:buClr>
                <a:srgbClr val="FF0000"/>
              </a:buClr>
            </a:pPr>
            <a:r>
              <a:rPr lang="en-US" sz="6000" dirty="0" smtClean="0"/>
              <a:t>C</a:t>
            </a:r>
            <a:r>
              <a:rPr lang="en-US" sz="6000" dirty="0" smtClean="0"/>
              <a:t>onsumer </a:t>
            </a:r>
            <a:r>
              <a:rPr lang="en-US" sz="6000" dirty="0" smtClean="0"/>
              <a:t>products</a:t>
            </a:r>
          </a:p>
          <a:p>
            <a:pPr lvl="1">
              <a:buClr>
                <a:srgbClr val="FF0000"/>
              </a:buClr>
            </a:pPr>
            <a:r>
              <a:rPr lang="en-US" sz="6000" dirty="0" smtClean="0"/>
              <a:t>B</a:t>
            </a:r>
            <a:r>
              <a:rPr lang="en-US" sz="6000" dirty="0" smtClean="0"/>
              <a:t>usiness products</a:t>
            </a:r>
            <a:endParaRPr lang="en-US" sz="6000" dirty="0" smtClean="0"/>
          </a:p>
        </p:txBody>
      </p:sp>
      <p:sp>
        <p:nvSpPr>
          <p:cNvPr id="9220" name="Text Box 4"/>
          <p:cNvSpPr txBox="1">
            <a:spLocks noChangeArrowheads="1"/>
          </p:cNvSpPr>
          <p:nvPr/>
        </p:nvSpPr>
        <p:spPr bwMode="auto">
          <a:xfrm>
            <a:off x="0" y="0"/>
            <a:ext cx="9144000" cy="641350"/>
          </a:xfrm>
          <a:prstGeom prst="rect">
            <a:avLst/>
          </a:prstGeom>
          <a:solidFill>
            <a:srgbClr val="D0E4D7"/>
          </a:solidFill>
          <a:ln w="38100">
            <a:noFill/>
            <a:miter lim="800000"/>
            <a:headEnd/>
            <a:tailEnd/>
          </a:ln>
        </p:spPr>
        <p:txBody>
          <a:bodyPr>
            <a:spAutoFit/>
          </a:bodyPr>
          <a:lstStyle/>
          <a:p>
            <a:pPr eaLnBrk="1" hangingPunct="1">
              <a:spcBef>
                <a:spcPct val="50000"/>
              </a:spcBef>
            </a:pPr>
            <a:r>
              <a:rPr lang="en-US" sz="3600">
                <a:latin typeface="Times New Roman" pitchFamily="18" charset="0"/>
              </a:rPr>
              <a:t>Product Classes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31750"/>
            <a:ext cx="9144000" cy="649288"/>
          </a:xfrm>
          <a:solidFill>
            <a:srgbClr val="CDE7D4"/>
          </a:solidFill>
          <a:ln w="38100">
            <a:solidFill>
              <a:srgbClr val="73A50D"/>
            </a:solidFill>
          </a:ln>
        </p:spPr>
        <p:txBody>
          <a:bodyPr lIns="182880" tIns="91440" rIns="182880" bIns="91440">
            <a:spAutoFit/>
          </a:bodyPr>
          <a:lstStyle/>
          <a:p>
            <a:r>
              <a:rPr lang="en-US" sz="2800" smtClean="0">
                <a:solidFill>
                  <a:schemeClr val="tx1"/>
                </a:solidFill>
              </a:rPr>
              <a:t>Product Classes Help Plan Marketing Strategy</a:t>
            </a:r>
          </a:p>
        </p:txBody>
      </p:sp>
      <p:grpSp>
        <p:nvGrpSpPr>
          <p:cNvPr id="2" name="Group 3"/>
          <p:cNvGrpSpPr>
            <a:grpSpLocks/>
          </p:cNvGrpSpPr>
          <p:nvPr/>
        </p:nvGrpSpPr>
        <p:grpSpPr bwMode="auto">
          <a:xfrm>
            <a:off x="0" y="1843088"/>
            <a:ext cx="4800600" cy="4570411"/>
            <a:chOff x="0" y="1161"/>
            <a:chExt cx="3024" cy="2879"/>
          </a:xfrm>
        </p:grpSpPr>
        <p:pic>
          <p:nvPicPr>
            <p:cNvPr id="10248" name="Picture 4" descr="consumer"/>
            <p:cNvPicPr>
              <a:picLocks noChangeAspect="1" noChangeArrowheads="1"/>
            </p:cNvPicPr>
            <p:nvPr/>
          </p:nvPicPr>
          <p:blipFill>
            <a:blip r:embed="rId3"/>
            <a:srcRect/>
            <a:stretch>
              <a:fillRect/>
            </a:stretch>
          </p:blipFill>
          <p:spPr bwMode="auto">
            <a:xfrm>
              <a:off x="576" y="1161"/>
              <a:ext cx="1870" cy="1870"/>
            </a:xfrm>
            <a:prstGeom prst="rect">
              <a:avLst/>
            </a:prstGeom>
            <a:noFill/>
            <a:ln w="9525">
              <a:noFill/>
              <a:miter lim="800000"/>
              <a:headEnd/>
              <a:tailEnd/>
            </a:ln>
          </p:spPr>
        </p:pic>
        <p:sp>
          <p:nvSpPr>
            <p:cNvPr id="10249" name="Oval 5"/>
            <p:cNvSpPr>
              <a:spLocks noChangeArrowheads="1"/>
            </p:cNvSpPr>
            <p:nvPr/>
          </p:nvSpPr>
          <p:spPr bwMode="auto">
            <a:xfrm>
              <a:off x="576" y="1161"/>
              <a:ext cx="1872" cy="1872"/>
            </a:xfrm>
            <a:prstGeom prst="ellipse">
              <a:avLst/>
            </a:prstGeom>
            <a:noFill/>
            <a:ln w="38100">
              <a:solidFill>
                <a:schemeClr val="tx1"/>
              </a:solidFill>
              <a:round/>
              <a:headEnd/>
              <a:tailEnd/>
            </a:ln>
          </p:spPr>
          <p:txBody>
            <a:bodyPr wrap="none" anchor="ctr"/>
            <a:lstStyle/>
            <a:p>
              <a:endParaRPr lang="en-US"/>
            </a:p>
          </p:txBody>
        </p:sp>
        <p:sp>
          <p:nvSpPr>
            <p:cNvPr id="10250" name="Text Box 6"/>
            <p:cNvSpPr txBox="1">
              <a:spLocks noChangeArrowheads="1"/>
            </p:cNvSpPr>
            <p:nvPr/>
          </p:nvSpPr>
          <p:spPr bwMode="auto">
            <a:xfrm>
              <a:off x="0" y="3129"/>
              <a:ext cx="3024" cy="911"/>
            </a:xfrm>
            <a:prstGeom prst="rect">
              <a:avLst/>
            </a:prstGeom>
            <a:noFill/>
            <a:ln w="38100">
              <a:noFill/>
              <a:miter lim="800000"/>
              <a:headEnd/>
              <a:tailEnd/>
            </a:ln>
          </p:spPr>
          <p:txBody>
            <a:bodyPr>
              <a:spAutoFit/>
            </a:bodyPr>
            <a:lstStyle/>
            <a:p>
              <a:pPr algn="ctr" eaLnBrk="1" hangingPunct="1">
                <a:spcBef>
                  <a:spcPct val="50000"/>
                </a:spcBef>
              </a:pPr>
              <a:r>
                <a:rPr lang="en-US" sz="2800" dirty="0"/>
                <a:t>Consumer </a:t>
              </a:r>
              <a:r>
                <a:rPr lang="en-US" sz="2800" dirty="0" smtClean="0"/>
                <a:t>Products</a:t>
              </a:r>
            </a:p>
            <a:p>
              <a:pPr algn="ctr" eaLnBrk="1" hangingPunct="1">
                <a:spcBef>
                  <a:spcPct val="50000"/>
                </a:spcBef>
              </a:pPr>
              <a:r>
                <a:rPr lang="en-US" sz="2400" dirty="0" smtClean="0">
                  <a:solidFill>
                    <a:srgbClr val="000000"/>
                  </a:solidFill>
                </a:rPr>
                <a:t>Products meant for the final consumer.</a:t>
              </a:r>
              <a:endParaRPr lang="en-US" sz="2400" dirty="0"/>
            </a:p>
          </p:txBody>
        </p:sp>
      </p:grpSp>
      <p:grpSp>
        <p:nvGrpSpPr>
          <p:cNvPr id="3" name="Group 7"/>
          <p:cNvGrpSpPr>
            <a:grpSpLocks/>
          </p:cNvGrpSpPr>
          <p:nvPr/>
        </p:nvGrpSpPr>
        <p:grpSpPr bwMode="auto">
          <a:xfrm>
            <a:off x="4267200" y="1843088"/>
            <a:ext cx="4800600" cy="5216524"/>
            <a:chOff x="2688" y="1161"/>
            <a:chExt cx="3024" cy="3286"/>
          </a:xfrm>
        </p:grpSpPr>
        <p:pic>
          <p:nvPicPr>
            <p:cNvPr id="10245" name="Picture 8" descr="business"/>
            <p:cNvPicPr>
              <a:picLocks noChangeAspect="1" noChangeArrowheads="1"/>
            </p:cNvPicPr>
            <p:nvPr/>
          </p:nvPicPr>
          <p:blipFill>
            <a:blip r:embed="rId4"/>
            <a:srcRect/>
            <a:stretch>
              <a:fillRect/>
            </a:stretch>
          </p:blipFill>
          <p:spPr bwMode="auto">
            <a:xfrm>
              <a:off x="3272" y="1169"/>
              <a:ext cx="1869" cy="1869"/>
            </a:xfrm>
            <a:prstGeom prst="rect">
              <a:avLst/>
            </a:prstGeom>
            <a:noFill/>
            <a:ln w="9525">
              <a:noFill/>
              <a:miter lim="800000"/>
              <a:headEnd/>
              <a:tailEnd/>
            </a:ln>
          </p:spPr>
        </p:pic>
        <p:sp>
          <p:nvSpPr>
            <p:cNvPr id="10246" name="Oval 9"/>
            <p:cNvSpPr>
              <a:spLocks noChangeArrowheads="1"/>
            </p:cNvSpPr>
            <p:nvPr/>
          </p:nvSpPr>
          <p:spPr bwMode="auto">
            <a:xfrm>
              <a:off x="3264" y="1161"/>
              <a:ext cx="1872" cy="1872"/>
            </a:xfrm>
            <a:prstGeom prst="ellipse">
              <a:avLst/>
            </a:prstGeom>
            <a:noFill/>
            <a:ln w="38100">
              <a:solidFill>
                <a:schemeClr val="tx1"/>
              </a:solidFill>
              <a:round/>
              <a:headEnd/>
              <a:tailEnd/>
            </a:ln>
          </p:spPr>
          <p:txBody>
            <a:bodyPr wrap="none" anchor="ctr"/>
            <a:lstStyle/>
            <a:p>
              <a:endParaRPr lang="en-US"/>
            </a:p>
          </p:txBody>
        </p:sp>
        <p:sp>
          <p:nvSpPr>
            <p:cNvPr id="10247" name="Text Box 10"/>
            <p:cNvSpPr txBox="1">
              <a:spLocks noChangeArrowheads="1"/>
            </p:cNvSpPr>
            <p:nvPr/>
          </p:nvSpPr>
          <p:spPr bwMode="auto">
            <a:xfrm>
              <a:off x="2688" y="3129"/>
              <a:ext cx="3024" cy="1318"/>
            </a:xfrm>
            <a:prstGeom prst="rect">
              <a:avLst/>
            </a:prstGeom>
            <a:noFill/>
            <a:ln w="38100">
              <a:noFill/>
              <a:miter lim="800000"/>
              <a:headEnd/>
              <a:tailEnd/>
            </a:ln>
          </p:spPr>
          <p:txBody>
            <a:bodyPr>
              <a:spAutoFit/>
            </a:bodyPr>
            <a:lstStyle/>
            <a:p>
              <a:pPr algn="ctr" eaLnBrk="1" hangingPunct="1">
                <a:spcBef>
                  <a:spcPct val="50000"/>
                </a:spcBef>
              </a:pPr>
              <a:r>
                <a:rPr lang="en-US" sz="2800" dirty="0"/>
                <a:t>Business </a:t>
              </a:r>
              <a:r>
                <a:rPr lang="en-US" sz="2800" dirty="0" smtClean="0"/>
                <a:t>Products</a:t>
              </a:r>
            </a:p>
            <a:p>
              <a:pPr algn="ctr" eaLnBrk="1" hangingPunct="1">
                <a:spcBef>
                  <a:spcPct val="50000"/>
                </a:spcBef>
              </a:pPr>
              <a:r>
                <a:rPr lang="en-US" sz="2400" dirty="0" smtClean="0">
                  <a:solidFill>
                    <a:srgbClr val="000000"/>
                  </a:solidFill>
                </a:rPr>
                <a:t>Products meant for use in producing other products.</a:t>
              </a:r>
              <a:endParaRPr lang="en-US" sz="2400" dirty="0" smtClean="0"/>
            </a:p>
            <a:p>
              <a:pPr algn="ctr" eaLnBrk="1" hangingPunct="1">
                <a:spcBef>
                  <a:spcPct val="50000"/>
                </a:spcBef>
              </a:pPr>
              <a:endParaRPr lang="en-US" sz="2800"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0" y="0"/>
            <a:ext cx="9144000" cy="615553"/>
          </a:xfrm>
          <a:prstGeom prst="rect">
            <a:avLst/>
          </a:prstGeom>
          <a:solidFill>
            <a:srgbClr val="CDE7D4"/>
          </a:solidFill>
          <a:ln w="38100">
            <a:solidFill>
              <a:srgbClr val="73A50D"/>
            </a:solidFill>
            <a:miter lim="800000"/>
            <a:headEnd/>
            <a:tailEnd/>
          </a:ln>
        </p:spPr>
        <p:txBody>
          <a:bodyPr lIns="182880" tIns="91440" rIns="182880" bIns="91440">
            <a:spAutoFit/>
          </a:bodyPr>
          <a:lstStyle/>
          <a:p>
            <a:pPr eaLnBrk="1" hangingPunct="1">
              <a:spcBef>
                <a:spcPct val="50000"/>
              </a:spcBef>
            </a:pPr>
            <a:r>
              <a:rPr lang="en-US" altLang="en-US" sz="2800" b="1" dirty="0"/>
              <a:t>Goods and/or Services Are the Product</a:t>
            </a:r>
            <a:r>
              <a:rPr lang="en-US" altLang="en-US" sz="2000" b="1" dirty="0"/>
              <a:t> </a:t>
            </a:r>
          </a:p>
        </p:txBody>
      </p:sp>
      <p:pic>
        <p:nvPicPr>
          <p:cNvPr id="107523" name="Picture 3" descr="9-2a_1"/>
          <p:cNvPicPr>
            <a:picLocks noChangeAspect="1" noChangeArrowheads="1"/>
          </p:cNvPicPr>
          <p:nvPr/>
        </p:nvPicPr>
        <p:blipFill>
          <a:blip r:embed="rId3"/>
          <a:srcRect/>
          <a:stretch>
            <a:fillRect/>
          </a:stretch>
        </p:blipFill>
        <p:spPr bwMode="auto">
          <a:xfrm>
            <a:off x="184150" y="1714500"/>
            <a:ext cx="8801100" cy="4533900"/>
          </a:xfrm>
          <a:prstGeom prst="rect">
            <a:avLst/>
          </a:prstGeom>
          <a:noFill/>
          <a:ln w="9525">
            <a:noFill/>
            <a:miter lim="800000"/>
            <a:headEnd/>
            <a:tailEnd/>
          </a:ln>
        </p:spPr>
      </p:pic>
      <p:pic>
        <p:nvPicPr>
          <p:cNvPr id="107524" name="Picture 4" descr="9-2a_2"/>
          <p:cNvPicPr>
            <a:picLocks noChangeAspect="1" noChangeArrowheads="1"/>
          </p:cNvPicPr>
          <p:nvPr/>
        </p:nvPicPr>
        <p:blipFill>
          <a:blip r:embed="rId4"/>
          <a:srcRect/>
          <a:stretch>
            <a:fillRect/>
          </a:stretch>
        </p:blipFill>
        <p:spPr bwMode="auto">
          <a:xfrm>
            <a:off x="184150" y="1714500"/>
            <a:ext cx="8801100" cy="4533900"/>
          </a:xfrm>
          <a:prstGeom prst="rect">
            <a:avLst/>
          </a:prstGeom>
          <a:noFill/>
          <a:ln w="9525">
            <a:noFill/>
            <a:miter lim="800000"/>
            <a:headEnd/>
            <a:tailEnd/>
          </a:ln>
        </p:spPr>
      </p:pic>
      <p:pic>
        <p:nvPicPr>
          <p:cNvPr id="107525" name="Picture 5" descr="9-2a_3"/>
          <p:cNvPicPr>
            <a:picLocks noChangeAspect="1" noChangeArrowheads="1"/>
          </p:cNvPicPr>
          <p:nvPr/>
        </p:nvPicPr>
        <p:blipFill>
          <a:blip r:embed="rId5"/>
          <a:srcRect/>
          <a:stretch>
            <a:fillRect/>
          </a:stretch>
        </p:blipFill>
        <p:spPr bwMode="auto">
          <a:xfrm>
            <a:off x="184150" y="1714500"/>
            <a:ext cx="8801100" cy="4533900"/>
          </a:xfrm>
          <a:prstGeom prst="rect">
            <a:avLst/>
          </a:prstGeom>
          <a:noFill/>
          <a:ln w="9525">
            <a:noFill/>
            <a:miter lim="800000"/>
            <a:headEnd/>
            <a:tailEnd/>
          </a:ln>
        </p:spPr>
      </p:pic>
      <p:pic>
        <p:nvPicPr>
          <p:cNvPr id="107526" name="Picture 6" descr="9-2a_4"/>
          <p:cNvPicPr>
            <a:picLocks noChangeAspect="1" noChangeArrowheads="1"/>
          </p:cNvPicPr>
          <p:nvPr/>
        </p:nvPicPr>
        <p:blipFill>
          <a:blip r:embed="rId6"/>
          <a:srcRect/>
          <a:stretch>
            <a:fillRect/>
          </a:stretch>
        </p:blipFill>
        <p:spPr bwMode="auto">
          <a:xfrm>
            <a:off x="184150" y="1714500"/>
            <a:ext cx="8801100" cy="4533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07523"/>
                                        </p:tgtEl>
                                        <p:attrNameLst>
                                          <p:attrName>style.visibility</p:attrName>
                                        </p:attrNameLst>
                                      </p:cBhvr>
                                      <p:to>
                                        <p:strVal val="visible"/>
                                      </p:to>
                                    </p:set>
                                    <p:animEffect transition="in" filter="box(out)">
                                      <p:cBhvr>
                                        <p:cTn id="7" dur="500"/>
                                        <p:tgtEl>
                                          <p:spTgt spid="1075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07524"/>
                                        </p:tgtEl>
                                        <p:attrNameLst>
                                          <p:attrName>style.visibility</p:attrName>
                                        </p:attrNameLst>
                                      </p:cBhvr>
                                      <p:to>
                                        <p:strVal val="visible"/>
                                      </p:to>
                                    </p:set>
                                    <p:animEffect transition="in" filter="wipe(right)">
                                      <p:cBhvr>
                                        <p:cTn id="12" dur="500"/>
                                        <p:tgtEl>
                                          <p:spTgt spid="1075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07525"/>
                                        </p:tgtEl>
                                        <p:attrNameLst>
                                          <p:attrName>style.visibility</p:attrName>
                                        </p:attrNameLst>
                                      </p:cBhvr>
                                      <p:to>
                                        <p:strVal val="visible"/>
                                      </p:to>
                                    </p:set>
                                    <p:animEffect transition="in" filter="wipe(right)">
                                      <p:cBhvr>
                                        <p:cTn id="17" dur="500"/>
                                        <p:tgtEl>
                                          <p:spTgt spid="10752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107526"/>
                                        </p:tgtEl>
                                        <p:attrNameLst>
                                          <p:attrName>style.visibility</p:attrName>
                                        </p:attrNameLst>
                                      </p:cBhvr>
                                      <p:to>
                                        <p:strVal val="visible"/>
                                      </p:to>
                                    </p:set>
                                    <p:animEffect transition="in" filter="wipe(right)">
                                      <p:cBhvr>
                                        <p:cTn id="22" dur="500"/>
                                        <p:tgtEl>
                                          <p:spTgt spid="107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Rectangle 2"/>
          <p:cNvSpPr>
            <a:spLocks noGrp="1" noChangeArrowheads="1"/>
          </p:cNvSpPr>
          <p:nvPr>
            <p:ph type="title"/>
          </p:nvPr>
        </p:nvSpPr>
        <p:spPr/>
        <p:txBody>
          <a:bodyPr/>
          <a:lstStyle/>
          <a:p>
            <a:r>
              <a:rPr lang="en-US" sz="4000"/>
              <a:t>Product Classification Schemes</a:t>
            </a:r>
          </a:p>
        </p:txBody>
      </p:sp>
      <p:sp>
        <p:nvSpPr>
          <p:cNvPr id="609288" name="Rectangle 8"/>
          <p:cNvSpPr>
            <a:spLocks noGrp="1" noChangeArrowheads="1"/>
          </p:cNvSpPr>
          <p:nvPr>
            <p:ph idx="1"/>
          </p:nvPr>
        </p:nvSpPr>
        <p:spPr/>
        <p:txBody>
          <a:bodyPr/>
          <a:lstStyle/>
          <a:p>
            <a:r>
              <a:rPr lang="en-US" dirty="0" smtClean="0"/>
              <a:t>Durability: A </a:t>
            </a:r>
            <a:r>
              <a:rPr lang="en-US" b="1" dirty="0" smtClean="0"/>
              <a:t>durable good</a:t>
            </a:r>
            <a:r>
              <a:rPr lang="en-US" dirty="0" smtClean="0"/>
              <a:t> does not quickly wear out and can be used for multiple times like electronics items</a:t>
            </a:r>
            <a:endParaRPr lang="en-US" dirty="0"/>
          </a:p>
          <a:p>
            <a:r>
              <a:rPr lang="en-US" dirty="0" smtClean="0"/>
              <a:t>Non-durable goods: Tangibles goods normally consume in one or few uses like soft drink, shoe polish etc </a:t>
            </a:r>
            <a:endParaRPr lang="en-US" dirty="0"/>
          </a:p>
          <a:p>
            <a:r>
              <a:rPr lang="en-US" dirty="0" smtClean="0"/>
              <a:t>Services: These are intangible, inseparable, variable and perishable products e.g. legal/medical advice,  </a:t>
            </a:r>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angle 2"/>
          <p:cNvSpPr>
            <a:spLocks noGrp="1" noChangeArrowheads="1"/>
          </p:cNvSpPr>
          <p:nvPr>
            <p:ph type="title"/>
          </p:nvPr>
        </p:nvSpPr>
        <p:spPr/>
        <p:txBody>
          <a:bodyPr/>
          <a:lstStyle/>
          <a:p>
            <a:r>
              <a:rPr lang="en-US" sz="4000"/>
              <a:t>Consumer Goods Classification</a:t>
            </a:r>
          </a:p>
        </p:txBody>
      </p:sp>
      <p:sp>
        <p:nvSpPr>
          <p:cNvPr id="611335" name="Rectangle 7"/>
          <p:cNvSpPr>
            <a:spLocks noGrp="1" noChangeArrowheads="1"/>
          </p:cNvSpPr>
          <p:nvPr>
            <p:ph idx="1"/>
          </p:nvPr>
        </p:nvSpPr>
        <p:spPr/>
        <p:txBody>
          <a:bodyPr/>
          <a:lstStyle/>
          <a:p>
            <a:r>
              <a:rPr lang="en-US" dirty="0" smtClean="0"/>
              <a:t>Convenience: </a:t>
            </a:r>
            <a:r>
              <a:rPr lang="en-US" dirty="0" smtClean="0">
                <a:solidFill>
                  <a:srgbClr val="000000"/>
                </a:solidFill>
              </a:rPr>
              <a:t>They may be inexpensive, bought often, require little service or selling, and bought by habit.</a:t>
            </a:r>
            <a:endParaRPr lang="en-US" dirty="0"/>
          </a:p>
          <a:p>
            <a:r>
              <a:rPr lang="en-US" dirty="0" smtClean="0"/>
              <a:t>Shopping: These are the goods for which customers compares the quality, price, style, ability etc. </a:t>
            </a:r>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angle 2"/>
          <p:cNvSpPr>
            <a:spLocks noGrp="1" noChangeArrowheads="1"/>
          </p:cNvSpPr>
          <p:nvPr>
            <p:ph type="title"/>
          </p:nvPr>
        </p:nvSpPr>
        <p:spPr/>
        <p:txBody>
          <a:bodyPr/>
          <a:lstStyle/>
          <a:p>
            <a:r>
              <a:rPr lang="en-US" sz="4000"/>
              <a:t>Consumer Goods Classification</a:t>
            </a:r>
          </a:p>
        </p:txBody>
      </p:sp>
      <p:sp>
        <p:nvSpPr>
          <p:cNvPr id="611335" name="Rectangle 7"/>
          <p:cNvSpPr>
            <a:spLocks noGrp="1" noChangeArrowheads="1"/>
          </p:cNvSpPr>
          <p:nvPr>
            <p:ph idx="1"/>
          </p:nvPr>
        </p:nvSpPr>
        <p:spPr/>
        <p:txBody>
          <a:bodyPr/>
          <a:lstStyle/>
          <a:p>
            <a:pPr algn="just"/>
            <a:r>
              <a:rPr lang="en-US" dirty="0" smtClean="0"/>
              <a:t>Specialty</a:t>
            </a:r>
            <a:r>
              <a:rPr lang="en-US" dirty="0" smtClean="0"/>
              <a:t>: Products </a:t>
            </a:r>
            <a:r>
              <a:rPr lang="en-US" dirty="0" smtClean="0">
                <a:solidFill>
                  <a:srgbClr val="000000"/>
                </a:solidFill>
              </a:rPr>
              <a:t>that </a:t>
            </a:r>
            <a:r>
              <a:rPr lang="en-US" dirty="0" smtClean="0">
                <a:solidFill>
                  <a:srgbClr val="000000"/>
                </a:solidFill>
              </a:rPr>
              <a:t>the consumer really wants, because there are no acceptable substitutes.  They are characterized by the consumer’s willingness to search.</a:t>
            </a:r>
            <a:endParaRPr lang="en-US" dirty="0"/>
          </a:p>
          <a:p>
            <a:pPr algn="just"/>
            <a:r>
              <a:rPr lang="en-US" dirty="0" smtClean="0"/>
              <a:t>Unsought: </a:t>
            </a:r>
            <a:r>
              <a:rPr lang="en-US" dirty="0" smtClean="0">
                <a:solidFill>
                  <a:srgbClr val="000000"/>
                </a:solidFill>
              </a:rPr>
              <a:t>These products need promotion; they are those that customers don’t want yet or don’t know that they can buy.  </a:t>
            </a: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92075"/>
            <a:ext cx="9144000" cy="771525"/>
          </a:xfrm>
          <a:solidFill>
            <a:srgbClr val="CDE7D4"/>
          </a:solidFill>
          <a:ln w="38100">
            <a:solidFill>
              <a:srgbClr val="73A50D"/>
            </a:solidFill>
          </a:ln>
        </p:spPr>
        <p:txBody>
          <a:bodyPr lIns="182880" tIns="91440" rIns="182880" bIns="91440">
            <a:spAutoFit/>
          </a:bodyPr>
          <a:lstStyle/>
          <a:p>
            <a:r>
              <a:rPr lang="en-US" smtClean="0">
                <a:solidFill>
                  <a:schemeClr val="tx1"/>
                </a:solidFill>
              </a:rPr>
              <a:t>Industrial Goods Classification</a:t>
            </a:r>
          </a:p>
        </p:txBody>
      </p:sp>
      <p:grpSp>
        <p:nvGrpSpPr>
          <p:cNvPr id="2" name="Group 3"/>
          <p:cNvGrpSpPr>
            <a:grpSpLocks/>
          </p:cNvGrpSpPr>
          <p:nvPr/>
        </p:nvGrpSpPr>
        <p:grpSpPr bwMode="auto">
          <a:xfrm>
            <a:off x="3284538" y="5102225"/>
            <a:ext cx="2446337" cy="1366838"/>
            <a:chOff x="2112" y="3264"/>
            <a:chExt cx="1632" cy="912"/>
          </a:xfrm>
        </p:grpSpPr>
        <p:sp>
          <p:nvSpPr>
            <p:cNvPr id="17433" name="AutoShape 4"/>
            <p:cNvSpPr>
              <a:spLocks noChangeArrowheads="1"/>
            </p:cNvSpPr>
            <p:nvPr/>
          </p:nvSpPr>
          <p:spPr bwMode="auto">
            <a:xfrm>
              <a:off x="2112" y="3360"/>
              <a:ext cx="1632" cy="816"/>
            </a:xfrm>
            <a:prstGeom prst="roundRect">
              <a:avLst>
                <a:gd name="adj" fmla="val 16667"/>
              </a:avLst>
            </a:prstGeom>
            <a:solidFill>
              <a:srgbClr val="73A50D"/>
            </a:solidFill>
            <a:ln w="38100">
              <a:solidFill>
                <a:schemeClr val="tx1"/>
              </a:solidFill>
              <a:round/>
              <a:headEnd/>
              <a:tailEnd/>
            </a:ln>
          </p:spPr>
          <p:txBody>
            <a:bodyPr anchor="ctr"/>
            <a:lstStyle/>
            <a:p>
              <a:pPr algn="ctr" eaLnBrk="1" hangingPunct="1"/>
              <a:r>
                <a:rPr lang="en-US" sz="2400"/>
                <a:t>MRO Supplies</a:t>
              </a:r>
            </a:p>
          </p:txBody>
        </p:sp>
        <p:sp>
          <p:nvSpPr>
            <p:cNvPr id="17434" name="Line 5"/>
            <p:cNvSpPr>
              <a:spLocks noChangeShapeType="1"/>
            </p:cNvSpPr>
            <p:nvPr/>
          </p:nvSpPr>
          <p:spPr bwMode="auto">
            <a:xfrm flipV="1">
              <a:off x="2976" y="3264"/>
              <a:ext cx="0" cy="96"/>
            </a:xfrm>
            <a:prstGeom prst="line">
              <a:avLst/>
            </a:prstGeom>
            <a:noFill/>
            <a:ln w="38100">
              <a:solidFill>
                <a:schemeClr val="tx1"/>
              </a:solidFill>
              <a:round/>
              <a:headEnd/>
              <a:tailEnd/>
            </a:ln>
          </p:spPr>
          <p:txBody>
            <a:bodyPr/>
            <a:lstStyle/>
            <a:p>
              <a:endParaRPr lang="en-GB"/>
            </a:p>
          </p:txBody>
        </p:sp>
      </p:grpSp>
      <p:sp>
        <p:nvSpPr>
          <p:cNvPr id="103430" name="AutoShape 6"/>
          <p:cNvSpPr>
            <a:spLocks noChangeArrowheads="1"/>
          </p:cNvSpPr>
          <p:nvPr/>
        </p:nvSpPr>
        <p:spPr bwMode="auto">
          <a:xfrm>
            <a:off x="3263900" y="5245100"/>
            <a:ext cx="2446338" cy="1223963"/>
          </a:xfrm>
          <a:prstGeom prst="roundRect">
            <a:avLst>
              <a:gd name="adj" fmla="val 16667"/>
            </a:avLst>
          </a:prstGeom>
          <a:solidFill>
            <a:srgbClr val="CDE7D4"/>
          </a:solidFill>
          <a:ln w="38100">
            <a:solidFill>
              <a:schemeClr val="tx1"/>
            </a:solidFill>
            <a:round/>
            <a:headEnd/>
            <a:tailEnd/>
          </a:ln>
          <a:effectLst>
            <a:outerShdw dist="71842" dir="2700000" algn="ctr" rotWithShape="0">
              <a:schemeClr val="tx1"/>
            </a:outerShdw>
          </a:effectLst>
        </p:spPr>
        <p:txBody>
          <a:bodyPr anchor="ctr"/>
          <a:lstStyle/>
          <a:p>
            <a:pPr algn="ctr" eaLnBrk="1" hangingPunct="1">
              <a:defRPr/>
            </a:pPr>
            <a:r>
              <a:rPr lang="en-US" sz="2400"/>
              <a:t>MRO Supplies</a:t>
            </a:r>
          </a:p>
          <a:p>
            <a:pPr algn="ctr" eaLnBrk="1" hangingPunct="1">
              <a:defRPr/>
            </a:pPr>
            <a:r>
              <a:rPr lang="en-US" sz="1600">
                <a:solidFill>
                  <a:srgbClr val="000000"/>
                </a:solidFill>
              </a:rPr>
              <a:t>Supplies for Maintenance, Repair, and Operating</a:t>
            </a:r>
          </a:p>
        </p:txBody>
      </p:sp>
      <p:grpSp>
        <p:nvGrpSpPr>
          <p:cNvPr id="3" name="Group 7"/>
          <p:cNvGrpSpPr>
            <a:grpSpLocks/>
          </p:cNvGrpSpPr>
          <p:nvPr/>
        </p:nvGrpSpPr>
        <p:grpSpPr bwMode="auto">
          <a:xfrm>
            <a:off x="5646738" y="4165600"/>
            <a:ext cx="2735262" cy="1223963"/>
            <a:chOff x="3648" y="2640"/>
            <a:chExt cx="1824" cy="816"/>
          </a:xfrm>
        </p:grpSpPr>
        <p:sp>
          <p:nvSpPr>
            <p:cNvPr id="103432" name="AutoShape 8"/>
            <p:cNvSpPr>
              <a:spLocks noChangeArrowheads="1"/>
            </p:cNvSpPr>
            <p:nvPr/>
          </p:nvSpPr>
          <p:spPr bwMode="auto">
            <a:xfrm>
              <a:off x="4032" y="2640"/>
              <a:ext cx="1440" cy="816"/>
            </a:xfrm>
            <a:prstGeom prst="roundRect">
              <a:avLst>
                <a:gd name="adj" fmla="val 16667"/>
              </a:avLst>
            </a:prstGeom>
            <a:solidFill>
              <a:srgbClr val="73A50D"/>
            </a:solidFill>
            <a:ln w="38100">
              <a:solidFill>
                <a:schemeClr val="tx1"/>
              </a:solidFill>
              <a:round/>
              <a:headEnd/>
              <a:tailEnd/>
            </a:ln>
            <a:effectLst>
              <a:outerShdw dist="71842" dir="2700000" algn="ctr" rotWithShape="0">
                <a:schemeClr val="tx1"/>
              </a:outerShdw>
            </a:effectLst>
          </p:spPr>
          <p:txBody>
            <a:bodyPr anchor="ctr"/>
            <a:lstStyle/>
            <a:p>
              <a:pPr algn="ctr" eaLnBrk="1" hangingPunct="1">
                <a:defRPr/>
              </a:pPr>
              <a:r>
                <a:rPr lang="en-US" sz="2400"/>
                <a:t>Component Parts &amp; Materials</a:t>
              </a:r>
            </a:p>
          </p:txBody>
        </p:sp>
        <p:sp>
          <p:nvSpPr>
            <p:cNvPr id="17432" name="Line 9"/>
            <p:cNvSpPr>
              <a:spLocks noChangeShapeType="1"/>
            </p:cNvSpPr>
            <p:nvPr/>
          </p:nvSpPr>
          <p:spPr bwMode="auto">
            <a:xfrm flipH="1" flipV="1">
              <a:off x="3648" y="2832"/>
              <a:ext cx="384" cy="240"/>
            </a:xfrm>
            <a:prstGeom prst="line">
              <a:avLst/>
            </a:prstGeom>
            <a:noFill/>
            <a:ln w="38100">
              <a:solidFill>
                <a:schemeClr val="tx1"/>
              </a:solidFill>
              <a:round/>
              <a:headEnd/>
              <a:tailEnd/>
            </a:ln>
          </p:spPr>
          <p:txBody>
            <a:bodyPr/>
            <a:lstStyle/>
            <a:p>
              <a:endParaRPr lang="en-GB"/>
            </a:p>
          </p:txBody>
        </p:sp>
      </p:grpSp>
      <p:sp>
        <p:nvSpPr>
          <p:cNvPr id="103434" name="AutoShape 10"/>
          <p:cNvSpPr>
            <a:spLocks noChangeArrowheads="1"/>
          </p:cNvSpPr>
          <p:nvPr/>
        </p:nvSpPr>
        <p:spPr bwMode="auto">
          <a:xfrm>
            <a:off x="6223000" y="3952875"/>
            <a:ext cx="2282825" cy="1681163"/>
          </a:xfrm>
          <a:prstGeom prst="roundRect">
            <a:avLst>
              <a:gd name="adj" fmla="val 16667"/>
            </a:avLst>
          </a:prstGeom>
          <a:solidFill>
            <a:srgbClr val="CDE7D4"/>
          </a:solidFill>
          <a:ln w="38100">
            <a:solidFill>
              <a:schemeClr val="tx1"/>
            </a:solidFill>
            <a:round/>
            <a:headEnd/>
            <a:tailEnd/>
          </a:ln>
        </p:spPr>
        <p:txBody>
          <a:bodyPr anchor="ctr"/>
          <a:lstStyle/>
          <a:p>
            <a:pPr algn="ctr" eaLnBrk="1" hangingPunct="1"/>
            <a:r>
              <a:rPr lang="en-US" sz="2400"/>
              <a:t>Component Parts &amp; Materials</a:t>
            </a:r>
          </a:p>
          <a:p>
            <a:pPr algn="ctr" eaLnBrk="1" hangingPunct="1"/>
            <a:r>
              <a:rPr lang="en-US" sz="1400">
                <a:solidFill>
                  <a:srgbClr val="000000"/>
                </a:solidFill>
              </a:rPr>
              <a:t>processed expense items that become part of a finished product</a:t>
            </a:r>
          </a:p>
        </p:txBody>
      </p:sp>
      <p:grpSp>
        <p:nvGrpSpPr>
          <p:cNvPr id="4" name="Group 11"/>
          <p:cNvGrpSpPr>
            <a:grpSpLocks/>
          </p:cNvGrpSpPr>
          <p:nvPr/>
        </p:nvGrpSpPr>
        <p:grpSpPr bwMode="auto">
          <a:xfrm>
            <a:off x="5575300" y="2078038"/>
            <a:ext cx="2806700" cy="1223962"/>
            <a:chOff x="3600" y="1248"/>
            <a:chExt cx="1872" cy="816"/>
          </a:xfrm>
        </p:grpSpPr>
        <p:sp>
          <p:nvSpPr>
            <p:cNvPr id="17429" name="AutoShape 12"/>
            <p:cNvSpPr>
              <a:spLocks noChangeArrowheads="1"/>
            </p:cNvSpPr>
            <p:nvPr/>
          </p:nvSpPr>
          <p:spPr bwMode="auto">
            <a:xfrm>
              <a:off x="4032" y="1248"/>
              <a:ext cx="1440" cy="816"/>
            </a:xfrm>
            <a:prstGeom prst="roundRect">
              <a:avLst>
                <a:gd name="adj" fmla="val 16667"/>
              </a:avLst>
            </a:prstGeom>
            <a:solidFill>
              <a:srgbClr val="73A50D"/>
            </a:solidFill>
            <a:ln w="38100">
              <a:solidFill>
                <a:schemeClr val="tx1"/>
              </a:solidFill>
              <a:round/>
              <a:headEnd/>
              <a:tailEnd/>
            </a:ln>
          </p:spPr>
          <p:txBody>
            <a:bodyPr anchor="ctr"/>
            <a:lstStyle/>
            <a:p>
              <a:pPr algn="ctr" eaLnBrk="1" hangingPunct="1"/>
              <a:r>
                <a:rPr lang="en-US" sz="2400"/>
                <a:t>Raw Materials</a:t>
              </a:r>
            </a:p>
          </p:txBody>
        </p:sp>
        <p:sp>
          <p:nvSpPr>
            <p:cNvPr id="17430" name="Line 13"/>
            <p:cNvSpPr>
              <a:spLocks noChangeShapeType="1"/>
            </p:cNvSpPr>
            <p:nvPr/>
          </p:nvSpPr>
          <p:spPr bwMode="auto">
            <a:xfrm flipH="1">
              <a:off x="3600" y="1632"/>
              <a:ext cx="432" cy="240"/>
            </a:xfrm>
            <a:prstGeom prst="line">
              <a:avLst/>
            </a:prstGeom>
            <a:noFill/>
            <a:ln w="38100">
              <a:solidFill>
                <a:schemeClr val="tx1"/>
              </a:solidFill>
              <a:round/>
              <a:headEnd/>
              <a:tailEnd/>
            </a:ln>
          </p:spPr>
          <p:txBody>
            <a:bodyPr/>
            <a:lstStyle/>
            <a:p>
              <a:endParaRPr lang="en-GB"/>
            </a:p>
          </p:txBody>
        </p:sp>
      </p:grpSp>
      <p:sp>
        <p:nvSpPr>
          <p:cNvPr id="103438" name="AutoShape 14"/>
          <p:cNvSpPr>
            <a:spLocks noChangeArrowheads="1"/>
          </p:cNvSpPr>
          <p:nvPr/>
        </p:nvSpPr>
        <p:spPr bwMode="auto">
          <a:xfrm>
            <a:off x="6234113" y="1781175"/>
            <a:ext cx="2254250" cy="1643063"/>
          </a:xfrm>
          <a:prstGeom prst="roundRect">
            <a:avLst>
              <a:gd name="adj" fmla="val 16667"/>
            </a:avLst>
          </a:prstGeom>
          <a:solidFill>
            <a:srgbClr val="CDE7D4"/>
          </a:solidFill>
          <a:ln w="38100">
            <a:solidFill>
              <a:schemeClr val="tx1"/>
            </a:solidFill>
            <a:round/>
            <a:headEnd/>
            <a:tailEnd/>
          </a:ln>
          <a:effectLst>
            <a:outerShdw dist="71842" dir="2700000" algn="ctr" rotWithShape="0">
              <a:schemeClr val="tx1"/>
            </a:outerShdw>
          </a:effectLst>
        </p:spPr>
        <p:txBody>
          <a:bodyPr anchor="ctr"/>
          <a:lstStyle/>
          <a:p>
            <a:pPr algn="ctr" eaLnBrk="1" hangingPunct="1">
              <a:defRPr/>
            </a:pPr>
            <a:r>
              <a:rPr lang="en-US" sz="2400"/>
              <a:t>Raw Materials</a:t>
            </a:r>
          </a:p>
          <a:p>
            <a:pPr eaLnBrk="1" hangingPunct="1">
              <a:defRPr/>
            </a:pPr>
            <a:r>
              <a:rPr lang="en-US" sz="1400">
                <a:solidFill>
                  <a:srgbClr val="000000"/>
                </a:solidFill>
              </a:rPr>
              <a:t>unprocessed expense items that become a physical part of a physical good</a:t>
            </a:r>
          </a:p>
        </p:txBody>
      </p:sp>
      <p:grpSp>
        <p:nvGrpSpPr>
          <p:cNvPr id="5" name="Group 15"/>
          <p:cNvGrpSpPr>
            <a:grpSpLocks/>
          </p:cNvGrpSpPr>
          <p:nvPr/>
        </p:nvGrpSpPr>
        <p:grpSpPr bwMode="auto">
          <a:xfrm>
            <a:off x="3440113" y="1143000"/>
            <a:ext cx="2230437" cy="1366838"/>
            <a:chOff x="2208" y="624"/>
            <a:chExt cx="1440" cy="912"/>
          </a:xfrm>
        </p:grpSpPr>
        <p:sp>
          <p:nvSpPr>
            <p:cNvPr id="103440" name="AutoShape 16"/>
            <p:cNvSpPr>
              <a:spLocks noChangeArrowheads="1"/>
            </p:cNvSpPr>
            <p:nvPr/>
          </p:nvSpPr>
          <p:spPr bwMode="auto">
            <a:xfrm>
              <a:off x="2208" y="624"/>
              <a:ext cx="1440" cy="816"/>
            </a:xfrm>
            <a:prstGeom prst="roundRect">
              <a:avLst>
                <a:gd name="adj" fmla="val 16667"/>
              </a:avLst>
            </a:prstGeom>
            <a:solidFill>
              <a:srgbClr val="73A50D"/>
            </a:solidFill>
            <a:ln w="38100">
              <a:solidFill>
                <a:schemeClr val="tx1"/>
              </a:solidFill>
              <a:round/>
              <a:headEnd/>
              <a:tailEnd/>
            </a:ln>
            <a:effectLst>
              <a:outerShdw dist="71842" dir="2700000" algn="ctr" rotWithShape="0">
                <a:schemeClr val="tx1"/>
              </a:outerShdw>
            </a:effectLst>
          </p:spPr>
          <p:txBody>
            <a:bodyPr anchor="ctr"/>
            <a:lstStyle/>
            <a:p>
              <a:pPr algn="ctr" eaLnBrk="1" hangingPunct="1">
                <a:defRPr/>
              </a:pPr>
              <a:r>
                <a:rPr lang="en-US" sz="2400"/>
                <a:t>Accessories</a:t>
              </a:r>
            </a:p>
          </p:txBody>
        </p:sp>
        <p:sp>
          <p:nvSpPr>
            <p:cNvPr id="17428" name="Line 17"/>
            <p:cNvSpPr>
              <a:spLocks noChangeShapeType="1"/>
            </p:cNvSpPr>
            <p:nvPr/>
          </p:nvSpPr>
          <p:spPr bwMode="auto">
            <a:xfrm>
              <a:off x="2928" y="1440"/>
              <a:ext cx="0" cy="96"/>
            </a:xfrm>
            <a:prstGeom prst="line">
              <a:avLst/>
            </a:prstGeom>
            <a:noFill/>
            <a:ln w="38100">
              <a:solidFill>
                <a:schemeClr val="tx1"/>
              </a:solidFill>
              <a:round/>
              <a:headEnd/>
              <a:tailEnd/>
            </a:ln>
          </p:spPr>
          <p:txBody>
            <a:bodyPr/>
            <a:lstStyle/>
            <a:p>
              <a:endParaRPr lang="en-GB"/>
            </a:p>
          </p:txBody>
        </p:sp>
      </p:grpSp>
      <p:sp>
        <p:nvSpPr>
          <p:cNvPr id="103442" name="AutoShape 18"/>
          <p:cNvSpPr>
            <a:spLocks noChangeArrowheads="1"/>
          </p:cNvSpPr>
          <p:nvPr/>
        </p:nvSpPr>
        <p:spPr bwMode="auto">
          <a:xfrm>
            <a:off x="3462338" y="1143000"/>
            <a:ext cx="2230437" cy="1223963"/>
          </a:xfrm>
          <a:prstGeom prst="roundRect">
            <a:avLst>
              <a:gd name="adj" fmla="val 16667"/>
            </a:avLst>
          </a:prstGeom>
          <a:solidFill>
            <a:srgbClr val="CDE7D4"/>
          </a:solidFill>
          <a:ln w="38100">
            <a:solidFill>
              <a:schemeClr val="tx1"/>
            </a:solidFill>
            <a:round/>
            <a:headEnd/>
            <a:tailEnd/>
          </a:ln>
        </p:spPr>
        <p:txBody>
          <a:bodyPr anchor="ctr"/>
          <a:lstStyle/>
          <a:p>
            <a:pPr algn="ctr" eaLnBrk="1" hangingPunct="1"/>
            <a:r>
              <a:rPr lang="en-US" sz="2400"/>
              <a:t>Accessories</a:t>
            </a:r>
          </a:p>
          <a:p>
            <a:pPr eaLnBrk="1" hangingPunct="1"/>
            <a:r>
              <a:rPr lang="en-US" sz="1400">
                <a:solidFill>
                  <a:srgbClr val="000000"/>
                </a:solidFill>
              </a:rPr>
              <a:t>short-lived capital items—tools &amp;  production equipment</a:t>
            </a:r>
          </a:p>
        </p:txBody>
      </p:sp>
      <p:grpSp>
        <p:nvGrpSpPr>
          <p:cNvPr id="6" name="Group 19"/>
          <p:cNvGrpSpPr>
            <a:grpSpLocks/>
          </p:cNvGrpSpPr>
          <p:nvPr/>
        </p:nvGrpSpPr>
        <p:grpSpPr bwMode="auto">
          <a:xfrm>
            <a:off x="609600" y="2078038"/>
            <a:ext cx="2951163" cy="1223962"/>
            <a:chOff x="288" y="1248"/>
            <a:chExt cx="1968" cy="816"/>
          </a:xfrm>
        </p:grpSpPr>
        <p:sp>
          <p:nvSpPr>
            <p:cNvPr id="17425" name="Line 20"/>
            <p:cNvSpPr>
              <a:spLocks noChangeShapeType="1"/>
            </p:cNvSpPr>
            <p:nvPr/>
          </p:nvSpPr>
          <p:spPr bwMode="auto">
            <a:xfrm>
              <a:off x="1728" y="1632"/>
              <a:ext cx="528" cy="288"/>
            </a:xfrm>
            <a:prstGeom prst="line">
              <a:avLst/>
            </a:prstGeom>
            <a:noFill/>
            <a:ln w="38100">
              <a:solidFill>
                <a:schemeClr val="tx1"/>
              </a:solidFill>
              <a:round/>
              <a:headEnd/>
              <a:tailEnd/>
            </a:ln>
          </p:spPr>
          <p:txBody>
            <a:bodyPr/>
            <a:lstStyle/>
            <a:p>
              <a:endParaRPr lang="en-GB"/>
            </a:p>
          </p:txBody>
        </p:sp>
        <p:sp>
          <p:nvSpPr>
            <p:cNvPr id="103445" name="AutoShape 21">
              <a:hlinkHover r:id="" action="ppaction://macro?name=changecolor"/>
            </p:cNvPr>
            <p:cNvSpPr>
              <a:spLocks noChangeArrowheads="1"/>
            </p:cNvSpPr>
            <p:nvPr/>
          </p:nvSpPr>
          <p:spPr bwMode="auto">
            <a:xfrm>
              <a:off x="288" y="1248"/>
              <a:ext cx="1440" cy="816"/>
            </a:xfrm>
            <a:prstGeom prst="roundRect">
              <a:avLst>
                <a:gd name="adj" fmla="val 16667"/>
              </a:avLst>
            </a:prstGeom>
            <a:solidFill>
              <a:srgbClr val="73A50D"/>
            </a:solidFill>
            <a:ln w="38100">
              <a:solidFill>
                <a:schemeClr val="tx1"/>
              </a:solidFill>
              <a:round/>
              <a:headEnd/>
              <a:tailEnd/>
            </a:ln>
            <a:effectLst>
              <a:outerShdw dist="71842" dir="2700000" algn="ctr" rotWithShape="0">
                <a:schemeClr val="tx1"/>
              </a:outerShdw>
            </a:effectLst>
          </p:spPr>
          <p:txBody>
            <a:bodyPr anchor="ctr"/>
            <a:lstStyle/>
            <a:p>
              <a:pPr algn="ctr" eaLnBrk="1" hangingPunct="1">
                <a:defRPr/>
              </a:pPr>
              <a:r>
                <a:rPr lang="en-US" sz="2400"/>
                <a:t>Installations</a:t>
              </a:r>
            </a:p>
          </p:txBody>
        </p:sp>
      </p:grpSp>
      <p:sp>
        <p:nvSpPr>
          <p:cNvPr id="103446" name="AutoShape 22">
            <a:hlinkHover r:id="" action="ppaction://macro?name=changecolor"/>
          </p:cNvPr>
          <p:cNvSpPr>
            <a:spLocks noChangeArrowheads="1"/>
          </p:cNvSpPr>
          <p:nvPr/>
        </p:nvSpPr>
        <p:spPr bwMode="auto">
          <a:xfrm>
            <a:off x="620713" y="2089150"/>
            <a:ext cx="2159000" cy="1223963"/>
          </a:xfrm>
          <a:prstGeom prst="roundRect">
            <a:avLst>
              <a:gd name="adj" fmla="val 16667"/>
            </a:avLst>
          </a:prstGeom>
          <a:solidFill>
            <a:srgbClr val="CDE7D4"/>
          </a:solidFill>
          <a:ln w="38100">
            <a:solidFill>
              <a:schemeClr val="tx1"/>
            </a:solidFill>
            <a:round/>
            <a:headEnd/>
            <a:tailEnd/>
          </a:ln>
          <a:effectLst>
            <a:outerShdw dist="71842" dir="2700000" algn="ctr" rotWithShape="0">
              <a:schemeClr val="tx1"/>
            </a:outerShdw>
          </a:effectLst>
        </p:spPr>
        <p:txBody>
          <a:bodyPr anchor="ctr"/>
          <a:lstStyle/>
          <a:p>
            <a:pPr algn="ctr" eaLnBrk="1" hangingPunct="1">
              <a:defRPr/>
            </a:pPr>
            <a:r>
              <a:rPr lang="en-US" sz="2400"/>
              <a:t>Installations</a:t>
            </a:r>
          </a:p>
          <a:p>
            <a:pPr algn="ctr" eaLnBrk="1" hangingPunct="1">
              <a:defRPr/>
            </a:pPr>
            <a:r>
              <a:rPr lang="en-US" sz="2000">
                <a:solidFill>
                  <a:srgbClr val="000000"/>
                </a:solidFill>
              </a:rPr>
              <a:t>important capital items</a:t>
            </a:r>
          </a:p>
        </p:txBody>
      </p:sp>
      <p:grpSp>
        <p:nvGrpSpPr>
          <p:cNvPr id="7" name="Group 23"/>
          <p:cNvGrpSpPr>
            <a:grpSpLocks/>
          </p:cNvGrpSpPr>
          <p:nvPr/>
        </p:nvGrpSpPr>
        <p:grpSpPr bwMode="auto">
          <a:xfrm>
            <a:off x="542925" y="4094163"/>
            <a:ext cx="2944813" cy="1757362"/>
            <a:chOff x="288" y="2592"/>
            <a:chExt cx="1920" cy="816"/>
          </a:xfrm>
        </p:grpSpPr>
        <p:sp>
          <p:nvSpPr>
            <p:cNvPr id="103448" name="AutoShape 24"/>
            <p:cNvSpPr>
              <a:spLocks noChangeArrowheads="1"/>
            </p:cNvSpPr>
            <p:nvPr/>
          </p:nvSpPr>
          <p:spPr bwMode="auto">
            <a:xfrm>
              <a:off x="288" y="2592"/>
              <a:ext cx="1440" cy="816"/>
            </a:xfrm>
            <a:prstGeom prst="roundRect">
              <a:avLst>
                <a:gd name="adj" fmla="val 16667"/>
              </a:avLst>
            </a:prstGeom>
            <a:solidFill>
              <a:srgbClr val="73A50D"/>
            </a:solidFill>
            <a:ln w="38100">
              <a:solidFill>
                <a:schemeClr val="tx1"/>
              </a:solidFill>
              <a:round/>
              <a:headEnd/>
              <a:tailEnd/>
            </a:ln>
            <a:effectLst>
              <a:outerShdw dist="71842" dir="2700000" algn="ctr" rotWithShape="0">
                <a:schemeClr val="tx1"/>
              </a:outerShdw>
            </a:effectLst>
          </p:spPr>
          <p:txBody>
            <a:bodyPr anchor="ctr"/>
            <a:lstStyle/>
            <a:p>
              <a:pPr algn="ctr" eaLnBrk="1" hangingPunct="1">
                <a:defRPr/>
              </a:pPr>
              <a:r>
                <a:rPr lang="en-US" sz="2400"/>
                <a:t>Professional Services</a:t>
              </a:r>
            </a:p>
            <a:p>
              <a:pPr algn="ctr" eaLnBrk="1" hangingPunct="1">
                <a:defRPr/>
              </a:pPr>
              <a:r>
                <a:rPr lang="en-US" sz="1400">
                  <a:solidFill>
                    <a:srgbClr val="000000"/>
                  </a:solidFill>
                </a:rPr>
                <a:t>specialized services to support a firm’s operations--consulting services</a:t>
              </a:r>
            </a:p>
          </p:txBody>
        </p:sp>
        <p:sp>
          <p:nvSpPr>
            <p:cNvPr id="17424" name="Line 25"/>
            <p:cNvSpPr>
              <a:spLocks noChangeShapeType="1"/>
            </p:cNvSpPr>
            <p:nvPr/>
          </p:nvSpPr>
          <p:spPr bwMode="auto">
            <a:xfrm flipV="1">
              <a:off x="1728" y="2832"/>
              <a:ext cx="480" cy="192"/>
            </a:xfrm>
            <a:prstGeom prst="line">
              <a:avLst/>
            </a:prstGeom>
            <a:noFill/>
            <a:ln w="38100">
              <a:solidFill>
                <a:schemeClr val="tx1"/>
              </a:solidFill>
              <a:round/>
              <a:headEnd/>
              <a:tailEnd/>
            </a:ln>
          </p:spPr>
          <p:txBody>
            <a:bodyPr/>
            <a:lstStyle/>
            <a:p>
              <a:endParaRPr lang="en-GB"/>
            </a:p>
          </p:txBody>
        </p:sp>
      </p:grpSp>
      <p:sp>
        <p:nvSpPr>
          <p:cNvPr id="103450" name="Oval 26"/>
          <p:cNvSpPr>
            <a:spLocks noChangeArrowheads="1"/>
          </p:cNvSpPr>
          <p:nvPr/>
        </p:nvSpPr>
        <p:spPr bwMode="auto">
          <a:xfrm>
            <a:off x="3187700" y="2530475"/>
            <a:ext cx="2763838" cy="2522538"/>
          </a:xfrm>
          <a:prstGeom prst="ellipse">
            <a:avLst/>
          </a:prstGeom>
          <a:solidFill>
            <a:schemeClr val="hlink"/>
          </a:solidFill>
          <a:ln w="38100">
            <a:solidFill>
              <a:schemeClr val="tx1"/>
            </a:solidFill>
            <a:round/>
            <a:headEnd/>
            <a:tailEnd/>
          </a:ln>
          <a:effectLst>
            <a:outerShdw dist="71842" dir="2700000" algn="ctr" rotWithShape="0">
              <a:schemeClr val="tx1"/>
            </a:outerShdw>
          </a:effectLst>
        </p:spPr>
        <p:txBody>
          <a:bodyPr wrap="none" anchor="ctr"/>
          <a:lstStyle/>
          <a:p>
            <a:pPr algn="ctr" eaLnBrk="1" hangingPunct="1">
              <a:defRPr/>
            </a:pPr>
            <a:r>
              <a:rPr lang="en-US" sz="2800" b="1"/>
              <a:t>Business</a:t>
            </a:r>
          </a:p>
          <a:p>
            <a:pPr algn="ctr" eaLnBrk="1" hangingPunct="1">
              <a:defRPr/>
            </a:pPr>
            <a:r>
              <a:rPr lang="en-US" sz="2800" b="1"/>
              <a:t>Product</a:t>
            </a:r>
          </a:p>
          <a:p>
            <a:pPr algn="ctr" eaLnBrk="1" hangingPunct="1">
              <a:defRPr/>
            </a:pPr>
            <a:r>
              <a:rPr lang="en-US" sz="2800" b="1"/>
              <a:t>Classes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03450"/>
                                        </p:tgtEl>
                                        <p:attrNameLst>
                                          <p:attrName>style.visibility</p:attrName>
                                        </p:attrNameLst>
                                      </p:cBhvr>
                                      <p:to>
                                        <p:strVal val="visible"/>
                                      </p:to>
                                    </p:set>
                                    <p:animEffect transition="in" filter="box(out)">
                                      <p:cBhvr>
                                        <p:cTn id="7" dur="500"/>
                                        <p:tgtEl>
                                          <p:spTgt spid="1034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03446"/>
                                        </p:tgtEl>
                                        <p:attrNameLst>
                                          <p:attrName>style.visibility</p:attrName>
                                        </p:attrNameLst>
                                      </p:cBhvr>
                                      <p:to>
                                        <p:strVal val="visible"/>
                                      </p:to>
                                    </p:se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03442"/>
                                        </p:tgtEl>
                                        <p:attrNameLst>
                                          <p:attrName>style.visibility</p:attrName>
                                        </p:attrNameLst>
                                      </p:cBhvr>
                                      <p:to>
                                        <p:strVal val="visible"/>
                                      </p:to>
                                    </p:se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103438"/>
                                        </p:tgtEl>
                                        <p:attrNameLst>
                                          <p:attrName>style.visibility</p:attrName>
                                        </p:attrNameLst>
                                      </p:cBhvr>
                                      <p:to>
                                        <p:strVal val="visible"/>
                                      </p:to>
                                    </p:set>
                                  </p:childTnLst>
                                </p:cTn>
                              </p:par>
                            </p:childTnLst>
                          </p:cTn>
                        </p:par>
                        <p:par>
                          <p:cTn id="33" fill="hold">
                            <p:stCondLst>
                              <p:cond delay="500"/>
                            </p:stCondLst>
                            <p:childTnLst>
                              <p:par>
                                <p:cTn id="34" presetID="22" presetClass="entr" presetSubtype="8"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103434"/>
                                        </p:tgtEl>
                                        <p:attrNameLst>
                                          <p:attrName>style.visibility</p:attrName>
                                        </p:attrNameLst>
                                      </p:cBhvr>
                                      <p:to>
                                        <p:strVal val="visible"/>
                                      </p:to>
                                    </p:set>
                                  </p:childTnLst>
                                </p:cTn>
                              </p:par>
                            </p:childTnLst>
                          </p:cTn>
                        </p:par>
                        <p:par>
                          <p:cTn id="41" fill="hold">
                            <p:stCondLst>
                              <p:cond delay="500"/>
                            </p:stCondLst>
                            <p:childTnLst>
                              <p:par>
                                <p:cTn id="42" presetID="22" presetClass="entr" presetSubtype="1" fill="hold" nodeType="after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up)">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103430"/>
                                        </p:tgtEl>
                                        <p:attrNameLst>
                                          <p:attrName>style.visibility</p:attrName>
                                        </p:attrNameLst>
                                      </p:cBhvr>
                                      <p:to>
                                        <p:strVal val="visible"/>
                                      </p:to>
                                    </p:set>
                                  </p:childTnLst>
                                </p:cTn>
                              </p:par>
                            </p:childTnLst>
                          </p:cTn>
                        </p:par>
                        <p:par>
                          <p:cTn id="49" fill="hold">
                            <p:stCondLst>
                              <p:cond delay="500"/>
                            </p:stCondLst>
                            <p:childTnLst>
                              <p:par>
                                <p:cTn id="50" presetID="22" presetClass="entr" presetSubtype="2"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right)">
                                      <p:cBhvr>
                                        <p:cTn id="5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0" grpId="0" animBg="1" autoUpdateAnimBg="0"/>
      <p:bldP spid="103434" grpId="0" animBg="1" autoUpdateAnimBg="0"/>
      <p:bldP spid="103438" grpId="0" animBg="1" autoUpdateAnimBg="0"/>
      <p:bldP spid="103442" grpId="0" animBg="1" autoUpdateAnimBg="0"/>
      <p:bldP spid="103446" grpId="0" animBg="1" autoUpdateAnimBg="0"/>
      <p:bldP spid="103450"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idx="4294967295"/>
          </p:nvPr>
        </p:nvSpPr>
        <p:spPr>
          <a:xfrm>
            <a:off x="1447800" y="0"/>
            <a:ext cx="7696200" cy="990600"/>
          </a:xfrm>
        </p:spPr>
        <p:txBody>
          <a:bodyPr/>
          <a:lstStyle/>
          <a:p>
            <a:pPr eaLnBrk="1" hangingPunct="1"/>
            <a:r>
              <a:rPr lang="en-US" smtClean="0"/>
              <a:t>Product Differentiation</a:t>
            </a:r>
          </a:p>
        </p:txBody>
      </p:sp>
      <p:sp>
        <p:nvSpPr>
          <p:cNvPr id="18436" name="Rectangle 3"/>
          <p:cNvSpPr>
            <a:spLocks noGrp="1" noChangeArrowheads="1"/>
          </p:cNvSpPr>
          <p:nvPr>
            <p:ph type="body" sz="half" idx="4294967295"/>
          </p:nvPr>
        </p:nvSpPr>
        <p:spPr>
          <a:xfrm>
            <a:off x="0" y="1295400"/>
            <a:ext cx="8382000" cy="5181600"/>
          </a:xfrm>
        </p:spPr>
        <p:txBody>
          <a:bodyPr/>
          <a:lstStyle/>
          <a:p>
            <a:pPr eaLnBrk="1" hangingPunct="1">
              <a:lnSpc>
                <a:spcPct val="90000"/>
              </a:lnSpc>
            </a:pPr>
            <a:r>
              <a:rPr lang="en-US" sz="2400" b="1" dirty="0" smtClean="0"/>
              <a:t>Product form</a:t>
            </a:r>
            <a:r>
              <a:rPr lang="en-US" sz="2400" dirty="0" smtClean="0"/>
              <a:t>—size, shape, or physical structure</a:t>
            </a:r>
          </a:p>
          <a:p>
            <a:pPr eaLnBrk="1" hangingPunct="1">
              <a:lnSpc>
                <a:spcPct val="90000"/>
              </a:lnSpc>
            </a:pPr>
            <a:r>
              <a:rPr lang="en-US" sz="2400" b="1" dirty="0" smtClean="0"/>
              <a:t>Features</a:t>
            </a:r>
            <a:r>
              <a:rPr lang="en-US" sz="2400" dirty="0" smtClean="0"/>
              <a:t>—supplement basic functions</a:t>
            </a:r>
          </a:p>
          <a:p>
            <a:pPr eaLnBrk="1" hangingPunct="1">
              <a:lnSpc>
                <a:spcPct val="90000"/>
              </a:lnSpc>
            </a:pPr>
            <a:r>
              <a:rPr lang="en-US" sz="2400" b="1" dirty="0" smtClean="0"/>
              <a:t>Customization</a:t>
            </a:r>
            <a:r>
              <a:rPr lang="en-US" sz="2400" dirty="0" smtClean="0"/>
              <a:t>–individual versus mass</a:t>
            </a:r>
          </a:p>
          <a:p>
            <a:pPr eaLnBrk="1" hangingPunct="1">
              <a:lnSpc>
                <a:spcPct val="90000"/>
              </a:lnSpc>
            </a:pPr>
            <a:r>
              <a:rPr lang="en-US" sz="2400" b="1" dirty="0" smtClean="0"/>
              <a:t>Performance</a:t>
            </a:r>
            <a:r>
              <a:rPr lang="en-US" sz="2400" dirty="0" smtClean="0"/>
              <a:t>—level at which the product’s primary characteristics operate </a:t>
            </a:r>
          </a:p>
          <a:p>
            <a:pPr eaLnBrk="1" hangingPunct="1">
              <a:lnSpc>
                <a:spcPct val="90000"/>
              </a:lnSpc>
            </a:pPr>
            <a:r>
              <a:rPr lang="en-US" sz="2400" b="1" dirty="0" smtClean="0"/>
              <a:t>Conformance</a:t>
            </a:r>
            <a:r>
              <a:rPr lang="en-US" sz="2400" dirty="0" smtClean="0"/>
              <a:t>—degree to which all the produced units are identical and meet the promised specifications</a:t>
            </a:r>
          </a:p>
          <a:p>
            <a:pPr eaLnBrk="1" hangingPunct="1">
              <a:lnSpc>
                <a:spcPct val="90000"/>
              </a:lnSpc>
            </a:pPr>
            <a:r>
              <a:rPr lang="en-US" sz="2400" b="1" dirty="0" smtClean="0"/>
              <a:t>Durability</a:t>
            </a:r>
            <a:r>
              <a:rPr lang="en-US" sz="2400" dirty="0" smtClean="0"/>
              <a:t>—product’s operating life</a:t>
            </a:r>
          </a:p>
          <a:p>
            <a:pPr eaLnBrk="1" hangingPunct="1">
              <a:lnSpc>
                <a:spcPct val="90000"/>
              </a:lnSpc>
            </a:pPr>
            <a:r>
              <a:rPr lang="en-US" sz="2400" b="1" dirty="0" smtClean="0"/>
              <a:t>Reliability</a:t>
            </a:r>
            <a:r>
              <a:rPr lang="en-US" sz="2400" dirty="0" smtClean="0"/>
              <a:t>—probability that a product will not malfunction or fail</a:t>
            </a:r>
          </a:p>
          <a:p>
            <a:pPr eaLnBrk="1" hangingPunct="1">
              <a:lnSpc>
                <a:spcPct val="90000"/>
              </a:lnSpc>
            </a:pPr>
            <a:r>
              <a:rPr lang="en-US" sz="2400" b="1" dirty="0" err="1" smtClean="0"/>
              <a:t>Repairability</a:t>
            </a:r>
            <a:r>
              <a:rPr lang="en-US" sz="2400" dirty="0" smtClean="0"/>
              <a:t>—the ease of fixing a product when it malfunction or fails</a:t>
            </a:r>
          </a:p>
          <a:p>
            <a:pPr eaLnBrk="1" hangingPunct="1">
              <a:lnSpc>
                <a:spcPct val="90000"/>
              </a:lnSpc>
            </a:pPr>
            <a:r>
              <a:rPr lang="en-US" sz="2400" b="1" dirty="0" smtClean="0"/>
              <a:t>Style</a:t>
            </a:r>
            <a:r>
              <a:rPr lang="en-US" sz="2400" dirty="0" smtClean="0"/>
              <a:t>—product’s look and feel to the buyer.</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4"/>
          <p:cNvSpPr>
            <a:spLocks noGrp="1" noChangeArrowheads="1"/>
          </p:cNvSpPr>
          <p:nvPr>
            <p:ph type="title" idx="4294967295"/>
          </p:nvPr>
        </p:nvSpPr>
        <p:spPr>
          <a:xfrm>
            <a:off x="1447800" y="0"/>
            <a:ext cx="7696200" cy="1143000"/>
          </a:xfrm>
        </p:spPr>
        <p:txBody>
          <a:bodyPr/>
          <a:lstStyle/>
          <a:p>
            <a:pPr eaLnBrk="1" hangingPunct="1"/>
            <a:r>
              <a:rPr lang="en-US" dirty="0" smtClean="0"/>
              <a:t>Service Differentiation</a:t>
            </a:r>
          </a:p>
        </p:txBody>
      </p:sp>
      <p:sp>
        <p:nvSpPr>
          <p:cNvPr id="19460" name="Rectangle 5"/>
          <p:cNvSpPr>
            <a:spLocks noGrp="1" noChangeArrowheads="1"/>
          </p:cNvSpPr>
          <p:nvPr>
            <p:ph type="body" sz="half" idx="4294967295"/>
          </p:nvPr>
        </p:nvSpPr>
        <p:spPr>
          <a:xfrm>
            <a:off x="0" y="1143000"/>
            <a:ext cx="8229600" cy="5410200"/>
          </a:xfrm>
        </p:spPr>
        <p:txBody>
          <a:bodyPr/>
          <a:lstStyle/>
          <a:p>
            <a:pPr eaLnBrk="1" hangingPunct="1"/>
            <a:r>
              <a:rPr lang="en-US" sz="2400" b="1" dirty="0" smtClean="0"/>
              <a:t>Ordering ease</a:t>
            </a:r>
            <a:r>
              <a:rPr lang="en-US" sz="2400" dirty="0" smtClean="0"/>
              <a:t>—how easy to place an order</a:t>
            </a:r>
          </a:p>
          <a:p>
            <a:pPr eaLnBrk="1" hangingPunct="1"/>
            <a:r>
              <a:rPr lang="en-US" sz="2400" b="1" dirty="0" smtClean="0"/>
              <a:t>Delivery</a:t>
            </a:r>
            <a:r>
              <a:rPr lang="en-US" sz="2400" dirty="0" smtClean="0"/>
              <a:t>—how well (e.g., speed, accuracy, and care) product or service is brought to the customer</a:t>
            </a:r>
          </a:p>
          <a:p>
            <a:pPr eaLnBrk="1" hangingPunct="1"/>
            <a:r>
              <a:rPr lang="en-US" sz="2400" b="1" dirty="0" smtClean="0"/>
              <a:t>Installation</a:t>
            </a:r>
            <a:r>
              <a:rPr lang="en-US" sz="2400" dirty="0" smtClean="0"/>
              <a:t>—work done to make a product operational</a:t>
            </a:r>
          </a:p>
          <a:p>
            <a:pPr eaLnBrk="1" hangingPunct="1"/>
            <a:r>
              <a:rPr lang="en-US" sz="2400" b="1" dirty="0" smtClean="0"/>
              <a:t>Customer training</a:t>
            </a:r>
            <a:r>
              <a:rPr lang="en-US" sz="2400" dirty="0" smtClean="0"/>
              <a:t>—training the </a:t>
            </a:r>
            <a:r>
              <a:rPr lang="en-US" sz="2400" dirty="0" smtClean="0"/>
              <a:t>customers </a:t>
            </a:r>
            <a:r>
              <a:rPr lang="en-US" sz="2400" dirty="0" smtClean="0"/>
              <a:t>to operate the vendor’s equipment properly and efficiently</a:t>
            </a:r>
          </a:p>
          <a:p>
            <a:pPr eaLnBrk="1" hangingPunct="1"/>
            <a:r>
              <a:rPr lang="en-US" sz="2400" b="1" dirty="0" smtClean="0"/>
              <a:t>Customer consulting</a:t>
            </a:r>
            <a:r>
              <a:rPr lang="en-US" sz="2400" dirty="0" smtClean="0"/>
              <a:t>—data, information, systems, and advice that the seller offers to buyers</a:t>
            </a:r>
          </a:p>
          <a:p>
            <a:pPr eaLnBrk="1" hangingPunct="1"/>
            <a:r>
              <a:rPr lang="en-US" sz="2400" b="1" dirty="0" smtClean="0"/>
              <a:t>Maintenance and repair</a:t>
            </a:r>
            <a:r>
              <a:rPr lang="en-US" sz="2400" dirty="0" smtClean="0"/>
              <a:t>—service programs for helping customers keep purchased products in good working order</a:t>
            </a:r>
          </a:p>
          <a:p>
            <a:pPr eaLnBrk="1" hangingPunct="1"/>
            <a:r>
              <a:rPr lang="en-US" sz="2400" b="1" dirty="0" smtClean="0"/>
              <a:t>Returns</a:t>
            </a:r>
          </a:p>
          <a:p>
            <a:pPr eaLnBrk="1" hangingPunct="1"/>
            <a:endParaRPr lang="en-US" sz="2800" dirty="0" smtClean="0">
              <a:blipFill>
                <a:blip r:embed="rId3"/>
                <a:tile tx="0" ty="0" sx="100000" sy="100000" flip="none" algn="tl"/>
              </a:blip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4"/>
          <p:cNvSpPr>
            <a:spLocks noGrp="1" noChangeArrowheads="1"/>
          </p:cNvSpPr>
          <p:nvPr>
            <p:ph type="title" idx="4294967295"/>
          </p:nvPr>
        </p:nvSpPr>
        <p:spPr>
          <a:xfrm>
            <a:off x="1447800" y="0"/>
            <a:ext cx="7696200" cy="1143000"/>
          </a:xfrm>
        </p:spPr>
        <p:txBody>
          <a:bodyPr/>
          <a:lstStyle/>
          <a:p>
            <a:pPr eaLnBrk="1" hangingPunct="1"/>
            <a:r>
              <a:rPr lang="en-US" dirty="0" smtClean="0"/>
              <a:t>The Product Hierarchy</a:t>
            </a:r>
          </a:p>
        </p:txBody>
      </p:sp>
      <p:sp>
        <p:nvSpPr>
          <p:cNvPr id="19460" name="Rectangle 5"/>
          <p:cNvSpPr>
            <a:spLocks noGrp="1" noChangeArrowheads="1"/>
          </p:cNvSpPr>
          <p:nvPr>
            <p:ph type="body" sz="half" idx="4294967295"/>
          </p:nvPr>
        </p:nvSpPr>
        <p:spPr>
          <a:xfrm>
            <a:off x="0" y="1143000"/>
            <a:ext cx="8229600" cy="5410200"/>
          </a:xfrm>
        </p:spPr>
        <p:txBody>
          <a:bodyPr/>
          <a:lstStyle/>
          <a:p>
            <a:r>
              <a:rPr lang="en-US" sz="2800" b="1" dirty="0" smtClean="0"/>
              <a:t>Need family </a:t>
            </a:r>
            <a:r>
              <a:rPr lang="en-US" sz="2800" dirty="0" smtClean="0"/>
              <a:t>– the core need that underlies the existence of a product family. Example : security </a:t>
            </a:r>
          </a:p>
          <a:p>
            <a:r>
              <a:rPr lang="en-US" sz="2800" b="1" dirty="0" smtClean="0"/>
              <a:t>Product family </a:t>
            </a:r>
            <a:r>
              <a:rPr lang="en-US" sz="2800" dirty="0" smtClean="0"/>
              <a:t>– all the product classes that can satisfy a core need with reasonable effectiveness. Example : savings and income .</a:t>
            </a:r>
          </a:p>
          <a:p>
            <a:r>
              <a:rPr lang="en-US" sz="2800" b="1" dirty="0" smtClean="0"/>
              <a:t>Product class </a:t>
            </a:r>
            <a:r>
              <a:rPr lang="en-US" sz="2800" dirty="0" smtClean="0"/>
              <a:t>– a group of products within recognized as having a certain functional coherence . Also known as product category. Example : financial instruments. </a:t>
            </a:r>
          </a:p>
          <a:p>
            <a:pPr eaLnBrk="1" hangingPunct="1"/>
            <a:endParaRPr lang="en-US" sz="2800" dirty="0" smtClean="0">
              <a:blipFill>
                <a:blip r:embed="rId3"/>
                <a:tile tx="0" ty="0" sx="100000" sy="100000" flip="none" algn="tl"/>
              </a:blip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4"/>
          <p:cNvSpPr>
            <a:spLocks noGrp="1" noChangeArrowheads="1"/>
          </p:cNvSpPr>
          <p:nvPr>
            <p:ph type="title" idx="4294967295"/>
          </p:nvPr>
        </p:nvSpPr>
        <p:spPr>
          <a:xfrm>
            <a:off x="1447800" y="0"/>
            <a:ext cx="7696200" cy="1143000"/>
          </a:xfrm>
        </p:spPr>
        <p:txBody>
          <a:bodyPr/>
          <a:lstStyle/>
          <a:p>
            <a:pPr eaLnBrk="1" hangingPunct="1"/>
            <a:r>
              <a:rPr lang="en-US" dirty="0" smtClean="0"/>
              <a:t>Cont…..</a:t>
            </a:r>
          </a:p>
        </p:txBody>
      </p:sp>
      <p:sp>
        <p:nvSpPr>
          <p:cNvPr id="19460" name="Rectangle 5"/>
          <p:cNvSpPr>
            <a:spLocks noGrp="1" noChangeArrowheads="1"/>
          </p:cNvSpPr>
          <p:nvPr>
            <p:ph type="body" sz="half" idx="4294967295"/>
          </p:nvPr>
        </p:nvSpPr>
        <p:spPr>
          <a:xfrm>
            <a:off x="0" y="1143000"/>
            <a:ext cx="8229600" cy="5410200"/>
          </a:xfrm>
        </p:spPr>
        <p:txBody>
          <a:bodyPr/>
          <a:lstStyle/>
          <a:p>
            <a:pPr marL="514350" indent="-514350">
              <a:buAutoNum type="arabicPlain" startAt="4"/>
            </a:pPr>
            <a:r>
              <a:rPr lang="en-US" sz="2400" b="1" dirty="0" smtClean="0"/>
              <a:t>Product line- </a:t>
            </a:r>
            <a:r>
              <a:rPr lang="en-US" sz="2400" dirty="0" smtClean="0"/>
              <a:t>a group of product within a product class that are closely related because they perform a similar function, are sold to the same customer groups, are marketed through the same outlets or channels, or fall within given price ranges. Example : life insurance</a:t>
            </a:r>
            <a:r>
              <a:rPr lang="en-US" sz="2400" dirty="0" smtClean="0">
                <a:solidFill>
                  <a:srgbClr val="002060"/>
                </a:solidFill>
              </a:rPr>
              <a:t>.</a:t>
            </a:r>
          </a:p>
          <a:p>
            <a:pPr marL="514350" indent="-514350">
              <a:buFont typeface="Arial" pitchFamily="34" charset="0"/>
              <a:buAutoNum type="arabicPlain" startAt="4"/>
            </a:pPr>
            <a:r>
              <a:rPr lang="en-US" sz="2400" b="1" dirty="0" smtClean="0"/>
              <a:t>Product type</a:t>
            </a:r>
            <a:r>
              <a:rPr lang="en-US" sz="2400" dirty="0" smtClean="0"/>
              <a:t> – a group of items within a product line that share one of several possible forms of the product, example :term life insurance .</a:t>
            </a:r>
          </a:p>
          <a:p>
            <a:pPr marL="514350" indent="-514350">
              <a:buFont typeface="Arial" pitchFamily="34" charset="0"/>
              <a:buAutoNum type="arabicPlain" startAt="4"/>
            </a:pPr>
            <a:r>
              <a:rPr lang="en-US" sz="2400" b="1" dirty="0" smtClean="0"/>
              <a:t>Item</a:t>
            </a:r>
            <a:r>
              <a:rPr lang="en-US" sz="2400" dirty="0" smtClean="0"/>
              <a:t> (also called stock keeping unit or product variant): a distinct unit within a brand or product line distinguishable by size , price, appearance, or some other attribute, Example: ICICI prudential renewable life insurance.</a:t>
            </a:r>
          </a:p>
          <a:p>
            <a:pPr eaLnBrk="1" hangingPunct="1"/>
            <a:endParaRPr lang="en-US" sz="2400" dirty="0" smtClean="0">
              <a:blipFill>
                <a:blip r:embed="rId3"/>
                <a:tile tx="0" ty="0" sx="100000" sy="100000" flip="none" algn="tl"/>
              </a:blip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9"/>
          <p:cNvSpPr>
            <a:spLocks noGrp="1" noChangeArrowheads="1"/>
          </p:cNvSpPr>
          <p:nvPr>
            <p:ph type="title" idx="4294967295"/>
          </p:nvPr>
        </p:nvSpPr>
        <p:spPr>
          <a:xfrm>
            <a:off x="0" y="304800"/>
            <a:ext cx="8229600" cy="838200"/>
          </a:xfrm>
        </p:spPr>
        <p:txBody>
          <a:bodyPr/>
          <a:lstStyle/>
          <a:p>
            <a:pPr eaLnBrk="1" hangingPunct="1"/>
            <a:r>
              <a:rPr lang="en-US" dirty="0" smtClean="0"/>
              <a:t>Product Systems and Mixes</a:t>
            </a:r>
          </a:p>
        </p:txBody>
      </p:sp>
      <p:sp>
        <p:nvSpPr>
          <p:cNvPr id="917514" name="Rectangle 10"/>
          <p:cNvSpPr>
            <a:spLocks noGrp="1" noChangeArrowheads="1"/>
          </p:cNvSpPr>
          <p:nvPr>
            <p:ph type="body" sz="half" idx="4294967295"/>
          </p:nvPr>
        </p:nvSpPr>
        <p:spPr>
          <a:xfrm>
            <a:off x="381000" y="1219200"/>
            <a:ext cx="8763000" cy="5638800"/>
          </a:xfrm>
        </p:spPr>
        <p:txBody>
          <a:bodyPr/>
          <a:lstStyle/>
          <a:p>
            <a:pPr eaLnBrk="1" hangingPunct="1">
              <a:lnSpc>
                <a:spcPct val="80000"/>
              </a:lnSpc>
            </a:pPr>
            <a:r>
              <a:rPr lang="en-US" sz="2400" b="1" dirty="0" smtClean="0"/>
              <a:t>Product system</a:t>
            </a:r>
            <a:r>
              <a:rPr lang="en-US" sz="2400" dirty="0" smtClean="0"/>
              <a:t>—Group of diverse but related items (e.g., Palm One handheld and Smartphone product lines come with attachable—headsets, cameras, keyboards, etc.)</a:t>
            </a:r>
          </a:p>
          <a:p>
            <a:pPr eaLnBrk="1" hangingPunct="1">
              <a:lnSpc>
                <a:spcPct val="80000"/>
              </a:lnSpc>
            </a:pPr>
            <a:r>
              <a:rPr lang="en-US" sz="2400" b="1" dirty="0" smtClean="0"/>
              <a:t>Product mix  or assortment</a:t>
            </a:r>
            <a:r>
              <a:rPr lang="en-US" sz="2400" dirty="0" smtClean="0"/>
              <a:t>—Various product lines (e.g., GE’s consumer Appliance Division—refrigerators, stoves, washing machines, etc.)</a:t>
            </a:r>
            <a:endParaRPr lang="en-US" sz="2400" b="1" dirty="0" smtClean="0"/>
          </a:p>
          <a:p>
            <a:pPr eaLnBrk="1" hangingPunct="1">
              <a:lnSpc>
                <a:spcPct val="80000"/>
              </a:lnSpc>
            </a:pPr>
            <a:r>
              <a:rPr lang="en-US" sz="2400" b="1" dirty="0" smtClean="0"/>
              <a:t>Depth</a:t>
            </a:r>
            <a:r>
              <a:rPr lang="en-US" sz="2400" dirty="0" smtClean="0"/>
              <a:t>—Variants of each product (e.g., tide comes in two scents)</a:t>
            </a:r>
          </a:p>
          <a:p>
            <a:pPr eaLnBrk="1" hangingPunct="1">
              <a:lnSpc>
                <a:spcPct val="80000"/>
              </a:lnSpc>
            </a:pPr>
            <a:r>
              <a:rPr lang="en-US" sz="2400" b="1" dirty="0" smtClean="0"/>
              <a:t>Length</a:t>
            </a:r>
            <a:r>
              <a:rPr lang="en-US" sz="2400" dirty="0" smtClean="0"/>
              <a:t>—Total number of items in the mix (e.g., PG—Detergents (Ivory, tide, etc); Toothpaste (</a:t>
            </a:r>
            <a:r>
              <a:rPr lang="en-US" sz="2400" dirty="0" err="1" smtClean="0"/>
              <a:t>Gleem</a:t>
            </a:r>
            <a:r>
              <a:rPr lang="en-US" sz="2400" dirty="0" smtClean="0"/>
              <a:t>, Crest); Bar soap (Camay, Zest, etc); Disposable Diapers (Pampers, Luvs) ; Paper Products (Charmin, Bounty)</a:t>
            </a:r>
          </a:p>
          <a:p>
            <a:pPr eaLnBrk="1" hangingPunct="1">
              <a:lnSpc>
                <a:spcPct val="80000"/>
              </a:lnSpc>
            </a:pPr>
            <a:r>
              <a:rPr lang="en-US" sz="2400" b="1" dirty="0" smtClean="0"/>
              <a:t>Width</a:t>
            </a:r>
            <a:r>
              <a:rPr lang="en-US" sz="2400" dirty="0" smtClean="0"/>
              <a:t>—Number of different product lines (PG—Detergents, Toothpaste, Bar Soap, Disposable Diapers, Paper Products)</a:t>
            </a:r>
          </a:p>
          <a:p>
            <a:pPr eaLnBrk="1" hangingPunct="1">
              <a:lnSpc>
                <a:spcPct val="80000"/>
              </a:lnSpc>
            </a:pPr>
            <a:r>
              <a:rPr lang="en-US" sz="2400" b="1" dirty="0" smtClean="0"/>
              <a:t>Consistency</a:t>
            </a:r>
            <a:r>
              <a:rPr lang="en-US" sz="2400" dirty="0" smtClean="0"/>
              <a:t>—How closely related various product lines are in some way (e.g., consumer goods that go through the same distribution channel.</a:t>
            </a:r>
          </a:p>
          <a:p>
            <a:pPr eaLnBrk="1" hangingPunct="1">
              <a:lnSpc>
                <a:spcPct val="80000"/>
              </a:lnSpc>
              <a:buFontTx/>
              <a:buNone/>
            </a:pPr>
            <a:endParaRPr lang="en-US" sz="2400"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4"/>
          <p:cNvSpPr>
            <a:spLocks noGrp="1" noChangeArrowheads="1"/>
          </p:cNvSpPr>
          <p:nvPr>
            <p:ph type="title" idx="4294967295"/>
          </p:nvPr>
        </p:nvSpPr>
        <p:spPr>
          <a:xfrm>
            <a:off x="0" y="457200"/>
            <a:ext cx="8229600" cy="1371600"/>
          </a:xfrm>
        </p:spPr>
        <p:txBody>
          <a:bodyPr/>
          <a:lstStyle/>
          <a:p>
            <a:pPr eaLnBrk="1" hangingPunct="1"/>
            <a:r>
              <a:rPr lang="en-US" smtClean="0"/>
              <a:t>Product Line Analysis</a:t>
            </a:r>
          </a:p>
        </p:txBody>
      </p:sp>
      <p:sp>
        <p:nvSpPr>
          <p:cNvPr id="925701" name="AutoShape 5"/>
          <p:cNvSpPr>
            <a:spLocks noChangeArrowheads="1"/>
          </p:cNvSpPr>
          <p:nvPr/>
        </p:nvSpPr>
        <p:spPr bwMode="auto">
          <a:xfrm>
            <a:off x="4495800" y="4267200"/>
            <a:ext cx="3352800" cy="1981200"/>
          </a:xfrm>
          <a:prstGeom prst="octagon">
            <a:avLst>
              <a:gd name="adj" fmla="val 29287"/>
            </a:avLst>
          </a:prstGeom>
          <a:solidFill>
            <a:schemeClr val="hlink"/>
          </a:solidFill>
          <a:ln w="9525" algn="ctr">
            <a:solidFill>
              <a:srgbClr val="E1DC00"/>
            </a:solidFill>
            <a:miter lim="800000"/>
            <a:headEnd/>
            <a:tailEnd/>
          </a:ln>
        </p:spPr>
        <p:txBody>
          <a:bodyPr wrap="none" anchor="ctr"/>
          <a:lstStyle/>
          <a:p>
            <a:pPr marL="342900" indent="-342900" algn="ctr" eaLnBrk="1" hangingPunct="1"/>
            <a:r>
              <a:rPr lang="en-US" b="1">
                <a:solidFill>
                  <a:srgbClr val="000066"/>
                </a:solidFill>
              </a:rPr>
              <a:t>Convenience  Items</a:t>
            </a:r>
          </a:p>
          <a:p>
            <a:pPr marL="342900" indent="-342900" algn="ctr" eaLnBrk="1" hangingPunct="1"/>
            <a:r>
              <a:rPr lang="en-US">
                <a:solidFill>
                  <a:srgbClr val="000066"/>
                </a:solidFill>
              </a:rPr>
              <a:t>(peripheral items; e.g., </a:t>
            </a:r>
          </a:p>
          <a:p>
            <a:pPr marL="342900" indent="-342900" algn="ctr" eaLnBrk="1" hangingPunct="1"/>
            <a:r>
              <a:rPr lang="en-US">
                <a:solidFill>
                  <a:srgbClr val="000066"/>
                </a:solidFill>
              </a:rPr>
              <a:t>carrying cases and accessories)</a:t>
            </a:r>
          </a:p>
        </p:txBody>
      </p:sp>
      <p:sp>
        <p:nvSpPr>
          <p:cNvPr id="925702" name="AutoShape 6"/>
          <p:cNvSpPr>
            <a:spLocks noChangeArrowheads="1"/>
          </p:cNvSpPr>
          <p:nvPr/>
        </p:nvSpPr>
        <p:spPr bwMode="auto">
          <a:xfrm>
            <a:off x="990600" y="1981200"/>
            <a:ext cx="3352800" cy="1981200"/>
          </a:xfrm>
          <a:prstGeom prst="octagon">
            <a:avLst>
              <a:gd name="adj" fmla="val 29287"/>
            </a:avLst>
          </a:prstGeom>
          <a:solidFill>
            <a:schemeClr val="hlink"/>
          </a:solidFill>
          <a:ln w="9525" algn="ctr">
            <a:solidFill>
              <a:srgbClr val="E1DC00"/>
            </a:solidFill>
            <a:miter lim="800000"/>
            <a:headEnd/>
            <a:tailEnd/>
          </a:ln>
        </p:spPr>
        <p:txBody>
          <a:bodyPr wrap="none" anchor="ctr"/>
          <a:lstStyle/>
          <a:p>
            <a:pPr marL="342900" indent="-342900" algn="ctr" eaLnBrk="1" hangingPunct="1"/>
            <a:r>
              <a:rPr lang="en-US" b="1">
                <a:solidFill>
                  <a:srgbClr val="000066"/>
                </a:solidFill>
              </a:rPr>
              <a:t>Core product </a:t>
            </a:r>
            <a:r>
              <a:rPr lang="en-US">
                <a:solidFill>
                  <a:srgbClr val="000066"/>
                </a:solidFill>
              </a:rPr>
              <a:t>(basic products; </a:t>
            </a:r>
          </a:p>
          <a:p>
            <a:pPr marL="342900" indent="-342900" algn="ctr" eaLnBrk="1" hangingPunct="1"/>
            <a:r>
              <a:rPr lang="en-US">
                <a:solidFill>
                  <a:srgbClr val="000066"/>
                </a:solidFill>
              </a:rPr>
              <a:t>e.g., laptop computers) </a:t>
            </a:r>
          </a:p>
        </p:txBody>
      </p:sp>
      <p:sp>
        <p:nvSpPr>
          <p:cNvPr id="925703" name="AutoShape 7"/>
          <p:cNvSpPr>
            <a:spLocks noChangeArrowheads="1"/>
          </p:cNvSpPr>
          <p:nvPr/>
        </p:nvSpPr>
        <p:spPr bwMode="auto">
          <a:xfrm>
            <a:off x="4495800" y="1981200"/>
            <a:ext cx="3352800" cy="1981200"/>
          </a:xfrm>
          <a:prstGeom prst="octagon">
            <a:avLst>
              <a:gd name="adj" fmla="val 29287"/>
            </a:avLst>
          </a:prstGeom>
          <a:solidFill>
            <a:schemeClr val="hlink"/>
          </a:solidFill>
          <a:ln w="9525" algn="ctr">
            <a:solidFill>
              <a:srgbClr val="E1DC00"/>
            </a:solidFill>
            <a:miter lim="800000"/>
            <a:headEnd/>
            <a:tailEnd/>
          </a:ln>
        </p:spPr>
        <p:txBody>
          <a:bodyPr wrap="none" anchor="ctr"/>
          <a:lstStyle/>
          <a:p>
            <a:pPr marL="342900" indent="-342900" algn="ctr" eaLnBrk="1" hangingPunct="1"/>
            <a:endParaRPr lang="en-US" b="1">
              <a:solidFill>
                <a:srgbClr val="000066"/>
              </a:solidFill>
            </a:endParaRPr>
          </a:p>
          <a:p>
            <a:pPr marL="342900" indent="-342900" algn="ctr" eaLnBrk="1" hangingPunct="1"/>
            <a:r>
              <a:rPr lang="en-US" b="1">
                <a:solidFill>
                  <a:srgbClr val="000066"/>
                </a:solidFill>
              </a:rPr>
              <a:t>Staples</a:t>
            </a:r>
            <a:r>
              <a:rPr lang="en-US">
                <a:solidFill>
                  <a:srgbClr val="000066"/>
                </a:solidFill>
              </a:rPr>
              <a:t> (items with lower sales</a:t>
            </a:r>
          </a:p>
          <a:p>
            <a:pPr marL="342900" indent="-342900" algn="ctr" eaLnBrk="1" hangingPunct="1"/>
            <a:r>
              <a:rPr lang="en-US">
                <a:solidFill>
                  <a:srgbClr val="000066"/>
                </a:solidFill>
              </a:rPr>
              <a:t>volume but not promoted;</a:t>
            </a:r>
          </a:p>
          <a:p>
            <a:pPr marL="342900" indent="-342900" algn="ctr" eaLnBrk="1" hangingPunct="1"/>
            <a:r>
              <a:rPr lang="en-US">
                <a:solidFill>
                  <a:srgbClr val="000066"/>
                </a:solidFill>
              </a:rPr>
              <a:t> e.g., CPU, bigger</a:t>
            </a:r>
          </a:p>
          <a:p>
            <a:pPr marL="342900" indent="-342900" algn="ctr" eaLnBrk="1" hangingPunct="1"/>
            <a:r>
              <a:rPr lang="en-US">
                <a:solidFill>
                  <a:srgbClr val="000066"/>
                </a:solidFill>
              </a:rPr>
              <a:t>memories)</a:t>
            </a:r>
          </a:p>
        </p:txBody>
      </p:sp>
      <p:sp>
        <p:nvSpPr>
          <p:cNvPr id="925704" name="AutoShape 8"/>
          <p:cNvSpPr>
            <a:spLocks noChangeArrowheads="1"/>
          </p:cNvSpPr>
          <p:nvPr/>
        </p:nvSpPr>
        <p:spPr bwMode="auto">
          <a:xfrm>
            <a:off x="990600" y="4267200"/>
            <a:ext cx="3352800" cy="1981200"/>
          </a:xfrm>
          <a:prstGeom prst="octagon">
            <a:avLst>
              <a:gd name="adj" fmla="val 29287"/>
            </a:avLst>
          </a:prstGeom>
          <a:solidFill>
            <a:schemeClr val="hlink"/>
          </a:solidFill>
          <a:ln w="9525" algn="ctr">
            <a:solidFill>
              <a:srgbClr val="E1DC00"/>
            </a:solidFill>
            <a:miter lim="800000"/>
            <a:headEnd/>
            <a:tailEnd/>
          </a:ln>
        </p:spPr>
        <p:txBody>
          <a:bodyPr wrap="none" anchor="ctr"/>
          <a:lstStyle/>
          <a:p>
            <a:pPr marL="342900" indent="-342900" algn="ctr" eaLnBrk="1" hangingPunct="1"/>
            <a:r>
              <a:rPr lang="en-US" b="1">
                <a:solidFill>
                  <a:srgbClr val="000066"/>
                </a:solidFill>
              </a:rPr>
              <a:t>Specialties </a:t>
            </a:r>
            <a:r>
              <a:rPr lang="en-US">
                <a:solidFill>
                  <a:srgbClr val="000066"/>
                </a:solidFill>
              </a:rPr>
              <a:t>(items with lower</a:t>
            </a:r>
          </a:p>
          <a:p>
            <a:pPr marL="342900" indent="-342900" algn="ctr" eaLnBrk="1" hangingPunct="1"/>
            <a:r>
              <a:rPr lang="en-US">
                <a:solidFill>
                  <a:srgbClr val="000066"/>
                </a:solidFill>
              </a:rPr>
              <a:t>sales volume but highly</a:t>
            </a:r>
          </a:p>
          <a:p>
            <a:pPr marL="342900" indent="-342900" algn="ctr" eaLnBrk="1" hangingPunct="1"/>
            <a:r>
              <a:rPr lang="en-US">
                <a:solidFill>
                  <a:srgbClr val="000066"/>
                </a:solidFill>
              </a:rPr>
              <a:t>promoted; e.g., digital</a:t>
            </a:r>
          </a:p>
          <a:p>
            <a:pPr marL="342900" indent="-342900" algn="ctr" eaLnBrk="1" hangingPunct="1"/>
            <a:r>
              <a:rPr lang="en-US">
                <a:solidFill>
                  <a:srgbClr val="000066"/>
                </a:solidFill>
              </a:rPr>
              <a:t>moviemaking equipment)</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idx="4294967295"/>
          </p:nvPr>
        </p:nvSpPr>
        <p:spPr>
          <a:xfrm>
            <a:off x="0" y="457200"/>
            <a:ext cx="8229600" cy="1371600"/>
          </a:xfrm>
        </p:spPr>
        <p:txBody>
          <a:bodyPr/>
          <a:lstStyle/>
          <a:p>
            <a:pPr eaLnBrk="1" hangingPunct="1"/>
            <a:r>
              <a:rPr lang="en-US" dirty="0" smtClean="0"/>
              <a:t>Line Stretching</a:t>
            </a:r>
          </a:p>
        </p:txBody>
      </p:sp>
      <p:sp>
        <p:nvSpPr>
          <p:cNvPr id="9" name="TextBox 8"/>
          <p:cNvSpPr txBox="1"/>
          <p:nvPr/>
        </p:nvSpPr>
        <p:spPr>
          <a:xfrm>
            <a:off x="0" y="1905000"/>
            <a:ext cx="9212843" cy="3970318"/>
          </a:xfrm>
          <a:prstGeom prst="rect">
            <a:avLst/>
          </a:prstGeom>
          <a:noFill/>
        </p:spPr>
        <p:txBody>
          <a:bodyPr wrap="none" rtlCol="0">
            <a:spAutoFit/>
          </a:bodyPr>
          <a:lstStyle/>
          <a:p>
            <a:pPr algn="just"/>
            <a:r>
              <a:rPr lang="en-US" dirty="0" smtClean="0"/>
              <a:t>A </a:t>
            </a:r>
            <a:r>
              <a:rPr lang="en-US" b="1" dirty="0" smtClean="0"/>
              <a:t>product line extension</a:t>
            </a:r>
            <a:r>
              <a:rPr lang="en-US" dirty="0" smtClean="0"/>
              <a:t> is the use of an established product’s brand name for a </a:t>
            </a:r>
          </a:p>
          <a:p>
            <a:pPr algn="just"/>
            <a:r>
              <a:rPr lang="en-US" dirty="0" smtClean="0"/>
              <a:t>new item in the same product category.</a:t>
            </a:r>
          </a:p>
          <a:p>
            <a:pPr algn="just"/>
            <a:r>
              <a:rPr lang="en-US" dirty="0" smtClean="0"/>
              <a:t>It has three Types</a:t>
            </a:r>
          </a:p>
          <a:p>
            <a:pPr algn="just"/>
            <a:r>
              <a:rPr lang="en-US" dirty="0" smtClean="0"/>
              <a:t>1.  </a:t>
            </a:r>
            <a:r>
              <a:rPr lang="en-US" b="1" dirty="0" smtClean="0"/>
              <a:t>Down-Market Stretch</a:t>
            </a:r>
          </a:p>
          <a:p>
            <a:pPr algn="just"/>
            <a:r>
              <a:rPr lang="en-US" dirty="0" smtClean="0"/>
              <a:t>A company positioned in the middle market may want to introduce a lower-priced </a:t>
            </a:r>
          </a:p>
          <a:p>
            <a:pPr algn="just"/>
            <a:r>
              <a:rPr lang="en-US" dirty="0" smtClean="0"/>
              <a:t>line for any of the three reasons:</a:t>
            </a:r>
          </a:p>
          <a:p>
            <a:pPr algn="just"/>
            <a:r>
              <a:rPr lang="en-US" dirty="0" smtClean="0"/>
              <a:t>a.   The company may notice strong growth opportunities as mass retailers such as </a:t>
            </a:r>
          </a:p>
          <a:p>
            <a:pPr algn="just"/>
            <a:r>
              <a:rPr lang="en-US" dirty="0" smtClean="0"/>
              <a:t>      Wal-Mart, Best Buy, and others attract a growing number of shoppers who want </a:t>
            </a:r>
          </a:p>
          <a:p>
            <a:pPr algn="just"/>
            <a:r>
              <a:rPr lang="en-US" dirty="0" smtClean="0"/>
              <a:t>      value-priced goods.</a:t>
            </a:r>
          </a:p>
          <a:p>
            <a:pPr algn="just"/>
            <a:r>
              <a:rPr lang="en-US" dirty="0" smtClean="0"/>
              <a:t>b.   The company may wish to tie up lower-end competitors who might otherwise try to </a:t>
            </a:r>
          </a:p>
          <a:p>
            <a:pPr algn="just"/>
            <a:r>
              <a:rPr lang="en-US" dirty="0" smtClean="0"/>
              <a:t>      move up-market. If the company has been attacked by a low-end competitor, it often </a:t>
            </a:r>
          </a:p>
          <a:p>
            <a:pPr algn="just"/>
            <a:r>
              <a:rPr lang="en-US" dirty="0" smtClean="0"/>
              <a:t>      decides to counterattack by entering the low end of the market.</a:t>
            </a:r>
          </a:p>
          <a:p>
            <a:pPr algn="just"/>
            <a:r>
              <a:rPr lang="en-US" dirty="0" smtClean="0"/>
              <a:t>c.   The company may find that the middle market is stagnating or declining.</a:t>
            </a:r>
          </a:p>
          <a:p>
            <a:pPr algn="just"/>
            <a:endParaRPr lang="en-GB"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idx="4294967295"/>
          </p:nvPr>
        </p:nvSpPr>
        <p:spPr>
          <a:xfrm>
            <a:off x="0" y="457200"/>
            <a:ext cx="8229600" cy="1371600"/>
          </a:xfrm>
        </p:spPr>
        <p:txBody>
          <a:bodyPr/>
          <a:lstStyle/>
          <a:p>
            <a:pPr eaLnBrk="1" hangingPunct="1"/>
            <a:r>
              <a:rPr lang="en-US" dirty="0" smtClean="0"/>
              <a:t>Line Stretching</a:t>
            </a:r>
          </a:p>
        </p:txBody>
      </p:sp>
      <p:sp>
        <p:nvSpPr>
          <p:cNvPr id="9" name="TextBox 8"/>
          <p:cNvSpPr txBox="1"/>
          <p:nvPr/>
        </p:nvSpPr>
        <p:spPr>
          <a:xfrm>
            <a:off x="0" y="1905000"/>
            <a:ext cx="9042860" cy="3170099"/>
          </a:xfrm>
          <a:prstGeom prst="rect">
            <a:avLst/>
          </a:prstGeom>
          <a:noFill/>
        </p:spPr>
        <p:txBody>
          <a:bodyPr wrap="none" rtlCol="0">
            <a:spAutoFit/>
          </a:bodyPr>
          <a:lstStyle/>
          <a:p>
            <a:pPr algn="just"/>
            <a:r>
              <a:rPr lang="en-US" sz="2000" b="1" dirty="0" smtClean="0"/>
              <a:t>2. Up-Market Stretch</a:t>
            </a:r>
          </a:p>
          <a:p>
            <a:pPr algn="just"/>
            <a:endParaRPr lang="en-GB" sz="2000" dirty="0" smtClean="0"/>
          </a:p>
          <a:p>
            <a:pPr algn="just"/>
            <a:r>
              <a:rPr lang="en-US" sz="2000" dirty="0" smtClean="0"/>
              <a:t>Companies may wish to enter the high end of the market for more growth, </a:t>
            </a:r>
          </a:p>
          <a:p>
            <a:pPr algn="just"/>
            <a:r>
              <a:rPr lang="en-US" sz="2000" dirty="0" smtClean="0"/>
              <a:t>Higher margins, or simply to position themselves as full-line manufacturers. </a:t>
            </a:r>
          </a:p>
          <a:p>
            <a:pPr algn="just"/>
            <a:r>
              <a:rPr lang="en-US" sz="2000" dirty="0" smtClean="0"/>
              <a:t>Many markets  have spawned surprising upscale segments: Starbucks in </a:t>
            </a:r>
          </a:p>
          <a:p>
            <a:pPr algn="just"/>
            <a:r>
              <a:rPr lang="en-US" sz="2000" dirty="0" smtClean="0"/>
              <a:t>coffee, Haagen-Dazs in ice cream and Evian in bottled water.</a:t>
            </a:r>
          </a:p>
          <a:p>
            <a:pPr algn="just"/>
            <a:r>
              <a:rPr lang="en-US" sz="2000" dirty="0" smtClean="0"/>
              <a:t> Leading Japanese auto companies have each  introduced an upscale </a:t>
            </a:r>
          </a:p>
          <a:p>
            <a:pPr algn="just"/>
            <a:r>
              <a:rPr lang="en-US" sz="2000" dirty="0" smtClean="0"/>
              <a:t>automobile: Toyota's Lexus, Nissan's Infiniti, and Honda's Acura. </a:t>
            </a:r>
          </a:p>
          <a:p>
            <a:pPr algn="just"/>
            <a:r>
              <a:rPr lang="en-US" sz="2000" dirty="0" smtClean="0"/>
              <a:t>Note that they invented entirely new names rather than using or including their</a:t>
            </a:r>
          </a:p>
          <a:p>
            <a:pPr algn="just"/>
            <a:r>
              <a:rPr lang="en-US" sz="2000" dirty="0" smtClean="0"/>
              <a:t>Own names.</a:t>
            </a:r>
            <a:endParaRPr lang="en-GB" sz="2000"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idx="4294967295"/>
          </p:nvPr>
        </p:nvSpPr>
        <p:spPr>
          <a:xfrm>
            <a:off x="0" y="457200"/>
            <a:ext cx="8229600" cy="1371600"/>
          </a:xfrm>
        </p:spPr>
        <p:txBody>
          <a:bodyPr/>
          <a:lstStyle/>
          <a:p>
            <a:pPr eaLnBrk="1" hangingPunct="1"/>
            <a:r>
              <a:rPr lang="en-US" dirty="0" smtClean="0"/>
              <a:t>Line Stretching</a:t>
            </a:r>
          </a:p>
        </p:txBody>
      </p:sp>
      <p:sp>
        <p:nvSpPr>
          <p:cNvPr id="9" name="TextBox 8"/>
          <p:cNvSpPr txBox="1"/>
          <p:nvPr/>
        </p:nvSpPr>
        <p:spPr>
          <a:xfrm>
            <a:off x="0" y="1905000"/>
            <a:ext cx="8839200" cy="4832092"/>
          </a:xfrm>
          <a:prstGeom prst="rect">
            <a:avLst/>
          </a:prstGeom>
          <a:noFill/>
        </p:spPr>
        <p:txBody>
          <a:bodyPr wrap="square" rtlCol="0">
            <a:spAutoFit/>
          </a:bodyPr>
          <a:lstStyle/>
          <a:p>
            <a:pPr algn="just"/>
            <a:r>
              <a:rPr lang="en-US" sz="2000" b="1" dirty="0" smtClean="0"/>
              <a:t>3. </a:t>
            </a:r>
            <a:r>
              <a:rPr lang="en-US" sz="2800" b="1" dirty="0" smtClean="0"/>
              <a:t>Two Way Stretch</a:t>
            </a:r>
          </a:p>
          <a:p>
            <a:pPr algn="just"/>
            <a:r>
              <a:rPr lang="en-US" sz="2800" dirty="0" smtClean="0"/>
              <a:t>Companies serving the middle market might decide to stretch their line in both directions. Texas Instruments (TI) introduced its first calculators in the medium-price-medium-quality end of the market. Gradually, it added calculators at the lower end taking the share from </a:t>
            </a:r>
            <a:r>
              <a:rPr lang="en-US" sz="2800" dirty="0" err="1" smtClean="0"/>
              <a:t>Bowmar</a:t>
            </a:r>
            <a:r>
              <a:rPr lang="en-US" sz="2800" dirty="0" smtClean="0"/>
              <a:t>, and at the higher end to compete with Hewlett-Packard. This two-way stretch won Texas Instruments (TI) an early market leadership in the hand-calculator market.</a:t>
            </a:r>
            <a:endParaRPr lang="en-US" sz="2800" b="1" dirty="0" smtClean="0"/>
          </a:p>
          <a:p>
            <a:pPr algn="just"/>
            <a:r>
              <a:rPr lang="en-US" sz="2800" b="1" dirty="0" smtClean="0"/>
              <a:t> </a:t>
            </a:r>
            <a:endParaRPr lang="en-GB" sz="28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idx="4294967295"/>
          </p:nvPr>
        </p:nvSpPr>
        <p:spPr>
          <a:xfrm>
            <a:off x="1447800" y="0"/>
            <a:ext cx="7696200" cy="1143000"/>
          </a:xfrm>
        </p:spPr>
        <p:txBody>
          <a:bodyPr/>
          <a:lstStyle/>
          <a:p>
            <a:pPr eaLnBrk="1" hangingPunct="1"/>
            <a:r>
              <a:rPr lang="en-US" smtClean="0"/>
              <a:t>Product-Mix Pricing</a:t>
            </a:r>
          </a:p>
        </p:txBody>
      </p:sp>
      <p:sp>
        <p:nvSpPr>
          <p:cNvPr id="27652" name="Rectangle 3"/>
          <p:cNvSpPr>
            <a:spLocks noGrp="1" noChangeArrowheads="1"/>
          </p:cNvSpPr>
          <p:nvPr>
            <p:ph type="body" idx="4294967295"/>
          </p:nvPr>
        </p:nvSpPr>
        <p:spPr>
          <a:xfrm>
            <a:off x="1447800" y="1219200"/>
            <a:ext cx="7696200" cy="4572000"/>
          </a:xfrm>
        </p:spPr>
        <p:txBody>
          <a:bodyPr/>
          <a:lstStyle/>
          <a:p>
            <a:pPr eaLnBrk="1" hangingPunct="1"/>
            <a:r>
              <a:rPr lang="en-US" sz="2400" b="1" dirty="0" smtClean="0"/>
              <a:t>Product-line pricing </a:t>
            </a:r>
            <a:r>
              <a:rPr lang="en-US" sz="2400" dirty="0" smtClean="0"/>
              <a:t>(various levels: $200, $400, and $600)</a:t>
            </a:r>
          </a:p>
          <a:p>
            <a:pPr eaLnBrk="1" hangingPunct="1"/>
            <a:r>
              <a:rPr lang="en-US" sz="2400" b="1" dirty="0" smtClean="0"/>
              <a:t>Optional-feature pricing </a:t>
            </a:r>
            <a:r>
              <a:rPr lang="en-US" sz="2400" dirty="0" smtClean="0"/>
              <a:t>(sunroof, theft protection)</a:t>
            </a:r>
          </a:p>
          <a:p>
            <a:pPr eaLnBrk="1" hangingPunct="1"/>
            <a:r>
              <a:rPr lang="en-US" sz="2400" b="1" dirty="0" smtClean="0"/>
              <a:t>Captive-product pricing </a:t>
            </a:r>
            <a:r>
              <a:rPr lang="en-US" sz="2400" dirty="0" smtClean="0"/>
              <a:t>(require the use of ancillary products: razors, films)</a:t>
            </a:r>
          </a:p>
          <a:p>
            <a:pPr eaLnBrk="1" hangingPunct="1"/>
            <a:r>
              <a:rPr lang="en-US" sz="2400" b="1" dirty="0" smtClean="0"/>
              <a:t>Two-part pricing </a:t>
            </a:r>
            <a:r>
              <a:rPr lang="en-US" sz="2400" dirty="0" smtClean="0"/>
              <a:t>(fixed fee plus variable usage fee: telephone service)</a:t>
            </a:r>
          </a:p>
          <a:p>
            <a:pPr eaLnBrk="1" hangingPunct="1"/>
            <a:r>
              <a:rPr lang="en-US" sz="2400" b="1" dirty="0" smtClean="0"/>
              <a:t>By-product pricing </a:t>
            </a:r>
            <a:r>
              <a:rPr lang="en-US" sz="2400" dirty="0" smtClean="0"/>
              <a:t>(production of certain goods often result in by-products; meat and fat in sausage) </a:t>
            </a:r>
          </a:p>
          <a:p>
            <a:pPr eaLnBrk="1" hangingPunct="1"/>
            <a:r>
              <a:rPr lang="en-US" sz="2400" b="1" dirty="0" smtClean="0"/>
              <a:t>Product-bundling pricing</a:t>
            </a:r>
            <a:r>
              <a:rPr lang="en-US" sz="2400" dirty="0" smtClean="0"/>
              <a:t>—offer products only in a bundle: product plus service</a:t>
            </a:r>
          </a:p>
          <a:p>
            <a:pPr eaLnBrk="1" hangingPunct="1">
              <a:buFontTx/>
              <a:buNone/>
            </a:pPr>
            <a:endParaRPr lang="en-US" sz="2400"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p:txBody>
          <a:bodyPr/>
          <a:lstStyle/>
          <a:p>
            <a:r>
              <a:rPr lang="en-US"/>
              <a:t>Packaging: The 5</a:t>
            </a:r>
            <a:r>
              <a:rPr lang="en-US" baseline="30000"/>
              <a:t>th</a:t>
            </a:r>
            <a:r>
              <a:rPr lang="en-US"/>
              <a:t> P</a:t>
            </a:r>
          </a:p>
        </p:txBody>
      </p:sp>
      <p:sp>
        <p:nvSpPr>
          <p:cNvPr id="631812" name="AutoShape 4"/>
          <p:cNvSpPr>
            <a:spLocks noChangeArrowheads="1"/>
          </p:cNvSpPr>
          <p:nvPr/>
        </p:nvSpPr>
        <p:spPr bwMode="auto">
          <a:xfrm>
            <a:off x="838200" y="1752600"/>
            <a:ext cx="7391400" cy="3581400"/>
          </a:xfrm>
          <a:prstGeom prst="roundRect">
            <a:avLst>
              <a:gd name="adj" fmla="val 16667"/>
            </a:avLst>
          </a:prstGeom>
          <a:noFill/>
          <a:ln w="9525">
            <a:solidFill>
              <a:schemeClr val="bg1"/>
            </a:solidFill>
            <a:round/>
            <a:headEnd/>
            <a:tailEnd/>
          </a:ln>
          <a:effectLst/>
        </p:spPr>
        <p:txBody>
          <a:bodyPr wrap="none" anchor="ctr"/>
          <a:lstStyle/>
          <a:p>
            <a:pPr marL="457200" indent="-457200" algn="ctr" eaLnBrk="1" hangingPunct="1">
              <a:buFont typeface="Wingdings" pitchFamily="2" charset="2"/>
              <a:buNone/>
            </a:pPr>
            <a:r>
              <a:rPr lang="en-US" sz="2800">
                <a:solidFill>
                  <a:srgbClr val="000066"/>
                </a:solidFill>
              </a:rPr>
              <a:t>All the activities of designing and producing</a:t>
            </a:r>
          </a:p>
          <a:p>
            <a:pPr marL="457200" indent="-457200" algn="ctr" eaLnBrk="1" hangingPunct="1">
              <a:buFont typeface="Wingdings" pitchFamily="2" charset="2"/>
              <a:buNone/>
            </a:pPr>
            <a:r>
              <a:rPr lang="en-US" sz="2800">
                <a:solidFill>
                  <a:srgbClr val="000066"/>
                </a:solidFill>
              </a:rPr>
              <a:t>the container for a product.</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2"/>
          <p:cNvSpPr>
            <a:spLocks noGrp="1" noChangeArrowheads="1"/>
          </p:cNvSpPr>
          <p:nvPr>
            <p:ph type="title"/>
          </p:nvPr>
        </p:nvSpPr>
        <p:spPr/>
        <p:txBody>
          <a:bodyPr/>
          <a:lstStyle/>
          <a:p>
            <a:r>
              <a:rPr lang="en-US" sz="4000"/>
              <a:t>Packaging has been influenced by:</a:t>
            </a:r>
          </a:p>
        </p:txBody>
      </p:sp>
      <p:sp>
        <p:nvSpPr>
          <p:cNvPr id="633864" name="Rectangle 8"/>
          <p:cNvSpPr>
            <a:spLocks noGrp="1" noChangeArrowheads="1"/>
          </p:cNvSpPr>
          <p:nvPr>
            <p:ph idx="1"/>
          </p:nvPr>
        </p:nvSpPr>
        <p:spPr/>
        <p:txBody>
          <a:bodyPr/>
          <a:lstStyle/>
          <a:p>
            <a:r>
              <a:rPr lang="en-US" dirty="0"/>
              <a:t>Self-service</a:t>
            </a:r>
          </a:p>
          <a:p>
            <a:r>
              <a:rPr lang="en-US" dirty="0"/>
              <a:t>Consumer affluence</a:t>
            </a:r>
          </a:p>
          <a:p>
            <a:r>
              <a:rPr lang="en-US" dirty="0"/>
              <a:t>Company and brand image</a:t>
            </a:r>
          </a:p>
          <a:p>
            <a:r>
              <a:rPr lang="en-US" dirty="0"/>
              <a:t>Innovation opportunity</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p:txBody>
          <a:bodyPr/>
          <a:lstStyle/>
          <a:p>
            <a:r>
              <a:rPr lang="en-US"/>
              <a:t>Functions of Labels</a:t>
            </a:r>
          </a:p>
        </p:txBody>
      </p:sp>
      <p:sp>
        <p:nvSpPr>
          <p:cNvPr id="636936" name="Rectangle 8"/>
          <p:cNvSpPr>
            <a:spLocks noGrp="1" noChangeArrowheads="1"/>
          </p:cNvSpPr>
          <p:nvPr>
            <p:ph idx="1"/>
          </p:nvPr>
        </p:nvSpPr>
        <p:spPr/>
        <p:txBody>
          <a:bodyPr/>
          <a:lstStyle/>
          <a:p>
            <a:pPr>
              <a:buNone/>
            </a:pPr>
            <a:r>
              <a:rPr lang="en-US" sz="2400" b="1" i="1" dirty="0" smtClean="0"/>
              <a:t>1. Labeling identifies the product</a:t>
            </a:r>
            <a:endParaRPr lang="en-US" sz="2400" dirty="0" smtClean="0"/>
          </a:p>
          <a:p>
            <a:pPr>
              <a:buNone/>
            </a:pPr>
            <a:r>
              <a:rPr lang="en-US" sz="2400" dirty="0" smtClean="0"/>
              <a:t>	Label helps to identify the product and brand. It popularizes the product and its brand name.</a:t>
            </a:r>
          </a:p>
          <a:p>
            <a:pPr>
              <a:buNone/>
            </a:pPr>
            <a:r>
              <a:rPr lang="en-US" sz="2400" b="1" i="1" dirty="0" smtClean="0"/>
              <a:t>2. Labeling grades the product</a:t>
            </a:r>
            <a:endParaRPr lang="en-US" sz="2400" dirty="0" smtClean="0"/>
          </a:p>
          <a:p>
            <a:pPr>
              <a:buNone/>
            </a:pPr>
            <a:r>
              <a:rPr lang="en-US" sz="2400" dirty="0" smtClean="0"/>
              <a:t>	Label helps to express grade of the product. For example, wheat can be express with the grades such as 1, 2, 3, 4. Label becomes useful to grade any product according to its quality</a:t>
            </a:r>
            <a:r>
              <a:rPr lang="en-US" dirty="0" smtClean="0"/>
              <a:t>. </a:t>
            </a:r>
          </a:p>
          <a:p>
            <a:pPr>
              <a:buNone/>
            </a:pPr>
            <a:endParaRPr 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p:txBody>
          <a:bodyPr/>
          <a:lstStyle/>
          <a:p>
            <a:r>
              <a:rPr lang="en-US"/>
              <a:t>Functions of Labels</a:t>
            </a:r>
          </a:p>
        </p:txBody>
      </p:sp>
      <p:sp>
        <p:nvSpPr>
          <p:cNvPr id="636936" name="Rectangle 8"/>
          <p:cNvSpPr>
            <a:spLocks noGrp="1" noChangeArrowheads="1"/>
          </p:cNvSpPr>
          <p:nvPr>
            <p:ph idx="1"/>
          </p:nvPr>
        </p:nvSpPr>
        <p:spPr/>
        <p:txBody>
          <a:bodyPr/>
          <a:lstStyle/>
          <a:p>
            <a:pPr>
              <a:buNone/>
            </a:pPr>
            <a:r>
              <a:rPr lang="en-US" sz="2400" b="1" i="1" dirty="0" smtClean="0"/>
              <a:t> </a:t>
            </a:r>
            <a:r>
              <a:rPr lang="en-US" b="1" i="1" dirty="0" smtClean="0"/>
              <a:t>3. Labeling describes the product</a:t>
            </a:r>
            <a:endParaRPr lang="en-US" dirty="0" smtClean="0"/>
          </a:p>
          <a:p>
            <a:pPr>
              <a:buNone/>
            </a:pPr>
            <a:r>
              <a:rPr lang="en-US" dirty="0" smtClean="0"/>
              <a:t>	</a:t>
            </a:r>
            <a:r>
              <a:rPr lang="en-US" sz="2400" dirty="0" smtClean="0"/>
              <a:t>Label gives introduction of the product, describes and expresses its grade. Information and instructions about- who manufactured the product, when and where it was manufactured, how many ingredients have been used in it, how to use the product, how to keep the product safe, etc. are given on the label. This becomes helpful to the customers</a:t>
            </a:r>
            <a:r>
              <a:rPr lang="en-US" dirty="0" smtClean="0"/>
              <a:t>.</a:t>
            </a:r>
          </a:p>
          <a:p>
            <a:pPr>
              <a:buNone/>
            </a:pPr>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p:txBody>
          <a:bodyPr/>
          <a:lstStyle/>
          <a:p>
            <a:r>
              <a:rPr lang="en-US"/>
              <a:t>Functions of Labels</a:t>
            </a:r>
          </a:p>
        </p:txBody>
      </p:sp>
      <p:sp>
        <p:nvSpPr>
          <p:cNvPr id="636936" name="Rectangle 8"/>
          <p:cNvSpPr>
            <a:spLocks noGrp="1" noChangeArrowheads="1"/>
          </p:cNvSpPr>
          <p:nvPr>
            <p:ph idx="1"/>
          </p:nvPr>
        </p:nvSpPr>
        <p:spPr/>
        <p:txBody>
          <a:bodyPr/>
          <a:lstStyle/>
          <a:p>
            <a:pPr>
              <a:buNone/>
            </a:pPr>
            <a:r>
              <a:rPr lang="en-US" sz="2400" b="1" i="1" dirty="0" smtClean="0"/>
              <a:t> </a:t>
            </a:r>
            <a:r>
              <a:rPr lang="en-US" b="1" i="1" dirty="0" smtClean="0"/>
              <a:t>4. Labeling promotes the product</a:t>
            </a:r>
            <a:endParaRPr lang="en-US" dirty="0" smtClean="0"/>
          </a:p>
          <a:p>
            <a:pPr algn="just">
              <a:buNone/>
            </a:pPr>
            <a:r>
              <a:rPr lang="en-US" dirty="0" smtClean="0"/>
              <a:t>	Label helps to promote the product. Customers' attention is drawn by attractive and fascinating graphs, figures or marks. This motivates the customers to buy the product. Label plays </a:t>
            </a:r>
            <a:r>
              <a:rPr lang="en-US" dirty="0" smtClean="0"/>
              <a:t>an </a:t>
            </a:r>
            <a:r>
              <a:rPr lang="en-US" dirty="0" smtClean="0"/>
              <a:t>important role in sales and distribution as it makes the customers take buying decision.</a:t>
            </a:r>
          </a:p>
          <a:p>
            <a:r>
              <a:rPr lang="en-US" dirty="0" smtClean="0"/>
              <a:t/>
            </a:r>
            <a:br>
              <a:rPr lang="en-US" dirty="0" smtClean="0"/>
            </a:br>
            <a:endParaRPr lang="en-US" dirty="0" smtClean="0"/>
          </a:p>
          <a:p>
            <a:r>
              <a:rPr lang="en-US" b="1" i="1" dirty="0" smtClean="0"/>
              <a:t>5. Labeling protects the customers</a:t>
            </a:r>
            <a:endParaRPr lang="en-US" dirty="0" smtClean="0"/>
          </a:p>
          <a:p>
            <a:r>
              <a:rPr lang="en-US" dirty="0" smtClean="0"/>
              <a:t>Label protects the customers. As maximum selling price, quantity, quality etc. are mentioned on the label, the customers are protected from the possible malpractice of middlemen.</a:t>
            </a:r>
          </a:p>
          <a:p>
            <a:pPr>
              <a:buFont typeface="Wingdings" pitchFamily="2" charset="2"/>
              <a:buNone/>
            </a:pPr>
            <a:endParaRPr lang="en-US"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ChangeArrowheads="1"/>
          </p:cNvSpPr>
          <p:nvPr>
            <p:ph type="title"/>
          </p:nvPr>
        </p:nvSpPr>
        <p:spPr/>
        <p:txBody>
          <a:bodyPr/>
          <a:lstStyle/>
          <a:p>
            <a:r>
              <a:rPr lang="en-US"/>
              <a:t>Functions of Labels</a:t>
            </a:r>
          </a:p>
        </p:txBody>
      </p:sp>
      <p:sp>
        <p:nvSpPr>
          <p:cNvPr id="636936" name="Rectangle 8"/>
          <p:cNvSpPr>
            <a:spLocks noGrp="1" noChangeArrowheads="1"/>
          </p:cNvSpPr>
          <p:nvPr>
            <p:ph idx="1"/>
          </p:nvPr>
        </p:nvSpPr>
        <p:spPr/>
        <p:txBody>
          <a:bodyPr/>
          <a:lstStyle/>
          <a:p>
            <a:pPr>
              <a:buNone/>
            </a:pPr>
            <a:r>
              <a:rPr lang="en-US" sz="2400" b="1" i="1" dirty="0" smtClean="0"/>
              <a:t> </a:t>
            </a:r>
            <a:r>
              <a:rPr lang="en-US" b="1" i="1" dirty="0" smtClean="0"/>
              <a:t>5. Labeling protects the customers</a:t>
            </a:r>
            <a:endParaRPr lang="en-US" dirty="0" smtClean="0"/>
          </a:p>
          <a:p>
            <a:pPr>
              <a:buNone/>
            </a:pPr>
            <a:r>
              <a:rPr lang="en-US" dirty="0" smtClean="0"/>
              <a:t>	Label protects the customers. As maximum selling price, quantity, quality etc. are mentioned on the label, the customers are protected from the possible malpractice of middlemen.</a:t>
            </a:r>
          </a:p>
          <a:p>
            <a:pPr>
              <a:buFont typeface="Wingdings" pitchFamily="2" charset="2"/>
              <a:buNone/>
            </a:pPr>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276600"/>
            <a:ext cx="8229600" cy="1371600"/>
          </a:xfrm>
        </p:spPr>
        <p:txBody>
          <a:bodyPr/>
          <a:lstStyle/>
          <a:p>
            <a:pPr algn="ctr"/>
            <a:r>
              <a:rPr lang="en-US" sz="9600" dirty="0" smtClean="0"/>
              <a:t>Thank you</a:t>
            </a:r>
            <a:endParaRPr lang="en-US" sz="96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895</TotalTime>
  <Words>2132</Words>
  <Application>Microsoft PowerPoint</Application>
  <PresentationFormat>On-screen Show (4:3)</PresentationFormat>
  <Paragraphs>227</Paragraphs>
  <Slides>28</Slides>
  <Notes>18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Pixel</vt:lpstr>
      <vt:lpstr>Marketing Management,  A South Asian Perspective</vt:lpstr>
      <vt:lpstr>Product</vt:lpstr>
      <vt:lpstr>Five Product Levels</vt:lpstr>
      <vt:lpstr>Five Product Levels</vt:lpstr>
      <vt:lpstr>Slide 5</vt:lpstr>
      <vt:lpstr>Product Classes Help Plan Marketing Strategy</vt:lpstr>
      <vt:lpstr>Slide 7</vt:lpstr>
      <vt:lpstr>Product Classification Schemes</vt:lpstr>
      <vt:lpstr>Consumer Goods Classification</vt:lpstr>
      <vt:lpstr>Consumer Goods Classification</vt:lpstr>
      <vt:lpstr>Industrial Goods Classification</vt:lpstr>
      <vt:lpstr>Product Differentiation</vt:lpstr>
      <vt:lpstr>Service Differentiation</vt:lpstr>
      <vt:lpstr>The Product Hierarchy</vt:lpstr>
      <vt:lpstr>Cont…..</vt:lpstr>
      <vt:lpstr>Product Systems and Mixes</vt:lpstr>
      <vt:lpstr>Product Line Analysis</vt:lpstr>
      <vt:lpstr>Line Stretching</vt:lpstr>
      <vt:lpstr>Line Stretching</vt:lpstr>
      <vt:lpstr>Line Stretching</vt:lpstr>
      <vt:lpstr>Product-Mix Pricing</vt:lpstr>
      <vt:lpstr>Packaging: The 5th P</vt:lpstr>
      <vt:lpstr>Packaging has been influenced by:</vt:lpstr>
      <vt:lpstr>Functions of Labels</vt:lpstr>
      <vt:lpstr>Functions of Labels</vt:lpstr>
      <vt:lpstr>Functions of Labels</vt:lpstr>
      <vt:lpstr>Functions of Labels</vt:lpstr>
      <vt:lpstr>Thank you</vt:lpstr>
    </vt:vector>
  </TitlesOfParts>
  <Company>VCU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KotlerMM_ch12</dc:title>
  <dc:creator>Tracy Tuten Ryan</dc:creator>
  <cp:lastModifiedBy>NTS</cp:lastModifiedBy>
  <cp:revision>157</cp:revision>
  <dcterms:created xsi:type="dcterms:W3CDTF">2003-05-13T16:21:51Z</dcterms:created>
  <dcterms:modified xsi:type="dcterms:W3CDTF">2014-06-09T14:46:07Z</dcterms:modified>
</cp:coreProperties>
</file>