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323" r:id="rId3"/>
    <p:sldId id="346" r:id="rId4"/>
    <p:sldId id="347" r:id="rId5"/>
    <p:sldId id="348" r:id="rId6"/>
    <p:sldId id="377" r:id="rId7"/>
    <p:sldId id="349" r:id="rId8"/>
    <p:sldId id="378" r:id="rId9"/>
    <p:sldId id="350" r:id="rId10"/>
    <p:sldId id="352" r:id="rId11"/>
    <p:sldId id="353" r:id="rId12"/>
    <p:sldId id="354" r:id="rId13"/>
    <p:sldId id="355" r:id="rId14"/>
    <p:sldId id="356" r:id="rId15"/>
    <p:sldId id="379" r:id="rId16"/>
    <p:sldId id="357" r:id="rId17"/>
    <p:sldId id="358" r:id="rId18"/>
    <p:sldId id="380" r:id="rId19"/>
    <p:sldId id="361" r:id="rId20"/>
    <p:sldId id="362" r:id="rId21"/>
    <p:sldId id="364" r:id="rId22"/>
    <p:sldId id="365" r:id="rId23"/>
    <p:sldId id="366" r:id="rId24"/>
    <p:sldId id="367" r:id="rId25"/>
    <p:sldId id="370" r:id="rId26"/>
    <p:sldId id="371" r:id="rId27"/>
    <p:sldId id="372" r:id="rId28"/>
    <p:sldId id="381"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01" autoAdjust="0"/>
    <p:restoredTop sz="82936" autoAdjust="0"/>
  </p:normalViewPr>
  <p:slideViewPr>
    <p:cSldViewPr>
      <p:cViewPr>
        <p:scale>
          <a:sx n="50" d="100"/>
          <a:sy n="50" d="100"/>
        </p:scale>
        <p:origin x="-1926" y="-246"/>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27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DA6BB40-5769-4B68-BAD2-386E687F84F6}" type="datetimeFigureOut">
              <a:rPr lang="en-US"/>
              <a:pPr>
                <a:defRPr/>
              </a:pPr>
              <a:t>6/5/2014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D0286C0-1C6B-45D5-BBB0-CE2A55D7575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CDE53571-DDB9-45C0-B35C-7D33EB26293B}"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E0E33253-B6EA-4726-A07F-F35C6DCFE788}" type="slidenum">
              <a:rPr lang="en-US"/>
              <a:pPr/>
              <a:t>2</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0B828F08-FF70-4C76-BB74-F7C4877D659F}" type="slidenum">
              <a:rPr lang="en-US" smtClean="0">
                <a:latin typeface="Arial" pitchFamily="34" charset="0"/>
              </a:rPr>
              <a:pPr/>
              <a:t>3</a:t>
            </a:fld>
            <a:endParaRPr lang="en-US" smtClean="0">
              <a:latin typeface="Arial" pitchFamily="34" charset="0"/>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Brands identify the source or maker of a product and allow consumers—either individuals or organizations—to assign responsibility for its performance to a particular manufacturer or distributor. Consumers may evaluate the identical product differently depending on how it is branded. They learn about brands through past experiences with the product and its marketing program, finding out which brands satisfy their needs and which do not. As consumers’ lives become more complicated, rushed, and time-starved, a brand’s ability to simplify decision making and reduce risk becomes invaluable. Brands also perform valuable functions for firms. First, they simplify product handling or tracing. Brands help to organize inventory and accounting records. A brand also offers the firm legal protection for unique features or aspects of the product.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C3874F6E-9822-484A-A98A-FCF77CE59D1F}" type="slidenum">
              <a:rPr lang="en-US" smtClean="0">
                <a:latin typeface="Arial" pitchFamily="34" charset="0"/>
              </a:rPr>
              <a:pPr/>
              <a:t>4</a:t>
            </a:fld>
            <a:endParaRPr lang="en-US" smtClean="0">
              <a:latin typeface="Arial" pitchFamily="34" charset="0"/>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r>
              <a:rPr lang="en-US" dirty="0" smtClean="0">
                <a:latin typeface="Arial" pitchFamily="34" charset="0"/>
              </a:rPr>
              <a:t>The brand name can be protected through registered trademarks; manufacturing processes can be protected through patents; and packaging can be protected through copyrights and proprietary designs. These intellectual property rights ensure that the firm can safely invest in the brand and reap the benefits of a valuable asset. A credible brand signals a certain level of quality so that satisfied buyers can easily choose the product again. Brand loyalty provides predictability and security of demand for the firm, and it creates barriers to entry that make it difficult for other firms to enter the market. Loyalty also can translate into customer willingness to pay a higher price often 20 percent to 25 percent more than competing brands.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57F82A72-68A4-4186-8B42-A5BA24484C3D}" type="slidenum">
              <a:rPr lang="en-US" smtClean="0">
                <a:latin typeface="Arial" pitchFamily="34" charset="0"/>
              </a:rPr>
              <a:pPr/>
              <a:t>5</a:t>
            </a:fld>
            <a:endParaRPr lang="en-US" smtClean="0">
              <a:latin typeface="Arial" pitchFamily="34" charset="0"/>
            </a:endParaRP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p:spPr>
        <p:txBody>
          <a:bodyPr/>
          <a:lstStyle/>
          <a:p>
            <a:pPr eaLnBrk="1" hangingPunct="1"/>
            <a:r>
              <a:rPr lang="en-US" dirty="0" smtClean="0">
                <a:latin typeface="Arial" pitchFamily="34" charset="0"/>
              </a:rPr>
              <a:t>How do you “brand” a product? Although firms provide the impetus to brand creation through marketing programs and other activities, ultimately a brand resides in the minds of consumers. It is a perceptual entity rooted in reality but reflecting the perceptions and idiosyncrasies of consumers. Branding is endowing products and services with the power of a brand. It’s all about creating differences between products. Marketers need to teach consumers “who” the product is—by giving it a name and other brand elements to identify it—as well as what the product does and why consumers should care. Branding creates mental structures that help consumers organize their knowledge about products and services in a way that clarifies their decision making and, in the process, provides value to the firm.</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D07EE31C-361E-47D6-8601-3727F9902552}" type="slidenum">
              <a:rPr lang="en-US" smtClean="0">
                <a:latin typeface="Arial" pitchFamily="34" charset="0"/>
              </a:rPr>
              <a:pPr/>
              <a:t>7</a:t>
            </a:fld>
            <a:endParaRPr lang="en-US" smtClean="0">
              <a:latin typeface="Arial"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 equity is the added value endowed on products and services. It may be reflected in the way consumers think, feel, and act with respect to the brand, as well as in the prices, market share, and profitability the brand commands. Marketers and researchers use various perspectives to study brand equity. Customer-based approaches view it from the perspective of the consumer—either an individual or an organization— and recognize that the power of a brand lies in what customers have seen, read, heard, learned, thought, and felt about the brand over time. Customer-based brand equity is thus the differential effect brand knowledge has on consumer response to the marketing of that brand. A brand has positive customer-based brand equity when consumers react more favorably to a product and the way it is marketed when the brand is identified, than when it is not identified. A brand has negative customer-based brand equity if consumers react less favorably to marketing activity for the brand under the same circumstances. There are three key ingredients of customer-based brand equity.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D07EE31C-361E-47D6-8601-3727F9902552}" type="slidenum">
              <a:rPr lang="en-US" smtClean="0">
                <a:latin typeface="Arial" pitchFamily="34" charset="0"/>
              </a:rPr>
              <a:pPr/>
              <a:t>8</a:t>
            </a:fld>
            <a:endParaRPr lang="en-US" smtClean="0">
              <a:latin typeface="Arial" pitchFamily="34" charset="0"/>
            </a:endParaRP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 equity is the added value endowed on products and services. It may be reflected in the way consumers think, feel, and act with respect to the brand, as well as in the prices, market share, and profitability the brand commands. Marketers and researchers use various perspectives to study brand equity. Customer-based approaches view it from the perspective of the consumer—either an individual or an organization— and recognize that the power of a brand lies in what customers have seen, read, heard, learned, thought, and felt about the brand over time. Customer-based brand equity is thus the differential effect brand knowledge has on consumer response to the marketing of that brand. A brand has positive customer-based brand equity when consumers react more favorably to a product and the way it is marketed when the brand is identified, than when it is not identified. A brand has negative customer-based brand equity if consumers react less favorably to marketing activity for the brand under the same circumstances. There are three key ingredients of customer-based brand equity.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815AE5DC-F852-4648-9DF6-80A0002DF8E8}" type="slidenum">
              <a:rPr lang="en-US" smtClean="0">
                <a:latin typeface="Arial" pitchFamily="34" charset="0"/>
              </a:rPr>
              <a:pPr/>
              <a:t>9</a:t>
            </a:fld>
            <a:endParaRPr lang="en-US" smtClean="0">
              <a:latin typeface="Arial" pitchFamily="34"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p:spPr>
        <p:txBody>
          <a:bodyPr/>
          <a:lstStyle/>
          <a:p>
            <a:pPr eaLnBrk="1" hangingPunct="1"/>
            <a:r>
              <a:rPr lang="en-US" smtClean="0">
                <a:latin typeface="Arial" pitchFamily="34" charset="0"/>
              </a:rPr>
              <a:t>Table 9.1 lists the advantages of strong brands.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1F375D1D-4361-46ED-B0A2-7B8B0B61423F}" type="slidenum">
              <a:rPr lang="en-US" smtClean="0">
                <a:latin typeface="Arial" pitchFamily="34" charset="0"/>
              </a:rPr>
              <a:pPr/>
              <a:t>10</a:t>
            </a:fld>
            <a:endParaRPr lang="en-US" smtClean="0">
              <a:latin typeface="Arial" pitchFamily="34" charset="0"/>
            </a:endParaRP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p:spPr>
        <p:txBody>
          <a:bodyPr/>
          <a:lstStyle/>
          <a:p>
            <a:pPr eaLnBrk="1" hangingPunct="1"/>
            <a:r>
              <a:rPr lang="en-US" smtClean="0">
                <a:latin typeface="Arial" pitchFamily="34" charset="0"/>
              </a:rPr>
              <a:t>Every brand makes a promise to its customers. The promise is expressed in the brand’s promotional work but must be delivered when the product is used.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2DF94B2F-94C5-40CC-844B-128D811F95C3}" type="slidenum">
              <a:rPr lang="en-US" smtClean="0">
                <a:latin typeface="Arial" pitchFamily="34" charset="0"/>
              </a:rPr>
              <a:pPr/>
              <a:t>11</a:t>
            </a:fld>
            <a:endParaRPr lang="en-US" smtClean="0">
              <a:latin typeface="Arial" pitchFamily="34" charset="0"/>
            </a:endParaRP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pPr eaLnBrk="1" hangingPunct="1"/>
            <a:r>
              <a:rPr lang="en-US" smtClean="0">
                <a:latin typeface="Arial" pitchFamily="34" charset="0"/>
              </a:rPr>
              <a:t>Although marketers agree about basic branding principles, a number of models of brand equity offer some differing perspectives.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p:spPr>
        <p:txBody>
          <a:bodyPr/>
          <a:lstStyle/>
          <a:p>
            <a:fld id="{13200582-61FB-4759-9640-2D846AB069DD}" type="slidenum">
              <a:rPr lang="en-US" smtClean="0">
                <a:latin typeface="Arial" pitchFamily="34" charset="0"/>
              </a:rPr>
              <a:pPr/>
              <a:t>12</a:t>
            </a:fld>
            <a:endParaRPr lang="en-US" smtClean="0">
              <a:latin typeface="Arial" pitchFamily="34" charset="0"/>
            </a:endParaRP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pPr eaLnBrk="1" hangingPunct="1"/>
            <a:r>
              <a:rPr lang="en-US" dirty="0" smtClean="0">
                <a:latin typeface="Arial" pitchFamily="34" charset="0"/>
              </a:rPr>
              <a:t>Advertising agency Young and Rubicam (Y&amp;R) developed a model of brand equity called the </a:t>
            </a:r>
            <a:r>
              <a:rPr lang="en-US" dirty="0" err="1" smtClean="0">
                <a:latin typeface="Arial" pitchFamily="34" charset="0"/>
              </a:rPr>
              <a:t>BrandAsset</a:t>
            </a:r>
            <a:r>
              <a:rPr lang="en-US" dirty="0" smtClean="0">
                <a:latin typeface="Arial" pitchFamily="34" charset="0"/>
              </a:rPr>
              <a:t>® Valuator (BAV). Based on research with almost 800,000 consumers in 51 countries, BAV compares the brand equity of thousands of brands across hundreds of different categories. There are four key components—or pillars—of brand equity, according to BAV (see Figure 9.1). Energized differentiation measures the degree to which a brand is seen as different from others, and its perceived momentum and leadership. Relevance measures the appropriateness and breadth of a brand’s appeal. Esteem measures perceptions of quality and loyalty, or how well the brand is regarded and respected. Knowledge measures how aware and familiar consumers are with the brand. The relationships among these dimensions—a brand’s “pillar pattern”—reveal much about a brand’s current and future status.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p:spPr>
        <p:txBody>
          <a:bodyPr/>
          <a:lstStyle/>
          <a:p>
            <a:pPr eaLnBrk="1" hangingPunct="1"/>
            <a:r>
              <a:rPr lang="en-US" smtClean="0">
                <a:latin typeface="Arial" pitchFamily="34" charset="0"/>
              </a:rPr>
              <a:t>Energized differentiation and relevance combine to determine brand strength—a leading indicator that predicts future growth and value. Esteem and knowledge together create brand stature, a “report card” on past performance and a current indicator of current value. The relationships among these dimensions—a brand’s “pillar pattern”—reveal much about a brand’s current and future status. Energized brand strength and brand stature combine to form the power grid, depicting stages in the cycle of brand development in successive quadrants (see Figure 9.2). Strong new brands show higher levels of differentiation and energy than relevance, whereas both esteem and knowledge are lower still. Leadership brands show high levels on all pillars. Finally, declining brands show high knowledge—evidence of past performance— a lower level of esteem, and even lower relevance, energy, and differentiation.</a:t>
            </a:r>
          </a:p>
        </p:txBody>
      </p:sp>
      <p:sp>
        <p:nvSpPr>
          <p:cNvPr id="43011" name="Slide Number Placeholder 3"/>
          <p:cNvSpPr>
            <a:spLocks noGrp="1"/>
          </p:cNvSpPr>
          <p:nvPr>
            <p:ph type="sldNum" sz="quarter" idx="5"/>
          </p:nvPr>
        </p:nvSpPr>
        <p:spPr>
          <a:noFill/>
        </p:spPr>
        <p:txBody>
          <a:bodyPr/>
          <a:lstStyle/>
          <a:p>
            <a:fld id="{2A3AD53C-B868-4352-AD69-DCEF5A8A9574}" type="slidenum">
              <a:rPr lang="en-US" smtClean="0">
                <a:latin typeface="Arial" pitchFamily="34" charset="0"/>
              </a:rPr>
              <a:pPr/>
              <a:t>13</a:t>
            </a:fld>
            <a:endParaRPr lang="en-US" smtClean="0">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p:spPr>
        <p:txBody>
          <a:bodyPr/>
          <a:lstStyle/>
          <a:p>
            <a:pPr eaLnBrk="1" hangingPunct="1"/>
            <a:r>
              <a:rPr lang="en-US" dirty="0" smtClean="0">
                <a:latin typeface="Arial" pitchFamily="34" charset="0"/>
              </a:rPr>
              <a:t>Marketing research consultants </a:t>
            </a:r>
            <a:r>
              <a:rPr lang="en-US" dirty="0" err="1" smtClean="0">
                <a:latin typeface="Arial" pitchFamily="34" charset="0"/>
              </a:rPr>
              <a:t>Millward</a:t>
            </a:r>
            <a:r>
              <a:rPr lang="en-US" dirty="0" smtClean="0">
                <a:latin typeface="Arial" pitchFamily="34" charset="0"/>
              </a:rPr>
              <a:t> Brown and WPP have developed the </a:t>
            </a:r>
            <a:r>
              <a:rPr lang="en-US" dirty="0" err="1" smtClean="0">
                <a:latin typeface="Arial" pitchFamily="34" charset="0"/>
              </a:rPr>
              <a:t>BrandZ</a:t>
            </a:r>
            <a:r>
              <a:rPr lang="en-US" dirty="0" smtClean="0">
                <a:latin typeface="Arial" pitchFamily="34" charset="0"/>
              </a:rPr>
              <a:t> model of brand strength, at the heart of which is the </a:t>
            </a:r>
            <a:r>
              <a:rPr lang="en-US" dirty="0" err="1" smtClean="0">
                <a:latin typeface="Arial" pitchFamily="34" charset="0"/>
              </a:rPr>
              <a:t>BrandDynamics</a:t>
            </a:r>
            <a:r>
              <a:rPr lang="en-US" dirty="0" smtClean="0">
                <a:latin typeface="Arial" pitchFamily="34" charset="0"/>
              </a:rPr>
              <a:t> pyramid. According to this model, brand building follows a series of steps (see Figure 9.3). For any one brand, each person interviewed is assigned to one level of the pyramid depending on their responses to a set of questions. The </a:t>
            </a:r>
            <a:r>
              <a:rPr lang="en-US" dirty="0" err="1" smtClean="0">
                <a:latin typeface="Arial" pitchFamily="34" charset="0"/>
              </a:rPr>
              <a:t>BrandDynamics</a:t>
            </a:r>
            <a:r>
              <a:rPr lang="en-US" dirty="0" smtClean="0">
                <a:latin typeface="Arial" pitchFamily="34" charset="0"/>
              </a:rPr>
              <a:t> Pyramid shows the number of consumers who have reached each level.</a:t>
            </a:r>
          </a:p>
          <a:p>
            <a:pPr eaLnBrk="1" hangingPunct="1"/>
            <a:r>
              <a:rPr lang="en-US" dirty="0" smtClean="0">
                <a:latin typeface="Arial" pitchFamily="34" charset="0"/>
              </a:rPr>
              <a:t>• Bonding. Rational and emotional attachments to the brand to the exclusion of most other brands</a:t>
            </a:r>
          </a:p>
          <a:p>
            <a:pPr eaLnBrk="1" hangingPunct="1"/>
            <a:r>
              <a:rPr lang="en-US" dirty="0" smtClean="0">
                <a:latin typeface="Arial" pitchFamily="34" charset="0"/>
              </a:rPr>
              <a:t>• Advantage. Belief that the brand has an emotional or rational advantage over other brands in the category</a:t>
            </a:r>
          </a:p>
          <a:p>
            <a:pPr eaLnBrk="1" hangingPunct="1"/>
            <a:r>
              <a:rPr lang="en-US" dirty="0" smtClean="0">
                <a:latin typeface="Arial" pitchFamily="34" charset="0"/>
              </a:rPr>
              <a:t>• Performance. Belief that it delivers acceptable product performance and is on the consumer’s short-list</a:t>
            </a:r>
          </a:p>
          <a:p>
            <a:pPr eaLnBrk="1" hangingPunct="1"/>
            <a:r>
              <a:rPr lang="en-US" dirty="0" smtClean="0">
                <a:latin typeface="Arial" pitchFamily="34" charset="0"/>
              </a:rPr>
              <a:t>• Relevance. Relevance to consumer’s needs, in the right price range or in the consideration set</a:t>
            </a:r>
          </a:p>
          <a:p>
            <a:pPr eaLnBrk="1" hangingPunct="1"/>
            <a:r>
              <a:rPr lang="en-US" dirty="0" smtClean="0">
                <a:latin typeface="Arial" pitchFamily="34" charset="0"/>
              </a:rPr>
              <a:t>• Presence. Active familiarity based on past trial, saliency, or knowledge of brand promise</a:t>
            </a:r>
          </a:p>
          <a:p>
            <a:pPr eaLnBrk="1" hangingPunct="1"/>
            <a:r>
              <a:rPr lang="en-US" dirty="0" smtClean="0">
                <a:latin typeface="Arial" pitchFamily="34" charset="0"/>
              </a:rPr>
              <a:t>There are more consumers at the lower levels, so the challenge for marketers is to help them move up.</a:t>
            </a:r>
          </a:p>
        </p:txBody>
      </p:sp>
      <p:sp>
        <p:nvSpPr>
          <p:cNvPr id="45059" name="Slide Number Placeholder 3"/>
          <p:cNvSpPr>
            <a:spLocks noGrp="1"/>
          </p:cNvSpPr>
          <p:nvPr>
            <p:ph type="sldNum" sz="quarter" idx="5"/>
          </p:nvPr>
        </p:nvSpPr>
        <p:spPr>
          <a:noFill/>
        </p:spPr>
        <p:txBody>
          <a:bodyPr/>
          <a:lstStyle/>
          <a:p>
            <a:fld id="{5548C592-18A0-4ECB-B540-128833CAC1ED}" type="slidenum">
              <a:rPr lang="en-US" smtClean="0">
                <a:latin typeface="Arial" pitchFamily="34" charset="0"/>
              </a:rPr>
              <a:pPr/>
              <a:t>14</a:t>
            </a:fld>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p:spPr>
        <p:txBody>
          <a:bodyPr/>
          <a:lstStyle/>
          <a:p>
            <a:pPr eaLnBrk="1" hangingPunct="1"/>
            <a:r>
              <a:rPr lang="en-US" dirty="0" smtClean="0">
                <a:latin typeface="Arial" pitchFamily="34" charset="0"/>
              </a:rPr>
              <a:t>The brand resonance model also views brand building as an ascending series of steps, from bottom to top: (1) ensuring customers identify the brand and associate it with a specific product class or need; (2) firmly establishing the brand meaning in customers’ minds by strategically linking a host of tangible and intangible brand associations; (3) eliciting the proper customer responses in terms of brand-related judgment and feelings; and (4) converting customers’ brand response to an intense, active loyalty. According to this model, enacting the four steps means establishing a pyramid of six “brand building blocks” as illustrated in Figure 9.4. The model emphasizes the duality of brands—the rational route to brand building is on the left side of the pyramid and the emotional route is on the right side.</a:t>
            </a:r>
          </a:p>
        </p:txBody>
      </p:sp>
      <p:sp>
        <p:nvSpPr>
          <p:cNvPr id="47107" name="Slide Number Placeholder 3"/>
          <p:cNvSpPr>
            <a:spLocks noGrp="1"/>
          </p:cNvSpPr>
          <p:nvPr>
            <p:ph type="sldNum" sz="quarter" idx="5"/>
          </p:nvPr>
        </p:nvSpPr>
        <p:spPr>
          <a:noFill/>
        </p:spPr>
        <p:txBody>
          <a:bodyPr/>
          <a:lstStyle/>
          <a:p>
            <a:fld id="{388E63CD-3550-4196-8503-31F505A95D7B}"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p:spPr>
        <p:txBody>
          <a:bodyPr/>
          <a:lstStyle/>
          <a:p>
            <a:pPr eaLnBrk="1" hangingPunct="1"/>
            <a:r>
              <a:rPr lang="en-US" dirty="0" smtClean="0">
                <a:latin typeface="Arial" pitchFamily="34" charset="0"/>
              </a:rPr>
              <a:t>Creating significant brand equity requires reaching the top of the brand pyramid, which occurs only if the right building blocks are put into place.</a:t>
            </a:r>
          </a:p>
          <a:p>
            <a:pPr eaLnBrk="1" hangingPunct="1"/>
            <a:r>
              <a:rPr lang="en-US" dirty="0" smtClean="0">
                <a:latin typeface="Arial" pitchFamily="34" charset="0"/>
              </a:rPr>
              <a:t>• Brand salience is how often and how easily customers think of the brand under various purchase or consumption situations.</a:t>
            </a:r>
          </a:p>
          <a:p>
            <a:pPr eaLnBrk="1" hangingPunct="1"/>
            <a:r>
              <a:rPr lang="en-US" dirty="0" smtClean="0">
                <a:latin typeface="Arial" pitchFamily="34" charset="0"/>
              </a:rPr>
              <a:t>• Brand performance is how well the product or service meets customers’ functional needs.</a:t>
            </a:r>
          </a:p>
          <a:p>
            <a:pPr eaLnBrk="1" hangingPunct="1"/>
            <a:r>
              <a:rPr lang="en-US" dirty="0" smtClean="0">
                <a:latin typeface="Arial" pitchFamily="34" charset="0"/>
              </a:rPr>
              <a:t>• Brand imagery describes the extrinsic properties of the product or service, including the ways in which the brand attempts to meet customers’ psychological or social needs.</a:t>
            </a:r>
          </a:p>
          <a:p>
            <a:pPr eaLnBrk="1" hangingPunct="1"/>
            <a:r>
              <a:rPr lang="en-US" dirty="0" smtClean="0">
                <a:latin typeface="Arial" pitchFamily="34" charset="0"/>
              </a:rPr>
              <a:t>• Brand judgments focus on customers’ own personal opinions and evaluations.</a:t>
            </a:r>
          </a:p>
          <a:p>
            <a:pPr eaLnBrk="1" hangingPunct="1"/>
            <a:r>
              <a:rPr lang="en-US" dirty="0" smtClean="0">
                <a:latin typeface="Arial" pitchFamily="34" charset="0"/>
              </a:rPr>
              <a:t>• Brand feelings are customers’ emotional responses and reactions with respect to the brand.</a:t>
            </a:r>
          </a:p>
          <a:p>
            <a:pPr eaLnBrk="1" hangingPunct="1"/>
            <a:r>
              <a:rPr lang="en-US" dirty="0" smtClean="0">
                <a:latin typeface="Arial" pitchFamily="34" charset="0"/>
              </a:rPr>
              <a:t>• Brand resonance describes the relationship customers have with the brand and the extent to which they feel they’re “in sync” with it.</a:t>
            </a:r>
          </a:p>
        </p:txBody>
      </p:sp>
      <p:sp>
        <p:nvSpPr>
          <p:cNvPr id="49155" name="Slide Number Placeholder 3"/>
          <p:cNvSpPr>
            <a:spLocks noGrp="1"/>
          </p:cNvSpPr>
          <p:nvPr>
            <p:ph type="sldNum" sz="quarter" idx="5"/>
          </p:nvPr>
        </p:nvSpPr>
        <p:spPr>
          <a:noFill/>
        </p:spPr>
        <p:txBody>
          <a:bodyPr/>
          <a:lstStyle/>
          <a:p>
            <a:fld id="{945C3601-797B-4DF5-A9F3-196C9D9CE9C3}" type="slidenum">
              <a:rPr lang="en-US" smtClean="0">
                <a:latin typeface="Arial" pitchFamily="34" charset="0"/>
              </a:rPr>
              <a:pPr/>
              <a:t>17</a:t>
            </a:fld>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A75FB0A8-88F4-4285-A359-0E1FA604DF17}" type="slidenum">
              <a:rPr lang="en-US" smtClean="0">
                <a:latin typeface="Arial" pitchFamily="34" charset="0"/>
              </a:rPr>
              <a:pPr/>
              <a:t>19</a:t>
            </a:fld>
            <a:endParaRPr lang="en-US" smtClean="0">
              <a:latin typeface="Arial" pitchFamily="34"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r>
              <a:rPr lang="en-US" dirty="0" smtClean="0">
                <a:latin typeface="Arial" pitchFamily="34" charset="0"/>
              </a:rPr>
              <a:t>Brand elements are devices, which can be trademarked, that identify and differentiate the brand. Most strong brands employ multiple brand elements. Nike has the distinctive “swoosh” logo, the empowering “Just Do It” slogan, and the “Nike” name from the Greek winged goddess of victory. Marketers should choose brand elements to build as much brand equity as possible. The test is what consumers would think or feel about the product if the brand element were all they knew. Based on its name alone, for instance, a consumer might expect </a:t>
            </a:r>
            <a:r>
              <a:rPr lang="en-US" dirty="0" err="1" smtClean="0">
                <a:latin typeface="Arial" pitchFamily="34" charset="0"/>
              </a:rPr>
              <a:t>SnackWell’s</a:t>
            </a:r>
            <a:r>
              <a:rPr lang="en-US" dirty="0" smtClean="0">
                <a:latin typeface="Arial" pitchFamily="34" charset="0"/>
              </a:rPr>
              <a:t> products to be healthful snack foods and Panasonic </a:t>
            </a:r>
            <a:r>
              <a:rPr lang="en-US" dirty="0" err="1" smtClean="0">
                <a:latin typeface="Arial" pitchFamily="34" charset="0"/>
              </a:rPr>
              <a:t>Toughbook</a:t>
            </a:r>
            <a:r>
              <a:rPr lang="en-US" dirty="0" smtClean="0">
                <a:latin typeface="Arial" pitchFamily="34" charset="0"/>
              </a:rPr>
              <a:t> laptop computers to be durable and reliable.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B3F9422F-4346-405C-8FEA-A93A932E8938}" type="slidenum">
              <a:rPr lang="en-US" smtClean="0">
                <a:latin typeface="Arial" pitchFamily="34" charset="0"/>
              </a:rPr>
              <a:pPr/>
              <a:t>20</a:t>
            </a:fld>
            <a:endParaRPr lang="en-US" smtClean="0">
              <a:latin typeface="Arial" pitchFamily="34"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en-US" dirty="0" smtClean="0">
                <a:latin typeface="Arial" pitchFamily="34" charset="0"/>
              </a:rPr>
              <a:t>There are six criteria for choosing brand elements. The first three memorable, meaningful, and likable—are “brand building.” The latter three—transferable, adaptable, and protectable—are “defensive” and help leverage and preserve brand equity against challenges. </a:t>
            </a:r>
          </a:p>
          <a:p>
            <a:pPr eaLnBrk="1" hangingPunct="1"/>
            <a:r>
              <a:rPr lang="en-US" dirty="0" smtClean="0">
                <a:latin typeface="Arial" pitchFamily="34" charset="0"/>
              </a:rPr>
              <a:t>These criteria can be assessed with the following questions:</a:t>
            </a:r>
          </a:p>
          <a:p>
            <a:pPr eaLnBrk="1" hangingPunct="1"/>
            <a:r>
              <a:rPr lang="en-US" dirty="0" smtClean="0">
                <a:latin typeface="Arial" pitchFamily="34" charset="0"/>
              </a:rPr>
              <a:t>How easily do consumers recall and recognize the brand element, and when—at both purchase and consumption? </a:t>
            </a:r>
          </a:p>
          <a:p>
            <a:pPr eaLnBrk="1" hangingPunct="1"/>
            <a:r>
              <a:rPr lang="en-US" dirty="0" smtClean="0">
                <a:latin typeface="Arial" pitchFamily="34" charset="0"/>
              </a:rPr>
              <a:t>Is the brand element credible? Does it suggest the corresponding category and a product ingredient or the type of person who might use the brand? </a:t>
            </a:r>
          </a:p>
          <a:p>
            <a:pPr eaLnBrk="1" hangingPunct="1"/>
            <a:r>
              <a:rPr lang="en-US" dirty="0" smtClean="0">
                <a:latin typeface="Arial" pitchFamily="34" charset="0"/>
              </a:rPr>
              <a:t>How aesthetically appealing is the brand element? </a:t>
            </a:r>
          </a:p>
          <a:p>
            <a:pPr eaLnBrk="1" hangingPunct="1"/>
            <a:r>
              <a:rPr lang="en-US" dirty="0" smtClean="0">
                <a:latin typeface="Arial" pitchFamily="34" charset="0"/>
              </a:rPr>
              <a:t>Can the brand element introduce new products in the same or different categories?</a:t>
            </a:r>
          </a:p>
          <a:p>
            <a:pPr eaLnBrk="1" hangingPunct="1"/>
            <a:r>
              <a:rPr lang="en-US" dirty="0" smtClean="0">
                <a:latin typeface="Arial" pitchFamily="34" charset="0"/>
              </a:rPr>
              <a:t>How adaptable and updatable is the brand element? </a:t>
            </a:r>
          </a:p>
          <a:p>
            <a:pPr eaLnBrk="1" hangingPunct="1"/>
            <a:r>
              <a:rPr lang="en-US" dirty="0" smtClean="0">
                <a:latin typeface="Arial" pitchFamily="34" charset="0"/>
              </a:rPr>
              <a:t>How legally protectable is the brand element? How competitively protectable?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p:spPr>
        <p:txBody>
          <a:bodyPr/>
          <a:lstStyle/>
          <a:p>
            <a:pPr eaLnBrk="1" hangingPunct="1"/>
            <a:r>
              <a:rPr lang="en-US" dirty="0" smtClean="0">
                <a:latin typeface="Arial" pitchFamily="34" charset="0"/>
              </a:rPr>
              <a:t>The third and final way to build brand equity is, in effect, to “borrow” it. That is, create brand equity by linking the brand to other information in memory that conveys meaning to consumers as shown in Figure 9.5.</a:t>
            </a:r>
          </a:p>
          <a:p>
            <a:pPr eaLnBrk="1" hangingPunct="1"/>
            <a:r>
              <a:rPr lang="en-US" dirty="0" smtClean="0">
                <a:latin typeface="Arial" pitchFamily="34" charset="0"/>
              </a:rPr>
              <a:t>These “secondary” brand associations can link the brand to sources, such as the company itself (through branding strategies), to countries or other geographical regions (through identification of product origin), and to channels of distribution (through channel strategy); as well as to other brands (through ingredient or co-branding), characters (through licensing), spokespeople (through endorsements), sporting or cultural events (through sponsorship), or some other third party sources (through awards or reviews).</a:t>
            </a:r>
          </a:p>
        </p:txBody>
      </p:sp>
      <p:sp>
        <p:nvSpPr>
          <p:cNvPr id="61443" name="Slide Number Placeholder 3"/>
          <p:cNvSpPr>
            <a:spLocks noGrp="1"/>
          </p:cNvSpPr>
          <p:nvPr>
            <p:ph type="sldNum" sz="quarter" idx="5"/>
          </p:nvPr>
        </p:nvSpPr>
        <p:spPr>
          <a:noFill/>
        </p:spPr>
        <p:txBody>
          <a:bodyPr/>
          <a:lstStyle/>
          <a:p>
            <a:fld id="{B546D0E6-65C4-4C72-81AA-A4728E2A3134}" type="slidenum">
              <a:rPr lang="en-US" smtClean="0">
                <a:latin typeface="Arial" pitchFamily="34" charset="0"/>
              </a:rPr>
              <a:pPr/>
              <a:t>21</a:t>
            </a:fld>
            <a:endParaRPr lang="en-US" smtClean="0">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C2103967-69D5-4875-9DC1-9F4A6CCD58A4}" type="slidenum">
              <a:rPr lang="en-US" smtClean="0">
                <a:latin typeface="Arial" pitchFamily="34" charset="0"/>
              </a:rPr>
              <a:pPr/>
              <a:t>22</a:t>
            </a:fld>
            <a:endParaRPr lang="en-US" smtClean="0">
              <a:latin typeface="Arial" pitchFamily="34"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r>
              <a:rPr lang="en-US" dirty="0" smtClean="0">
                <a:latin typeface="Arial" pitchFamily="34" charset="0"/>
              </a:rPr>
              <a:t>Marketers must now “walk the walk” to deliver the brand promise. They must adopt an internal perspective to be sure employees and marketing partners appreciate and understand basic branding notions and how they can help—or hurt—brand equity. Internal branding consists of activities and processes that help inform and inspire employees. Brand bonding occurs when customers experience the company as delivering on its brand promise. All the customers’ contacts with company employees and communications must be positive. The brand promise will not be delivered unless everyone in the company lives the brand. </a:t>
            </a:r>
          </a:p>
          <a:p>
            <a:pPr eaLnBrk="1" hangingPunct="1"/>
            <a:r>
              <a:rPr lang="en-US" dirty="0" smtClean="0">
                <a:latin typeface="Arial" pitchFamily="34" charset="0"/>
              </a:rPr>
              <a:t>1. Choose the right moment. Turning points are ideal opportunities to capture employees’ attention and imagination.  </a:t>
            </a:r>
          </a:p>
          <a:p>
            <a:pPr eaLnBrk="1" hangingPunct="1"/>
            <a:r>
              <a:rPr lang="en-US" dirty="0" smtClean="0">
                <a:latin typeface="Arial" pitchFamily="34" charset="0"/>
              </a:rPr>
              <a:t>2. Link internal and external marketing. Internal and external messages must match. use of Internet technology.</a:t>
            </a:r>
          </a:p>
          <a:p>
            <a:pPr eaLnBrk="1" hangingPunct="1"/>
            <a:r>
              <a:rPr lang="en-US" dirty="0" smtClean="0">
                <a:latin typeface="Arial" pitchFamily="34" charset="0"/>
              </a:rPr>
              <a:t>3. Bring the brand alive for employees. Internal communications should be informative and energizing.</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p:spPr>
        <p:txBody>
          <a:bodyPr/>
          <a:lstStyle/>
          <a:p>
            <a:pPr eaLnBrk="1" hangingPunct="1"/>
            <a:r>
              <a:rPr lang="en-US" smtClean="0">
                <a:latin typeface="Arial" pitchFamily="34" charset="0"/>
              </a:rPr>
              <a:t>The brand value chain is a structured approach to assessing the sources and outcomes of brand equity and the way marketing activities create brand value (see Figure 9.6). It is based on several premises. First, brand value creation begins when the firm targets actual or potential customers by investing in a marketing program to develop the brand, including product research, development, and design; trade or intermediary support; and marketing communications. Next, we assume customers’ mind-sets, buying behavior, and response to price will change as a result of the marketing program; the question is how. Finally, the investment community will consider market performance, replacement cost, and purchase price in acquisitions (among other factors) to assess shareholder value in general and the value of a brand in particular. The model also assumes that three multipliers moderate the transfer between the marketing program and the subsequent three value stages. The program multiplier determines the marketing program’s ability to affect the customer mind-set and is a function of the quality of the program investment. The customer multiplier determines the extent to which value created in the minds of customers affects market performance. The market multiplier determines the extent to which the value shown by the market performance of a brand is manifested in shareholder value.</a:t>
            </a:r>
          </a:p>
        </p:txBody>
      </p:sp>
      <p:sp>
        <p:nvSpPr>
          <p:cNvPr id="65539" name="Slide Number Placeholder 3"/>
          <p:cNvSpPr>
            <a:spLocks noGrp="1"/>
          </p:cNvSpPr>
          <p:nvPr>
            <p:ph type="sldNum" sz="quarter" idx="5"/>
          </p:nvPr>
        </p:nvSpPr>
        <p:spPr>
          <a:noFill/>
        </p:spPr>
        <p:txBody>
          <a:bodyPr/>
          <a:lstStyle/>
          <a:p>
            <a:fld id="{F5F4B67B-4CB5-4F0F-B21D-146BD8D78422}" type="slidenum">
              <a:rPr lang="en-US" smtClean="0">
                <a:latin typeface="Arial" pitchFamily="34" charset="0"/>
              </a:rPr>
              <a:pPr/>
              <a:t>23</a:t>
            </a:fld>
            <a:endParaRPr lang="en-US" smtClean="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p:spPr>
        <p:txBody>
          <a:bodyPr/>
          <a:lstStyle/>
          <a:p>
            <a:fld id="{2AACBB97-406D-4724-926E-DB13A3B2F8F2}" type="slidenum">
              <a:rPr lang="en-US" smtClean="0">
                <a:latin typeface="Arial" pitchFamily="34" charset="0"/>
              </a:rPr>
              <a:pPr/>
              <a:t>24</a:t>
            </a:fld>
            <a:endParaRPr lang="en-US" smtClean="0">
              <a:latin typeface="Arial" pitchFamily="34" charset="0"/>
            </a:endParaRP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r>
              <a:rPr lang="en-US" dirty="0" smtClean="0">
                <a:latin typeface="Arial" pitchFamily="34" charset="0"/>
              </a:rPr>
              <a:t>A brand audit is a consumer-focused series of procedures to assess the health of the brand, uncover its sources of brand equity, and suggest ways to improve and leverage its equity. Marketers should conduct a brand audit when setting up marketing plans and when considering shifts in strategic direction. Conducting brand audits on a regular basis, such as annually, allows marketers to keep their fingers on the pulse of their brands so they can manage them more proactively and responsively.</a:t>
            </a:r>
          </a:p>
          <a:p>
            <a:pPr eaLnBrk="1" hangingPunct="1"/>
            <a:r>
              <a:rPr lang="en-US" dirty="0" smtClean="0">
                <a:latin typeface="Arial" pitchFamily="34" charset="0"/>
              </a:rPr>
              <a:t>Brand-tracking studies collect quantitative data from consumers over time to provide consistent, baseline information about how brands and marketing programs are performing. Tracking studies help us understand where, how much, and in what ways brand value is being created, to facilitate day-to-day decision making. Marketers should distinguish brand equity from brand valuation, which is the job of estimating the total financial value of the brand.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FBC9D95F-686D-41CF-8A0F-C754E04FCF45}" type="slidenum">
              <a:rPr lang="en-US" smtClean="0">
                <a:latin typeface="Arial" pitchFamily="34" charset="0"/>
              </a:rPr>
              <a:pPr/>
              <a:t>25</a:t>
            </a:fld>
            <a:endParaRPr lang="en-US" smtClean="0">
              <a:latin typeface="Arial" pitchFamily="34"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r>
              <a:rPr lang="en-US" dirty="0" smtClean="0">
                <a:latin typeface="Arial" pitchFamily="34" charset="0"/>
              </a:rPr>
              <a:t>Marketers can reinforce brand equity by consistently conveying the brand’s meaning in terms of: (1) What products it represents, what core benefits it supplies, and what needs it satisfies, and (2) how the brand makes products superior, and which strong, favorable, and unique brand associations should exist in consumers’ minds. Often, the first thing to do in revitalizing a brand is to understand what the sources of brand equity were to begin with. Are positive associations losing their strength or uniqueness? Have negative associations become linked to the brand? Then decide whether to retain the same positioning or create a new one, and if so, which new one. The beginning of the 21st century was not kind to 165-year-old Pabst Brewing Company. Revenue from its portfolio of legacy brands—including Pabst Blue Ribbon, Old Milwaukee, Lone Star, Rainier, Stroh’s, and Schlitz—declined from an overall barrelage of 9.5 million in 2000 to 6.5 million in 2005. In response, new management set the company on a new course, including contract brewing with carefully selected partners and a new emphasis on its distributor network. PBR, as it became known as, was suddenly hip. The brand’s resurgence was marked by a 25 percent increase in sales in 2009 that far exceeded even other sub-premium brews.</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p:spPr>
        <p:txBody>
          <a:bodyPr/>
          <a:lstStyle/>
          <a:p>
            <a:fld id="{616BD19A-15B6-4D3D-AB17-4F2EC97353F9}" type="slidenum">
              <a:rPr lang="en-US" smtClean="0">
                <a:latin typeface="Arial" pitchFamily="34" charset="0"/>
              </a:rPr>
              <a:pPr/>
              <a:t>26</a:t>
            </a:fld>
            <a:endParaRPr lang="en-US" smtClean="0">
              <a:latin typeface="Arial" pitchFamily="34" charset="0"/>
            </a:endParaRP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r>
              <a:rPr lang="en-US" dirty="0" smtClean="0">
                <a:latin typeface="Arial" pitchFamily="34" charset="0"/>
              </a:rPr>
              <a:t>A firm’s branding strategy—often called the brand architecture—reflects the number and nature of both common and distinctive brand elements. Deciding how to brand new products is especially critical. A firm has three main choices:</a:t>
            </a:r>
          </a:p>
          <a:p>
            <a:pPr eaLnBrk="1" hangingPunct="1"/>
            <a:r>
              <a:rPr lang="en-US" dirty="0" smtClean="0">
                <a:latin typeface="Arial" pitchFamily="34" charset="0"/>
              </a:rPr>
              <a:t>1. It can develop new brand elements for the new product.</a:t>
            </a:r>
          </a:p>
          <a:p>
            <a:pPr eaLnBrk="1" hangingPunct="1"/>
            <a:r>
              <a:rPr lang="en-US" dirty="0" smtClean="0">
                <a:latin typeface="Arial" pitchFamily="34" charset="0"/>
              </a:rPr>
              <a:t>2. It can apply some of its existing brand elements.</a:t>
            </a:r>
          </a:p>
          <a:p>
            <a:pPr eaLnBrk="1" hangingPunct="1"/>
            <a:r>
              <a:rPr lang="en-US" dirty="0" smtClean="0">
                <a:latin typeface="Arial" pitchFamily="34" charset="0"/>
              </a:rPr>
              <a:t>3. It can use a combination of new and existing brand elements.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p:cNvSpPr>
            <a:spLocks noGrp="1" noChangeArrowheads="1"/>
          </p:cNvSpPr>
          <p:nvPr>
            <p:ph type="sldNum" sz="quarter" idx="5"/>
          </p:nvPr>
        </p:nvSpPr>
        <p:spPr>
          <a:noFill/>
        </p:spPr>
        <p:txBody>
          <a:bodyPr/>
          <a:lstStyle/>
          <a:p>
            <a:fld id="{E3B2363B-E9AE-4FED-837C-0B78145A1B76}" type="slidenum">
              <a:rPr lang="en-US" smtClean="0">
                <a:latin typeface="Arial" pitchFamily="34" charset="0"/>
              </a:rPr>
              <a:pPr/>
              <a:t>27</a:t>
            </a:fld>
            <a:endParaRPr lang="en-US" smtClean="0">
              <a:latin typeface="Arial" pitchFamily="34" charset="0"/>
            </a:endParaRP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r>
              <a:rPr lang="en-US" dirty="0" smtClean="0">
                <a:latin typeface="Arial" pitchFamily="34" charset="0"/>
              </a:rPr>
              <a:t>A brand line consists of all products—original as well as line and category extensions—sold under a particular brand. A brand mix (or brand assortment) is the set of all brand lines that a particular seller makes. When a firm uses an established brand to introduce a new product, the product is called a brand extension. When marketers combine a new brand with an existing brand, the brand extension can also be called a sub-brand, such as Hershey Kisses candy, Adobe Acrobat software, Toyota Camry automobiles, and American Express Blue cards. The existing brand that gives birth to a brand extension or sub-brand is the parent brand. If the parent brand is already associated with multiple products through brand extensions, it can also be called a master brand or family brand. Brand extensions fall into two general categories:63 In a line extension, the parent brand covers a new product within a product category it currently serves, such as with new flavors, forms, colors, ingredients, and package sizes. In a category extension, marketers use the parent brand to enter a different product category, such as Swiss Army watches. Many companies are introducing branded variants, which are specific brand lines supplied to specific retailers or distribution channels. A licensed product is one whose brand name has been licensed to other manufacturers that actually make the product.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EB1D81E-1900-4C1A-B795-1C31B95D4B4A}" type="slidenum">
              <a:rPr lang="en-US" sz="900">
                <a:latin typeface="+mj-lt"/>
              </a:rPr>
              <a:pPr>
                <a:defRPr/>
              </a:pPr>
              <a:t>‹#›</a:t>
            </a:fld>
            <a:r>
              <a:rPr lang="en-US" sz="900" dirty="0">
                <a:latin typeface="+mj-lt"/>
              </a:rPr>
              <a:t> of 24</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253E56E6-F138-4A16-9E27-509E92E76D98}"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4F2A172-1D5F-4084-9796-40CB62C39D29}"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892B97C-A342-48D7-ABE1-0C6837E6B056}" type="slidenum">
              <a:rPr lang="en-US" sz="900">
                <a:latin typeface="+mj-lt"/>
              </a:rPr>
              <a:pPr>
                <a:defRPr/>
              </a:pPr>
              <a:t>‹#›</a:t>
            </a:fld>
            <a:r>
              <a:rPr lang="en-US" sz="900" dirty="0">
                <a:latin typeface="+mj-lt"/>
              </a:rPr>
              <a:t> of 24</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E2B54CB-DF1A-431C-8778-4BEDB19D4BBA}" type="slidenum">
              <a:rPr lang="en-US" sz="900">
                <a:latin typeface="+mj-lt"/>
              </a:rPr>
              <a:pPr>
                <a:defRPr/>
              </a:pPr>
              <a:t>‹#›</a:t>
            </a:fld>
            <a:r>
              <a:rPr lang="en-US" sz="900" dirty="0">
                <a:latin typeface="+mj-lt"/>
              </a:rPr>
              <a:t> of 24</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EA416775-5C79-47A2-A154-668C891F4276}"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9C340C5-17B4-4194-9C1F-279092347398}" type="slidenum">
              <a:rPr lang="en-US" sz="900">
                <a:latin typeface="+mj-lt"/>
              </a:rPr>
              <a:pPr>
                <a:defRPr/>
              </a:pPr>
              <a:t>‹#›</a:t>
            </a:fld>
            <a:r>
              <a:rPr lang="en-US" sz="900" dirty="0">
                <a:latin typeface="+mj-lt"/>
              </a:rPr>
              <a:t> of 24</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1E965ED-0E2D-4588-8000-3BF4F76EC713}"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2" descr="http://www.internationalfoodassociates.com/new/wp-content/uploads/2013/01/Marketing1.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10242" name="Title 1"/>
          <p:cNvSpPr>
            <a:spLocks noGrp="1"/>
          </p:cNvSpPr>
          <p:nvPr>
            <p:ph type="ctrTitle" idx="4294967295"/>
          </p:nvPr>
        </p:nvSpPr>
        <p:spPr bwMode="auto">
          <a:xfrm>
            <a:off x="1455738" y="996950"/>
            <a:ext cx="7543800" cy="1752600"/>
          </a:xfrm>
          <a:prstGeom prst="rect">
            <a:avLst/>
          </a:prstGeom>
          <a:noFill/>
          <a:ln>
            <a:miter lim="800000"/>
            <a:headEnd/>
            <a:tailEnd/>
          </a:ln>
        </p:spPr>
        <p:txBody>
          <a:bodyPr/>
          <a:lstStyle/>
          <a:p>
            <a:pPr algn="r" eaLnBrk="1" hangingPunct="1"/>
            <a:r>
              <a:rPr lang="en-US" sz="9600" dirty="0" smtClean="0">
                <a:solidFill>
                  <a:schemeClr val="tx2">
                    <a:lumMod val="50000"/>
                  </a:schemeClr>
                </a:solidFill>
              </a:rPr>
              <a:t>Creating Brand Equity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smtClean="0"/>
              <a:t>Brand Equity</a:t>
            </a:r>
          </a:p>
        </p:txBody>
      </p:sp>
      <p:sp>
        <p:nvSpPr>
          <p:cNvPr id="1294339" name="Rectangle 3"/>
          <p:cNvSpPr>
            <a:spLocks noGrp="1" noChangeArrowheads="1"/>
          </p:cNvSpPr>
          <p:nvPr>
            <p:ph type="body" idx="1"/>
          </p:nvPr>
        </p:nvSpPr>
        <p:spPr>
          <a:xfrm>
            <a:off x="762000" y="1752600"/>
            <a:ext cx="7696200" cy="4419600"/>
          </a:xfrm>
        </p:spPr>
        <p:txBody>
          <a:bodyPr/>
          <a:lstStyle/>
          <a:p>
            <a:pPr eaLnBrk="1" hangingPunct="1"/>
            <a:r>
              <a:rPr lang="en-US" dirty="0" smtClean="0"/>
              <a:t>American Marketing Association defines  brand as a name, term, sign, symbol, or design or a combination of them intended to identify goods or services of one seller or group of sellers and to differentiate them from those of competitors.</a:t>
            </a:r>
          </a:p>
          <a:p>
            <a:pPr eaLnBrk="1" hangingPunct="1">
              <a:buNone/>
            </a:pPr>
            <a:r>
              <a:rPr lang="en-US" dirty="0" smtClean="0"/>
              <a:t>    </a:t>
            </a:r>
          </a:p>
        </p:txBody>
      </p:sp>
      <p:pic>
        <p:nvPicPr>
          <p:cNvPr id="69634" name="Picture 2" descr="https://encrypted-tbn2.gstatic.com/images?q=tbn:ANd9GcSMylHtqcH6FBZkki4eSfDO28OUnsAtG1im4hOYkg_gGCp3n2gv"/>
          <p:cNvPicPr>
            <a:picLocks noChangeAspect="1" noChangeArrowheads="1"/>
          </p:cNvPicPr>
          <p:nvPr/>
        </p:nvPicPr>
        <p:blipFill>
          <a:blip r:embed="rId3" cstate="print"/>
          <a:srcRect/>
          <a:stretch>
            <a:fillRect/>
          </a:stretch>
        </p:blipFill>
        <p:spPr bwMode="auto">
          <a:xfrm>
            <a:off x="381000" y="5562600"/>
            <a:ext cx="1079743" cy="771525"/>
          </a:xfrm>
          <a:prstGeom prst="rect">
            <a:avLst/>
          </a:prstGeom>
          <a:noFill/>
        </p:spPr>
      </p:pic>
      <p:pic>
        <p:nvPicPr>
          <p:cNvPr id="69636" name="Picture 4" descr="https://encrypted-tbn0.gstatic.com/images?q=tbn:ANd9GcT5UT2TAtu63FMkQucy2aApXaWKRA_j8V6k4rHTNKj5v1rotGWr"/>
          <p:cNvPicPr>
            <a:picLocks noChangeAspect="1" noChangeArrowheads="1"/>
          </p:cNvPicPr>
          <p:nvPr/>
        </p:nvPicPr>
        <p:blipFill>
          <a:blip r:embed="rId4" cstate="print"/>
          <a:srcRect/>
          <a:stretch>
            <a:fillRect/>
          </a:stretch>
        </p:blipFill>
        <p:spPr bwMode="auto">
          <a:xfrm>
            <a:off x="1371600" y="5334000"/>
            <a:ext cx="1219200" cy="1284573"/>
          </a:xfrm>
          <a:prstGeom prst="rect">
            <a:avLst/>
          </a:prstGeom>
          <a:noFill/>
        </p:spPr>
      </p:pic>
      <p:sp>
        <p:nvSpPr>
          <p:cNvPr id="69638" name="AutoShape 6"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0" name="AutoShape 8"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2" name="AutoShape 10"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9644" name="Picture 12" descr="https://encrypted-tbn2.gstatic.com/images?q=tbn:ANd9GcQyA33Ib-ciwYfnwzG8-Ru1ROHYCnWasaulAOpS3rnM-rHaSUj8tg"/>
          <p:cNvPicPr>
            <a:picLocks noChangeAspect="1" noChangeArrowheads="1"/>
          </p:cNvPicPr>
          <p:nvPr/>
        </p:nvPicPr>
        <p:blipFill>
          <a:blip r:embed="rId5" cstate="print"/>
          <a:srcRect/>
          <a:stretch>
            <a:fillRect/>
          </a:stretch>
        </p:blipFill>
        <p:spPr bwMode="auto">
          <a:xfrm>
            <a:off x="2667000" y="5410200"/>
            <a:ext cx="1442358" cy="1009651"/>
          </a:xfrm>
          <a:prstGeom prst="rect">
            <a:avLst/>
          </a:prstGeom>
          <a:noFill/>
        </p:spPr>
      </p:pic>
      <p:pic>
        <p:nvPicPr>
          <p:cNvPr id="69646" name="Picture 14" descr="https://encrypted-tbn3.gstatic.com/images?q=tbn:ANd9GcTN5mffJVar4eyvTbWjqnKGXDcqa1pcztBWKsVWBaaRHf5H7CF4"/>
          <p:cNvPicPr>
            <a:picLocks noChangeAspect="1" noChangeArrowheads="1"/>
          </p:cNvPicPr>
          <p:nvPr/>
        </p:nvPicPr>
        <p:blipFill>
          <a:blip r:embed="rId6" cstate="print"/>
          <a:srcRect/>
          <a:stretch>
            <a:fillRect/>
          </a:stretch>
        </p:blipFill>
        <p:spPr bwMode="auto">
          <a:xfrm>
            <a:off x="4114800" y="5334000"/>
            <a:ext cx="1565081" cy="1000125"/>
          </a:xfrm>
          <a:prstGeom prst="rect">
            <a:avLst/>
          </a:prstGeom>
          <a:noFill/>
        </p:spPr>
      </p:pic>
      <p:sp>
        <p:nvSpPr>
          <p:cNvPr id="69648" name="AutoShape 16"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0" name="AutoShape 18"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2" name="AutoShape 20"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4" name="AutoShape 22"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6" name="AutoShape 24" descr="data:image/jpeg;base64,/9j/4AAQSkZJRgABAQAAAQABAAD/2wCEAAkGBxQTEhUUEhQVFRUWFxcWGBcYGB0dGhcYFxQXIB0aHhcdHCghGRwnHBkaITEhJykrLi4uGB8zODMsNygtLisBCgoKDg0OGxAQGywkICQsLCwsLCwsLCwsLCwsLCwsLCwsLCwsLCwsLCwsLCwsLCwsLCwsLCwsLCwsLCwsLCwsLP/AABEIAPcAzAMBEQACEQEDEQH/xAAcAAABBAMBAAAAAAAAAAAAAAAAAQQFBgIDBwj/xABMEAACAQMCAwQHAwgFCgYDAAABAgMABBESIQUGMRNBUWEHFCIycYGRUqGxIzM1QmJywdEVc5Ky8BYkJVOCosLS4fFDVGOTs+I0g6P/xAAaAQEAAgMBAAAAAAAAAAAAAAAAAwQBAgUG/8QANBEAAgIBBAEDAwIFAwQDAAAAAAECAxEEEiExBRNBUSJhcRQyIzM0QoFSscGRodHwFURi/9oADAMBAAIRAxEAPwDuNAY0AUAUAUAUAUAUAUAUAUAUAUAUAUAUAUBhLIFBLEAAZJPQChlJt4XZzLj/AKRpO2xa6eyU7lhntP5L99QSu54O7p/Ex2Zt7L1y3x6O7iEkexGzoeqn+XgaljJNHJ1OmnRPbL/DJatiuFAFAFAFAKKAWgEzQC0AUAUAUAUAUAUAUAUAUAhoBKAKAKAwkkCgliAAMknoBQyk28Ls5HzzzibkmGEkQDqe+Q/8vl31Wss3cI9HoNAqvrn2U3NRHW/I/wCDcWktZRLEcEbEdzD7JHhW0Z4ZBqKI3R2yO2cucejvIhJGcEbOh6qf5eBq1GSkjymq006J7Zf4JatiuFAFAFAKKADWMgpP9KSetoe1l9uUqIsp2QjEzRaSvvNIdLSah00YOB1izyb44LsKmNBaAKAKAKAKAKAKAKAKAQ0AlAFAYySBQSxAAGST0AoZSbeEcw9JHHJZFQREeqyDIdTkSN3qT3Y8O+oLZP2O94zTwjJuf7l7HP6rna9+TtHJ3ALYWkZ7NHMiBmZgCST1G/QDpirkIrB5TWam31Ws4wcy5zsI4LyWOL3BpIH2Sygkf48ar2JJnoNBZKdCchnwXisttKskJ9roV7nGfdI781rGWHwSaiiFteJdHe7S41qCdm0gsud1JHQ1dwzx0sKWDfQwFAFAKKAqvOt0w0rlwgjlmYJJ2bP2ZQaRJ3YDl8DroA6ZqKw2iMeC3sMRMtyVyQGjdl9tpGLpJ2YAydQiVyF73PjWIte5mWfYmm5utgAWZlySMNGwYFcZBUjI6g7+IqaH1dG9ennP9pIycViWNZS4CN7reOa0tnGv9xqqZuW1LkyseJRS57Nw2OuOo+VawuhP9rE6pQ/chF4nEe0IcYi9/wDZrCug889dh1SWOO+hP6VhwjaxiQ4Q+Jp68MJ57HpTy1jo2evJ2nZahrxq09+Kz6kd2z3MbJbd3sahxiHQz9oNKHDHwNa+vDa5Z6NvRnuUccmZ4jHqRdYzIMoPtDxrPqxylns19OWG8dCw8RjbXpcHs9n8sf8AY/SkbYyzh9B1yWMrs1x8WhIRg4xI2lfM+FYV9bSeezLpmm1jofGpyMSgMZJAoJYgADJJ6AUMpNvCORc884m5JhhJEA6n/WH/AJfxqtZZl4PR+P0CqW+ay/8AYg+B8Y7HVHKvaW8n5yP/AI18HFaRl7MuajT7/rhxJe//AAJxzg/Y6XRu0gk3jkHf+y3g47xSUccoafUeplSWJL2DhvMd1AmiGZlTw2IGfDIOPlRTaRm7SU2y3SjyRsjs7EsSzMdydySfxrXOeydJQWFwi0WNl6oNRXXd6SwXGRbpj3m/9THyGa6Ol0v90zy3lvKuT9Krowsrm4tXS4Godpkgt0kAIznxBz1+ldKUYWLajzqlOD3HVuAcbjuow6HBHvIeqn+Xga51lbg8F+uxTRJ1GSBQCigKzzlj8lqWJhk6RMAURwue1YnoFUMduuw76r2p5ySQfBR7TiNxdzMnDAck4lv5Rlm8cZGI18EUZ+FaNubwjfCissec0cEFsoUMzk6ZGdjlnc5WRifiItvOrmnW3hl7xtn8Ro2sf9HW/lJL/eauf5fhJFiKxqZ4+B7bWrWl3D7WQ+ncd6ucEEeRrnxhLT2xWeGaTnHUUyeOUarH83e/Af8AyGkG9tpiz91Q2vj/AJvbf/u/+QVFa36USepJ2zQ84TdmW7Rz10YPmViIz9331JRa7LU/sRX1Kuhr7kTFKxXsh+u6n4ncAffVfc87M9ssOCWJv4LDfwdneWqZzpWJfoxq9bHbfCP2KNUt1E2Qsd4Y5JsdH7RGHxzj76qeq4TkvyW/SU64skeEcPeVLcqMhZ21HwH5M5+41Y09Upxg8e5WutjXOafui/13EcgxlcKCWIAAySegArJlJt4RynmvmWW/k9WtFZo8/qjeTHf5JVec3J4R6DSaSvTR9S7sqfE+EzW5AnjZCemeh+BGxqJwa7OnTqK7f2PJjw3hks7FYY2kI3OO4eZ6Cii2ZtvrqX8R4JOwvHtGeC6iYwv+ciYYPk6HuYeI61suOGVrK46hepVL6l0/+GNuN8GMJV427WCT81IO/wDZI7nHhWJQ9zejUqa2z4a7RKWtuLIamAa7I9lTuIAe8+Mh8O6uhpNJu+pnnvLeW3Zqq69yU5SsbnJuECOrh0KO+GmH6wHic99Xb5Q/acGqMv3I2RcyI0bpdQplI+yVdGXYjIHtE+xjvrX0cNSizKtTWJFc4RxOS3kEkZwR1Hcw8D5VZnWprDIITcXlHX+X+Nx3UetNiPeU9VP8vA1yrK3BnSrsU0SlaEgooCsc4Rxs8CzIroHDlWGR7yoTjyWQn5VWsl/ESZNWvobJyR4reMklIokHkqqPwFT8Ii5ZRObb2SYdpoKRGJhFqGGZe2h1OyndQfZ0jrgEnqKzU/rL2hwrUaCP9HW/h2sv4tVHy6bSZe/+1P8ACHvC5JLu6jZhtHpJx0AQ5HzJqhTvvti5Loju2UVSiu2Mb13geeL7Zwc+GrII+tRWOVc5Rx2S1KFkYzb6HXErQrDZqwPta8j991OPjg1JbU9lccEdVq3WSyZ8NsjFfdn4a8ealGwazTVKF+MfJi65WUZIyKzJieUZ/JuoPlkdfkcfWoPSltc0umWPWjuUG+0TD3DS3No5G7LH8yGbJ/jVqTlO2EmipFRhTZHJHJYGT1lgN4m1fLW2R9Bn5VA6HJzePcnV6hsj8lr5GH+bH+sb8BXS8emqv8nP1zTu4+CxGugUitc/8MmntSsB3B1Mg/8AEUD3f4478VpYm1wXdBbXXcnMpPov4jFDPKsxCM4UKW23UnK5PQ/yqKp47Or5WqdsFKHKRMelPisLQLErK8msN7JB0gA5JI6Z6VtbJNFbxNNitcsYRj6KeJwrFJEzKkhctuQNS4AGM9cY/wAZrFUkkZ8tTY5qSWURvpU4hFLLEkRDugIYrv7xGFyOp67edYtw+ETeKhKuMpT4TNPCpGso+ydwJZWUlTgrbb++R/rMd3dVzTaZ43S6OV5byEZz2V9/JvsOWlkusPLriJysmCBO2xZVbOM9d89xxV134jwuTiRrTkS9/dxWka6Iw0YkyIXYrLBKN9juSp6/PvBqGMZWPkkk1BcFFvrkyyPI2MuxY46bmr8VtjgqSeWaKyYLn6OeEzGXtwSkQBB/9TPdjvA8ap6myG3Ba09cs5OmVQLwooCoc9sAYtQypWRWGcZVgARnuOD1rma+eycWdDRV+pGcRpw9IlUTT9tdSLIUBkfUF9nWrBNkB7MjfGc5qb1koKXyQKpuTh0Nr68luYGZ9JxKyDAxp1wv7HnhxHv51e4+losOEaro7RbPiwt+Gwns1k1SOMN0HtMc1JZVG2WGWLKXbq5JPHCJHlTmlJX7JokiZt10dGI7vjitP06rX0kOs0Uq4708kbzBzYvb/k4o3EZxrcZLEdcY6DPxp+lhP6pLkm02hk68uWMklxPmtOwgmWMMWfBVv1CvvY8/A09FN4a6K9ein6koZHFxzEguoVVFYSRhu0/WwwJAHltv8aKhZ3e5pHSydUpZ6eBlb8zg2k8vYoCsgXT+q2s7FtvrWPQgvpSJZaSXqxjn2yMrznQqyaII9kUgnqNSgkDbYd1bx08P+hLDx7knmQo52IhYrCgldyD9kgAbnxO+MUjp4cmX4/M0nLgmOW+PmWIYjVSH0MF93fByB3dfurX0owWEU9Vp/Tn3ngtValIQ0BROe+S+2zPbgCX9ZO6TzH7X41FZX7o63j/Ien9FnX+xyorjYjBHUeB+FVz0aaaz7ewAZ8zWPfCDx2+iz2tuLEBmAN0R7K9RAD3nxk8u6ulpNJue6R5Ty3ls/wAKr/I/5Y5ca5cSzHTEW95jvK2d1Bz1671eutVa2rs4EK3N5fRYeJ3kNvEylT2ROk25OJIpAMhkP2T1yPHI7xUEYysl/wAk0pRisIppjub13cBpWVck+CjoPM+XfvVtOFWEVsTnloiyKlI8Fm5Q5Wa5YSSZWEH5ufAeXiarX37OF2T007nk6tDCqKFUAKBgAdAK5zeeToJJcGdYMiigKb6QOsPwf/hrj+U/tOp43+4acsqkp7KQZV1xjOPbiOV6eKOw+Edb6Nxthtl7Gms3V2bkWbmGBRbPgABNMuw/1bhj9ymun0ijGX1ZKJxiPTw6BfszzD6FxVqPbx8Haobeok//AMo28wwJFdW5gADFY2IX7WcdPEiswy+xppOdc1P5M+TrCCSG4aYAsB1P6q6SdQ8Dnv8AKsTymsGutnZGcFDor+o+rgd3anHxMYz/AArddl2KXq5+w44ExNzCGz7JKjPcMMcfUmnsa6hJVPHub7Jv8wuB39rF/Gtf7iNp/qYP7EhzDAo4dauFGshQWxvjQ22fCtY/uZBppP8AVTX5HPM/CvyVq8AUMEzoXAZjpU6gP1iMb0g+WiPSXfXOM+sktyBfiWNwVUOr5YqANWobMR47GtLUyDyFbhNYfBbDUZzxKAKAo3PPJPb5mtgBL+svQSefk341FZXnlHV0HkPS+izlf7Fb4VwV7aRUCh71/dXqtup/XY9NX3Cp9Pp1jfPoh8n5R2fwaR9b8ptHOj3LJJCzEO6sSA+DgOdiBqwCavO5SjiJwVS0+SV4lcraQqHhwkhZWgD5AYDIljbqBsPDr4jeGEXN5+CSclBFSgSW+nHaSAbbu5ACoo+WTj69atvFUeCuk7Jcl04dKlmHhcvGkcius4XKyK4zpYgYz1HyFU55sw0WYNVrDIux4MvELlrjs+yt87+MrDrjwz3kfjUsrXVDbnkjVfqSzg6HBCqKFUBVUYAHQCqTeeWXUscI2VgyFAKKArnOHCpJhGYxqKkgjyPf91c7X0SsS2+xd0V8a29xA8P4VcxNrERJQiRRkbldivXqyM6/Eiq+jpsrlyifV312L6SX4hxGa6QxxW0yIfzhlXQWXvjRSckt0LHAAJ611ct8HPiknljHinLs7WUSABpVkaRxn7ZYnB8iatKST4L9OphG5yfWMGrlblOVZhLcAAJuq5yScbE+AFJ2LGEb6vWxlDbWR3GeUp0mYQKXjc7EHGAT0b4VsprHJNTrqnWt/aJC+5QkFrDHGAziQtJvge0MfMAACsepzkhhrY+rKT6xwPJeWHF/HKgHZH2n36MFwRjzO/1rG/6TRaxeg4Psgb3k+4E5SNcxs2Q+dgue8eIrZTWC1DX1+mm+0WXmngLvaxQwjUYiowTjIC6c5++o4yw2yhptQoWynL3GnNvAZ3WB4cs0SBCAcEYxuK2hJZ5JdJqK4ykp9Mf8i8GeCN2lGl5CNu8AA4z57mtbJZItdfG2S29Is5qMoiUAUAUBVuZ+Byaxd2pKzoN17pAO7Hjju76sVWLGyfRBbB/uj2RY49bNBNJgrNKvZvbj9aQ7Bgv8fLHXFbupppe3yR+pFx65+CJtOXn7PTdIyvIVSKVnysXkwzsT3A/CpXat2Y+3/ciVb2/USp4ZE8L2kqi27DRKZCc61OzuDtkHp9B3VHve7euc+xJsWNvWBOGW0vEAiuzC0h9nPRpypwCfl9Pj0SlGrLXbMxTsePYvcMKooVQFUDAA6AVUbbeS0lhYRsrBkKAKAUUAYoAoYDFDIUAUAUMBQBQyGKDAYoAoAoANAJQBQBQBQFT5o5dbWLq0AE6HUVxs+PL7WPrViq7jZLorWVc7o9jC94gl5ZTmPTHN7JmRjj3PDP0z8qkjD07En0aSnvrb6Yx4BYz36x+stiCLIB6NJuPZ1dSNuvl471vOcas7ezWCc++josEKooVQFVRgAdABVBvL57LqSjwjZQyFAFAFAKKAWgMGbHXagMPWF+0v1FDO1/AesL9pfqKDaw7dftL9RTI2v4D1hftL9RQbWHrC/aX6ig2sPWF+0v1FBtYesL9pfqKDaw9YX7S/UUG1h6wv2l+ooNrD1hftL9RQbWHbr3Mv1FDDi/g2UAUAUAUAUBXuLcnwTyiU6lJ98LsH+P8AOpo6iUVghlRGTyPOJ8DSVY0BMaxnICjbp4fxrSNmM59zaVecY9iUUVobi0MhQBQBQCigFoCr+kr9GXX7g/vLWH0WtF/Pj+TzhUeT121dYMZJAoyxwKckVttVazJ4LHy9yNf3qCSGJUibpJK2kEeIUZY/Stkjk2+WiniuJP3HodvlXKy27n7Ptr9+DWdpBHy088xRT+OcCubNgt1C0Wfdb3kb4ONs+XWtWmdHT+Qqt4fDI+sHRUY/AUG1fAUG1fAUG1fAUG1fBOcj/pC1/rk/Gsp8lXWxXoS/B6ZqQ8iFAFAFAFAFAFAFAFAFAFAFAKKAWgKv6Sv0ZdfuD++tYfRa0X9RD8nm9mABJ2AqM9bOahFybGXL8Hb3agW8lzuWEKtp1Y+02PZTxO3xqRI8fqLfUm37HWOA82cYI0WPD7U20Z0gRbR7dQshcBt8gkZ3BpuRBg6ly3xWeeAPcWzW0uSGjZg3TvBHcfOtXM2UR3xTh8VzE0M6B0cYIP4g9xHce6immMY5R5p5k4M1ndy2zEnszlGP60bbqfjjY+YNYksHpPG6l2w2vtEdWp1AoAoAoCc5H/SFr/XJ+NZXZU1v8iX4PTNSnkAoAoBnf8RWLzbuH8/CqOs18NOueX8E1VMpkdFx459pRjy61y6/Nyz9ceCeWk44JqGUMAynINd6uyNkVKPRTlFxeGZM2Bk1tKSisvowkyHueN7+woI8T3/AVw9R5jbLFayXIaXKyxxw/iokOk+y33H4Va0fk4XvY+GR26eUOV0SNdQrhQBQCigFoCr+kr9GXX7g/vrWH0WtF/UQ/J5l4pHmM+W9aLs7/kqnKlyXsdB4jf21rwa2WxhEM/Ex2byFiXCqwV/bO5BY4A2GCa3PLI7RwKxSCCOKMBVRQoA8v8ZqBd5JGvYf0BruIdaMv2lZc+GQRRdmPY858/X7vcwRz/8A5UEb29xt74jbMcme/UravLJqZ9F/xcmr0l0+yCqM9OFDIUAUBOcj/pC1/rk/Gsrsqa3+RL8HpmpTyAUBpu7gIhY933mq+puVNTkzaEd0sFUmYs2+7N/jFeMnKVtme2daGIR4Hl7w7s1U5znZvI1e1nj/ANPCMk857Iab98mjbwO50uYz0PT41N4jU7LPTfT6NNTDMdyHXGZs4jB7tTfDwq15fUtJVR/yRaeP9zI3h9n2zHOygd33Vy9Dov1Mms8Fm630+hvLEUYjoyn/AAarW1ypsx7okTU4r7ll4Zd9ogPeNj8a9bodT69Sb7ObdDZLA7q6RBQCigFoCr+kr9GXX7g/vrWH0WtF/UQ/J5qvYyyMB1xUa7PS62EpUSUSUh4uGtuGtpUepNKmqVSYXkeVXRMruMKSxJwBipHyjyPTLcvpA4q6M9s0UwDaVWG1kcHffU3/AIfkCckb7VooIy3yS8XN/F76wEtpBCjNKICylmdTnBkCkaUUE9+cdaYSGSG4pwHi8VtJcXBmkdBuGvCR+8saMox0Gg6tWelZWDBq9IfJK2sfrWXLsbZQWk1FmZX7VSp3AGFI36bY2rGclrRuSvjt+SlGtT1wUAUMhQx9yc5H/SFr/XJ+NZXZV1v8iX4PTNSnkAoCG41NllTuHtH+Fee8xflqte3Zc00MLcxlwaPXLk9B7X8qp+Kp9TUbn7E2pltrJri0WqJvEDI+Veg8hXv08l79lGmWJlclbBVh8fmK8gpOM1Jex08bvpN1xKSrOern7hUl9zsbm/c0hHD2/BLcAixFn7RJr0Xh6tlG7/VyVNVLM8DbjcOHVse8MH4iqXmKVGas+STSz+lob8Em0S6T0bb591V/E3+ldsfTJNTDdDJZK9Wc4KAUUAtAVf0lfoy6/cH99aw+i1ov6iH5POBFRHrpLKaZB3bSRhotR7NmD6e7UoIDeRAJHzqWPJ5HV6d02NM7pwn0k29vwoSmSBrgqwWOOPRqlwca4wTjuy3Q/PFR4e4r8YE9HfOCRRMjw3bvPKZo3EDYnaXBIU+6gDZXJOMAHOKy45GSYHH54Zlg4vbr2c0iNbyqutFcyDRHJgELIrFcN0OM92axKL9jOclQ9NPHxNdx2i6h6tl3z0LyKunHwUn606R0fGVqd6b9iRsOQUm4bBJHDm6mxhi7BUVmP5QrnGy4OPHFbKPBZs18o6iSz9KIbinD7ETw2dtEZp+0jimlLuF1BgHCrn479B3Vj7Fmuy9wldN4WOEWjmHk6ytnULYXEqHSDIs+FVnfSFwWydyPrWWkUqtbfYsuaWPbBX+OcE4fw0rHcpLczsusqj6EjUk4Gep6H6VhpItU36jU5lBqKXz7kbwSa3bilqbWJ44+1j2dtRz3j4Zouya+Nq08vUeXg9D1IeWCgKxdyZ1uf1mwPgNq8VqrfUtlI6lccJRH/LkXss3icfT/AL12fC1/RKfyVtZLMsEs65BFdqcd0WvsVU8NFUkX8n+6a8NOPLXwzqxfJlfnARR3DNaz9hX2yx2EemNB5CvaaOGyiK+xzLHmTY343HmIn7JDVV8rVv07fxySaeWJkBOdLKw8j9K8tGThJS/DOhjdFotsT5APiM17mue+Kl8o5Mlh4Mq3MCigFoCr+kr9GXX7g/vrWH0WtF/UQ/J5wqI9eNOI2utc94zisp4Of5DSetHcu0SXAuFxT8MnaNA15bzJMQRktDjBGO9QdyPIVs3hnmMcFp5L4hfcSmkt5riRGjACxLK8CLp2K6Yo+4DpkVszUs6ei6ZZ7aSS6mmUXCvLHrbQiJqZSNblm9pVBP7XdWjmZwUnn6/jl4vckk6A6RkrjJ7NFV9JOxIORRnZ8VOK3R9/YsvEPSWBJaNaxyRpbqyNG5GmRCEGNu8adqzuJ4eNypKx8sbTc42Z4jHfC3mVgCXTKYZ9OA4899/gKJrs3/R3Kj0XIg+YOaHmvGuYmkUF0dUY7DRpwCAcEZFat8linRxjTskWDjXOFhfBHvLWYTKunVE6gEeGT3Z8ts1s3krV6PUU5Vclj7kByo6HiduY1KoZ10KTkhdWwJ7zitV2WtVuWne584PSdSnkjTeSaUY+ANQaieyqUvsb1x3SSKzcjCIPn91eIk8pHTr7yT/B0xCvnk/U16/xkNumijn6h5mx7V8h9itTR4Mo8Cf514vUx23SX3OlF5imNbs5fHko+6q+MzSJYcJltQbD4V7mtYgvwcl9mu7j1Iw8QfwqPUx31SX2ZmDxJMrEwzGprxMlwdWHZYODSZiXy2+hr1vjLN2nj9uDnXxxNj2ugQiigFoCr+kr9GXX7g/vrWH0WtF/UQ/J5wqI9eFDWUkll9Ccv8OvcS31jq/IvpbR72Cufc/WXbcb1I8e54+9qVkpROhegvjom4hePcMonnVCABpDFCQ2B9rcH5mspYIXyWznnm64N03DeHoO3ZU1zlhpgV+pIOMMBgjfv6E1jasjJF80ej6ELw2zGWK+tF3z7TsYdbOW6/nAp+grL6CfJznkblwXlz6s9wYWKMUyuvLofbXcjG2/yrRLJ1Z6m2mMZRfDXvyXqT0LXA928ib4xMPwc1naax8tcu8Fc5j9Ht9ZoZHRZYl3Z4iTpHiUI1Y8xmsOJbp8vGTxNYKqDncdK1OypKSTT4Jzkf8ASFr/AFyfjWV2Vtb/ACJfg9M1KeQGHGm/JEeJA+prneUlt07J9P8AzCC4mfaA8BXlJ9pF+rplntVwijyH4V7XTR21RX2OXN5k2banNfYgpx+VkHw+9a8jr1jUyL8P5aI5RmUD9ofwqpSt10V9yw+IFur3JyBDWsl9LBV3X8mw8GP3GvD2rDkvudWL5RJcuN7DDwP4iu/4WX8OSKurWJEvXbKgooBaAq/pLP8Aoy6/c/4lrD6LWif8eL+5534bYTXL9naxPM46heg/ec4Vfma0SyzvanyVdXC5ZE8btLiKV4blDEyLqKbHu23BINZWMHIs1duoby8LB2z0fcNHD2hVc9jf28Zydwt0qZA+Dqxx5pjvrDeeChj4OX8wct8T9YeedSjqJJu0yq6Y4j7/ALB23wB3k1smsGMGnhfLtxxENdvOWUvpnkwWaNgBpZ1BGVI/WGcY36Gs5wMHpG3sS08UjbrDbaEbbDNLp1EfARr/AGqPowmsnnjjEj2fEp3i9+3ujKvmGOrT8CGIrVM6lcPV0rj7xeT0xwbiSXMEU8ZykqK4/wBoZx8R0+VbnKHjLnrQyeePSbyr6jd5jGLefU8fgj5y8fkN8jyPlWkkd7xOpz/Dl/gjeR/0ha/1yfjWsezo63+RL8HpmpGeQI7jJ2QeLj7q5PmH/DS+5Y0/bZB8Q3kPyFeafM0Xq/2FsQbD4V7mtYgl9jlPsWtzBCXO07/BT91eU8ksamReq5rRG2O8y/vVV0azqI/kns4rZba9qcoKArcy/nh5tXi9UsWzX3OjB5SZu5abdx5A/jXR8G+ZRNdZ7Mnq9GUBRQC0Ay4rw6O4iaGZdUbgBlyRkZBxkfCg59jG0sIreLRDGkSKNlRQB9BWsuEZXL5PKnNfEfWbu8n6hnKr+6uFH3KK1Swki7RHNVkjpvDPSVw3+jLe3ue1eVIlVkRDlWTowc4AOQGBB22raUU3kpxy+EQXO/pCN7ber28Eq6wiyzSlQ8iJnAwuwyTk/E1jgtV6O+fUSG5W5lubCSd7VIUWfTmNwzhAucY9ob7nr403luHh7X28HR7bj99IeHa7vRHehw3ZRIpjZTgKCwbbJHWs5IHo1ifPMSocY4GHtbi7kaR7qK7MMzMRhl91TpAAHcNq1fRe0taru2p8SWS2+gXj/szWDneI9rF5xufaHybf/ardM5Orp9K1xOvVkrkDzpy6t9aSQNs3vRt9mRfdPw7j5E0ayb1zdc1NexwXk6Fk4lbpIul0uArqe5lbBFRpYZ6a65W6VzXwelqkZ5YiuOPjsz4En7q4nmc7Y4LOmw8kGzFnyR1IrgQjJ2Lj4L3EYYLiK9xHpHICtgRXEOFtI5YMACAPpXG1njJX2b0yzVeoxw0arPgzI6sWBwc9Ki03iJVWKbl0SWamMotJE1XeKQVgFZvpdLygDqfuxXj9bGSvnwdKpJxRt5d99v3f41c8KpKyWV7GmrxhFhr0pQFFALQGNAYyxhgQwyDsRRrPAXZWh6PeGYx6lDg/s/8AWnBspyScV0Kno/4aOllAP9n/AK0wZhbOH7Xg2f5C8P8A/KQ/T/rWNqJlrb/9TD/IXh//AJSH6f8AWm1D9Zf/AKmPBy1ahYkEEemFtcQx7jE5yvgc71nCI3fZn93fZlJy/bMJVMKETkNKMfnGByCfPNYwjCunw0+uvsaOG8pWUEomhto45FBAdRg4Iwe+s4SMWWyse6TyTmaGghoPsRMnLVo0/rBgjM2Q3aY9rUo2OfHamCRXWRjtzwS1CMQitXFS4aHPsGkVjZHtIzn7i1uYCgCgCgCgChgTFa7I/BnI3u7JZMZLDT9k4+Rx1ooxXKRnLHNZRgUVkC0BjQBQBQEZxTjsMBCOxaRvdiQapG+Cj8TgVtGDZo5JDYXt3IMrFHbr4zNqf+whwP7VZk6oL6mFvk+EILph792mfBYxj7yarS1lC9yZUWseQ3g75kb4rp+/OKx+qqfTMOmxckgDUyeTXGBayAoAoAoBcUAYoAxQBigDFAGKAMUAYoAxQBigDFAGKAUUAUBjQBQFV4zxuWWY2dkR2g/OzEZWFf4vv0/wJowSW6RDKeXtRutbKGyUiMapSNUkr7s3mx8z0UVQ1mt2/Suy1Rp8kJeXbSNliTXmrr7LHls7NdahwkaKgxkk5+B5w3XqGkMVzuAMgjv26Va0/qKawmQXbNryTdlDMkhKJoiJ9xiNh5eFdSiu+FrcViPwylOVbrw+yT/pSHWE7WPWei6xk/LNdb8lX054ykPKyaBQCigFoBKAXNAFAJmgFzQBQBQCUAUAgcZxkZHd8aAyoAoAoDGgK5zzx02sH5PeaU9nEO/J/W+X4kVLTDdLnoitlhYN3K3BRZ22k7yHLyt1LOdz8fCtNRbnLXsbVQ6yMDaTTD3CuWLMzbA+HngCvOui+9JYxl5eTrKyut5z+CP4lJZ2ihrq4HtZ0qm5bHXGM9+1T1eJiuZs3VltrxCJo/y24elrLcQIXaMqoRxhizZ09c+zsckeBq9Xo6YdRNXpdRKxQm+xrw3j/FGaOSdrWGGQEiMkLJpKkrpXOdXTFWkkjadOn6jltPv2KxyfcG5kD3DXs0qlyCPzCAISGc/Hu+FCzqI+nH6Ul1+Su8KiidbaLSIpGuMtctsuj2cKMd4P0JHjTJatTipSfW3o9KRjYd/nWTy77ZlQwKKAjeO8YFui+yZJJG0RRr7zvgnG/QAAknuAoayeCLkk4kqmRvUlABYxntNgNzmX4d+nFDDz2RN5zFxBLMXhW1VWVGWLEhc9oQFXOQMnIoYy8ZH9xecTRokPqZaUkAASeyFQsSd+gwB8SKGeTfPJxRFLYs5MAnQO0Ut8GORmnuHnBAcQ5r4jFbxzlLVu0KKsYEmstJ0HXGa5lflK52OGOsm8oySRt4lzHxKGSCMraM87FQFEns4GSSSegrWvy1c4yljiIlGSwjd/TnETP2AFmSE1swEmlMnCg79TufgK0fma1V6jT+33M7JbsG7+leI9oI82WoqX6S9AwHj4kVovOVuG/a8GfTlnBq4dzjcTKYo4Ue6R3WU5ZYYwrkAk7sSw3Cj7quW+QqqqVkvf29zRKT4wNHW6tp2v53R86UmjizoW3AxqAbfUjZb4Fqp6fzELr/TS4fubSqa5OhRSBgGUgggEEdCCNjXbMGdAFAY1gHPJn9b44qHdLVCcd2oAE/7zD+zVxLZT+Sv+6w18X9J+ntGt7V5I4XCSSOwVQScAADJ3wapnbq8dnG6WG1kaWPMk9xxC8jLsIfU2dIjj2SYYm7h19pvrQ3np4QphL3yULhruq8OMShpBLKUU9GYSpgHyJ/Gh05qP17uFgf2nDDd210iKxvVm7aWPGMp7YIQeILHY0IXaqpxb/a1gmIuFz3l3BP6m1t2Sjt5ZGwrFECjAbpsuNvHehCra6a3HO7nhId8vcDmtLYyy8QijtAxZ1h9sO3QrrwMnIxgZoR23xsnhQe77lZbmCxS2Fp6tJNGJDIJJHCPqOM40g6RgAYzTJa/TXOe9yw2jsfI/H47y2EkSNGEPZ6WOcaQOjd4xjesnE1VLqsw3ksFCua57hUUs7KqjqWIAHzNAUm/5qtmv7NwxaLEsQl0kR63CY0udm6YyPtUI3LkZ+kPgFxLdwNHK/Y3BW3kQMQFHtMTgbEFQfpQxNNvgmuPqJr2ztFHsRZupB3aYwVjX+2c/7NDZ9ok7Y9peSyfqwIIQe7W+HkP9nsx9aGfciuMTG3srq7tHNw0uZNTSakUYC5QDbSo3wOtazaish9GF7aqqQvJ7lsvaY8ZAmlfuLfPFeDjOTnOMe5FrHCb9jLiQSNzdy9IYWCjvBYgt8zhVHxrWndKPoR93z+DMsfuY0sFkhjRmQm4uplMhAJCZ8T3KkahR51Na42ScU8RguPuarK592Np7s/0xGg6C1cHy1ODn/dH1qRVJ+Pcm/wC7/wAmG27VEdcRWRna0sdMc0gaaWU7iMMT7R7y7HYeABPdVnxmjeqkrLeYx6MWS28RHXDuSPyapeXElwFAHZg6I/PIHtPn9on4V6OvR0Vy3RiQPLWMlst4VRVRAFVQAAOgAGwAq0bG2gCgMaA5t6OW18RvnPXLD/8Asf5Crl/FcStVzNnN5dGi7BlcSesAxQruJG1t7RGN8DYfHvqk+z2P1fRlcY7LXxHl/iETG9MsEXb26RzPIQujVGisNOOvsgjHntQqR1FE/wCHhvD4DiS2XDYbFxm7mQPJEUbERJcEuSNyAcADy3oYj62olNftX/c1c4c5XMUsTW/ZwGa3hmcoilmZtWxYgkjahtptHVOLU23h4Q45k5yF9whgTpnWSJZUH6w1e8PFTjpTJrRo3VqesrnBUOLXreoWcIJ0Dt5CPFjKQD8sH60L1UF6059vgut/cf0Xa2/q9nHN2sIkkndSw1EDOSBjG+wyKHOhF6myW6WMPotXot4u9zau7rGumVlCxqFUDSp6DzJrKKevpVduOf8AJc6FIr/OfCTNEjooeS3cTIjbrJgYZCOhypOPA4oayIqXmLh9zoZoJJuz0lCLdnCMVB05UEBhtkHoRQxlPs23fFbp5YpxaSrbRM2pDjt31IyhxEM+yuc4J1HfbagbfsZXPMa5eS0sriW4ZAuTCyDC5IDO+NgSdhk70MtmngPE+zthHPbXjyOGaYiBsM8hJfoem+PgBQwmhnxuWY2Ygs7GWK3BRGDKA3ZlhqEcQJJ26k476jtTcGl7pjI35jv5pjAkdrd9mJlkmJhIJVDkKBnfJwflXndL4i2vfJ8tp4/yTTtzhIz4tfySywg2l4YIz2jDsd3kX3Bgn3Qct8QKxR4i+uEnwpPhMStTaz0bIeMXnb6pLWYWzK2lRETKCCANeGwMnUceGKWeDaq+n9775Eb3nno1WMzLeXFw9rd+2scceITkIqDVnfbLfgKWeL1LojXHHHYVkVJssfJVo4SWeVGSS4lZirbMsanTGpHd7Izj9o13tJp1p6o1r45/JHnLyWJZATgEZ8M1ZRka8R4pHBp7VtOo4GxO+3gNuooYHgoZFoDGgOX8kP2PF7qJttfaY+IkDD7iau2rNSZVq4swRvPky8KlVLKNEklVpGnYa5ASx90tsv0ql8HpdHF6lZsfC9vYi+cuPSX72tpCS+lY9Xf2kzIMk+S5P+9WMk+mojp1KyX/AKjR6SuDC09UgU50QNk+LNISx+pNYZtoLXY5TfyM+clzLZg9DaWwP1asm2meITa+WJzxyo9jKOphk3jf79B/aH31jBtpdTG6Pw0T1hyZJe8Kt5IcdrG0wCnYOjSk4z3EY2+JrLRVlrY06iSfTG8XL3GZIxaMHWEYGl3TSADtuMsQPCse+Df1tJGXqLsvvLyxcJhW2ctLIx7SQoNgW7tyO4bDqcZrbo5lzlqpua6LnbzK6q6nKsAwPiCMihSaw8M2ihgbWHD44Q4iUKHdpGA73bqfuoYwOqGQoAoDTLdIrBWdQze6pIBPwHfQxkzkkCgk9ACT8qAq/K3O8d52rCNooo8flJGUBifnttg/Ohqp5JOXme0USMZ4yIgrSENnSH93p1J7gKGdyI/hPPtncSCNGdWIJXWhXWAM+yT16UG9EBD6TzK/5C11x69OWmRXP7QQ7Yx5/Shq5latpLuHil7FZFFkk1Pl98IMSbdQT7WB1FDTc93BbuRudxLaSSX0iIYpAhc+yDqHs7DbOxG3hQ3jLjkvFpcrIiyIQyOAysOhBGxoSZN1AY1gHK+fkaz4jDeIPZfBPmVGGHzXFX6XvqcSpats8kN6ZrlZJraRDlWgLA+IL1Rkmng9P4h5qePkr9/wy54bJBcIxAdVkilA2yVBKMOmd+neKxguQtr1ClBk3zQLji3qksNuxZonVsD2FKykE6+gU4Jp910VqHXpVOLfuWLiXI8bTW73FwqpDDDGUTdnMZJIz3A5x4/CoLNTVWvqZBXqp7ZRhHtss3FuLwyoYzCsieEgBG3Taudb5Zf2Igq0k092cP7DOC+lbTFHhF2VVQBQo+XdVR6zUXTSzgnlTXBOUuWPoWjg7a5Zj2cakAk+8e/HxOw+NdHQadyuck+P9ylqrf4eGsMpnCOYvXblFmVkkc4VowGAIyVJU+6yjbUMjxFd23TbY5KdGtcVswdVs7dY40jX3UUKPgowKqm0nl5N4oYFoBnxbicdtE80zaUQZJ+eAAO8k91DDeCq8P8ASPA8scckM8Am/NySKAr5OxznYHxrBr6iITmL0g3cTSYighCNhUlbMsgzjIQHbx37qyaubK5zXxCWeWxvy4i7VQqlAMwsjYbc+9uxIz3UNJNt5OyzWSzW5idy6umhnU4LbYJBXoT5UJ+0cU5f4YhtuKxlcyxJ7Jyc6UkJIx06oDQgiuGSHCuTvWOD67dD6w0hLhiRrWNnAUA7DYgjx8aGVHMR1wDlu5mntzLazKYdBaWeVsLoIOI0XG23Q7UCixzxP0b3M0kgIslR31CRVZXVcnbQPZJOd/hQz6fJZeF8hrDdx3ImcmOJI9Oke1pj0Ek+fWhsoG609H9oiTRkO6TOruGc4yjErjTjGMmhttRZOH2SQxpFEulEAVRknAHdk70M4HFDJjQENzZwNby3aI7N7yN9lx0+XcfjUlVmyeTSyG5HGLrhKv2ENzOsHZGSNwQWZMyZ6dAuN8k99TWVuct0S5ofIQ01bi+ztp4dE1ssWlJkVFCBsFW0rgH7utU57lF7eyKNrc92cZK3eXUqjsyOyUbBFGlQPLHdXm9VqNQ3ifB06q6nz2xhVF/ctdGSIScAEnwFZjBt8GrklyT1hwrQpaQ9muPaYnB094/ZHietdjSePl7rv/qc6/UxOd8+c1i5Ihg2t4z/AO4R0P7o7vrXq9Lp1VE4t9rmyz+i3lkxr61KuHcYjB6hD1bHifw+NRam3PCJKYY5Z0OqhYFFALQEDztwI3lpJArBWJVlJ6alYEA+RoayWUUDgvIt0WhWW3t4whBeV3MrMARsqElVO2NgO6hHGLJMejOTtpz60BFOW1fkw0mCSdOts437x1AoZ2ZJmH0eW3qsdtM0kqxuzq2dLAv1Hs/q+VDbZxgsnCOGR20KQxAhEGFBJJxk953PWhslg2QWEaFikaKW3YhQC2fE43oMDgLQyGKAWgCgCgCgCgMaAKAqnOnJqXi60wk6jZu5h9lv591T1XOHHsRWVqXJzqz4xfcLfs2BC5/NuMo3mrfxBq44V3LJX3SrZbrH0n27jFxC6Hv04df4H7qqWaHPsmTQ1OPsPRzpws75H/tH+VV//jY5/aiX9Y/9TGt56SrSMf5vE7n90Iv16/dU9eg2+yRHLU59yi8f5pub06GJCE+zFGDg/HvY/GrsKoV8laVkpFr5J9Hxys14uMYKxd+fF/8Al+tQX6jPESaun3Z04CqRZCgFFALQBQBQCUAtAFAFAFAFAFAFAFAFAFAY0AUAUA3vrGOZSkqK6nuYZ/7VlSceTVxTKfxH0Y2rkmNpIj4A6h9G3++rEdVJEUqIsiG9E7d10Mf1f/2qX9Z9jT9MPbP0VQj87O7+SgKPrua0lq37I2WnXuW3g3LltbfmYlU/aO7H/aO9V5WSl2SxhGJK1pwbhQBQBQC5oAzQBmgDNAGaAM0AZoAzQBmgDNAGaAM0ACgP/9k="/>
          <p:cNvSpPr>
            <a:spLocks noChangeAspect="1" noChangeArrowheads="1"/>
          </p:cNvSpPr>
          <p:nvPr/>
        </p:nvSpPr>
        <p:spPr bwMode="auto">
          <a:xfrm>
            <a:off x="155575" y="-1790700"/>
            <a:ext cx="308610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9658" name="Picture 26" descr="https://encrypted-tbn0.gstatic.com/images?q=tbn:ANd9GcRKODe_gMbttVmEsxNvg3SICk-_XrPvP-iEh3Xby7NlT-KJoGsH"/>
          <p:cNvPicPr>
            <a:picLocks noChangeAspect="1" noChangeArrowheads="1"/>
          </p:cNvPicPr>
          <p:nvPr/>
        </p:nvPicPr>
        <p:blipFill>
          <a:blip r:embed="rId7" cstate="print"/>
          <a:srcRect/>
          <a:stretch>
            <a:fillRect/>
          </a:stretch>
        </p:blipFill>
        <p:spPr bwMode="auto">
          <a:xfrm>
            <a:off x="5410200" y="5410200"/>
            <a:ext cx="2051957" cy="990600"/>
          </a:xfrm>
          <a:prstGeom prst="rect">
            <a:avLst/>
          </a:prstGeom>
          <a:noFill/>
        </p:spPr>
      </p:pic>
      <p:pic>
        <p:nvPicPr>
          <p:cNvPr id="69660" name="Picture 28" descr="https://encrypted-tbn1.gstatic.com/images?q=tbn:ANd9GcRlj3ceBNGjsYL-PBYiH34_q9rqBDMnCTwS1AD5x7s9QjcwP_Nx"/>
          <p:cNvPicPr>
            <a:picLocks noChangeAspect="1" noChangeArrowheads="1"/>
          </p:cNvPicPr>
          <p:nvPr/>
        </p:nvPicPr>
        <p:blipFill>
          <a:blip r:embed="rId8" cstate="print"/>
          <a:srcRect/>
          <a:stretch>
            <a:fillRect/>
          </a:stretch>
        </p:blipFill>
        <p:spPr bwMode="auto">
          <a:xfrm>
            <a:off x="7462653" y="5638800"/>
            <a:ext cx="1681347" cy="657225"/>
          </a:xfrm>
          <a:prstGeom prst="rect">
            <a:avLst/>
          </a:prstGeom>
          <a:noFill/>
        </p:spPr>
      </p:pic>
    </p:spTree>
  </p:cSld>
  <p:clrMapOvr>
    <a:masterClrMapping/>
  </p:clrMapOvr>
  <p:transition>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The Role of Brands</a:t>
            </a:r>
          </a:p>
        </p:txBody>
      </p:sp>
      <p:sp>
        <p:nvSpPr>
          <p:cNvPr id="23555" name="Rectangle 8"/>
          <p:cNvSpPr>
            <a:spLocks noGrp="1" noChangeArrowheads="1"/>
          </p:cNvSpPr>
          <p:nvPr>
            <p:ph type="body" idx="1"/>
          </p:nvPr>
        </p:nvSpPr>
        <p:spPr/>
        <p:txBody>
          <a:bodyPr/>
          <a:lstStyle/>
          <a:p>
            <a:pPr eaLnBrk="1" hangingPunct="1"/>
            <a:r>
              <a:rPr lang="en-US" dirty="0" smtClean="0"/>
              <a:t>Identify the maker</a:t>
            </a:r>
          </a:p>
          <a:p>
            <a:pPr eaLnBrk="1" hangingPunct="1"/>
            <a:r>
              <a:rPr lang="en-US" dirty="0" smtClean="0"/>
              <a:t>Simplify product handling</a:t>
            </a:r>
          </a:p>
          <a:p>
            <a:pPr eaLnBrk="1" hangingPunct="1"/>
            <a:r>
              <a:rPr lang="en-US" dirty="0" smtClean="0"/>
              <a:t>Organize accounting</a:t>
            </a:r>
          </a:p>
          <a:p>
            <a:pPr eaLnBrk="1" hangingPunct="1"/>
            <a:r>
              <a:rPr lang="en-US" dirty="0" smtClean="0"/>
              <a:t>Offer legal protection</a:t>
            </a: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The Role of Brands</a:t>
            </a:r>
          </a:p>
        </p:txBody>
      </p:sp>
      <p:sp>
        <p:nvSpPr>
          <p:cNvPr id="25603" name="Rectangle 8"/>
          <p:cNvSpPr>
            <a:spLocks noGrp="1" noChangeArrowheads="1"/>
          </p:cNvSpPr>
          <p:nvPr>
            <p:ph type="body" idx="1"/>
          </p:nvPr>
        </p:nvSpPr>
        <p:spPr/>
        <p:txBody>
          <a:bodyPr/>
          <a:lstStyle/>
          <a:p>
            <a:pPr eaLnBrk="1" hangingPunct="1"/>
            <a:r>
              <a:rPr lang="en-US" smtClean="0"/>
              <a:t>Signify quality</a:t>
            </a:r>
          </a:p>
          <a:p>
            <a:pPr eaLnBrk="1" hangingPunct="1"/>
            <a:r>
              <a:rPr lang="en-US" smtClean="0"/>
              <a:t>Create barriers to entry</a:t>
            </a:r>
          </a:p>
          <a:p>
            <a:pPr eaLnBrk="1" hangingPunct="1"/>
            <a:r>
              <a:rPr lang="en-US" smtClean="0"/>
              <a:t>Serve as a competitive advantage</a:t>
            </a:r>
          </a:p>
          <a:p>
            <a:pPr eaLnBrk="1" hangingPunct="1"/>
            <a:r>
              <a:rPr lang="en-US" smtClean="0"/>
              <a:t>Secure price premium</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What is Branding?</a:t>
            </a:r>
          </a:p>
        </p:txBody>
      </p:sp>
      <p:sp>
        <p:nvSpPr>
          <p:cNvPr id="27651" name="Rectangle 5"/>
          <p:cNvSpPr>
            <a:spLocks noGrp="1" noChangeArrowheads="1"/>
          </p:cNvSpPr>
          <p:nvPr>
            <p:ph type="body" idx="1"/>
          </p:nvPr>
        </p:nvSpPr>
        <p:spPr>
          <a:xfrm>
            <a:off x="457200" y="1143000"/>
            <a:ext cx="7162800" cy="5029200"/>
          </a:xfrm>
        </p:spPr>
        <p:txBody>
          <a:bodyPr/>
          <a:lstStyle/>
          <a:p>
            <a:pPr indent="4763" algn="just" eaLnBrk="1" hangingPunct="1">
              <a:buFontTx/>
              <a:buNone/>
            </a:pPr>
            <a:r>
              <a:rPr lang="en-US" b="1" dirty="0" smtClean="0"/>
              <a:t>Branding </a:t>
            </a:r>
            <a:r>
              <a:rPr lang="en-US" dirty="0" smtClean="0"/>
              <a:t>is endowing products and services with the power of the brand.</a:t>
            </a:r>
          </a:p>
          <a:p>
            <a:pPr indent="4763" algn="just" eaLnBrk="1" hangingPunct="1">
              <a:buNone/>
            </a:pPr>
            <a:r>
              <a:rPr lang="en-US" dirty="0" smtClean="0">
                <a:latin typeface="Arial" pitchFamily="34" charset="0"/>
              </a:rPr>
              <a:t>It’s all about creating differences between products. Branding creates mental structures that help consumers organize their knowledge about products and services in a way that clarifies their decision making and, in the process, provides value to the firm.</a:t>
            </a:r>
          </a:p>
          <a:p>
            <a:pPr indent="4763" eaLnBrk="1" hangingPunct="1">
              <a:buFontTx/>
              <a:buNone/>
            </a:pPr>
            <a:r>
              <a:rPr lang="en-US" dirty="0" smtClean="0"/>
              <a:t> </a:t>
            </a: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4146" name="AutoShape 2" descr="data:image/jpeg;base64,/9j/4AAQSkZJRgABAQAAAQABAAD/2wCEAAkGBxQQEBQUDxQVFRQUFRYVFRgWFxQXFRQXGBgWGBwVGBQYHCggGB0oHRUWITEhJSkrLi4uGSA0ODMsOCgtMCsBCgoKDg0OGxAQGzQlHyU3Lzc1LC4tLCw0LS8wLy0yLDc3NCwsNC8vNCw0NywuLCssLis3LTQsNzQsLCwrNCwsLP/AABEIANIA8AMBIgACEQEDEQH/xAAbAAABBQEBAAAAAAAAAAAAAAABAAIDBAUGB//EAEEQAAIBAgMGBAMFBAkEAwAAAAECAwARBBIhBQYTMUFRIjJhcSNSgQcUQpGhM2JywRYkQ1OCkrHR8BVEorI04eL/xAAZAQEAAwEBAAAAAAAAAAAAAAAAAgMEAQX/xAA0EQACAgECAwQIBQUBAAAAAAAAAQIDEQQSITFBE1FhoQUiMnGxwdHwI0KBkeEUQ1Ki8TP/2gAMAwEAAhEDEQA/AOzo0qIoBCiBSpwFAK1GlRoBCjSo0AqNK1GgEBRpUaAFGlRoAUrUaVAKlSpUAqVKlQCpUqVAKlSpUAqFGlQAoU6lQDaFqdQoCrRFKnCgEBRpURQCFGlRoBUQKDsFBLEADUk6Ae5rnNob74aI2TNKeXgAC/5mtf6XqMpKPMtrpsseILJ01Kue2VvUssiRywyQmT9mXByue17DX9K6KuxkpcjllU63iSFRpUq6VipUqVAKlRpWoAWo0aVAC1KjasDam9+GgJGYyMOkdm+hYkL+tcckuZZXVOx4gsm9alauag3xS68eGaFG8ruvgPvbX8r1Bid/8OptGkknrZVB/wAxv+lQ7WHeXLRXt4UTrLUq5fBb9YeQ2cSRerAFfzUm31FdNDKrqGRgynkVIIPsRUozjLkyq2iyr21gNKjVPae04sMmadwo6DmzeiqNTXW8cWVxi5PCWWW6VZWxtvxYtmWMOpUBrOuW6m4DDU3GlajGwudANSTyFE01lEpwlB7ZLDDSqOCYOoZeR1B7jofY86krpDkVRTqAFEUAaNIUaAVUds7XjwkeeU6nyqPM57Afz6UttbVTCRGSTXoq9Xboo/megry3F4mXGz3a7SOcqqOQ7KvYD/cmqbbdvBczfo9G7nulwii7i9oYnacwjHInwxqSEQfMx62+Y/Tnau62BuxFhAGIDy9XYcv4B+EfrU27ew0wcWUWMjWMj/Mew7KOg+tXNpbSiwyZ5mCjp1LHsqjU1yFePWlzJajVOx9lSsR8Opx0O15NpY2JFUCGKUTA28Vo+TM3qSBb19K72uN2bvRh42+HhWhikexlCqFLdzbQ9eptrpXZVKrrxyyvWJpxW3aunzFSrG25vLDhPC5Lyc8iWuB3YnRfrrUewt51xMnDaKSJypZc40dRzKmw71LfHOMlK01uzft4G9ajUeInWNS8jBVUXJJsAK5g79RcSyRSug8zgeUfNl5297V2U4x5nK6LLMuCydXRtXPYLfCGaZYoklZmawOVcthzbVrgWF6n23vPDhHCSZmYrmIQA5R0vci19fyrnaRxnJ3+lt3bNrz3G1aq20toR4aMyTNlUfmx+VR1NRz7VSPD8eUMi5Q2VrZ9eS2v5j2rzDaW0Jto4hQBck5YowdFB9fpct6dhULLVHlzL9JondJuXCK5svbS23idpScGAFUa9oweY+aRu3fp71twbJh2aqFl+8YuQ5Yltzb9wfhUdXP6XtW7sDYseBhOoLWzSv3trp2Ua2FV924DMzY2UeObSEH+ygHlA9W8x96gq3zlzfkaLNTHa41rFa/2f0MjeLY7DCSS4tuLiZAsaDXhxM7KoSNfrz5110+AjdckiIy2tYqCKyZW+94xVXWHCNnc9GntZUHfKDc+tq36thFZZkvtntim+PP3Z5L5/qcPt7cUG74M5T/dsfCf4WPL2OntXKYLaGIwMhClo2B8cbDwn3Q/6j6GvY653fV8MkIbExrI97RKdCW52uNcnccvzqqylL1o8DXpddOTVVi3J/uUpN9AuFWR4isr34aE6MP72/MJe/PnbS/Oqu7+xGnf73tFgSdUR7AAcwzLyUdl+p1rM2BsmbGGTFOFkYH4Yfwo7jQaW0RPlHYDvUJ3PxEs5ErQ8VhnYs+Z7E2zEAXtf2qG6Tw2smjsqa90IyUX1fP9F82dCduwQYjETTOrM2WKOOIrIwjjvqSpyqSzE2J5Wp2zzNtIh5l4WEBusfWe3LOeqfkD686fsfceGEhpzxmHQi0Y/wAP4vrp6V1NqujGT9r9jBddVH/y4v8AyfT3L5gtQp1CrjAVqIpCiKANBmABJNgBck8gB1NGuX+0DafCgESnxTXv/ALX/MkD2vUZy2rJbRU7bFBdTjt5dsnFzlteGt1jHZfmPqef5DpXXbg7D4cf3iQeOQeAH8KHr7tz9retchuzsv71iUjPkHjk/gXmPqSB9a9eUdqz0x3Pez1vSNqqgqIfa/kobb2smEhMkmp5KvV26KP5noK8yfEvi5xLiieHxI1kbXJGrHyj5RYH/Wpd6NqnGYnwaop4cQH4rm2b3Y2+lq9E2RsWODDCBgrAi8txcOx5k36dB6AUebZYXJEYKOiqUpLM5eSKW90YbDxYdALzSxRoBawUEMWAHQKP1qtvXvYsAMWHIabkWGqxf7t6dOvY4jbPh4c+JBkGHiJTDIJGGdvKSp5qhbSw6A1kbrbJ+9YhEPkXxSfwjp9TYfU1yVks4XUnVpqlDdN5Ucv9X9OHDvOg3T2B4DjMUC+hkjQ6l7AniNfmT0H17VZ3Yxc2KmbGYohYYVfJoAi5rZrNzICjUnv712qrblpblXn+/wBt8Ofu0R8Cn4pHIsPwew5n19qlKKrSf22U02z1Vko459f8V1x7yltbaUu1MSsUNxHfwKbgWHOV/p06cuZ11t55E2fhFwuH88o8bfiK8mZj3Y+EDte3KtHdLZq4LCtPP4XZc7k80TmE9+pHc26VyeCifamOJe4Vjmf9yJeSg9+Q9yT3qDylx9pmmDhKeFwrr82dJ9nmxuHGcQ48UgsnpH3/AMRH5AVqYndXDvMZ5c7NmznM3h06EW8oAAt2FaEOOTjfd4wSUQFsoGSMclUm/MgaAdBXOfaHtnhxjDxnxSC7+kfb/EQfoD3q1qEIceOPiYYyvv1HqvDl5I5fe3bpxk3hJ4MdxGO/eQjuenYe5rsdyN3vu0fFlHxpB15xodcvudCfoOlcxuJsb7xPxHF44bE9mf8ACv08x+neu921t6HCD4zeI6hF1c+tug9Taq6ln8SRq1s3FLS0r34+/wBWSbdwjTYWaOPRnjZV9yOV6x0mxc8axRQHCgKFkkkKkqALWhRTqf3jap9hb2R4qQR5HjZgWTNazgc7Ef8AOddDar+E+KZ5zc6PUnHjz4/eGVNm7PTDxLHELKvfUsTzZj1JOt6s1gbT3thhfhxh55L2yxC9j2v1PoL1f2FthcWjMqsjIxR0cWZT6/8AO9dU452ohOm3b2k1z6lvEzrGjPIbKgLMewFeXSPJtbGgC6qeXXhRDme1/wDUkdK2PtG21dhhkOi2aX1bmqfQeI+69qvbuwJs7CCWYEzT2yoovI1/JEo763Pa/pVE3vlt6Lmejpq/6entcevLgl9/ubeOxSYKFEiW7G0cEQ5u3b26lvc0/YuzTCrNKc88pDTP0J6KvZFGgH+9UYFGGDYvaDqJWGUDmsS8xDGObHuRz9qqYXfuB3sySInLO1ioNrjMAdL1buinxMvY2Si1Ws977/vz/Y6qhWDsfeuLFSiOKOW5BJJCBVA6khj6D6it+rIyUuKMtlU63iawxpFCnUK6VlYUaFOFAIV5bvvi+JjZB0jCxj6C5/8AJj+VepivHNtn+tT3/vpf/dqz6h8Ej1fRMU7JPuR2v2bYHLDJKecjZR/Cn/6LfkK3t5cQYsHOy6ERkA9i3hv+tQbmoBgYbdQx+pdia0Np4ITwvExsHUrft2P0NjU4RxXhGa+xPVOUuWfJHlO7M0ceLhaYhUVr36A5TYn0vau5xu0Tj3OGwbHh/wDcTC9gh/s4z1ZuV+31tjYT7P5M/wAaVAgP4ASzD2YAL+tdxs7AR4eMRwqFUfmT3J6n1qqqEsYfBGzW6mlyU4PMvJeJx32iARQ4aGMZYxmIA5DIFUD8mNTfZii5JzpnzKD3ygXH0uW/Kt3efYQxsQXNldDmRiLjXQqfQ/yFczgNwJc3xZlReR4eYsR2uQAP19q7KMlZuSFd1U9J2cpYf85NnePbxyyxYM3dEZppR5IFAOl+shtYDpz6V5/sVEbExCYgRlwXLHSw1sxPQkAfWvVG2DEMI+GiGRXUrcam5HmJ/EeVcrs/7Pnz/wBYlXIDyjzZm9LkDL+v86jbXNyTJ6PU6euuUc4+L8f46FXfbeUYi0MBvEDd26SMOQH7o5+p9tZ92casGHEeEAlxmI1OnhiAuBnPZQSbdz7Vd25uQ00wbDtHHHlVcpDeDKLaAebvzGt66LYGwIsGlo9XbzufM1unoPSuxhNzbZyzUaaOnUIcfD6kmydnrhISC2Y6yTSNzdubOf8AboBXke1cecRNJK17uxIHZeSrb0AAr1DffEmPAy25vlj+jkA/+OavON2sKJcZAh5GQE+y3c/+tRv5qCLfRixCd8uf04noEOXZezgSAXAuR88r9PYcvZa5PdLZhx+KeXE+NUs8l+UjHyof3dDp2AHI10u+WzpcbNDBFYKoMsjHyrc5VPqbCSw9fqNjYmx4sDCyqTbzyO552GpPRQAKns3SS/KjMtQq6XJP8SfkittYBsdgkHNONKbdECBLexLD8qwt+t5ipOGw5seUrjmL/wBmpHI9z9O9S4ja5jhmxx0ee0OEB5iMXs9j3OZ/oKyNwdj/AHiczSapEQddc8p1F+9vMfUrXJybe2PX4FtNMYR7W3lBY975+TeDa+zfBqqTEraYSZGBFmRQAQtugJv+XpU+D2gsKY7Gfhea0f7/AA1EQt6FwafvXgwJI2wzMmLnYRAobB0/G0g6qq6358q5Pe6FsNwsLxjIkaBsuVUVeYGg5m1zcnrSTcFjuFcFqZ7m/axw8Fz88YMzZavPilJQzuXLst7Zzz8R/Cua1z2r0dMOuFV8XjnDzBeYHhjB5RQqeVzpfmaj3B2ZwcIHI8c3jPfL+Aflr7sa5PfbbZxU/Ciu0cbZVA/tJDpcd9fCPr3qKXZw3Pmydknqr+zhwjHm/AjgSbbGL8ZyouptqsKX5L3Y9zzI7Cwv78YuPDxpgsMAqCzyW/NQT1JPiJ5+XvXR4HDpsrAlnsWAzPb8ch0CA9uQHoL1xe7Gz2x+MLzaqDxZj0JJ8KfUjl2U1ySaW38zJV2RnJ2cq4cl3s67cTY33fD8Rx8SazHuqfhX9bn39K6WqeF2iJZpI0UkRWDPplznXhjuQLX7XtV0itcEksI8XUTnOxynzf2htKjQqRSVaIoCnigFXl+/OzjDi2e3gm8anpewDL731/xV6gKr7S2dHiIzHMuZT9CD3B6Gq7Yb44Nej1PYWbny6nK/Z/tpOH93kYB1JMd/xqxuVB7gk6diOxrtK4DG/Z84PwJVZegkBUj/ABKCD+Qq7gd3toIMv3wIvoWkt7BwLfnVcJTisNGjU16e2TshYlno8nZgVTxu1oIP20saehYX/wAvOspd1y//AMnFYiXuocxof8K6/rWlgNgYaD9lCgPzEZm/zNc1bmT6GTbTHnJv3LHm/oZ0u+Ef/bxTz9ikT5f8xH8qycdvZjR5cIYx3ZJX09bBQK7oURXHCT/MThfTH+3n3t/88jypt9cYf7RR7In8walw+/OLU+IxuP3ksfzUiu23h3aixaE2CS28MgGt+zW8w/UdKy9g7jRIgbFjPIdSoYhE9PDbMfU6eneh12qWEz0o6rROvdKCT7sEmxd+IZiFnHBY8iTeM/4vw/XT1rrBWHNuhg2FuCB6qzqf0apNl7KkwnhikaWD+7ktnj9Y3FgR+4R7Hobo717R51y08+NWV4P5P6lffzDl8DJb8BRz7A6/kCT9K893Zxy4fFxSPooYhj2DArf6Xv8ASvY3QMCGAIIsQeRB5giuC2l9nrZycNIuQ8lkzXX0DgHMPcX9+dV3VyclKJs9H6qqNUqbXhP5nctiUCZy6hLXzEjLbvm5Vzcs7bUfhxXXBqfivqDiCD+zT93uao7J+z4KQcVIHA1yR3APu51I9gPeu2ghVFCoAqqLAAWAHYAVYt0/aWEZJumh/hvc+/GEvq/geb/aTiP6xHENFiiBAHK7Ejl6BFrT3T27hsLgBnccQM5ZBrIzFjayjn4cuvLSrm9+6TYuVZYXVWyhGD3AIBJBBAOupFrdql3b3NjwzCSU8WUeXSyJ6qDzPqfoBVShNWNpG2V+mlpIwk+K6LnkubCwUjO2KxItLIMqJ/cRcwn8R5sf9q8z3jxPGxk7E2BlZfZUOQH8lvXtFcFtPcF5MQ7xSIsbsXOYMWUsSSAo0bUm2o/TXt1bcUokPR+qrjZKVjxw4eHgWt7N4ligMODYMcihnQ3WGM2UeIcmNwB251yW5piXGI07KiIGYFjZcwFlH63Hqtd7PujEME+GhOUsVYu2pZ1IILW6aWsOV6x9jfZ/lfNi3VwOSJezfxMQDb0A+vSozhY5pl1Go00KJwTazn3swd8d4fvkgWO/Bj8vTO3VyOnYenvW5sPECLDx4bAkPiZhxJZBYpAGAuzHqVFlA78+ertrbivNiXdJEWJ2zahiy6aqFGh9NRp7V1GxNixYOPJEOfmY2zOe5P8ALkK7Cubm2yGo1OnVEYV8cdPHxJdmYBMPEscfJeZOrMTqWY9STc1Zp1qFaksHjSk5PLG0DT6bQ4VBTqAoigCKNKlQCpwoCiKAIoikKIoBURSFEUARRpUaAQpUqNAKnAUqVAKlRtSoBUqVKgFStSpUAqFGlQAtQIp1CgG0KcRQoBtA040KAqCiKlTDnrpViOAdvzoCnSq8YB2pv3YetAVBRFWfuvY0Pux9KAhFGrUeGHXWpjhx2oCjRFWThR0NEYX1oCsKeqE8hVpMMPU1ZSL6UBR+7NTCpHOtXhimmKgMujV58MO1vaovunrQFalVg4U9xSGFPpQEFKrS4TuakXCjtegKNKtE4YfLTThR2/1oChQq6cKPWoZMORy1/wBaAgpWqePDk89B+tW44bDTSgMygRVybDdtD2qFYCfSgIKFX0ww7XqGTC9qASoKeKApwoA0RQFOFAK1LhiiKcKAQFqcKFOFAK1ELSoigCKcKAoigDRoUaANLKKVGgG5BREYp1GgAFo0qNAClRpUA21NaOn0qAjVLUTTiKFANYXqMR1LQoBtqayg0+mmgKAqHF4sRBSwY5mCKFFyWIJt+hqYVBjcHxQviZCjh1ZctwQCPxAjqelAVP6QQ5WYZiqJxGOW2UWOhUkG/hItbQ1LBtyF2VQWBZiuqkAMGkSzHkPFE47cu4qv/RuKzqGfLImRx8Mk+a7ZihYEliTY2v0pz7twlJEu6q4sMrAcP4jSjhm3hszm3YWHSgHxbwwsrMucqoUk5R+MIVsCbm4deltasna0eTNZ/wBpwiuWziT5SDa3e/KxB61XfYEZMmVmUSBLhRF4cioq5SULCwjXS9vSp/8Ao8ZTK93+KJmLZSXcfMLWtawsAOQoBn/X4sxXx5gcoGW5Zs6xlVtzOZgP15a0Yt4IDIIyWVskjkOpXKImyuGPIEWJt1AJFxUbbuRZy6l0csWLLkBzZxIpN1scpBABvozDW9Nl3YhfVzIxzBixK3Y52Y3so0YOyECwym2lAWk23G0UMqLIyT2yWWxu3IMrEFSdefamvvDAADcm9wABrcSrBY66eNgNemtWE2YgjjS7WidXXUXJUki+nLU1Tk3ZhIABZSCxuOHclplnu11IbxIBqOVxQF+XaSqUXK5eRWcKq5mCrluxsbWBdRz1vpeq/wDSGHTz2YXj8B+MM6x/D+bxOg1t5geWtTS7MDNGwkkR40aMMvDGZGyEhlKFeaKdALW0sDVX+jUdlGeX4YAh1T4ADpIMll11jTz5tFt1NwLke1ozMkJzLI6M4VlIsFNrE8gTZiBfUKSNBQm2zGoXzHNK8KgAXLxhyw1IAFo21v0qJNgJxRK7yPKHVw7FQRlUrkyqoXLZn6X8R1psu7ysQeJJYTPOotCVV3Ega2aM3B4jc720tQE6bchMpiBbOsixHwmwdkZx4uVvAy35ZhbnUEe9EDIXXOUHD8WUAHi5Clrm+okQ35a6kVFLulAysuaUF1Idg9nZjIJRJe1gwe5FgB4m0q1/0FA0hjdk4gUFVWEgBVRABnjJtlQCxNudAWcXtWOERGXMvGdY1BU3DNyzAeUdzyGlUxvPhznsWJRpEYBTcNE6Iw19ZFset/SlNuxC8ccbGQrFC0KeKxAbLd9B5vAtug7VE+6UJfPmkDlZFLArrxJhPcgrYkONNORI1oC7Jt2FYjI7FFWThNmUgo/ysPqPcEWvcVDJvLCqlmEiqM4zFCBnjQyPH/EFVtOV1IvcWp8278UkRjlzOGlEzliMzuLakgADQKBlAtlFrVXfdaNkKPLMyHiHKTHo8qNG8twgJYiRzqbXcm3KwGjJtONZ0gJPEkQuosbWHQtyBNmIHUK3Y1Tl3nw6mVSzXhZ1kGU3BSMykjuMqtYjqCOYojd6MyCV3keVXRlclAQEBAQBVC5SHkB0v421qPFbrQSuXfPdhMDZrXEy5WU2HTW3UXPc0BZn21GshTLIzCQRHKoIztGJQLkj8Jvf0NKDbUbwiYZhGWRFJXzGR1RSBflmcDXUa35UINiIpzM8jvxhMWYpdnWPhAEKoUAKBoANRemJsBAkql5CZnSRn+GrB0KlXARAtwUU3IN7a3oBx25FxGjGYsuctZdFCaE89Rftf6VCd44QoYiQKU4l8twsYKjO2Umw8Q9tb8qUm7iNlzySNZ2kN+Fdna92zBLrobWUgWABB1vH/RmPKqmSXKIzEwHBUPGSpKNljHy8xY6nWgLmN2vFDKsUjEOyPILKxGVBc6gc7BiBzOVrcjU2CxQmjV1BCsLi9tR0OhII+tVMZsKOWUykuJboVdSAY8gIAUEEWId73B87VPszZy4dGVCTmdnYnKLs1r2VFCry5ADqeZJoC1QNONA0BnCqO2VkKxiG9zKoaxZfBZr3ZdQL25VeFQ4zGCILcMxdgiKtszMQTYXIA0VjckaA0BhYuXFNEYoOIJuNKc7BgqxqXZBxGGVgSI1tzylqa0uKe+kyxqVfl8Ro5njZkA55ok4yWGvltrWvgttJNII0V81rtfIMhzSIVILXJDRMPCD72pkW8EbnLEskjZ2jsoXzoWDLdmA0C3OvJl6m1AZf9a4qFONwRJcZs2fh8aIeJSPEcpk0bUJrzFR4VseDGTxGD/d0YMLcNggZnPXKTmVvXL61uxbciaGSVc5WMKT4TmOZFcKq8y3jAt30qWfayrHFIqPIspQLkyc5CAoOZha5YD062oClu9iJL5ZUnuUiu0mc/FIcuCpXKlivNDkOZQKhZZwc0vG4ZxUofhmQyCEcbh2RRdVvwtU1ItfS9amB2ukrKqq4zqzxswGWRUIVitiSNWHMC4Nxeo4Nt5wSsMxy5Q/hUZHZVfhkFrlgHF7AgHS970BnYWXFAKjibMz4YqSugjEhMgdwMqtw18QNrk6VR2Y+NCxriuOQEwzO6hs7B+I0ikILh1JCG3RVPU10eM20sMjI0clwEIICENxG4aBfHe5fw8ufOw1oYjeCKKF5ZQ6iORYpFIBZGYra4UkEWdWuCdDQGJmxmWUMZs/BHC0kvf4liSgyB8uS99b8q00kxC4eNTxDN95ynRmHDE9zd7apw/xNYkeulT4neWCPj3zn7uY1fKt7mS9snzWs1+2U9qOI3khRpV8TGEqHyhbKXMYS7FgBmMotf5WPIUBlYFsURDk4+bLB944wawmzfEsPltmvk8HltUKttASIfishOGR1tot8VKXlW+thGqqw+VwemvSTbVCiE8ORuMcq5TEbEgsATntyUm4JGlVm3pgygglrhTYFLjM/DAa7AKb9zyoBRzSJjZLiV42AscsgSI/CUKBbK4JLNnGq+K+lrU9rRYsviniZwi2EYBcl7xR6IgHRyxzA3uCK0dpbxw4bLxs4zQyzCwB8MS52W4Ns1r2F7Gx1oY3eaCHj58/9X4eey3vxCAMvzWLC9uV6AxsU2N4jCAzGOWJIgSrfAc52bEDijNooYWN/EYulV+JjvH+3/Zrplk0PDwpzA2sTm44sviuT2rfxG9MCSvEMzMhiU2yBbypI62d2C+WJr69R3q9itrRxFw+YFI0kNhe4dmRVFjqxZbW9RQGGiYhsSms3AOVWIMoOscpOj+IDOF8V8wOUciarYUYoJHnOJ4phwrJ5inFLHjiU8h0uH0A8ut63P6QJmKCKYyqWzRAJnUKqMWvnyEWkTkxuWtzBtLszb8OJkZIczFVVmNvCoZUdCT0zB9Bz8LdqAyd3zjBKVnzsvBkdGcAAs8gyxvbqtmA/dYczeoImxPCThHEcTgScbjK/7bhr5Rot82a2Tw9q0YN7oHVSquczBALxDUoZBdi+UeFToTf01qaTeJRnvBP8OVIW/Y6SPw8q/tNb8VNeWvoaAw8TJj24tuKqSRmKMqAXidBHaUKRoWP3jU6G0VNkxGNCyGZJjlMwVYy6h5EWEJZowWVGtKy/hBbxchW3JvREoYlH8EhiOsN84z3FuJoPhtqbXtpetjDzCRFdb2dQwuCDYi4uDqOfKgOUzz5m4hxFvvLZggnuIbyWylRlI8nk171e4M7QYbiGUScRRJZirGMsdZAmmbKFuRyN7V0FCgOMxTY3KtzJa5vlWTNl++RjxZdT8HN5dct60tuQz8BHwjPxgI1VTnynNJEWaRW8WgUi7agFr1vmhQFDZENo8xaUmTIxEx8aEIiFSOQ1Qk20uxI51dNE0KAzhUOMwYlC3LKUYOjKQGVgCLi4I5Mw1HImphThQFPAbKjhYsgJYgAltSfE7k37lpHJ96gj3eiRs0ZkjbMz3Vh5mLlmsQQSQ5HLkF+UVqijQGWm70IGUZ8l42KZroxiChS1xmPkU89SKtxbLjWNI1uESQSKL+Uq/EA/hB6dtKtinCgKOB2SkTBlLnKrLGrG6xq5DMqi3K6jnewFhpU0OACytIrOM5zMlxkZsoTNa1wbKugNtL2vVkU4UBTxuyo5iS+a5VBcGxXhvxEYdiHsfpQGx4yhRszZpBK5YjM7grYtYWtZFFgALC1XhThQGLh91cMgUZWYKALMxYNYSjM3Vj8eTU/NRTdaAA5TICclzn1bh8IpmuLNlMKkX7t8xraFEUBA2CVhFmLMYnDqTa5YKy62AB0c1Tbd6LKoGdcgUKQRcZX4gOoIJzDrWrRoDL2rsCHFIVnzMDGYib2NiytmuBo10Go9aad2YCwazZszOxzG7lpVms3cZkWw6AWrXFGgMPD7qQR5eFxEK5cpDXIyGcjzAg//ACZBr0y9hVzHbFSZizs4zRrG2UgZgpLKeVwwZrgi2tq0aNAZP9H0uX4kolJbNIGAdg6opU+HKBaNOQFsoI1vUmA2DDBIZIQVJAUgHwlQqKqkdcojFuou3zGtMUaAw4N1okylGkDJlCtmUkBVdAtitiAJG5i+vPSrr7JjPEvf4k0c7a/jj4WW3YfBTT371fpGgMh934mzB8zI0jSlGylMz5834bkHiNoSau4PC8JcoZ2AAAznMQAoXn9L+5NWKFAI0DRNCgGmgaJoGgBQo1DLiFXmQKApinCminCgHCiKAo0A4U6minCgCKcKaKIoBwo0KNAOFGgKNAEU6m0RQDhRFNp1AGlQo0AaN6bRoA3oUr012sDbnagHUKr8Zvl19j6a/qaPFbt36HuP/s/SgJ6aag4rfL/zr+lLjN8vvodP96AmoVE0h6Dv0P0/OkkhJ1Fuf/PyoDK2jjHzsoNgO3t3qpEtzc1LjBmlb3/kKIFAXBThSpUARThRpUARThSpUAaIpUqAdRFKlQBFOpUqANEUqVAGiKNKgFRFKlQCpUqVAKlSpUAqFKlQCNNNKlQCprUqVAYs3nb3/kKZSpUB/9k="/>
          <p:cNvSpPr>
            <a:spLocks noChangeAspect="1" noChangeArrowheads="1"/>
          </p:cNvSpPr>
          <p:nvPr/>
        </p:nvSpPr>
        <p:spPr bwMode="auto">
          <a:xfrm>
            <a:off x="155575" y="-1790700"/>
            <a:ext cx="429577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34148" name="AutoShape 4" descr="data:image/jpeg;base64,/9j/4AAQSkZJRgABAQAAAQABAAD/2wCEAAkGBxQQEBQUDxQVFRQUFRYVFRgWFxQXFRQXGBgWGBwVGBQYHCggGB0oHRUWITEhJSkrLi4uGSA0ODMsOCgtMCsBCgoKDg0OGxAQGzQlHyU3Lzc1LC4tLCw0LS8wLy0yLDc3NCwsNC8vNCw0NywuLCssLis3LTQsNzQsLCwrNCwsLP/AABEIANIA8AMBIgACEQEDEQH/xAAbAAABBQEBAAAAAAAAAAAAAAABAAIDBAUGB//EAEEQAAIBAgMGBAMFBAkEAwAAAAECAwARBBIhBQYTMUFRIjJhcSNSgQcUQpGhM2JywRYkQ1OCkrHR8BVEorI04eL/xAAZAQEAAwEBAAAAAAAAAAAAAAAAAgMEAQX/xAA0EQACAgECAwQIBQUBAAAAAAAAAQIDEQQSITFBE1FhoQUiMnGxwdHwI0KBkeEUQ1Ki8TP/2gAMAwEAAhEDEQA/AOzo0qIoBCiBSpwFAK1GlRoBCjSo0AqNK1GgEBRpUaAFGlRoAUrUaVAKlSpUAqVKlQCpUqVAKlSpUAqFGlQAoU6lQDaFqdQoCrRFKnCgEBRpURQCFGlRoBUQKDsFBLEADUk6Ae5rnNob74aI2TNKeXgAC/5mtf6XqMpKPMtrpsseILJ01Kue2VvUssiRywyQmT9mXByue17DX9K6KuxkpcjllU63iSFRpUq6VipUqVAKlRpWoAWo0aVAC1KjasDam9+GgJGYyMOkdm+hYkL+tcckuZZXVOx4gsm9alauag3xS68eGaFG8ruvgPvbX8r1Bid/8OptGkknrZVB/wAxv+lQ7WHeXLRXt4UTrLUq5fBb9YeQ2cSRerAFfzUm31FdNDKrqGRgynkVIIPsRUozjLkyq2iyr21gNKjVPae04sMmadwo6DmzeiqNTXW8cWVxi5PCWWW6VZWxtvxYtmWMOpUBrOuW6m4DDU3GlajGwudANSTyFE01lEpwlB7ZLDDSqOCYOoZeR1B7jofY86krpDkVRTqAFEUAaNIUaAVUds7XjwkeeU6nyqPM57Afz6UttbVTCRGSTXoq9Xboo/megry3F4mXGz3a7SOcqqOQ7KvYD/cmqbbdvBczfo9G7nulwii7i9oYnacwjHInwxqSEQfMx62+Y/Tnau62BuxFhAGIDy9XYcv4B+EfrU27ew0wcWUWMjWMj/Mew7KOg+tXNpbSiwyZ5mCjp1LHsqjU1yFePWlzJajVOx9lSsR8Opx0O15NpY2JFUCGKUTA28Vo+TM3qSBb19K72uN2bvRh42+HhWhikexlCqFLdzbQ9eptrpXZVKrrxyyvWJpxW3aunzFSrG25vLDhPC5Lyc8iWuB3YnRfrrUewt51xMnDaKSJypZc40dRzKmw71LfHOMlK01uzft4G9ajUeInWNS8jBVUXJJsAK5g79RcSyRSug8zgeUfNl5297V2U4x5nK6LLMuCydXRtXPYLfCGaZYoklZmawOVcthzbVrgWF6n23vPDhHCSZmYrmIQA5R0vci19fyrnaRxnJ3+lt3bNrz3G1aq20toR4aMyTNlUfmx+VR1NRz7VSPD8eUMi5Q2VrZ9eS2v5j2rzDaW0Jto4hQBck5YowdFB9fpct6dhULLVHlzL9JondJuXCK5svbS23idpScGAFUa9oweY+aRu3fp71twbJh2aqFl+8YuQ5Yltzb9wfhUdXP6XtW7sDYseBhOoLWzSv3trp2Ua2FV924DMzY2UeObSEH+ygHlA9W8x96gq3zlzfkaLNTHa41rFa/2f0MjeLY7DCSS4tuLiZAsaDXhxM7KoSNfrz5110+AjdckiIy2tYqCKyZW+94xVXWHCNnc9GntZUHfKDc+tq36thFZZkvtntim+PP3Z5L5/qcPt7cUG74M5T/dsfCf4WPL2OntXKYLaGIwMhClo2B8cbDwn3Q/6j6GvY653fV8MkIbExrI97RKdCW52uNcnccvzqqylL1o8DXpddOTVVi3J/uUpN9AuFWR4isr34aE6MP72/MJe/PnbS/Oqu7+xGnf73tFgSdUR7AAcwzLyUdl+p1rM2BsmbGGTFOFkYH4Yfwo7jQaW0RPlHYDvUJ3PxEs5ErQ8VhnYs+Z7E2zEAXtf2qG6Tw2smjsqa90IyUX1fP9F82dCduwQYjETTOrM2WKOOIrIwjjvqSpyqSzE2J5Wp2zzNtIh5l4WEBusfWe3LOeqfkD686fsfceGEhpzxmHQi0Y/wAP4vrp6V1NqujGT9r9jBddVH/y4v8AyfT3L5gtQp1CrjAVqIpCiKANBmABJNgBck8gB1NGuX+0DafCgESnxTXv/ALX/MkD2vUZy2rJbRU7bFBdTjt5dsnFzlteGt1jHZfmPqef5DpXXbg7D4cf3iQeOQeAH8KHr7tz9retchuzsv71iUjPkHjk/gXmPqSB9a9eUdqz0x3Pez1vSNqqgqIfa/kobb2smEhMkmp5KvV26KP5noK8yfEvi5xLiieHxI1kbXJGrHyj5RYH/Wpd6NqnGYnwaop4cQH4rm2b3Y2+lq9E2RsWODDCBgrAi8txcOx5k36dB6AUebZYXJEYKOiqUpLM5eSKW90YbDxYdALzSxRoBawUEMWAHQKP1qtvXvYsAMWHIabkWGqxf7t6dOvY4jbPh4c+JBkGHiJTDIJGGdvKSp5qhbSw6A1kbrbJ+9YhEPkXxSfwjp9TYfU1yVks4XUnVpqlDdN5Ucv9X9OHDvOg3T2B4DjMUC+hkjQ6l7AniNfmT0H17VZ3Yxc2KmbGYohYYVfJoAi5rZrNzICjUnv712qrblpblXn+/wBt8Ofu0R8Cn4pHIsPwew5n19qlKKrSf22U02z1Vko459f8V1x7yltbaUu1MSsUNxHfwKbgWHOV/p06cuZ11t55E2fhFwuH88o8bfiK8mZj3Y+EDte3KtHdLZq4LCtPP4XZc7k80TmE9+pHc26VyeCifamOJe4Vjmf9yJeSg9+Q9yT3qDylx9pmmDhKeFwrr82dJ9nmxuHGcQ48UgsnpH3/AMRH5AVqYndXDvMZ5c7NmznM3h06EW8oAAt2FaEOOTjfd4wSUQFsoGSMclUm/MgaAdBXOfaHtnhxjDxnxSC7+kfb/EQfoD3q1qEIceOPiYYyvv1HqvDl5I5fe3bpxk3hJ4MdxGO/eQjuenYe5rsdyN3vu0fFlHxpB15xodcvudCfoOlcxuJsb7xPxHF44bE9mf8ACv08x+neu921t6HCD4zeI6hF1c+tug9Taq6ln8SRq1s3FLS0r34+/wBWSbdwjTYWaOPRnjZV9yOV6x0mxc8axRQHCgKFkkkKkqALWhRTqf3jap9hb2R4qQR5HjZgWTNazgc7Ef8AOddDar+E+KZ5zc6PUnHjz4/eGVNm7PTDxLHELKvfUsTzZj1JOt6s1gbT3thhfhxh55L2yxC9j2v1PoL1f2FthcWjMqsjIxR0cWZT6/8AO9dU452ohOm3b2k1z6lvEzrGjPIbKgLMewFeXSPJtbGgC6qeXXhRDme1/wDUkdK2PtG21dhhkOi2aX1bmqfQeI+69qvbuwJs7CCWYEzT2yoovI1/JEo763Pa/pVE3vlt6Lmejpq/6entcevLgl9/ubeOxSYKFEiW7G0cEQ5u3b26lvc0/YuzTCrNKc88pDTP0J6KvZFGgH+9UYFGGDYvaDqJWGUDmsS8xDGObHuRz9qqYXfuB3sySInLO1ioNrjMAdL1buinxMvY2Si1Ws977/vz/Y6qhWDsfeuLFSiOKOW5BJJCBVA6khj6D6it+rIyUuKMtlU63iawxpFCnUK6VlYUaFOFAIV5bvvi+JjZB0jCxj6C5/8AJj+VepivHNtn+tT3/vpf/dqz6h8Ej1fRMU7JPuR2v2bYHLDJKecjZR/Cn/6LfkK3t5cQYsHOy6ERkA9i3hv+tQbmoBgYbdQx+pdia0Np4ITwvExsHUrft2P0NjU4RxXhGa+xPVOUuWfJHlO7M0ceLhaYhUVr36A5TYn0vau5xu0Tj3OGwbHh/wDcTC9gh/s4z1ZuV+31tjYT7P5M/wAaVAgP4ASzD2YAL+tdxs7AR4eMRwqFUfmT3J6n1qqqEsYfBGzW6mlyU4PMvJeJx32iARQ4aGMZYxmIA5DIFUD8mNTfZii5JzpnzKD3ygXH0uW/Kt3efYQxsQXNldDmRiLjXQqfQ/yFczgNwJc3xZlReR4eYsR2uQAP19q7KMlZuSFd1U9J2cpYf85NnePbxyyxYM3dEZppR5IFAOl+shtYDpz6V5/sVEbExCYgRlwXLHSw1sxPQkAfWvVG2DEMI+GiGRXUrcam5HmJ/EeVcrs/7Pnz/wBYlXIDyjzZm9LkDL+v86jbXNyTJ6PU6euuUc4+L8f46FXfbeUYi0MBvEDd26SMOQH7o5+p9tZ92casGHEeEAlxmI1OnhiAuBnPZQSbdz7Vd25uQ00wbDtHHHlVcpDeDKLaAebvzGt66LYGwIsGlo9XbzufM1unoPSuxhNzbZyzUaaOnUIcfD6kmydnrhISC2Y6yTSNzdubOf8AboBXke1cecRNJK17uxIHZeSrb0AAr1DffEmPAy25vlj+jkA/+OavON2sKJcZAh5GQE+y3c/+tRv5qCLfRixCd8uf04noEOXZezgSAXAuR88r9PYcvZa5PdLZhx+KeXE+NUs8l+UjHyof3dDp2AHI10u+WzpcbNDBFYKoMsjHyrc5VPqbCSw9fqNjYmx4sDCyqTbzyO552GpPRQAKns3SS/KjMtQq6XJP8SfkittYBsdgkHNONKbdECBLexLD8qwt+t5ipOGw5seUrjmL/wBmpHI9z9O9S4ja5jhmxx0ee0OEB5iMXs9j3OZ/oKyNwdj/AHiczSapEQddc8p1F+9vMfUrXJybe2PX4FtNMYR7W3lBY975+TeDa+zfBqqTEraYSZGBFmRQAQtugJv+XpU+D2gsKY7Gfhea0f7/AA1EQt6FwafvXgwJI2wzMmLnYRAobB0/G0g6qq6358q5Pe6FsNwsLxjIkaBsuVUVeYGg5m1zcnrSTcFjuFcFqZ7m/axw8Fz88YMzZavPilJQzuXLst7Zzz8R/Cua1z2r0dMOuFV8XjnDzBeYHhjB5RQqeVzpfmaj3B2ZwcIHI8c3jPfL+Aflr7sa5PfbbZxU/Ciu0cbZVA/tJDpcd9fCPr3qKXZw3Pmydknqr+zhwjHm/AjgSbbGL8ZyouptqsKX5L3Y9zzI7Cwv78YuPDxpgsMAqCzyW/NQT1JPiJ5+XvXR4HDpsrAlnsWAzPb8ch0CA9uQHoL1xe7Gz2x+MLzaqDxZj0JJ8KfUjl2U1ySaW38zJV2RnJ2cq4cl3s67cTY33fD8Rx8SazHuqfhX9bn39K6WqeF2iJZpI0UkRWDPplznXhjuQLX7XtV0itcEksI8XUTnOxynzf2htKjQqRSVaIoCnigFXl+/OzjDi2e3gm8anpewDL731/xV6gKr7S2dHiIzHMuZT9CD3B6Gq7Yb44Nej1PYWbny6nK/Z/tpOH93kYB1JMd/xqxuVB7gk6diOxrtK4DG/Z84PwJVZegkBUj/ABKCD+Qq7gd3toIMv3wIvoWkt7BwLfnVcJTisNGjU16e2TshYlno8nZgVTxu1oIP20saehYX/wAvOspd1y//AMnFYiXuocxof8K6/rWlgNgYaD9lCgPzEZm/zNc1bmT6GTbTHnJv3LHm/oZ0u+Ef/bxTz9ikT5f8xH8qycdvZjR5cIYx3ZJX09bBQK7oURXHCT/MThfTH+3n3t/88jypt9cYf7RR7In8walw+/OLU+IxuP3ksfzUiu23h3aixaE2CS28MgGt+zW8w/UdKy9g7jRIgbFjPIdSoYhE9PDbMfU6eneh12qWEz0o6rROvdKCT7sEmxd+IZiFnHBY8iTeM/4vw/XT1rrBWHNuhg2FuCB6qzqf0apNl7KkwnhikaWD+7ktnj9Y3FgR+4R7Hobo717R51y08+NWV4P5P6lffzDl8DJb8BRz7A6/kCT9K893Zxy4fFxSPooYhj2DArf6Xv8ASvY3QMCGAIIsQeRB5giuC2l9nrZycNIuQ8lkzXX0DgHMPcX9+dV3VyclKJs9H6qqNUqbXhP5nctiUCZy6hLXzEjLbvm5Vzcs7bUfhxXXBqfivqDiCD+zT93uao7J+z4KQcVIHA1yR3APu51I9gPeu2ghVFCoAqqLAAWAHYAVYt0/aWEZJumh/hvc+/GEvq/geb/aTiP6xHENFiiBAHK7Ejl6BFrT3T27hsLgBnccQM5ZBrIzFjayjn4cuvLSrm9+6TYuVZYXVWyhGD3AIBJBBAOupFrdql3b3NjwzCSU8WUeXSyJ6qDzPqfoBVShNWNpG2V+mlpIwk+K6LnkubCwUjO2KxItLIMqJ/cRcwn8R5sf9q8z3jxPGxk7E2BlZfZUOQH8lvXtFcFtPcF5MQ7xSIsbsXOYMWUsSSAo0bUm2o/TXt1bcUokPR+qrjZKVjxw4eHgWt7N4ligMODYMcihnQ3WGM2UeIcmNwB251yW5piXGI07KiIGYFjZcwFlH63Hqtd7PujEME+GhOUsVYu2pZ1IILW6aWsOV6x9jfZ/lfNi3VwOSJezfxMQDb0A+vSozhY5pl1Go00KJwTazn3swd8d4fvkgWO/Bj8vTO3VyOnYenvW5sPECLDx4bAkPiZhxJZBYpAGAuzHqVFlA78+ertrbivNiXdJEWJ2zahiy6aqFGh9NRp7V1GxNixYOPJEOfmY2zOe5P8ALkK7Cubm2yGo1OnVEYV8cdPHxJdmYBMPEscfJeZOrMTqWY9STc1Zp1qFaksHjSk5PLG0DT6bQ4VBTqAoigCKNKlQCpwoCiKAIoikKIoBURSFEUARRpUaAQpUqNAKnAUqVAKlRtSoBUqVKgFStSpUAqFGlQAtQIp1CgG0KcRQoBtA040KAqCiKlTDnrpViOAdvzoCnSq8YB2pv3YetAVBRFWfuvY0Pux9KAhFGrUeGHXWpjhx2oCjRFWThR0NEYX1oCsKeqE8hVpMMPU1ZSL6UBR+7NTCpHOtXhimmKgMujV58MO1vaovunrQFalVg4U9xSGFPpQEFKrS4TuakXCjtegKNKtE4YfLTThR2/1oChQq6cKPWoZMORy1/wBaAgpWqePDk89B+tW44bDTSgMygRVybDdtD2qFYCfSgIKFX0ww7XqGTC9qASoKeKApwoA0RQFOFAK1LhiiKcKAQFqcKFOFAK1ELSoigCKcKAoigDRoUaANLKKVGgG5BREYp1GgAFo0qNAClRpUA21NaOn0qAjVLUTTiKFANYXqMR1LQoBtqayg0+mmgKAqHF4sRBSwY5mCKFFyWIJt+hqYVBjcHxQviZCjh1ZctwQCPxAjqelAVP6QQ5WYZiqJxGOW2UWOhUkG/hItbQ1LBtyF2VQWBZiuqkAMGkSzHkPFE47cu4qv/RuKzqGfLImRx8Mk+a7ZihYEliTY2v0pz7twlJEu6q4sMrAcP4jSjhm3hszm3YWHSgHxbwwsrMucqoUk5R+MIVsCbm4deltasna0eTNZ/wBpwiuWziT5SDa3e/KxB61XfYEZMmVmUSBLhRF4cioq5SULCwjXS9vSp/8Ao8ZTK93+KJmLZSXcfMLWtawsAOQoBn/X4sxXx5gcoGW5Zs6xlVtzOZgP15a0Yt4IDIIyWVskjkOpXKImyuGPIEWJt1AJFxUbbuRZy6l0csWLLkBzZxIpN1scpBABvozDW9Nl3YhfVzIxzBixK3Y52Y3so0YOyECwym2lAWk23G0UMqLIyT2yWWxu3IMrEFSdefamvvDAADcm9wABrcSrBY66eNgNemtWE2YgjjS7WidXXUXJUki+nLU1Tk3ZhIABZSCxuOHclplnu11IbxIBqOVxQF+XaSqUXK5eRWcKq5mCrluxsbWBdRz1vpeq/wDSGHTz2YXj8B+MM6x/D+bxOg1t5geWtTS7MDNGwkkR40aMMvDGZGyEhlKFeaKdALW0sDVX+jUdlGeX4YAh1T4ADpIMll11jTz5tFt1NwLke1ozMkJzLI6M4VlIsFNrE8gTZiBfUKSNBQm2zGoXzHNK8KgAXLxhyw1IAFo21v0qJNgJxRK7yPKHVw7FQRlUrkyqoXLZn6X8R1psu7ysQeJJYTPOotCVV3Ega2aM3B4jc720tQE6bchMpiBbOsixHwmwdkZx4uVvAy35ZhbnUEe9EDIXXOUHD8WUAHi5Clrm+okQ35a6kVFLulAysuaUF1Idg9nZjIJRJe1gwe5FgB4m0q1/0FA0hjdk4gUFVWEgBVRABnjJtlQCxNudAWcXtWOERGXMvGdY1BU3DNyzAeUdzyGlUxvPhznsWJRpEYBTcNE6Iw19ZFset/SlNuxC8ccbGQrFC0KeKxAbLd9B5vAtug7VE+6UJfPmkDlZFLArrxJhPcgrYkONNORI1oC7Jt2FYjI7FFWThNmUgo/ysPqPcEWvcVDJvLCqlmEiqM4zFCBnjQyPH/EFVtOV1IvcWp8278UkRjlzOGlEzliMzuLakgADQKBlAtlFrVXfdaNkKPLMyHiHKTHo8qNG8twgJYiRzqbXcm3KwGjJtONZ0gJPEkQuosbWHQtyBNmIHUK3Y1Tl3nw6mVSzXhZ1kGU3BSMykjuMqtYjqCOYojd6MyCV3keVXRlclAQEBAQBVC5SHkB0v421qPFbrQSuXfPdhMDZrXEy5WU2HTW3UXPc0BZn21GshTLIzCQRHKoIztGJQLkj8Jvf0NKDbUbwiYZhGWRFJXzGR1RSBflmcDXUa35UINiIpzM8jvxhMWYpdnWPhAEKoUAKBoANRemJsBAkql5CZnSRn+GrB0KlXARAtwUU3IN7a3oBx25FxGjGYsuctZdFCaE89Rftf6VCd44QoYiQKU4l8twsYKjO2Umw8Q9tb8qUm7iNlzySNZ2kN+Fdna92zBLrobWUgWABB1vH/RmPKqmSXKIzEwHBUPGSpKNljHy8xY6nWgLmN2vFDKsUjEOyPILKxGVBc6gc7BiBzOVrcjU2CxQmjV1BCsLi9tR0OhII+tVMZsKOWUykuJboVdSAY8gIAUEEWId73B87VPszZy4dGVCTmdnYnKLs1r2VFCry5ADqeZJoC1QNONA0BnCqO2VkKxiG9zKoaxZfBZr3ZdQL25VeFQ4zGCILcMxdgiKtszMQTYXIA0VjckaA0BhYuXFNEYoOIJuNKc7BgqxqXZBxGGVgSI1tzylqa0uKe+kyxqVfl8Ro5njZkA55ok4yWGvltrWvgttJNII0V81rtfIMhzSIVILXJDRMPCD72pkW8EbnLEskjZ2jsoXzoWDLdmA0C3OvJl6m1AZf9a4qFONwRJcZs2fh8aIeJSPEcpk0bUJrzFR4VseDGTxGD/d0YMLcNggZnPXKTmVvXL61uxbciaGSVc5WMKT4TmOZFcKq8y3jAt30qWfayrHFIqPIspQLkyc5CAoOZha5YD062oClu9iJL5ZUnuUiu0mc/FIcuCpXKlivNDkOZQKhZZwc0vG4ZxUofhmQyCEcbh2RRdVvwtU1ItfS9amB2ukrKqq4zqzxswGWRUIVitiSNWHMC4Nxeo4Nt5wSsMxy5Q/hUZHZVfhkFrlgHF7AgHS970BnYWXFAKjibMz4YqSugjEhMgdwMqtw18QNrk6VR2Y+NCxriuOQEwzO6hs7B+I0ikILh1JCG3RVPU10eM20sMjI0clwEIICENxG4aBfHe5fw8ufOw1oYjeCKKF5ZQ6iORYpFIBZGYra4UkEWdWuCdDQGJmxmWUMZs/BHC0kvf4liSgyB8uS99b8q00kxC4eNTxDN95ynRmHDE9zd7apw/xNYkeulT4neWCPj3zn7uY1fKt7mS9snzWs1+2U9qOI3khRpV8TGEqHyhbKXMYS7FgBmMotf5WPIUBlYFsURDk4+bLB944wawmzfEsPltmvk8HltUKttASIfishOGR1tot8VKXlW+thGqqw+VwemvSTbVCiE8ORuMcq5TEbEgsATntyUm4JGlVm3pgygglrhTYFLjM/DAa7AKb9zyoBRzSJjZLiV42AscsgSI/CUKBbK4JLNnGq+K+lrU9rRYsviniZwi2EYBcl7xR6IgHRyxzA3uCK0dpbxw4bLxs4zQyzCwB8MS52W4Ns1r2F7Gx1oY3eaCHj58/9X4eey3vxCAMvzWLC9uV6AxsU2N4jCAzGOWJIgSrfAc52bEDijNooYWN/EYulV+JjvH+3/Zrplk0PDwpzA2sTm44sviuT2rfxG9MCSvEMzMhiU2yBbypI62d2C+WJr69R3q9itrRxFw+YFI0kNhe4dmRVFjqxZbW9RQGGiYhsSms3AOVWIMoOscpOj+IDOF8V8wOUciarYUYoJHnOJ4phwrJ5inFLHjiU8h0uH0A8ut63P6QJmKCKYyqWzRAJnUKqMWvnyEWkTkxuWtzBtLszb8OJkZIczFVVmNvCoZUdCT0zB9Bz8LdqAyd3zjBKVnzsvBkdGcAAs8gyxvbqtmA/dYczeoImxPCThHEcTgScbjK/7bhr5Rot82a2Tw9q0YN7oHVSquczBALxDUoZBdi+UeFToTf01qaTeJRnvBP8OVIW/Y6SPw8q/tNb8VNeWvoaAw8TJj24tuKqSRmKMqAXidBHaUKRoWP3jU6G0VNkxGNCyGZJjlMwVYy6h5EWEJZowWVGtKy/hBbxchW3JvREoYlH8EhiOsN84z3FuJoPhtqbXtpetjDzCRFdb2dQwuCDYi4uDqOfKgOUzz5m4hxFvvLZggnuIbyWylRlI8nk171e4M7QYbiGUScRRJZirGMsdZAmmbKFuRyN7V0FCgOMxTY3KtzJa5vlWTNl++RjxZdT8HN5dct60tuQz8BHwjPxgI1VTnynNJEWaRW8WgUi7agFr1vmhQFDZENo8xaUmTIxEx8aEIiFSOQ1Qk20uxI51dNE0KAzhUOMwYlC3LKUYOjKQGVgCLi4I5Mw1HImphThQFPAbKjhYsgJYgAltSfE7k37lpHJ96gj3eiRs0ZkjbMz3Vh5mLlmsQQSQ5HLkF+UVqijQGWm70IGUZ8l42KZroxiChS1xmPkU89SKtxbLjWNI1uESQSKL+Uq/EA/hB6dtKtinCgKOB2SkTBlLnKrLGrG6xq5DMqi3K6jnewFhpU0OACytIrOM5zMlxkZsoTNa1wbKugNtL2vVkU4UBTxuyo5iS+a5VBcGxXhvxEYdiHsfpQGx4yhRszZpBK5YjM7grYtYWtZFFgALC1XhThQGLh91cMgUZWYKALMxYNYSjM3Vj8eTU/NRTdaAA5TICclzn1bh8IpmuLNlMKkX7t8xraFEUBA2CVhFmLMYnDqTa5YKy62AB0c1Tbd6LKoGdcgUKQRcZX4gOoIJzDrWrRoDL2rsCHFIVnzMDGYib2NiytmuBo10Go9aad2YCwazZszOxzG7lpVms3cZkWw6AWrXFGgMPD7qQR5eFxEK5cpDXIyGcjzAg//ACZBr0y9hVzHbFSZizs4zRrG2UgZgpLKeVwwZrgi2tq0aNAZP9H0uX4kolJbNIGAdg6opU+HKBaNOQFsoI1vUmA2DDBIZIQVJAUgHwlQqKqkdcojFuou3zGtMUaAw4N1okylGkDJlCtmUkBVdAtitiAJG5i+vPSrr7JjPEvf4k0c7a/jj4WW3YfBTT371fpGgMh934mzB8zI0jSlGylMz5834bkHiNoSau4PC8JcoZ2AAAznMQAoXn9L+5NWKFAI0DRNCgGmgaJoGgBQo1DLiFXmQKApinCminCgHCiKAo0A4U6minCgCKcKaKIoBwo0KNAOFGgKNAEU6m0RQDhRFNp1AGlQo0AaN6bRoA3oUr012sDbnagHUKr8Zvl19j6a/qaPFbt36HuP/s/SgJ6aag4rfL/zr+lLjN8vvodP96AmoVE0h6Dv0P0/OkkhJ1Fuf/PyoDK2jjHzsoNgO3t3qpEtzc1LjBmlb3/kKIFAXBThSpUARThRpUARThSpUAaIpUqAdRFKlQBFOpUqANEUqVAGiKNKgFRFKlQCpUqVAKlSpUAqFKlQCNNNKlQCprUqVAYs3nb3/kKZSpUB/9k="/>
          <p:cNvSpPr>
            <a:spLocks noChangeAspect="1" noChangeArrowheads="1"/>
          </p:cNvSpPr>
          <p:nvPr/>
        </p:nvSpPr>
        <p:spPr bwMode="auto">
          <a:xfrm>
            <a:off x="155575" y="-1790700"/>
            <a:ext cx="429577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34150" name="Picture 6" descr="http://famousarabbrands.com/wp-content/uploads/2013/04/9.jpg"/>
          <p:cNvPicPr>
            <a:picLocks noChangeAspect="1" noChangeArrowheads="1"/>
          </p:cNvPicPr>
          <p:nvPr/>
        </p:nvPicPr>
        <p:blipFill>
          <a:blip r:embed="rId2" cstate="print"/>
          <a:srcRect/>
          <a:stretch>
            <a:fillRect/>
          </a:stretch>
        </p:blipFill>
        <p:spPr bwMode="auto">
          <a:xfrm>
            <a:off x="1" y="0"/>
            <a:ext cx="4648199" cy="3352799"/>
          </a:xfrm>
          <a:prstGeom prst="rect">
            <a:avLst/>
          </a:prstGeom>
          <a:noFill/>
        </p:spPr>
      </p:pic>
      <p:pic>
        <p:nvPicPr>
          <p:cNvPr id="134152" name="Picture 8" descr="http://www.designbolts.com/wp-content/uploads/2013/04/logo-story-3m1.jpg"/>
          <p:cNvPicPr>
            <a:picLocks noChangeAspect="1" noChangeArrowheads="1"/>
          </p:cNvPicPr>
          <p:nvPr/>
        </p:nvPicPr>
        <p:blipFill>
          <a:blip r:embed="rId3" cstate="print"/>
          <a:srcRect/>
          <a:stretch>
            <a:fillRect/>
          </a:stretch>
        </p:blipFill>
        <p:spPr bwMode="auto">
          <a:xfrm>
            <a:off x="4648200" y="0"/>
            <a:ext cx="4495800" cy="3352800"/>
          </a:xfrm>
          <a:prstGeom prst="rect">
            <a:avLst/>
          </a:prstGeom>
          <a:noFill/>
        </p:spPr>
      </p:pic>
      <p:pic>
        <p:nvPicPr>
          <p:cNvPr id="134154" name="Picture 10" descr="http://www.designbolts.com/wp-content/uploads/2013/04/Logo-Story-amazon1.jpg"/>
          <p:cNvPicPr>
            <a:picLocks noChangeAspect="1" noChangeArrowheads="1"/>
          </p:cNvPicPr>
          <p:nvPr/>
        </p:nvPicPr>
        <p:blipFill>
          <a:blip r:embed="rId4" cstate="print"/>
          <a:srcRect/>
          <a:stretch>
            <a:fillRect/>
          </a:stretch>
        </p:blipFill>
        <p:spPr bwMode="auto">
          <a:xfrm>
            <a:off x="1" y="3352800"/>
            <a:ext cx="4648199" cy="3505200"/>
          </a:xfrm>
          <a:prstGeom prst="rect">
            <a:avLst/>
          </a:prstGeom>
          <a:noFill/>
        </p:spPr>
      </p:pic>
      <p:pic>
        <p:nvPicPr>
          <p:cNvPr id="134156" name="Picture 12" descr="http://www.designbolts.com/wp-content/uploads/2013/04/logo-story-7eleven1.jpg"/>
          <p:cNvPicPr>
            <a:picLocks noChangeAspect="1" noChangeArrowheads="1"/>
          </p:cNvPicPr>
          <p:nvPr/>
        </p:nvPicPr>
        <p:blipFill>
          <a:blip r:embed="rId5" cstate="print"/>
          <a:srcRect/>
          <a:stretch>
            <a:fillRect/>
          </a:stretch>
        </p:blipFill>
        <p:spPr bwMode="auto">
          <a:xfrm>
            <a:off x="4648200" y="3352801"/>
            <a:ext cx="4495800" cy="350520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What is Brand Equity?</a:t>
            </a:r>
          </a:p>
        </p:txBody>
      </p:sp>
      <p:sp>
        <p:nvSpPr>
          <p:cNvPr id="29699" name="Rectangle 5"/>
          <p:cNvSpPr>
            <a:spLocks noGrp="1" noChangeArrowheads="1"/>
          </p:cNvSpPr>
          <p:nvPr>
            <p:ph type="body" idx="1"/>
          </p:nvPr>
        </p:nvSpPr>
        <p:spPr>
          <a:xfrm>
            <a:off x="533400" y="1600200"/>
            <a:ext cx="7543800" cy="4953000"/>
          </a:xfrm>
        </p:spPr>
        <p:txBody>
          <a:bodyPr/>
          <a:lstStyle/>
          <a:p>
            <a:pPr indent="4763" eaLnBrk="1" hangingPunct="1">
              <a:buFontTx/>
              <a:buNone/>
            </a:pPr>
            <a:r>
              <a:rPr lang="en-US" b="1" dirty="0" smtClean="0"/>
              <a:t>Brand equity</a:t>
            </a:r>
            <a:r>
              <a:rPr lang="en-US" dirty="0" smtClean="0"/>
              <a:t> is the added value endowed on products and services, which may be reflected in the way consumers, think, feel, and act with respect to the brand.</a:t>
            </a:r>
          </a:p>
          <a:p>
            <a:pPr indent="4763" eaLnBrk="1" hangingPunct="1">
              <a:buFontTx/>
              <a:buNone/>
            </a:pPr>
            <a:r>
              <a:rPr lang="en-US" dirty="0" smtClean="0">
                <a:latin typeface="Arial" pitchFamily="34" charset="0"/>
              </a:rPr>
              <a:t>Marketers and researchers use various perspectives to study brand equity. </a:t>
            </a:r>
          </a:p>
          <a:p>
            <a:pPr indent="4763" eaLnBrk="1" hangingPunct="1">
              <a:buFontTx/>
              <a:buNone/>
            </a:pPr>
            <a:r>
              <a:rPr lang="en-US" dirty="0" smtClean="0">
                <a:latin typeface="Arial" pitchFamily="34" charset="0"/>
              </a:rPr>
              <a:t>Customer-based approaches view it from the perspective of the consumer</a:t>
            </a:r>
            <a:endParaRPr lang="en-US" dirty="0" smtClean="0"/>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Cont…</a:t>
            </a:r>
          </a:p>
        </p:txBody>
      </p:sp>
      <p:sp>
        <p:nvSpPr>
          <p:cNvPr id="29699" name="Rectangle 5"/>
          <p:cNvSpPr>
            <a:spLocks noGrp="1" noChangeArrowheads="1"/>
          </p:cNvSpPr>
          <p:nvPr>
            <p:ph type="body" idx="1"/>
          </p:nvPr>
        </p:nvSpPr>
        <p:spPr>
          <a:xfrm>
            <a:off x="533400" y="1600200"/>
            <a:ext cx="8305800" cy="4953000"/>
          </a:xfrm>
        </p:spPr>
        <p:txBody>
          <a:bodyPr/>
          <a:lstStyle/>
          <a:p>
            <a:pPr indent="4763" eaLnBrk="1" hangingPunct="1">
              <a:buNone/>
            </a:pPr>
            <a:r>
              <a:rPr lang="en-US" dirty="0" smtClean="0">
                <a:latin typeface="Arial" pitchFamily="34" charset="0"/>
              </a:rPr>
              <a:t>There are three key ingredients of customer-based brand equity.</a:t>
            </a:r>
          </a:p>
          <a:p>
            <a:pPr indent="4763" algn="just" eaLnBrk="1" hangingPunct="1">
              <a:buFontTx/>
              <a:buNone/>
            </a:pPr>
            <a:r>
              <a:rPr lang="en-US" dirty="0" smtClean="0"/>
              <a:t>1.	</a:t>
            </a:r>
            <a:r>
              <a:rPr lang="en-US" sz="2800" dirty="0" smtClean="0"/>
              <a:t>Brand equity arises from differences in 	customers response. </a:t>
            </a:r>
          </a:p>
          <a:p>
            <a:pPr indent="4763" algn="just" eaLnBrk="1" hangingPunct="1">
              <a:buFontTx/>
              <a:buNone/>
            </a:pPr>
            <a:r>
              <a:rPr lang="en-US" sz="2800" dirty="0" smtClean="0"/>
              <a:t>2.	Differences in responses are a result of 	consumer’s brand knowledge which 	deals with 	all the thoughts, feelings, images, 	experiences and beliefs.</a:t>
            </a:r>
          </a:p>
          <a:p>
            <a:pPr indent="4763" algn="just" eaLnBrk="1" hangingPunct="1">
              <a:buFontTx/>
              <a:buNone/>
            </a:pPr>
            <a:r>
              <a:rPr lang="en-US" sz="2800" dirty="0" smtClean="0"/>
              <a:t> 3.	Brand equity is reflected in perceptions,     	references and behavior</a:t>
            </a: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pPr eaLnBrk="1" hangingPunct="1"/>
            <a:r>
              <a:rPr lang="en-US" smtClean="0"/>
              <a:t>Advantages of Strong Brands</a:t>
            </a:r>
          </a:p>
        </p:txBody>
      </p:sp>
      <p:sp>
        <p:nvSpPr>
          <p:cNvPr id="31746" name="Rectangle 3"/>
          <p:cNvSpPr>
            <a:spLocks noGrp="1" noChangeArrowheads="1"/>
          </p:cNvSpPr>
          <p:nvPr>
            <p:ph type="body" sz="half" idx="1"/>
          </p:nvPr>
        </p:nvSpPr>
        <p:spPr>
          <a:xfrm>
            <a:off x="457200" y="1600200"/>
            <a:ext cx="3810000" cy="4572000"/>
          </a:xfrm>
        </p:spPr>
        <p:txBody>
          <a:bodyPr/>
          <a:lstStyle/>
          <a:p>
            <a:pPr eaLnBrk="1" hangingPunct="1"/>
            <a:r>
              <a:rPr lang="en-US" dirty="0" smtClean="0"/>
              <a:t>Improved perceptions of product performance</a:t>
            </a:r>
          </a:p>
          <a:p>
            <a:pPr eaLnBrk="1" hangingPunct="1"/>
            <a:r>
              <a:rPr lang="en-US" dirty="0" smtClean="0"/>
              <a:t>Greater loyalty</a:t>
            </a:r>
          </a:p>
          <a:p>
            <a:pPr eaLnBrk="1" hangingPunct="1"/>
            <a:r>
              <a:rPr lang="en-US" dirty="0" smtClean="0"/>
              <a:t>Less vulnerability to competitive marketing actions</a:t>
            </a:r>
          </a:p>
          <a:p>
            <a:pPr eaLnBrk="1" hangingPunct="1"/>
            <a:r>
              <a:rPr lang="en-US" dirty="0" smtClean="0"/>
              <a:t>Less vulnerability to crises</a:t>
            </a:r>
          </a:p>
        </p:txBody>
      </p:sp>
      <p:sp>
        <p:nvSpPr>
          <p:cNvPr id="31747" name="Rectangle 4"/>
          <p:cNvSpPr>
            <a:spLocks noGrp="1" noChangeArrowheads="1"/>
          </p:cNvSpPr>
          <p:nvPr>
            <p:ph type="body" sz="half" idx="2"/>
          </p:nvPr>
        </p:nvSpPr>
        <p:spPr>
          <a:xfrm>
            <a:off x="4495800" y="1600200"/>
            <a:ext cx="3810000" cy="4572000"/>
          </a:xfrm>
        </p:spPr>
        <p:txBody>
          <a:bodyPr/>
          <a:lstStyle/>
          <a:p>
            <a:pPr eaLnBrk="1" hangingPunct="1"/>
            <a:r>
              <a:rPr lang="en-US" smtClean="0"/>
              <a:t>Larger margins</a:t>
            </a:r>
          </a:p>
          <a:p>
            <a:pPr eaLnBrk="1" hangingPunct="1"/>
            <a:r>
              <a:rPr lang="en-US" smtClean="0"/>
              <a:t>More inelastic consumer response</a:t>
            </a:r>
          </a:p>
          <a:p>
            <a:pPr eaLnBrk="1" hangingPunct="1"/>
            <a:r>
              <a:rPr lang="en-US" smtClean="0"/>
              <a:t>Greater trade cooperation</a:t>
            </a:r>
          </a:p>
          <a:p>
            <a:pPr eaLnBrk="1" hangingPunct="1"/>
            <a:r>
              <a:rPr lang="en-US" smtClean="0"/>
              <a:t>Increased marketing communications effectiveness</a:t>
            </a:r>
          </a:p>
          <a:p>
            <a:pPr eaLnBrk="1" hangingPunct="1"/>
            <a:r>
              <a:rPr lang="en-US" smtClean="0"/>
              <a:t>Possible licensing opportunities</a:t>
            </a: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What is a Brand Promise?</a:t>
            </a:r>
          </a:p>
        </p:txBody>
      </p:sp>
      <p:sp>
        <p:nvSpPr>
          <p:cNvPr id="35843" name="Rectangle 6"/>
          <p:cNvSpPr>
            <a:spLocks noGrp="1" noChangeArrowheads="1"/>
          </p:cNvSpPr>
          <p:nvPr>
            <p:ph type="body" idx="1"/>
          </p:nvPr>
        </p:nvSpPr>
        <p:spPr>
          <a:xfrm>
            <a:off x="457200" y="1066800"/>
            <a:ext cx="8229600" cy="4525963"/>
          </a:xfrm>
        </p:spPr>
        <p:txBody>
          <a:bodyPr/>
          <a:lstStyle/>
          <a:p>
            <a:pPr indent="4763" algn="ctr" eaLnBrk="1" hangingPunct="1">
              <a:buFontTx/>
              <a:buNone/>
            </a:pPr>
            <a:r>
              <a:rPr lang="en-US" dirty="0" smtClean="0"/>
              <a:t>A </a:t>
            </a:r>
            <a:r>
              <a:rPr lang="en-US" b="1" dirty="0" smtClean="0"/>
              <a:t>brand promise</a:t>
            </a:r>
            <a:r>
              <a:rPr lang="en-US" dirty="0" smtClean="0"/>
              <a:t> is the marketer’s vision of what the brand must be and do for consumers.</a:t>
            </a:r>
          </a:p>
          <a:p>
            <a:pPr indent="4763" algn="ctr" eaLnBrk="1" hangingPunct="1">
              <a:spcBef>
                <a:spcPct val="0"/>
              </a:spcBef>
              <a:spcAft>
                <a:spcPct val="0"/>
              </a:spcAft>
              <a:buClrTx/>
              <a:buFontTx/>
              <a:buNone/>
            </a:pPr>
            <a:endParaRPr lang="en-US" dirty="0" smtClean="0"/>
          </a:p>
        </p:txBody>
      </p:sp>
      <p:pic>
        <p:nvPicPr>
          <p:cNvPr id="185346" name="Picture 2" descr="http://narrativebranding.files.wordpress.com/2011/03/purplepromise.jpg"/>
          <p:cNvPicPr>
            <a:picLocks noChangeAspect="1" noChangeArrowheads="1"/>
          </p:cNvPicPr>
          <p:nvPr/>
        </p:nvPicPr>
        <p:blipFill>
          <a:blip r:embed="rId3" cstate="print"/>
          <a:srcRect/>
          <a:stretch>
            <a:fillRect/>
          </a:stretch>
        </p:blipFill>
        <p:spPr bwMode="auto">
          <a:xfrm>
            <a:off x="0" y="3657600"/>
            <a:ext cx="4724400" cy="2286000"/>
          </a:xfrm>
          <a:prstGeom prst="rect">
            <a:avLst/>
          </a:prstGeom>
          <a:noFill/>
        </p:spPr>
      </p:pic>
      <p:pic>
        <p:nvPicPr>
          <p:cNvPr id="185348" name="Picture 4" descr="Corporate Brand: Panasonic / Brand Promise: Panasonic is committed to creating a better life and a better world, continuously contributing to the evolution of society and to the happiness of people around the globe. / Brand Slogan: A Better Life, A Better World"/>
          <p:cNvPicPr>
            <a:picLocks noChangeAspect="1" noChangeArrowheads="1"/>
          </p:cNvPicPr>
          <p:nvPr/>
        </p:nvPicPr>
        <p:blipFill>
          <a:blip r:embed="rId4" cstate="print"/>
          <a:srcRect/>
          <a:stretch>
            <a:fillRect/>
          </a:stretch>
        </p:blipFill>
        <p:spPr bwMode="auto">
          <a:xfrm>
            <a:off x="4724400" y="2971800"/>
            <a:ext cx="4419600" cy="3886200"/>
          </a:xfrm>
          <a:prstGeom prst="rect">
            <a:avLst/>
          </a:prstGeom>
          <a:noFill/>
        </p:spPr>
      </p:pic>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Brand Equity Models</a:t>
            </a:r>
          </a:p>
        </p:txBody>
      </p:sp>
      <p:sp>
        <p:nvSpPr>
          <p:cNvPr id="5" name="Rounded Rectangle 4"/>
          <p:cNvSpPr/>
          <p:nvPr/>
        </p:nvSpPr>
        <p:spPr>
          <a:xfrm>
            <a:off x="2057400" y="1905000"/>
            <a:ext cx="46482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Brand Asset Valuator (BAV)</a:t>
            </a:r>
          </a:p>
        </p:txBody>
      </p:sp>
      <p:sp>
        <p:nvSpPr>
          <p:cNvPr id="6" name="Rounded Rectangle 5"/>
          <p:cNvSpPr/>
          <p:nvPr/>
        </p:nvSpPr>
        <p:spPr>
          <a:xfrm>
            <a:off x="2057400" y="2971800"/>
            <a:ext cx="46482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err="1">
                <a:solidFill>
                  <a:schemeClr val="tx1"/>
                </a:solidFill>
              </a:rPr>
              <a:t>Brandz</a:t>
            </a:r>
            <a:endParaRPr lang="en-US" sz="2800" dirty="0">
              <a:solidFill>
                <a:schemeClr val="tx1"/>
              </a:solidFill>
            </a:endParaRPr>
          </a:p>
        </p:txBody>
      </p:sp>
      <p:sp>
        <p:nvSpPr>
          <p:cNvPr id="7" name="Rounded Rectangle 6"/>
          <p:cNvSpPr/>
          <p:nvPr/>
        </p:nvSpPr>
        <p:spPr>
          <a:xfrm>
            <a:off x="2057400" y="4038600"/>
            <a:ext cx="46482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Brand Resonance</a:t>
            </a: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dirty="0" smtClean="0"/>
              <a:t>BAV Model</a:t>
            </a:r>
          </a:p>
        </p:txBody>
      </p:sp>
      <p:pic>
        <p:nvPicPr>
          <p:cNvPr id="39939" name="Picture 2"/>
          <p:cNvPicPr>
            <a:picLocks noChangeAspect="1" noChangeArrowheads="1"/>
          </p:cNvPicPr>
          <p:nvPr/>
        </p:nvPicPr>
        <p:blipFill>
          <a:blip r:embed="rId3" cstate="print"/>
          <a:srcRect/>
          <a:stretch>
            <a:fillRect/>
          </a:stretch>
        </p:blipFill>
        <p:spPr bwMode="auto">
          <a:xfrm>
            <a:off x="762000" y="1905000"/>
            <a:ext cx="6634163" cy="4432300"/>
          </a:xfrm>
          <a:prstGeom prst="rect">
            <a:avLst/>
          </a:prstGeom>
          <a:noFill/>
          <a:ln w="9525">
            <a:noFill/>
            <a:miter lim="800000"/>
            <a:headEnd/>
            <a:tailEnd/>
          </a:ln>
        </p:spPr>
      </p:pic>
      <p:sp>
        <p:nvSpPr>
          <p:cNvPr id="6" name="TextBox 5"/>
          <p:cNvSpPr txBox="1"/>
          <p:nvPr/>
        </p:nvSpPr>
        <p:spPr>
          <a:xfrm>
            <a:off x="422830" y="914400"/>
            <a:ext cx="8721170" cy="1200329"/>
          </a:xfrm>
          <a:prstGeom prst="rect">
            <a:avLst/>
          </a:prstGeom>
          <a:noFill/>
        </p:spPr>
        <p:txBody>
          <a:bodyPr wrap="none" rtlCol="0">
            <a:spAutoFit/>
          </a:bodyPr>
          <a:lstStyle/>
          <a:p>
            <a:r>
              <a:rPr lang="en-US" dirty="0" smtClean="0">
                <a:latin typeface="Arial" pitchFamily="34" charset="0"/>
              </a:rPr>
              <a:t>Advertising agency Young and Rubicam (Y&amp;R) developed a model of brand equity </a:t>
            </a:r>
          </a:p>
          <a:p>
            <a:r>
              <a:rPr lang="en-US" dirty="0" smtClean="0">
                <a:latin typeface="Arial" pitchFamily="34" charset="0"/>
              </a:rPr>
              <a:t>called the </a:t>
            </a:r>
            <a:r>
              <a:rPr lang="en-US" dirty="0" err="1" smtClean="0">
                <a:latin typeface="Arial" pitchFamily="34" charset="0"/>
              </a:rPr>
              <a:t>BrandAsset</a:t>
            </a:r>
            <a:r>
              <a:rPr lang="en-US" dirty="0" smtClean="0">
                <a:latin typeface="Arial" pitchFamily="34" charset="0"/>
              </a:rPr>
              <a:t>® Valuator (BAV). Based on research with almost 800,000 </a:t>
            </a:r>
          </a:p>
          <a:p>
            <a:r>
              <a:rPr lang="en-US" dirty="0" smtClean="0">
                <a:latin typeface="Arial" pitchFamily="34" charset="0"/>
              </a:rPr>
              <a:t>consumers in 51 countries, BAV compares the brand equity of thousands of brands </a:t>
            </a:r>
          </a:p>
          <a:p>
            <a:r>
              <a:rPr lang="en-US" dirty="0" smtClean="0">
                <a:latin typeface="Arial" pitchFamily="34" charset="0"/>
              </a:rPr>
              <a:t>across hundreds of different categories.</a:t>
            </a:r>
            <a:endParaRPr lang="en-GB" dirty="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5" name="Title 4"/>
          <p:cNvSpPr>
            <a:spLocks noGrp="1"/>
          </p:cNvSpPr>
          <p:nvPr>
            <p:ph type="title"/>
          </p:nvPr>
        </p:nvSpPr>
        <p:spPr/>
        <p:txBody>
          <a:bodyPr/>
          <a:lstStyle/>
          <a:p>
            <a:pPr eaLnBrk="1" hangingPunct="1"/>
            <a:r>
              <a:rPr lang="en-US" dirty="0" smtClean="0"/>
              <a:t>Universe of Brand Performance</a:t>
            </a:r>
          </a:p>
        </p:txBody>
      </p:sp>
      <p:pic>
        <p:nvPicPr>
          <p:cNvPr id="41987" name="Picture 2"/>
          <p:cNvPicPr>
            <a:picLocks noChangeAspect="1" noChangeArrowheads="1"/>
          </p:cNvPicPr>
          <p:nvPr/>
        </p:nvPicPr>
        <p:blipFill>
          <a:blip r:embed="rId3" cstate="print"/>
          <a:srcRect l="1672" r="7204" b="5801"/>
          <a:stretch>
            <a:fillRect/>
          </a:stretch>
        </p:blipFill>
        <p:spPr bwMode="auto">
          <a:xfrm>
            <a:off x="685800" y="1066800"/>
            <a:ext cx="7924800" cy="5562600"/>
          </a:xfrm>
          <a:prstGeom prst="rect">
            <a:avLst/>
          </a:prstGeom>
          <a:noFill/>
          <a:ln w="9525">
            <a:noFill/>
            <a:miter lim="800000"/>
            <a:headEnd/>
            <a:tailEnd/>
          </a:ln>
        </p:spPr>
      </p:pic>
      <p:sp>
        <p:nvSpPr>
          <p:cNvPr id="6" name="Rectangle 5"/>
          <p:cNvSpPr/>
          <p:nvPr/>
        </p:nvSpPr>
        <p:spPr>
          <a:xfrm>
            <a:off x="6019800" y="5715000"/>
            <a:ext cx="6096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dirty="0" err="1" smtClean="0"/>
              <a:t>Brandz</a:t>
            </a:r>
            <a:r>
              <a:rPr lang="en-US" dirty="0" smtClean="0"/>
              <a:t>: Brand Dynamics Pyramid</a:t>
            </a:r>
          </a:p>
        </p:txBody>
      </p:sp>
      <p:pic>
        <p:nvPicPr>
          <p:cNvPr id="44035" name="Picture 2"/>
          <p:cNvPicPr>
            <a:picLocks noChangeAspect="1" noChangeArrowheads="1"/>
          </p:cNvPicPr>
          <p:nvPr/>
        </p:nvPicPr>
        <p:blipFill>
          <a:blip r:embed="rId3" cstate="print"/>
          <a:srcRect/>
          <a:stretch>
            <a:fillRect/>
          </a:stretch>
        </p:blipFill>
        <p:spPr bwMode="auto">
          <a:xfrm>
            <a:off x="381000" y="1143000"/>
            <a:ext cx="7669213" cy="44624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t>
            </a:r>
            <a:endParaRPr lang="en-GB" dirty="0"/>
          </a:p>
        </p:txBody>
      </p:sp>
      <p:sp>
        <p:nvSpPr>
          <p:cNvPr id="3" name="TextBox 2"/>
          <p:cNvSpPr txBox="1"/>
          <p:nvPr/>
        </p:nvSpPr>
        <p:spPr>
          <a:xfrm>
            <a:off x="0" y="1295400"/>
            <a:ext cx="9127820" cy="4062651"/>
          </a:xfrm>
          <a:prstGeom prst="rect">
            <a:avLst/>
          </a:prstGeom>
          <a:noFill/>
        </p:spPr>
        <p:txBody>
          <a:bodyPr wrap="none" rtlCol="0">
            <a:spAutoFit/>
          </a:bodyPr>
          <a:lstStyle/>
          <a:p>
            <a:pPr algn="just" eaLnBrk="1" hangingPunct="1"/>
            <a:r>
              <a:rPr lang="en-US" dirty="0" smtClean="0">
                <a:latin typeface="Arial" pitchFamily="34" charset="0"/>
              </a:rPr>
              <a:t>• </a:t>
            </a:r>
            <a:r>
              <a:rPr lang="en-US" sz="2400" dirty="0" smtClean="0">
                <a:latin typeface="Arial" pitchFamily="34" charset="0"/>
              </a:rPr>
              <a:t>Bonding. Rational and emotional attachments to the brand to the</a:t>
            </a:r>
          </a:p>
          <a:p>
            <a:pPr algn="just" eaLnBrk="1" hangingPunct="1"/>
            <a:r>
              <a:rPr lang="en-US" sz="2400" dirty="0" smtClean="0">
                <a:latin typeface="Arial" pitchFamily="34" charset="0"/>
              </a:rPr>
              <a:t> exclusion of most other brands</a:t>
            </a:r>
          </a:p>
          <a:p>
            <a:pPr algn="just" eaLnBrk="1" hangingPunct="1"/>
            <a:r>
              <a:rPr lang="en-US" sz="2400" dirty="0" smtClean="0">
                <a:latin typeface="Arial" pitchFamily="34" charset="0"/>
              </a:rPr>
              <a:t>• Advantage. Belief that the brand has an emotional or rational </a:t>
            </a:r>
          </a:p>
          <a:p>
            <a:pPr algn="just" eaLnBrk="1" hangingPunct="1"/>
            <a:r>
              <a:rPr lang="en-US" sz="2400" dirty="0" smtClean="0">
                <a:latin typeface="Arial" pitchFamily="34" charset="0"/>
              </a:rPr>
              <a:t>  advantage over other brands in the category</a:t>
            </a:r>
          </a:p>
          <a:p>
            <a:pPr algn="just" eaLnBrk="1" hangingPunct="1"/>
            <a:r>
              <a:rPr lang="en-US" sz="2400" dirty="0" smtClean="0">
                <a:latin typeface="Arial" pitchFamily="34" charset="0"/>
              </a:rPr>
              <a:t>• Performance. Belief that it delivers acceptable product </a:t>
            </a:r>
          </a:p>
          <a:p>
            <a:pPr algn="just" eaLnBrk="1" hangingPunct="1"/>
            <a:r>
              <a:rPr lang="en-US" sz="2400" dirty="0" smtClean="0">
                <a:latin typeface="Arial" pitchFamily="34" charset="0"/>
              </a:rPr>
              <a:t>  performance and is on the consumer’s short-list</a:t>
            </a:r>
          </a:p>
          <a:p>
            <a:pPr algn="just" eaLnBrk="1" hangingPunct="1"/>
            <a:r>
              <a:rPr lang="en-US" sz="2400" dirty="0" smtClean="0">
                <a:latin typeface="Arial" pitchFamily="34" charset="0"/>
              </a:rPr>
              <a:t>• Relevance. Relevance to consumer’s needs, in the right price </a:t>
            </a:r>
          </a:p>
          <a:p>
            <a:pPr algn="just" eaLnBrk="1" hangingPunct="1"/>
            <a:r>
              <a:rPr lang="en-US" sz="2400" dirty="0" smtClean="0">
                <a:latin typeface="Arial" pitchFamily="34" charset="0"/>
              </a:rPr>
              <a:t>  range or in the consideration set</a:t>
            </a:r>
          </a:p>
          <a:p>
            <a:pPr algn="just" eaLnBrk="1" hangingPunct="1"/>
            <a:r>
              <a:rPr lang="en-US" sz="2400" dirty="0" smtClean="0">
                <a:latin typeface="Arial" pitchFamily="34" charset="0"/>
              </a:rPr>
              <a:t>• Presence. Active familiarity based on past trial, saliency, or </a:t>
            </a:r>
          </a:p>
          <a:p>
            <a:pPr algn="just" eaLnBrk="1" hangingPunct="1"/>
            <a:r>
              <a:rPr lang="en-US" sz="2400" dirty="0" smtClean="0">
                <a:latin typeface="Arial" pitchFamily="34" charset="0"/>
              </a:rPr>
              <a:t>   knowledge of brand promise</a:t>
            </a:r>
          </a:p>
          <a:p>
            <a:pPr algn="just"/>
            <a:endParaRPr lang="en-GB"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dirty="0" smtClean="0"/>
              <a:t>Brand Resonance Pyramid</a:t>
            </a:r>
          </a:p>
        </p:txBody>
      </p:sp>
      <p:pic>
        <p:nvPicPr>
          <p:cNvPr id="46083" name="Picture 2"/>
          <p:cNvPicPr>
            <a:picLocks noChangeAspect="1" noChangeArrowheads="1"/>
          </p:cNvPicPr>
          <p:nvPr/>
        </p:nvPicPr>
        <p:blipFill>
          <a:blip r:embed="rId3" cstate="print"/>
          <a:srcRect/>
          <a:stretch>
            <a:fillRect/>
          </a:stretch>
        </p:blipFill>
        <p:spPr bwMode="auto">
          <a:xfrm>
            <a:off x="228600" y="1600200"/>
            <a:ext cx="7681913" cy="44958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mtClean="0"/>
              <a:t>Brand Building Blocks</a:t>
            </a:r>
          </a:p>
        </p:txBody>
      </p:sp>
      <p:pic>
        <p:nvPicPr>
          <p:cNvPr id="48131" name="Picture 2"/>
          <p:cNvPicPr>
            <a:picLocks noChangeAspect="1" noChangeArrowheads="1"/>
          </p:cNvPicPr>
          <p:nvPr/>
        </p:nvPicPr>
        <p:blipFill>
          <a:blip r:embed="rId3" cstate="print"/>
          <a:srcRect/>
          <a:stretch>
            <a:fillRect/>
          </a:stretch>
        </p:blipFill>
        <p:spPr bwMode="auto">
          <a:xfrm>
            <a:off x="1828800" y="1295400"/>
            <a:ext cx="4953000" cy="48895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t>
            </a:r>
            <a:endParaRPr lang="en-GB" dirty="0"/>
          </a:p>
        </p:txBody>
      </p:sp>
      <p:sp>
        <p:nvSpPr>
          <p:cNvPr id="3" name="TextBox 2"/>
          <p:cNvSpPr txBox="1"/>
          <p:nvPr/>
        </p:nvSpPr>
        <p:spPr>
          <a:xfrm>
            <a:off x="0" y="1219200"/>
            <a:ext cx="9144000" cy="4062651"/>
          </a:xfrm>
          <a:prstGeom prst="rect">
            <a:avLst/>
          </a:prstGeom>
          <a:noFill/>
        </p:spPr>
        <p:txBody>
          <a:bodyPr wrap="square" rtlCol="0">
            <a:spAutoFit/>
          </a:bodyPr>
          <a:lstStyle/>
          <a:p>
            <a:pPr eaLnBrk="1" hangingPunct="1">
              <a:buFont typeface="Arial" pitchFamily="34" charset="0"/>
              <a:buChar char="•"/>
            </a:pPr>
            <a:r>
              <a:rPr lang="en-US" sz="2000" dirty="0" smtClean="0">
                <a:latin typeface="+mn-lt"/>
              </a:rPr>
              <a:t>Brand salience is how often and how easily customers think of the brand under various purchase or consumption situations.</a:t>
            </a:r>
          </a:p>
          <a:p>
            <a:pPr eaLnBrk="1" hangingPunct="1"/>
            <a:r>
              <a:rPr lang="en-US" sz="2000" dirty="0" smtClean="0">
                <a:latin typeface="+mn-lt"/>
              </a:rPr>
              <a:t>• Brand performance is how well the product or service meets customers’ functional </a:t>
            </a:r>
          </a:p>
          <a:p>
            <a:pPr eaLnBrk="1" hangingPunct="1"/>
            <a:r>
              <a:rPr lang="en-US" sz="2000" dirty="0" smtClean="0">
                <a:latin typeface="+mn-lt"/>
              </a:rPr>
              <a:t>  needs.</a:t>
            </a:r>
          </a:p>
          <a:p>
            <a:pPr eaLnBrk="1" hangingPunct="1"/>
            <a:r>
              <a:rPr lang="en-US" sz="2000" dirty="0" smtClean="0">
                <a:latin typeface="+mn-lt"/>
              </a:rPr>
              <a:t>• Brand imagery describes the extrinsic properties of the product or service, including </a:t>
            </a:r>
          </a:p>
          <a:p>
            <a:pPr eaLnBrk="1" hangingPunct="1"/>
            <a:r>
              <a:rPr lang="en-US" sz="2000" dirty="0" smtClean="0">
                <a:latin typeface="+mn-lt"/>
              </a:rPr>
              <a:t>   the ways in which the brand attempts to meet customers’ psychological or social          needs.</a:t>
            </a:r>
          </a:p>
          <a:p>
            <a:pPr eaLnBrk="1" hangingPunct="1"/>
            <a:r>
              <a:rPr lang="en-US" sz="2000" dirty="0" smtClean="0">
                <a:latin typeface="+mn-lt"/>
              </a:rPr>
              <a:t>• Brand judgments focus on customers’ own personal opinions and evaluations.</a:t>
            </a:r>
          </a:p>
          <a:p>
            <a:pPr eaLnBrk="1" hangingPunct="1"/>
            <a:r>
              <a:rPr lang="en-US" sz="2000" dirty="0" smtClean="0">
                <a:latin typeface="+mn-lt"/>
              </a:rPr>
              <a:t>• Brand feelings are customers’ emotional responses and reactions with respect to the </a:t>
            </a:r>
          </a:p>
          <a:p>
            <a:pPr eaLnBrk="1" hangingPunct="1"/>
            <a:r>
              <a:rPr lang="en-US" sz="2000" dirty="0" smtClean="0">
                <a:latin typeface="+mn-lt"/>
              </a:rPr>
              <a:t>   brand.</a:t>
            </a:r>
          </a:p>
          <a:p>
            <a:pPr eaLnBrk="1" hangingPunct="1"/>
            <a:r>
              <a:rPr lang="en-US" sz="2000" dirty="0" smtClean="0">
                <a:latin typeface="+mn-lt"/>
              </a:rPr>
              <a:t>• Brand resonance describes the relationship customers have with the brand and the </a:t>
            </a:r>
          </a:p>
          <a:p>
            <a:pPr eaLnBrk="1" hangingPunct="1"/>
            <a:r>
              <a:rPr lang="en-US" sz="2000" dirty="0" smtClean="0">
                <a:latin typeface="+mn-lt"/>
              </a:rPr>
              <a:t>   extent to which they feel they’re “in sync” with it.</a:t>
            </a:r>
          </a:p>
          <a:p>
            <a:endParaRPr lang="en-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Brand Elements</a:t>
            </a:r>
          </a:p>
        </p:txBody>
      </p:sp>
      <p:sp>
        <p:nvSpPr>
          <p:cNvPr id="54275" name="Rectangle 10"/>
          <p:cNvSpPr>
            <a:spLocks noGrp="1" noChangeArrowheads="1"/>
          </p:cNvSpPr>
          <p:nvPr>
            <p:ph type="body" sz="half" idx="1"/>
          </p:nvPr>
        </p:nvSpPr>
        <p:spPr/>
        <p:txBody>
          <a:bodyPr/>
          <a:lstStyle/>
          <a:p>
            <a:pPr eaLnBrk="1" hangingPunct="1"/>
            <a:r>
              <a:rPr lang="en-US" smtClean="0"/>
              <a:t>Brand names</a:t>
            </a:r>
          </a:p>
          <a:p>
            <a:pPr eaLnBrk="1" hangingPunct="1"/>
            <a:r>
              <a:rPr lang="en-US" smtClean="0"/>
              <a:t>Slogans</a:t>
            </a:r>
          </a:p>
          <a:p>
            <a:pPr eaLnBrk="1" hangingPunct="1"/>
            <a:r>
              <a:rPr lang="en-US" smtClean="0"/>
              <a:t>Characters</a:t>
            </a:r>
          </a:p>
        </p:txBody>
      </p:sp>
      <p:sp>
        <p:nvSpPr>
          <p:cNvPr id="54276" name="Rectangle 11"/>
          <p:cNvSpPr>
            <a:spLocks noGrp="1" noChangeArrowheads="1"/>
          </p:cNvSpPr>
          <p:nvPr>
            <p:ph type="body" sz="half" idx="2"/>
          </p:nvPr>
        </p:nvSpPr>
        <p:spPr/>
        <p:txBody>
          <a:bodyPr/>
          <a:lstStyle/>
          <a:p>
            <a:pPr eaLnBrk="1" hangingPunct="1"/>
            <a:r>
              <a:rPr lang="en-US" smtClean="0"/>
              <a:t>Symbols</a:t>
            </a:r>
          </a:p>
          <a:p>
            <a:pPr eaLnBrk="1" hangingPunct="1"/>
            <a:r>
              <a:rPr lang="en-US" smtClean="0"/>
              <a:t>Logos</a:t>
            </a:r>
          </a:p>
          <a:p>
            <a:pPr eaLnBrk="1" hangingPunct="1"/>
            <a:r>
              <a:rPr lang="en-US" smtClean="0"/>
              <a:t>URLs</a:t>
            </a:r>
          </a:p>
        </p:txBody>
      </p:sp>
      <p:sp>
        <p:nvSpPr>
          <p:cNvPr id="6" name="TextBox 5"/>
          <p:cNvSpPr txBox="1"/>
          <p:nvPr/>
        </p:nvSpPr>
        <p:spPr>
          <a:xfrm>
            <a:off x="0" y="3657600"/>
            <a:ext cx="8610600" cy="2554545"/>
          </a:xfrm>
          <a:prstGeom prst="rect">
            <a:avLst/>
          </a:prstGeom>
          <a:noFill/>
        </p:spPr>
        <p:txBody>
          <a:bodyPr wrap="square" rtlCol="0">
            <a:spAutoFit/>
          </a:bodyPr>
          <a:lstStyle/>
          <a:p>
            <a:r>
              <a:rPr lang="en-US" sz="4000" dirty="0" smtClean="0">
                <a:solidFill>
                  <a:srgbClr val="FF3300"/>
                </a:solidFill>
                <a:latin typeface="Arial" pitchFamily="34" charset="0"/>
              </a:rPr>
              <a:t>Nike </a:t>
            </a:r>
            <a:r>
              <a:rPr lang="en-US" sz="4000" dirty="0" smtClean="0">
                <a:latin typeface="Arial" pitchFamily="34" charset="0"/>
              </a:rPr>
              <a:t>has the distinctive “swoosh” logo, the empowering “Just Do It” slogan, and the “Nike” name from the Greek winged goddess of victory.</a:t>
            </a:r>
            <a:endParaRPr lang="en-GB" sz="4000" dirty="0"/>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6321" name="Rectangle 8"/>
          <p:cNvSpPr>
            <a:spLocks noGrp="1" noChangeArrowheads="1"/>
          </p:cNvSpPr>
          <p:nvPr>
            <p:ph type="title"/>
          </p:nvPr>
        </p:nvSpPr>
        <p:spPr/>
        <p:txBody>
          <a:bodyPr/>
          <a:lstStyle/>
          <a:p>
            <a:pPr eaLnBrk="1" hangingPunct="1"/>
            <a:r>
              <a:rPr lang="en-US" smtClean="0"/>
              <a:t>Brand Element Choice Criteria</a:t>
            </a:r>
          </a:p>
        </p:txBody>
      </p:sp>
      <p:sp>
        <p:nvSpPr>
          <p:cNvPr id="56323" name="Rectangle 10"/>
          <p:cNvSpPr>
            <a:spLocks noGrp="1" noChangeArrowheads="1"/>
          </p:cNvSpPr>
          <p:nvPr>
            <p:ph type="body" sz="half" idx="4294967295"/>
          </p:nvPr>
        </p:nvSpPr>
        <p:spPr>
          <a:xfrm>
            <a:off x="5372100" y="1600200"/>
            <a:ext cx="3771900" cy="4572000"/>
          </a:xfrm>
          <a:prstGeom prst="rect">
            <a:avLst/>
          </a:prstGeom>
        </p:spPr>
        <p:txBody>
          <a:bodyPr/>
          <a:lstStyle/>
          <a:p>
            <a:pPr eaLnBrk="1" hangingPunct="1"/>
            <a:endParaRPr lang="en-US" smtClean="0"/>
          </a:p>
          <a:p>
            <a:pPr eaLnBrk="1" hangingPunct="1"/>
            <a:endParaRPr lang="en-US" smtClean="0"/>
          </a:p>
        </p:txBody>
      </p:sp>
      <p:sp>
        <p:nvSpPr>
          <p:cNvPr id="6" name="Rounded Rectangle 5"/>
          <p:cNvSpPr/>
          <p:nvPr/>
        </p:nvSpPr>
        <p:spPr>
          <a:xfrm>
            <a:off x="914400" y="1371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Memorable</a:t>
            </a:r>
          </a:p>
        </p:txBody>
      </p:sp>
      <p:sp>
        <p:nvSpPr>
          <p:cNvPr id="7" name="Rounded Rectangle 6"/>
          <p:cNvSpPr/>
          <p:nvPr/>
        </p:nvSpPr>
        <p:spPr>
          <a:xfrm>
            <a:off x="1752600" y="2133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Meaningful</a:t>
            </a:r>
          </a:p>
        </p:txBody>
      </p:sp>
      <p:sp>
        <p:nvSpPr>
          <p:cNvPr id="8" name="Rounded Rectangle 7"/>
          <p:cNvSpPr/>
          <p:nvPr/>
        </p:nvSpPr>
        <p:spPr>
          <a:xfrm>
            <a:off x="2590800" y="2895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Likeable</a:t>
            </a:r>
          </a:p>
        </p:txBody>
      </p:sp>
      <p:sp>
        <p:nvSpPr>
          <p:cNvPr id="9" name="Rounded Rectangle 8"/>
          <p:cNvSpPr/>
          <p:nvPr/>
        </p:nvSpPr>
        <p:spPr>
          <a:xfrm>
            <a:off x="3352800" y="3657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Transferable</a:t>
            </a:r>
          </a:p>
        </p:txBody>
      </p:sp>
      <p:sp>
        <p:nvSpPr>
          <p:cNvPr id="10" name="Rounded Rectangle 9"/>
          <p:cNvSpPr/>
          <p:nvPr/>
        </p:nvSpPr>
        <p:spPr>
          <a:xfrm>
            <a:off x="4114800" y="4419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Adaptable</a:t>
            </a:r>
          </a:p>
        </p:txBody>
      </p:sp>
      <p:sp>
        <p:nvSpPr>
          <p:cNvPr id="11" name="Rounded Rectangle 10"/>
          <p:cNvSpPr/>
          <p:nvPr/>
        </p:nvSpPr>
        <p:spPr>
          <a:xfrm>
            <a:off x="4648200" y="5181600"/>
            <a:ext cx="32766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Protectable</a:t>
            </a:r>
          </a:p>
        </p:txBody>
      </p:sp>
      <p:pic>
        <p:nvPicPr>
          <p:cNvPr id="164866" name="Picture 2" descr="http://t1.gstatic.com/images?q=tbn:ANd9GcQaiTfO30a1rmTJerwM5k4EEwH4WBXtnFh8CnNGob-6XkPKKg7K"/>
          <p:cNvPicPr>
            <a:picLocks noChangeAspect="1" noChangeArrowheads="1"/>
          </p:cNvPicPr>
          <p:nvPr/>
        </p:nvPicPr>
        <p:blipFill>
          <a:blip r:embed="rId3" cstate="print"/>
          <a:srcRect/>
          <a:stretch>
            <a:fillRect/>
          </a:stretch>
        </p:blipFill>
        <p:spPr bwMode="auto">
          <a:xfrm>
            <a:off x="0" y="3048000"/>
            <a:ext cx="2466975" cy="1644650"/>
          </a:xfrm>
          <a:prstGeom prst="rect">
            <a:avLst/>
          </a:prstGeom>
          <a:noFill/>
        </p:spPr>
      </p:pic>
      <p:pic>
        <p:nvPicPr>
          <p:cNvPr id="164868" name="Picture 4" descr="https://encrypted-tbn1.gstatic.com/images?q=tbn:ANd9GcQQs5425w4HgA7VG2V1Vsffacb8YJHCTyRrZBMBXxDmhWSRZG3g"/>
          <p:cNvPicPr>
            <a:picLocks noChangeAspect="1" noChangeArrowheads="1"/>
          </p:cNvPicPr>
          <p:nvPr/>
        </p:nvPicPr>
        <p:blipFill>
          <a:blip r:embed="rId4" cstate="print"/>
          <a:srcRect/>
          <a:stretch>
            <a:fillRect/>
          </a:stretch>
        </p:blipFill>
        <p:spPr bwMode="auto">
          <a:xfrm>
            <a:off x="0" y="4114800"/>
            <a:ext cx="2438400" cy="1519708"/>
          </a:xfrm>
          <a:prstGeom prst="rect">
            <a:avLst/>
          </a:prstGeom>
          <a:noFill/>
        </p:spPr>
      </p:pic>
      <p:pic>
        <p:nvPicPr>
          <p:cNvPr id="164870" name="Picture 6" descr="https://encrypted-tbn1.gstatic.com/images?q=tbn:ANd9GcQLINQveFpJHqrk8uTlHtKpZXcdK2aePk72m7Uz1dTkAKwiMNGWJA"/>
          <p:cNvPicPr>
            <a:picLocks noChangeAspect="1" noChangeArrowheads="1"/>
          </p:cNvPicPr>
          <p:nvPr/>
        </p:nvPicPr>
        <p:blipFill>
          <a:blip r:embed="rId5" cstate="print"/>
          <a:srcRect/>
          <a:stretch>
            <a:fillRect/>
          </a:stretch>
        </p:blipFill>
        <p:spPr bwMode="auto">
          <a:xfrm>
            <a:off x="5105400" y="762000"/>
            <a:ext cx="2400300" cy="1905000"/>
          </a:xfrm>
          <a:prstGeom prst="rect">
            <a:avLst/>
          </a:prstGeom>
          <a:noFill/>
        </p:spPr>
      </p:pic>
      <p:sp>
        <p:nvSpPr>
          <p:cNvPr id="164874" name="AutoShape 10" descr="data:image/jpeg;base64,/9j/4AAQSkZJRgABAQAAAQABAAD/2wCEAAkGBhQSDxQUEhQVFRUVFxcYGBcVFBQXFxQXFhQXGBUUFRcYHCYeFxklGRYXIDsgIycpLCwsFR41NTIqNSYrLCkBCQoKDgwOGg8PGiwkHyQsLCwsLDUvMC0sLCwtKSwqKiwsLC8sLC0sLCwpKSwtLCwpLCksLCwsLCwsLCwtKSwsKf/AABEIAKgBKwMBIgACEQEDEQH/xAAcAAEAAgMBAQEAAAAAAAAAAAAABgcDBAUCAQj/xABIEAACAQMABgYHBQQHBwUAAAABAgMABBEFBhIhMVETIkFhcYEHFDJCUpGhYnKCscEjM5KyJENTY6LC0TRUc5Oj4fAVRFXi8f/EABsBAQACAwEBAAAAAAAAAAAAAAADBAECBQYH/8QAOBEAAQMCAgYKAQIFBQAAAAAAAQACAwQRITEFEhNBUXEiMmGBkaGxwdHwFELhI1JiotIVM4KSwv/aAAwDAQACEQMRAD8Aj9BSlctfT0pSlESlKURKUpREpSlESlKURKUpREpSlESlKURKUpREpSlESlKURKUpREpSlESlKURKUpREpSlESlKURKUpREpSgoiUpQ1hEr7ipZrfqEbOBZo3aVMgPtBQUyOqw2ezO7zFfZtT7WKKBp7uRGnQMqrFt53DIGAeYqTZuvZUBXwFoeDcG4yO7sURpUruNWbKPHSXdwmeG3auufDaSvp1Ystjb9auNj4vVJNnx2tjGO/NNm5P9QhtfH/qfhROld++1V2LKC5VnbppCpXozhE62JD2gdUcedbGltUYoLvoHuGHURxi3eVn2iwKhY+GNn601Ct/zYePHcd2ajFK72l9C20KYSeZpiVASS3eJSCQGbLqNwB51p6a0P6uVG2G2hnhwxjP5+ValpCkjqGSW1d+WFslzaUpWFYSlKURKV7ghZzhFZzyRWY/4QcV3LTUO9k39CUHOVlXdzxkn6VkAnIKGSeOLruAXApUnfUlI/8AaL+1i7gds+HEb/KvH/p+ikOGvJ5Tyii3HwIX9azqFQfmxnq3PIH1tZRumalscWjR7FppCb8L4/w1tpDbH2dDXLfeZx+ZrbZnionaQA/Qf7R7qD5r5mp50EP/AMHL/FWJzaD29DXK/d2z/KabPt9Vr/qP9B8W/wCShOaZqXTnRB9u2vYPKQfqa8JoLRMv7u+ki7pQB/Oo/OsbM8Qt/wA4fqY4d1/S6ilKl7ejCVhm2urecdg3qe7eCwz8q4WktU7y33yW74HvRjpF/wAOT9KwWOG5bx18DzYOx8PVc2lYlnHy7OXjW1ZXQSVHxnZYHHhy7+3xArVW9bDBe59HyIMujKDuyRuzy7q16kel9YI5IQi5J2Nj2SMjEeXkzxfKbtnd1jUcrLgBkooJHvbd4sUpSlYVhKUpREpSlEQUpSiJTNKYrCwVb2l9LJ/6gLOffBdW6rg8FfLgeG0N3iorbGjY47m1RztSQ2sgj3DJIMas6g7trGP4qjN7qOzFZdIaQCsAuCAoKgbwAzcd+/OKy3F3o9pI3l0jNJJFnYdWA2c4zjYTBzjtq9fivGGJhDRE4nA3sCRexHDuKztdLLZ3CMLy53jHrMKIEkB6gBwu7axwzit31t57jYSS4tZxHvglhV7fGOOVGDx7G7PKuXpa+srpNiTScwXkwVRkcCf2Yz518LF4+jg02hHDriMtjltDBHjWL/fpW2ywxFj2g2GX9NvIc140tf3C6Itdl2JMxilKDI6MdIpU7uqu4DPhUlvEjFzdPlxKttEAYlDyomZetGpByc57DwHGodb6r30UTRW93A0T5yolGDte0cFTjPca8voLSYnE7zxJIFC9IZ0HVHukBcEeVagkbjuUzoY39WRo63YTcg2It2WW1rNdJJorJ9ZlKyL0c1xGiMCWAK8AcYyOHbUALczXb1l0m8myJbv1ll+AAQpu34OBtt34wKwaE1YuLs/sY+p2yP1Yxz63veWaif0nYLsUYbTwXebC5PD49AuVWzo/Rks7YhjeQ/ZGQPFuA8zUoj0XYWr7EjPf3H9jCDsA8iBxHiT4V3XivpI8yyQ6MtgPZTZ6THIngDjlQR8VrLpGw6A7zhfkOsfAKNjUYQqGvrmK2Hwgh5D4Dh+dbNhHZ5xZ2M9627DzZEWeYz1R8hXx9KaLtTmKJ72XtllOVJ55bj4gHxqcaiaWnurczzIkaMxESINwRdxYk8cnPdgDnUjGtvYfK5tVUTNZtH61u3ojwHSPeQuXb6M0pKuA1vZJ2LEgZh+gNZ19Gyyb7q6uJzkk5kKrvxuwOA3dnM1M6VY1AuKa2X9Fm8h75+aj1lqDYxY2bdCR2uCx8y1cDWvWZ7GVktraAIqplyMdZ84UKuOwD51YFVJ6Qrkl5s9tyqjvCW6n8yailOo3o4K1o+9ROBMS7mStGX0mX54PEvhD/q1WXqRpCWewilmYM77RJAAGNogbh3CqLc7j4Ve+pUGxo21X+5Q/xLn9a1hc4k3Kv6ZghhibqNAJPst3TOkxbwPKRnZHVUYyzE4RB3liB51VOkNddIQSlPWVcje37JdlSd+yPDhUr1100BIR7lsNo/ancYROPuqc8PfXlVVSylmLNvJJJPeeNaSyHWsDkttE0TXMLpGg3Upj9Kd4oPSCCQd8ZX8mqwNF6Fiu7WOS7tIUdxtFAoOAfZycA5xg47KrbUHVr1y7BcZhhIZ+TN7ifMZPcBzq7QKlhBcLuVTSrooXhkAsRiSPRQy89FVqSWgaWBj2o5xnwO8eRFaTaM0tZ74plu4x7j+3jl1jknv2qsGvlSbMbsFQbXy5Ps4dov55+arCbWKxum6PSVr0Eva+CCO/aADrw7Rjvrn6X9Fr7HS2EouIzvCMV2sfZcdVvPHjU91iexmlS1udhpn9hRnpBkHBBXevA76iF/q3d6LczWcjPDnLKRnA+2nBh9pcHnUTm8cfVdOnmvbZEsJyacWnkdyr2TaRykisjLxVgQw8Qa9h81aEFzZ6bi2JV6K5VdxBG2PtRt76Z7D5iq61i1bmsZujlGQc7EgHVkA5cj9n86gdHbEZLs09drO2Ug1XDd8cVq0rHHJmslRLqA3ySlKVlZSlKURBSlKIlBSlEWS4uGkcvIzOx95iSfny7qx0pRYAAFglCKUrCyvIiHYAPKtqw0XJcSCOFDI3Ie6PiYnco7z9a7OrGp0l3+0Y9FbrvaVsbwOIjz/Md3jUnhvGbNnoeMIg/eXLA+bZO8kjzPYAN9StZxXMqK4MJbHYuGZOTeZ9hiuaNA2mj9k3jes3Bxs28e8A9gI7T97luFd2LQV7fgG5f1S37LeHAdh2Bz2Du7+AriTaWtdG7QtsXV4c7dxJ1lRjxwe3ePZB7N5qU+jO9lmtJJpnLvJM+89gXCgKOAG7gKnYG31Vxat8rY9vnuDj/wCW5AdpxTSVpFo+FIrNUikkPtldtlRRmSRid53YG/tYVU+kr15pC0kjyb9zSNk47CBwXyA41NNetNbTSsDxPq8f3VOZnHi3V/DUBJ3VBI67rDJdPRUJDNq/Fx3nPxWfR2jWubiOBOMjAEj3V4u3kufPFfoOytFijSNBhUUKoHYAMCq79EWgd0l243tmOP7oPXYeLDH4e+rKqxA2wuuJpip2s2zGTfVfaUpVhcVKpTXO5LEZ4m4uj/BKY1PyWrqJwKojWKbaFuTxaLpD4yuXP51VqMgu7oRt5ifuRXCuvYbwNfoGe7FrZhsZ6ONVVfibAVEHeTgVQ1tFtSxL8UsS/ORQfpVq66aYCsRnqWwzj4p2XEan7qnaxzdT2VHG7VaXLo6WjM0scfM+ig2tN8doRFtoqS8rdjSvvbyGdw7N1cARsxVEBZnIVQOJZjgD516llLEsxySSSe81NfRpoVRt38+FjjysWe1uDOOZ90d5PdUTG6xsujNI2jp77/UqwNUtXls7RIhvb2pG+Jz7R8OzwArs1XunvSCykqjLD3bHSTHkWGdmPwOT4VFx6RL1Xys+2PhkjTB7urgj51b2zG4BeYboypqLyG1zjirqrj6xafFsm4jpCCRngoHGR/sj6nArl2Gv8T6O9acbJDdGyZ4Sk4C5+E5BzyNVtrHp5p3O8sG3lsECQjhsZ/q17B4k7zSSUAdHMrWi0a+WWzxYA4rb0HpeN9LxTyuERBIxeQgFjsFdpjzO1w7AABwqzdF65WtzOYYXLtsljhG2dkEA7yMHiKpfRWh5rqQpbptsoBO9VCgnAJJPOrI9H2pE9pO81wY8smwqoxYjrZJJIHIcOVRwl2QC6WlIaYAku6QFg1c3X3U0wN65aZQKdp1Xd0Z/tU5DmOH1rr6F0hFpiyeC5AEqAbWOIPuTR8t/ZzyKm0kYYEEZBGCD2g9lUxdodE6V2lz0akEfagkPWXvxg7vsCpHDUN9xzVWmeayLZk/xGYtO/kovpfRclrcPDL7SHj2Mp9lx3EfrXiOTNWZ6XtDh7eK7QZKEKxHbG/snybHkxqrIm31WkZqldygqttGHHkea26V8Br7Wi6qUpSiIKUoKIlKUoiUpSiJUt1P1MEy+s3XUtl3gHcZsfXY+rdm7ji1G1R9bkMku63iPWzuEjDfsZ+EcT8udTC7me9nWGE7ESgHIG6OPh0mOG23BR2DJ7qlazee5cSvrSCYYza3WPAcB2rG6SaQk6KP9jaxYBwAMY4DHAvj3eC8Tk8OfrdcGES2lv+xhhhWRtj2pXkZhh2443ZPac7zzsSxskhjWOMbKqMAfqeZPHNVZrnMDPpA/at4vkobH1qSUFrb7yuPQvE0waB0RkO24xPEqFY3VamqN2bbQSON7vt7A5vLK3R/mPIVVTncandxpLotH2qf7vbo3cZpVIjHkpZvxCoWHVuexdvSbNqGRje70UY1guAZdhTlYhsA8zxdvNs/KufbWbTSxwx+1IwUHln2mPcFBPlXgmp76JtXttpbpxuAMUfn+8YfRfI1hjdZ1lYqZhSU5PAYc00lrSbaKOKF2jRVAiVAvsDcryMwO0WxnA59vGpnqTrC15ZrI4AkUlHxwLL7w5ZGDjszUD01qDfPMEREZFGysvSBVKD2S4PWDAcgeFT7VrRcdhZBOkUhNppJNwBY9Z2PId1WItfWOsvOVopvx2iPF5Oe/v/ddXSF+kMZkc4UeZJO4Ko7WJ3Ad9QbVzWe4udMOjPiFY3bo1xsqRsgAtxZsk57Mjurj6662mR8LlSM7APGJSMbbDslZT+FTjiTUW0RpqW1d3gYIzrsk7KkgZzu2twOe6tXTdLDJWKTRbjA5xA1nDC+5XxpWbZt5W+GNz8lJqj9Zd06r8EUS/JP+9SHVjTE9xaaRaaZ5Ooka5IwrOWBwBuHtCo1rG+bybkGwPJVH6VrM7WsVZ0VTGCZ7Cb2+B8rDoaXZu7diC2zIDsjixHsj54rqa135LiLa2ipLyHf1pXOWPgM4A7BjlWjoKYRyNKwyY1JX7zdUee/61zp5sksx3nJJ7zvNQX3LrGIOm2h3BbeiNEPdXMcEfFz1m+BB7beQ+pFTbXfSXq5S0t+KLGkUaDLDaBy4A4vuwD2ZJrsejDVnoLfp5BiWcA4PFI+KL3E8T4jlXWu7O2triS7cF55cKgwC2FXGxEOztJY895AFWhH0OHwvP1Ne19Ta1w3IcXfH3eodoX0UMyGS8mMZIJ2IyuV75HYEE9u75moHKAGYK20oYgN8QBIDeYwfOpnrfrqZdqMkFeBjU/sx/wARuMp+yMLv35qJXtuUK7R3uivw4B84H0qF5bk1degM5u6c55Dgp16LdFxz2tys6LJH0ynZYZXKxjfjt41FtZ8CSJQAAIhgDcBlmO4dlTv0XJs6Kkf4nmb+EbP+Wq91hbMw7o4h/gz+tbSdRqq0ZLq2U3wBUx9DkGWun/4afLab9RVm1AvQ9b4s5n+OY/JUVfzBqe1aiFmBef0m7Wqnnt9kqv8A0qaLDrFJ2hZF+gcfyn51YFRfX0AwoDzc+QibP5isTdQrXR7yyoaR9wWhCPWdXCG3n1Zh5xA4/lFUwDVxaGk6PVtmbdm3lP8AFtY/MVTiioJMm8l36DB8oGWsVuxndXqvEXCvdV16FuSUpSsrKUFKCiJSlKIlbWi9GvcTpDH7TnGexRxZj3AZNatWL6KNFBVmun4DKKeQADSH54H4a2Y3WdZU62o/Hhc/fu5nJdfT0qWlslrCOqirtAcXLHCR97O+89w7672rmh/V4QG3yOduRubnsHcBuHcKiugwbq/Rm4KDcsORY7Nup8F+q1YFW4+kS7wXjKoljRHvOLu0lKpjWiXIum/tLxh/y0C/mKuYmqJ0vLm2Q/HcXMnzlYA/KtKnIK7oVt5CeXz7Lhzeya7mnrhgscTe0FDyffKgKv4UAHnXNsNnpVLeyp2j+Hf+leLq4Mjs7cWJJ8+z5bvKqi9W5mtIDwXiK3aR0ijGXkYKvixxnwHHwBq7r239Q0TIsO4wQPsndkuEJDb+0tvqE+ibQXSTvdMOrH1I+9z7beS4H4jU710b+gTD4gq/xOq/rVuJtmly8zpSo2tQ2EZAi/Mqo9adISmZkeaZwAuQ0jbJJUEnZGF4nlUj0Foe4m0Lbi3dEAmmkkL5wQrvsbgDtYYA/hFRPWV83U5+2R8gB+lWZqyTHq8rDj6vI3mQxqKLpE34K7Xu2UEeoBe43dhVYaWtejmK7TMSFYlsZLOoY5wO+pf6L9WYLmOeW4iSUrKEXbGQMIrHdwO9u2otrEf6VL3ED5KB+lWV6JIMaN2vjllPybYH0WkAu5b6TlcyjBBxNvldDWqySOzWOJVjDTQbkUKMCZGYYH2VNU3pGXanlbnI/wDMcVcWurf7MOUzOfBLeb9SKpXazv57/nSfrqPQYOzLj9+2WWOMsjkcFwW8CcA/M/WsEmRvGMggjO8EjeMjtFd7Ve26s0rb4tpIJRj3ZhhW8mKj8Vcm8tDFI0bcVJHjyPmMHzqFdhkge5zOCvXQWnUuLNLgYClMsPgKjrr5EEVWGtWsLt1skSTDaP8AdxHekS8t28ntJPcB79G+lsNPZMcLcI5j7pNkhlHiN/4TXA01LturcG2Ajp70ckY2XQjxHHtqeV5c0LiUVE2Kqe093I/fJSXV7VFE0bLfTASOYXeFD7K9U7DEdrk/LPOo9pyPaujGoyVWOMDnsoN3zJrFFrHcLEkAkZo1I2ItkNvByoAAywB3gb6xXdhcLJiSGYSMc46NySTvzlQRWjrEDVC6MLHxyOdK8XN7dg/ZT/UXTEfqHqIDi42J2KtGwG9mOckYxlgPOoNpptuTpB7LqpHMFVCsjDsYEcKsn0daqSwB7i5z00oACsdoxoOwnf1id/kK+6e9FcFxK0scjwM5ywUKULHi2DwJ7qldG5zQuRDW09PVPN8Dvzx3qCaK1tazhkEEror9bo2jRth8YLLIT7O7hs5qz9Q7OVLFGuGZpZS0jFzluueqDywoG7gK52gfRbbW7iRy07qQV6QDYUjgQg3E+OamWKlijc3FxVHSNXDL0Yhmbk7yvtQT0h3ZbMab2CbCjnJcMEUfIZ86ml5dLFGztuVRk/6DvqG6Es2ub0yyDqwsZH5Gd1wqZzvEcePMrypLjZo3qtR2Y4ynJvqtX0kTra6JitV4vsR9nsRgFyRy3AeLCqlFSLX7WL1y9ZlOY4sxx94B67+bfRRXAiWq8jrlemoISyIa2ZxPethBur1QUqFdoJSlKyspSlKIlKUoiVa9knQ6ujZ3NJDnwaY//aqoNW3dSbWryOOAgifwCFWP5VNFv5LiaXyiBy1gsmoK5lvG+GRIh4JEpH85qY1B/RvPmS+Xt6YP5NGo/wApqcVYh6gXmK8EVDgez0CwX02xE7fCrH5AmqI0kcW1mP7naPizZzVz633Gxo+6blDJ9VIqm9Yhh4l+GGMfTNQ1GYXX0G3Ent9B+60LS2MjhBxIOPlWEit7QNtI91GIvbUM4HPYXJXz4edZtYbYCXbT2JgJF/F7Q+f51WtvXo9qNrs+xTT0Q6c6klo3FCZE71Y9cd5DHPgwqT67t/RVHxTwD/qq36VTWiNKta3UU6+43WHxIdzr8vqBVua3XavFaFTlZJlYHmFhkcH6VaY+8ZHBeZr6Ux1jXtydj3jP5VPaXkzLKebuf8Rq2YF6PQEKnthhX/mMi/5qp2/fc557R+eTV9xaLEujlgbcGgVMjip2Bhh3g7/KtYBe/JW9MEMbEDx9FSmljtXMvfIw37vexVhao63Q2mjVjmWRJIdoMvRt1jtEhg2NnByO2oTp/Ql3HMRLbuW7XiRmSTHvjZBwTyrf1e1Gu7tlEwkitxgnpCwYj4Y0JyOWTjFaR67TgMVYrPx5oG7R3RGOfopPp7TvrFvBNsbG1b3MoUnJCnZVCe8qc+dVgKszX4qgkjQACO1RAB7oklKgf9P6VWhrEvXK30Q0CEkCw9s/dWT6MNErNo26V/ZmkdD4CNV3eZqLayWbbKyN+8jYwTffT2X8GXB8GFWH6LLfZ0VEfjaVvHMjYPyArR100SBPnHUu16NjymQZjbxKgjP2BUkjP4YI3LlwVRZWvB4nyw9PRVUk7I6yRnDxsGU96nI8qt9NWrHSkMd00eGkUFmjZkYsBgq+zxIIxv5VUUsRVircVJB8qnPol09sTPauerJ1489jD21HiN/ka1hcL2ORXR0rE4x7aIkEcOH3FTzQuqFranMMKhsY2zln/ibfXYxX2lXgLLxr3uebuNylKUrK1SlfCaien9Ymkf1a1Bd23Eg48et7qDtbyGTw0c4NzUsUTpDYd/YsentJNcTLBBgnO4+7kbmlb7CdnxN4Zrh696wJZWwsLZv2jL+1cHrKrb2JI/rHJPgCTyrPprTkeiYTGhEt7KBtNjcg7CR7sY37KdvzNVVNMzszOxZmJLMeLE8SarOdbmfJd6jpRJY26Ay/qPHlwXhVraiTFeIo6z1XK9LEy2KUpSinSlKURKCgoKIlKUoiVbHo6uVudGPbtvKbcZB+B8lfoSPKqnru6m6xep3Qdv3bjYk+72P+E/QmpInarsVzdJU5ngIbmMR3Lqal6Sa00q0U27bzC+fjXHRt4HH+MVb9Vx6SdWOkUXtv1jsjpNniVG9ZVxxI/Lwrt6ha3i7hCOR06AbX94vZIv68jViPonUPcvO17fyY21TOThwK2PSHLjRsw+PZT+N1X9aqjWg/0uQfDsr8lFWd6SZB6rEpOA1xAD4K4Y/RaqnTcu1cynm5/wBKhn666Og29C/P2Ug9FdvtaSLfBC/+JlH+tb2uOhNkzRgeweni/wCHIf2iDwfPkRXv0OW2ZbqTksafVmP6VLtdbP8AZLOBvgJ2++F90o8AMN+Ctgy8SgqKkx6Q8B7+6pJhkVL9WY5r+0jtYpVjktJCwZsk9C6MqgAcizL4YqPaZsOhndOzivep4V61b0z6nexTe6Dsyd8bYDZ8NzfhqFhAOOS7dUwyw68eYxH3yU6tfQ1H/XXEj8wiqgPdvyfrViRRhVAHAAAeAr6jggEHIO8eFeqvtY1uS8PPUyzn+Ib2XyvtKVuq6q70iTgvc44hreI/hUy4+Un1qvnOAamevsuTKfju2/6cKx/5ahVwMoQOJ3Dz3VzHm7ive6Obq04v9wV86lW3R6NtVPEQpnxK5P51sax6L9YtXjGA+NpCfdkQ7SH+ICtyxh2Yo1+FFHyUCs9dADCy8Q6Q7UvGd7+aorWSHa2JwMdIMOPhkXcynvBBHlXGhuWidJYzh42DL4js8Dw86sbWzQ2J5osdWcGaLukXAlX+VvxHlVcOuDg9m41ziC02XuKOVs8NvtvuC/QOhNKrc28cycJFB8D2qe8HIreqrPRJp7Yke0c7mzJF4/1ij6N86tImugx+s268ZWU5p5izw5L7WG6u0jQvIwVRxJOAKjenNf4YX6KEG5nO4RxbwD9phuHHxrgX2jncC50zOI4xvS2Q454Uhclm4cMnv34oX8FvFRk2dL0QcuJ5D3yW/c6en0i5isgVhBIeZgQO8cz90b+ZHA8fTOtsGjY2t7LEtwd0k7YIVu8jczclG4Vw9Y/SG8qdBaL6tbgYAXqu48R7A7hv76h6p2AVWc+2WfH4XcgotYAOFm/y7z2uO/kvcszO5Z2LOxyzMclie0mvcUVeo4qzAVASu7HFbNfAK+0pRWEpSlESlKURKCgoKIlKUoiUpSsIpnqPr36tiC4JMB3K3Hos9h5x/l4cOlrFqO6OLzRrfb2EI3du1F2EH4f/AMquq7mrmuE9kcIduM8YnJ2e8qeKHw3d1TtkBGq5cioonteZqe1zm05OUil07Fpa3W2uX9WuEbaViP2bOFK4YH2Thj1SQeRqJ6c1ZubM/t4yU7JUy0ZHMn3fOp3JJo3S3tfsLgjt2Vc7ufsyj/zdWIaP0no8ER4vLf4DkkDlg9YDwLeFbOZrYnxVGGo2B1GdE/yOwH/F3ytn0O2+LSaT+0mOD3Kir+YNTyWIMpVhkEEEcwRg1CNA+kKyQGJ4zZtksUZMLtE723Ddk8wKmNnpGOVQ0UiOD2qwP5VYjtq2BXErmymZ0j2kXP3FVHrVokohU+1bN0ZPxRHfE3f1SBnmDUSkXIq1/SVouXZWe3UuSOjlVV2iybyjYxnqkkbviqqplZPbR0++jr9SKoyM1XEL1WjagSQC5Vuei3T/AE9n0TnMlvhDniUP7tvl1c81NTSqC1J1lW1v432xsP8As5OsMbLEYY+DYPgTV+A1chdrNXmtKU+xnJGTsflfaUrxK2FJ5A/lUy5YVKa3T7XR/akuH/imOPpXCs4NueFPjmiX5yKK3ZlubkR4tpiUTZ3RvvycneQBxrt6qakXnrkEssBjjjkDsXZAdwJGFBJ9rFc1rSSvdiaOnp9VzhcA71cVfa59/p63hGZZo08XX8qj1z6ULbOzbrLctyiQn6mugXALxcdNLJ1Wk/eK6WumjXktS8QzNCekjHxEDDJ+JSR44qtYNQ7ycmWfo7VDvLSEAj8AO7zIqYtpXStx+7gitI/jmbaYDns9ngR51HtJR2MbE6QvpL2UHfHEx2QeRVDgeZFV3hrje3suzRulgbsw4X7BrHyw8SvOjlsLOVfVlmv7pfZKA7CtwyNncO3fv4766+kLa7nTpNI3KWVv/ZRsAx7mfO88efhUZuvSWyKY7C3jtU54DOfIdUH51Er29knfbmd5H5uSceA4L4DFaa4AsrjaeSR2scDxPSd3fpHmprNr1b2iGLRcAB4GeUbzjtAPWbzwO6oXfX8s8hkmkaRz2sc47lHBR3ACsaxVmWKo3PJXRho2sOsM95OJ8VhSKs6x4r2BStFfawBKUpRbpSlKIlKUoiUpSiIKCgoKIlKUoiUpSiJTNKVhEIrs6J1yu7bAjlLKPck66+WesPI1xqVkEjJRSRMlFngEKdj0kQTqFvrJX+0my2O/D4I8jXhbPQ0x2obiS1c49508uuMVB6+Fak2p34qgdGsb/tOc3sBw8DdWjbaEuxvtdLLIvYrhH+bZP5VssmmV4izmH4gT/wCeFVCbZc5wM+FZo7mVfYmlX7ssij5Bq22o7fFVn6Nkve7TzaPaytOWXSPv6OtX8HWsw1i0oNw0cm7++GKq5NPXa8Lqf/mufzJr0dZb3/e5/wCP/tWwlHaoTox5zaz+7/JWiunNLHhYwr96avj3OmW4R2kf3nZvyqqpNN3TcbmfymkH5EVqzTyv7csrfekdvzNY2vP73INGOGTWeBPq5WrcwaRP77SVrbj7Cr/mwfrXFvPU/wD3Wl55yOKxE4PkoJHzqvRaDkPkK9iCsGRWGUDx+q3JrR52JUwGsGiYM9DZyzk+9M3VbvIck/Nax3HpRuMbNvFBbr9hNpsdmM4APkaiogr0Iq12h3KYaPYcX3dzJP7LJpDTVxcfv5pJO5m6u/7C4X6VqLDWyEr0KjJJVxlO1osFgWCsix17pRThgGSYpSlFslKUoiUpSiJSlKIlKUoiUpSiIKUpREpSlESlKURKUpREpSlESlKURKUpREpSlYRMUpSiJSlKyiUpSiJSlKIlKUoiUpSiJSlKIlKUoiUpSiJSlKIlKUoi/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4876" name="AutoShape 12" descr="data:image/jpeg;base64,/9j/4AAQSkZJRgABAQAAAQABAAD/2wCEAAkGBhQSDxQUEhQVFRUVFxcYGBcVFBQXFxQXFhQXGBUUFRcYHCYeFxklGRYXIDsgIycpLCwsFR41NTIqNSYrLCkBCQoKDgwOGg8PGiwkHyQsLCwsLDUvMC0sLCwtKSwqKiwsLC8sLC0sLCwpKSwtLCwpLCksLCwsLCwsLCwtKSwsKf/AABEIAKgBKwMBIgACEQEDEQH/xAAcAAEAAgMBAQEAAAAAAAAAAAAABgcDBAUCAQj/xABIEAACAQMABgYHBQQHBwUAAAABAgMABBEFBhIhMVETIkFhcYEHFDJCUpGhYnKCscEjM5KyJENTY6LC0TRUc5Oj4fAVRFXi8f/EABsBAQACAwEBAAAAAAAAAAAAAAADBAECBQYH/8QAOBEAAQMCAgYKAQIFBQAAAAAAAQACAwQRITEFEhNBUXEiMmGBkaGxwdHwFELhI1JiotIVM4KSwv/aAAwDAQACEQMRAD8Aj9BSlctfT0pSlESlKURKUpREpSlESlKURKUpREpSlESlKURKUpREpSlESlKURKUpREpSlESlKURKUpREpSlESlKURKUpREpSgoiUpQ1hEr7ipZrfqEbOBZo3aVMgPtBQUyOqw2ezO7zFfZtT7WKKBp7uRGnQMqrFt53DIGAeYqTZuvZUBXwFoeDcG4yO7sURpUruNWbKPHSXdwmeG3auufDaSvp1Ystjb9auNj4vVJNnx2tjGO/NNm5P9QhtfH/qfhROld++1V2LKC5VnbppCpXozhE62JD2gdUcedbGltUYoLvoHuGHURxi3eVn2iwKhY+GNn601Ct/zYePHcd2ajFK72l9C20KYSeZpiVASS3eJSCQGbLqNwB51p6a0P6uVG2G2hnhwxjP5+ValpCkjqGSW1d+WFslzaUpWFYSlKURKV7ghZzhFZzyRWY/4QcV3LTUO9k39CUHOVlXdzxkn6VkAnIKGSeOLruAXApUnfUlI/8AaL+1i7gds+HEb/KvH/p+ikOGvJ5Tyii3HwIX9azqFQfmxnq3PIH1tZRumalscWjR7FppCb8L4/w1tpDbH2dDXLfeZx+ZrbZnionaQA/Qf7R7qD5r5mp50EP/AMHL/FWJzaD29DXK/d2z/KabPt9Vr/qP9B8W/wCShOaZqXTnRB9u2vYPKQfqa8JoLRMv7u+ki7pQB/Oo/OsbM8Qt/wA4fqY4d1/S6ilKl7ejCVhm2urecdg3qe7eCwz8q4WktU7y33yW74HvRjpF/wAOT9KwWOG5bx18DzYOx8PVc2lYlnHy7OXjW1ZXQSVHxnZYHHhy7+3xArVW9bDBe59HyIMujKDuyRuzy7q16kel9YI5IQi5J2Nj2SMjEeXkzxfKbtnd1jUcrLgBkooJHvbd4sUpSlYVhKUpREpSlEQUpSiJTNKYrCwVb2l9LJ/6gLOffBdW6rg8FfLgeG0N3iorbGjY47m1RztSQ2sgj3DJIMas6g7trGP4qjN7qOzFZdIaQCsAuCAoKgbwAzcd+/OKy3F3o9pI3l0jNJJFnYdWA2c4zjYTBzjtq9fivGGJhDRE4nA3sCRexHDuKztdLLZ3CMLy53jHrMKIEkB6gBwu7axwzit31t57jYSS4tZxHvglhV7fGOOVGDx7G7PKuXpa+srpNiTScwXkwVRkcCf2Yz518LF4+jg02hHDriMtjltDBHjWL/fpW2ywxFj2g2GX9NvIc140tf3C6Itdl2JMxilKDI6MdIpU7uqu4DPhUlvEjFzdPlxKttEAYlDyomZetGpByc57DwHGodb6r30UTRW93A0T5yolGDte0cFTjPca8voLSYnE7zxJIFC9IZ0HVHukBcEeVagkbjuUzoY39WRo63YTcg2It2WW1rNdJJorJ9ZlKyL0c1xGiMCWAK8AcYyOHbUALczXb1l0m8myJbv1ll+AAQpu34OBtt34wKwaE1YuLs/sY+p2yP1Yxz63veWaif0nYLsUYbTwXebC5PD49AuVWzo/Rks7YhjeQ/ZGQPFuA8zUoj0XYWr7EjPf3H9jCDsA8iBxHiT4V3XivpI8yyQ6MtgPZTZ6THIngDjlQR8VrLpGw6A7zhfkOsfAKNjUYQqGvrmK2Hwgh5D4Dh+dbNhHZ5xZ2M9627DzZEWeYz1R8hXx9KaLtTmKJ72XtllOVJ55bj4gHxqcaiaWnurczzIkaMxESINwRdxYk8cnPdgDnUjGtvYfK5tVUTNZtH61u3ojwHSPeQuXb6M0pKuA1vZJ2LEgZh+gNZ19Gyyb7q6uJzkk5kKrvxuwOA3dnM1M6VY1AuKa2X9Fm8h75+aj1lqDYxY2bdCR2uCx8y1cDWvWZ7GVktraAIqplyMdZ84UKuOwD51YFVJ6Qrkl5s9tyqjvCW6n8yailOo3o4K1o+9ROBMS7mStGX0mX54PEvhD/q1WXqRpCWewilmYM77RJAAGNogbh3CqLc7j4Ve+pUGxo21X+5Q/xLn9a1hc4k3Kv6ZghhibqNAJPst3TOkxbwPKRnZHVUYyzE4RB3liB51VOkNddIQSlPWVcje37JdlSd+yPDhUr1100BIR7lsNo/ancYROPuqc8PfXlVVSylmLNvJJJPeeNaSyHWsDkttE0TXMLpGg3Upj9Kd4oPSCCQd8ZX8mqwNF6Fiu7WOS7tIUdxtFAoOAfZycA5xg47KrbUHVr1y7BcZhhIZ+TN7ifMZPcBzq7QKlhBcLuVTSrooXhkAsRiSPRQy89FVqSWgaWBj2o5xnwO8eRFaTaM0tZ74plu4x7j+3jl1jknv2qsGvlSbMbsFQbXy5Ps4dov55+arCbWKxum6PSVr0Eva+CCO/aADrw7Rjvrn6X9Fr7HS2EouIzvCMV2sfZcdVvPHjU91iexmlS1udhpn9hRnpBkHBBXevA76iF/q3d6LczWcjPDnLKRnA+2nBh9pcHnUTm8cfVdOnmvbZEsJyacWnkdyr2TaRykisjLxVgQw8Qa9h81aEFzZ6bi2JV6K5VdxBG2PtRt76Z7D5iq61i1bmsZujlGQc7EgHVkA5cj9n86gdHbEZLs09drO2Ug1XDd8cVq0rHHJmslRLqA3ySlKVlZSlKURBSlKIlBSlEWS4uGkcvIzOx95iSfny7qx0pRYAAFglCKUrCyvIiHYAPKtqw0XJcSCOFDI3Ie6PiYnco7z9a7OrGp0l3+0Y9FbrvaVsbwOIjz/Md3jUnhvGbNnoeMIg/eXLA+bZO8kjzPYAN9StZxXMqK4MJbHYuGZOTeZ9hiuaNA2mj9k3jes3Bxs28e8A9gI7T97luFd2LQV7fgG5f1S37LeHAdh2Bz2Du7+AriTaWtdG7QtsXV4c7dxJ1lRjxwe3ePZB7N5qU+jO9lmtJJpnLvJM+89gXCgKOAG7gKnYG31Vxat8rY9vnuDj/wCW5AdpxTSVpFo+FIrNUikkPtldtlRRmSRid53YG/tYVU+kr15pC0kjyb9zSNk47CBwXyA41NNetNbTSsDxPq8f3VOZnHi3V/DUBJ3VBI67rDJdPRUJDNq/Fx3nPxWfR2jWubiOBOMjAEj3V4u3kufPFfoOytFijSNBhUUKoHYAMCq79EWgd0l243tmOP7oPXYeLDH4e+rKqxA2wuuJpip2s2zGTfVfaUpVhcVKpTXO5LEZ4m4uj/BKY1PyWrqJwKojWKbaFuTxaLpD4yuXP51VqMgu7oRt5ifuRXCuvYbwNfoGe7FrZhsZ6ONVVfibAVEHeTgVQ1tFtSxL8UsS/ORQfpVq66aYCsRnqWwzj4p2XEan7qnaxzdT2VHG7VaXLo6WjM0scfM+ig2tN8doRFtoqS8rdjSvvbyGdw7N1cARsxVEBZnIVQOJZjgD516llLEsxySSSe81NfRpoVRt38+FjjysWe1uDOOZ90d5PdUTG6xsujNI2jp77/UqwNUtXls7RIhvb2pG+Jz7R8OzwArs1XunvSCykqjLD3bHSTHkWGdmPwOT4VFx6RL1Xys+2PhkjTB7urgj51b2zG4BeYboypqLyG1zjirqrj6xafFsm4jpCCRngoHGR/sj6nArl2Gv8T6O9acbJDdGyZ4Sk4C5+E5BzyNVtrHp5p3O8sG3lsECQjhsZ/q17B4k7zSSUAdHMrWi0a+WWzxYA4rb0HpeN9LxTyuERBIxeQgFjsFdpjzO1w7AABwqzdF65WtzOYYXLtsljhG2dkEA7yMHiKpfRWh5rqQpbptsoBO9VCgnAJJPOrI9H2pE9pO81wY8smwqoxYjrZJJIHIcOVRwl2QC6WlIaYAku6QFg1c3X3U0wN65aZQKdp1Xd0Z/tU5DmOH1rr6F0hFpiyeC5AEqAbWOIPuTR8t/ZzyKm0kYYEEZBGCD2g9lUxdodE6V2lz0akEfagkPWXvxg7vsCpHDUN9xzVWmeayLZk/xGYtO/kovpfRclrcPDL7SHj2Mp9lx3EfrXiOTNWZ6XtDh7eK7QZKEKxHbG/snybHkxqrIm31WkZqldygqttGHHkea26V8Br7Wi6qUpSiIKUoKIlKUoiUpSiJUt1P1MEy+s3XUtl3gHcZsfXY+rdm7ji1G1R9bkMku63iPWzuEjDfsZ+EcT8udTC7me9nWGE7ESgHIG6OPh0mOG23BR2DJ7qlazee5cSvrSCYYza3WPAcB2rG6SaQk6KP9jaxYBwAMY4DHAvj3eC8Tk8OfrdcGES2lv+xhhhWRtj2pXkZhh2443ZPac7zzsSxskhjWOMbKqMAfqeZPHNVZrnMDPpA/at4vkobH1qSUFrb7yuPQvE0waB0RkO24xPEqFY3VamqN2bbQSON7vt7A5vLK3R/mPIVVTncandxpLotH2qf7vbo3cZpVIjHkpZvxCoWHVuexdvSbNqGRje70UY1guAZdhTlYhsA8zxdvNs/KufbWbTSxwx+1IwUHln2mPcFBPlXgmp76JtXttpbpxuAMUfn+8YfRfI1hjdZ1lYqZhSU5PAYc00lrSbaKOKF2jRVAiVAvsDcryMwO0WxnA59vGpnqTrC15ZrI4AkUlHxwLL7w5ZGDjszUD01qDfPMEREZFGysvSBVKD2S4PWDAcgeFT7VrRcdhZBOkUhNppJNwBY9Z2PId1WItfWOsvOVopvx2iPF5Oe/v/ddXSF+kMZkc4UeZJO4Ko7WJ3Ad9QbVzWe4udMOjPiFY3bo1xsqRsgAtxZsk57Mjurj6662mR8LlSM7APGJSMbbDslZT+FTjiTUW0RpqW1d3gYIzrsk7KkgZzu2twOe6tXTdLDJWKTRbjA5xA1nDC+5XxpWbZt5W+GNz8lJqj9Zd06r8EUS/JP+9SHVjTE9xaaRaaZ5Ooka5IwrOWBwBuHtCo1rG+bybkGwPJVH6VrM7WsVZ0VTGCZ7Cb2+B8rDoaXZu7diC2zIDsjixHsj54rqa135LiLa2ipLyHf1pXOWPgM4A7BjlWjoKYRyNKwyY1JX7zdUee/61zp5sksx3nJJ7zvNQX3LrGIOm2h3BbeiNEPdXMcEfFz1m+BB7beQ+pFTbXfSXq5S0t+KLGkUaDLDaBy4A4vuwD2ZJrsejDVnoLfp5BiWcA4PFI+KL3E8T4jlXWu7O2triS7cF55cKgwC2FXGxEOztJY895AFWhH0OHwvP1Ne19Ta1w3IcXfH3eodoX0UMyGS8mMZIJ2IyuV75HYEE9u75moHKAGYK20oYgN8QBIDeYwfOpnrfrqZdqMkFeBjU/sx/wARuMp+yMLv35qJXtuUK7R3uivw4B84H0qF5bk1degM5u6c55Dgp16LdFxz2tys6LJH0ynZYZXKxjfjt41FtZ8CSJQAAIhgDcBlmO4dlTv0XJs6Kkf4nmb+EbP+Wq91hbMw7o4h/gz+tbSdRqq0ZLq2U3wBUx9DkGWun/4afLab9RVm1AvQ9b4s5n+OY/JUVfzBqe1aiFmBef0m7Wqnnt9kqv8A0qaLDrFJ2hZF+gcfyn51YFRfX0AwoDzc+QibP5isTdQrXR7yyoaR9wWhCPWdXCG3n1Zh5xA4/lFUwDVxaGk6PVtmbdm3lP8AFtY/MVTiioJMm8l36DB8oGWsVuxndXqvEXCvdV16FuSUpSsrKUFKCiJSlKIlbWi9GvcTpDH7TnGexRxZj3AZNatWL6KNFBVmun4DKKeQADSH54H4a2Y3WdZU62o/Hhc/fu5nJdfT0qWlslrCOqirtAcXLHCR97O+89w7672rmh/V4QG3yOduRubnsHcBuHcKiugwbq/Rm4KDcsORY7Nup8F+q1YFW4+kS7wXjKoljRHvOLu0lKpjWiXIum/tLxh/y0C/mKuYmqJ0vLm2Q/HcXMnzlYA/KtKnIK7oVt5CeXz7Lhzeya7mnrhgscTe0FDyffKgKv4UAHnXNsNnpVLeyp2j+Hf+leLq4Mjs7cWJJ8+z5bvKqi9W5mtIDwXiK3aR0ijGXkYKvixxnwHHwBq7r239Q0TIsO4wQPsndkuEJDb+0tvqE+ibQXSTvdMOrH1I+9z7beS4H4jU710b+gTD4gq/xOq/rVuJtmly8zpSo2tQ2EZAi/Mqo9adISmZkeaZwAuQ0jbJJUEnZGF4nlUj0Foe4m0Lbi3dEAmmkkL5wQrvsbgDtYYA/hFRPWV83U5+2R8gB+lWZqyTHq8rDj6vI3mQxqKLpE34K7Xu2UEeoBe43dhVYaWtejmK7TMSFYlsZLOoY5wO+pf6L9WYLmOeW4iSUrKEXbGQMIrHdwO9u2otrEf6VL3ED5KB+lWV6JIMaN2vjllPybYH0WkAu5b6TlcyjBBxNvldDWqySOzWOJVjDTQbkUKMCZGYYH2VNU3pGXanlbnI/wDMcVcWurf7MOUzOfBLeb9SKpXazv57/nSfrqPQYOzLj9+2WWOMsjkcFwW8CcA/M/WsEmRvGMggjO8EjeMjtFd7Ve26s0rb4tpIJRj3ZhhW8mKj8Vcm8tDFI0bcVJHjyPmMHzqFdhkge5zOCvXQWnUuLNLgYClMsPgKjrr5EEVWGtWsLt1skSTDaP8AdxHekS8t28ntJPcB79G+lsNPZMcLcI5j7pNkhlHiN/4TXA01LturcG2Ajp70ckY2XQjxHHtqeV5c0LiUVE2Kqe093I/fJSXV7VFE0bLfTASOYXeFD7K9U7DEdrk/LPOo9pyPaujGoyVWOMDnsoN3zJrFFrHcLEkAkZo1I2ItkNvByoAAywB3gb6xXdhcLJiSGYSMc46NySTvzlQRWjrEDVC6MLHxyOdK8XN7dg/ZT/UXTEfqHqIDi42J2KtGwG9mOckYxlgPOoNpptuTpB7LqpHMFVCsjDsYEcKsn0daqSwB7i5z00oACsdoxoOwnf1id/kK+6e9FcFxK0scjwM5ywUKULHi2DwJ7qldG5zQuRDW09PVPN8Dvzx3qCaK1tazhkEEror9bo2jRth8YLLIT7O7hs5qz9Q7OVLFGuGZpZS0jFzluueqDywoG7gK52gfRbbW7iRy07qQV6QDYUjgQg3E+OamWKlijc3FxVHSNXDL0Yhmbk7yvtQT0h3ZbMab2CbCjnJcMEUfIZ86ml5dLFGztuVRk/6DvqG6Es2ub0yyDqwsZH5Gd1wqZzvEcePMrypLjZo3qtR2Y4ynJvqtX0kTra6JitV4vsR9nsRgFyRy3AeLCqlFSLX7WL1y9ZlOY4sxx94B67+bfRRXAiWq8jrlemoISyIa2ZxPethBur1QUqFdoJSlKyspSlKIlKUoiVa9knQ6ujZ3NJDnwaY//aqoNW3dSbWryOOAgifwCFWP5VNFv5LiaXyiBy1gsmoK5lvG+GRIh4JEpH85qY1B/RvPmS+Xt6YP5NGo/wApqcVYh6gXmK8EVDgez0CwX02xE7fCrH5AmqI0kcW1mP7naPizZzVz633Gxo+6blDJ9VIqm9Yhh4l+GGMfTNQ1GYXX0G3Ent9B+60LS2MjhBxIOPlWEit7QNtI91GIvbUM4HPYXJXz4edZtYbYCXbT2JgJF/F7Q+f51WtvXo9qNrs+xTT0Q6c6klo3FCZE71Y9cd5DHPgwqT67t/RVHxTwD/qq36VTWiNKta3UU6+43WHxIdzr8vqBVua3XavFaFTlZJlYHmFhkcH6VaY+8ZHBeZr6Ux1jXtydj3jP5VPaXkzLKebuf8Rq2YF6PQEKnthhX/mMi/5qp2/fc557R+eTV9xaLEujlgbcGgVMjip2Bhh3g7/KtYBe/JW9MEMbEDx9FSmljtXMvfIw37vexVhao63Q2mjVjmWRJIdoMvRt1jtEhg2NnByO2oTp/Ql3HMRLbuW7XiRmSTHvjZBwTyrf1e1Gu7tlEwkitxgnpCwYj4Y0JyOWTjFaR67TgMVYrPx5oG7R3RGOfopPp7TvrFvBNsbG1b3MoUnJCnZVCe8qc+dVgKszX4qgkjQACO1RAB7oklKgf9P6VWhrEvXK30Q0CEkCw9s/dWT6MNErNo26V/ZmkdD4CNV3eZqLayWbbKyN+8jYwTffT2X8GXB8GFWH6LLfZ0VEfjaVvHMjYPyArR100SBPnHUu16NjymQZjbxKgjP2BUkjP4YI3LlwVRZWvB4nyw9PRVUk7I6yRnDxsGU96nI8qt9NWrHSkMd00eGkUFmjZkYsBgq+zxIIxv5VUUsRVircVJB8qnPol09sTPauerJ1489jD21HiN/ka1hcL2ORXR0rE4x7aIkEcOH3FTzQuqFranMMKhsY2zln/ibfXYxX2lXgLLxr3uebuNylKUrK1SlfCaien9Ymkf1a1Bd23Eg48et7qDtbyGTw0c4NzUsUTpDYd/YsentJNcTLBBgnO4+7kbmlb7CdnxN4Zrh696wJZWwsLZv2jL+1cHrKrb2JI/rHJPgCTyrPprTkeiYTGhEt7KBtNjcg7CR7sY37KdvzNVVNMzszOxZmJLMeLE8SarOdbmfJd6jpRJY26Ay/qPHlwXhVraiTFeIo6z1XK9LEy2KUpSinSlKURKCgoKIlKUoiVbHo6uVudGPbtvKbcZB+B8lfoSPKqnru6m6xep3Qdv3bjYk+72P+E/QmpInarsVzdJU5ngIbmMR3Lqal6Sa00q0U27bzC+fjXHRt4HH+MVb9Vx6SdWOkUXtv1jsjpNniVG9ZVxxI/Lwrt6ha3i7hCOR06AbX94vZIv68jViPonUPcvO17fyY21TOThwK2PSHLjRsw+PZT+N1X9aqjWg/0uQfDsr8lFWd6SZB6rEpOA1xAD4K4Y/RaqnTcu1cynm5/wBKhn666Og29C/P2Ug9FdvtaSLfBC/+JlH+tb2uOhNkzRgeweni/wCHIf2iDwfPkRXv0OW2ZbqTksafVmP6VLtdbP8AZLOBvgJ2++F90o8AMN+Ctgy8SgqKkx6Q8B7+6pJhkVL9WY5r+0jtYpVjktJCwZsk9C6MqgAcizL4YqPaZsOhndOzivep4V61b0z6nexTe6Dsyd8bYDZ8NzfhqFhAOOS7dUwyw68eYxH3yU6tfQ1H/XXEj8wiqgPdvyfrViRRhVAHAAAeAr6jggEHIO8eFeqvtY1uS8PPUyzn+Ib2XyvtKVuq6q70iTgvc44hreI/hUy4+Un1qvnOAamevsuTKfju2/6cKx/5ahVwMoQOJ3Dz3VzHm7ive6Obq04v9wV86lW3R6NtVPEQpnxK5P51sax6L9YtXjGA+NpCfdkQ7SH+ICtyxh2Yo1+FFHyUCs9dADCy8Q6Q7UvGd7+aorWSHa2JwMdIMOPhkXcynvBBHlXGhuWidJYzh42DL4js8Dw86sbWzQ2J5osdWcGaLukXAlX+VvxHlVcOuDg9m41ziC02XuKOVs8NvtvuC/QOhNKrc28cycJFB8D2qe8HIreqrPRJp7Yke0c7mzJF4/1ij6N86tImugx+s268ZWU5p5izw5L7WG6u0jQvIwVRxJOAKjenNf4YX6KEG5nO4RxbwD9phuHHxrgX2jncC50zOI4xvS2Q454Uhclm4cMnv34oX8FvFRk2dL0QcuJ5D3yW/c6en0i5isgVhBIeZgQO8cz90b+ZHA8fTOtsGjY2t7LEtwd0k7YIVu8jczclG4Vw9Y/SG8qdBaL6tbgYAXqu48R7A7hv76h6p2AVWc+2WfH4XcgotYAOFm/y7z2uO/kvcszO5Z2LOxyzMclie0mvcUVeo4qzAVASu7HFbNfAK+0pRWEpSlESlKURKCgoKIlKUoiUpSsIpnqPr36tiC4JMB3K3Hos9h5x/l4cOlrFqO6OLzRrfb2EI3du1F2EH4f/AMquq7mrmuE9kcIduM8YnJ2e8qeKHw3d1TtkBGq5cioonteZqe1zm05OUil07Fpa3W2uX9WuEbaViP2bOFK4YH2Thj1SQeRqJ6c1ZubM/t4yU7JUy0ZHMn3fOp3JJo3S3tfsLgjt2Vc7ufsyj/zdWIaP0no8ER4vLf4DkkDlg9YDwLeFbOZrYnxVGGo2B1GdE/yOwH/F3ytn0O2+LSaT+0mOD3Kir+YNTyWIMpVhkEEEcwRg1CNA+kKyQGJ4zZtksUZMLtE723Ddk8wKmNnpGOVQ0UiOD2qwP5VYjtq2BXErmymZ0j2kXP3FVHrVokohU+1bN0ZPxRHfE3f1SBnmDUSkXIq1/SVouXZWe3UuSOjlVV2iybyjYxnqkkbviqqplZPbR0++jr9SKoyM1XEL1WjagSQC5Vuei3T/AE9n0TnMlvhDniUP7tvl1c81NTSqC1J1lW1v432xsP8As5OsMbLEYY+DYPgTV+A1chdrNXmtKU+xnJGTsflfaUrxK2FJ5A/lUy5YVKa3T7XR/akuH/imOPpXCs4NueFPjmiX5yKK3ZlubkR4tpiUTZ3RvvycneQBxrt6qakXnrkEssBjjjkDsXZAdwJGFBJ9rFc1rSSvdiaOnp9VzhcA71cVfa59/p63hGZZo08XX8qj1z6ULbOzbrLctyiQn6mugXALxcdNLJ1Wk/eK6WumjXktS8QzNCekjHxEDDJ+JSR44qtYNQ7ycmWfo7VDvLSEAj8AO7zIqYtpXStx+7gitI/jmbaYDns9ngR51HtJR2MbE6QvpL2UHfHEx2QeRVDgeZFV3hrje3suzRulgbsw4X7BrHyw8SvOjlsLOVfVlmv7pfZKA7CtwyNncO3fv4766+kLa7nTpNI3KWVv/ZRsAx7mfO88efhUZuvSWyKY7C3jtU54DOfIdUH51Er29knfbmd5H5uSceA4L4DFaa4AsrjaeSR2scDxPSd3fpHmprNr1b2iGLRcAB4GeUbzjtAPWbzwO6oXfX8s8hkmkaRz2sc47lHBR3ACsaxVmWKo3PJXRho2sOsM95OJ8VhSKs6x4r2BStFfawBKUpRbpSlKIlKUoiUpSiIKCgoKIlKUoiUpSiJTNKVhEIrs6J1yu7bAjlLKPck66+WesPI1xqVkEjJRSRMlFngEKdj0kQTqFvrJX+0my2O/D4I8jXhbPQ0x2obiS1c49508uuMVB6+Fak2p34qgdGsb/tOc3sBw8DdWjbaEuxvtdLLIvYrhH+bZP5VssmmV4izmH4gT/wCeFVCbZc5wM+FZo7mVfYmlX7ssij5Bq22o7fFVn6Nkve7TzaPaytOWXSPv6OtX8HWsw1i0oNw0cm7++GKq5NPXa8Lqf/mufzJr0dZb3/e5/wCP/tWwlHaoTox5zaz+7/JWiunNLHhYwr96avj3OmW4R2kf3nZvyqqpNN3TcbmfymkH5EVqzTyv7csrfekdvzNY2vP73INGOGTWeBPq5WrcwaRP77SVrbj7Cr/mwfrXFvPU/wD3Wl55yOKxE4PkoJHzqvRaDkPkK9iCsGRWGUDx+q3JrR52JUwGsGiYM9DZyzk+9M3VbvIck/Nax3HpRuMbNvFBbr9hNpsdmM4APkaiogr0Iq12h3KYaPYcX3dzJP7LJpDTVxcfv5pJO5m6u/7C4X6VqLDWyEr0KjJJVxlO1osFgWCsix17pRThgGSYpSlFslKUoiUpSiJSlKIlKUoiUpSiIKUpREpSlESlKURKUpREpSlESlKURKUpREpSlYRMUpSiJSlKyiUpSiJSlKIlKUoiUpSiJSlKIlKUoiUpSiJSlKIlKUoi/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4878" name="Picture 14" descr="https://encrypted-tbn2.gstatic.com/images?q=tbn:ANd9GcRAKdXSKZhM9xlbVg_htE0dmxSYf5BkvnyEMznUEYo4TZ8qrOC4"/>
          <p:cNvPicPr>
            <a:picLocks noChangeAspect="1" noChangeArrowheads="1"/>
          </p:cNvPicPr>
          <p:nvPr/>
        </p:nvPicPr>
        <p:blipFill>
          <a:blip r:embed="rId6" cstate="print"/>
          <a:srcRect/>
          <a:stretch>
            <a:fillRect/>
          </a:stretch>
        </p:blipFill>
        <p:spPr bwMode="auto">
          <a:xfrm>
            <a:off x="0" y="5638801"/>
            <a:ext cx="4572000" cy="1219200"/>
          </a:xfrm>
          <a:prstGeom prst="rect">
            <a:avLst/>
          </a:prstGeom>
          <a:noFill/>
        </p:spPr>
      </p:pic>
      <p:pic>
        <p:nvPicPr>
          <p:cNvPr id="164886" name="Picture 22" descr="https://encrypted-tbn2.gstatic.com/images?q=tbn:ANd9GcRd212K6oOry3vAd336_XlxtAlbKMQexW3muopA4Iw3FQk4nR-MfA"/>
          <p:cNvPicPr>
            <a:picLocks noChangeAspect="1" noChangeArrowheads="1"/>
          </p:cNvPicPr>
          <p:nvPr/>
        </p:nvPicPr>
        <p:blipFill>
          <a:blip r:embed="rId7" cstate="print"/>
          <a:srcRect/>
          <a:stretch>
            <a:fillRect/>
          </a:stretch>
        </p:blipFill>
        <p:spPr bwMode="auto">
          <a:xfrm>
            <a:off x="5943601" y="2819400"/>
            <a:ext cx="3200400" cy="762000"/>
          </a:xfrm>
          <a:prstGeom prst="rect">
            <a:avLst/>
          </a:prstGeom>
          <a:noFill/>
        </p:spPr>
      </p:pic>
      <p:sp>
        <p:nvSpPr>
          <p:cNvPr id="164888" name="AutoShape 24" descr="data:image/jpeg;base64,/9j/4AAQSkZJRgABAQAAAQABAAD/2wCEAAkGBhANEBAQEBMSDw8PEA8QDxAVEBIPEBAOFhAVFBMQEhIXHyYeFxkjGRISHy8gIycpLCwsFh8xNTAqNScrLCkBCQoKDgwOGA8PGjUjHSExKTApLTUsNTQ1LDUtLyowKSksKTA0NSwsLC0pKi8sLDAsNSwsKSwsKSwvKSktLCwsLP/AABEIAP8AxQMBIgACEQEDEQH/xAAcAAEAAQUBAQAAAAAAAAAAAAAAAQIDBQYHBAj/xAA4EAACAgECAwYDBgUEAwAAAAAAAQIDEQQhBRJBBhMiMVFxB2GRFSMyQoHRFFJTk7FiocHxM0Ny/8QAGgEBAAIDAQAAAAAAAAAAAAAAAAIDAQQFBv/EAC0RAQACAgEDAQYFBQAAAAAAAAABAgMREgQhMRMiQVFhgbEFMkKh8QYVU3Hw/9oADAMBAAIRAxEAPwDuIAAAAAAAAAAAAAAAAAAAAAAAAAAAAAAAAAAAAAAAAAAAAAAAAAAAAAAAAB4Z8XhFtNSym09l0fua3UdVh6eInLbW0q1m3h7geD7ar9J/RfuPtqv0n9F+5q/3fov8sJ+lf4PeDH/bVfpL6L9zIGz0/V4Op36Votryhalq+YAAbSIAAAAAAAAAAAAAAAAAAAAAAAAc77X6S+y2Xdd74atW1yTlD7/mj3SeGsv8WzOiGncU4xpqbJ97dTW+ee0rYRf4n0byeY/qG9qVxWpG53P2dD8PyTjycqxtrao1Pe1TxYsamfPCM7nJ1KcnzPM3BxacdsdcLGyLVer1SalZXdHOpo1Dh5NQUJ99XFOW8FywfnjdlWr7aaKDbhqVFty5owhO+L8WcxwsRb3bw1lvy6mNu+IOijnENVe992q64tNSWPPP530+h5+uPNfzj/afv2h6Gs5LR+Tf0n+Gw6nV6iepolGq6NUXDm8OE42RkrO88WPD921s/wA250hHD7vivLGKtNGKSwue5y/2jFf5O4QeUvZHovwHBlxc/Urx7ViO/wAOXzn4uN+J48lIx868fOv++qQAelccAAAAAAAAAAAAAACnmAqBTz/9jnAqBCAEgAAeOXB9O25Omlyk223VBtt7tt43Z7AGYmY8PH9j6f8Ao0/2ofsPsbT/ANGn+1D9j2AxqEvUt8Xj+x9P/Rp/tQ/Y9gBnSM2mfMgADAAAAAAAAAAU5AqIYTJAjAwSAIaIUSoAAAAAIQEgAAAAAAAAAAAAAAAAAAURKyzLZ+4F1EluMivIElnUamNazJpL1Zb1+uhp4SsseIwi5yfn4UsvY5fV2os4hdO+WVVnFFXSME9pNdZPzKc2X0qTZbhxTltxh0LS9o4ze9VsI82FNxTTXSTS3S9zI2a2uMeZySiuuTAcJ1eUlj3MzGa9CjD1E5K7lPJjis6X6NXCxKUJKUX5NNNF4xOt4dC6Mk4uOfzRbhL3zEs8N186JRovblGT5abn5yf9Oz/V6PqbEZI3qVXDtuGcIZILUAEIkAAAAAAAAAAAAAAAAAW7oZW3mi4APNTPKLneb49Ny3Ncsn9THcZ4xDSU2X2vlhBZz1fol6tkkWG7T8Vq1EbYV6yvTTrcqZRljErXHKrln8r9TSey+m81zRUYbOWfC8dU/Q1OpPXajUamabjOcpuPzb2T+pldVq5aaqK5u7T3ljdt9IxRpdZXnEUh0Ok9iLWdS0Gvqp8MrIp+6M5otfXbHMWn5vZ5Pn7U6qWrT7iN/PBZsbaawuvyNm+FGo1FmqlW5OKUd8rO3oV1xTir2n6MWit5l11cSq/mS/UajTVaiLi2pKXz+jXzOOfEHS6ujXSjVKahPEotbRbfmejspx3iOnclbp7L6o4cpR/HFZ84eq+RPczXdtf6RnHEfl26pwjijsVtUv8Az6WXJNP8y84T9mjLml6uic7auJ6Sa7p1wWphjeylfizH+aP7my8M4xVq03U21F4eVg2K2jUQotWe8xD3oAFisAAAAAAAAAAAAAAAAAAFrUR8LfVJnHPizdfbbTXlrTpbRXk7M+b9WdoNR7fdmv4nTTlBZsr8cF15lvhe5n3diuotEz4ct4HrY103UyjmXeVtTxtst1/g2bQdmqNVixrNi8m90v0NPrm90tuZ80o4/DPy8zauE8YVMI5eGsHH6q1txMO1jpHGeLZtL2UjWm2oQWPE0ksr5mO4JZCGsiqksKbzJdTH8V7R26z7mEnCCWZtdfRGNo7Wz00lCWncIrZWLdt+r+RVxm2uMfuzxmtZ5+91fjlNfLz2QVkPzLGWl6nl4VwfSzStolLle65bHy+zRiuD8f1OshHuoRcHtOc20sekY9WY96W7hdrnDPcWSzOK8oS9UuhfbLWZ5zXs1a4rRE05an7tx4jdVpKbJNYg1uorGXJ8uffc1LsJoO51+sUG+6UVs23u3tkzuv1C1GmbxzYxNLOE3HdJ/LY9PZPh0qqXZYkrr5Oyz9fKP6ItrPqZY4+IQifTxWifM9mbAB0GiAAAAAAAAAAAAAAAAAAARKKaae6fmSAObduOyfdKd9UMw2lLC8nneTRpkYJuOfJ7HddbUp1zhLdTjKLXrlYOE6mp1SsqltKucotezNLqcf6odLo8v6Z93h7KuIPQya7nv1LfK3x6F/R8fs1Esx0k7d9opKKivQscPlzrzy2sfoVx4RrITcqW0vXDb/2NWto1q0d4bM07735bNoeK62rarSwph5/eWLmb9kTHjeouvdeprjCLjtytyTfuyeC8I1G1lsuZ9dsf5MrrdIpKK/O3hfqUZLzNZiI7IexFvn8WX7P6dcr28K2Rmjy8N0vc1xj1S39z1HX6fH6eOIny5eS3K0yAAvVgAAAAAAAAAAAAAAAABHMBJEpYKZMpUAKZ5Zy74rcKWnshqq//AGtV2x6KzGYt+6z9Dqk2opt7JLLfojm2s1tOvet0utfcd9ONmktazFxjtXJfP9zPHlBW80tEw57ouK8ss/hwbHo+2Eq3tLKfQ9/aT4b1Q0qv0kp3Trx3mceKHWcUvLHoaVo9Eoy8SbRp5cVPMuniva/jvDeNL23c2oR8U5PCS6s3LhlEku9t/FGLaj0jt/k592W4XGF8bUtllx22/wCzfLuJxdc//lp/Q5szjrft7lmWlojWln4adopa2m+FjzOi6cV6qttuH/JuTePmaZ8Ouyr0cbtRJtS1TTUOka024t/N5Zuh3K+Icq8atIgCHJeplFIAAAAAAAAAAAAAUzKiGgKUicEpACGimVqRXgp7pAeLiGklqI8mXGG2V1l8n8ixruztN8IxlFc0MOMsbr5exlkMGeUo8YliuG8PlR4c5g9muhqnavsLmxW0eGD/ABQ/ll6r5HQMESimsPyexVlp6kfNdhyTindXL+E8AthL8TSXn6MzUOApNLLfeSSf13Ngv0ihJrp0LmjpzNf6Vn9Tm16f2+7cv1M2jbJQgopJeSSS9ioA6znhDivQkABgAAAAAAAAAAAABDJIaAEkJDAEgAAAABDWSQBZ1Gn58eqGn0yhl+bZeBHjG9s79wACTAAAAAAAAAAAAAAAAAAAAAAAAAAAAAAAAAAAAAAAAAAAAAAAAAAAAAAAAAAAAAAxXabjE9DprdTGtXRortusi7O6+7rqlPwvllltxisY65ztv5dR2vqoi43cteo7u6yFebJVzUKrLY4tVfWuqUmlFtYaw3jOW4lw+vVU2UXLmquhKuyPNKHNCSxKPNFppNbbMw/GexOn1XNNc1d7gq43c9lnLFVWUv7uUuVt13XRy1nx580mBa4n2xlTLSRhSrnq9JqdVHFzgkqaq7HCPNDfmVqw3y+W+C3pPiPop197OTrrkozr8F05d1/C6fUSlaowxXyx1UM7yWN8+aWRu7JaWyNEbIys/hqJ6auXeWQfczhGFkWoNJ80YRT26FvU9h9Bbzc1O01NSirLYR5Z01UyioxklFd3RVHCxhQWMAZ0AAAAAAAAAAAAAAAAAAAAAAAAAAAAAAAAAAAAAAAAAAAAAAAAAAAAAAAAAAAAAAAAAAAAAAAAAAAAAAAAAAAAB//Z"/>
          <p:cNvSpPr>
            <a:spLocks noChangeAspect="1" noChangeArrowheads="1"/>
          </p:cNvSpPr>
          <p:nvPr/>
        </p:nvSpPr>
        <p:spPr bwMode="auto">
          <a:xfrm>
            <a:off x="155575" y="-1790700"/>
            <a:ext cx="289560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4890" name="AutoShape 26" descr="data:image/jpeg;base64,/9j/4AAQSkZJRgABAQAAAQABAAD/2wCEAAkGBhANEBAQEBMSDw8PEA8QDxAVEBIPEBAOFhAVFBMQEhIXHyYeFxkjGRISHy8gIycpLCwsFh8xNTAqNScrLCkBCQoKDgwOGA8PGjUjHSExKTApLTUsNTQ1LDUtLyowKSksKTA0NSwsLC0pKi8sLDAsNSwsKSwsKSwvKSktLCwsLP/AABEIAP8AxQMBIgACEQEDEQH/xAAcAAEAAQUBAQAAAAAAAAAAAAAAAQIDBQYHBAj/xAA4EAACAgECAwYDBgUEAwAAAAAAAQIDEQQhBRJBBhMiMVFxB2GRFSMyQoHRFFJTk7FiocHxM0Ny/8QAGgEBAAIDAQAAAAAAAAAAAAAAAAIDAQQFBv/EAC0RAQACAgEDAQYFBQAAAAAAAAABAgMREgQhMRMiQVFhgbEFMkKh8QYVU3Hw/9oADAMBAAIRAxEAPwDuIAAAAAAAAAAAAAAAAAAAAAAAAAAAAAAAAAAAAAAAAAAAAAAAAAAAAAAAAB4Z8XhFtNSym09l0fua3UdVh6eInLbW0q1m3h7geD7ar9J/RfuPtqv0n9F+5q/3fov8sJ+lf4PeDH/bVfpL6L9zIGz0/V4Op36Votryhalq+YAAbSIAAAAAAAAAAAAAAAAAAAAAAAAc77X6S+y2Xdd74atW1yTlD7/mj3SeGsv8WzOiGncU4xpqbJ97dTW+ee0rYRf4n0byeY/qG9qVxWpG53P2dD8PyTjycqxtrao1Pe1TxYsamfPCM7nJ1KcnzPM3BxacdsdcLGyLVer1SalZXdHOpo1Dh5NQUJ99XFOW8FywfnjdlWr7aaKDbhqVFty5owhO+L8WcxwsRb3bw1lvy6mNu+IOijnENVe992q64tNSWPPP530+h5+uPNfzj/afv2h6Gs5LR+Tf0n+Gw6nV6iepolGq6NUXDm8OE42RkrO88WPD921s/wA250hHD7vivLGKtNGKSwue5y/2jFf5O4QeUvZHovwHBlxc/Urx7ViO/wAOXzn4uN+J48lIx868fOv++qQAelccAAAAAAAAAAAAAACnmAqBTz/9jnAqBCAEgAAeOXB9O25Omlyk223VBtt7tt43Z7AGYmY8PH9j6f8Ao0/2ofsPsbT/ANGn+1D9j2AxqEvUt8Xj+x9P/Rp/tQ/Y9gBnSM2mfMgADAAAAAAAAAAU5AqIYTJAjAwSAIaIUSoAAAAAIQEgAAAAAAAAAAAAAAAAAAURKyzLZ+4F1EluMivIElnUamNazJpL1Zb1+uhp4SsseIwi5yfn4UsvY5fV2os4hdO+WVVnFFXSME9pNdZPzKc2X0qTZbhxTltxh0LS9o4ze9VsI82FNxTTXSTS3S9zI2a2uMeZySiuuTAcJ1eUlj3MzGa9CjD1E5K7lPJjis6X6NXCxKUJKUX5NNNF4xOt4dC6Mk4uOfzRbhL3zEs8N186JRovblGT5abn5yf9Oz/V6PqbEZI3qVXDtuGcIZILUAEIkAAAAAAAAAAAAAAAAAW7oZW3mi4APNTPKLneb49Ny3Ncsn9THcZ4xDSU2X2vlhBZz1fol6tkkWG7T8Vq1EbYV6yvTTrcqZRljErXHKrln8r9TSey+m81zRUYbOWfC8dU/Q1OpPXajUamabjOcpuPzb2T+pldVq5aaqK5u7T3ljdt9IxRpdZXnEUh0Ok9iLWdS0Gvqp8MrIp+6M5otfXbHMWn5vZ5Pn7U6qWrT7iN/PBZsbaawuvyNm+FGo1FmqlW5OKUd8rO3oV1xTir2n6MWit5l11cSq/mS/UajTVaiLi2pKXz+jXzOOfEHS6ujXSjVKahPEotbRbfmejspx3iOnclbp7L6o4cpR/HFZ84eq+RPczXdtf6RnHEfl26pwjijsVtUv8Az6WXJNP8y84T9mjLml6uic7auJ6Sa7p1wWphjeylfizH+aP7my8M4xVq03U21F4eVg2K2jUQotWe8xD3oAFisAAAAAAAAAAAAAAAAAAFrUR8LfVJnHPizdfbbTXlrTpbRXk7M+b9WdoNR7fdmv4nTTlBZsr8cF15lvhe5n3diuotEz4ct4HrY103UyjmXeVtTxtst1/g2bQdmqNVixrNi8m90v0NPrm90tuZ80o4/DPy8zauE8YVMI5eGsHH6q1txMO1jpHGeLZtL2UjWm2oQWPE0ksr5mO4JZCGsiqksKbzJdTH8V7R26z7mEnCCWZtdfRGNo7Wz00lCWncIrZWLdt+r+RVxm2uMfuzxmtZ5+91fjlNfLz2QVkPzLGWl6nl4VwfSzStolLle65bHy+zRiuD8f1OshHuoRcHtOc20sekY9WY96W7hdrnDPcWSzOK8oS9UuhfbLWZ5zXs1a4rRE05an7tx4jdVpKbJNYg1uorGXJ8uffc1LsJoO51+sUG+6UVs23u3tkzuv1C1GmbxzYxNLOE3HdJ/LY9PZPh0qqXZYkrr5Oyz9fKP6ItrPqZY4+IQifTxWifM9mbAB0GiAAAAAAAAAAAAAAAAAAARKKaae6fmSAObduOyfdKd9UMw2lLC8nneTRpkYJuOfJ7HddbUp1zhLdTjKLXrlYOE6mp1SsqltKucotezNLqcf6odLo8v6Z93h7KuIPQya7nv1LfK3x6F/R8fs1Esx0k7d9opKKivQscPlzrzy2sfoVx4RrITcqW0vXDb/2NWto1q0d4bM07735bNoeK62rarSwph5/eWLmb9kTHjeouvdeprjCLjtytyTfuyeC8I1G1lsuZ9dsf5MrrdIpKK/O3hfqUZLzNZiI7IexFvn8WX7P6dcr28K2Rmjy8N0vc1xj1S39z1HX6fH6eOIny5eS3K0yAAvVgAAAAAAAAAAAAAAAABHMBJEpYKZMpUAKZ5Zy74rcKWnshqq//AGtV2x6KzGYt+6z9Dqk2opt7JLLfojm2s1tOvet0utfcd9ONmktazFxjtXJfP9zPHlBW80tEw57ouK8ss/hwbHo+2Eq3tLKfQ9/aT4b1Q0qv0kp3Trx3mceKHWcUvLHoaVo9Eoy8SbRp5cVPMuniva/jvDeNL23c2oR8U5PCS6s3LhlEku9t/FGLaj0jt/k592W4XGF8bUtllx22/wCzfLuJxdc//lp/Q5szjrft7lmWlojWln4adopa2m+FjzOi6cV6qttuH/JuTePmaZ8Ouyr0cbtRJtS1TTUOka024t/N5Zuh3K+Icq8atIgCHJeplFIAAAAAAAAAAAAAUzKiGgKUicEpACGimVqRXgp7pAeLiGklqI8mXGG2V1l8n8ixruztN8IxlFc0MOMsbr5exlkMGeUo8YliuG8PlR4c5g9muhqnavsLmxW0eGD/ABQ/ll6r5HQMESimsPyexVlp6kfNdhyTindXL+E8AthL8TSXn6MzUOApNLLfeSSf13Ngv0ihJrp0LmjpzNf6Vn9Tm16f2+7cv1M2jbJQgopJeSSS9ioA6znhDivQkABgAAAAAAAAAAAABDJIaAEkJDAEgAAAABDWSQBZ1Gn58eqGn0yhl+bZeBHjG9s79wACTAAAAAAAAAAAAAAAAAAAAAAAAAAAAAAAAAAAAAAAAAAAAAAAAAAAAAAAAAAAAAAxXabjE9DprdTGtXRortusi7O6+7rqlPwvllltxisY65ztv5dR2vqoi43cteo7u6yFebJVzUKrLY4tVfWuqUmlFtYaw3jOW4lw+vVU2UXLmquhKuyPNKHNCSxKPNFppNbbMw/GexOn1XNNc1d7gq43c9lnLFVWUv7uUuVt13XRy1nx580mBa4n2xlTLSRhSrnq9JqdVHFzgkqaq7HCPNDfmVqw3y+W+C3pPiPop197OTrrkozr8F05d1/C6fUSlaowxXyx1UM7yWN8+aWRu7JaWyNEbIys/hqJ6auXeWQfczhGFkWoNJ80YRT26FvU9h9Bbzc1O01NSirLYR5Z01UyioxklFd3RVHCxhQWMAZ0AAAAAAAAAAAAAAAAAAAAAAAAAAAAAAAAAAAAAAAAAAAAAAAAAAAAAAAAAAAAAAAAAAAAAAAAAAAAAAAAAAAAB//Z"/>
          <p:cNvSpPr>
            <a:spLocks noChangeAspect="1" noChangeArrowheads="1"/>
          </p:cNvSpPr>
          <p:nvPr/>
        </p:nvSpPr>
        <p:spPr bwMode="auto">
          <a:xfrm>
            <a:off x="155575" y="-1790700"/>
            <a:ext cx="289560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4892" name="Picture 28" descr="http://img.docstoccdn.com/thumb/orig/21174825.png"/>
          <p:cNvPicPr>
            <a:picLocks noChangeAspect="1" noChangeArrowheads="1"/>
          </p:cNvPicPr>
          <p:nvPr/>
        </p:nvPicPr>
        <p:blipFill>
          <a:blip r:embed="rId8" cstate="print"/>
          <a:srcRect/>
          <a:stretch>
            <a:fillRect/>
          </a:stretch>
        </p:blipFill>
        <p:spPr bwMode="auto">
          <a:xfrm>
            <a:off x="2438400" y="4191000"/>
            <a:ext cx="1068351" cy="1381125"/>
          </a:xfrm>
          <a:prstGeom prst="rect">
            <a:avLst/>
          </a:prstGeom>
          <a:noFill/>
        </p:spPr>
      </p:pic>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7" name="Title 5"/>
          <p:cNvSpPr>
            <a:spLocks noGrp="1"/>
          </p:cNvSpPr>
          <p:nvPr>
            <p:ph type="title"/>
          </p:nvPr>
        </p:nvSpPr>
        <p:spPr/>
        <p:txBody>
          <a:bodyPr/>
          <a:lstStyle/>
          <a:p>
            <a:pPr eaLnBrk="1" hangingPunct="1"/>
            <a:r>
              <a:rPr lang="en-US" dirty="0" smtClean="0"/>
              <a:t>Secondary Sources of Brand Knowledge</a:t>
            </a:r>
          </a:p>
        </p:txBody>
      </p:sp>
      <p:pic>
        <p:nvPicPr>
          <p:cNvPr id="60419" name="Picture 2"/>
          <p:cNvPicPr>
            <a:picLocks noChangeAspect="1" noChangeArrowheads="1"/>
          </p:cNvPicPr>
          <p:nvPr/>
        </p:nvPicPr>
        <p:blipFill>
          <a:blip r:embed="rId3" cstate="print"/>
          <a:srcRect/>
          <a:stretch>
            <a:fillRect/>
          </a:stretch>
        </p:blipFill>
        <p:spPr bwMode="auto">
          <a:xfrm>
            <a:off x="1981200" y="1600200"/>
            <a:ext cx="4630738" cy="4429125"/>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Internal Branding</a:t>
            </a:r>
          </a:p>
        </p:txBody>
      </p:sp>
      <p:sp>
        <p:nvSpPr>
          <p:cNvPr id="62467" name="Rectangle 3"/>
          <p:cNvSpPr>
            <a:spLocks noGrp="1" noChangeArrowheads="1"/>
          </p:cNvSpPr>
          <p:nvPr>
            <p:ph type="body" idx="1"/>
          </p:nvPr>
        </p:nvSpPr>
        <p:spPr/>
        <p:txBody>
          <a:bodyPr/>
          <a:lstStyle/>
          <a:p>
            <a:pPr eaLnBrk="1" hangingPunct="1"/>
            <a:r>
              <a:rPr lang="en-US" dirty="0" smtClean="0"/>
              <a:t>Choose the right moment: </a:t>
            </a:r>
            <a:r>
              <a:rPr lang="en-US" dirty="0" smtClean="0">
                <a:latin typeface="Arial" pitchFamily="34" charset="0"/>
              </a:rPr>
              <a:t>Turning points are ideal opportunities to capture employees’ attention and imagination. </a:t>
            </a:r>
            <a:endParaRPr lang="en-US" dirty="0" smtClean="0"/>
          </a:p>
          <a:p>
            <a:pPr eaLnBrk="1" hangingPunct="1"/>
            <a:r>
              <a:rPr lang="en-US" dirty="0" smtClean="0"/>
              <a:t>Link internal and external marketing: </a:t>
            </a:r>
            <a:r>
              <a:rPr lang="en-US" dirty="0" smtClean="0">
                <a:latin typeface="Arial" pitchFamily="34" charset="0"/>
              </a:rPr>
              <a:t>Internal and external messages must match. use of Internet technology.</a:t>
            </a:r>
            <a:r>
              <a:rPr lang="en-US" dirty="0" smtClean="0"/>
              <a:t> </a:t>
            </a:r>
          </a:p>
          <a:p>
            <a:pPr eaLnBrk="1" hangingPunct="1"/>
            <a:r>
              <a:rPr lang="en-US" dirty="0" smtClean="0"/>
              <a:t>Bring the brand alive for employees: </a:t>
            </a:r>
            <a:r>
              <a:rPr lang="en-US" dirty="0" smtClean="0">
                <a:latin typeface="Arial" pitchFamily="34" charset="0"/>
              </a:rPr>
              <a:t>Internal communications should be informative and energizing.</a:t>
            </a:r>
            <a:endParaRPr lang="en-US" dirty="0" smtClean="0"/>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Title 4"/>
          <p:cNvSpPr>
            <a:spLocks noGrp="1"/>
          </p:cNvSpPr>
          <p:nvPr>
            <p:ph type="title"/>
          </p:nvPr>
        </p:nvSpPr>
        <p:spPr/>
        <p:txBody>
          <a:bodyPr/>
          <a:lstStyle/>
          <a:p>
            <a:pPr eaLnBrk="1" hangingPunct="1"/>
            <a:r>
              <a:rPr lang="en-US" dirty="0" smtClean="0"/>
              <a:t>Brand Value Chain</a:t>
            </a:r>
          </a:p>
        </p:txBody>
      </p:sp>
      <p:pic>
        <p:nvPicPr>
          <p:cNvPr id="64515" name="Picture 2"/>
          <p:cNvPicPr>
            <a:picLocks noChangeAspect="1" noChangeArrowheads="1"/>
          </p:cNvPicPr>
          <p:nvPr/>
        </p:nvPicPr>
        <p:blipFill>
          <a:blip r:embed="rId3" cstate="print"/>
          <a:srcRect/>
          <a:stretch>
            <a:fillRect/>
          </a:stretch>
        </p:blipFill>
        <p:spPr bwMode="auto">
          <a:xfrm>
            <a:off x="533400" y="1447800"/>
            <a:ext cx="7300913" cy="4119563"/>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eaLnBrk="1" hangingPunct="1"/>
            <a:r>
              <a:rPr lang="en-US" smtClean="0"/>
              <a:t>Measuring Brand Equity</a:t>
            </a:r>
          </a:p>
        </p:txBody>
      </p:sp>
      <p:sp>
        <p:nvSpPr>
          <p:cNvPr id="66563" name="Rectangle 7"/>
          <p:cNvSpPr>
            <a:spLocks noGrp="1" noChangeArrowheads="1"/>
          </p:cNvSpPr>
          <p:nvPr>
            <p:ph type="body" idx="1"/>
          </p:nvPr>
        </p:nvSpPr>
        <p:spPr/>
        <p:txBody>
          <a:bodyPr/>
          <a:lstStyle/>
          <a:p>
            <a:pPr eaLnBrk="1" hangingPunct="1"/>
            <a:r>
              <a:rPr lang="en-US" sz="2400" dirty="0" smtClean="0"/>
              <a:t>Brand audit </a:t>
            </a:r>
            <a:r>
              <a:rPr lang="en-US" sz="2400" dirty="0" smtClean="0">
                <a:latin typeface="Arial" pitchFamily="34" charset="0"/>
              </a:rPr>
              <a:t>is a consumer-focused series of procedures to assess the health of the brand, uncover its sources of brand equity, and suggest ways to improve and leverage its equity. </a:t>
            </a:r>
            <a:endParaRPr lang="en-US" sz="2400" dirty="0" smtClean="0"/>
          </a:p>
          <a:p>
            <a:pPr eaLnBrk="1" hangingPunct="1"/>
            <a:r>
              <a:rPr lang="en-US" sz="2400" dirty="0" smtClean="0"/>
              <a:t>Brand tracking </a:t>
            </a:r>
            <a:r>
              <a:rPr lang="en-US" sz="2400" dirty="0" smtClean="0">
                <a:latin typeface="Arial" pitchFamily="34" charset="0"/>
              </a:rPr>
              <a:t>studies collect quantitative data from consumers over time to provide consistent, baseline information about how brands and marketing programs are performing. </a:t>
            </a:r>
            <a:endParaRPr lang="en-US" sz="2400" dirty="0" smtClean="0"/>
          </a:p>
          <a:p>
            <a:pPr eaLnBrk="1" hangingPunct="1"/>
            <a:r>
              <a:rPr lang="en-US" sz="2400" dirty="0" smtClean="0"/>
              <a:t>Brand valuation: </a:t>
            </a:r>
            <a:r>
              <a:rPr lang="en-US" sz="2400" dirty="0" smtClean="0">
                <a:latin typeface="Arial" pitchFamily="34" charset="0"/>
              </a:rPr>
              <a:t>Total financial value of the brand</a:t>
            </a:r>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t>Managing Brand Equity</a:t>
            </a:r>
          </a:p>
        </p:txBody>
      </p:sp>
      <p:sp>
        <p:nvSpPr>
          <p:cNvPr id="72707" name="Rectangle 7"/>
          <p:cNvSpPr>
            <a:spLocks noGrp="1" noChangeArrowheads="1"/>
          </p:cNvSpPr>
          <p:nvPr>
            <p:ph type="body" idx="1"/>
          </p:nvPr>
        </p:nvSpPr>
        <p:spPr/>
        <p:txBody>
          <a:bodyPr/>
          <a:lstStyle/>
          <a:p>
            <a:pPr eaLnBrk="1" hangingPunct="1"/>
            <a:r>
              <a:rPr lang="en-US" sz="2800" b="1" dirty="0" smtClean="0"/>
              <a:t>Brand reinforcement deals with</a:t>
            </a:r>
          </a:p>
          <a:p>
            <a:pPr marL="514350" indent="-514350" eaLnBrk="1" hangingPunct="1">
              <a:buAutoNum type="arabicParenBoth"/>
            </a:pPr>
            <a:r>
              <a:rPr lang="en-US" sz="2400" dirty="0" smtClean="0">
                <a:latin typeface="Arial" pitchFamily="34" charset="0"/>
              </a:rPr>
              <a:t>What products it represents, what core benefits it supplies, and what needs it satisfies, and</a:t>
            </a:r>
          </a:p>
          <a:p>
            <a:pPr marL="514350" indent="-514350" eaLnBrk="1" hangingPunct="1">
              <a:buNone/>
            </a:pPr>
            <a:r>
              <a:rPr lang="en-US" sz="2400" dirty="0" smtClean="0">
                <a:latin typeface="Arial" pitchFamily="34" charset="0"/>
              </a:rPr>
              <a:t>(2) how the brand makes products superior, and which strong, favorable, and unique brand associations should exist in consumers’ minds.</a:t>
            </a:r>
            <a:endParaRPr lang="en-US" sz="2400" dirty="0" smtClean="0"/>
          </a:p>
          <a:p>
            <a:pPr eaLnBrk="1" hangingPunct="1"/>
            <a:r>
              <a:rPr lang="en-US" sz="2800" b="1" dirty="0" smtClean="0"/>
              <a:t>Brand revitalization </a:t>
            </a:r>
            <a:r>
              <a:rPr lang="en-US" sz="2400" dirty="0" smtClean="0">
                <a:latin typeface="Arial" pitchFamily="34" charset="0"/>
              </a:rPr>
              <a:t>is to understand what the sources of brand equity were to begin with. Are positive associations losing their strength or uniqueness? Have negative associations become linked to the brand? Then decide whether to retain the same positioning or create a new one, and if so, which new one.</a:t>
            </a:r>
            <a:endParaRPr lang="en-US" sz="2400" dirty="0" smtClean="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r>
              <a:rPr lang="en-US" smtClean="0"/>
              <a:t>Devising a Branding Strategy</a:t>
            </a:r>
          </a:p>
        </p:txBody>
      </p:sp>
      <p:sp>
        <p:nvSpPr>
          <p:cNvPr id="74755" name="Rectangle 7"/>
          <p:cNvSpPr>
            <a:spLocks noGrp="1" noChangeArrowheads="1"/>
          </p:cNvSpPr>
          <p:nvPr>
            <p:ph type="body" idx="1"/>
          </p:nvPr>
        </p:nvSpPr>
        <p:spPr/>
        <p:txBody>
          <a:bodyPr/>
          <a:lstStyle/>
          <a:p>
            <a:pPr eaLnBrk="1" hangingPunct="1"/>
            <a:r>
              <a:rPr lang="en-US" smtClean="0"/>
              <a:t>Develop new brand elements</a:t>
            </a:r>
          </a:p>
          <a:p>
            <a:pPr eaLnBrk="1" hangingPunct="1"/>
            <a:r>
              <a:rPr lang="en-US" smtClean="0"/>
              <a:t>Apply existing brand elements</a:t>
            </a:r>
          </a:p>
          <a:p>
            <a:pPr eaLnBrk="1" hangingPunct="1"/>
            <a:r>
              <a:rPr lang="en-US" smtClean="0"/>
              <a:t>Use a combination of old and new</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1" name="Rectangle 5"/>
          <p:cNvSpPr>
            <a:spLocks noGrp="1" noChangeArrowheads="1"/>
          </p:cNvSpPr>
          <p:nvPr>
            <p:ph type="title"/>
          </p:nvPr>
        </p:nvSpPr>
        <p:spPr>
          <a:xfrm>
            <a:off x="457200" y="76200"/>
            <a:ext cx="8229600" cy="685800"/>
          </a:xfrm>
        </p:spPr>
        <p:txBody>
          <a:bodyPr/>
          <a:lstStyle/>
          <a:p>
            <a:pPr eaLnBrk="1" hangingPunct="1"/>
            <a:r>
              <a:rPr lang="en-US" dirty="0" smtClean="0"/>
              <a:t>Branding Terms</a:t>
            </a:r>
          </a:p>
        </p:txBody>
      </p:sp>
      <p:sp>
        <p:nvSpPr>
          <p:cNvPr id="76802" name="Rectangle 6"/>
          <p:cNvSpPr>
            <a:spLocks noGrp="1" noChangeArrowheads="1"/>
          </p:cNvSpPr>
          <p:nvPr>
            <p:ph type="body" sz="half" idx="1"/>
          </p:nvPr>
        </p:nvSpPr>
        <p:spPr>
          <a:xfrm>
            <a:off x="457200" y="152400"/>
            <a:ext cx="4038600" cy="6705600"/>
          </a:xfrm>
        </p:spPr>
        <p:txBody>
          <a:bodyPr/>
          <a:lstStyle/>
          <a:p>
            <a:pPr eaLnBrk="1" hangingPunct="1"/>
            <a:endParaRPr lang="en-US" dirty="0" smtClean="0"/>
          </a:p>
          <a:p>
            <a:pPr eaLnBrk="1" hangingPunct="1"/>
            <a:r>
              <a:rPr lang="en-US" dirty="0" smtClean="0"/>
              <a:t>Brand line: </a:t>
            </a:r>
            <a:r>
              <a:rPr lang="en-US" sz="1600" dirty="0" smtClean="0">
                <a:latin typeface="Arial" pitchFamily="34" charset="0"/>
              </a:rPr>
              <a:t>It consists of all products—original as well as line and category extensions—sold under a particular brand. </a:t>
            </a:r>
          </a:p>
          <a:p>
            <a:pPr eaLnBrk="1" hangingPunct="1"/>
            <a:r>
              <a:rPr lang="en-US" dirty="0" smtClean="0"/>
              <a:t>Brand mix: </a:t>
            </a:r>
            <a:r>
              <a:rPr lang="en-US" sz="1600" dirty="0" smtClean="0">
                <a:latin typeface="Arial" pitchFamily="34" charset="0"/>
              </a:rPr>
              <a:t>set of all brand lines that a particular seller makes.</a:t>
            </a:r>
          </a:p>
          <a:p>
            <a:pPr eaLnBrk="1" hangingPunct="1"/>
            <a:r>
              <a:rPr lang="en-US" dirty="0" smtClean="0"/>
              <a:t>Brand extension: </a:t>
            </a:r>
            <a:r>
              <a:rPr lang="en-US" sz="1600" dirty="0" smtClean="0">
                <a:latin typeface="Arial" pitchFamily="34" charset="0"/>
              </a:rPr>
              <a:t>When a firm uses an established brand to introduce a new product.</a:t>
            </a:r>
          </a:p>
          <a:p>
            <a:pPr eaLnBrk="1" hangingPunct="1"/>
            <a:r>
              <a:rPr lang="en-US" dirty="0" smtClean="0"/>
              <a:t>Sub-brand: </a:t>
            </a:r>
            <a:r>
              <a:rPr lang="en-US" sz="1600" dirty="0" smtClean="0">
                <a:latin typeface="Arial" pitchFamily="34" charset="0"/>
              </a:rPr>
              <a:t>When marketers combine a new brand with an existing brand.</a:t>
            </a:r>
          </a:p>
          <a:p>
            <a:pPr eaLnBrk="1" hangingPunct="1"/>
            <a:r>
              <a:rPr lang="en-US" dirty="0" smtClean="0"/>
              <a:t>Parent brand: </a:t>
            </a:r>
            <a:r>
              <a:rPr lang="en-US" sz="1600" dirty="0" smtClean="0">
                <a:latin typeface="Arial" pitchFamily="34" charset="0"/>
              </a:rPr>
              <a:t>Existing brand that gives birth to a brand extension or sub-brand </a:t>
            </a:r>
          </a:p>
          <a:p>
            <a:pPr eaLnBrk="1" hangingPunct="1"/>
            <a:r>
              <a:rPr lang="en-US" dirty="0" smtClean="0"/>
              <a:t>Family brand: </a:t>
            </a:r>
            <a:r>
              <a:rPr lang="en-US" sz="1600" dirty="0" smtClean="0">
                <a:latin typeface="Arial" pitchFamily="34" charset="0"/>
              </a:rPr>
              <a:t> When parent brand already associated with multiple products through brand extensions.</a:t>
            </a:r>
          </a:p>
        </p:txBody>
      </p:sp>
      <p:sp>
        <p:nvSpPr>
          <p:cNvPr id="76803" name="Rectangle 7"/>
          <p:cNvSpPr>
            <a:spLocks noGrp="1" noChangeArrowheads="1"/>
          </p:cNvSpPr>
          <p:nvPr>
            <p:ph type="body" sz="half" idx="2"/>
          </p:nvPr>
        </p:nvSpPr>
        <p:spPr>
          <a:xfrm>
            <a:off x="4572000" y="304800"/>
            <a:ext cx="3733800" cy="4572000"/>
          </a:xfrm>
        </p:spPr>
        <p:txBody>
          <a:bodyPr/>
          <a:lstStyle/>
          <a:p>
            <a:pPr eaLnBrk="1" hangingPunct="1"/>
            <a:endParaRPr lang="en-US" dirty="0" smtClean="0"/>
          </a:p>
          <a:p>
            <a:pPr eaLnBrk="1" hangingPunct="1"/>
            <a:r>
              <a:rPr lang="en-US" dirty="0" smtClean="0"/>
              <a:t>Line extension: </a:t>
            </a:r>
            <a:r>
              <a:rPr lang="en-US" sz="1600" dirty="0" smtClean="0">
                <a:latin typeface="Arial" pitchFamily="34" charset="0"/>
              </a:rPr>
              <a:t>Parent brand covers a new product within a product category it currently serves, such as with new flavors, forms, colors, ingredients, and package sizes. </a:t>
            </a:r>
          </a:p>
          <a:p>
            <a:pPr eaLnBrk="1" hangingPunct="1"/>
            <a:r>
              <a:rPr lang="en-US" dirty="0" smtClean="0"/>
              <a:t>Category extension: </a:t>
            </a:r>
            <a:r>
              <a:rPr lang="en-US" sz="1600" dirty="0" smtClean="0">
                <a:latin typeface="Arial" pitchFamily="34" charset="0"/>
              </a:rPr>
              <a:t>Marketers use the parent brand to enter a different product category, such as Swiss Army watches. </a:t>
            </a:r>
          </a:p>
          <a:p>
            <a:pPr eaLnBrk="1" hangingPunct="1"/>
            <a:r>
              <a:rPr lang="en-US" dirty="0" smtClean="0"/>
              <a:t>Branded variants: </a:t>
            </a:r>
            <a:r>
              <a:rPr lang="en-US" sz="1600" dirty="0" smtClean="0">
                <a:latin typeface="Arial" pitchFamily="34" charset="0"/>
              </a:rPr>
              <a:t>Specific brand lines supplied to specific retailers or distribution channels. </a:t>
            </a:r>
          </a:p>
          <a:p>
            <a:pPr eaLnBrk="1" hangingPunct="1"/>
            <a:r>
              <a:rPr lang="en-US" dirty="0" smtClean="0"/>
              <a:t>Licensed product: </a:t>
            </a:r>
            <a:r>
              <a:rPr lang="en-US" sz="1600" dirty="0" smtClean="0">
                <a:latin typeface="Arial" pitchFamily="34" charset="0"/>
              </a:rPr>
              <a:t>A licensed product is one whose brand name has been licensed to other manufacturers that actually make the product.</a:t>
            </a:r>
            <a:endParaRPr lang="en-US" sz="1600" dirty="0" smtClean="0"/>
          </a:p>
        </p:txBody>
      </p:sp>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0" y="2819400"/>
            <a:ext cx="8229600" cy="838200"/>
          </a:xfrm>
        </p:spPr>
        <p:txBody>
          <a:bodyPr/>
          <a:lstStyle/>
          <a:p>
            <a:pPr algn="ctr"/>
            <a:r>
              <a:rPr lang="en-US" sz="9600" dirty="0" smtClean="0"/>
              <a:t>Thank You</a:t>
            </a:r>
            <a:endParaRPr lang="en-US"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4371</TotalTime>
  <Words>4253</Words>
  <Application>Microsoft Office PowerPoint</Application>
  <PresentationFormat>On-screen Show (4:3)</PresentationFormat>
  <Paragraphs>195</Paragraphs>
  <Slides>28</Slides>
  <Notes>24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Creating Brand Equity</vt:lpstr>
      <vt:lpstr>Brand Equity</vt:lpstr>
      <vt:lpstr>The Role of Brands</vt:lpstr>
      <vt:lpstr>The Role of Brands</vt:lpstr>
      <vt:lpstr>What is Branding?</vt:lpstr>
      <vt:lpstr>Slide 6</vt:lpstr>
      <vt:lpstr>What is Brand Equity?</vt:lpstr>
      <vt:lpstr>Cont…</vt:lpstr>
      <vt:lpstr>Advantages of Strong Brands</vt:lpstr>
      <vt:lpstr>What is a Brand Promise?</vt:lpstr>
      <vt:lpstr>Brand Equity Models</vt:lpstr>
      <vt:lpstr>BAV Model</vt:lpstr>
      <vt:lpstr>Universe of Brand Performance</vt:lpstr>
      <vt:lpstr>Brandz: Brand Dynamics Pyramid</vt:lpstr>
      <vt:lpstr>Cont…..</vt:lpstr>
      <vt:lpstr>Brand Resonance Pyramid</vt:lpstr>
      <vt:lpstr>Brand Building Blocks</vt:lpstr>
      <vt:lpstr>Cont...</vt:lpstr>
      <vt:lpstr>Brand Elements</vt:lpstr>
      <vt:lpstr>Brand Element Choice Criteria</vt:lpstr>
      <vt:lpstr>Secondary Sources of Brand Knowledge</vt:lpstr>
      <vt:lpstr>Internal Branding</vt:lpstr>
      <vt:lpstr>Brand Value Chain</vt:lpstr>
      <vt:lpstr>Measuring Brand Equity</vt:lpstr>
      <vt:lpstr>Managing Brand Equity</vt:lpstr>
      <vt:lpstr>Devising a Branding Strategy</vt:lpstr>
      <vt:lpstr>Branding Terms</vt:lpstr>
      <vt:lpstr>Thank You</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Administrator</cp:lastModifiedBy>
  <cp:revision>199</cp:revision>
  <dcterms:created xsi:type="dcterms:W3CDTF">2010-11-27T14:35:22Z</dcterms:created>
  <dcterms:modified xsi:type="dcterms:W3CDTF">2014-06-05T13:53:08Z</dcterms:modified>
</cp:coreProperties>
</file>