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21" r:id="rId3"/>
    <p:sldId id="305" r:id="rId4"/>
    <p:sldId id="306" r:id="rId5"/>
    <p:sldId id="289" r:id="rId6"/>
    <p:sldId id="307" r:id="rId7"/>
    <p:sldId id="309" r:id="rId8"/>
    <p:sldId id="316" r:id="rId9"/>
    <p:sldId id="313" r:id="rId10"/>
    <p:sldId id="317" r:id="rId11"/>
    <p:sldId id="318" r:id="rId12"/>
    <p:sldId id="314" r:id="rId13"/>
    <p:sldId id="293" r:id="rId14"/>
    <p:sldId id="315" r:id="rId15"/>
    <p:sldId id="294" r:id="rId16"/>
    <p:sldId id="285" r:id="rId17"/>
    <p:sldId id="297" r:id="rId18"/>
    <p:sldId id="298" r:id="rId19"/>
    <p:sldId id="299" r:id="rId20"/>
    <p:sldId id="319" r:id="rId21"/>
    <p:sldId id="311" r:id="rId22"/>
    <p:sldId id="300" r:id="rId23"/>
    <p:sldId id="304" r:id="rId24"/>
    <p:sldId id="320" r:id="rId2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01" autoAdjust="0"/>
    <p:restoredTop sz="81695" autoAdjust="0"/>
  </p:normalViewPr>
  <p:slideViewPr>
    <p:cSldViewPr>
      <p:cViewPr>
        <p:scale>
          <a:sx n="66" d="100"/>
          <a:sy n="66" d="100"/>
        </p:scale>
        <p:origin x="-1476" y="156"/>
      </p:cViewPr>
      <p:guideLst>
        <p:guide orient="horz" pos="2160"/>
        <p:guide pos="2880"/>
      </p:guideLst>
    </p:cSldViewPr>
  </p:slideViewPr>
  <p:notesTextViewPr>
    <p:cViewPr>
      <p:scale>
        <a:sx n="1" d="1"/>
        <a:sy n="1" d="1"/>
      </p:scale>
      <p:origin x="0" y="0"/>
    </p:cViewPr>
  </p:notesTextViewPr>
  <p:notesViewPr>
    <p:cSldViewPr>
      <p:cViewPr>
        <p:scale>
          <a:sx n="100" d="100"/>
          <a:sy n="100" d="100"/>
        </p:scale>
        <p:origin x="-127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74BB00-BEE5-48C0-930F-3423BF5E0EB4}" type="doc">
      <dgm:prSet loTypeId="urn:microsoft.com/office/officeart/2005/8/layout/hChevron3" loCatId="process" qsTypeId="urn:microsoft.com/office/officeart/2005/8/quickstyle/simple1" qsCatId="simple" csTypeId="urn:microsoft.com/office/officeart/2005/8/colors/colorful1#2" csCatId="colorful" phldr="1"/>
      <dgm:spPr/>
    </dgm:pt>
    <dgm:pt modelId="{43ABB4B6-F3C1-48C3-845F-FF29F7DFE402}">
      <dgm:prSet phldrT="[Text]"/>
      <dgm:spPr/>
      <dgm:t>
        <a:bodyPr/>
        <a:lstStyle/>
        <a:p>
          <a:r>
            <a:rPr lang="en-US" dirty="0" smtClean="0"/>
            <a:t>Segmentation</a:t>
          </a:r>
          <a:endParaRPr lang="en-US" dirty="0"/>
        </a:p>
      </dgm:t>
    </dgm:pt>
    <dgm:pt modelId="{26927074-85E4-4C19-B117-DF385857EF17}" type="parTrans" cxnId="{D0C6AB00-6B61-431B-AD2E-1A5C5FCDF792}">
      <dgm:prSet/>
      <dgm:spPr/>
      <dgm:t>
        <a:bodyPr/>
        <a:lstStyle/>
        <a:p>
          <a:endParaRPr lang="en-US"/>
        </a:p>
      </dgm:t>
    </dgm:pt>
    <dgm:pt modelId="{64DC05E8-FB2C-4B3E-B308-3423590A5880}" type="sibTrans" cxnId="{D0C6AB00-6B61-431B-AD2E-1A5C5FCDF792}">
      <dgm:prSet/>
      <dgm:spPr/>
      <dgm:t>
        <a:bodyPr/>
        <a:lstStyle/>
        <a:p>
          <a:endParaRPr lang="en-US"/>
        </a:p>
      </dgm:t>
    </dgm:pt>
    <dgm:pt modelId="{10D765BA-86C6-46AF-BBDA-9ECF27B7AAB0}">
      <dgm:prSet phldrT="[Text]"/>
      <dgm:spPr/>
      <dgm:t>
        <a:bodyPr/>
        <a:lstStyle/>
        <a:p>
          <a:r>
            <a:rPr lang="en-US" dirty="0" smtClean="0"/>
            <a:t>Targeting</a:t>
          </a:r>
          <a:endParaRPr lang="en-US" dirty="0"/>
        </a:p>
      </dgm:t>
    </dgm:pt>
    <dgm:pt modelId="{A7BA6CC4-969D-4DE0-B752-8802781884B8}" type="parTrans" cxnId="{2EE7CCCB-11AF-4D34-A4E8-89DC38CAFA14}">
      <dgm:prSet/>
      <dgm:spPr/>
      <dgm:t>
        <a:bodyPr/>
        <a:lstStyle/>
        <a:p>
          <a:endParaRPr lang="en-US"/>
        </a:p>
      </dgm:t>
    </dgm:pt>
    <dgm:pt modelId="{1DC65DF7-7B08-4A63-AD2D-13C79A2144A9}" type="sibTrans" cxnId="{2EE7CCCB-11AF-4D34-A4E8-89DC38CAFA14}">
      <dgm:prSet/>
      <dgm:spPr/>
      <dgm:t>
        <a:bodyPr/>
        <a:lstStyle/>
        <a:p>
          <a:endParaRPr lang="en-US"/>
        </a:p>
      </dgm:t>
    </dgm:pt>
    <dgm:pt modelId="{E679D552-AA8A-41BD-91BF-2934397A96CD}">
      <dgm:prSet phldrT="[Text]"/>
      <dgm:spPr/>
      <dgm:t>
        <a:bodyPr/>
        <a:lstStyle/>
        <a:p>
          <a:r>
            <a:rPr lang="en-US" dirty="0" smtClean="0"/>
            <a:t>Positioning</a:t>
          </a:r>
          <a:endParaRPr lang="en-US" dirty="0"/>
        </a:p>
      </dgm:t>
    </dgm:pt>
    <dgm:pt modelId="{EBC043E9-4B02-4D62-98B5-45D15D896A65}" type="parTrans" cxnId="{03F0001B-3D72-4C27-BC76-7BC002BD1017}">
      <dgm:prSet/>
      <dgm:spPr/>
      <dgm:t>
        <a:bodyPr/>
        <a:lstStyle/>
        <a:p>
          <a:endParaRPr lang="en-US"/>
        </a:p>
      </dgm:t>
    </dgm:pt>
    <dgm:pt modelId="{9A162D70-AD7E-4683-A5FF-C5335B4FC4F9}" type="sibTrans" cxnId="{03F0001B-3D72-4C27-BC76-7BC002BD1017}">
      <dgm:prSet/>
      <dgm:spPr/>
      <dgm:t>
        <a:bodyPr/>
        <a:lstStyle/>
        <a:p>
          <a:endParaRPr lang="en-US"/>
        </a:p>
      </dgm:t>
    </dgm:pt>
    <dgm:pt modelId="{377F9F84-D9E9-4284-81AD-445995603D28}" type="pres">
      <dgm:prSet presAssocID="{4A74BB00-BEE5-48C0-930F-3423BF5E0EB4}" presName="Name0" presStyleCnt="0">
        <dgm:presLayoutVars>
          <dgm:dir/>
          <dgm:resizeHandles val="exact"/>
        </dgm:presLayoutVars>
      </dgm:prSet>
      <dgm:spPr/>
    </dgm:pt>
    <dgm:pt modelId="{D4BBCB3E-1755-4280-A5A3-C5187EDE1B81}" type="pres">
      <dgm:prSet presAssocID="{43ABB4B6-F3C1-48C3-845F-FF29F7DFE402}" presName="parTxOnly" presStyleLbl="node1" presStyleIdx="0" presStyleCnt="3">
        <dgm:presLayoutVars>
          <dgm:bulletEnabled val="1"/>
        </dgm:presLayoutVars>
      </dgm:prSet>
      <dgm:spPr/>
      <dgm:t>
        <a:bodyPr/>
        <a:lstStyle/>
        <a:p>
          <a:endParaRPr lang="en-US"/>
        </a:p>
      </dgm:t>
    </dgm:pt>
    <dgm:pt modelId="{E2DB6C15-5C3A-450C-9C23-A10883E28021}" type="pres">
      <dgm:prSet presAssocID="{64DC05E8-FB2C-4B3E-B308-3423590A5880}" presName="parSpace" presStyleCnt="0"/>
      <dgm:spPr/>
    </dgm:pt>
    <dgm:pt modelId="{097BC81A-4952-4B22-9FD9-4D46AF5C100F}" type="pres">
      <dgm:prSet presAssocID="{10D765BA-86C6-46AF-BBDA-9ECF27B7AAB0}" presName="parTxOnly" presStyleLbl="node1" presStyleIdx="1" presStyleCnt="3">
        <dgm:presLayoutVars>
          <dgm:bulletEnabled val="1"/>
        </dgm:presLayoutVars>
      </dgm:prSet>
      <dgm:spPr/>
      <dgm:t>
        <a:bodyPr/>
        <a:lstStyle/>
        <a:p>
          <a:endParaRPr lang="en-US"/>
        </a:p>
      </dgm:t>
    </dgm:pt>
    <dgm:pt modelId="{6DC13D40-DAAE-4709-8D98-492A63558AE2}" type="pres">
      <dgm:prSet presAssocID="{1DC65DF7-7B08-4A63-AD2D-13C79A2144A9}" presName="parSpace" presStyleCnt="0"/>
      <dgm:spPr/>
    </dgm:pt>
    <dgm:pt modelId="{2C760063-B138-4B2F-B424-0CBAFB9452E7}" type="pres">
      <dgm:prSet presAssocID="{E679D552-AA8A-41BD-91BF-2934397A96CD}" presName="parTxOnly" presStyleLbl="node1" presStyleIdx="2" presStyleCnt="3">
        <dgm:presLayoutVars>
          <dgm:bulletEnabled val="1"/>
        </dgm:presLayoutVars>
      </dgm:prSet>
      <dgm:spPr/>
      <dgm:t>
        <a:bodyPr/>
        <a:lstStyle/>
        <a:p>
          <a:endParaRPr lang="en-US"/>
        </a:p>
      </dgm:t>
    </dgm:pt>
  </dgm:ptLst>
  <dgm:cxnLst>
    <dgm:cxn modelId="{324DA9E9-9B7D-4859-B840-8399CA756495}" type="presOf" srcId="{4A74BB00-BEE5-48C0-930F-3423BF5E0EB4}" destId="{377F9F84-D9E9-4284-81AD-445995603D28}" srcOrd="0" destOrd="0" presId="urn:microsoft.com/office/officeart/2005/8/layout/hChevron3"/>
    <dgm:cxn modelId="{66882800-30AE-470A-9044-E311B6D9D7CA}" type="presOf" srcId="{43ABB4B6-F3C1-48C3-845F-FF29F7DFE402}" destId="{D4BBCB3E-1755-4280-A5A3-C5187EDE1B81}" srcOrd="0" destOrd="0" presId="urn:microsoft.com/office/officeart/2005/8/layout/hChevron3"/>
    <dgm:cxn modelId="{55BA8623-543D-4913-AB42-F0505BFDD3FA}" type="presOf" srcId="{10D765BA-86C6-46AF-BBDA-9ECF27B7AAB0}" destId="{097BC81A-4952-4B22-9FD9-4D46AF5C100F}" srcOrd="0" destOrd="0" presId="urn:microsoft.com/office/officeart/2005/8/layout/hChevron3"/>
    <dgm:cxn modelId="{03F0001B-3D72-4C27-BC76-7BC002BD1017}" srcId="{4A74BB00-BEE5-48C0-930F-3423BF5E0EB4}" destId="{E679D552-AA8A-41BD-91BF-2934397A96CD}" srcOrd="2" destOrd="0" parTransId="{EBC043E9-4B02-4D62-98B5-45D15D896A65}" sibTransId="{9A162D70-AD7E-4683-A5FF-C5335B4FC4F9}"/>
    <dgm:cxn modelId="{2EE7CCCB-11AF-4D34-A4E8-89DC38CAFA14}" srcId="{4A74BB00-BEE5-48C0-930F-3423BF5E0EB4}" destId="{10D765BA-86C6-46AF-BBDA-9ECF27B7AAB0}" srcOrd="1" destOrd="0" parTransId="{A7BA6CC4-969D-4DE0-B752-8802781884B8}" sibTransId="{1DC65DF7-7B08-4A63-AD2D-13C79A2144A9}"/>
    <dgm:cxn modelId="{CF5AA8CA-59DA-4D5E-AFA9-E20825C4718F}" type="presOf" srcId="{E679D552-AA8A-41BD-91BF-2934397A96CD}" destId="{2C760063-B138-4B2F-B424-0CBAFB9452E7}" srcOrd="0" destOrd="0" presId="urn:microsoft.com/office/officeart/2005/8/layout/hChevron3"/>
    <dgm:cxn modelId="{D0C6AB00-6B61-431B-AD2E-1A5C5FCDF792}" srcId="{4A74BB00-BEE5-48C0-930F-3423BF5E0EB4}" destId="{43ABB4B6-F3C1-48C3-845F-FF29F7DFE402}" srcOrd="0" destOrd="0" parTransId="{26927074-85E4-4C19-B117-DF385857EF17}" sibTransId="{64DC05E8-FB2C-4B3E-B308-3423590A5880}"/>
    <dgm:cxn modelId="{A9C452B8-4E99-4F21-B73A-DCFCC391C349}" type="presParOf" srcId="{377F9F84-D9E9-4284-81AD-445995603D28}" destId="{D4BBCB3E-1755-4280-A5A3-C5187EDE1B81}" srcOrd="0" destOrd="0" presId="urn:microsoft.com/office/officeart/2005/8/layout/hChevron3"/>
    <dgm:cxn modelId="{51314A7E-319E-4CBC-95F6-D5BAFF66587D}" type="presParOf" srcId="{377F9F84-D9E9-4284-81AD-445995603D28}" destId="{E2DB6C15-5C3A-450C-9C23-A10883E28021}" srcOrd="1" destOrd="0" presId="urn:microsoft.com/office/officeart/2005/8/layout/hChevron3"/>
    <dgm:cxn modelId="{401108DB-734B-4A64-B589-29AC8962F969}" type="presParOf" srcId="{377F9F84-D9E9-4284-81AD-445995603D28}" destId="{097BC81A-4952-4B22-9FD9-4D46AF5C100F}" srcOrd="2" destOrd="0" presId="urn:microsoft.com/office/officeart/2005/8/layout/hChevron3"/>
    <dgm:cxn modelId="{86E6A94F-580C-4D00-B060-FBFDF35296C4}" type="presParOf" srcId="{377F9F84-D9E9-4284-81AD-445995603D28}" destId="{6DC13D40-DAAE-4709-8D98-492A63558AE2}" srcOrd="3" destOrd="0" presId="urn:microsoft.com/office/officeart/2005/8/layout/hChevron3"/>
    <dgm:cxn modelId="{A6EBF67E-899D-460B-A4F3-A75E6EB2DA8A}" type="presParOf" srcId="{377F9F84-D9E9-4284-81AD-445995603D28}" destId="{2C760063-B138-4B2F-B424-0CBAFB9452E7}" srcOrd="4" destOrd="0" presId="urn:microsoft.com/office/officeart/2005/8/layout/hChevron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4BBCB3E-1755-4280-A5A3-C5187EDE1B81}">
      <dsp:nvSpPr>
        <dsp:cNvPr id="0" name=""/>
        <dsp:cNvSpPr/>
      </dsp:nvSpPr>
      <dsp:spPr>
        <a:xfrm>
          <a:off x="3716" y="492941"/>
          <a:ext cx="3250294" cy="1300117"/>
        </a:xfrm>
        <a:prstGeom prst="homePlate">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354" tIns="82677" rIns="41339" bIns="82677" numCol="1" spcCol="1270" anchor="ctr" anchorCtr="0">
          <a:noAutofit/>
        </a:bodyPr>
        <a:lstStyle/>
        <a:p>
          <a:pPr lvl="0" algn="ctr" defTabSz="1377950">
            <a:lnSpc>
              <a:spcPct val="90000"/>
            </a:lnSpc>
            <a:spcBef>
              <a:spcPct val="0"/>
            </a:spcBef>
            <a:spcAft>
              <a:spcPct val="35000"/>
            </a:spcAft>
          </a:pPr>
          <a:r>
            <a:rPr lang="en-US" sz="3100" kern="1200" dirty="0" smtClean="0"/>
            <a:t>Segmentation</a:t>
          </a:r>
          <a:endParaRPr lang="en-US" sz="3100" kern="1200" dirty="0"/>
        </a:p>
      </dsp:txBody>
      <dsp:txXfrm>
        <a:off x="3716" y="492941"/>
        <a:ext cx="3250294" cy="1300117"/>
      </dsp:txXfrm>
    </dsp:sp>
    <dsp:sp modelId="{097BC81A-4952-4B22-9FD9-4D46AF5C100F}">
      <dsp:nvSpPr>
        <dsp:cNvPr id="0" name=""/>
        <dsp:cNvSpPr/>
      </dsp:nvSpPr>
      <dsp:spPr>
        <a:xfrm>
          <a:off x="2603952" y="492941"/>
          <a:ext cx="3250294" cy="1300117"/>
        </a:xfrm>
        <a:prstGeom prst="chevron">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016" tIns="82677" rIns="41339" bIns="82677" numCol="1" spcCol="1270" anchor="ctr" anchorCtr="0">
          <a:noAutofit/>
        </a:bodyPr>
        <a:lstStyle/>
        <a:p>
          <a:pPr lvl="0" algn="ctr" defTabSz="1377950">
            <a:lnSpc>
              <a:spcPct val="90000"/>
            </a:lnSpc>
            <a:spcBef>
              <a:spcPct val="0"/>
            </a:spcBef>
            <a:spcAft>
              <a:spcPct val="35000"/>
            </a:spcAft>
          </a:pPr>
          <a:r>
            <a:rPr lang="en-US" sz="3100" kern="1200" dirty="0" smtClean="0"/>
            <a:t>Targeting</a:t>
          </a:r>
          <a:endParaRPr lang="en-US" sz="3100" kern="1200" dirty="0"/>
        </a:p>
      </dsp:txBody>
      <dsp:txXfrm>
        <a:off x="2603952" y="492941"/>
        <a:ext cx="3250294" cy="1300117"/>
      </dsp:txXfrm>
    </dsp:sp>
    <dsp:sp modelId="{2C760063-B138-4B2F-B424-0CBAFB9452E7}">
      <dsp:nvSpPr>
        <dsp:cNvPr id="0" name=""/>
        <dsp:cNvSpPr/>
      </dsp:nvSpPr>
      <dsp:spPr>
        <a:xfrm>
          <a:off x="5204188" y="492941"/>
          <a:ext cx="3250294" cy="1300117"/>
        </a:xfrm>
        <a:prstGeom prst="chevron">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4016" tIns="82677" rIns="41339" bIns="82677" numCol="1" spcCol="1270" anchor="ctr" anchorCtr="0">
          <a:noAutofit/>
        </a:bodyPr>
        <a:lstStyle/>
        <a:p>
          <a:pPr lvl="0" algn="ctr" defTabSz="1377950">
            <a:lnSpc>
              <a:spcPct val="90000"/>
            </a:lnSpc>
            <a:spcBef>
              <a:spcPct val="0"/>
            </a:spcBef>
            <a:spcAft>
              <a:spcPct val="35000"/>
            </a:spcAft>
          </a:pPr>
          <a:r>
            <a:rPr lang="en-US" sz="3100" kern="1200" dirty="0" smtClean="0"/>
            <a:t>Positioning</a:t>
          </a:r>
          <a:endParaRPr lang="en-US" sz="3100" kern="1200" dirty="0"/>
        </a:p>
      </dsp:txBody>
      <dsp:txXfrm>
        <a:off x="5204188" y="492941"/>
        <a:ext cx="3250294" cy="1300117"/>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DA6BB40-5769-4B68-BAD2-386E687F84F6}" type="datetimeFigureOut">
              <a:rPr lang="en-US"/>
              <a:pPr>
                <a:defRPr/>
              </a:pPr>
              <a:t>6/4/2014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FD0286C0-1C6B-45D5-BBB0-CE2A55D75750}"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CDE53571-DDB9-45C0-B35C-7D33EB26293B}"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Segmentation and targeting were discussed in chapter 8. Companies seek to discover different needs and groups in the market (Segmentation), target those they can satisfy better than competitors, and then position their offerings so the target market is aware of the distinctive differences.</a:t>
            </a:r>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7538234-4821-4D8E-83D6-0372E6E067C8}" type="slidenum">
              <a:rPr lang="en-US" smtClean="0"/>
              <a:pPr fontAlgn="base">
                <a:spcBef>
                  <a:spcPct val="0"/>
                </a:spcBef>
                <a:spcAft>
                  <a:spcPct val="0"/>
                </a:spcAft>
              </a:pPr>
              <a:t>3</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The goal of positioning is to locate the brand in the minds of consumers to maximize the potential benefit to the firm. A good brand positioning helps guide marketing strategy by clarifying the brand’s essence, identifying the goals it helps the consumer achieve, and showing how it does so in a unique way. </a:t>
            </a:r>
          </a:p>
        </p:txBody>
      </p:sp>
      <p:sp>
        <p:nvSpPr>
          <p:cNvPr id="4" name="Slide Number Placeholder 3"/>
          <p:cNvSpPr>
            <a:spLocks noGrp="1"/>
          </p:cNvSpPr>
          <p:nvPr>
            <p:ph type="sldNum" sz="quarter" idx="5"/>
          </p:nvPr>
        </p:nvSpPr>
        <p:spPr/>
        <p:txBody>
          <a:bodyPr/>
          <a:lstStyle/>
          <a:p>
            <a:pPr>
              <a:defRPr/>
            </a:pPr>
            <a:fld id="{FE0D3569-ACD1-4CE8-A9C3-03878F043732}"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To create a well-differentiated brand position marketers must have a keen understanding of customer wants and needs, company capabilities, and competitive actions.</a:t>
            </a:r>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0794DB0-FE65-422F-B2ED-1752571F4A3D}" type="slidenum">
              <a:rPr lang="en-US" smtClean="0"/>
              <a:pPr fontAlgn="base">
                <a:spcBef>
                  <a:spcPct val="0"/>
                </a:spcBef>
                <a:spcAft>
                  <a:spcPct val="0"/>
                </a:spcAft>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 customer-focused value proposition gives customers a persuasive reason to buy your product.</a:t>
            </a:r>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F27EFDB-7C93-43F4-8589-C12162BCBF89}" type="slidenum">
              <a:rPr lang="en-US" smtClean="0"/>
              <a:pPr fontAlgn="base">
                <a:spcBef>
                  <a:spcPct val="0"/>
                </a:spcBef>
                <a:spcAft>
                  <a:spcPct val="0"/>
                </a:spcAft>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defRPr/>
            </a:pPr>
            <a:r>
              <a:rPr lang="en-US" dirty="0"/>
              <a:t>Positioning requires that marketers define and communicate similarities </a:t>
            </a:r>
            <a:r>
              <a:rPr lang="en-US" dirty="0" smtClean="0"/>
              <a:t>and differences </a:t>
            </a:r>
            <a:r>
              <a:rPr lang="en-US" dirty="0"/>
              <a:t>between their </a:t>
            </a:r>
            <a:r>
              <a:rPr lang="en-US" dirty="0" smtClean="0"/>
              <a:t>brand and its competitors:</a:t>
            </a:r>
          </a:p>
          <a:p>
            <a:pPr marL="228600" indent="-228600" eaLnBrk="1" hangingPunct="1">
              <a:buFont typeface="+mj-lt"/>
              <a:buAutoNum type="arabicPeriod"/>
              <a:defRPr/>
            </a:pPr>
            <a:r>
              <a:rPr lang="en-US" dirty="0" smtClean="0"/>
              <a:t>Determine </a:t>
            </a:r>
            <a:r>
              <a:rPr lang="en-US" dirty="0"/>
              <a:t>a frame of reference by identifying </a:t>
            </a:r>
            <a:r>
              <a:rPr lang="en-US" dirty="0" smtClean="0"/>
              <a:t>the target </a:t>
            </a:r>
            <a:r>
              <a:rPr lang="en-US" dirty="0"/>
              <a:t>market and relevant </a:t>
            </a:r>
            <a:r>
              <a:rPr lang="en-US" dirty="0" smtClean="0"/>
              <a:t>competition</a:t>
            </a:r>
          </a:p>
          <a:p>
            <a:pPr marL="228600" indent="-228600" eaLnBrk="1" hangingPunct="1">
              <a:buFont typeface="+mj-lt"/>
              <a:buAutoNum type="arabicPeriod"/>
              <a:defRPr/>
            </a:pPr>
            <a:r>
              <a:rPr lang="en-US" dirty="0" smtClean="0"/>
              <a:t>Identify </a:t>
            </a:r>
            <a:r>
              <a:rPr lang="en-US" dirty="0"/>
              <a:t>the optimal points </a:t>
            </a:r>
            <a:r>
              <a:rPr lang="en-US" dirty="0" smtClean="0"/>
              <a:t>of parity </a:t>
            </a:r>
            <a:r>
              <a:rPr lang="en-US" dirty="0"/>
              <a:t>and points of difference brand associations given that frame of </a:t>
            </a:r>
            <a:r>
              <a:rPr lang="en-US" dirty="0" smtClean="0"/>
              <a:t>reference</a:t>
            </a:r>
          </a:p>
          <a:p>
            <a:pPr marL="228600" indent="-228600" eaLnBrk="1" hangingPunct="1">
              <a:buFont typeface="+mj-lt"/>
              <a:buAutoNum type="arabicPeriod"/>
              <a:defRPr/>
            </a:pPr>
            <a:r>
              <a:rPr lang="en-US" dirty="0" smtClean="0"/>
              <a:t>Create a </a:t>
            </a:r>
            <a:r>
              <a:rPr lang="en-US" dirty="0"/>
              <a:t>brand mantra to summarize the positioning and essence </a:t>
            </a:r>
            <a:r>
              <a:rPr lang="en-US" dirty="0" smtClean="0"/>
              <a:t>of the brand</a:t>
            </a:r>
            <a:endParaRPr lang="en-US" dirty="0"/>
          </a:p>
        </p:txBody>
      </p:sp>
      <p:sp>
        <p:nvSpPr>
          <p:cNvPr id="4" name="Slide Number Placeholder 3"/>
          <p:cNvSpPr>
            <a:spLocks noGrp="1"/>
          </p:cNvSpPr>
          <p:nvPr>
            <p:ph type="sldNum" sz="quarter" idx="5"/>
          </p:nvPr>
        </p:nvSpPr>
        <p:spPr/>
        <p:txBody>
          <a:bodyPr/>
          <a:lstStyle/>
          <a:p>
            <a:pPr>
              <a:defRPr/>
            </a:pPr>
            <a:fld id="{C9091FDF-3A1A-444D-8FD2-279D1005F3D8}" type="slidenum">
              <a:rPr lang="en-US" smtClean="0"/>
              <a:pPr>
                <a:defRPr/>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 frame of reference begins by determining the category to which the product belongs, which includes all products that a brand competes with, or can serve as a substitute. Competitors can then be analyzed and more narrowly defined. For example, even though a new brand in the premium bottled water space is in the same category as Coke’s </a:t>
            </a:r>
            <a:r>
              <a:rPr lang="en-US" dirty="0" err="1" smtClean="0"/>
              <a:t>Dasani</a:t>
            </a:r>
            <a:r>
              <a:rPr lang="en-US" dirty="0" smtClean="0"/>
              <a:t>, it must focus more on other premium priced brands such as Fiji.</a:t>
            </a:r>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38E9B44-3845-47A6-B90A-D854251A21DF}" type="slidenum">
              <a:rPr lang="en-US" smtClean="0"/>
              <a:pPr fontAlgn="base">
                <a:spcBef>
                  <a:spcPct val="0"/>
                </a:spcBef>
                <a:spcAft>
                  <a:spcPct val="0"/>
                </a:spcAft>
              </a:pPr>
              <a:t>8</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defRPr/>
            </a:pPr>
            <a:r>
              <a:rPr lang="en-US" dirty="0"/>
              <a:t>Positioning requires that marketers define and communicate similarities </a:t>
            </a:r>
            <a:r>
              <a:rPr lang="en-US" dirty="0" smtClean="0"/>
              <a:t>and differences </a:t>
            </a:r>
            <a:r>
              <a:rPr lang="en-US" dirty="0"/>
              <a:t>between their </a:t>
            </a:r>
            <a:r>
              <a:rPr lang="en-US" dirty="0" smtClean="0"/>
              <a:t>brand and its competitors:</a:t>
            </a:r>
          </a:p>
          <a:p>
            <a:pPr marL="228600" indent="-228600" eaLnBrk="1" hangingPunct="1">
              <a:buFont typeface="+mj-lt"/>
              <a:buAutoNum type="arabicPeriod"/>
              <a:defRPr/>
            </a:pPr>
            <a:r>
              <a:rPr lang="en-US" dirty="0" smtClean="0"/>
              <a:t>Determine </a:t>
            </a:r>
            <a:r>
              <a:rPr lang="en-US" dirty="0"/>
              <a:t>a frame of reference by identifying </a:t>
            </a:r>
            <a:r>
              <a:rPr lang="en-US" dirty="0" smtClean="0"/>
              <a:t>the target </a:t>
            </a:r>
            <a:r>
              <a:rPr lang="en-US" dirty="0"/>
              <a:t>market and relevant </a:t>
            </a:r>
            <a:r>
              <a:rPr lang="en-US" dirty="0" smtClean="0"/>
              <a:t>competition</a:t>
            </a:r>
          </a:p>
          <a:p>
            <a:pPr marL="228600" indent="-228600" eaLnBrk="1" hangingPunct="1">
              <a:buFont typeface="+mj-lt"/>
              <a:buAutoNum type="arabicPeriod"/>
              <a:defRPr/>
            </a:pPr>
            <a:r>
              <a:rPr lang="en-US" dirty="0" smtClean="0"/>
              <a:t>Identify </a:t>
            </a:r>
            <a:r>
              <a:rPr lang="en-US" dirty="0"/>
              <a:t>the optimal points </a:t>
            </a:r>
            <a:r>
              <a:rPr lang="en-US" dirty="0" smtClean="0"/>
              <a:t>of parity </a:t>
            </a:r>
            <a:r>
              <a:rPr lang="en-US" dirty="0"/>
              <a:t>and points of difference brand associations given that frame of </a:t>
            </a:r>
            <a:r>
              <a:rPr lang="en-US" dirty="0" smtClean="0"/>
              <a:t>reference</a:t>
            </a:r>
          </a:p>
          <a:p>
            <a:pPr marL="228600" indent="-228600" eaLnBrk="1" hangingPunct="1">
              <a:buFont typeface="+mj-lt"/>
              <a:buAutoNum type="arabicPeriod"/>
              <a:defRPr/>
            </a:pPr>
            <a:r>
              <a:rPr lang="en-US" dirty="0" smtClean="0"/>
              <a:t>Create a </a:t>
            </a:r>
            <a:r>
              <a:rPr lang="en-US" dirty="0"/>
              <a:t>brand mantra to summarize the positioning and essence </a:t>
            </a:r>
            <a:r>
              <a:rPr lang="en-US" dirty="0" smtClean="0"/>
              <a:t>of the brand</a:t>
            </a:r>
            <a:endParaRPr lang="en-US" dirty="0"/>
          </a:p>
        </p:txBody>
      </p:sp>
      <p:sp>
        <p:nvSpPr>
          <p:cNvPr id="4" name="Slide Number Placeholder 3"/>
          <p:cNvSpPr>
            <a:spLocks noGrp="1"/>
          </p:cNvSpPr>
          <p:nvPr>
            <p:ph type="sldNum" sz="quarter" idx="5"/>
          </p:nvPr>
        </p:nvSpPr>
        <p:spPr/>
        <p:txBody>
          <a:bodyPr/>
          <a:lstStyle/>
          <a:p>
            <a:pPr>
              <a:defRPr/>
            </a:pPr>
            <a:fld id="{C9091FDF-3A1A-444D-8FD2-279D1005F3D8}" type="slidenum">
              <a:rPr lang="en-US" smtClean="0"/>
              <a:pPr>
                <a:defRPr/>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POP: attribute or benefit associations that are not necessarily unique to the brand but may in fact be shared with other brands. These include </a:t>
            </a:r>
            <a:r>
              <a:rPr lang="en-US" i="1" dirty="0" smtClean="0"/>
              <a:t>category POP </a:t>
            </a:r>
            <a:r>
              <a:rPr lang="en-US" dirty="0" smtClean="0"/>
              <a:t>that are essential to a legitimate and credible offering within a certain product or service category and </a:t>
            </a:r>
            <a:r>
              <a:rPr lang="en-US" i="1" dirty="0" smtClean="0"/>
              <a:t>competitive POP </a:t>
            </a:r>
            <a:r>
              <a:rPr lang="en-US" dirty="0" smtClean="0"/>
              <a:t>that are associations designed to overcome perceived weaknesses of the brand. </a:t>
            </a:r>
          </a:p>
          <a:p>
            <a:pPr eaLnBrk="1" hangingPunct="1"/>
            <a:r>
              <a:rPr lang="en-US" dirty="0" smtClean="0"/>
              <a:t>POD: attributes or benefits that consumers strongly associate with a brand, positively evaluate, and believe they could not find to the same extent with a competitive brand.  These attribute or benefit should be sufficiently desirable, deliverable, and differentiating. </a:t>
            </a:r>
          </a:p>
          <a:p>
            <a:pPr eaLnBrk="1" hangingPunct="1"/>
            <a:r>
              <a:rPr lang="en-US" dirty="0" smtClean="0"/>
              <a:t>Often, the key to positioning is not so much achieving a POD as achieving POD. The brand does not literally need to be seen as equal to competitors, but consumers must feel it does well enough on that particular attribute or benefit.  A light beer presumably would never taste as good as a full-strength beer, but it would need to taste close enough to be able to effectively compete.</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776E73-C8CB-454D-BFBE-E70FCAA9FF9C}" type="slidenum">
              <a:rPr lang="en-US" smtClean="0"/>
              <a:pPr fontAlgn="base">
                <a:spcBef>
                  <a:spcPct val="0"/>
                </a:spcBef>
                <a:spcAft>
                  <a:spcPct val="0"/>
                </a:spcAft>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POP: attribute or benefit associations that are not necessarily unique to the brand but may in fact be shared with other brands. These include </a:t>
            </a:r>
            <a:r>
              <a:rPr lang="en-US" i="1" dirty="0" smtClean="0"/>
              <a:t>category POP </a:t>
            </a:r>
            <a:r>
              <a:rPr lang="en-US" dirty="0" smtClean="0"/>
              <a:t>that are essential to a legitimate and credible offering within a certain product or service category and </a:t>
            </a:r>
            <a:r>
              <a:rPr lang="en-US" i="1" dirty="0" smtClean="0"/>
              <a:t>competitive POP </a:t>
            </a:r>
            <a:r>
              <a:rPr lang="en-US" dirty="0" smtClean="0"/>
              <a:t>that are associations designed to overcome perceived weaknesses of the brand. </a:t>
            </a:r>
          </a:p>
          <a:p>
            <a:pPr eaLnBrk="1" hangingPunct="1"/>
            <a:r>
              <a:rPr lang="en-US" dirty="0" smtClean="0"/>
              <a:t>POD: attributes or benefits that consumers strongly associate with a brand, positively evaluate, and believe they could not find to the same extent with a competitive brand.  These attribute or benefit should be sufficiently desirable, deliverable, and differentiating. </a:t>
            </a:r>
          </a:p>
          <a:p>
            <a:pPr eaLnBrk="1" hangingPunct="1"/>
            <a:r>
              <a:rPr lang="en-US" dirty="0" smtClean="0"/>
              <a:t>Often, the key to positioning is not so much achieving a POD as achieving POD. The brand does not literally need to be seen as equal to competitors, but consumers must feel it does well enough on that particular attribute or benefit.  A light beer presumably would never taste as good as a full-strength beer, but it would need to taste close enough to be able to effectively compete.</a:t>
            </a:r>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7776E73-C8CB-454D-BFBE-E70FCAA9FF9C}" type="slidenum">
              <a:rPr lang="en-US" smtClean="0"/>
              <a:pPr fontAlgn="base">
                <a:spcBef>
                  <a:spcPct val="0"/>
                </a:spcBef>
                <a:spcAft>
                  <a:spcPct val="0"/>
                </a:spcAft>
              </a:pPr>
              <a:t>11</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defRPr/>
            </a:pPr>
            <a:r>
              <a:rPr lang="en-US" dirty="0"/>
              <a:t>Positioning requires that marketers define and communicate similarities </a:t>
            </a:r>
            <a:r>
              <a:rPr lang="en-US" dirty="0" smtClean="0"/>
              <a:t>and differences </a:t>
            </a:r>
            <a:r>
              <a:rPr lang="en-US" dirty="0"/>
              <a:t>between their </a:t>
            </a:r>
            <a:r>
              <a:rPr lang="en-US" dirty="0" smtClean="0"/>
              <a:t>brand and its competitors:</a:t>
            </a:r>
          </a:p>
          <a:p>
            <a:pPr marL="228600" indent="-228600" eaLnBrk="1" hangingPunct="1">
              <a:buFont typeface="+mj-lt"/>
              <a:buAutoNum type="arabicPeriod"/>
              <a:defRPr/>
            </a:pPr>
            <a:r>
              <a:rPr lang="en-US" dirty="0" smtClean="0"/>
              <a:t>Determine </a:t>
            </a:r>
            <a:r>
              <a:rPr lang="en-US" dirty="0"/>
              <a:t>a frame of reference by identifying </a:t>
            </a:r>
            <a:r>
              <a:rPr lang="en-US" dirty="0" smtClean="0"/>
              <a:t>the target </a:t>
            </a:r>
            <a:r>
              <a:rPr lang="en-US" dirty="0"/>
              <a:t>market and relevant </a:t>
            </a:r>
            <a:r>
              <a:rPr lang="en-US" dirty="0" smtClean="0"/>
              <a:t>competition</a:t>
            </a:r>
          </a:p>
          <a:p>
            <a:pPr marL="228600" indent="-228600" eaLnBrk="1" hangingPunct="1">
              <a:buFont typeface="+mj-lt"/>
              <a:buAutoNum type="arabicPeriod"/>
              <a:defRPr/>
            </a:pPr>
            <a:r>
              <a:rPr lang="en-US" dirty="0" smtClean="0"/>
              <a:t>Identify </a:t>
            </a:r>
            <a:r>
              <a:rPr lang="en-US" dirty="0"/>
              <a:t>the optimal points </a:t>
            </a:r>
            <a:r>
              <a:rPr lang="en-US" dirty="0" smtClean="0"/>
              <a:t>of parity </a:t>
            </a:r>
            <a:r>
              <a:rPr lang="en-US" dirty="0"/>
              <a:t>and points of difference brand associations given that frame of </a:t>
            </a:r>
            <a:r>
              <a:rPr lang="en-US" dirty="0" smtClean="0"/>
              <a:t>reference</a:t>
            </a:r>
          </a:p>
          <a:p>
            <a:pPr marL="228600" indent="-228600" eaLnBrk="1" hangingPunct="1">
              <a:buFont typeface="+mj-lt"/>
              <a:buAutoNum type="arabicPeriod"/>
              <a:defRPr/>
            </a:pPr>
            <a:r>
              <a:rPr lang="en-US" dirty="0" smtClean="0"/>
              <a:t>Create a </a:t>
            </a:r>
            <a:r>
              <a:rPr lang="en-US" dirty="0"/>
              <a:t>brand mantra to summarize the positioning and essence </a:t>
            </a:r>
            <a:r>
              <a:rPr lang="en-US" dirty="0" smtClean="0"/>
              <a:t>of the brand</a:t>
            </a:r>
            <a:endParaRPr lang="en-US" dirty="0"/>
          </a:p>
        </p:txBody>
      </p:sp>
      <p:sp>
        <p:nvSpPr>
          <p:cNvPr id="4" name="Slide Number Placeholder 3"/>
          <p:cNvSpPr>
            <a:spLocks noGrp="1"/>
          </p:cNvSpPr>
          <p:nvPr>
            <p:ph type="sldNum" sz="quarter" idx="5"/>
          </p:nvPr>
        </p:nvSpPr>
        <p:spPr/>
        <p:txBody>
          <a:bodyPr/>
          <a:lstStyle/>
          <a:p>
            <a:pPr>
              <a:defRPr/>
            </a:pPr>
            <a:fld id="{C9091FDF-3A1A-444D-8FD2-279D1005F3D8}"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dirty="0" smtClean="0"/>
              <a:t>A brand mantra is the articulation of the heard and soul of the brand. They are short, three- to five-word phrases that capture the essence or spirit of the brand positioning. Brand mantras can provide guidance about what products to introduce under a brand, what ad campaigns to use, where, and how to sell the brand.</a:t>
            </a:r>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Three key criteria for establishing a brand mantra are:</a:t>
            </a:r>
          </a:p>
          <a:p>
            <a:pPr marL="342900" indent="-342900" eaLnBrk="1" fontAlgn="auto" hangingPunct="1">
              <a:spcBef>
                <a:spcPts val="0"/>
              </a:spcBef>
              <a:spcAft>
                <a:spcPts val="0"/>
              </a:spcAft>
              <a:buFontTx/>
              <a:buAutoNum type="arabicPeriod"/>
              <a:defRPr/>
            </a:pPr>
            <a:r>
              <a:rPr lang="en-US" dirty="0" smtClean="0"/>
              <a:t>Communicate – It should define the category of business for the brand and set the boundaries. Should state what is unique about the brand.</a:t>
            </a:r>
          </a:p>
          <a:p>
            <a:pPr marL="342900" indent="-342900" eaLnBrk="1" fontAlgn="auto" hangingPunct="1">
              <a:spcBef>
                <a:spcPts val="0"/>
              </a:spcBef>
              <a:spcAft>
                <a:spcPts val="0"/>
              </a:spcAft>
              <a:buFontTx/>
              <a:buAutoNum type="arabicPeriod"/>
              <a:defRPr/>
            </a:pPr>
            <a:r>
              <a:rPr lang="en-US" dirty="0" smtClean="0"/>
              <a:t>Simplify – It should be memorable; short, crisp, and vivid in meaning.</a:t>
            </a:r>
          </a:p>
          <a:p>
            <a:pPr marL="342900" indent="-342900" eaLnBrk="1" fontAlgn="auto" hangingPunct="1">
              <a:spcBef>
                <a:spcPts val="0"/>
              </a:spcBef>
              <a:spcAft>
                <a:spcPts val="0"/>
              </a:spcAft>
              <a:buFontTx/>
              <a:buAutoNum type="arabicPeriod"/>
              <a:defRPr/>
            </a:pPr>
            <a:r>
              <a:rPr lang="en-US" dirty="0" smtClean="0"/>
              <a:t>Inspire – It should be personally meaningful and relevant to as many employees as possible.</a:t>
            </a:r>
          </a:p>
          <a:p>
            <a:pPr eaLnBrk="1" fontAlgn="auto" hangingPunct="1">
              <a:spcBef>
                <a:spcPts val="0"/>
              </a:spcBef>
              <a:spcAft>
                <a:spcPts val="0"/>
              </a:spcAft>
              <a:defRPr/>
            </a:pPr>
            <a:endParaRPr lang="en-US" dirty="0"/>
          </a:p>
        </p:txBody>
      </p:sp>
      <p:sp>
        <p:nvSpPr>
          <p:cNvPr id="491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A4311C6-9E43-4411-BEB9-62399AA19EFB}" type="slidenum">
              <a:rPr lang="en-US" smtClean="0"/>
              <a:pPr fontAlgn="base">
                <a:spcBef>
                  <a:spcPct val="0"/>
                </a:spcBef>
                <a:spcAft>
                  <a:spcPct val="0"/>
                </a:spcAft>
              </a:pPr>
              <a:t>13</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hangingPunct="1">
              <a:defRPr/>
            </a:pPr>
            <a:r>
              <a:rPr lang="en-US" dirty="0"/>
              <a:t>Positioning requires that marketers define and communicate similarities </a:t>
            </a:r>
            <a:r>
              <a:rPr lang="en-US" dirty="0" smtClean="0"/>
              <a:t>and differences </a:t>
            </a:r>
            <a:r>
              <a:rPr lang="en-US" dirty="0"/>
              <a:t>between their </a:t>
            </a:r>
            <a:r>
              <a:rPr lang="en-US" dirty="0" smtClean="0"/>
              <a:t>brand and its competitors:</a:t>
            </a:r>
          </a:p>
          <a:p>
            <a:pPr marL="228600" indent="-228600" eaLnBrk="1" hangingPunct="1">
              <a:buFont typeface="+mj-lt"/>
              <a:buAutoNum type="arabicPeriod"/>
              <a:defRPr/>
            </a:pPr>
            <a:r>
              <a:rPr lang="en-US" dirty="0" smtClean="0"/>
              <a:t>Determine </a:t>
            </a:r>
            <a:r>
              <a:rPr lang="en-US" dirty="0"/>
              <a:t>a frame of reference by identifying </a:t>
            </a:r>
            <a:r>
              <a:rPr lang="en-US" dirty="0" smtClean="0"/>
              <a:t>the target </a:t>
            </a:r>
            <a:r>
              <a:rPr lang="en-US" dirty="0"/>
              <a:t>market and relevant </a:t>
            </a:r>
            <a:r>
              <a:rPr lang="en-US" dirty="0" smtClean="0"/>
              <a:t>competition</a:t>
            </a:r>
          </a:p>
          <a:p>
            <a:pPr marL="228600" indent="-228600" eaLnBrk="1" hangingPunct="1">
              <a:buFont typeface="+mj-lt"/>
              <a:buAutoNum type="arabicPeriod"/>
              <a:defRPr/>
            </a:pPr>
            <a:r>
              <a:rPr lang="en-US" dirty="0" smtClean="0"/>
              <a:t>Identify </a:t>
            </a:r>
            <a:r>
              <a:rPr lang="en-US" dirty="0"/>
              <a:t>the optimal points </a:t>
            </a:r>
            <a:r>
              <a:rPr lang="en-US" dirty="0" smtClean="0"/>
              <a:t>of parity </a:t>
            </a:r>
            <a:r>
              <a:rPr lang="en-US" dirty="0"/>
              <a:t>and points of difference brand associations given that frame of </a:t>
            </a:r>
            <a:r>
              <a:rPr lang="en-US" dirty="0" smtClean="0"/>
              <a:t>reference</a:t>
            </a:r>
          </a:p>
          <a:p>
            <a:pPr marL="228600" indent="-228600" eaLnBrk="1" hangingPunct="1">
              <a:buFont typeface="+mj-lt"/>
              <a:buAutoNum type="arabicPeriod"/>
              <a:defRPr/>
            </a:pPr>
            <a:r>
              <a:rPr lang="en-US" dirty="0" smtClean="0"/>
              <a:t>Create a </a:t>
            </a:r>
            <a:r>
              <a:rPr lang="en-US" dirty="0"/>
              <a:t>brand mantra to summarize the positioning and essence </a:t>
            </a:r>
            <a:r>
              <a:rPr lang="en-US" dirty="0" smtClean="0"/>
              <a:t>of the brand</a:t>
            </a:r>
            <a:endParaRPr lang="en-US" dirty="0"/>
          </a:p>
        </p:txBody>
      </p:sp>
      <p:sp>
        <p:nvSpPr>
          <p:cNvPr id="4" name="Slide Number Placeholder 3"/>
          <p:cNvSpPr>
            <a:spLocks noGrp="1"/>
          </p:cNvSpPr>
          <p:nvPr>
            <p:ph type="sldNum" sz="quarter" idx="5"/>
          </p:nvPr>
        </p:nvSpPr>
        <p:spPr/>
        <p:txBody>
          <a:bodyPr/>
          <a:lstStyle/>
          <a:p>
            <a:pPr>
              <a:defRPr/>
            </a:pPr>
            <a:fld id="{C9091FDF-3A1A-444D-8FD2-279D1005F3D8}" type="slidenum">
              <a:rPr lang="en-US" smtClean="0"/>
              <a:pPr>
                <a:defRPr/>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p:spPr>
      </p:sp>
      <p:sp>
        <p:nvSpPr>
          <p:cNvPr id="501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Establishing the brand positioning in the marketplace requires that consumers understand in which category or categories the brand competes and its POP and POD with respect to those competitors.</a:t>
            </a:r>
          </a:p>
        </p:txBody>
      </p:sp>
      <p:sp>
        <p:nvSpPr>
          <p:cNvPr id="4" name="Slide Number Placeholder 3"/>
          <p:cNvSpPr>
            <a:spLocks noGrp="1"/>
          </p:cNvSpPr>
          <p:nvPr>
            <p:ph type="sldNum" sz="quarter" idx="5"/>
          </p:nvPr>
        </p:nvSpPr>
        <p:spPr/>
        <p:txBody>
          <a:bodyPr/>
          <a:lstStyle/>
          <a:p>
            <a:pPr>
              <a:defRPr/>
            </a:pPr>
            <a:fld id="{D076B6D7-7974-4180-B65B-D377A354A1D9}" type="slidenum">
              <a:rPr lang="en-US" smtClean="0"/>
              <a:pPr>
                <a:defRPr/>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smtClean="0"/>
              <a:t>“Marketing Memo: Constructing a Brand Positioning Bull’s-eye” outlines a helpful schematic way marketers can formally express brand positioning.</a:t>
            </a:r>
          </a:p>
        </p:txBody>
      </p:sp>
      <p:sp>
        <p:nvSpPr>
          <p:cNvPr id="4" name="Slide Number Placeholder 3"/>
          <p:cNvSpPr>
            <a:spLocks noGrp="1"/>
          </p:cNvSpPr>
          <p:nvPr>
            <p:ph type="sldNum" sz="quarter" idx="5"/>
          </p:nvPr>
        </p:nvSpPr>
        <p:spPr/>
        <p:txBody>
          <a:bodyPr/>
          <a:lstStyle/>
          <a:p>
            <a:pPr>
              <a:defRPr/>
            </a:pPr>
            <a:fld id="{8EDF775D-B4EB-4B67-8A6C-C1CEFD886CE9}" type="slidenum">
              <a:rPr lang="en-US" smtClean="0"/>
              <a:pPr>
                <a:defRPr/>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p:spPr>
      </p:sp>
      <p:sp>
        <p:nvSpPr>
          <p:cNvPr id="522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 competitive advantage is a company’s ability to perform in one or more ways that competitors cannot or will not match. </a:t>
            </a:r>
          </a:p>
          <a:p>
            <a:pPr eaLnBrk="1" hangingPunct="1">
              <a:spcBef>
                <a:spcPct val="0"/>
              </a:spcBef>
            </a:pPr>
            <a:endParaRPr lang="en-US" dirty="0" smtClean="0"/>
          </a:p>
          <a:p>
            <a:pPr eaLnBrk="1" hangingPunct="1">
              <a:spcBef>
                <a:spcPct val="0"/>
              </a:spcBef>
            </a:pPr>
            <a:r>
              <a:rPr lang="en-US" dirty="0" smtClean="0"/>
              <a:t>While strategist, such as Michael Porter, urge companies to build sustainable competitive advantages, few CA’s are sustainable. But they can be </a:t>
            </a:r>
            <a:r>
              <a:rPr lang="en-US" dirty="0" err="1" smtClean="0"/>
              <a:t>Leverageable</a:t>
            </a:r>
            <a:r>
              <a:rPr lang="en-US" dirty="0" smtClean="0"/>
              <a:t>, which mean the advantage can be used as a source of new advantages.</a:t>
            </a:r>
          </a:p>
          <a:p>
            <a:pPr eaLnBrk="1" hangingPunct="1">
              <a:spcBef>
                <a:spcPct val="0"/>
              </a:spcBef>
            </a:pPr>
            <a:endParaRPr lang="en-US" dirty="0" smtClean="0"/>
          </a:p>
          <a:p>
            <a:pPr eaLnBrk="1" hangingPunct="1">
              <a:spcBef>
                <a:spcPct val="0"/>
              </a:spcBef>
            </a:pPr>
            <a:r>
              <a:rPr lang="en-US" dirty="0" smtClean="0"/>
              <a:t>For a brand to be effectively positioned, customers must see any competitive advantage as a customer advantage. Meaning that the product has an advantage over competitive products.</a:t>
            </a:r>
          </a:p>
        </p:txBody>
      </p:sp>
      <p:sp>
        <p:nvSpPr>
          <p:cNvPr id="522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5F84696-29A0-4C6B-94FF-506E552F89ED}" type="slidenum">
              <a:rPr lang="en-US" smtClean="0"/>
              <a:pPr fontAlgn="base">
                <a:spcBef>
                  <a:spcPct val="0"/>
                </a:spcBef>
                <a:spcAft>
                  <a:spcPct val="0"/>
                </a:spcAft>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i="1" dirty="0" smtClean="0"/>
              <a:t>Employee differentiation: </a:t>
            </a:r>
            <a:r>
              <a:rPr lang="en-US" dirty="0" smtClean="0"/>
              <a:t>train employees to provide superior customer service. Singapore Airlines is well regarded in large part because of its flight attendants. </a:t>
            </a:r>
          </a:p>
          <a:p>
            <a:pPr eaLnBrk="1" hangingPunct="1"/>
            <a:r>
              <a:rPr lang="en-US" i="1" dirty="0" smtClean="0"/>
              <a:t>Channel differentiation: </a:t>
            </a:r>
            <a:r>
              <a:rPr lang="en-US" dirty="0" smtClean="0"/>
              <a:t>design distribution channels’ coverage, expertise, and performance to make buying the product easier and more enjoyable and rewarding. Dayton, Ohio–based </a:t>
            </a:r>
            <a:r>
              <a:rPr lang="en-US" dirty="0" err="1" smtClean="0"/>
              <a:t>Iams</a:t>
            </a:r>
            <a:r>
              <a:rPr lang="en-US" dirty="0" smtClean="0"/>
              <a:t>  found success selling premium pet food through regional veterinarians, breeders, and pet stores.</a:t>
            </a:r>
          </a:p>
          <a:p>
            <a:pPr eaLnBrk="1" hangingPunct="1"/>
            <a:r>
              <a:rPr lang="en-US" i="1" dirty="0" smtClean="0"/>
              <a:t>Image differentiation: </a:t>
            </a:r>
            <a:r>
              <a:rPr lang="en-US" dirty="0" smtClean="0"/>
              <a:t>craft powerful, compelling images that appeal to consumers’ social and psychological needs. E.g., Marlboro’s </a:t>
            </a:r>
          </a:p>
          <a:p>
            <a:pPr eaLnBrk="1" hangingPunct="1"/>
            <a:r>
              <a:rPr lang="en-US" i="1" dirty="0" smtClean="0"/>
              <a:t>Services differentiation: </a:t>
            </a:r>
            <a:r>
              <a:rPr lang="en-US" dirty="0" smtClean="0"/>
              <a:t>design a better and faster delivery system that provides more effective and efficient solutions to consumers.</a:t>
            </a:r>
          </a:p>
        </p:txBody>
      </p:sp>
      <p:sp>
        <p:nvSpPr>
          <p:cNvPr id="4" name="Slide Number Placeholder 3"/>
          <p:cNvSpPr>
            <a:spLocks noGrp="1"/>
          </p:cNvSpPr>
          <p:nvPr>
            <p:ph type="sldNum" sz="quarter" idx="5"/>
          </p:nvPr>
        </p:nvSpPr>
        <p:spPr/>
        <p:txBody>
          <a:bodyPr/>
          <a:lstStyle/>
          <a:p>
            <a:pPr>
              <a:defRPr/>
            </a:pPr>
            <a:fld id="{B0D19B3E-C32D-46DD-AEE7-F8163894C796}" type="slidenum">
              <a:rPr lang="en-US" smtClean="0"/>
              <a:pPr>
                <a:defRPr/>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 good positioning should contain POD and POP that appeal both to the head and to the heart. Brands that are </a:t>
            </a:r>
            <a:r>
              <a:rPr lang="en-US" i="1" dirty="0" err="1" smtClean="0"/>
              <a:t>lovemarks</a:t>
            </a:r>
            <a:r>
              <a:rPr lang="en-US" dirty="0" smtClean="0"/>
              <a:t> command both respect and love and result from a brand’s ability to achieve mystery, sensuality, </a:t>
            </a:r>
            <a:r>
              <a:rPr lang="en-US" dirty="0" err="1" smtClean="0"/>
              <a:t>nd</a:t>
            </a:r>
            <a:r>
              <a:rPr lang="en-US" dirty="0" smtClean="0"/>
              <a:t> intimacy:</a:t>
            </a:r>
          </a:p>
        </p:txBody>
      </p:sp>
      <p:sp>
        <p:nvSpPr>
          <p:cNvPr id="4" name="Slide Number Placeholder 3"/>
          <p:cNvSpPr>
            <a:spLocks noGrp="1"/>
          </p:cNvSpPr>
          <p:nvPr>
            <p:ph type="sldNum" sz="quarter" idx="5"/>
          </p:nvPr>
        </p:nvSpPr>
        <p:spPr/>
        <p:txBody>
          <a:bodyPr/>
          <a:lstStyle/>
          <a:p>
            <a:pPr>
              <a:defRPr/>
            </a:pPr>
            <a:fld id="{8455DDDD-EF3E-418A-AFC9-F8F522ACC1A2}" type="slidenum">
              <a:rPr lang="en-US" smtClean="0"/>
              <a:pPr>
                <a:defRPr/>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p:spPr>
      </p:sp>
      <p:sp>
        <p:nvSpPr>
          <p:cNvPr id="542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A good positioning should contain POD and POP that appeal both to the head and to the heart. Brands that are </a:t>
            </a:r>
            <a:r>
              <a:rPr lang="en-US" i="1" dirty="0" err="1" smtClean="0"/>
              <a:t>lovemarks</a:t>
            </a:r>
            <a:r>
              <a:rPr lang="en-US" dirty="0" smtClean="0"/>
              <a:t> command both respect and love and result from a brand’s ability to achieve mystery, sensuality, </a:t>
            </a:r>
            <a:r>
              <a:rPr lang="en-US" dirty="0" err="1" smtClean="0"/>
              <a:t>nd</a:t>
            </a:r>
            <a:r>
              <a:rPr lang="en-US" dirty="0" smtClean="0"/>
              <a:t> intimacy:</a:t>
            </a:r>
          </a:p>
        </p:txBody>
      </p:sp>
      <p:sp>
        <p:nvSpPr>
          <p:cNvPr id="4" name="Slide Number Placeholder 3"/>
          <p:cNvSpPr>
            <a:spLocks noGrp="1"/>
          </p:cNvSpPr>
          <p:nvPr>
            <p:ph type="sldNum" sz="quarter" idx="5"/>
          </p:nvPr>
        </p:nvSpPr>
        <p:spPr/>
        <p:txBody>
          <a:bodyPr/>
          <a:lstStyle/>
          <a:p>
            <a:pPr>
              <a:defRPr/>
            </a:pPr>
            <a:fld id="{8455DDDD-EF3E-418A-AFC9-F8F522ACC1A2}" type="slidenum">
              <a:rPr lang="en-US" smtClean="0"/>
              <a:pPr>
                <a:defRPr/>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smtClean="0"/>
              <a:t>Firm should monitor three variables when analyzing potential threats posed by competitors:</a:t>
            </a:r>
          </a:p>
          <a:p>
            <a:pPr eaLnBrk="1" hangingPunct="1"/>
            <a:r>
              <a:rPr lang="en-US" b="1" i="1" dirty="0" smtClean="0"/>
              <a:t>Share of market</a:t>
            </a:r>
            <a:r>
              <a:rPr lang="en-US" dirty="0" smtClean="0"/>
              <a:t>—The competitor’s share of the target market.</a:t>
            </a:r>
          </a:p>
          <a:p>
            <a:pPr eaLnBrk="1" hangingPunct="1"/>
            <a:r>
              <a:rPr lang="en-US" b="1" i="1" dirty="0" smtClean="0"/>
              <a:t>Share of mind</a:t>
            </a:r>
            <a:r>
              <a:rPr lang="en-US" dirty="0" smtClean="0"/>
              <a:t>—The percentage of customers who named the competitor in responding to the </a:t>
            </a:r>
            <a:r>
              <a:rPr lang="en-US" dirty="0" err="1" smtClean="0"/>
              <a:t>statement,“Name</a:t>
            </a:r>
            <a:r>
              <a:rPr lang="en-US" dirty="0" smtClean="0"/>
              <a:t> the first company that comes to mind in this industry.”</a:t>
            </a:r>
          </a:p>
          <a:p>
            <a:pPr eaLnBrk="1" hangingPunct="1"/>
            <a:r>
              <a:rPr lang="en-US" b="1" i="1" dirty="0" smtClean="0"/>
              <a:t>Share of heart</a:t>
            </a:r>
            <a:r>
              <a:rPr lang="en-US" dirty="0" smtClean="0"/>
              <a:t>—The percentage of customers who named the competitor in responding to the </a:t>
            </a:r>
            <a:r>
              <a:rPr lang="en-US" dirty="0" err="1" smtClean="0"/>
              <a:t>statement,“Name</a:t>
            </a:r>
            <a:r>
              <a:rPr lang="en-US" dirty="0" smtClean="0"/>
              <a:t> the company from which you would prefer to buy the product.”</a:t>
            </a:r>
          </a:p>
          <a:p>
            <a:pPr eaLnBrk="1" hangingPunct="1"/>
            <a:endParaRPr lang="en-US" dirty="0" smtClean="0"/>
          </a:p>
        </p:txBody>
      </p:sp>
      <p:sp>
        <p:nvSpPr>
          <p:cNvPr id="4" name="Slide Number Placeholder 3"/>
          <p:cNvSpPr>
            <a:spLocks noGrp="1"/>
          </p:cNvSpPr>
          <p:nvPr>
            <p:ph type="sldNum" sz="quarter" idx="5"/>
          </p:nvPr>
        </p:nvSpPr>
        <p:spPr/>
        <p:txBody>
          <a:bodyPr/>
          <a:lstStyle/>
          <a:p>
            <a:pPr>
              <a:defRPr/>
            </a:pPr>
            <a:fld id="{6F21949E-1080-4B37-BC85-8948A13DF621}" type="slidenum">
              <a:rPr lang="en-US" smtClean="0"/>
              <a:pPr>
                <a:defRPr/>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smtClean="0"/>
              <a:t>Position a brand as telling a narrative or story based on deep metaphors that connect to people’s memories, associations, and stories.</a:t>
            </a:r>
          </a:p>
          <a:p>
            <a:endParaRPr lang="en-US" dirty="0" smtClean="0"/>
          </a:p>
          <a:p>
            <a:r>
              <a:rPr lang="en-US" dirty="0" smtClean="0"/>
              <a:t>Communicate different messages to different market segments, as long as they at least broadly fit within the basic broad image of the brand.</a:t>
            </a:r>
          </a:p>
          <a:p>
            <a:endParaRPr lang="en-US" dirty="0" smtClean="0"/>
          </a:p>
          <a:p>
            <a:r>
              <a:rPr lang="en-US" dirty="0" smtClean="0"/>
              <a:t>Build iconic, leadership brands with cultural knowledge, cultural branding principles, and cultural experts</a:t>
            </a:r>
          </a:p>
        </p:txBody>
      </p:sp>
      <p:sp>
        <p:nvSpPr>
          <p:cNvPr id="4" name="Slide Number Placeholder 3"/>
          <p:cNvSpPr>
            <a:spLocks noGrp="1"/>
          </p:cNvSpPr>
          <p:nvPr>
            <p:ph type="sldNum" sz="quarter" idx="5"/>
          </p:nvPr>
        </p:nvSpPr>
        <p:spPr/>
        <p:txBody>
          <a:bodyPr/>
          <a:lstStyle/>
          <a:p>
            <a:pPr>
              <a:defRPr/>
            </a:pPr>
            <a:fld id="{21CA60E2-799E-42FB-8283-11000A5D6A54}" type="slidenum">
              <a:rPr lang="en-US" smtClean="0"/>
              <a:pPr>
                <a:defRPr/>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0DB1696C-569E-4717-8DD3-9088007B5A56}" type="slidenum">
              <a:rPr lang="en-US" smtClean="0"/>
              <a:pPr>
                <a:defRPr/>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EB1D81E-1900-4C1A-B795-1C31B95D4B4A}" type="slidenum">
              <a:rPr lang="en-US" sz="900">
                <a:latin typeface="+mj-lt"/>
              </a:rPr>
              <a:pPr>
                <a:defRPr/>
              </a:pPr>
              <a:t>‹#›</a:t>
            </a:fld>
            <a:r>
              <a:rPr lang="en-US" sz="900" dirty="0">
                <a:latin typeface="+mj-lt"/>
              </a:rPr>
              <a:t> of 24</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253E56E6-F138-4A16-9E27-509E92E76D98}" type="slidenum">
              <a:rPr lang="en-US" sz="900">
                <a:latin typeface="+mj-lt"/>
              </a:rPr>
              <a:pPr>
                <a:defRPr/>
              </a:pPr>
              <a:t>‹#›</a:t>
            </a:fld>
            <a:r>
              <a:rPr lang="en-US" sz="900" dirty="0">
                <a:latin typeface="+mj-lt"/>
              </a:rPr>
              <a:t> of 24</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4F2A172-1D5F-4084-9796-40CB62C39D29}" type="slidenum">
              <a:rPr lang="en-US" sz="900">
                <a:latin typeface="+mj-lt"/>
              </a:rPr>
              <a:pPr>
                <a:defRPr/>
              </a:pPr>
              <a:t>‹#›</a:t>
            </a:fld>
            <a:r>
              <a:rPr lang="en-US" sz="900" dirty="0">
                <a:latin typeface="+mj-lt"/>
              </a:rPr>
              <a:t> of 24</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892B97C-A342-48D7-ABE1-0C6837E6B056}" type="slidenum">
              <a:rPr lang="en-US" sz="900">
                <a:latin typeface="+mj-lt"/>
              </a:rPr>
              <a:pPr>
                <a:defRPr/>
              </a:pPr>
              <a:t>‹#›</a:t>
            </a:fld>
            <a:r>
              <a:rPr lang="en-US" sz="900" dirty="0">
                <a:latin typeface="+mj-lt"/>
              </a:rPr>
              <a:t> of 24</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E2B54CB-DF1A-431C-8778-4BEDB19D4BBA}" type="slidenum">
              <a:rPr lang="en-US" sz="900">
                <a:latin typeface="+mj-lt"/>
              </a:rPr>
              <a:pPr>
                <a:defRPr/>
              </a:pPr>
              <a:t>‹#›</a:t>
            </a:fld>
            <a:r>
              <a:rPr lang="en-US" sz="900" dirty="0">
                <a:latin typeface="+mj-lt"/>
              </a:rPr>
              <a:t> of 24</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EA416775-5C79-47A2-A154-668C891F4276}" type="slidenum">
              <a:rPr lang="en-US" sz="900">
                <a:latin typeface="+mj-lt"/>
              </a:rPr>
              <a:pPr>
                <a:defRPr/>
              </a:pPr>
              <a:t>‹#›</a:t>
            </a:fld>
            <a:r>
              <a:rPr lang="en-US" sz="900" dirty="0">
                <a:latin typeface="+mj-lt"/>
              </a:rPr>
              <a:t> of 24</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09C340C5-17B4-4194-9C1F-279092347398}" type="slidenum">
              <a:rPr lang="en-US" sz="900">
                <a:latin typeface="+mj-lt"/>
              </a:rPr>
              <a:pPr>
                <a:defRPr/>
              </a:pPr>
              <a:t>‹#›</a:t>
            </a:fld>
            <a:r>
              <a:rPr lang="en-US" sz="900" dirty="0">
                <a:latin typeface="+mj-lt"/>
              </a:rPr>
              <a:t> of 24</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31E965ED-0E2D-4588-8000-3BF4F76EC713}" type="slidenum">
              <a:rPr lang="en-US" sz="900">
                <a:latin typeface="+mj-lt"/>
              </a:rPr>
              <a:pPr>
                <a:defRPr/>
              </a:pPr>
              <a:t>‹#›</a:t>
            </a:fld>
            <a:r>
              <a:rPr lang="en-US" sz="900" dirty="0">
                <a:latin typeface="+mj-lt"/>
              </a:rPr>
              <a:t> of 24</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28.jpeg"/><Relationship Id="rId4" Type="http://schemas.openxmlformats.org/officeDocument/2006/relationships/oleObject" Target="../embeddings/Microsoft_Office_Excel_97-2003_Worksheet1.xls"/></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1.jpeg"/><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ctrTitle" idx="4294967295"/>
          </p:nvPr>
        </p:nvSpPr>
        <p:spPr bwMode="auto">
          <a:xfrm>
            <a:off x="1455738" y="996950"/>
            <a:ext cx="7543800" cy="1752600"/>
          </a:xfrm>
          <a:prstGeom prst="rect">
            <a:avLst/>
          </a:prstGeom>
          <a:noFill/>
          <a:ln>
            <a:miter lim="800000"/>
            <a:headEnd/>
            <a:tailEnd/>
          </a:ln>
        </p:spPr>
        <p:txBody>
          <a:bodyPr/>
          <a:lstStyle/>
          <a:p>
            <a:pPr eaLnBrk="1" hangingPunct="1"/>
            <a:r>
              <a:rPr lang="en-US" sz="4800" smtClean="0">
                <a:solidFill>
                  <a:srgbClr val="FF0000"/>
                </a:solidFill>
              </a:rPr>
              <a:t>Crafting the Brand Position</a:t>
            </a:r>
          </a:p>
        </p:txBody>
      </p:sp>
      <p:pic>
        <p:nvPicPr>
          <p:cNvPr id="10244" name="Picture 2"/>
          <p:cNvPicPr>
            <a:picLocks noChangeAspect="1"/>
          </p:cNvPicPr>
          <p:nvPr/>
        </p:nvPicPr>
        <p:blipFill>
          <a:blip r:embed="rId3" cstate="print">
            <a:clrChange>
              <a:clrFrom>
                <a:srgbClr val="FFFFFF"/>
              </a:clrFrom>
              <a:clrTo>
                <a:srgbClr val="FFFFFF">
                  <a:alpha val="0"/>
                </a:srgbClr>
              </a:clrTo>
            </a:clrChange>
          </a:blip>
          <a:srcRect l="13837" t="5270" r="11861" b="19225"/>
          <a:stretch>
            <a:fillRect/>
          </a:stretch>
        </p:blipFill>
        <p:spPr bwMode="auto">
          <a:xfrm>
            <a:off x="381000" y="2057400"/>
            <a:ext cx="5840413" cy="4451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Top Brands</a:t>
            </a:r>
            <a:endParaRPr lang="en-US" dirty="0"/>
          </a:p>
        </p:txBody>
      </p:sp>
      <p:pic>
        <p:nvPicPr>
          <p:cNvPr id="82946" name="Picture 2" descr="http://2.bp.blogspot.com/-nZcbo5Az_Wc/UHOah6Y6-vI/AAAAAAAABEg/xC-cAk2dkKA/s1600/Interbrand-best-global-brands-2012.jpeg"/>
          <p:cNvPicPr>
            <a:picLocks noChangeAspect="1" noChangeArrowheads="1"/>
          </p:cNvPicPr>
          <p:nvPr/>
        </p:nvPicPr>
        <p:blipFill>
          <a:blip r:embed="rId2" cstate="print"/>
          <a:srcRect/>
          <a:stretch>
            <a:fillRect/>
          </a:stretch>
        </p:blipFill>
        <p:spPr bwMode="auto">
          <a:xfrm>
            <a:off x="152400" y="1371600"/>
            <a:ext cx="8673741" cy="4648200"/>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Marketing Strategy</a:t>
            </a:r>
          </a:p>
        </p:txBody>
      </p:sp>
      <p:sp>
        <p:nvSpPr>
          <p:cNvPr id="6" name="TextBox 5"/>
          <p:cNvSpPr txBox="1"/>
          <p:nvPr/>
        </p:nvSpPr>
        <p:spPr>
          <a:xfrm>
            <a:off x="3581400" y="2697163"/>
            <a:ext cx="1543050" cy="3170237"/>
          </a:xfrm>
          <a:prstGeom prst="rect">
            <a:avLst/>
          </a:prstGeom>
          <a:noFill/>
        </p:spPr>
        <p:txBody>
          <a:bodyPr>
            <a:spAutoFit/>
          </a:bodyPr>
          <a:lstStyle/>
          <a:p>
            <a:pPr fontAlgn="auto">
              <a:spcBef>
                <a:spcPts val="0"/>
              </a:spcBef>
              <a:spcAft>
                <a:spcPts val="0"/>
              </a:spcAft>
              <a:defRPr/>
            </a:pPr>
            <a:r>
              <a:rPr lang="en-US" sz="20000" dirty="0">
                <a:solidFill>
                  <a:schemeClr val="bg1">
                    <a:lumMod val="85000"/>
                  </a:schemeClr>
                </a:solidFill>
                <a:latin typeface="+mn-lt"/>
              </a:rPr>
              <a:t>T</a:t>
            </a:r>
          </a:p>
        </p:txBody>
      </p:sp>
      <p:sp>
        <p:nvSpPr>
          <p:cNvPr id="7" name="TextBox 6"/>
          <p:cNvSpPr txBox="1"/>
          <p:nvPr/>
        </p:nvSpPr>
        <p:spPr>
          <a:xfrm>
            <a:off x="6324600" y="2697163"/>
            <a:ext cx="1543050" cy="3170237"/>
          </a:xfrm>
          <a:prstGeom prst="rect">
            <a:avLst/>
          </a:prstGeom>
          <a:noFill/>
        </p:spPr>
        <p:txBody>
          <a:bodyPr>
            <a:spAutoFit/>
          </a:bodyPr>
          <a:lstStyle/>
          <a:p>
            <a:pPr fontAlgn="auto">
              <a:spcBef>
                <a:spcPts val="0"/>
              </a:spcBef>
              <a:spcAft>
                <a:spcPts val="0"/>
              </a:spcAft>
              <a:defRPr/>
            </a:pPr>
            <a:r>
              <a:rPr lang="en-US" sz="20000" dirty="0">
                <a:solidFill>
                  <a:schemeClr val="bg1">
                    <a:lumMod val="85000"/>
                  </a:schemeClr>
                </a:solidFill>
                <a:latin typeface="+mn-lt"/>
              </a:rPr>
              <a:t>P</a:t>
            </a:r>
          </a:p>
        </p:txBody>
      </p:sp>
      <p:sp>
        <p:nvSpPr>
          <p:cNvPr id="5" name="TextBox 4"/>
          <p:cNvSpPr txBox="1"/>
          <p:nvPr/>
        </p:nvSpPr>
        <p:spPr>
          <a:xfrm>
            <a:off x="1047750" y="2697163"/>
            <a:ext cx="1543050" cy="3170237"/>
          </a:xfrm>
          <a:prstGeom prst="rect">
            <a:avLst/>
          </a:prstGeom>
          <a:noFill/>
        </p:spPr>
        <p:txBody>
          <a:bodyPr>
            <a:spAutoFit/>
          </a:bodyPr>
          <a:lstStyle/>
          <a:p>
            <a:pPr fontAlgn="auto">
              <a:spcBef>
                <a:spcPts val="0"/>
              </a:spcBef>
              <a:spcAft>
                <a:spcPts val="0"/>
              </a:spcAft>
              <a:defRPr/>
            </a:pPr>
            <a:r>
              <a:rPr lang="en-US" sz="20000" dirty="0">
                <a:solidFill>
                  <a:schemeClr val="bg1">
                    <a:lumMod val="85000"/>
                  </a:schemeClr>
                </a:solidFill>
                <a:latin typeface="+mn-lt"/>
              </a:rPr>
              <a:t>S</a:t>
            </a:r>
          </a:p>
        </p:txBody>
      </p:sp>
      <p:graphicFrame>
        <p:nvGraphicFramePr>
          <p:cNvPr id="4" name="Diagram 3"/>
          <p:cNvGraphicFramePr/>
          <p:nvPr/>
        </p:nvGraphicFramePr>
        <p:xfrm>
          <a:off x="381000" y="1706701"/>
          <a:ext cx="84582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0" y="990600"/>
            <a:ext cx="9219768" cy="1292662"/>
          </a:xfrm>
          <a:prstGeom prst="rect">
            <a:avLst/>
          </a:prstGeom>
          <a:noFill/>
        </p:spPr>
        <p:txBody>
          <a:bodyPr wrap="none" rtlCol="0">
            <a:spAutoFit/>
          </a:bodyPr>
          <a:lstStyle/>
          <a:p>
            <a:r>
              <a:rPr lang="en-US" sz="2000" dirty="0" smtClean="0"/>
              <a:t>Companies seek to discover different needs and groups in the market (Segmentation), </a:t>
            </a:r>
          </a:p>
          <a:p>
            <a:r>
              <a:rPr lang="en-US" sz="2000" dirty="0" smtClean="0"/>
              <a:t>target those they can satisfy better than competitors, and then position their offerings </a:t>
            </a:r>
          </a:p>
          <a:p>
            <a:r>
              <a:rPr lang="en-US" sz="2000" dirty="0" smtClean="0"/>
              <a:t>so the target market is aware of the distinctive differences.</a:t>
            </a:r>
          </a:p>
          <a:p>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Text Placeholder 1"/>
          <p:cNvSpPr>
            <a:spLocks noGrp="1"/>
          </p:cNvSpPr>
          <p:nvPr>
            <p:ph type="body" sz="quarter" idx="10"/>
          </p:nvPr>
        </p:nvSpPr>
        <p:spPr bwMode="auto">
          <a:xfrm>
            <a:off x="1219200" y="1828800"/>
            <a:ext cx="71628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act of designing a company’s offering and image to occupy a distinctive place in the minds of the target market.</a:t>
            </a:r>
          </a:p>
        </p:txBody>
      </p:sp>
      <p:sp>
        <p:nvSpPr>
          <p:cNvPr id="13315" name="Title 2"/>
          <p:cNvSpPr>
            <a:spLocks noGrp="1"/>
          </p:cNvSpPr>
          <p:nvPr>
            <p:ph type="title"/>
          </p:nvPr>
        </p:nvSpPr>
        <p:spPr bwMode="auto">
          <a:xfrm>
            <a:off x="1143000" y="812800"/>
            <a:ext cx="69342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Positioning</a:t>
            </a:r>
          </a:p>
        </p:txBody>
      </p:sp>
      <p:pic>
        <p:nvPicPr>
          <p:cNvPr id="13316" name="Picture 5"/>
          <p:cNvPicPr>
            <a:picLocks noChangeAspect="1"/>
          </p:cNvPicPr>
          <p:nvPr/>
        </p:nvPicPr>
        <p:blipFill>
          <a:blip r:embed="rId3" cstate="print">
            <a:clrChange>
              <a:clrFrom>
                <a:srgbClr val="FEFEFE"/>
              </a:clrFrom>
              <a:clrTo>
                <a:srgbClr val="FEFEFE">
                  <a:alpha val="0"/>
                </a:srgbClr>
              </a:clrTo>
            </a:clrChange>
          </a:blip>
          <a:srcRect l="10686" t="12299" r="6653" b="9377"/>
          <a:stretch>
            <a:fillRect/>
          </a:stretch>
        </p:blipFill>
        <p:spPr bwMode="auto">
          <a:xfrm>
            <a:off x="4578350" y="3714750"/>
            <a:ext cx="4251325" cy="26860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Brand Positioning</a:t>
            </a:r>
          </a:p>
        </p:txBody>
      </p:sp>
      <p:sp>
        <p:nvSpPr>
          <p:cNvPr id="14339" name="TextBox 2"/>
          <p:cNvSpPr txBox="1">
            <a:spLocks noChangeArrowheads="1"/>
          </p:cNvSpPr>
          <p:nvPr/>
        </p:nvSpPr>
        <p:spPr bwMode="auto">
          <a:xfrm>
            <a:off x="5105400" y="1863725"/>
            <a:ext cx="4038600" cy="1754188"/>
          </a:xfrm>
          <a:prstGeom prst="rect">
            <a:avLst/>
          </a:prstGeom>
          <a:noFill/>
          <a:ln w="9525">
            <a:noFill/>
            <a:miter lim="800000"/>
            <a:headEnd/>
            <a:tailEnd/>
          </a:ln>
        </p:spPr>
        <p:txBody>
          <a:bodyPr>
            <a:spAutoFit/>
          </a:bodyPr>
          <a:lstStyle/>
          <a:p>
            <a:pPr marL="342900" indent="-342900">
              <a:lnSpc>
                <a:spcPct val="150000"/>
              </a:lnSpc>
              <a:buFont typeface="Arial" pitchFamily="34" charset="0"/>
              <a:buChar char="•"/>
            </a:pPr>
            <a:r>
              <a:rPr lang="en-US" sz="2400"/>
              <a:t>Customer wants and needs</a:t>
            </a:r>
          </a:p>
          <a:p>
            <a:pPr marL="342900" indent="-342900">
              <a:lnSpc>
                <a:spcPct val="150000"/>
              </a:lnSpc>
              <a:buFont typeface="Arial" pitchFamily="34" charset="0"/>
              <a:buChar char="•"/>
            </a:pPr>
            <a:r>
              <a:rPr lang="en-US" sz="2400"/>
              <a:t>Company capabilities</a:t>
            </a:r>
          </a:p>
          <a:p>
            <a:pPr marL="342900" indent="-342900">
              <a:lnSpc>
                <a:spcPct val="150000"/>
              </a:lnSpc>
              <a:buFont typeface="Arial" pitchFamily="34" charset="0"/>
              <a:buChar char="•"/>
            </a:pPr>
            <a:r>
              <a:rPr lang="en-US" sz="2400"/>
              <a:t>Competitive actions</a:t>
            </a:r>
          </a:p>
        </p:txBody>
      </p:sp>
      <p:grpSp>
        <p:nvGrpSpPr>
          <p:cNvPr id="14340" name="Group 39"/>
          <p:cNvGrpSpPr>
            <a:grpSpLocks/>
          </p:cNvGrpSpPr>
          <p:nvPr/>
        </p:nvGrpSpPr>
        <p:grpSpPr bwMode="auto">
          <a:xfrm>
            <a:off x="374650" y="1257300"/>
            <a:ext cx="3886200" cy="3914775"/>
            <a:chOff x="374650" y="1257300"/>
            <a:chExt cx="3886200" cy="3914775"/>
          </a:xfrm>
        </p:grpSpPr>
        <p:sp>
          <p:nvSpPr>
            <p:cNvPr id="7" name="Rectangle 6"/>
            <p:cNvSpPr/>
            <p:nvPr/>
          </p:nvSpPr>
          <p:spPr>
            <a:xfrm>
              <a:off x="488950" y="1752600"/>
              <a:ext cx="1638300" cy="16383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7"/>
            <p:cNvSpPr/>
            <p:nvPr/>
          </p:nvSpPr>
          <p:spPr>
            <a:xfrm>
              <a:off x="2127250" y="1752600"/>
              <a:ext cx="1638300" cy="16383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ectangle 8"/>
            <p:cNvSpPr/>
            <p:nvPr/>
          </p:nvSpPr>
          <p:spPr>
            <a:xfrm>
              <a:off x="488950" y="3381375"/>
              <a:ext cx="1638300" cy="16383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2127250" y="3381375"/>
              <a:ext cx="1638300" cy="1638300"/>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4346" name="Group 18"/>
            <p:cNvGrpSpPr>
              <a:grpSpLocks/>
            </p:cNvGrpSpPr>
            <p:nvPr/>
          </p:nvGrpSpPr>
          <p:grpSpPr bwMode="auto">
            <a:xfrm>
              <a:off x="374650" y="1609725"/>
              <a:ext cx="3505200" cy="3562350"/>
              <a:chOff x="577850" y="1323975"/>
              <a:chExt cx="3505200" cy="3562350"/>
            </a:xfrm>
          </p:grpSpPr>
          <p:cxnSp>
            <p:nvCxnSpPr>
              <p:cNvPr id="12" name="Straight Arrow Connector 11"/>
              <p:cNvCxnSpPr/>
              <p:nvPr/>
            </p:nvCxnSpPr>
            <p:spPr>
              <a:xfrm>
                <a:off x="577850" y="3105150"/>
                <a:ext cx="3505200" cy="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2324100" y="1323975"/>
                <a:ext cx="0" cy="3562350"/>
              </a:xfrm>
              <a:prstGeom prst="straightConnector1">
                <a:avLst/>
              </a:prstGeom>
              <a:ln w="28575">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20" name="Oval 19"/>
            <p:cNvSpPr/>
            <p:nvPr/>
          </p:nvSpPr>
          <p:spPr>
            <a:xfrm>
              <a:off x="2946400" y="36576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Oval 20"/>
            <p:cNvSpPr/>
            <p:nvPr/>
          </p:nvSpPr>
          <p:spPr>
            <a:xfrm>
              <a:off x="3022600" y="43434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Oval 21"/>
            <p:cNvSpPr/>
            <p:nvPr/>
          </p:nvSpPr>
          <p:spPr>
            <a:xfrm>
              <a:off x="1784350" y="37338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Oval 22"/>
            <p:cNvSpPr/>
            <p:nvPr/>
          </p:nvSpPr>
          <p:spPr>
            <a:xfrm>
              <a:off x="2470150" y="3886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Oval 23"/>
            <p:cNvSpPr/>
            <p:nvPr/>
          </p:nvSpPr>
          <p:spPr>
            <a:xfrm>
              <a:off x="2317750" y="44196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Oval 24"/>
            <p:cNvSpPr/>
            <p:nvPr/>
          </p:nvSpPr>
          <p:spPr>
            <a:xfrm>
              <a:off x="1708150" y="4267200"/>
              <a:ext cx="152400" cy="152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Oval 25"/>
            <p:cNvSpPr/>
            <p:nvPr/>
          </p:nvSpPr>
          <p:spPr>
            <a:xfrm>
              <a:off x="3098800" y="2139950"/>
              <a:ext cx="152400" cy="152400"/>
            </a:xfrm>
            <a:prstGeom prst="ellipse">
              <a:avLst/>
            </a:prstGeom>
            <a:solidFill>
              <a:srgbClr val="C00000"/>
            </a:solid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354" name="TextBox 26"/>
            <p:cNvSpPr txBox="1">
              <a:spLocks noChangeArrowheads="1"/>
            </p:cNvSpPr>
            <p:nvPr/>
          </p:nvSpPr>
          <p:spPr bwMode="auto">
            <a:xfrm>
              <a:off x="1549400" y="1257300"/>
              <a:ext cx="1143000" cy="381000"/>
            </a:xfrm>
            <a:prstGeom prst="rect">
              <a:avLst/>
            </a:prstGeom>
            <a:noFill/>
            <a:ln w="9525">
              <a:noFill/>
              <a:miter lim="800000"/>
              <a:headEnd/>
              <a:tailEnd/>
            </a:ln>
          </p:spPr>
          <p:txBody>
            <a:bodyPr>
              <a:spAutoFit/>
            </a:bodyPr>
            <a:lstStyle/>
            <a:p>
              <a:pPr algn="ctr"/>
              <a:r>
                <a:rPr lang="en-US"/>
                <a:t>Quality</a:t>
              </a:r>
            </a:p>
          </p:txBody>
        </p:sp>
        <p:sp>
          <p:nvSpPr>
            <p:cNvPr id="14355" name="TextBox 27"/>
            <p:cNvSpPr txBox="1">
              <a:spLocks noChangeArrowheads="1"/>
            </p:cNvSpPr>
            <p:nvPr/>
          </p:nvSpPr>
          <p:spPr bwMode="auto">
            <a:xfrm rot="5400000">
              <a:off x="3498850" y="3238500"/>
              <a:ext cx="1143000" cy="381000"/>
            </a:xfrm>
            <a:prstGeom prst="rect">
              <a:avLst/>
            </a:prstGeom>
            <a:noFill/>
            <a:ln w="9525">
              <a:noFill/>
              <a:miter lim="800000"/>
              <a:headEnd/>
              <a:tailEnd/>
            </a:ln>
          </p:spPr>
          <p:txBody>
            <a:bodyPr>
              <a:spAutoFit/>
            </a:bodyPr>
            <a:lstStyle/>
            <a:p>
              <a:pPr algn="ctr"/>
              <a:r>
                <a:rPr lang="en-US"/>
                <a:t>Price</a:t>
              </a:r>
            </a:p>
          </p:txBody>
        </p:sp>
        <p:sp>
          <p:nvSpPr>
            <p:cNvPr id="14356" name="TextBox 32"/>
            <p:cNvSpPr txBox="1">
              <a:spLocks noChangeArrowheads="1"/>
            </p:cNvSpPr>
            <p:nvPr/>
          </p:nvSpPr>
          <p:spPr bwMode="auto">
            <a:xfrm>
              <a:off x="2755900" y="2402473"/>
              <a:ext cx="838200" cy="338554"/>
            </a:xfrm>
            <a:prstGeom prst="rect">
              <a:avLst/>
            </a:prstGeom>
            <a:noFill/>
            <a:ln w="9525">
              <a:noFill/>
              <a:miter lim="800000"/>
              <a:headEnd/>
              <a:tailEnd/>
            </a:ln>
          </p:spPr>
          <p:txBody>
            <a:bodyPr>
              <a:spAutoFit/>
            </a:bodyPr>
            <a:lstStyle/>
            <a:p>
              <a:r>
                <a:rPr lang="en-US" sz="1600"/>
                <a:t>Brand A</a:t>
              </a:r>
            </a:p>
          </p:txBody>
        </p:sp>
        <p:sp>
          <p:nvSpPr>
            <p:cNvPr id="14357" name="TextBox 33"/>
            <p:cNvSpPr txBox="1">
              <a:spLocks noChangeArrowheads="1"/>
            </p:cNvSpPr>
            <p:nvPr/>
          </p:nvSpPr>
          <p:spPr bwMode="auto">
            <a:xfrm>
              <a:off x="2336800" y="4484102"/>
              <a:ext cx="419100" cy="338554"/>
            </a:xfrm>
            <a:prstGeom prst="rect">
              <a:avLst/>
            </a:prstGeom>
            <a:noFill/>
            <a:ln w="9525">
              <a:noFill/>
              <a:miter lim="800000"/>
              <a:headEnd/>
              <a:tailEnd/>
            </a:ln>
          </p:spPr>
          <p:txBody>
            <a:bodyPr>
              <a:spAutoFit/>
            </a:bodyPr>
            <a:lstStyle/>
            <a:p>
              <a:pPr algn="ctr"/>
              <a:r>
                <a:rPr lang="en-US" sz="1600"/>
                <a:t>B</a:t>
              </a:r>
            </a:p>
          </p:txBody>
        </p:sp>
        <p:sp>
          <p:nvSpPr>
            <p:cNvPr id="14358" name="TextBox 34"/>
            <p:cNvSpPr txBox="1">
              <a:spLocks noChangeArrowheads="1"/>
            </p:cNvSpPr>
            <p:nvPr/>
          </p:nvSpPr>
          <p:spPr bwMode="auto">
            <a:xfrm>
              <a:off x="3098800" y="4343400"/>
              <a:ext cx="419100" cy="338554"/>
            </a:xfrm>
            <a:prstGeom prst="rect">
              <a:avLst/>
            </a:prstGeom>
            <a:noFill/>
            <a:ln w="9525">
              <a:noFill/>
              <a:miter lim="800000"/>
              <a:headEnd/>
              <a:tailEnd/>
            </a:ln>
          </p:spPr>
          <p:txBody>
            <a:bodyPr>
              <a:spAutoFit/>
            </a:bodyPr>
            <a:lstStyle/>
            <a:p>
              <a:pPr algn="ctr"/>
              <a:r>
                <a:rPr lang="en-US" sz="1600"/>
                <a:t>C</a:t>
              </a:r>
            </a:p>
          </p:txBody>
        </p:sp>
        <p:sp>
          <p:nvSpPr>
            <p:cNvPr id="14359" name="TextBox 35"/>
            <p:cNvSpPr txBox="1">
              <a:spLocks noChangeArrowheads="1"/>
            </p:cNvSpPr>
            <p:nvPr/>
          </p:nvSpPr>
          <p:spPr bwMode="auto">
            <a:xfrm>
              <a:off x="2978150" y="3674477"/>
              <a:ext cx="419100" cy="338554"/>
            </a:xfrm>
            <a:prstGeom prst="rect">
              <a:avLst/>
            </a:prstGeom>
            <a:noFill/>
            <a:ln w="9525">
              <a:noFill/>
              <a:miter lim="800000"/>
              <a:headEnd/>
              <a:tailEnd/>
            </a:ln>
          </p:spPr>
          <p:txBody>
            <a:bodyPr>
              <a:spAutoFit/>
            </a:bodyPr>
            <a:lstStyle/>
            <a:p>
              <a:pPr algn="ctr"/>
              <a:r>
                <a:rPr lang="en-US" sz="1600"/>
                <a:t>D</a:t>
              </a:r>
            </a:p>
          </p:txBody>
        </p:sp>
        <p:sp>
          <p:nvSpPr>
            <p:cNvPr id="14360" name="TextBox 36"/>
            <p:cNvSpPr txBox="1">
              <a:spLocks noChangeArrowheads="1"/>
            </p:cNvSpPr>
            <p:nvPr/>
          </p:nvSpPr>
          <p:spPr bwMode="auto">
            <a:xfrm>
              <a:off x="1441450" y="3777079"/>
              <a:ext cx="419100" cy="338554"/>
            </a:xfrm>
            <a:prstGeom prst="rect">
              <a:avLst/>
            </a:prstGeom>
            <a:noFill/>
            <a:ln w="9525">
              <a:noFill/>
              <a:miter lim="800000"/>
              <a:headEnd/>
              <a:tailEnd/>
            </a:ln>
          </p:spPr>
          <p:txBody>
            <a:bodyPr>
              <a:spAutoFit/>
            </a:bodyPr>
            <a:lstStyle/>
            <a:p>
              <a:pPr algn="ctr"/>
              <a:r>
                <a:rPr lang="en-US" sz="1600"/>
                <a:t>E</a:t>
              </a:r>
            </a:p>
          </p:txBody>
        </p:sp>
        <p:sp>
          <p:nvSpPr>
            <p:cNvPr id="14361" name="TextBox 37"/>
            <p:cNvSpPr txBox="1">
              <a:spLocks noChangeArrowheads="1"/>
            </p:cNvSpPr>
            <p:nvPr/>
          </p:nvSpPr>
          <p:spPr bwMode="auto">
            <a:xfrm>
              <a:off x="1720850" y="4355931"/>
              <a:ext cx="419100" cy="338554"/>
            </a:xfrm>
            <a:prstGeom prst="rect">
              <a:avLst/>
            </a:prstGeom>
            <a:noFill/>
            <a:ln w="9525">
              <a:noFill/>
              <a:miter lim="800000"/>
              <a:headEnd/>
              <a:tailEnd/>
            </a:ln>
          </p:spPr>
          <p:txBody>
            <a:bodyPr>
              <a:spAutoFit/>
            </a:bodyPr>
            <a:lstStyle/>
            <a:p>
              <a:pPr algn="ctr"/>
              <a:r>
                <a:rPr lang="en-US" sz="1600"/>
                <a:t>F</a:t>
              </a:r>
            </a:p>
          </p:txBody>
        </p:sp>
        <p:sp>
          <p:nvSpPr>
            <p:cNvPr id="14362" name="TextBox 38"/>
            <p:cNvSpPr txBox="1">
              <a:spLocks noChangeArrowheads="1"/>
            </p:cNvSpPr>
            <p:nvPr/>
          </p:nvSpPr>
          <p:spPr bwMode="auto">
            <a:xfrm>
              <a:off x="2482850" y="3932485"/>
              <a:ext cx="419100" cy="338554"/>
            </a:xfrm>
            <a:prstGeom prst="rect">
              <a:avLst/>
            </a:prstGeom>
            <a:noFill/>
            <a:ln w="9525">
              <a:noFill/>
              <a:miter lim="800000"/>
              <a:headEnd/>
              <a:tailEnd/>
            </a:ln>
          </p:spPr>
          <p:txBody>
            <a:bodyPr>
              <a:spAutoFit/>
            </a:bodyPr>
            <a:lstStyle/>
            <a:p>
              <a:pPr algn="ctr"/>
              <a:r>
                <a:rPr lang="en-US" sz="1600"/>
                <a:t>G</a:t>
              </a:r>
            </a:p>
          </p:txBody>
        </p:sp>
      </p:grpSp>
      <p:cxnSp>
        <p:nvCxnSpPr>
          <p:cNvPr id="30" name="Straight Connector 29"/>
          <p:cNvCxnSpPr/>
          <p:nvPr/>
        </p:nvCxnSpPr>
        <p:spPr>
          <a:xfrm flipV="1">
            <a:off x="3308350" y="2216150"/>
            <a:ext cx="1797050" cy="0"/>
          </a:xfrm>
          <a:prstGeom prst="line">
            <a:avLst/>
          </a:prstGeom>
          <a:ln w="19050">
            <a:solidFill>
              <a:schemeClr val="tx1"/>
            </a:solidFill>
            <a:prstDash val="lgDash"/>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2"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Value Proposition</a:t>
            </a:r>
          </a:p>
        </p:txBody>
      </p:sp>
      <p:pic>
        <p:nvPicPr>
          <p:cNvPr id="15363" name="Picture 7"/>
          <p:cNvPicPr>
            <a:picLocks noChangeAspect="1"/>
          </p:cNvPicPr>
          <p:nvPr/>
        </p:nvPicPr>
        <p:blipFill>
          <a:blip r:embed="rId3" cstate="print">
            <a:clrChange>
              <a:clrFrom>
                <a:srgbClr val="FFFFFF"/>
              </a:clrFrom>
              <a:clrTo>
                <a:srgbClr val="FFFFFF">
                  <a:alpha val="0"/>
                </a:srgbClr>
              </a:clrTo>
            </a:clrChange>
          </a:blip>
          <a:srcRect b="8537"/>
          <a:stretch>
            <a:fillRect/>
          </a:stretch>
        </p:blipFill>
        <p:spPr bwMode="auto">
          <a:xfrm rot="2694460">
            <a:off x="1089957" y="2441661"/>
            <a:ext cx="1577975" cy="2228850"/>
          </a:xfrm>
          <a:prstGeom prst="rect">
            <a:avLst/>
          </a:prstGeom>
          <a:noFill/>
          <a:ln w="9525">
            <a:noFill/>
            <a:miter lim="800000"/>
            <a:headEnd/>
            <a:tailEnd/>
          </a:ln>
        </p:spPr>
      </p:pic>
      <p:grpSp>
        <p:nvGrpSpPr>
          <p:cNvPr id="15364" name="Group 13"/>
          <p:cNvGrpSpPr>
            <a:grpSpLocks/>
          </p:cNvGrpSpPr>
          <p:nvPr/>
        </p:nvGrpSpPr>
        <p:grpSpPr bwMode="auto">
          <a:xfrm>
            <a:off x="4953000" y="2895600"/>
            <a:ext cx="3810000" cy="1912938"/>
            <a:chOff x="5410200" y="3900100"/>
            <a:chExt cx="3810000" cy="1912955"/>
          </a:xfrm>
        </p:grpSpPr>
        <p:sp>
          <p:nvSpPr>
            <p:cNvPr id="9" name="Isosceles Triangle 8"/>
            <p:cNvSpPr/>
            <p:nvPr/>
          </p:nvSpPr>
          <p:spPr>
            <a:xfrm>
              <a:off x="6819900" y="5035173"/>
              <a:ext cx="838200" cy="777882"/>
            </a:xfrm>
            <a:prstGeom prst="triangle">
              <a:avLst/>
            </a:prstGeom>
            <a:solidFill>
              <a:schemeClr val="bg1">
                <a:lumMod val="75000"/>
              </a:schemeClr>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ectangle 9"/>
            <p:cNvSpPr/>
            <p:nvPr/>
          </p:nvSpPr>
          <p:spPr>
            <a:xfrm>
              <a:off x="5410200" y="4906584"/>
              <a:ext cx="3657600" cy="106364"/>
            </a:xfrm>
            <a:prstGeom prst="rect">
              <a:avLst/>
            </a:prstGeom>
            <a:solidFill>
              <a:schemeClr val="bg1">
                <a:lumMod val="75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368" name="TextBox 10"/>
            <p:cNvSpPr txBox="1">
              <a:spLocks noChangeArrowheads="1"/>
            </p:cNvSpPr>
            <p:nvPr/>
          </p:nvSpPr>
          <p:spPr bwMode="auto">
            <a:xfrm>
              <a:off x="5410200" y="4038600"/>
              <a:ext cx="1295400" cy="707886"/>
            </a:xfrm>
            <a:prstGeom prst="rect">
              <a:avLst/>
            </a:prstGeom>
            <a:noFill/>
            <a:ln w="9525">
              <a:noFill/>
              <a:miter lim="800000"/>
              <a:headEnd/>
              <a:tailEnd/>
            </a:ln>
          </p:spPr>
          <p:txBody>
            <a:bodyPr>
              <a:spAutoFit/>
            </a:bodyPr>
            <a:lstStyle/>
            <a:p>
              <a:pPr algn="ctr"/>
              <a:r>
                <a:rPr lang="en-US" sz="2000" dirty="0"/>
                <a:t>What the brand is</a:t>
              </a:r>
            </a:p>
          </p:txBody>
        </p:sp>
        <p:sp>
          <p:nvSpPr>
            <p:cNvPr id="15369" name="TextBox 11"/>
            <p:cNvSpPr txBox="1">
              <a:spLocks noChangeArrowheads="1"/>
            </p:cNvSpPr>
            <p:nvPr/>
          </p:nvSpPr>
          <p:spPr bwMode="auto">
            <a:xfrm>
              <a:off x="7924800" y="3900100"/>
              <a:ext cx="1295400" cy="1015663"/>
            </a:xfrm>
            <a:prstGeom prst="rect">
              <a:avLst/>
            </a:prstGeom>
            <a:noFill/>
            <a:ln w="9525">
              <a:noFill/>
              <a:miter lim="800000"/>
              <a:headEnd/>
              <a:tailEnd/>
            </a:ln>
          </p:spPr>
          <p:txBody>
            <a:bodyPr>
              <a:spAutoFit/>
            </a:bodyPr>
            <a:lstStyle/>
            <a:p>
              <a:pPr algn="ctr"/>
              <a:r>
                <a:rPr lang="en-US" sz="2000"/>
                <a:t>What the brand could be</a:t>
              </a:r>
            </a:p>
          </p:txBody>
        </p:sp>
      </p:grpSp>
      <p:pic>
        <p:nvPicPr>
          <p:cNvPr id="15365" name="Picture 19"/>
          <p:cNvPicPr>
            <a:picLocks noChangeAspect="1"/>
          </p:cNvPicPr>
          <p:nvPr/>
        </p:nvPicPr>
        <p:blipFill>
          <a:blip r:embed="rId4" cstate="print"/>
          <a:srcRect t="46782"/>
          <a:stretch>
            <a:fillRect/>
          </a:stretch>
        </p:blipFill>
        <p:spPr bwMode="auto">
          <a:xfrm>
            <a:off x="19050" y="4724400"/>
            <a:ext cx="4113213" cy="1873250"/>
          </a:xfrm>
          <a:prstGeom prst="rect">
            <a:avLst/>
          </a:prstGeom>
          <a:noFill/>
          <a:ln w="9525">
            <a:noFill/>
            <a:miter lim="800000"/>
            <a:headEnd/>
            <a:tailEnd/>
          </a:ln>
        </p:spPr>
      </p:pic>
      <p:sp>
        <p:nvSpPr>
          <p:cNvPr id="11" name="TextBox 10"/>
          <p:cNvSpPr txBox="1"/>
          <p:nvPr/>
        </p:nvSpPr>
        <p:spPr>
          <a:xfrm>
            <a:off x="457200" y="1295400"/>
            <a:ext cx="7894277" cy="646331"/>
          </a:xfrm>
          <a:prstGeom prst="rect">
            <a:avLst/>
          </a:prstGeom>
          <a:noFill/>
        </p:spPr>
        <p:txBody>
          <a:bodyPr wrap="none" rtlCol="0">
            <a:spAutoFit/>
          </a:bodyPr>
          <a:lstStyle/>
          <a:p>
            <a:r>
              <a:rPr lang="en-US" dirty="0" smtClean="0"/>
              <a:t>A customer-focused value proposition gives customers a persuasive reason to buy </a:t>
            </a:r>
            <a:endParaRPr lang="en-US" dirty="0" smtClean="0"/>
          </a:p>
          <a:p>
            <a:r>
              <a:rPr lang="en-US" dirty="0" smtClean="0"/>
              <a:t>a</a:t>
            </a:r>
            <a:r>
              <a:rPr lang="en-US" dirty="0" smtClean="0"/>
              <a:t> </a:t>
            </a:r>
            <a:r>
              <a:rPr lang="en-US" dirty="0" smtClean="0"/>
              <a:t>product.</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Brand Positioning</a:t>
            </a:r>
          </a:p>
        </p:txBody>
      </p:sp>
      <p:sp>
        <p:nvSpPr>
          <p:cNvPr id="13" name="Rectangle 12"/>
          <p:cNvSpPr/>
          <p:nvPr/>
        </p:nvSpPr>
        <p:spPr>
          <a:xfrm>
            <a:off x="533400" y="1905000"/>
            <a:ext cx="4267200" cy="1285875"/>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Frame of </a:t>
            </a:r>
            <a:r>
              <a:rPr lang="en-US" sz="2800" dirty="0" smtClean="0"/>
              <a:t>Reference</a:t>
            </a:r>
          </a:p>
          <a:p>
            <a:pPr algn="ctr" fontAlgn="auto">
              <a:spcBef>
                <a:spcPts val="0"/>
              </a:spcBef>
              <a:spcAft>
                <a:spcPts val="0"/>
              </a:spcAft>
              <a:defRPr/>
            </a:pPr>
            <a:r>
              <a:rPr lang="en-US" dirty="0" smtClean="0"/>
              <a:t>Identifying the target market and relevant competition</a:t>
            </a:r>
            <a:endParaRPr lang="en-US" dirty="0"/>
          </a:p>
        </p:txBody>
      </p:sp>
      <p:sp>
        <p:nvSpPr>
          <p:cNvPr id="14" name="Rectangle 13"/>
          <p:cNvSpPr/>
          <p:nvPr/>
        </p:nvSpPr>
        <p:spPr>
          <a:xfrm>
            <a:off x="685800" y="3810000"/>
            <a:ext cx="4267200" cy="98107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2800" dirty="0" smtClean="0"/>
          </a:p>
          <a:p>
            <a:pPr algn="ctr" fontAlgn="auto">
              <a:spcBef>
                <a:spcPts val="0"/>
              </a:spcBef>
              <a:spcAft>
                <a:spcPts val="0"/>
              </a:spcAft>
              <a:defRPr/>
            </a:pPr>
            <a:r>
              <a:rPr lang="en-US" sz="2800" dirty="0" smtClean="0"/>
              <a:t>Points </a:t>
            </a:r>
            <a:r>
              <a:rPr lang="en-US" sz="2800" dirty="0"/>
              <a:t>of parity / </a:t>
            </a:r>
            <a:r>
              <a:rPr lang="en-US" sz="2800" dirty="0" smtClean="0"/>
              <a:t>difference</a:t>
            </a:r>
          </a:p>
          <a:p>
            <a:pPr algn="ctr" fontAlgn="auto">
              <a:spcBef>
                <a:spcPts val="0"/>
              </a:spcBef>
              <a:spcAft>
                <a:spcPts val="0"/>
              </a:spcAft>
              <a:defRPr/>
            </a:pPr>
            <a:r>
              <a:rPr lang="en-US" dirty="0" smtClean="0"/>
              <a:t>Identify the optimal points of parity and points of difference </a:t>
            </a:r>
          </a:p>
          <a:p>
            <a:pPr algn="ctr" fontAlgn="auto">
              <a:spcBef>
                <a:spcPts val="0"/>
              </a:spcBef>
              <a:spcAft>
                <a:spcPts val="0"/>
              </a:spcAft>
              <a:defRPr/>
            </a:pPr>
            <a:endParaRPr lang="en-US" sz="2800" dirty="0"/>
          </a:p>
        </p:txBody>
      </p:sp>
      <p:sp>
        <p:nvSpPr>
          <p:cNvPr id="15" name="Rectangle 14"/>
          <p:cNvSpPr/>
          <p:nvPr/>
        </p:nvSpPr>
        <p:spPr>
          <a:xfrm>
            <a:off x="533400" y="5334000"/>
            <a:ext cx="4267200" cy="10668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2800" dirty="0"/>
              <a:t>Brand </a:t>
            </a:r>
            <a:r>
              <a:rPr lang="en-US" sz="2800" dirty="0" smtClean="0"/>
              <a:t>mantra</a:t>
            </a:r>
          </a:p>
          <a:p>
            <a:pPr algn="ctr" fontAlgn="auto">
              <a:spcBef>
                <a:spcPts val="0"/>
              </a:spcBef>
              <a:spcAft>
                <a:spcPts val="0"/>
              </a:spcAft>
              <a:defRPr/>
            </a:pPr>
            <a:r>
              <a:rPr lang="en-US" dirty="0" smtClean="0"/>
              <a:t>Summarize the positioning and essence of the brand</a:t>
            </a:r>
            <a:endParaRPr lang="en-US" dirty="0"/>
          </a:p>
        </p:txBody>
      </p:sp>
      <p:sp>
        <p:nvSpPr>
          <p:cNvPr id="16" name="Down Arrow 15"/>
          <p:cNvSpPr/>
          <p:nvPr/>
        </p:nvSpPr>
        <p:spPr>
          <a:xfrm>
            <a:off x="2590800" y="3200400"/>
            <a:ext cx="152400" cy="38100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Down Arrow 16"/>
          <p:cNvSpPr/>
          <p:nvPr/>
        </p:nvSpPr>
        <p:spPr>
          <a:xfrm>
            <a:off x="2514600" y="4800600"/>
            <a:ext cx="152399" cy="45720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extBox 7"/>
          <p:cNvSpPr txBox="1"/>
          <p:nvPr/>
        </p:nvSpPr>
        <p:spPr>
          <a:xfrm>
            <a:off x="663537" y="1143000"/>
            <a:ext cx="8480463" cy="923330"/>
          </a:xfrm>
          <a:prstGeom prst="rect">
            <a:avLst/>
          </a:prstGeom>
          <a:noFill/>
        </p:spPr>
        <p:txBody>
          <a:bodyPr wrap="none" rtlCol="0">
            <a:spAutoFit/>
          </a:bodyPr>
          <a:lstStyle/>
          <a:p>
            <a:r>
              <a:rPr lang="en-US" dirty="0" smtClean="0"/>
              <a:t>Positioning requires that marketers define and communicate similarities and differences </a:t>
            </a:r>
          </a:p>
          <a:p>
            <a:r>
              <a:rPr lang="en-US" dirty="0" smtClean="0"/>
              <a:t>between their brand and its competitors:</a:t>
            </a:r>
          </a:p>
          <a:p>
            <a:endParaRPr lang="en-GB"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Competitive Frame of Reference</a:t>
            </a:r>
          </a:p>
        </p:txBody>
      </p:sp>
      <p:sp>
        <p:nvSpPr>
          <p:cNvPr id="18435" name="TextBox 5"/>
          <p:cNvSpPr txBox="1">
            <a:spLocks noChangeArrowheads="1"/>
          </p:cNvSpPr>
          <p:nvPr/>
        </p:nvSpPr>
        <p:spPr bwMode="auto">
          <a:xfrm>
            <a:off x="4267200" y="5410200"/>
            <a:ext cx="4724400" cy="1077913"/>
          </a:xfrm>
          <a:prstGeom prst="rect">
            <a:avLst/>
          </a:prstGeom>
          <a:noFill/>
          <a:ln w="9525">
            <a:noFill/>
            <a:miter lim="800000"/>
            <a:headEnd/>
            <a:tailEnd/>
          </a:ln>
        </p:spPr>
        <p:txBody>
          <a:bodyPr>
            <a:spAutoFit/>
          </a:bodyPr>
          <a:lstStyle/>
          <a:p>
            <a:r>
              <a:rPr lang="en-US" sz="3200"/>
              <a:t>Identifying Competitors</a:t>
            </a:r>
          </a:p>
          <a:p>
            <a:r>
              <a:rPr lang="en-US" sz="3200"/>
              <a:t>Analyzing Competitors</a:t>
            </a:r>
          </a:p>
        </p:txBody>
      </p:sp>
      <p:pic>
        <p:nvPicPr>
          <p:cNvPr id="18436" name="Picture 2"/>
          <p:cNvPicPr>
            <a:picLocks noChangeAspect="1"/>
          </p:cNvPicPr>
          <p:nvPr/>
        </p:nvPicPr>
        <p:blipFill>
          <a:blip r:embed="rId3" cstate="print">
            <a:clrChange>
              <a:clrFrom>
                <a:srgbClr val="FFFFFF"/>
              </a:clrFrom>
              <a:clrTo>
                <a:srgbClr val="FFFFFF">
                  <a:alpha val="0"/>
                </a:srgbClr>
              </a:clrTo>
            </a:clrChange>
          </a:blip>
          <a:srcRect l="22404" t="6250" r="28258" b="2917"/>
          <a:stretch>
            <a:fillRect/>
          </a:stretch>
        </p:blipFill>
        <p:spPr bwMode="auto">
          <a:xfrm>
            <a:off x="1484313" y="3455988"/>
            <a:ext cx="917575" cy="2543175"/>
          </a:xfrm>
          <a:prstGeom prst="rect">
            <a:avLst/>
          </a:prstGeom>
          <a:noFill/>
          <a:ln w="9525">
            <a:noFill/>
            <a:miter lim="800000"/>
            <a:headEnd/>
            <a:tailEnd/>
          </a:ln>
        </p:spPr>
      </p:pic>
      <p:pic>
        <p:nvPicPr>
          <p:cNvPr id="18437" name="Picture 3"/>
          <p:cNvPicPr>
            <a:picLocks noChangeAspect="1"/>
          </p:cNvPicPr>
          <p:nvPr/>
        </p:nvPicPr>
        <p:blipFill>
          <a:blip r:embed="rId4" cstate="print">
            <a:clrChange>
              <a:clrFrom>
                <a:srgbClr val="FFFFFF"/>
              </a:clrFrom>
              <a:clrTo>
                <a:srgbClr val="FFFFFF">
                  <a:alpha val="0"/>
                </a:srgbClr>
              </a:clrTo>
            </a:clrChange>
          </a:blip>
          <a:srcRect/>
          <a:stretch>
            <a:fillRect/>
          </a:stretch>
        </p:blipFill>
        <p:spPr bwMode="auto">
          <a:xfrm>
            <a:off x="419100" y="3352800"/>
            <a:ext cx="1446213" cy="2770188"/>
          </a:xfrm>
          <a:prstGeom prst="rect">
            <a:avLst/>
          </a:prstGeom>
          <a:noFill/>
          <a:ln w="9525">
            <a:noFill/>
            <a:miter lim="800000"/>
            <a:headEnd/>
            <a:tailEnd/>
          </a:ln>
        </p:spPr>
      </p:pic>
      <p:pic>
        <p:nvPicPr>
          <p:cNvPr id="18438" name="Picture 6"/>
          <p:cNvPicPr>
            <a:picLocks noChangeAspect="1"/>
          </p:cNvPicPr>
          <p:nvPr/>
        </p:nvPicPr>
        <p:blipFill>
          <a:blip r:embed="rId5" cstate="print"/>
          <a:srcRect l="26776" r="12904"/>
          <a:stretch>
            <a:fillRect/>
          </a:stretch>
        </p:blipFill>
        <p:spPr bwMode="auto">
          <a:xfrm>
            <a:off x="6248400" y="2162175"/>
            <a:ext cx="2438400" cy="2684463"/>
          </a:xfrm>
          <a:prstGeom prst="rect">
            <a:avLst/>
          </a:prstGeom>
          <a:noFill/>
          <a:ln w="9525">
            <a:noFill/>
            <a:miter lim="800000"/>
            <a:headEnd/>
            <a:tailEnd/>
          </a:ln>
        </p:spPr>
      </p:pic>
      <p:pic>
        <p:nvPicPr>
          <p:cNvPr id="18439" name="Picture 7"/>
          <p:cNvPicPr>
            <a:picLocks noChangeAspect="1"/>
          </p:cNvPicPr>
          <p:nvPr/>
        </p:nvPicPr>
        <p:blipFill>
          <a:blip r:embed="rId6" cstate="print">
            <a:clrChange>
              <a:clrFrom>
                <a:srgbClr val="FFFFFF"/>
              </a:clrFrom>
              <a:clrTo>
                <a:srgbClr val="FFFFFF">
                  <a:alpha val="0"/>
                </a:srgbClr>
              </a:clrTo>
            </a:clrChange>
          </a:blip>
          <a:srcRect b="8537"/>
          <a:stretch>
            <a:fillRect/>
          </a:stretch>
        </p:blipFill>
        <p:spPr bwMode="auto">
          <a:xfrm>
            <a:off x="2667000" y="2362200"/>
            <a:ext cx="2362200" cy="3335338"/>
          </a:xfrm>
          <a:prstGeom prst="rect">
            <a:avLst/>
          </a:prstGeom>
          <a:noFill/>
          <a:ln w="9525">
            <a:noFill/>
            <a:miter lim="800000"/>
            <a:headEnd/>
            <a:tailEnd/>
          </a:ln>
        </p:spPr>
      </p:pic>
      <p:sp>
        <p:nvSpPr>
          <p:cNvPr id="8" name="TextBox 7"/>
          <p:cNvSpPr txBox="1"/>
          <p:nvPr/>
        </p:nvSpPr>
        <p:spPr>
          <a:xfrm>
            <a:off x="533400" y="1447800"/>
            <a:ext cx="8411726" cy="923330"/>
          </a:xfrm>
          <a:prstGeom prst="rect">
            <a:avLst/>
          </a:prstGeom>
          <a:noFill/>
        </p:spPr>
        <p:txBody>
          <a:bodyPr wrap="none" rtlCol="0">
            <a:spAutoFit/>
          </a:bodyPr>
          <a:lstStyle/>
          <a:p>
            <a:r>
              <a:rPr lang="en-US" dirty="0" smtClean="0"/>
              <a:t>A frame of reference begins by determining the category to which the product belongs, </a:t>
            </a:r>
          </a:p>
          <a:p>
            <a:r>
              <a:rPr lang="en-US" dirty="0" smtClean="0"/>
              <a:t>which includes all products that a brand competes with, or can serve as a substitute.</a:t>
            </a:r>
          </a:p>
          <a:p>
            <a:r>
              <a:rPr lang="en-US" dirty="0" smtClean="0"/>
              <a:t> Competitors can then be analyzed and more narrowly defined.</a:t>
            </a:r>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Frame of Reference example</a:t>
            </a:r>
          </a:p>
        </p:txBody>
      </p:sp>
      <p:pic>
        <p:nvPicPr>
          <p:cNvPr id="83972" name="Picture 4" descr="http://cdn.imore.com/sites/imore.com/files/field/image/2012/09/iphone_competition_chart_imore.jpg"/>
          <p:cNvPicPr>
            <a:picLocks noChangeAspect="1" noChangeArrowheads="1"/>
          </p:cNvPicPr>
          <p:nvPr/>
        </p:nvPicPr>
        <p:blipFill>
          <a:blip r:embed="rId3" cstate="print"/>
          <a:srcRect/>
          <a:stretch>
            <a:fillRect/>
          </a:stretch>
        </p:blipFill>
        <p:spPr bwMode="auto">
          <a:xfrm>
            <a:off x="457200" y="791936"/>
            <a:ext cx="8382000" cy="5837464"/>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Points of </a:t>
            </a:r>
            <a:r>
              <a:rPr lang="en-US" dirty="0" smtClean="0"/>
              <a:t>Parity POP</a:t>
            </a:r>
            <a:endParaRPr lang="en-US" dirty="0" smtClean="0"/>
          </a:p>
        </p:txBody>
      </p:sp>
      <p:pic>
        <p:nvPicPr>
          <p:cNvPr id="19459" name="Picture 4"/>
          <p:cNvPicPr>
            <a:picLocks noChangeAspect="1"/>
          </p:cNvPicPr>
          <p:nvPr/>
        </p:nvPicPr>
        <p:blipFill>
          <a:blip r:embed="rId3" cstate="print">
            <a:clrChange>
              <a:clrFrom>
                <a:srgbClr val="FFFFFF"/>
              </a:clrFrom>
              <a:clrTo>
                <a:srgbClr val="FFFFFF">
                  <a:alpha val="0"/>
                </a:srgbClr>
              </a:clrTo>
            </a:clrChange>
          </a:blip>
          <a:srcRect t="25719" r="8537" b="25134"/>
          <a:stretch>
            <a:fillRect/>
          </a:stretch>
        </p:blipFill>
        <p:spPr bwMode="auto">
          <a:xfrm>
            <a:off x="5181600" y="5181600"/>
            <a:ext cx="3641725" cy="1266825"/>
          </a:xfrm>
          <a:prstGeom prst="rect">
            <a:avLst/>
          </a:prstGeom>
          <a:noFill/>
          <a:ln w="9525">
            <a:noFill/>
            <a:miter lim="800000"/>
            <a:headEnd/>
            <a:tailEnd/>
          </a:ln>
        </p:spPr>
      </p:pic>
      <p:sp>
        <p:nvSpPr>
          <p:cNvPr id="19462" name="TextBox 17"/>
          <p:cNvSpPr txBox="1">
            <a:spLocks noChangeArrowheads="1"/>
          </p:cNvSpPr>
          <p:nvPr/>
        </p:nvSpPr>
        <p:spPr bwMode="auto">
          <a:xfrm>
            <a:off x="304800" y="1219200"/>
            <a:ext cx="8529637" cy="4031873"/>
          </a:xfrm>
          <a:prstGeom prst="rect">
            <a:avLst/>
          </a:prstGeom>
          <a:noFill/>
          <a:ln w="9525">
            <a:noFill/>
            <a:miter lim="800000"/>
            <a:headEnd/>
            <a:tailEnd/>
          </a:ln>
        </p:spPr>
        <p:txBody>
          <a:bodyPr wrap="square">
            <a:spAutoFit/>
          </a:bodyPr>
          <a:lstStyle/>
          <a:p>
            <a:pPr algn="just"/>
            <a:r>
              <a:rPr lang="en-US" sz="3200" dirty="0" smtClean="0"/>
              <a:t>Attribute </a:t>
            </a:r>
            <a:r>
              <a:rPr lang="en-US" sz="3200" dirty="0" smtClean="0"/>
              <a:t>or benefit associations that are not necessarily unique to the brand but may in fact be shared with other brands. These include </a:t>
            </a:r>
            <a:r>
              <a:rPr lang="en-US" sz="3200" i="1" dirty="0" smtClean="0"/>
              <a:t>category POP </a:t>
            </a:r>
            <a:r>
              <a:rPr lang="en-US" sz="3200" dirty="0" smtClean="0"/>
              <a:t>that are essential to a legitimate and credible offering within a certain product or service category and </a:t>
            </a:r>
            <a:r>
              <a:rPr lang="en-US" sz="3200" i="1" dirty="0" smtClean="0"/>
              <a:t>competitive POP </a:t>
            </a:r>
            <a:r>
              <a:rPr lang="en-US" sz="3200" dirty="0" smtClean="0"/>
              <a:t>that are associations designed to overcome perceived weaknesses of the brand. </a:t>
            </a:r>
            <a:r>
              <a:rPr lang="en-US" sz="3200" dirty="0" smtClean="0">
                <a:solidFill>
                  <a:srgbClr val="C00000"/>
                </a:solidFill>
              </a:rPr>
              <a:t> </a:t>
            </a:r>
            <a:endParaRPr lang="en-US" sz="3200" dirty="0">
              <a:solidFill>
                <a:srgbClr val="C0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Points of </a:t>
            </a:r>
            <a:r>
              <a:rPr lang="en-US" dirty="0" smtClean="0"/>
              <a:t>Difference POD</a:t>
            </a:r>
            <a:endParaRPr lang="en-US" dirty="0" smtClean="0"/>
          </a:p>
        </p:txBody>
      </p:sp>
      <p:sp>
        <p:nvSpPr>
          <p:cNvPr id="19462" name="TextBox 17"/>
          <p:cNvSpPr txBox="1">
            <a:spLocks noChangeArrowheads="1"/>
          </p:cNvSpPr>
          <p:nvPr/>
        </p:nvSpPr>
        <p:spPr bwMode="auto">
          <a:xfrm>
            <a:off x="304800" y="1219200"/>
            <a:ext cx="8529637" cy="4031873"/>
          </a:xfrm>
          <a:prstGeom prst="rect">
            <a:avLst/>
          </a:prstGeom>
          <a:noFill/>
          <a:ln w="9525">
            <a:noFill/>
            <a:miter lim="800000"/>
            <a:headEnd/>
            <a:tailEnd/>
          </a:ln>
        </p:spPr>
        <p:txBody>
          <a:bodyPr wrap="square">
            <a:spAutoFit/>
          </a:bodyPr>
          <a:lstStyle/>
          <a:p>
            <a:pPr algn="just"/>
            <a:r>
              <a:rPr lang="en-US" sz="3200" dirty="0" smtClean="0"/>
              <a:t>Attributes </a:t>
            </a:r>
            <a:r>
              <a:rPr lang="en-US" sz="3200" dirty="0" smtClean="0"/>
              <a:t>or benefits that consumers strongly associate with a brand, positively evaluate, and believe they could not find to the same extent with a competitive brand.  These attribute or benefit should be sufficiently desirable, deliverable, and differentiating.</a:t>
            </a:r>
            <a:endParaRPr lang="en-US" sz="3200" dirty="0" smtClean="0">
              <a:solidFill>
                <a:srgbClr val="C00000"/>
              </a:solidFill>
            </a:endParaRPr>
          </a:p>
          <a:p>
            <a:endParaRPr lang="en-US" sz="3200" dirty="0" smtClean="0">
              <a:solidFill>
                <a:srgbClr val="C00000"/>
              </a:solidFill>
            </a:endParaRPr>
          </a:p>
          <a:p>
            <a:r>
              <a:rPr lang="en-US" sz="3200" dirty="0" smtClean="0">
                <a:solidFill>
                  <a:srgbClr val="C00000"/>
                </a:solidFill>
              </a:rPr>
              <a:t> </a:t>
            </a:r>
            <a:endParaRPr lang="en-US" sz="3200" dirty="0">
              <a:solidFill>
                <a:srgbClr val="C0000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Points of Parity/difference Example</a:t>
            </a:r>
          </a:p>
        </p:txBody>
      </p:sp>
      <p:pic>
        <p:nvPicPr>
          <p:cNvPr id="93186" name="Picture 2" descr="http://t1.gstatic.com/images?q=tbn:ANd9GcTFl99nz0tEtq2Uk98NEWF2P2OQNL-W5_AIYdbQRCsGipUcrAjnSQ"/>
          <p:cNvPicPr>
            <a:picLocks noChangeAspect="1" noChangeArrowheads="1"/>
          </p:cNvPicPr>
          <p:nvPr/>
        </p:nvPicPr>
        <p:blipFill>
          <a:blip r:embed="rId3" cstate="print"/>
          <a:srcRect/>
          <a:stretch>
            <a:fillRect/>
          </a:stretch>
        </p:blipFill>
        <p:spPr bwMode="auto">
          <a:xfrm>
            <a:off x="381000" y="990600"/>
            <a:ext cx="8734738" cy="53340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Brand Mantras</a:t>
            </a:r>
          </a:p>
        </p:txBody>
      </p:sp>
      <p:pic>
        <p:nvPicPr>
          <p:cNvPr id="23555" name="Picture 2"/>
          <p:cNvPicPr>
            <a:picLocks noChangeAspect="1"/>
          </p:cNvPicPr>
          <p:nvPr/>
        </p:nvPicPr>
        <p:blipFill>
          <a:blip r:embed="rId3" cstate="print"/>
          <a:srcRect/>
          <a:stretch>
            <a:fillRect/>
          </a:stretch>
        </p:blipFill>
        <p:spPr bwMode="auto">
          <a:xfrm>
            <a:off x="304800" y="4038600"/>
            <a:ext cx="2227191" cy="2819400"/>
          </a:xfrm>
          <a:prstGeom prst="rect">
            <a:avLst/>
          </a:prstGeom>
          <a:noFill/>
          <a:ln w="9525">
            <a:noFill/>
            <a:miter lim="800000"/>
            <a:headEnd/>
            <a:tailEnd/>
          </a:ln>
        </p:spPr>
      </p:pic>
      <p:sp>
        <p:nvSpPr>
          <p:cNvPr id="23556" name="TextBox 4"/>
          <p:cNvSpPr txBox="1">
            <a:spLocks noChangeArrowheads="1"/>
          </p:cNvSpPr>
          <p:nvPr/>
        </p:nvSpPr>
        <p:spPr bwMode="auto">
          <a:xfrm>
            <a:off x="0" y="914400"/>
            <a:ext cx="8915400" cy="2677656"/>
          </a:xfrm>
          <a:prstGeom prst="rect">
            <a:avLst/>
          </a:prstGeom>
          <a:noFill/>
          <a:ln w="9525">
            <a:noFill/>
            <a:miter lim="800000"/>
            <a:headEnd/>
            <a:tailEnd/>
          </a:ln>
        </p:spPr>
        <p:txBody>
          <a:bodyPr wrap="square">
            <a:spAutoFit/>
          </a:bodyPr>
          <a:lstStyle/>
          <a:p>
            <a:pPr eaLnBrk="1" fontAlgn="auto" hangingPunct="1">
              <a:spcBef>
                <a:spcPts val="0"/>
              </a:spcBef>
              <a:spcAft>
                <a:spcPts val="0"/>
              </a:spcAft>
              <a:defRPr/>
            </a:pPr>
            <a:r>
              <a:rPr lang="en-US" sz="2800" dirty="0" smtClean="0"/>
              <a:t>A brand mantra is the articulation of the heard and soul of the brand. They are short, three- to five-word phrases that capture the essence or spirit of the brand positioning. Brand mantras can provide guidance about what products to introduce under a brand, what ad campaigns to use, where, and how to sell the brand.</a:t>
            </a:r>
          </a:p>
        </p:txBody>
      </p:sp>
      <p:sp>
        <p:nvSpPr>
          <p:cNvPr id="23557" name="TextBox 3"/>
          <p:cNvSpPr txBox="1">
            <a:spLocks noChangeArrowheads="1"/>
          </p:cNvSpPr>
          <p:nvPr/>
        </p:nvSpPr>
        <p:spPr bwMode="auto">
          <a:xfrm>
            <a:off x="2057400" y="3810000"/>
            <a:ext cx="7086600" cy="2277547"/>
          </a:xfrm>
          <a:prstGeom prst="rect">
            <a:avLst/>
          </a:prstGeom>
          <a:noFill/>
          <a:ln w="9525">
            <a:noFill/>
            <a:miter lim="800000"/>
            <a:headEnd/>
            <a:tailEnd/>
          </a:ln>
        </p:spPr>
        <p:txBody>
          <a:bodyPr wrap="square">
            <a:spAutoFit/>
          </a:bodyPr>
          <a:lstStyle/>
          <a:p>
            <a:r>
              <a:rPr lang="en-US" sz="2800" dirty="0">
                <a:solidFill>
                  <a:srgbClr val="FF0000"/>
                </a:solidFill>
              </a:rPr>
              <a:t>Brand Mantra Criteria:</a:t>
            </a:r>
          </a:p>
          <a:p>
            <a:pPr marL="742950" lvl="1" indent="-285750">
              <a:buFont typeface="Arial" pitchFamily="34" charset="0"/>
              <a:buChar char="•"/>
            </a:pPr>
            <a:r>
              <a:rPr lang="en-US" sz="2400" dirty="0" smtClean="0"/>
              <a:t>Communicate: </a:t>
            </a:r>
            <a:r>
              <a:rPr lang="en-US" dirty="0" smtClean="0"/>
              <a:t>Should state what is unique about the brand.</a:t>
            </a:r>
            <a:endParaRPr lang="en-US" dirty="0"/>
          </a:p>
          <a:p>
            <a:pPr marL="742950" lvl="1" indent="-285750">
              <a:buFont typeface="Arial" pitchFamily="34" charset="0"/>
              <a:buChar char="•"/>
            </a:pPr>
            <a:r>
              <a:rPr lang="en-US" sz="2400" dirty="0" smtClean="0"/>
              <a:t>Simplify: </a:t>
            </a:r>
            <a:r>
              <a:rPr lang="en-US" dirty="0" smtClean="0"/>
              <a:t>It should be memorable; short, crisp, and vivid in meaning. </a:t>
            </a:r>
            <a:endParaRPr lang="en-US" dirty="0"/>
          </a:p>
          <a:p>
            <a:pPr marL="742950" lvl="1" indent="-285750">
              <a:buFont typeface="Arial" pitchFamily="34" charset="0"/>
              <a:buChar char="•"/>
            </a:pPr>
            <a:r>
              <a:rPr lang="en-US" sz="2400" dirty="0" smtClean="0"/>
              <a:t>Inspire: </a:t>
            </a:r>
            <a:r>
              <a:rPr lang="en-US" dirty="0" smtClean="0"/>
              <a:t>It should be personally meaningful and </a:t>
            </a:r>
            <a:r>
              <a:rPr lang="en-US" dirty="0" smtClean="0"/>
              <a:t>relevant.</a:t>
            </a:r>
            <a:endParaRPr lang="en-US" dirty="0" smtClean="0"/>
          </a:p>
          <a:p>
            <a:pPr marL="742950" lvl="1" indent="-285750"/>
            <a:endParaRPr lang="en-U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Brand Mantra</a:t>
            </a:r>
          </a:p>
        </p:txBody>
      </p:sp>
      <p:pic>
        <p:nvPicPr>
          <p:cNvPr id="95234" name="Picture 2" descr="http://rachelandreago.files.wordpress.com/2013/11/brand-mantra-examples.jpg"/>
          <p:cNvPicPr>
            <a:picLocks noChangeAspect="1" noChangeArrowheads="1"/>
          </p:cNvPicPr>
          <p:nvPr/>
        </p:nvPicPr>
        <p:blipFill>
          <a:blip r:embed="rId3" cstate="print"/>
          <a:srcRect/>
          <a:stretch>
            <a:fillRect/>
          </a:stretch>
        </p:blipFill>
        <p:spPr bwMode="auto">
          <a:xfrm>
            <a:off x="457200" y="1131864"/>
            <a:ext cx="8686800" cy="542133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Establishing Brand Positioning</a:t>
            </a:r>
          </a:p>
        </p:txBody>
      </p:sp>
      <p:pic>
        <p:nvPicPr>
          <p:cNvPr id="24579" name="Picture 4"/>
          <p:cNvPicPr>
            <a:picLocks noChangeAspect="1"/>
          </p:cNvPicPr>
          <p:nvPr/>
        </p:nvPicPr>
        <p:blipFill>
          <a:blip r:embed="rId3" cstate="print">
            <a:clrChange>
              <a:clrFrom>
                <a:srgbClr val="FCFCFC"/>
              </a:clrFrom>
              <a:clrTo>
                <a:srgbClr val="FCFCFC">
                  <a:alpha val="0"/>
                </a:srgbClr>
              </a:clrTo>
            </a:clrChange>
          </a:blip>
          <a:srcRect l="13750" t="5278" r="15521" b="21388"/>
          <a:stretch>
            <a:fillRect/>
          </a:stretch>
        </p:blipFill>
        <p:spPr bwMode="auto">
          <a:xfrm>
            <a:off x="200025" y="2876550"/>
            <a:ext cx="3429000" cy="2667000"/>
          </a:xfrm>
          <a:prstGeom prst="rect">
            <a:avLst/>
          </a:prstGeom>
          <a:noFill/>
          <a:ln w="9525">
            <a:noFill/>
            <a:miter lim="800000"/>
            <a:headEnd/>
            <a:tailEnd/>
          </a:ln>
        </p:spPr>
      </p:pic>
      <p:sp>
        <p:nvSpPr>
          <p:cNvPr id="24580" name="TextBox 6"/>
          <p:cNvSpPr txBox="1">
            <a:spLocks noChangeArrowheads="1"/>
          </p:cNvSpPr>
          <p:nvPr/>
        </p:nvSpPr>
        <p:spPr bwMode="auto">
          <a:xfrm>
            <a:off x="200025" y="2646363"/>
            <a:ext cx="1524000" cy="461962"/>
          </a:xfrm>
          <a:prstGeom prst="rect">
            <a:avLst/>
          </a:prstGeom>
          <a:noFill/>
          <a:ln w="9525">
            <a:noFill/>
            <a:miter lim="800000"/>
            <a:headEnd/>
            <a:tailEnd/>
          </a:ln>
        </p:spPr>
        <p:txBody>
          <a:bodyPr>
            <a:spAutoFit/>
          </a:bodyPr>
          <a:lstStyle/>
          <a:p>
            <a:r>
              <a:rPr lang="en-US" sz="2400"/>
              <a:t>Internally</a:t>
            </a:r>
          </a:p>
        </p:txBody>
      </p:sp>
      <p:sp>
        <p:nvSpPr>
          <p:cNvPr id="24581" name="TextBox 8"/>
          <p:cNvSpPr txBox="1">
            <a:spLocks noChangeArrowheads="1"/>
          </p:cNvSpPr>
          <p:nvPr/>
        </p:nvSpPr>
        <p:spPr bwMode="auto">
          <a:xfrm>
            <a:off x="6324600" y="4257675"/>
            <a:ext cx="2590800" cy="460375"/>
          </a:xfrm>
          <a:prstGeom prst="rect">
            <a:avLst/>
          </a:prstGeom>
          <a:noFill/>
          <a:ln w="9525">
            <a:noFill/>
            <a:miter lim="800000"/>
            <a:headEnd/>
            <a:tailEnd/>
          </a:ln>
        </p:spPr>
        <p:txBody>
          <a:bodyPr>
            <a:spAutoFit/>
          </a:bodyPr>
          <a:lstStyle/>
          <a:p>
            <a:r>
              <a:rPr lang="en-US" sz="2400"/>
              <a:t>Points of difference</a:t>
            </a:r>
          </a:p>
        </p:txBody>
      </p:sp>
      <p:sp>
        <p:nvSpPr>
          <p:cNvPr id="10" name="Rectangle 9"/>
          <p:cNvSpPr/>
          <p:nvPr/>
        </p:nvSpPr>
        <p:spPr>
          <a:xfrm>
            <a:off x="228600" y="1295400"/>
            <a:ext cx="2743200" cy="609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sz="3200" dirty="0"/>
              <a:t>Communicate</a:t>
            </a:r>
          </a:p>
        </p:txBody>
      </p:sp>
      <p:sp>
        <p:nvSpPr>
          <p:cNvPr id="24583" name="TextBox 10"/>
          <p:cNvSpPr txBox="1">
            <a:spLocks noChangeArrowheads="1"/>
          </p:cNvSpPr>
          <p:nvPr/>
        </p:nvSpPr>
        <p:spPr bwMode="auto">
          <a:xfrm>
            <a:off x="4800600" y="1568450"/>
            <a:ext cx="4038600" cy="1568450"/>
          </a:xfrm>
          <a:prstGeom prst="rect">
            <a:avLst/>
          </a:prstGeom>
          <a:noFill/>
          <a:ln w="9525">
            <a:noFill/>
            <a:miter lim="800000"/>
            <a:headEnd/>
            <a:tailEnd/>
          </a:ln>
        </p:spPr>
        <p:txBody>
          <a:bodyPr>
            <a:spAutoFit/>
          </a:bodyPr>
          <a:lstStyle/>
          <a:p>
            <a:r>
              <a:rPr lang="en-US" sz="2400"/>
              <a:t>Category Membership</a:t>
            </a:r>
          </a:p>
          <a:p>
            <a:pPr marL="800100" lvl="1" indent="-342900">
              <a:buFont typeface="Arial" pitchFamily="34" charset="0"/>
              <a:buChar char="•"/>
            </a:pPr>
            <a:r>
              <a:rPr lang="en-US" sz="2400"/>
              <a:t>Category Benefits</a:t>
            </a:r>
          </a:p>
          <a:p>
            <a:pPr marL="800100" lvl="1" indent="-342900">
              <a:buFont typeface="Arial" pitchFamily="34" charset="0"/>
              <a:buChar char="•"/>
            </a:pPr>
            <a:r>
              <a:rPr lang="en-US" sz="2400"/>
              <a:t>Compare to exemplars</a:t>
            </a:r>
          </a:p>
          <a:p>
            <a:pPr marL="800100" lvl="1" indent="-342900">
              <a:buFont typeface="Arial" pitchFamily="34" charset="0"/>
              <a:buChar char="•"/>
            </a:pPr>
            <a:r>
              <a:rPr lang="en-US" sz="2400"/>
              <a:t>Product descriptor</a:t>
            </a:r>
          </a:p>
        </p:txBody>
      </p:sp>
      <p:pic>
        <p:nvPicPr>
          <p:cNvPr id="24584" name="Picture 11"/>
          <p:cNvPicPr>
            <a:picLocks noChangeAspect="1"/>
          </p:cNvPicPr>
          <p:nvPr/>
        </p:nvPicPr>
        <p:blipFill>
          <a:blip r:embed="rId4" cstate="print"/>
          <a:srcRect t="29108" r="23766" b="26601"/>
          <a:stretch>
            <a:fillRect/>
          </a:stretch>
        </p:blipFill>
        <p:spPr bwMode="auto">
          <a:xfrm>
            <a:off x="6638925" y="4724400"/>
            <a:ext cx="2152650" cy="779463"/>
          </a:xfrm>
          <a:prstGeom prst="rect">
            <a:avLst/>
          </a:prstGeom>
          <a:noFill/>
          <a:ln w="9525">
            <a:noFill/>
            <a:miter lim="800000"/>
            <a:headEnd/>
            <a:tailEnd/>
          </a:ln>
        </p:spPr>
      </p:pic>
      <p:pic>
        <p:nvPicPr>
          <p:cNvPr id="24585" name="Picture 12"/>
          <p:cNvPicPr>
            <a:picLocks noChangeAspect="1"/>
          </p:cNvPicPr>
          <p:nvPr/>
        </p:nvPicPr>
        <p:blipFill>
          <a:blip r:embed="rId5" cstate="print">
            <a:clrChange>
              <a:clrFrom>
                <a:srgbClr val="E2D9D0"/>
              </a:clrFrom>
              <a:clrTo>
                <a:srgbClr val="E2D9D0">
                  <a:alpha val="0"/>
                </a:srgbClr>
              </a:clrTo>
            </a:clrChange>
          </a:blip>
          <a:srcRect t="18851" b="15646"/>
          <a:stretch>
            <a:fillRect/>
          </a:stretch>
        </p:blipFill>
        <p:spPr bwMode="auto">
          <a:xfrm>
            <a:off x="4572000" y="5575300"/>
            <a:ext cx="2409825" cy="923925"/>
          </a:xfrm>
          <a:prstGeom prst="rect">
            <a:avLst/>
          </a:prstGeom>
          <a:noFill/>
          <a:ln w="9525">
            <a:noFill/>
            <a:miter lim="800000"/>
            <a:headEnd/>
            <a:tailEnd/>
          </a:ln>
        </p:spPr>
      </p:pic>
      <p:sp>
        <p:nvSpPr>
          <p:cNvPr id="24586" name="TextBox 13"/>
          <p:cNvSpPr txBox="1">
            <a:spLocks noChangeArrowheads="1"/>
          </p:cNvSpPr>
          <p:nvPr/>
        </p:nvSpPr>
        <p:spPr bwMode="auto">
          <a:xfrm>
            <a:off x="4191000" y="5091113"/>
            <a:ext cx="2133600" cy="461962"/>
          </a:xfrm>
          <a:prstGeom prst="rect">
            <a:avLst/>
          </a:prstGeom>
          <a:noFill/>
          <a:ln w="9525">
            <a:noFill/>
            <a:miter lim="800000"/>
            <a:headEnd/>
            <a:tailEnd/>
          </a:ln>
        </p:spPr>
        <p:txBody>
          <a:bodyPr>
            <a:spAutoFit/>
          </a:bodyPr>
          <a:lstStyle/>
          <a:p>
            <a:r>
              <a:rPr lang="en-US" sz="2400"/>
              <a:t>Points of parity</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5602" name="Picture 2"/>
          <p:cNvPicPr>
            <a:picLocks noChangeAspect="1"/>
          </p:cNvPicPr>
          <p:nvPr/>
        </p:nvPicPr>
        <p:blipFill>
          <a:blip r:embed="rId3" cstate="print"/>
          <a:srcRect/>
          <a:stretch>
            <a:fillRect/>
          </a:stretch>
        </p:blipFill>
        <p:spPr bwMode="auto">
          <a:xfrm>
            <a:off x="1219200" y="1524000"/>
            <a:ext cx="7132638" cy="4953000"/>
          </a:xfrm>
          <a:prstGeom prst="rect">
            <a:avLst/>
          </a:prstGeom>
          <a:noFill/>
          <a:ln w="9525">
            <a:noFill/>
            <a:miter lim="800000"/>
            <a:headEnd/>
            <a:tailEnd/>
          </a:ln>
        </p:spPr>
      </p:pic>
      <p:sp>
        <p:nvSpPr>
          <p:cNvPr id="25603" name="Title 3"/>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Brand Positioning Bull’s-eye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Differentiation Strategies</a:t>
            </a:r>
          </a:p>
        </p:txBody>
      </p:sp>
      <p:sp>
        <p:nvSpPr>
          <p:cNvPr id="26627" name="TextBox 3"/>
          <p:cNvSpPr txBox="1">
            <a:spLocks noChangeArrowheads="1"/>
          </p:cNvSpPr>
          <p:nvPr/>
        </p:nvSpPr>
        <p:spPr bwMode="auto">
          <a:xfrm>
            <a:off x="0" y="990600"/>
            <a:ext cx="8763000" cy="1384995"/>
          </a:xfrm>
          <a:prstGeom prst="rect">
            <a:avLst/>
          </a:prstGeom>
          <a:noFill/>
          <a:ln w="9525">
            <a:noFill/>
            <a:miter lim="800000"/>
            <a:headEnd/>
            <a:tailEnd/>
          </a:ln>
        </p:spPr>
        <p:txBody>
          <a:bodyPr wrap="square">
            <a:spAutoFit/>
          </a:bodyPr>
          <a:lstStyle/>
          <a:p>
            <a:pPr algn="just"/>
            <a:r>
              <a:rPr lang="en-US" sz="3200" b="1" dirty="0">
                <a:solidFill>
                  <a:srgbClr val="FF0000"/>
                </a:solidFill>
              </a:rPr>
              <a:t>Competitive </a:t>
            </a:r>
            <a:r>
              <a:rPr lang="en-US" sz="3200" b="1" dirty="0" smtClean="0">
                <a:solidFill>
                  <a:srgbClr val="FF0000"/>
                </a:solidFill>
              </a:rPr>
              <a:t>Advantage: </a:t>
            </a:r>
            <a:r>
              <a:rPr lang="en-US" sz="2000" dirty="0" smtClean="0"/>
              <a:t>company’s ability to perform in one or more ways that competitors cannot or will not match. </a:t>
            </a:r>
          </a:p>
          <a:p>
            <a:pPr algn="ctr"/>
            <a:r>
              <a:rPr lang="en-US" sz="3200" b="1" dirty="0" smtClean="0">
                <a:solidFill>
                  <a:srgbClr val="FF0000"/>
                </a:solidFill>
              </a:rPr>
              <a:t> </a:t>
            </a:r>
            <a:endParaRPr lang="en-US" sz="3200" b="1" dirty="0">
              <a:solidFill>
                <a:srgbClr val="FF0000"/>
              </a:solidFill>
            </a:endParaRPr>
          </a:p>
        </p:txBody>
      </p:sp>
      <p:sp>
        <p:nvSpPr>
          <p:cNvPr id="26628" name="TextBox 4"/>
          <p:cNvSpPr txBox="1">
            <a:spLocks noChangeArrowheads="1"/>
          </p:cNvSpPr>
          <p:nvPr/>
        </p:nvSpPr>
        <p:spPr bwMode="auto">
          <a:xfrm>
            <a:off x="3306763" y="2590800"/>
            <a:ext cx="2057400" cy="523875"/>
          </a:xfrm>
          <a:prstGeom prst="rect">
            <a:avLst/>
          </a:prstGeom>
          <a:noFill/>
          <a:ln w="9525">
            <a:noFill/>
            <a:miter lim="800000"/>
            <a:headEnd/>
            <a:tailEnd/>
          </a:ln>
        </p:spPr>
        <p:txBody>
          <a:bodyPr>
            <a:spAutoFit/>
          </a:bodyPr>
          <a:lstStyle/>
          <a:p>
            <a:pPr algn="ctr"/>
            <a:r>
              <a:rPr lang="en-US" sz="2800" dirty="0"/>
              <a:t>Sustainable</a:t>
            </a:r>
          </a:p>
        </p:txBody>
      </p:sp>
      <p:sp>
        <p:nvSpPr>
          <p:cNvPr id="26629" name="TextBox 5"/>
          <p:cNvSpPr txBox="1">
            <a:spLocks noChangeArrowheads="1"/>
          </p:cNvSpPr>
          <p:nvPr/>
        </p:nvSpPr>
        <p:spPr bwMode="auto">
          <a:xfrm>
            <a:off x="6621463" y="2590800"/>
            <a:ext cx="2495550" cy="523875"/>
          </a:xfrm>
          <a:prstGeom prst="rect">
            <a:avLst/>
          </a:prstGeom>
          <a:noFill/>
          <a:ln w="9525">
            <a:noFill/>
            <a:miter lim="800000"/>
            <a:headEnd/>
            <a:tailEnd/>
          </a:ln>
        </p:spPr>
        <p:txBody>
          <a:bodyPr>
            <a:spAutoFit/>
          </a:bodyPr>
          <a:lstStyle/>
          <a:p>
            <a:pPr algn="ctr"/>
            <a:r>
              <a:rPr lang="en-US" sz="2800" dirty="0" err="1"/>
              <a:t>Leverageable</a:t>
            </a:r>
            <a:endParaRPr lang="en-US" sz="2800" dirty="0"/>
          </a:p>
        </p:txBody>
      </p:sp>
      <p:sp>
        <p:nvSpPr>
          <p:cNvPr id="26630" name="TextBox 7"/>
          <p:cNvSpPr txBox="1">
            <a:spLocks noChangeArrowheads="1"/>
          </p:cNvSpPr>
          <p:nvPr/>
        </p:nvSpPr>
        <p:spPr bwMode="auto">
          <a:xfrm>
            <a:off x="3811588" y="5181600"/>
            <a:ext cx="4648200" cy="584200"/>
          </a:xfrm>
          <a:prstGeom prst="rect">
            <a:avLst/>
          </a:prstGeom>
          <a:noFill/>
          <a:ln w="9525">
            <a:noFill/>
            <a:miter lim="800000"/>
            <a:headEnd/>
            <a:tailEnd/>
          </a:ln>
        </p:spPr>
        <p:txBody>
          <a:bodyPr>
            <a:spAutoFit/>
          </a:bodyPr>
          <a:lstStyle/>
          <a:p>
            <a:pPr algn="ctr"/>
            <a:r>
              <a:rPr lang="en-US" sz="3200" b="1">
                <a:solidFill>
                  <a:srgbClr val="FF0000"/>
                </a:solidFill>
              </a:rPr>
              <a:t>Customer Advantage</a:t>
            </a:r>
          </a:p>
        </p:txBody>
      </p:sp>
      <p:pic>
        <p:nvPicPr>
          <p:cNvPr id="26631" name="Picture 2"/>
          <p:cNvPicPr>
            <a:picLocks noChangeAspect="1"/>
          </p:cNvPicPr>
          <p:nvPr/>
        </p:nvPicPr>
        <p:blipFill>
          <a:blip r:embed="rId3" cstate="print">
            <a:clrChange>
              <a:clrFrom>
                <a:srgbClr val="FFFFFF"/>
              </a:clrFrom>
              <a:clrTo>
                <a:srgbClr val="FFFFFF">
                  <a:alpha val="0"/>
                </a:srgbClr>
              </a:clrTo>
            </a:clrChange>
          </a:blip>
          <a:srcRect r="46951"/>
          <a:stretch>
            <a:fillRect/>
          </a:stretch>
        </p:blipFill>
        <p:spPr bwMode="auto">
          <a:xfrm>
            <a:off x="76200" y="2667000"/>
            <a:ext cx="1428750" cy="4003675"/>
          </a:xfrm>
          <a:prstGeom prst="rect">
            <a:avLst/>
          </a:prstGeom>
          <a:noFill/>
          <a:ln w="9525">
            <a:noFill/>
            <a:miter lim="800000"/>
            <a:headEnd/>
            <a:tailEnd/>
          </a:ln>
        </p:spPr>
      </p:pic>
      <p:sp>
        <p:nvSpPr>
          <p:cNvPr id="11" name="Right Arrow 10"/>
          <p:cNvSpPr/>
          <p:nvPr/>
        </p:nvSpPr>
        <p:spPr>
          <a:xfrm rot="5400000">
            <a:off x="4823619" y="3531394"/>
            <a:ext cx="2590800" cy="252412"/>
          </a:xfrm>
          <a:prstGeom prst="rightArrow">
            <a:avLst>
              <a:gd name="adj1" fmla="val 57549"/>
              <a:gd name="adj2" fmla="val 204102"/>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Isosceles Triangle 11"/>
          <p:cNvSpPr/>
          <p:nvPr/>
        </p:nvSpPr>
        <p:spPr>
          <a:xfrm rot="10800000">
            <a:off x="5891213" y="4419600"/>
            <a:ext cx="457200" cy="609600"/>
          </a:xfrm>
          <a:prstGeom prst="triangl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6634" name="Picture 12"/>
          <p:cNvPicPr>
            <a:picLocks noChangeAspect="1"/>
          </p:cNvPicPr>
          <p:nvPr/>
        </p:nvPicPr>
        <p:blipFill>
          <a:blip r:embed="rId4" cstate="print">
            <a:clrChange>
              <a:clrFrom>
                <a:srgbClr val="FFFFFF"/>
              </a:clrFrom>
              <a:clrTo>
                <a:srgbClr val="FFFFFF">
                  <a:alpha val="0"/>
                </a:srgbClr>
              </a:clrTo>
            </a:clrChange>
          </a:blip>
          <a:srcRect l="43750" t="13940" r="45103"/>
          <a:stretch>
            <a:fillRect/>
          </a:stretch>
        </p:blipFill>
        <p:spPr bwMode="auto">
          <a:xfrm>
            <a:off x="1295400" y="1981201"/>
            <a:ext cx="1219200" cy="482282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Means of Differentiation </a:t>
            </a:r>
          </a:p>
        </p:txBody>
      </p:sp>
      <p:pic>
        <p:nvPicPr>
          <p:cNvPr id="27651" name="Picture 3"/>
          <p:cNvPicPr>
            <a:picLocks noChangeAspect="1"/>
          </p:cNvPicPr>
          <p:nvPr/>
        </p:nvPicPr>
        <p:blipFill>
          <a:blip r:embed="rId3" cstate="print"/>
          <a:srcRect t="15884" b="6639"/>
          <a:stretch>
            <a:fillRect/>
          </a:stretch>
        </p:blipFill>
        <p:spPr bwMode="auto">
          <a:xfrm>
            <a:off x="0" y="4038600"/>
            <a:ext cx="4470400" cy="2514600"/>
          </a:xfrm>
          <a:prstGeom prst="rect">
            <a:avLst/>
          </a:prstGeom>
          <a:noFill/>
          <a:ln w="9525">
            <a:noFill/>
            <a:miter lim="800000"/>
            <a:headEnd/>
            <a:tailEnd/>
          </a:ln>
        </p:spPr>
      </p:pic>
      <p:sp>
        <p:nvSpPr>
          <p:cNvPr id="27652" name="TextBox 4"/>
          <p:cNvSpPr txBox="1">
            <a:spLocks noChangeArrowheads="1"/>
          </p:cNvSpPr>
          <p:nvPr/>
        </p:nvSpPr>
        <p:spPr bwMode="auto">
          <a:xfrm>
            <a:off x="0" y="838200"/>
            <a:ext cx="9144000" cy="2739211"/>
          </a:xfrm>
          <a:prstGeom prst="rect">
            <a:avLst/>
          </a:prstGeom>
          <a:noFill/>
          <a:ln w="9525">
            <a:noFill/>
            <a:miter lim="800000"/>
            <a:headEnd/>
            <a:tailEnd/>
          </a:ln>
        </p:spPr>
        <p:txBody>
          <a:bodyPr wrap="square">
            <a:spAutoFit/>
          </a:bodyPr>
          <a:lstStyle/>
          <a:p>
            <a:r>
              <a:rPr lang="en-US" sz="2800" dirty="0" smtClean="0"/>
              <a:t>Employees: </a:t>
            </a:r>
            <a:r>
              <a:rPr lang="en-US" sz="2000" dirty="0" smtClean="0"/>
              <a:t>train employees to provide superior customer service. </a:t>
            </a:r>
            <a:endParaRPr lang="en-US" sz="2800" dirty="0"/>
          </a:p>
          <a:p>
            <a:r>
              <a:rPr lang="en-US" sz="2800" dirty="0" smtClean="0"/>
              <a:t>Channels: </a:t>
            </a:r>
            <a:r>
              <a:rPr lang="en-US" sz="2000" dirty="0" smtClean="0"/>
              <a:t>Design distribution channels’ coverage, expertise, and performance to make buying the product easier and more enjoyable and rewarding. </a:t>
            </a:r>
            <a:endParaRPr lang="en-US" sz="2000" dirty="0"/>
          </a:p>
          <a:p>
            <a:r>
              <a:rPr lang="en-US" sz="2800" dirty="0" smtClean="0"/>
              <a:t>Image: </a:t>
            </a:r>
            <a:r>
              <a:rPr lang="en-US" sz="2000" dirty="0" smtClean="0"/>
              <a:t>Craft powerful, compelling images that appeal to consumers’ social and psychological needs. </a:t>
            </a:r>
            <a:endParaRPr lang="en-US" sz="2000" dirty="0"/>
          </a:p>
          <a:p>
            <a:r>
              <a:rPr lang="en-US" sz="2800" dirty="0" smtClean="0"/>
              <a:t>Services: </a:t>
            </a:r>
            <a:r>
              <a:rPr lang="en-US" sz="2000" dirty="0" smtClean="0"/>
              <a:t>Design a better and faster delivery system that provides more effective and efficient solutions to consumers.</a:t>
            </a:r>
            <a:endParaRPr lang="en-US" sz="20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Emotional Branding</a:t>
            </a:r>
          </a:p>
        </p:txBody>
      </p:sp>
      <p:grpSp>
        <p:nvGrpSpPr>
          <p:cNvPr id="28675" name="Group 11"/>
          <p:cNvGrpSpPr>
            <a:grpSpLocks/>
          </p:cNvGrpSpPr>
          <p:nvPr/>
        </p:nvGrpSpPr>
        <p:grpSpPr bwMode="auto">
          <a:xfrm>
            <a:off x="381000" y="1905000"/>
            <a:ext cx="2190750" cy="4457700"/>
            <a:chOff x="6781800" y="2023019"/>
            <a:chExt cx="2190750" cy="4457555"/>
          </a:xfrm>
        </p:grpSpPr>
        <p:sp>
          <p:nvSpPr>
            <p:cNvPr id="28683" name="TextBox 5"/>
            <p:cNvSpPr txBox="1">
              <a:spLocks noChangeArrowheads="1"/>
            </p:cNvSpPr>
            <p:nvPr/>
          </p:nvSpPr>
          <p:spPr bwMode="auto">
            <a:xfrm>
              <a:off x="7239000" y="6018909"/>
              <a:ext cx="1733550" cy="461665"/>
            </a:xfrm>
            <a:prstGeom prst="rect">
              <a:avLst/>
            </a:prstGeom>
            <a:noFill/>
            <a:ln w="9525">
              <a:noFill/>
              <a:miter lim="800000"/>
              <a:headEnd/>
              <a:tailEnd/>
            </a:ln>
          </p:spPr>
          <p:txBody>
            <a:bodyPr>
              <a:spAutoFit/>
            </a:bodyPr>
            <a:lstStyle/>
            <a:p>
              <a:pPr algn="ctr"/>
              <a:r>
                <a:rPr lang="en-US" sz="2400"/>
                <a:t>Emotional</a:t>
              </a:r>
            </a:p>
          </p:txBody>
        </p:sp>
        <p:pic>
          <p:nvPicPr>
            <p:cNvPr id="28684" name="Picture 10"/>
            <p:cNvPicPr>
              <a:picLocks noChangeAspect="1"/>
            </p:cNvPicPr>
            <p:nvPr/>
          </p:nvPicPr>
          <p:blipFill>
            <a:blip r:embed="rId3" cstate="print"/>
            <a:srcRect l="22493" t="6805" r="24785" b="35416"/>
            <a:stretch>
              <a:fillRect/>
            </a:stretch>
          </p:blipFill>
          <p:spPr bwMode="auto">
            <a:xfrm>
              <a:off x="6781800" y="2023019"/>
              <a:ext cx="2190750" cy="3962400"/>
            </a:xfrm>
            <a:prstGeom prst="rect">
              <a:avLst/>
            </a:prstGeom>
            <a:noFill/>
            <a:ln w="9525">
              <a:noFill/>
              <a:miter lim="800000"/>
              <a:headEnd/>
              <a:tailEnd/>
            </a:ln>
          </p:spPr>
        </p:pic>
      </p:grpSp>
      <p:grpSp>
        <p:nvGrpSpPr>
          <p:cNvPr id="28676" name="Group 13"/>
          <p:cNvGrpSpPr>
            <a:grpSpLocks/>
          </p:cNvGrpSpPr>
          <p:nvPr/>
        </p:nvGrpSpPr>
        <p:grpSpPr bwMode="auto">
          <a:xfrm>
            <a:off x="2447925" y="4114800"/>
            <a:ext cx="3286125" cy="2244725"/>
            <a:chOff x="329465" y="1066800"/>
            <a:chExt cx="3286125" cy="2244436"/>
          </a:xfrm>
        </p:grpSpPr>
        <p:sp>
          <p:nvSpPr>
            <p:cNvPr id="28681" name="TextBox 2"/>
            <p:cNvSpPr txBox="1">
              <a:spLocks noChangeArrowheads="1"/>
            </p:cNvSpPr>
            <p:nvPr/>
          </p:nvSpPr>
          <p:spPr bwMode="auto">
            <a:xfrm>
              <a:off x="329465" y="2849571"/>
              <a:ext cx="1371600" cy="461665"/>
            </a:xfrm>
            <a:prstGeom prst="rect">
              <a:avLst/>
            </a:prstGeom>
            <a:noFill/>
            <a:ln w="9525">
              <a:noFill/>
              <a:miter lim="800000"/>
              <a:headEnd/>
              <a:tailEnd/>
            </a:ln>
          </p:spPr>
          <p:txBody>
            <a:bodyPr>
              <a:spAutoFit/>
            </a:bodyPr>
            <a:lstStyle/>
            <a:p>
              <a:r>
                <a:rPr lang="en-US" sz="2400"/>
                <a:t>Rational</a:t>
              </a:r>
            </a:p>
          </p:txBody>
        </p:sp>
        <p:pic>
          <p:nvPicPr>
            <p:cNvPr id="28682" name="Picture 3"/>
            <p:cNvPicPr>
              <a:picLocks noChangeAspect="1"/>
            </p:cNvPicPr>
            <p:nvPr/>
          </p:nvPicPr>
          <p:blipFill>
            <a:blip r:embed="rId4" cstate="print">
              <a:clrChange>
                <a:clrFrom>
                  <a:srgbClr val="FFFFFF"/>
                </a:clrFrom>
                <a:clrTo>
                  <a:srgbClr val="FFFFFF">
                    <a:alpha val="0"/>
                  </a:srgbClr>
                </a:clrTo>
              </a:clrChange>
            </a:blip>
            <a:srcRect l="33958" r="6667"/>
            <a:stretch>
              <a:fillRect/>
            </a:stretch>
          </p:blipFill>
          <p:spPr bwMode="auto">
            <a:xfrm>
              <a:off x="1624865" y="1066800"/>
              <a:ext cx="1990725" cy="2244436"/>
            </a:xfrm>
            <a:prstGeom prst="rect">
              <a:avLst/>
            </a:prstGeom>
            <a:noFill/>
            <a:ln w="9525">
              <a:noFill/>
              <a:miter lim="800000"/>
              <a:headEnd/>
              <a:tailEnd/>
            </a:ln>
          </p:spPr>
        </p:pic>
      </p:grpSp>
      <p:grpSp>
        <p:nvGrpSpPr>
          <p:cNvPr id="28677" name="Group 12"/>
          <p:cNvGrpSpPr>
            <a:grpSpLocks/>
          </p:cNvGrpSpPr>
          <p:nvPr/>
        </p:nvGrpSpPr>
        <p:grpSpPr bwMode="auto">
          <a:xfrm>
            <a:off x="5334000" y="3124200"/>
            <a:ext cx="3429000" cy="2038350"/>
            <a:chOff x="177065" y="4547055"/>
            <a:chExt cx="3429000" cy="2038529"/>
          </a:xfrm>
        </p:grpSpPr>
        <p:sp>
          <p:nvSpPr>
            <p:cNvPr id="8" name="Heart 7"/>
            <p:cNvSpPr/>
            <p:nvPr/>
          </p:nvSpPr>
          <p:spPr>
            <a:xfrm>
              <a:off x="177065" y="4547055"/>
              <a:ext cx="1219200" cy="1143100"/>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679" name="TextBox 8"/>
            <p:cNvSpPr txBox="1">
              <a:spLocks noChangeArrowheads="1"/>
            </p:cNvSpPr>
            <p:nvPr/>
          </p:nvSpPr>
          <p:spPr bwMode="auto">
            <a:xfrm>
              <a:off x="710465" y="4733834"/>
              <a:ext cx="2895600" cy="769441"/>
            </a:xfrm>
            <a:prstGeom prst="rect">
              <a:avLst/>
            </a:prstGeom>
            <a:noFill/>
            <a:ln w="9525">
              <a:noFill/>
              <a:miter lim="800000"/>
              <a:headEnd/>
              <a:tailEnd/>
            </a:ln>
          </p:spPr>
          <p:txBody>
            <a:bodyPr>
              <a:spAutoFit/>
            </a:bodyPr>
            <a:lstStyle/>
            <a:p>
              <a:r>
                <a:rPr lang="en-US" sz="4400"/>
                <a:t>Lovemarks</a:t>
              </a:r>
              <a:endParaRPr lang="en-US" sz="3600"/>
            </a:p>
          </p:txBody>
        </p:sp>
        <p:sp>
          <p:nvSpPr>
            <p:cNvPr id="28680" name="TextBox 9"/>
            <p:cNvSpPr txBox="1">
              <a:spLocks noChangeArrowheads="1"/>
            </p:cNvSpPr>
            <p:nvPr/>
          </p:nvSpPr>
          <p:spPr bwMode="auto">
            <a:xfrm>
              <a:off x="1624865" y="5385255"/>
              <a:ext cx="1981200" cy="1200329"/>
            </a:xfrm>
            <a:prstGeom prst="rect">
              <a:avLst/>
            </a:prstGeom>
            <a:noFill/>
            <a:ln w="9525">
              <a:noFill/>
              <a:miter lim="800000"/>
              <a:headEnd/>
              <a:tailEnd/>
            </a:ln>
          </p:spPr>
          <p:txBody>
            <a:bodyPr>
              <a:spAutoFit/>
            </a:bodyPr>
            <a:lstStyle/>
            <a:p>
              <a:pPr marL="342900" indent="-342900">
                <a:buFont typeface="Arial" pitchFamily="34" charset="0"/>
                <a:buChar char="•"/>
              </a:pPr>
              <a:r>
                <a:rPr lang="en-US" sz="2400" dirty="0"/>
                <a:t>Mystery</a:t>
              </a:r>
            </a:p>
            <a:p>
              <a:pPr marL="342900" indent="-342900">
                <a:buFont typeface="Arial" pitchFamily="34" charset="0"/>
                <a:buChar char="•"/>
              </a:pPr>
              <a:r>
                <a:rPr lang="en-US" sz="2400" dirty="0"/>
                <a:t>Sensuality</a:t>
              </a:r>
            </a:p>
            <a:p>
              <a:pPr marL="342900" indent="-342900">
                <a:buFont typeface="Arial" pitchFamily="34" charset="0"/>
                <a:buChar char="•"/>
              </a:pPr>
              <a:r>
                <a:rPr lang="en-US" sz="2400" dirty="0"/>
                <a:t>Intimacy</a:t>
              </a:r>
            </a:p>
          </p:txBody>
        </p:sp>
      </p:grpSp>
      <p:sp>
        <p:nvSpPr>
          <p:cNvPr id="13" name="TextBox 12"/>
          <p:cNvSpPr txBox="1"/>
          <p:nvPr/>
        </p:nvSpPr>
        <p:spPr>
          <a:xfrm>
            <a:off x="0" y="990600"/>
            <a:ext cx="8840562" cy="1200329"/>
          </a:xfrm>
          <a:prstGeom prst="rect">
            <a:avLst/>
          </a:prstGeom>
          <a:noFill/>
        </p:spPr>
        <p:txBody>
          <a:bodyPr wrap="none" rtlCol="0">
            <a:spAutoFit/>
          </a:bodyPr>
          <a:lstStyle/>
          <a:p>
            <a:r>
              <a:rPr lang="en-US" dirty="0" smtClean="0"/>
              <a:t>A good positioning should contain POD and POP that appeal both to the head and to the</a:t>
            </a:r>
          </a:p>
          <a:p>
            <a:r>
              <a:rPr lang="en-US" dirty="0" smtClean="0"/>
              <a:t> heart. Brands that are </a:t>
            </a:r>
            <a:r>
              <a:rPr lang="en-US" i="1" dirty="0" err="1" smtClean="0"/>
              <a:t>lovemarks</a:t>
            </a:r>
            <a:r>
              <a:rPr lang="en-US" dirty="0" smtClean="0"/>
              <a:t> command both respect and love and result from a brand’s </a:t>
            </a:r>
          </a:p>
          <a:p>
            <a:r>
              <a:rPr lang="en-US" dirty="0" smtClean="0"/>
              <a:t>ability to achieve mystery, sensuality, and intimacy:</a:t>
            </a:r>
          </a:p>
          <a:p>
            <a:endParaRPr lang="en-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674"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dirty="0" smtClean="0"/>
              <a:t>Emotional Branding Examples</a:t>
            </a:r>
          </a:p>
        </p:txBody>
      </p:sp>
      <p:sp>
        <p:nvSpPr>
          <p:cNvPr id="97282" name="AutoShape 2" descr="data:image/jpeg;base64,/9j/4AAQSkZJRgABAQAAAQABAAD/2wCEAAkGBxQTEhQUExQVFhQXGSIbFxcYGCEgIBsgIB8dGx8gHx4fHigiHB4lHBwfIz0iJikrLi4uICAzODMsNygtLisBCgoKDg0OGxAQGzAlICQtLDQ0NCwsNzQ0LC80LC8sLCwsLCw0NCwsLCwsLCwsLCwsLCwsLCwsLCwsLCwsLCwsLP/AABEIAMMBAgMBEQACEQEDEQH/xAAcAAEAAgMBAQEAAAAAAAAAAAAABAUDBgcCAQj/xABHEAABAwIEBAEJBAkACQUBAAABAgMRAAQFEiExBhNBUSIHFBcyYXGBotJTVJGSFSMzQlJygqGxNUNic3STssLRFiXB4fFj/8QAGgEBAAMBAQEAAAAAAAAAAAAAAAECAwQFBv/EADcRAAICAQIDBAkDBAIDAQAAAAECAAMRBBIhMUETFFFhBRUiMlJxgaHwkbHRMzTB4SNCYnLxJP/aAAwDAQACEQMRAD8A6niXGNmw6pp17K4mMwyKMSAoahMbEVsmnsYZA4TnfVVI21jxkb0gYf8AePkX9NW7rb4Sn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nscd2P2/yL+mo7tb4Se+U+P2M1TjDgO6ubx55stZF5YzKIOiEpMjKeoNdNGqRKwpnJqdFZZYWGJTei+97sfnP0Vt32vzm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klHk3vAAJZ/Ofoqve6/OW7hd5fr/qdfry57UUiKRFIikRSIpEUiKRFIikRSIpEUiKRFIikRSIpEUiKRFIikRSIpEUiKRFIikRSIpEUiKROc8I4k4zimJW77q1ISC6jOokISDmgSTHhcG3asEJDsDPW1VavpqrEGOhx1P4JrfA3EF0cRZdeccLF4p0ISpZKRqYASTAhQCdO9Z1s2/J5Gdesoq7uVUDcmM8JYIxN567xt1LzobYYcQhIWcqVBJSFJAMA/q1GR3mrbiSx8Jl2SJXQpUZYjp08PvJXCflCZYsGOf5y8oSHXQkrCCVmAtajvBGgkxFSloCjMpqfR72XtswPAcs8Ogm7YvxTbW9ui5ccltwAt5RJXIkZR7u8e2tWcAZnnVaWyyw1gcRz8pG4e4zt7p0shLrTwGblPIyKI7jUg/5qFsDHEvfo7Kl38CPEGRLnyh2qHH2gh9brKspbQ3mUqJkpAPqjLqTG471BtXJEuvo+0qrZAB6ky24Y4kYvmi6wVQDlUlQhSTEwRtsdwSKujhhkTDUaZ6G2vPnE3ErNiltb4XkWvJmSAQDE66iNAT12NQ7hecnT6Z7yQnMT5xBxMzaKYS5nUp9WRtKACSdB1I0lQHxozhcZinTPcGK/9eeZEx/ja3tneRldefiS0wjOpI3k6gDTWJmI7ioawKcTSnRWWrv4AeJOJM4d4mt71tTjCicmi0KEKSexH/yNN+1SrhhkTO/TWUttcc5jwXipi6tXLpsOctvNmzAA+FIUYEnoe9FcMMiTdpXqsFbczJfD2Nt3jCX2goIUSBmEHQkHQE9RUqwYZEpfS1LlG5yNxHxOzZ5A4HFuOTy2mk5lqjeB2HvqGcLLUaZ7skYAHMnlMHDvGLF24tlKXWnkCVNPIyqjTWJPce3Wi2BjiWv0j0qGOCD1ErLzym2iFLARcONtqyrebbltJmPWJHX2a9JqhuUTZPRtrAcQCehPGWuIcY2zItVKzlu6jlOJT4dcsZpIKfWnboe1XNgGPOYpo7H3gc15j+JnxfiVm3fYt1hanXzCAgAxqBKpIga7+w0ZwCB4ytWmexGccl8ZZXzpS2tSRJSkkDuQCRVjymKgFgDOdM45ceZWBULsqcfi4P8ArDEk9PA2VkaaeERWAY7RznqNTX2tmNvAcPD/AGcfebR5Qsb80sHnAYcUMjffMrQEe1IlX9NaWttXM5NDR21wXpzPy/OE1HyX4nctXTlneLWpa20ut51FREpCiAVGfVVt3SaypLA7Wnd6RrqesXVDABIOPz8zNwx/jO2s30MPZwpaCsEJkR4oG85iUwABuRWrWBTgzgp0dlyF05Azzw7xpb3bqmUpdaeSJ5byMqiO4EnoQY3otgY4k36OylQ5wQeokW78oVqh15nI+t5pWUtobzKWdZKQDqBGpMbioNqgkS6+j7WVXyAD1J5fOfLrilq7wy7etVqCkMrkeqtCshI2Oh9oPx0oXDISJK6V6dSiWDmR8jxmPgvG0tYQzc3TpgJUVLWSonxqAHUk7CKVthMmTq6S2qausfp8pnwbygWtw6hrK8ypzVovN5Q52ymSDP8Aei2qTiVt0Ftalsg454PL5yC7ZvecYoovXIYLQCVBK/AuDPJTMqgAHMmJJjpUYOW4y4dNlQ2jOfLiPM/zNg4NYeRZW6bgqL2SV5ySqSSYJOsgGKugIUZnNqmRrmKcsy6q854pE4v5YFLtb4PN6ecWymle3dCvlKa5L/ZbI6ifQeiwttOxv+rAyy4zwY2mGYe6hI5lmtCle9UKV+LgTVrF2oD4TLSXdtqLFJ4OD+fpMXBFsf0LiVwv130vKnuAgj/qK6isf8bHxzLath3ypByXb+/8YmfD0D/0wrQaoWT7+aakf0ZSwn1kPmP2lPxC2tNpgb+YoabACnQkK5ZOQhWU6H1SY/2aq3uqZvQQbb05k9OWecusKDdxilur9ILu3mUlQUi3QEBJBBSpaCI37HcDrVxguOOZz2bq9Mw7PaD4k5/QyX5O0j9KYueodifetyf8ClXvtKa7+2p+X+BPXkkHjxL/AIk/5VU0/wDb5yPSfKr/ANZs/HOC+d2L7IErKczf8yfEn8SI9xNaWLuUiceju7G5X6f4nPeArpWJX1s6ucljbpSZ6uapCvjv/TWFZ3sD4CerrUGmpZRzdvtLDh7EWrHFsRF4oNqeIW04vQFEqMBXuKfykdKspCud0yvra/S1GoZxzA8fz9568nw5+I4ldMgi2XKUmIC1SDI/Aq/qE70q4sSOUjW+xRVW/vD7D8/aU/A+PsW+FXlu6sJuMziUtGcyipASABEnxaezrVK2AQg850ayh7NUjqPZ4cenObl5H/8ARbP8y/8ArVW1HuCef6U/uW+n7Sv8p7NsXrUuvP2r2oauUDwJ7hZzAj4bZu0xW7GRnhNfRzWBX2gMOoPM/KQOEcbuU4gbc3DV+3yiovNpEpgGAVgakkAQSr1hrvVUY7sZzNNTRWaO0ClDnkev0mv3fEJubC5W7doZJJCbFlpKSTpqoxnUI3Ps36VQvuU5P0nUunFV6BUz/wCRP4Js91hPnXDrOTVbTQcQR/EicwHty5h760K7qhONLey17Z5EkfrI/k+uVYliCr5weG3YQ2mf4ynxEfHP8FCoqO9t3hL61RpqOxH/AGJP06f4nVK6Z4sUico8pinb7ELfD7fIS2C4vP6uYjMM8A6BA+Oeua3LMFE9v0eFooa9+vAY5/T6/tK7i+3xG1ftsRuvN1cpaUSxM5dTCpA0IzCfbVXDqQ5mulbTWo1FeeI6yx41xRlGM4dcLMs8kKzRIAJchXuEhXwq1jAWAzLSVO2ksQc8/wAcJJevm7zHrRdooOJZaPOcRqIhcCevrAf1eypyGsGJQI1OicWcMngJE4Yxq3tsYxLzhSW86yEuK2EKJKZ6E7+3LUIwFjZl9RTZZpKtgzjpI+DkOox+5aBFu4hYQYgKISskj8Z/qqBxDkcpezKNp62PtAj6cR+fSRcZtHF8N2hQCUtuZlx/DmdTPuBUKhgTUJep1X0g4PUcPtJd261dvWSFYou5WVhbSW7VAKCIPiy5SnTodoJjSpOGI9rP0mahqlciraMYOWPH5Z5zsFdU8KKRFIikTBc2TbkcxtC8u2ZIMe6RpsKggGWV2XkZ7fYStJStKVJO6VAEHrsfbUyASDkTyi0QEcsIQEQRkCRlg76bazUYkliTnPGfBZt5OXy0cv8AgyjL32iN6YEb2znPGfTaoycvInlxGTKMsdo2imI3HOc8ZjscOaZBDTTbYO+RITPvgUAA5SXsd/eOfnMjNqhKlKShKVK9YhIBV7yN9+tMSCxIwTFvaoRORCU5jKsqQJPcxuaYgsTzMgcRm75Q8yDJdza86Yywdo/ezZd9Imobdj2ZpR2W7/lzjylZwBwubFhSXFBbzqyt1Sdp6AEgEgb7bk1WtNo4zbW6kXuCowAMCX99h7TwAdabcA2C0hUfiKuQDznMljJxU4+UysMpQkJQkJSNgkQB7gKmVJJOTMAwtnmFzkt8w7ryDMfeYmowM5lu0fbtycTNb26G05UJShI6JAA/AVOJUsWOTF1bIcTlcQlaTulQBH4GoIzJVipyDiY7LD2mQQ02hsHcISEz+AoABykvYz8WOfnPCcKYC1LDLWdQIUrImVA7yYkzTaJPavjGTj5ys4itbpLAbw9NugmQrOCAkEHVISIzT3FVYNj2ZrQ1RfN+T8p54E4b8wtEskhSySpxQ2Kj2nWAAB8KVpsXEnWanvFpfp0mw1ecsUiYEWbYWXA2gLO6wkZj7zEnYVGBLbmIxnhPdxbpWnKtKVJPRQBH4GpkBiDkTU8U4UcXidpdI5Qt2GyhSNQdQ4ISkJyx4h1HWsihLg9J3V6pV0z1nO4nP7TZ7LD2mQQ02hsEyQhITPvgVoABynG9jP7xzNXwHhFTd3fu3AZcZuVAoR62xUfEFJidek1mteGJPWdl2rDVVqmQVm1otGwjlhCA3EZAkZY7RtFaYHKcRZidxPGfWrdCU5EpSlH8IAA130GlTiQWJOTMFnhTDRKmmWm1HcoQAT8QKgKBylmtdhhiT9ZMqZSKRFIikSjHEzZvjZBKuYG+YpWgSNoA6k61TeN22dHdm7HtumcS6W4BuQPeavMACZ6pImG7ukNIK3FJQhIkqUYA95NQTjnLKpY4UZM1PhXjpN9evsNIHJbRmQ5JlcFKfVjQST7Yis0t3MQJ3anQmilXY8SeXhPGPcaupul2llam5daTndOfKEjQwO5gj8Yg0aw52qMxTokNYttfaDyk7BeNWX7Bd6QUJbB5qNylQAOUHSZkRtMjapWwFd0zu0T13CnnnlKKy8o7uZhdzZlm1uFZWnuYD7iRG34aSRNUFx4ZHAzpf0cmGCPll5jE6JW88qeSsCZI0312pJxPqTOo1FJE+BwTEie060k4M+k0kT4hYIkEEdwaSSMQpwCZI0312pGJivLjI0twQcqCoe2ATUE8JKrlgJT8EY+q+tE3CkBBKlDKDOxjc1Wt9y5m+roFFpQHMvUOAzBBjeDV5z4M9UkT4TFIiaRGbr0pE+IWCJBBHcGkkjE+hQpIgKpE+0ieEOAyAQY3g0k4MOOBOqiAPaYpABPKes3XpSRPhcEgSJO2u9JODPVJEUiKROSo4atl8QOtqbJRy+fGZX7QlKiqZncnTaubYvaz2zqbRoQQeuPpM+AYS3it5fuXuZwMucpprMQEJlQmARqcv4yfcVQ7EtK3WtpKq1q4ZGSfGTPJZcLbuL+yzqWzbuQ0VGcozKTln3AabSD3q1JwSvhKekVVkruxgsOM3vFcMauWy08nO2SCUyROUhQ29oFbFQRgzza7WrbchwZoXCbKUY/fpQkJSllISlIgAQzoANqwT+qZ6epJbQ1k+J/zPvAumM4qFetIj3Zv/BFTX/UaRrP7SrE0/D0k4NipT6huERH86Cf7ZaxH9NvnO98DWVZ57T+xltx6QcCw4DUnlR/ylVez+msx0X97b9f3nX2gconeNa6p4J5zlOF4G1eYziTb+ZTQIUWwopCyIAKspBITJ/GuYKGsYGe1Ze1OkqZOfHj4SPh1+5Yfpi3YWotsJCmZM8sqMae7N+KJ71AJTcB0lnRdR2Njji3Pzx+feVtrgK12bT1vaXnnphxN3zEwokyf9ZtGg0naetVC+zkA58Zs14W4o7rs5bcf6mx8UPO3d7htjcFTTbrQcfQDGZeVRKCR0BRH9XurR8syqZyacLTTbcnEg4Hy8fvMd5YJwzFrJFmVIaufC6zmJTvlzak95/pPQxUEbHG3rLLYdVpXNvEryMwYHgLN5i2Jtv5lNpWFcoKKQoyQCcpBOWT+aiqGdsy11706WopzxzkrgvMwvFrJKythkKLUmckhUp/x8QT1NTXwLLM9Xh1puIwTz85r6MVcY4db5SikuvqbUoaEJOZR16Tlj3TWe4irhOvsls153dBn9pYpwJ1h61dw+xu2FoUA8VrSQ6jTNmGc677ADX2CrbSCCoMx7dbEZb3Ug8sDkf0nYK6p4UqeK8IF3aPMHdaDl9ihqk/mAqrruUib6a41Wq/h+Gcmfxld3hdjh6TD7j3JWCNQlsiJHsCkH+k1yltyBZ7a0inU2XnkBkfX8M2Hi23DuI4fhRKkWnKzKSkxnyhcJMdIbA/qPsrR+LhOk5dMduns1PNs/py/mYn7BOGYvaN2hUlq5EOs5iRuRm1J9/wPQxUY2OAvWSLDqdK7W815GTvJ9/pTF/8AeD/qcq1XvtM9b/bU/L+I8kx/W4n/AMSf8rpTzb5x6S92r/1kzyx4q4xYfqlFJdcDalAwQkpUowek5Y9xNTexC8JT0VUtl/tdBmeUcA2lq5bPMPKtloMFWf8AbdYOYxrB0HQ+wQ7JVII4QdfdarK43A+XL9JV8UW1rc4i4jk3V88hASWUqCGmpj9+UkE77nUntpVwrN4zbTtbVQDlUBPPmT9OMp+GHFfoPEkKKobWpKUlU5RCNAe09tN+9UT+m06NQB32ojqB/mYsW4aZTgjV7KzchLZDhWrQZgkJAmAlKTpAnSjIOz3dZarUudYaeG3jwx5TrXDdypy0tnFmVLZbUo9yUAn+5rpQ5UGeHqFCWuo5An95ZVaYxSJqeOcEpfu03aLh5hwJCVcsxmA6TuJ2O40FZtXlt2Z206011GoqCPOecW4FSt9dxb3D9q65+0LR0X7SOh9s76761Bqycg4k164qgrdQwHLPSWfCvDDNi2pDWZSlnM44sypZ9p7CdB7+pJNkQKOEx1Ope9st05AdJd1ec8orDhhDV8/ehayt5ISpJjKIy7aT+5/eqBAGLTpfUs1K1EcBK7iPgRu5fNw2+9bPKTlcU0YzjQa7dABvGg0qrVAnIOJrRrmrTs2UMOmekssJ4Ut2LQ2aU5mlghzMdVlQgkkRrEajaBG1WVAF2zKzVWWW9qTxHLylBhvkyabcaUu4uHmmVZmmVq8KTM7bb6wAJ6ztVBSAec6bPSbspAUAnmRzm91tPNnJ8PwA3GL4iQ68wtJBbdbMbwCD0UD29grmCZcz2n1Ar0tYwCOoM3Ph7gti2ZebJU8bieetwypyZ0PYak95JM1qtYUEeM4L9ZZa6ty28sdJTJ8mDcBpV3cqtEqzC3Khl3mJ7e4DcnfWq9iOWeE6PWbZ3BBu8ZfcS8Is3iWgStpxn9i40cqkbaD2aD3RpFXesNObT6t6SccQeYPWRMC4JQzcedPPO3NwBlSt0+oNfVHTQnr1PeoWvByTky92tZ6+zVQq+XWajg/D6rjFMTUl163cSv8AVutmNCSFAjZSTA07gVkqZduk7rdQK9NUMBh1Bm7cO8INWjLzaVLWt+ea6sypRII/tJPvJ3rVawoxPPv1b3OGPADkOkw23A1umwNisrW0SVBRgKBJkEECJB9nvmgqG3bJbXWG/thwMh4d5PUJeZcfuX7kMfsUOHwo6j3xA7bDoIqBVxyTmaP6QJQqihd3PHWS8MwtYxW5fHN5RaSk5/VKzl/ZjqAlIk9yR0NSF9smZ2Wg6ZU4Zz05485sOJXyGGluuEhCBmUQCYHuGpq5OBkzmrQuwVeZnMvJ/haLnFLq/bbUm3BPJKkxmWvRSh8Mx9mYVz1rly3SevrbTXpkoJ9rr8h0/PCbvxTwo1e8tSlONPNGW3m1QpO34iQD3HQjWtnQNPP02qejIABB5gyJgPBKGLjzp5525uIypW6fUG3hHTQkb9T3NQtYByeJl7tazp2aqFXwHWYcQ4CSu6cuWbq4ty7+1S0oDN7j+6evXXaKg1ccg4lk1xFYrZQ2OWZYcJ8JtWHODKllLqs2VWuWJgA7kQeutWSsJymWp1b6jG/pJ+P4M1dsLYeBKFdjBBGoIPQg/wD3IqWUMMGZU3NS4dOYms2fk6QHGlXF1cXCGDLTTivCI2nvGnbYDbSsxVx4nM7G9IHaQiBSeZEkYjwKld05cs3T9up4Q6GiBm6aEjwnTfXXaKk1ccg4lE1xFYrZQ2OWZ9w/gFlm2urZDjnKuDMGCUfymNdIGs7UFQAI8YfXu9i2EDK/eTLzhFtzD02BWsNhKU5xGbwqCh0jp2qTWCu2Zpq2W/tgOPGXGF2QZZaZSSUtISgE7kJASCfbpVwMDEwsc2OXPUkyVUykUiKRFIikRSIpEUiKRFImIXCc5RmTnAzFM6gbAkbgTTMnacZ6TLSRIb+JtIbcdU4nltznUNQmN5idR2qMjGZda3LBQOJnvD75t9tLrSszaxKVQRI2660BBGRDoyMVbmJJqZSKRMSLhBWpAUkrSAVJB1AMwSOkwfwNMydpAzjhMijAk6AUkSlseLrJ53kt3LSnNgkHf+U7K+BNUFik4BnQ+kuRdzKQJKxfHLe1y+cOoazzlzHeImPdI/GpZgvOUqostzsGcTzhGP210VC3eQ4UwVZTtO3+KKwblFtFlXvjEs6tMoApEgY1jLFo3zbhwNomATJk9gACSfcKqzBRkzWql7W2oMmfcHxZq6aDzC87ZJAVBGxg6KAO9SrBhkSLanqba4wZJXcICkoKkhagSlM6kDcgbkCpzKbTjPSRLTGmHXnWEOBTrX7RMHwz7SIPwqoYE4mjUuqByOB5Swq0yikRSIpEUiKRFIikTn2K8VXL169a2jlswhgDO6+fWV/Ckdp026HXYVgXYthek9OvS1JStloJLcgJlwPie7vLS5DQaTfWy8pAGZDkTEa6ZoIBmJAOx0lXZlOOYkXaaqm1S2djD6j/AOSrwnj27vXLa3tm0ofgm7UtBKUZTlJAkR3g9SE9zVVtZsAfWb26CmhWsc5H/XHX8/3LHF+JL79KKsbYMkFoKCnAfBsVKMHxaSAO5HarM7b9omNWmo7t21mefTr5SRwxxLci8esb4NlxCOYh1sQFJ03HuPs2IojncVaV1Gmr7Jbqc4Jxg+Mo2+NL65Q9c27lo0y2Ty2XT43AkSZ10JHu109pr2jEEjE6Do6K2WuwMSeZHISxxDyhLVZ2a7ZtPnN4vloSuSlBSoIUTG/iIjbQz0ipNvsjHMzNPR4Friw+ygzw69RLTCH8UbuUtXSWn2FpkvNDLy1awCCRI0jQdQe4qy7wcGYWrpWr3Vkgjoes1Lglu9/S95K2MwUnznRUKT//AD00PvrOvdvM7dWaO6pgHrj/AHOk8Rh02z3IKA7lOUrnL7ZjX1Z+MVu2ccJ5NGztBv5eU5Twki4/Qd2VKb825TmRIBz55EknbLE1zJnsz4T2tUa++JjO7I+WJIw7F8StsJYuWvN027SQOWoFS1jPlzE6AeI7AjTWakM6oCJD06a3VNW2dx69Bwm8YvjN0uzYesm287yUKUp1QCWkqAJJkiYnp7dOlbFmKgrPNrpqW5ktJwM8usoeHOLLo35snXra4zNlSHWdkqAJhUadDI3291UWxt208Z036SoUdsoK8eRlZ5NkXn6Sv5WxAdHnWivEf1scvTQZp3jSKrVu3mba8093rwDy4fbnN54+t3HMPukMglZb0A3IkFQHeUyIrawEqcTztEyrepblmchx+/sThdoLdKU3jZSVqQgpWkgELKlR1XBGvaNq5WK7BjnPdoS/vL7/AHDnmeB8MD5TaeN0XFzd4eUWarlCWOYUkQ2VLGoKiMojKkx7hWlmSw4ZnFozXXVZl9pJx58PLnLryc4pbrduGBZps7puOahMQoAxIIA2J/uIJmr1MMkYwZz66qwKrl9ynlNh4wx9NjauXBTmKYCUzGZRMAT26+4Gru20ZnLpaDfaEE07EMfxa0YRe3AtlsnKXGUghSArbxd9QNzB71kXsUbjO+vT6S5zUmQeh8ZA8qz7r6bB1tTZtnVIU0FA5s6gTKtIyZSNN96i4k4I5TT0aqVmxWzuAOfl5ec6bg7TqWUB/ll2PGWxCZk7A67RXQuccZ5FpUuSmcec5i+3enH1hC2A7yyUlQVl5U6A6Tnj4TXP7Xaz1waO4jIOM/f+J6ww3RxjEkWnKStUZnHZIQBGyRuok9dNDQbu0bEWdl3So2Z+Q6y/4O4ydW1feeBPMsieYpsaKAz7A9ZQrtOmlXSwkHd0nNqtGqtX2XJ+Wfp/Mok8a4gq3N8F2QaBJFqT48gVl3mc3/7HSqdo+N3CdB0enFnY+1nx6ZlnjPGtyX7BNmlsi7azBLnQmYkg7J3IG+Ugb1ZrDkbesyq0Veyw2k+wen51mC04hxQ3r2Hk2yngkLD2UhKEwCfCNVesAB0PcVAd922WbT6XsVv445Ylz5PeJH7lV0xdBHOtnMhUgQFSVDb3oOumhGlXqctkHpMNdpkqCPXyYdfzzm5VrPPikRSJzDGOF3mL9+4RYtXzFx4siykKbX19edCZ2G0bRrzshDE4zmexVqkehazYUK+HUfSWmFWV7bWTy27O2TdumENMJQgIGsFxRVlUUydBPTuYsAwXgOMxsemy4BnJUdTk/p4ZlDhnBl9YrtrtiXn1z540VpE5jmPiUQCRtMnxAESCaoK2XDD6zps1lF4ap+AHunH5/wDJ6xR64Tj6l2zYccTbgqaUoJzJyiUhWoCpIPbShz2vDwkVis6HFhwN3OXXDWCXT9+9f3jQYCm+U0zmCjGgJJHx9sk7ACborFizTDUXVJQtNRzxyTNctOFbq0S7bjDLe7JUSzcr5egO2cK1MbxprO4rMIy8NuZ1tqqriHNpXxHH7S8x/g+4NvZOMoYF1aL5nKaTkbUSQohOu4KU6kifEdJirtWcAjmJzU6ysWOrk7WGMniZY4XdYpcXTanGRZ2yB+sQVIWXD2BiU/20nfpYFyePATGxdLXWQp3MeXMYkCyw69tcXuHUW3Nt7lSJczpGROmYwTJI106wIqoDK5OOBmr2U26VVLYZc8Mc5vt01mQpP8SSPxEVuZ5inBBnL+HcGxBvD7qwctIHLc5bnMT41qIhIE7EScxPQbVzKrhSuJ7N92na9b1fqMjHIS3uuHrk4CLQNTcZEjl5k7hwKPizZdtd6sUPZ7eswXUVjW9rn2cn9pA4p4Zu12eGJQ1zfNko59sVgZyEo0mYMZVJ6+tpNQ6NtXymun1NIttJON2cHHLnPuDYDdjFGLs2TduwEKRy21o/ViFAFQESST+6DA32oqtvDYwJFt9Xdmq3lmznJB4/L/clcO4beWuKXZ83z2904FF7OkZEjOr1ZknxxHs61Khlc8OBlL7KbdMntYZRyxN5xJDimnAyoIdKTkURICo0kdRNbHOOE85CoYbhwnMb7B8Uv0N2lxbtspDgU/chSP1gExCU9YP4xtXOVdxtInsJdpdOxtRieHAeE2fiMYiw+07ZpD9sEZV2xKUkEaBQUde3U9dNdNG3g5XiJxUd3sQradreP+pF4H4fuRd3OIXiUtuvDKlpJByp8O5BiYSkfjtUVodxZppq9RX2S0VHIHXz/CZdcdcPm+s3GEkJWYUgnbMkzr7CJE9J61exNy4nPo9QKLQ55TUMWt8VvbZFi5aJaEpD1wXUlJCYMhIM6kA6T206ZMLGG0id1TaWiw3K+eeBiWfGnC7q2MPZtkFabdxGbxJEJSAJOYiTp0qzocADpMdLqVD2PYcbgf1M3ytp5s57xBh16ziwvba284QpnlkZ0pg+2T7Ae1YMGD7gMz1KLKX03ZWNtOc8pP4ZwR9rFL99xvK09HLVmSc0R0BkfECrIpDkzLUXI2mrQHiOcgcM8JvBeMJfQW27tRDasyTIJe8UAmIC0mDFVSs5bPWbajVoVpKHJTn9v4lBYcN3jLItv0VaOupVAu18tSSkqmVAjMYGneOmmtAjAY2j5zpfU0u/adqwHwjM2S/4af8A0hhriGkcq3QUuqbyoSkwfVQVSBJ2E1oUO5T4TjTUp2Fqk8WPDPH7yTZ4I+nHH7otxbqYCErzJ1VDemWc37p6dKkKe0J6Sr3odGtWfazn9584EwN9i7xJx5vIh90KaOZJzAKdMwCSNFDeN6itSGYmTrL67KqlU5IHH7Tda2nnRSIpEUiKRFIlWnAGRdm8g88oyE5jGXTpt0qu0bt027d+z7LpLSrTGKRFIikRSIpEUiKRFIikRSIpEUiKRFIikRSIpEUiKRFIikRSIpEUiKRFIikRSJrGO8c29s8WMrzzqRmWhlGYoGh8WojQg/Ed6zawA4nZTorLE38APMzKxxnarsl3qFKUyjRYCfEkyBBE7+IHfY07Rdu6VOjtFwpPMyPg3H9pcuKQ2VgIa5qnFJAQlICSqTOhTmAOkTOtFtVjwl7dBdUoLdTjHX8MjMeUyyUpIPOS2pWVL62yGyf5tx8Rp1io7ZZc+jbgOmfDPGbnWs8+azjnHFtbP+bkOuvRKkMozlA38WvbWBOlZtaAcTsq0Vlib+AHmcZkjh3i62vVuotypXLAJUUwCFbRrPTqBUrYG5Sl+ksoAL9ZWX3lItG1rSA86lsw4403mQg+1Uj8RVTcomyejrmAJwM8gTxM9cX4yw5hvnCbh1DKimHWPX9aI3BGuhB21o7ApnMjTU2LqNhUE8eB5Sbf8TsWbNqXlLyuhKUrI9g8S9dNDJOvWrFwoGZmmmsudgg5Z/BI2GeUC1euE24DyFr/AGZcbKQveMs6wYMSBPvqBapOJezQWpWbOBA54PKZcd44trZ8W5Drr0SpDKM5SN/FqOmsCTHvFGsAOJFOissTfwA8zjMz8O8X216443blSuWASopgEK2jr8CBUrYGPCUv0llCgv1nrjXHDZ2jjyQSuIRCcwCiDBVrokRvSxtq5jSUdtaEPKVfAvFiXrLmPqWFNJzPOuJypMlRlJGhAiNB2FVrfK5M21mlKXbU6ngBMbPlOsipMh9DajlS8tohsnbRUz/bTrFO2WSfRlwHQkdM8ZuiTIkaitZ58p7fiVld65ZDPzm051aeGCEnQzvCx071QON22dDaZ1pFx5H/AH/E9YdxE09cv2yM/MYjPI017GdakOCSJD6d0rWw8jKD0nWZQpaU3C8pIUlLclIESpWsJTrEk9D2rPtlxOn1ZduAOBnz+3zl4zxVaqtPPOZDEaqIMgzliN806R1q+9du7pOc6W0W9lj2poHHnH7b9lFublhwrSpClJLedIkKKFJMECRpPWsbLQV4T09HoGS728EdeuD5ib3jPE7Fky0p9SipwAIQkZlrMCYHxGp7jvWzOFHGebTprLmITp+gnzhzi63vFLbbzoeQJW06nKsDvHUaj3SJ3FFsDcIv0llIDHiD1HKVVj5TbN5bTbYeUt1eQDIPCSQAVeLQEn27Gqi5Tym7+jLkBLYwB4zNiHlCtm1uJS3cPBokOONNZkII3lUjb8KG0CVT0fYwBJAzyBPEyFxpx0lvD03FmoqU9o2vJIRBAVmn1VCYEg61FluFys00mhLX9nb05jPOT7HjVhNgm6fLiEphBzohS15QfCP3p1M+w9qsLBtyZk2isN3Zpg9eB5CZME46t7h8W+R5l1QlCXm8uYanTU9ATr2otoJxIt0Nlab8gjyPKY7vygWrbrzOV5TrSspbQ3mUo6yUgHUCNSY3HehtUEiSugtZVfhg9Sf3llw1xRb3rKnmVEJQYWFiCnSdekR1Bj8KlHDDImWo0tlD7Xmr435RrZy3uksl8fq1pQ+EEIz5TlAWNUkmIkDpWbXAg4nZT6OsWxC+OY4Z44z4Tjf/AKlvPvdz/wA5f1Vyb28Z9D3an4B+gnVL/iNS8Qu2l3TeHts6Zg0kuvD+dU+8AawRodTXUX9ognE8NNMBQjBC5PnwH0EoeH1f+wYkNZ5+oO/+p39ulZr/AEmnTd/fVfL+ZuC7FSuHUoZT4jbJVCRqdlrgDcnX3zWuP+Lh4ThDga/L/F/oTSxdtO4cwy7iaihQSjzVFqhS0qHTQhZAI9afF7ZissgoAW+09DYyahnWrjxOSxx/H8TtWFsFtlpBUVFCEpKiIJIAEkdCd4rrAwJ89YwZyQMZJnOMHxRqxxfEfPFBsvQppxQMFOpgH2yPikjesFYLYd09a2p79LX2QzjOfz85zD5PV867xgsgo5mrciCMxcymDtMzHtqKuLNiW1w2VUhuOP8AUcA8RWlphzrFyUtvNqcDrSx4lk9h+9pCY9lK3VUwZGt09tuoD18QcYPh+c5RNWTjfDbpcBAcfStsH+ElAn3Egn+/WqAEVcZ1F1b0gNvQYPz4zYfKGkFjBwdQXGwR/SitLeSzk0Jw93yMl+Uj/SeD/wC+/wC9qlvvrK6D+3u+X+DI2GYm1Y4zf+eKDfOAU04oaFO8A/gPeiN6Bgth3SbKnv0lfZccZyPz84z75MblDuJ4m42kpQshSQRBgqUZg6id/jSo5diI9IKV09SseIm58dicOvI+xX/0mtbPdM4NH/XT5ic9W+Lnh3k26s7rKUF5tI1ACydR/SVf01hndVgT1Apq1+9+AJOD9Jm4r4ns38GbYZUlTq0tobZTqpCklMiIkRBE9em9S7qa8CV02muTVl35DOT0M6Lwvaras7Zt39ohpCVewhIEfDat0BCgGeVqGVrWZeRJmgm/bteIrly4WGkOMDIpWgPhaG/vQofCsMhbSTPU2Nb6PVUGSD/k/wAzN5Pb1L2LYk6jVCwkpMRIkQdehGo9hFTWcuxlNahTS1KeYzPHkiQPMb4wNXVg+0ZB/wCT+NKPdMn0of8AmT5D95rDdqtfDZKASEXJUsD+HafcCQazx/xfWdhZV9Iceqy38p/Etnc4cy3bqStWZKghO7SQkpOb+H1gmD3q1rqV4TD0dprq7yzjA4/X85zPx+Ft3+HPl4sNcvIH+WFhtUHdKtNcw321PSpt4MDK6HDUWJtyc8s4yJL4VbQ9ipdF8u6dabIWpNulLakkQBnQYJBIO2sezSU4vnOZTUkpptpr2gnx45+RnvyEtjzN5UCS+QT7kIj/ACfxppvdj0yT2wHl/kyhUhpD90qzxJdipK1Fy3uQAkqO5AkhQ6apJ+ETThk7Tj5zoyxRBbVv4cCv5/nEz4lir11w6446hKSHEgFKQkLAWgZoGg1JGmkipLFqsmVrqSrXhUPT9OB4S04k4vQnDrQ25aWFKQ0t1aM6WiEAnwkesAZ2Oxqz2eyMTDT6Mm9w+RgE4Bxnj+0qGLkKxuwPnvnhAUFO5UhAUUr8KQjTqDEncVXP/IOOZuVI0dnsbeXDrzHPMvuBUj9MYsY1CgAfeTP+BV6/fac2sP8A+WmVXCVqpxvH22x41LWlIHUnnAD47VVBkOBN9SwVtOzcgB/ieMK4jtE4Eu2Kkh8NuNlmPEVkqgxGo1Cp6Qe1QHXs8SbNPadaLOmQc9MTkVcs9+frC4wtlxYcWy2padlqQCR7iRNemVB4z4ZbXUbQTiff0czCxym4WZWMg8RmZVp4jOutMCO0bhxPCZ2mkpASkBKQIAAgAdgBtUypJJyZEbwe3S5zQw0HP4whOb8Ymo2jOcS5tsK7Sxx85OqZnNJx7B8R86LrC7Z9g6pZuEj9WYHqqCZ3E7jeI61kyvnInoU26bs9rgg+I6yTwPwy9bLubi5WhVxcqClBucqQCTAkAn1v7DfelaEZJ5mV1mpSwKlY9lfGbBdYQw4oLcZaWsbKUhJP4kVoVB6TlW11GFYgfOSLi2Q4nKtCVp/hUkEaew6VOMygYqcgzw9ZNqCQptCgj1QUg5fdI0+FRgSQ7DkZ9etG1qSpaEKUjVJUkEpO+hO2w2pgQGYDAM1HiDB8RN1zWF2z7B1DFwkeAwBKSEzuJ3G+1Zsr5yJ3U26fs9rgg+I6yRwTw09buXNzdLQq4uFAqDc5UgToJ1O/9hvStCCSeZldXqUsVa6x7K+M2xQkQdRWs4ZGscNZZzclptvN62RATPvga71AAHKXex394k/OY2sHt0ucxLDSXP4whIV+MTTaOeJJtsK7Sxx85OqZnIl7hrLxSXWm3Cn1c6AqPdI0qCAeculjp7pI+UytWjaVFaUIStWilBIBIG0ncxTAkFmIwTPlvZNtgpQ2hCTqQlIAPTUAa0wBBdm4kz7b2jbaciEIQn+FKQBr7BpTAEFmY5JkZvBLZKVJTbshKjKgG0wo+0RrTaPCWN1hOSx/WSbi1Q4nItCVI/hUkEfgdKEZlVYqcg8Z5srBplOVptDaeyEhI/sKAAcpLuznLHPznq1tG2xDaEIBMkISAJ7wKAAcpDMzcWOZHvMHt3VBTrDTih+8tCSfxIoVB5iWW6xBhWI+skrt0FGQpSURGUgRHaNo9lTiU3EHOeMjt4QwlstBhoNEyUBCcpPciIJ0qNoxjEubbC24sc/OfW8JYSEBLLQCDKAEJ8J01TpodBqO1NokG1znJPHzmZq0bSpS0oQlSvWUEgFXvI1PxpgSCzEYJi3tG0FRQhCSoyopSBmPcxudTvTAEFmbmZh/RLGdTnJazqBCl5EyQdCCYkyKbRzlu1fG3Jx85j/QVt93Y/5Sf/FNo8I7az4j+siDiVs33mQSrmBvmKVoEgaQB1J1qu8bts07s3Y9t0ziRMB4oL95eW6kJSm2IAXm9aSd+21Qr5Yjwl7tMK6ksB96bKDO1aTknwOCYkT2nWknBlLj3Erdq9bMqSpTly4EIA2GqQST7Mw06+zeqM4UgeM3p0zWqzjkol5V5zz4DSIBpE+BYJIBEjcTSTifSaSImkT7SJ5LgBgkSek0k4M+k0kQlQOxBpE+JWDsQY3ikYnqkTypwASSI99JODPVJE8hwTEie00k4lNxFxK3aLt21pUpdw6G0AbCSkEqPQDN8f71RnC4HjN6NM1oZhyUZl3V5zykRxK2q+VZBKuYlvmKVplGqYA6k+KfZ/im8bts6DpmFPbHkTiXK3ANyB7zV5gATKbjLHDZWjlwlAWUZfCTAOZQTv8AGqWNtXM30lHb2isnGc/tKniLjJdta2b4aSo3BQCkqICc6c2hjWKq1mFB8ZvRoxZa6Z93P2M3AmtZwSpwO/uHFvh9gNIQuGlBYVzEyrxQPV0A09tVUk5yJvclahSjZJ5+UtS4BuR+NWmODPVJE8pcBEgiPfSTieqSIpE5Kjhm2XxA62pBKOXz4zK/aEpUVTM7k6bVzbF7XE9s6m0aEEHrj6T7gmANXmK4oh/MppKgS2FFIUZMFWUgmIMe+ioGdsxbqHp0tRTn4z3wFcpYt8WZW8tu3YcUlKwZUgErT4dD4jlHTelZwGHQRrVLvSwGWYfrymp8QWrbNsxc2ltctHmApvHXAFOEhREICjvEyABA6zWTAAAqPrO2hmexq7WB4e6By+s23ynYKyvE8OzJJ84Xkd8R8SQW0gb6aKO0VraoLjznD6PvddPZg+6OH3nTrG0Qy2hpsQhCQlImYAEDU6nSugDAwJ47uXYs3MzmVrejCsRxFB0adZNy0J3UJOUD2krH9IrnB7Nz+s9hkOr09ZHMHafz9JVIL1lgSrhKlJfvHQVuD1glUxr0kAmf9uq8Vrz4zY7LtaEPuoOX5+cJO4y4RYsLJF3arWi5bUj9aFklzMQDIJjWZ0G2lWesIu4c5npNW+ouNVgBU54Y5STxhdl25wF1QhTigsjsVFk/5NHOShldKmyvUKOn+5N4rP8A79hv8iv++rP/AFFmWm/srfmP8Toa1AAkmABJPat55QnCsYsrZ22urhhi7uVBRUb55YQEwR6okZx7Ms69IEcbAEEgE+c+kqexLErdlX/xAz/8/WWvGLrjuG4OStXMUpHjnWcoAVPfrNWfJRZjpQq6i7hw48PrJ/HmHpwrDVIsytPnDyUuLKpVGQkwek5f7qqbB2aez1meic6vUZtx7I4fr/uQkYG5bv2rmH2N4wpCwHs60kOI0mRnOu+wA19gqNpBBUGX7dbEZb3U55YHI/pOwV1TwpxTyfcLM3lldqfzqyOL5aQshKFZEkrAGhUdBrOiRXJUgZTmfQ67VPTcgTqBnz48pMwrHn2uHFOIWrmJWW0rnVKSsDQ9IBIHbTtUqxFWZnZQj+kApHDn9p64g4PYtsLTesrWm6QltznhwysrKQesQc0iPZqZMmrCpuHOKNY9up7Jx7JyMY5Ykbi+1RdHBn3kfrLotoegkZkyjYT4Zzq211qHAbaT1ltK7VC9FPBc4+869h9khlpDTYhCEhKRJMAbanU11AYGBPCdy7Fm5mctteGrZXED7akEoS3zwMyv2hLas0zO6jptXOEHamey2psGhUg9cfTjPWP2trdXt1lZur95AyqAWENMESICpEag6QdQrfWjBWY9Ypa2qlMkID5ZJlVaXKl8MvhSirI8Epk7JztED3STVM/8Jm7KB6SXHUf4MsfKM5lwrC1RMFox3hqatb7izHQDOptHz/eS/J4BdYhcv3oUL5uMjSxAaQRplB6iY9kzuompq9piW5ymu/4qFSn3D18T5/n7TL5Ov2uNf75X+Xamrm0jX+7R8h/ia7wrwuzcYM++9nUtsO8nxnK3lGbRIMaqkmd6oiA1kmdWp1T16tUXkcZ85mxHFnlYFYILqk890tOOT+4FLABPaAPeBQsTWJVKkXW2ED3RkDzwJl8ovCtvZJs/N86EqfSFIKyQojZcE6KGokd6m1AuMSuh1Vl5ffx4eH2nY66p4MUianjnBIfu03bdw8w4EhKuWYzAdJ0IkaHcaCsmry27M7adaa6jUVBHnJ+DcMot7q5uUrUpVwQVJMQmCTp161ZUAJPjMrdS1la1ke7INtwIwlF6hS1qTeKzL2GUypQy6dCqdZ2FQKhxHjNW1zkoQB7HL/cq3fJghxlLL15cuIRoykkANj3QcxjSTsDoKr2ORgmbD0myuXRACefnLjizg9N6GCXnGnmDKHUbycsn3ykEEHSrPXuxxmGm1Zo3eyCG6GX+HWxaabbK1OFCQkrWZUqBEk9SauBgYnK7bmLYxmcq8o6m8Svba0t0rU824pDy8pAQmQDMjUCCqdvfNc1uHYKJ7eg3aaprXxggY850zEsDZftjbOIlkpCQBpATGWD0IgV0FQRiePXc6Wdop4zVW/Jqg8tD93cv27RlthavCI0AJG4jTSIGgis+x8TwnafSTDJRAGPMiXPF3CTd8hoFa2lsqzNON7p2/toDpBBA1qz1hpz6XVtQTgZB5gyDZ8BITcs3S7h919qZU4Qc2kAR+6kSdB3O9QKhnOeM0bXMa2rCgKfCbc4gKBSRIIgjuDWs4gcHImiN+TFAbWx53c+aqJUGAQAFdCTHiAMGNBIBM1j2IxjPCekfSbbg+wbvGWNzwM2u3tGFPORaqzIVAlUHQHSIA00qxqBAHhMV1rK7uAPal1xDgjV4wph4HIrqNCkjYg9xVmUMMGYUXNS4dec13D/J8lLzLlxdP3IY1ZQ4fCnsT3iB22HQRVBVxyTnE6n15KlUULu54m6VrPPmu8L8Jt2TDrKHFrDqiolUSCUhOkD2VRKwowJ1ajVte4cjlPmD8HMM2SrJRU6yskqzaHWD02giQahawF2ybdY73C4cCJSjyZoIQ05eXTlqgylhShGnQkdPcBEmIqvY9CeE6PWRBLKgDHrLjizg9u9bZSFqYUwZaU3+7toB0iBEERFWesMJz6bVtSxOM555l3hdoWmUNlxbhQmC4sypXtJ71cDAxOex97FsYz4TXcZ4JD14m8buHmHIAWGzGcCNJ0IBgAjUGBWbV5bdmdVWtKVGoqCPPpI73k/T5w+61dPsouDL7bZACpJJhW6ZJPfcgQDFOy4kg85ca87FVlBK8iZ7Z8n7SbJ6yDrnKdcC50lMFJgaajwjf207Ibdsg69zcLsDIGJLxrg5u4t7ZhTi0ptykpUIlWVOUTpH4VLVggDwmdWsat2cD3s/eZ7/AIWQu9avUrW282MqssQ4nsoH2Eifd2FSUBbdKpqmWk0kZB+3ynzAuFUWyrtSVrV50oqVMeEkqOkD/a69qKgXPnJu1TWhAR7s8YLwi3bWTlmlxZQ4FgqMSM4gxpGlQtYC7Yt1bWXC0jiMfaUPE+AM2mEptlMvXLKFyVIIDjclSs40I0Jy7bHXrVHQKmMZnVp9Q9upNgYKSOvI8uE0e4t2btdm3au3l0/zElRfzEMoESn+EQdSRPq71jgNgDJnoqz1B2sCqMdOpnea7Z81FIikSNiV+2w2p11QQ2n1lGdJIHTXc1BIAyZeutrGCqMkz3ZXSHW0ONnMhYCkq7g6g60ByMyHUoxVuYmaplYpEUifAKRPDNwlebKpKspyqgzBG4PY6jSmZJUjnMlJEUiKRKR3i2zTcC1L6eeVBOQBR8R6SBAPxqnaLnGZ0DSXGvtNvCXdXnPFImK5uEtoUtZhCElSj2AEk/hQnElVLEKOZkfDsWZfZD7TiVNGfHsNCQd4iCDUBgRkS71OjbGHGS2nAoBSSCkiQRsQdQRUyhBBwZ6pIikRSIpEUiKRFIikRSIpEUiKRFInwJA2pE+0iKRNJ4nxPEEvrS2u1tbZCQUvXCx+sMCYE+ETpqOkzrAxdnzw4Cehp6tOUBbczHoOkobniVy/wG8cdSkOIUGyUbKhTagQJMaK79KoXLVEmdS6ZaNairyPHj9ZjssXxS2w1i6Qm382bbQOUQSsoEJzk7AneBsCN4NAzhAekl6dLZqGrJO4k8emfCX+OcauEWTVkhKri8SFp5nqtpIkkxud/wAp0O1Xaw8AvMzlp0a+21p9lOHDqZitOJby1vWbTEOS4l/9k80CPFMQQfbA26gyaB2VtrdZZtNTbSbacjbzBlhhXETzmL3VmrJyWmwpMDxSQ2dTP+0elSHJcrMrNOi6VLRzJ/mQbLiG7uH8Tt2yyFMQGSpJjUmcxEk6DoKgOxLDwmj6eqtKnOfa5/6lb5EE3Hm6iS15rmVA15mfwanplj41XT5x5Tb0ua+04Z3cPlibzxNdXDdutVq0l1791KlAJHdRlQkAdJ7Vs5IHCebp1rZwLDgTScP4uvGr63trh60uEvGFcg6tHsY9vfcTtWIsYMAcT0X0lLUNYgYY8es6PchWRWSAuDlzbTGk+ya6DPJXGePKcn8mVvdHEL5SvNyEvnzkwZKpd/ZGNE5+8aRXLUG3Ge56QarsKwM8uH25/SWHDHEuKXzig2LdLTL+V1agZUkkDKkSdQATMiZHxsjux4THUabS0KN2ckcPnLzgziR65u8QZcyZLd3I3lEGM7idTOphIq9blmIPSYavTJVVW682HH9B/Mg4FxO9c2mJrdDaixzEoGTwkJQowoE+IGNR1qFclWz0l7dMldtQXPtY/fpNXx29ef4fbcSm3bbKzzUNoyDR2E5EjQeISZrJiTVmdtKImvKkknHAk56cczpHBCbgWjXnJaKsqcnLmAjKnKFSPW3npXRXnbxnkavs+1PZ5+vjmX1XnNFIikRSIpEUiKRFIikRSIpEUiKRFIikRSJzC9wK6RiVy8qyRepdjkLWtOVrsCFTAG23TTc1zlWDk4zPYW+ptOqB9mOeBzmHCuFLxvCb+0Wz+ucdzN5VohYlsEg5tB4CfFGhFQK2CFZazVUtqq7QeAHHy5/zPVxY4qcPbw7zVHiQlJf5qcqU6HKpO+ZPqkiZgkTQh9u3EhX0ovN+7qeGOv5xljjfCNwwbC4sgl12zbDam1HLzExBgnQEyrfv7INmrIwV6TKnV1uLEt4BznPhPLeEXmIX9vc3TAtmLbVCCsKUtUz02Egb9B1nRtZ2BIxiSbqdPQ1dbbi32EYhht7a4s7eW9t5y2+2ElIcSgpICBqVfye7WhVlfcBnMJbTbpRU7bSp8M+P8zPwRgN21d37t0hKfOIKVJUCmTmJA1mE5okgTFTWjBiT1lNXfU9Va1n3fz7zx5LbC8tErtbi2yNpKlh7OCFE5QEhI1ggEz/aopDLwIlvSL02kWo3HhwxLDyo4LcXVmG7bxKDgUtvNlzpAIiZAOpBgnp3Aq1yll4TL0ddXVbus8OfhNZTgF0u7sX0Yc3bMsLGZtC0ZoMZlq2kDoNVaHvWe1twOMTrN9QqsQ2FiRzwcfL84Tq1dM8WaXwJgj9vdYk483kQ8+VtHMk5k53DMAkjRQ3jesq1IZsz0NZcllVQU8QMH7R5McEftW7kPt5Ct8rT4kmUkDXwkx8aVKVBzHpC9LWUoc4EqbHDb+xxC9Wxai4bul50r5iUhJKlK8U6wCs9NYEVQKyscDOZu9tF9CB22lRjlz/MTJwlw3ds2eJtvNjmvczlwpMLKkKAI8XhBJ/ejfWpRGCsDK6nU1PdUyngMZ8uP5ymJHCl0cA80LcXAJVyypOsO54zA5ZKfbUdm3ZbessdXV37tc+z/rEtLPEMTTZMhFkkPIWltSFuJMtpQBn9ZMEq0yyasC+3lMGr0xtOX4Yzy655Td62nnxSIpEUiKRFIikRSIpEUiKRFIikRSIpEUiKRFIikRSIpEUiKRFIikRSIpEUiKRFIikRSIpEUiKRFIikRSIpEUiKRFIikRSIpEUiKRFIikTA60snRcDtlBpE8chz7X5BSI5Dn2vyCkRyHPtfkFIjkOfa/IKRHIc+1+QUiOQ59r8gpEchz7X5BSI5Dn2vyCkRyHPtfkFIjkOfa/IKRHIc+1+QUiOQ59r8gpEchz7X5BSI5Dn2vyCkRyHPtfkFIjkOfa/IKRHIc+1+QUiOQ59r8gpEchz7X5BSI5Dn2vyCkRyHPtfkFIjkOfa/IKRHIc+1+QUiOQ59r8gpEchz7X5BSI5Dn2vyCkRyHPtfkFIjkOfa/IKRHIc+1+QUiOQ59r8gpEchz7X5BSI5Dn2vyCkSVSIpEUiKRFIikRSIpEUiKRFIikRSIpEUiKRFIikRSIpEUiKRFIikRSIpEUiKRFIikRSIpEUif//Z"/>
          <p:cNvSpPr>
            <a:spLocks noChangeAspect="1" noChangeArrowheads="1"/>
          </p:cNvSpPr>
          <p:nvPr/>
        </p:nvSpPr>
        <p:spPr bwMode="auto">
          <a:xfrm>
            <a:off x="155575" y="-1836738"/>
            <a:ext cx="5057775" cy="38290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7284" name="AutoShape 4" descr="data:image/jpeg;base64,/9j/4AAQSkZJRgABAQAAAQABAAD/2wCEAAkGBxQTEhQUExQVFhQXGSIbFxcYGCEgIBsgIB8dGx8gHx4fHigiHB4lHBwfIz0iJikrLi4uICAzODMsNygtLisBCgoKDg0OGxAQGzAlICQtLDQ0NCwsNzQ0LC80LC8sLCwsLCw0NCwsLCwsLCwsLCwsLCwsLCwsLCwsLCwsLCwsLP/AABEIAMMBAgMBEQACEQEDEQH/xAAcAAEAAgMBAQEAAAAAAAAAAAAABAUDBgcCAQj/xABHEAABAwIEBAEJBAkACQUBAAABAgMRAAQFEiExBhNBUSIHFBcyYXGBotJTVJGSFSMzQlJygqGxNUNic3STssLRFiXB4fFj/8QAGgEBAAMBAQEAAAAAAAAAAAAAAAECAwQFBv/EADcRAAICAQIDBAkDBAIDAQAAAAECAAMRBBIhMUETFFFhBRUiMlJxgaHwkbHRMzTB4SNCYnLxJP/aAAwDAQACEQMRAD8A6niXGNmw6pp17K4mMwyKMSAoahMbEVsmnsYZA4TnfVVI21jxkb0gYf8AePkX9NW7rb4Sn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nscd2P2/yL+mo7tb4Se+U+P2M1TjDgO6ubx55stZF5YzKIOiEpMjKeoNdNGqRKwpnJqdFZZYWGJTei+97sfnP0Vt32vzm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klHk3vAAJZ/Ofoqve6/OW7hd5fr/qdfry57UUiKRFIikRSIpEUiKRFIikRSIpEUiKRFIikRSIpEUiKRFIikRSIpEUiKRFIikRSIpEUiKROc8I4k4zimJW77q1ISC6jOokISDmgSTHhcG3asEJDsDPW1VavpqrEGOhx1P4JrfA3EF0cRZdeccLF4p0ISpZKRqYASTAhQCdO9Z1s2/J5Gdesoq7uVUDcmM8JYIxN567xt1LzobYYcQhIWcqVBJSFJAMA/q1GR3mrbiSx8Jl2SJXQpUZYjp08PvJXCflCZYsGOf5y8oSHXQkrCCVmAtajvBGgkxFSloCjMpqfR72XtswPAcs8Ogm7YvxTbW9ui5ccltwAt5RJXIkZR7u8e2tWcAZnnVaWyyw1gcRz8pG4e4zt7p0shLrTwGblPIyKI7jUg/5qFsDHEvfo7Kl38CPEGRLnyh2qHH2gh9brKspbQ3mUqJkpAPqjLqTG471BtXJEuvo+0qrZAB6ky24Y4kYvmi6wVQDlUlQhSTEwRtsdwSKujhhkTDUaZ6G2vPnE3ErNiltb4XkWvJmSAQDE66iNAT12NQ7hecnT6Z7yQnMT5xBxMzaKYS5nUp9WRtKACSdB1I0lQHxozhcZinTPcGK/9eeZEx/ja3tneRldefiS0wjOpI3k6gDTWJmI7ioawKcTSnRWWrv4AeJOJM4d4mt71tTjCicmi0KEKSexH/yNN+1SrhhkTO/TWUttcc5jwXipi6tXLpsOctvNmzAA+FIUYEnoe9FcMMiTdpXqsFbczJfD2Nt3jCX2goIUSBmEHQkHQE9RUqwYZEpfS1LlG5yNxHxOzZ5A4HFuOTy2mk5lqjeB2HvqGcLLUaZ7skYAHMnlMHDvGLF24tlKXWnkCVNPIyqjTWJPce3Wi2BjiWv0j0qGOCD1ErLzym2iFLARcONtqyrebbltJmPWJHX2a9JqhuUTZPRtrAcQCehPGWuIcY2zItVKzlu6jlOJT4dcsZpIKfWnboe1XNgGPOYpo7H3gc15j+JnxfiVm3fYt1hanXzCAgAxqBKpIga7+w0ZwCB4ytWmexGccl8ZZXzpS2tSRJSkkDuQCRVjymKgFgDOdM45ceZWBULsqcfi4P8ArDEk9PA2VkaaeERWAY7RznqNTX2tmNvAcPD/AGcfebR5Qsb80sHnAYcUMjffMrQEe1IlX9NaWttXM5NDR21wXpzPy/OE1HyX4nctXTlneLWpa20ut51FREpCiAVGfVVt3SaypLA7Wnd6RrqesXVDABIOPz8zNwx/jO2s30MPZwpaCsEJkR4oG85iUwABuRWrWBTgzgp0dlyF05Azzw7xpb3bqmUpdaeSJ5byMqiO4EnoQY3otgY4k36OylQ5wQeokW78oVqh15nI+t5pWUtobzKWdZKQDqBGpMbioNqgkS6+j7WVXyAD1J5fOfLrilq7wy7etVqCkMrkeqtCshI2Oh9oPx0oXDISJK6V6dSiWDmR8jxmPgvG0tYQzc3TpgJUVLWSonxqAHUk7CKVthMmTq6S2qausfp8pnwbygWtw6hrK8ypzVovN5Q52ymSDP8Aei2qTiVt0Ftalsg454PL5yC7ZvecYoovXIYLQCVBK/AuDPJTMqgAHMmJJjpUYOW4y4dNlQ2jOfLiPM/zNg4NYeRZW6bgqL2SV5ySqSSYJOsgGKugIUZnNqmRrmKcsy6q854pE4v5YFLtb4PN6ecWymle3dCvlKa5L/ZbI6ifQeiwttOxv+rAyy4zwY2mGYe6hI5lmtCle9UKV+LgTVrF2oD4TLSXdtqLFJ4OD+fpMXBFsf0LiVwv130vKnuAgj/qK6isf8bHxzLath3ypByXb+/8YmfD0D/0wrQaoWT7+aakf0ZSwn1kPmP2lPxC2tNpgb+YoabACnQkK5ZOQhWU6H1SY/2aq3uqZvQQbb05k9OWecusKDdxilur9ILu3mUlQUi3QEBJBBSpaCI37HcDrVxguOOZz2bq9Mw7PaD4k5/QyX5O0j9KYueodifetyf8ClXvtKa7+2p+X+BPXkkHjxL/AIk/5VU0/wDb5yPSfKr/ANZs/HOC+d2L7IErKczf8yfEn8SI9xNaWLuUiceju7G5X6f4nPeArpWJX1s6ucljbpSZ6uapCvjv/TWFZ3sD4CerrUGmpZRzdvtLDh7EWrHFsRF4oNqeIW04vQFEqMBXuKfykdKspCud0yvra/S1GoZxzA8fz9568nw5+I4ldMgi2XKUmIC1SDI/Aq/qE70q4sSOUjW+xRVW/vD7D8/aU/A+PsW+FXlu6sJuMziUtGcyipASABEnxaezrVK2AQg850ayh7NUjqPZ4cenObl5H/8ARbP8y/8ArVW1HuCef6U/uW+n7Sv8p7NsXrUuvP2r2oauUDwJ7hZzAj4bZu0xW7GRnhNfRzWBX2gMOoPM/KQOEcbuU4gbc3DV+3yiovNpEpgGAVgakkAQSr1hrvVUY7sZzNNTRWaO0ClDnkev0mv3fEJubC5W7doZJJCbFlpKSTpqoxnUI3Ps36VQvuU5P0nUunFV6BUz/wCRP4Js91hPnXDrOTVbTQcQR/EicwHty5h760K7qhONLey17Z5EkfrI/k+uVYliCr5weG3YQ2mf4ynxEfHP8FCoqO9t3hL61RpqOxH/AGJP06f4nVK6Z4sUico8pinb7ELfD7fIS2C4vP6uYjMM8A6BA+Oeua3LMFE9v0eFooa9+vAY5/T6/tK7i+3xG1ftsRuvN1cpaUSxM5dTCpA0IzCfbVXDqQ5mulbTWo1FeeI6yx41xRlGM4dcLMs8kKzRIAJchXuEhXwq1jAWAzLSVO2ksQc8/wAcJJevm7zHrRdooOJZaPOcRqIhcCevrAf1eypyGsGJQI1OicWcMngJE4Yxq3tsYxLzhSW86yEuK2EKJKZ6E7+3LUIwFjZl9RTZZpKtgzjpI+DkOox+5aBFu4hYQYgKISskj8Z/qqBxDkcpezKNp62PtAj6cR+fSRcZtHF8N2hQCUtuZlx/DmdTPuBUKhgTUJep1X0g4PUcPtJd261dvWSFYou5WVhbSW7VAKCIPiy5SnTodoJjSpOGI9rP0mahqlciraMYOWPH5Z5zsFdU8KKRFIikTBc2TbkcxtC8u2ZIMe6RpsKggGWV2XkZ7fYStJStKVJO6VAEHrsfbUyASDkTyi0QEcsIQEQRkCRlg76bazUYkliTnPGfBZt5OXy0cv8AgyjL32iN6YEb2znPGfTaoycvInlxGTKMsdo2imI3HOc8ZjscOaZBDTTbYO+RITPvgUAA5SXsd/eOfnMjNqhKlKShKVK9YhIBV7yN9+tMSCxIwTFvaoRORCU5jKsqQJPcxuaYgsTzMgcRm75Q8yDJdza86Yywdo/ezZd9Imobdj2ZpR2W7/lzjylZwBwubFhSXFBbzqyt1Sdp6AEgEgb7bk1WtNo4zbW6kXuCowAMCX99h7TwAdabcA2C0hUfiKuQDznMljJxU4+UysMpQkJQkJSNgkQB7gKmVJJOTMAwtnmFzkt8w7ryDMfeYmowM5lu0fbtycTNb26G05UJShI6JAA/AVOJUsWOTF1bIcTlcQlaTulQBH4GoIzJVipyDiY7LD2mQQ02hsHcISEz+AoABykvYz8WOfnPCcKYC1LDLWdQIUrImVA7yYkzTaJPavjGTj5ys4itbpLAbw9NugmQrOCAkEHVISIzT3FVYNj2ZrQ1RfN+T8p54E4b8wtEskhSySpxQ2Kj2nWAAB8KVpsXEnWanvFpfp0mw1ecsUiYEWbYWXA2gLO6wkZj7zEnYVGBLbmIxnhPdxbpWnKtKVJPRQBH4GpkBiDkTU8U4UcXidpdI5Qt2GyhSNQdQ4ISkJyx4h1HWsihLg9J3V6pV0z1nO4nP7TZ7LD2mQQ02hsEyQhITPvgVoABynG9jP7xzNXwHhFTd3fu3AZcZuVAoR62xUfEFJidek1mteGJPWdl2rDVVqmQVm1otGwjlhCA3EZAkZY7RtFaYHKcRZidxPGfWrdCU5EpSlH8IAA130GlTiQWJOTMFnhTDRKmmWm1HcoQAT8QKgKBylmtdhhiT9ZMqZSKRFIikSjHEzZvjZBKuYG+YpWgSNoA6k61TeN22dHdm7HtumcS6W4BuQPeavMACZ6pImG7ukNIK3FJQhIkqUYA95NQTjnLKpY4UZM1PhXjpN9evsNIHJbRmQ5JlcFKfVjQST7Yis0t3MQJ3anQmilXY8SeXhPGPcaupul2llam5daTndOfKEjQwO5gj8Yg0aw52qMxTokNYttfaDyk7BeNWX7Bd6QUJbB5qNylQAOUHSZkRtMjapWwFd0zu0T13CnnnlKKy8o7uZhdzZlm1uFZWnuYD7iRG34aSRNUFx4ZHAzpf0cmGCPll5jE6JW88qeSsCZI0312pJxPqTOo1FJE+BwTEie060k4M+k0kT4hYIkEEdwaSSMQpwCZI0312pGJivLjI0twQcqCoe2ATUE8JKrlgJT8EY+q+tE3CkBBKlDKDOxjc1Wt9y5m+roFFpQHMvUOAzBBjeDV5z4M9UkT4TFIiaRGbr0pE+IWCJBBHcGkkjE+hQpIgKpE+0ieEOAyAQY3g0k4MOOBOqiAPaYpABPKes3XpSRPhcEgSJO2u9JODPVJEUiKROSo4atl8QOtqbJRy+fGZX7QlKiqZncnTaubYvaz2zqbRoQQeuPpM+AYS3it5fuXuZwMucpprMQEJlQmARqcv4yfcVQ7EtK3WtpKq1q4ZGSfGTPJZcLbuL+yzqWzbuQ0VGcozKTln3AabSD3q1JwSvhKekVVkruxgsOM3vFcMauWy08nO2SCUyROUhQ29oFbFQRgzza7WrbchwZoXCbKUY/fpQkJSllISlIgAQzoANqwT+qZ6epJbQ1k+J/zPvAumM4qFetIj3Zv/BFTX/UaRrP7SrE0/D0k4NipT6huERH86Cf7ZaxH9NvnO98DWVZ57T+xltx6QcCw4DUnlR/ylVez+msx0X97b9f3nX2gconeNa6p4J5zlOF4G1eYziTb+ZTQIUWwopCyIAKspBITJ/GuYKGsYGe1Ze1OkqZOfHj4SPh1+5Yfpi3YWotsJCmZM8sqMae7N+KJ71AJTcB0lnRdR2Njji3Pzx+feVtrgK12bT1vaXnnphxN3zEwokyf9ZtGg0naetVC+zkA58Zs14W4o7rs5bcf6mx8UPO3d7htjcFTTbrQcfQDGZeVRKCR0BRH9XurR8syqZyacLTTbcnEg4Hy8fvMd5YJwzFrJFmVIaufC6zmJTvlzak95/pPQxUEbHG3rLLYdVpXNvEryMwYHgLN5i2Jtv5lNpWFcoKKQoyQCcpBOWT+aiqGdsy11706WopzxzkrgvMwvFrJKythkKLUmckhUp/x8QT1NTXwLLM9Xh1puIwTz85r6MVcY4db5SikuvqbUoaEJOZR16Tlj3TWe4irhOvsls153dBn9pYpwJ1h61dw+xu2FoUA8VrSQ6jTNmGc677ADX2CrbSCCoMx7dbEZb3Ug8sDkf0nYK6p4UqeK8IF3aPMHdaDl9ihqk/mAqrruUib6a41Wq/h+Gcmfxld3hdjh6TD7j3JWCNQlsiJHsCkH+k1yltyBZ7a0inU2XnkBkfX8M2Hi23DuI4fhRKkWnKzKSkxnyhcJMdIbA/qPsrR+LhOk5dMduns1PNs/py/mYn7BOGYvaN2hUlq5EOs5iRuRm1J9/wPQxUY2OAvWSLDqdK7W815GTvJ9/pTF/8AeD/qcq1XvtM9b/bU/L+I8kx/W4n/AMSf8rpTzb5x6S92r/1kzyx4q4xYfqlFJdcDalAwQkpUowek5Y9xNTexC8JT0VUtl/tdBmeUcA2lq5bPMPKtloMFWf8AbdYOYxrB0HQ+wQ7JVII4QdfdarK43A+XL9JV8UW1rc4i4jk3V88hASWUqCGmpj9+UkE77nUntpVwrN4zbTtbVQDlUBPPmT9OMp+GHFfoPEkKKobWpKUlU5RCNAe09tN+9UT+m06NQB32ojqB/mYsW4aZTgjV7KzchLZDhWrQZgkJAmAlKTpAnSjIOz3dZarUudYaeG3jwx5TrXDdypy0tnFmVLZbUo9yUAn+5rpQ5UGeHqFCWuo5An95ZVaYxSJqeOcEpfu03aLh5hwJCVcsxmA6TuJ2O40FZtXlt2Z206011GoqCPOecW4FSt9dxb3D9q65+0LR0X7SOh9s76761Bqycg4k164qgrdQwHLPSWfCvDDNi2pDWZSlnM44sypZ9p7CdB7+pJNkQKOEx1Ope9st05AdJd1ec8orDhhDV8/ehayt5ISpJjKIy7aT+5/eqBAGLTpfUs1K1EcBK7iPgRu5fNw2+9bPKTlcU0YzjQa7dABvGg0qrVAnIOJrRrmrTs2UMOmekssJ4Ut2LQ2aU5mlghzMdVlQgkkRrEajaBG1WVAF2zKzVWWW9qTxHLylBhvkyabcaUu4uHmmVZmmVq8KTM7bb6wAJ6ztVBSAec6bPSbspAUAnmRzm91tPNnJ8PwA3GL4iQ68wtJBbdbMbwCD0UD29grmCZcz2n1Ar0tYwCOoM3Ph7gti2ZebJU8bieetwypyZ0PYak95JM1qtYUEeM4L9ZZa6ty28sdJTJ8mDcBpV3cqtEqzC3Khl3mJ7e4DcnfWq9iOWeE6PWbZ3BBu8ZfcS8Is3iWgStpxn9i40cqkbaD2aD3RpFXesNObT6t6SccQeYPWRMC4JQzcedPPO3NwBlSt0+oNfVHTQnr1PeoWvByTky92tZ6+zVQq+XWajg/D6rjFMTUl163cSv8AVutmNCSFAjZSTA07gVkqZduk7rdQK9NUMBh1Bm7cO8INWjLzaVLWt+ea6sypRII/tJPvJ3rVawoxPPv1b3OGPADkOkw23A1umwNisrW0SVBRgKBJkEECJB9nvmgqG3bJbXWG/thwMh4d5PUJeZcfuX7kMfsUOHwo6j3xA7bDoIqBVxyTmaP6QJQqihd3PHWS8MwtYxW5fHN5RaSk5/VKzl/ZjqAlIk9yR0NSF9smZ2Wg6ZU4Zz05485sOJXyGGluuEhCBmUQCYHuGpq5OBkzmrQuwVeZnMvJ/haLnFLq/bbUm3BPJKkxmWvRSh8Mx9mYVz1rly3SevrbTXpkoJ9rr8h0/PCbvxTwo1e8tSlONPNGW3m1QpO34iQD3HQjWtnQNPP02qejIABB5gyJgPBKGLjzp5525uIypW6fUG3hHTQkb9T3NQtYByeJl7tazp2aqFXwHWYcQ4CSu6cuWbq4ty7+1S0oDN7j+6evXXaKg1ccg4lk1xFYrZQ2OWZYcJ8JtWHODKllLqs2VWuWJgA7kQeutWSsJymWp1b6jG/pJ+P4M1dsLYeBKFdjBBGoIPQg/wD3IqWUMMGZU3NS4dOYms2fk6QHGlXF1cXCGDLTTivCI2nvGnbYDbSsxVx4nM7G9IHaQiBSeZEkYjwKld05cs3T9up4Q6GiBm6aEjwnTfXXaKk1ccg4lE1xFYrZQ2OWZ9w/gFlm2urZDjnKuDMGCUfymNdIGs7UFQAI8YfXu9i2EDK/eTLzhFtzD02BWsNhKU5xGbwqCh0jp2qTWCu2Zpq2W/tgOPGXGF2QZZaZSSUtISgE7kJASCfbpVwMDEwsc2OXPUkyVUykUiKRFIikRSIpEUiKRFImIXCc5RmTnAzFM6gbAkbgTTMnacZ6TLSRIb+JtIbcdU4nltznUNQmN5idR2qMjGZda3LBQOJnvD75t9tLrSszaxKVQRI2660BBGRDoyMVbmJJqZSKRMSLhBWpAUkrSAVJB1AMwSOkwfwNMydpAzjhMijAk6AUkSlseLrJ53kt3LSnNgkHf+U7K+BNUFik4BnQ+kuRdzKQJKxfHLe1y+cOoazzlzHeImPdI/GpZgvOUqostzsGcTzhGP210VC3eQ4UwVZTtO3+KKwblFtFlXvjEs6tMoApEgY1jLFo3zbhwNomATJk9gACSfcKqzBRkzWql7W2oMmfcHxZq6aDzC87ZJAVBGxg6KAO9SrBhkSLanqba4wZJXcICkoKkhagSlM6kDcgbkCpzKbTjPSRLTGmHXnWEOBTrX7RMHwz7SIPwqoYE4mjUuqByOB5Swq0yikRSIpEUiKRFIikTn2K8VXL169a2jlswhgDO6+fWV/Ckdp026HXYVgXYthek9OvS1JStloJLcgJlwPie7vLS5DQaTfWy8pAGZDkTEa6ZoIBmJAOx0lXZlOOYkXaaqm1S2djD6j/AOSrwnj27vXLa3tm0ofgm7UtBKUZTlJAkR3g9SE9zVVtZsAfWb26CmhWsc5H/XHX8/3LHF+JL79KKsbYMkFoKCnAfBsVKMHxaSAO5HarM7b9omNWmo7t21mefTr5SRwxxLci8esb4NlxCOYh1sQFJ03HuPs2IojncVaV1Gmr7Jbqc4Jxg+Mo2+NL65Q9c27lo0y2Ty2XT43AkSZ10JHu109pr2jEEjE6Do6K2WuwMSeZHISxxDyhLVZ2a7ZtPnN4vloSuSlBSoIUTG/iIjbQz0ipNvsjHMzNPR4Friw+ygzw69RLTCH8UbuUtXSWn2FpkvNDLy1awCCRI0jQdQe4qy7wcGYWrpWr3Vkgjoes1Lglu9/S95K2MwUnznRUKT//AD00PvrOvdvM7dWaO6pgHrj/AHOk8Rh02z3IKA7lOUrnL7ZjX1Z+MVu2ccJ5NGztBv5eU5Twki4/Qd2VKb825TmRIBz55EknbLE1zJnsz4T2tUa++JjO7I+WJIw7F8StsJYuWvN027SQOWoFS1jPlzE6AeI7AjTWakM6oCJD06a3VNW2dx69Bwm8YvjN0uzYesm287yUKUp1QCWkqAJJkiYnp7dOlbFmKgrPNrpqW5ktJwM8usoeHOLLo35snXra4zNlSHWdkqAJhUadDI3291UWxt208Z036SoUdsoK8eRlZ5NkXn6Sv5WxAdHnWivEf1scvTQZp3jSKrVu3mba8093rwDy4fbnN54+t3HMPukMglZb0A3IkFQHeUyIrawEqcTztEyrepblmchx+/sThdoLdKU3jZSVqQgpWkgELKlR1XBGvaNq5WK7BjnPdoS/vL7/AHDnmeB8MD5TaeN0XFzd4eUWarlCWOYUkQ2VLGoKiMojKkx7hWlmSw4ZnFozXXVZl9pJx58PLnLryc4pbrduGBZps7puOahMQoAxIIA2J/uIJmr1MMkYwZz66qwKrl9ynlNh4wx9NjauXBTmKYCUzGZRMAT26+4Gru20ZnLpaDfaEE07EMfxa0YRe3AtlsnKXGUghSArbxd9QNzB71kXsUbjO+vT6S5zUmQeh8ZA8qz7r6bB1tTZtnVIU0FA5s6gTKtIyZSNN96i4k4I5TT0aqVmxWzuAOfl5ec6bg7TqWUB/ll2PGWxCZk7A67RXQuccZ5FpUuSmcec5i+3enH1hC2A7yyUlQVl5U6A6Tnj4TXP7Xaz1waO4jIOM/f+J6ww3RxjEkWnKStUZnHZIQBGyRuok9dNDQbu0bEWdl3So2Z+Q6y/4O4ydW1feeBPMsieYpsaKAz7A9ZQrtOmlXSwkHd0nNqtGqtX2XJ+Wfp/Mok8a4gq3N8F2QaBJFqT48gVl3mc3/7HSqdo+N3CdB0enFnY+1nx6ZlnjPGtyX7BNmlsi7azBLnQmYkg7J3IG+Ugb1ZrDkbesyq0Veyw2k+wen51mC04hxQ3r2Hk2yngkLD2UhKEwCfCNVesAB0PcVAd922WbT6XsVv445Ylz5PeJH7lV0xdBHOtnMhUgQFSVDb3oOumhGlXqctkHpMNdpkqCPXyYdfzzm5VrPPikRSJzDGOF3mL9+4RYtXzFx4siykKbX19edCZ2G0bRrzshDE4zmexVqkehazYUK+HUfSWmFWV7bWTy27O2TdumENMJQgIGsFxRVlUUydBPTuYsAwXgOMxsemy4BnJUdTk/p4ZlDhnBl9YrtrtiXn1z540VpE5jmPiUQCRtMnxAESCaoK2XDD6zps1lF4ap+AHunH5/wDJ6xR64Tj6l2zYccTbgqaUoJzJyiUhWoCpIPbShz2vDwkVis6HFhwN3OXXDWCXT9+9f3jQYCm+U0zmCjGgJJHx9sk7ACborFizTDUXVJQtNRzxyTNctOFbq0S7bjDLe7JUSzcr5egO2cK1MbxprO4rMIy8NuZ1tqqriHNpXxHH7S8x/g+4NvZOMoYF1aL5nKaTkbUSQohOu4KU6kifEdJirtWcAjmJzU6ysWOrk7WGMniZY4XdYpcXTanGRZ2yB+sQVIWXD2BiU/20nfpYFyePATGxdLXWQp3MeXMYkCyw69tcXuHUW3Nt7lSJczpGROmYwTJI106wIqoDK5OOBmr2U26VVLYZc8Mc5vt01mQpP8SSPxEVuZ5inBBnL+HcGxBvD7qwctIHLc5bnMT41qIhIE7EScxPQbVzKrhSuJ7N92na9b1fqMjHIS3uuHrk4CLQNTcZEjl5k7hwKPizZdtd6sUPZ7eswXUVjW9rn2cn9pA4p4Zu12eGJQ1zfNko59sVgZyEo0mYMZVJ6+tpNQ6NtXymun1NIttJON2cHHLnPuDYDdjFGLs2TduwEKRy21o/ViFAFQESST+6DA32oqtvDYwJFt9Xdmq3lmznJB4/L/clcO4beWuKXZ83z2904FF7OkZEjOr1ZknxxHs61Khlc8OBlL7KbdMntYZRyxN5xJDimnAyoIdKTkURICo0kdRNbHOOE85CoYbhwnMb7B8Uv0N2lxbtspDgU/chSP1gExCU9YP4xtXOVdxtInsJdpdOxtRieHAeE2fiMYiw+07ZpD9sEZV2xKUkEaBQUde3U9dNdNG3g5XiJxUd3sQradreP+pF4H4fuRd3OIXiUtuvDKlpJByp8O5BiYSkfjtUVodxZppq9RX2S0VHIHXz/CZdcdcPm+s3GEkJWYUgnbMkzr7CJE9J61exNy4nPo9QKLQ55TUMWt8VvbZFi5aJaEpD1wXUlJCYMhIM6kA6T206ZMLGG0id1TaWiw3K+eeBiWfGnC7q2MPZtkFabdxGbxJEJSAJOYiTp0qzocADpMdLqVD2PYcbgf1M3ytp5s57xBh16ziwvba284QpnlkZ0pg+2T7Ae1YMGD7gMz1KLKX03ZWNtOc8pP4ZwR9rFL99xvK09HLVmSc0R0BkfECrIpDkzLUXI2mrQHiOcgcM8JvBeMJfQW27tRDasyTIJe8UAmIC0mDFVSs5bPWbajVoVpKHJTn9v4lBYcN3jLItv0VaOupVAu18tSSkqmVAjMYGneOmmtAjAY2j5zpfU0u/adqwHwjM2S/4af8A0hhriGkcq3QUuqbyoSkwfVQVSBJ2E1oUO5T4TjTUp2Fqk8WPDPH7yTZ4I+nHH7otxbqYCErzJ1VDemWc37p6dKkKe0J6Sr3odGtWfazn9584EwN9i7xJx5vIh90KaOZJzAKdMwCSNFDeN6itSGYmTrL67KqlU5IHH7Tda2nnRSIpEUiKRFIlWnAGRdm8g88oyE5jGXTpt0qu0bt027d+z7LpLSrTGKRFIikRSIpEUiKRFIikRSIpEUiKRFIikRSIpEUiKRFIikRSIpEUiKRFIikRSJrGO8c29s8WMrzzqRmWhlGYoGh8WojQg/Ed6zawA4nZTorLE38APMzKxxnarsl3qFKUyjRYCfEkyBBE7+IHfY07Rdu6VOjtFwpPMyPg3H9pcuKQ2VgIa5qnFJAQlICSqTOhTmAOkTOtFtVjwl7dBdUoLdTjHX8MjMeUyyUpIPOS2pWVL62yGyf5tx8Rp1io7ZZc+jbgOmfDPGbnWs8+azjnHFtbP+bkOuvRKkMozlA38WvbWBOlZtaAcTsq0Vlib+AHmcZkjh3i62vVuotypXLAJUUwCFbRrPTqBUrYG5Sl+ksoAL9ZWX3lItG1rSA86lsw4403mQg+1Uj8RVTcomyejrmAJwM8gTxM9cX4yw5hvnCbh1DKimHWPX9aI3BGuhB21o7ApnMjTU2LqNhUE8eB5Sbf8TsWbNqXlLyuhKUrI9g8S9dNDJOvWrFwoGZmmmsudgg5Z/BI2GeUC1euE24DyFr/AGZcbKQveMs6wYMSBPvqBapOJezQWpWbOBA54PKZcd44trZ8W5Drr0SpDKM5SN/FqOmsCTHvFGsAOJFOissTfwA8zjMz8O8X216443blSuWASopgEK2jr8CBUrYGPCUv0llCgv1nrjXHDZ2jjyQSuIRCcwCiDBVrokRvSxtq5jSUdtaEPKVfAvFiXrLmPqWFNJzPOuJypMlRlJGhAiNB2FVrfK5M21mlKXbU6ngBMbPlOsipMh9DajlS8tohsnbRUz/bTrFO2WSfRlwHQkdM8ZuiTIkaitZ58p7fiVld65ZDPzm051aeGCEnQzvCx071QON22dDaZ1pFx5H/AH/E9YdxE09cv2yM/MYjPI017GdakOCSJD6d0rWw8jKD0nWZQpaU3C8pIUlLclIESpWsJTrEk9D2rPtlxOn1ZduAOBnz+3zl4zxVaqtPPOZDEaqIMgzliN806R1q+9du7pOc6W0W9lj2poHHnH7b9lFublhwrSpClJLedIkKKFJMECRpPWsbLQV4T09HoGS728EdeuD5ib3jPE7Fky0p9SipwAIQkZlrMCYHxGp7jvWzOFHGebTprLmITp+gnzhzi63vFLbbzoeQJW06nKsDvHUaj3SJ3FFsDcIv0llIDHiD1HKVVj5TbN5bTbYeUt1eQDIPCSQAVeLQEn27Gqi5Tym7+jLkBLYwB4zNiHlCtm1uJS3cPBokOONNZkII3lUjb8KG0CVT0fYwBJAzyBPEyFxpx0lvD03FmoqU9o2vJIRBAVmn1VCYEg61FluFys00mhLX9nb05jPOT7HjVhNgm6fLiEphBzohS15QfCP3p1M+w9qsLBtyZk2isN3Zpg9eB5CZME46t7h8W+R5l1QlCXm8uYanTU9ATr2otoJxIt0Nlab8gjyPKY7vygWrbrzOV5TrSspbQ3mUo6yUgHUCNSY3HehtUEiSugtZVfhg9Sf3llw1xRb3rKnmVEJQYWFiCnSdekR1Bj8KlHDDImWo0tlD7Xmr435RrZy3uksl8fq1pQ+EEIz5TlAWNUkmIkDpWbXAg4nZT6OsWxC+OY4Z44z4Tjf/AKlvPvdz/wA5f1Vyb28Z9D3an4B+gnVL/iNS8Qu2l3TeHts6Zg0kuvD+dU+8AawRodTXUX9ognE8NNMBQjBC5PnwH0EoeH1f+wYkNZ5+oO/+p39ulZr/AEmnTd/fVfL+ZuC7FSuHUoZT4jbJVCRqdlrgDcnX3zWuP+Lh4ThDga/L/F/oTSxdtO4cwy7iaihQSjzVFqhS0qHTQhZAI9afF7ZissgoAW+09DYyahnWrjxOSxx/H8TtWFsFtlpBUVFCEpKiIJIAEkdCd4rrAwJ89YwZyQMZJnOMHxRqxxfEfPFBsvQppxQMFOpgH2yPikjesFYLYd09a2p79LX2QzjOfz85zD5PV867xgsgo5mrciCMxcymDtMzHtqKuLNiW1w2VUhuOP8AUcA8RWlphzrFyUtvNqcDrSx4lk9h+9pCY9lK3VUwZGt09tuoD18QcYPh+c5RNWTjfDbpcBAcfStsH+ElAn3Egn+/WqAEVcZ1F1b0gNvQYPz4zYfKGkFjBwdQXGwR/SitLeSzk0Jw93yMl+Uj/SeD/wC+/wC9qlvvrK6D+3u+X+DI2GYm1Y4zf+eKDfOAU04oaFO8A/gPeiN6Bgth3SbKnv0lfZccZyPz84z75MblDuJ4m42kpQshSQRBgqUZg6id/jSo5diI9IKV09SseIm58dicOvI+xX/0mtbPdM4NH/XT5ic9W+Lnh3k26s7rKUF5tI1ACydR/SVf01hndVgT1Apq1+9+AJOD9Jm4r4ns38GbYZUlTq0tobZTqpCklMiIkRBE9em9S7qa8CV02muTVl35DOT0M6Lwvaras7Zt39ohpCVewhIEfDat0BCgGeVqGVrWZeRJmgm/bteIrly4WGkOMDIpWgPhaG/vQofCsMhbSTPU2Nb6PVUGSD/k/wAzN5Pb1L2LYk6jVCwkpMRIkQdehGo9hFTWcuxlNahTS1KeYzPHkiQPMb4wNXVg+0ZB/wCT+NKPdMn0of8AmT5D95rDdqtfDZKASEXJUsD+HafcCQazx/xfWdhZV9Iceqy38p/Etnc4cy3bqStWZKghO7SQkpOb+H1gmD3q1rqV4TD0dprq7yzjA4/X85zPx+Ft3+HPl4sNcvIH+WFhtUHdKtNcw321PSpt4MDK6HDUWJtyc8s4yJL4VbQ9ipdF8u6dabIWpNulLakkQBnQYJBIO2sezSU4vnOZTUkpptpr2gnx45+RnvyEtjzN5UCS+QT7kIj/ACfxppvdj0yT2wHl/kyhUhpD90qzxJdipK1Fy3uQAkqO5AkhQ6apJ+ETThk7Tj5zoyxRBbVv4cCv5/nEz4lir11w6446hKSHEgFKQkLAWgZoGg1JGmkipLFqsmVrqSrXhUPT9OB4S04k4vQnDrQ25aWFKQ0t1aM6WiEAnwkesAZ2Oxqz2eyMTDT6Mm9w+RgE4Bxnj+0qGLkKxuwPnvnhAUFO5UhAUUr8KQjTqDEncVXP/IOOZuVI0dnsbeXDrzHPMvuBUj9MYsY1CgAfeTP+BV6/fac2sP8A+WmVXCVqpxvH22x41LWlIHUnnAD47VVBkOBN9SwVtOzcgB/ieMK4jtE4Eu2Kkh8NuNlmPEVkqgxGo1Cp6Qe1QHXs8SbNPadaLOmQc9MTkVcs9+frC4wtlxYcWy2padlqQCR7iRNemVB4z4ZbXUbQTiff0czCxym4WZWMg8RmZVp4jOutMCO0bhxPCZ2mkpASkBKQIAAgAdgBtUypJJyZEbwe3S5zQw0HP4whOb8Ymo2jOcS5tsK7Sxx85OqZnNJx7B8R86LrC7Z9g6pZuEj9WYHqqCZ3E7jeI61kyvnInoU26bs9rgg+I6yTwPwy9bLubi5WhVxcqClBucqQCTAkAn1v7DfelaEZJ5mV1mpSwKlY9lfGbBdYQw4oLcZaWsbKUhJP4kVoVB6TlW11GFYgfOSLi2Q4nKtCVp/hUkEaew6VOMygYqcgzw9ZNqCQptCgj1QUg5fdI0+FRgSQ7DkZ9etG1qSpaEKUjVJUkEpO+hO2w2pgQGYDAM1HiDB8RN1zWF2z7B1DFwkeAwBKSEzuJ3G+1Zsr5yJ3U26fs9rgg+I6yRwTw09buXNzdLQq4uFAqDc5UgToJ1O/9hvStCCSeZldXqUsVa6x7K+M2xQkQdRWs4ZGscNZZzclptvN62RATPvga71AAHKXex394k/OY2sHt0ucxLDSXP4whIV+MTTaOeJJtsK7Sxx85OqZnIl7hrLxSXWm3Cn1c6AqPdI0qCAeculjp7pI+UytWjaVFaUIStWilBIBIG0ncxTAkFmIwTPlvZNtgpQ2hCTqQlIAPTUAa0wBBdm4kz7b2jbaciEIQn+FKQBr7BpTAEFmY5JkZvBLZKVJTbshKjKgG0wo+0RrTaPCWN1hOSx/WSbi1Q4nItCVI/hUkEfgdKEZlVYqcg8Z5srBplOVptDaeyEhI/sKAAcpLuznLHPznq1tG2xDaEIBMkISAJ7wKAAcpDMzcWOZHvMHt3VBTrDTih+8tCSfxIoVB5iWW6xBhWI+skrt0FGQpSURGUgRHaNo9lTiU3EHOeMjt4QwlstBhoNEyUBCcpPciIJ0qNoxjEubbC24sc/OfW8JYSEBLLQCDKAEJ8J01TpodBqO1NokG1znJPHzmZq0bSpS0oQlSvWUEgFXvI1PxpgSCzEYJi3tG0FRQhCSoyopSBmPcxudTvTAEFmbmZh/RLGdTnJazqBCl5EyQdCCYkyKbRzlu1fG3Jx85j/QVt93Y/5Sf/FNo8I7az4j+siDiVs33mQSrmBvmKVoEgaQB1J1qu8bts07s3Y9t0ziRMB4oL95eW6kJSm2IAXm9aSd+21Qr5Yjwl7tMK6ksB96bKDO1aTknwOCYkT2nWknBlLj3Erdq9bMqSpTly4EIA2GqQST7Mw06+zeqM4UgeM3p0zWqzjkol5V5zz4DSIBpE+BYJIBEjcTSTifSaSImkT7SJ5LgBgkSek0k4M+k0kQlQOxBpE+JWDsQY3ikYnqkTypwASSI99JODPVJE8hwTEie00k4lNxFxK3aLt21pUpdw6G0AbCSkEqPQDN8f71RnC4HjN6NM1oZhyUZl3V5zykRxK2q+VZBKuYlvmKVplGqYA6k+KfZ/im8bts6DpmFPbHkTiXK3ANyB7zV5gATKbjLHDZWjlwlAWUZfCTAOZQTv8AGqWNtXM30lHb2isnGc/tKniLjJdta2b4aSo3BQCkqICc6c2hjWKq1mFB8ZvRoxZa6Z93P2M3AmtZwSpwO/uHFvh9gNIQuGlBYVzEyrxQPV0A09tVUk5yJvclahSjZJ5+UtS4BuR+NWmODPVJE8pcBEgiPfSTieqSIpE5Kjhm2XxA62pBKOXz4zK/aEpUVTM7k6bVzbF7XE9s6m0aEEHrj6T7gmANXmK4oh/MppKgS2FFIUZMFWUgmIMe+ioGdsxbqHp0tRTn4z3wFcpYt8WZW8tu3YcUlKwZUgErT4dD4jlHTelZwGHQRrVLvSwGWYfrymp8QWrbNsxc2ltctHmApvHXAFOEhREICjvEyABA6zWTAAAqPrO2hmexq7WB4e6By+s23ynYKyvE8OzJJ84Xkd8R8SQW0gb6aKO0VraoLjznD6PvddPZg+6OH3nTrG0Qy2hpsQhCQlImYAEDU6nSugDAwJ47uXYs3MzmVrejCsRxFB0adZNy0J3UJOUD2krH9IrnB7Nz+s9hkOr09ZHMHafz9JVIL1lgSrhKlJfvHQVuD1glUxr0kAmf9uq8Vrz4zY7LtaEPuoOX5+cJO4y4RYsLJF3arWi5bUj9aFklzMQDIJjWZ0G2lWesIu4c5npNW+ouNVgBU54Y5STxhdl25wF1QhTigsjsVFk/5NHOShldKmyvUKOn+5N4rP8A79hv8iv++rP/AFFmWm/srfmP8Toa1AAkmABJPat55QnCsYsrZ22urhhi7uVBRUb55YQEwR6okZx7Ms69IEcbAEEgE+c+kqexLErdlX/xAz/8/WWvGLrjuG4OStXMUpHjnWcoAVPfrNWfJRZjpQq6i7hw48PrJ/HmHpwrDVIsytPnDyUuLKpVGQkwek5f7qqbB2aez1meic6vUZtx7I4fr/uQkYG5bv2rmH2N4wpCwHs60kOI0mRnOu+wA19gqNpBBUGX7dbEZb3U55YHI/pOwV1TwpxTyfcLM3lldqfzqyOL5aQshKFZEkrAGhUdBrOiRXJUgZTmfQ67VPTcgTqBnz48pMwrHn2uHFOIWrmJWW0rnVKSsDQ9IBIHbTtUqxFWZnZQj+kApHDn9p64g4PYtsLTesrWm6QltznhwysrKQesQc0iPZqZMmrCpuHOKNY9up7Jx7JyMY5Ykbi+1RdHBn3kfrLotoegkZkyjYT4Zzq211qHAbaT1ltK7VC9FPBc4+869h9khlpDTYhCEhKRJMAbanU11AYGBPCdy7Fm5mctteGrZXED7akEoS3zwMyv2hLas0zO6jptXOEHamey2psGhUg9cfTjPWP2trdXt1lZur95AyqAWENMESICpEag6QdQrfWjBWY9Ypa2qlMkID5ZJlVaXKl8MvhSirI8Epk7JztED3STVM/8Jm7KB6SXHUf4MsfKM5lwrC1RMFox3hqatb7izHQDOptHz/eS/J4BdYhcv3oUL5uMjSxAaQRplB6iY9kzuompq9piW5ymu/4qFSn3D18T5/n7TL5Ov2uNf75X+Xamrm0jX+7R8h/ia7wrwuzcYM++9nUtsO8nxnK3lGbRIMaqkmd6oiA1kmdWp1T16tUXkcZ85mxHFnlYFYILqk890tOOT+4FLABPaAPeBQsTWJVKkXW2ED3RkDzwJl8ovCtvZJs/N86EqfSFIKyQojZcE6KGokd6m1AuMSuh1Vl5ffx4eH2nY66p4MUianjnBIfu03bdw8w4EhKuWYzAdJ0IkaHcaCsmry27M7adaa6jUVBHnJ+DcMot7q5uUrUpVwQVJMQmCTp161ZUAJPjMrdS1la1ke7INtwIwlF6hS1qTeKzL2GUypQy6dCqdZ2FQKhxHjNW1zkoQB7HL/cq3fJghxlLL15cuIRoykkANj3QcxjSTsDoKr2ORgmbD0myuXRACefnLjizg9N6GCXnGnmDKHUbycsn3ykEEHSrPXuxxmGm1Zo3eyCG6GX+HWxaabbK1OFCQkrWZUqBEk9SauBgYnK7bmLYxmcq8o6m8Svba0t0rU824pDy8pAQmQDMjUCCqdvfNc1uHYKJ7eg3aaprXxggY850zEsDZftjbOIlkpCQBpATGWD0IgV0FQRiePXc6Wdop4zVW/Jqg8tD93cv27RlthavCI0AJG4jTSIGgis+x8TwnafSTDJRAGPMiXPF3CTd8hoFa2lsqzNON7p2/toDpBBA1qz1hpz6XVtQTgZB5gyDZ8BITcs3S7h919qZU4Qc2kAR+6kSdB3O9QKhnOeM0bXMa2rCgKfCbc4gKBSRIIgjuDWs4gcHImiN+TFAbWx53c+aqJUGAQAFdCTHiAMGNBIBM1j2IxjPCekfSbbg+wbvGWNzwM2u3tGFPORaqzIVAlUHQHSIA00qxqBAHhMV1rK7uAPal1xDgjV4wph4HIrqNCkjYg9xVmUMMGYUXNS4dec13D/J8lLzLlxdP3IY1ZQ4fCnsT3iB22HQRVBVxyTnE6n15KlUULu54m6VrPPmu8L8Jt2TDrKHFrDqiolUSCUhOkD2VRKwowJ1ajVte4cjlPmD8HMM2SrJRU6yskqzaHWD02giQahawF2ybdY73C4cCJSjyZoIQ05eXTlqgylhShGnQkdPcBEmIqvY9CeE6PWRBLKgDHrLjizg9u9bZSFqYUwZaU3+7toB0iBEERFWesMJz6bVtSxOM555l3hdoWmUNlxbhQmC4sypXtJ71cDAxOex97FsYz4TXcZ4JD14m8buHmHIAWGzGcCNJ0IBgAjUGBWbV5bdmdVWtKVGoqCPPpI73k/T5w+61dPsouDL7bZACpJJhW6ZJPfcgQDFOy4kg85ca87FVlBK8iZ7Z8n7SbJ6yDrnKdcC50lMFJgaajwjf207Ibdsg69zcLsDIGJLxrg5u4t7ZhTi0ptykpUIlWVOUTpH4VLVggDwmdWsat2cD3s/eZ7/AIWQu9avUrW282MqssQ4nsoH2Eifd2FSUBbdKpqmWk0kZB+3ynzAuFUWyrtSVrV50oqVMeEkqOkD/a69qKgXPnJu1TWhAR7s8YLwi3bWTlmlxZQ4FgqMSM4gxpGlQtYC7Yt1bWXC0jiMfaUPE+AM2mEptlMvXLKFyVIIDjclSs40I0Jy7bHXrVHQKmMZnVp9Q9upNgYKSOvI8uE0e4t2btdm3au3l0/zElRfzEMoESn+EQdSRPq71jgNgDJnoqz1B2sCqMdOpnea7Z81FIikSNiV+2w2p11QQ2n1lGdJIHTXc1BIAyZeutrGCqMkz3ZXSHW0ONnMhYCkq7g6g60ByMyHUoxVuYmaplYpEUifAKRPDNwlebKpKspyqgzBG4PY6jSmZJUjnMlJEUiKRKR3i2zTcC1L6eeVBOQBR8R6SBAPxqnaLnGZ0DSXGvtNvCXdXnPFImK5uEtoUtZhCElSj2AEk/hQnElVLEKOZkfDsWZfZD7TiVNGfHsNCQd4iCDUBgRkS71OjbGHGS2nAoBSSCkiQRsQdQRUyhBBwZ6pIikRSIpEUiKRFIikRSIpEUiKRFInwJA2pE+0iKRNJ4nxPEEvrS2u1tbZCQUvXCx+sMCYE+ETpqOkzrAxdnzw4Cehp6tOUBbczHoOkobniVy/wG8cdSkOIUGyUbKhTagQJMaK79KoXLVEmdS6ZaNairyPHj9ZjssXxS2w1i6Qm382bbQOUQSsoEJzk7AneBsCN4NAzhAekl6dLZqGrJO4k8emfCX+OcauEWTVkhKri8SFp5nqtpIkkxud/wAp0O1Xaw8AvMzlp0a+21p9lOHDqZitOJby1vWbTEOS4l/9k80CPFMQQfbA26gyaB2VtrdZZtNTbSbacjbzBlhhXETzmL3VmrJyWmwpMDxSQ2dTP+0elSHJcrMrNOi6VLRzJ/mQbLiG7uH8Tt2yyFMQGSpJjUmcxEk6DoKgOxLDwmj6eqtKnOfa5/6lb5EE3Hm6iS15rmVA15mfwanplj41XT5x5Tb0ua+04Z3cPlibzxNdXDdutVq0l1791KlAJHdRlQkAdJ7Vs5IHCebp1rZwLDgTScP4uvGr63trh60uEvGFcg6tHsY9vfcTtWIsYMAcT0X0lLUNYgYY8es6PchWRWSAuDlzbTGk+ya6DPJXGePKcn8mVvdHEL5SvNyEvnzkwZKpd/ZGNE5+8aRXLUG3Ge56QarsKwM8uH25/SWHDHEuKXzig2LdLTL+V1agZUkkDKkSdQATMiZHxsjux4THUabS0KN2ckcPnLzgziR65u8QZcyZLd3I3lEGM7idTOphIq9blmIPSYavTJVVW682HH9B/Mg4FxO9c2mJrdDaixzEoGTwkJQowoE+IGNR1qFclWz0l7dMldtQXPtY/fpNXx29ef4fbcSm3bbKzzUNoyDR2E5EjQeISZrJiTVmdtKImvKkknHAk56cczpHBCbgWjXnJaKsqcnLmAjKnKFSPW3npXRXnbxnkavs+1PZ5+vjmX1XnNFIikRSIpEUiKRFIikRSIpEUiKRFIikRSJzC9wK6RiVy8qyRepdjkLWtOVrsCFTAG23TTc1zlWDk4zPYW+ptOqB9mOeBzmHCuFLxvCb+0Wz+ucdzN5VohYlsEg5tB4CfFGhFQK2CFZazVUtqq7QeAHHy5/zPVxY4qcPbw7zVHiQlJf5qcqU6HKpO+ZPqkiZgkTQh9u3EhX0ovN+7qeGOv5xljjfCNwwbC4sgl12zbDam1HLzExBgnQEyrfv7INmrIwV6TKnV1uLEt4BznPhPLeEXmIX9vc3TAtmLbVCCsKUtUz02Egb9B1nRtZ2BIxiSbqdPQ1dbbi32EYhht7a4s7eW9t5y2+2ElIcSgpICBqVfye7WhVlfcBnMJbTbpRU7bSp8M+P8zPwRgN21d37t0hKfOIKVJUCmTmJA1mE5okgTFTWjBiT1lNXfU9Va1n3fz7zx5LbC8tErtbi2yNpKlh7OCFE5QEhI1ggEz/aopDLwIlvSL02kWo3HhwxLDyo4LcXVmG7bxKDgUtvNlzpAIiZAOpBgnp3Aq1yll4TL0ddXVbus8OfhNZTgF0u7sX0Yc3bMsLGZtC0ZoMZlq2kDoNVaHvWe1twOMTrN9QqsQ2FiRzwcfL84Tq1dM8WaXwJgj9vdYk483kQ8+VtHMk5k53DMAkjRQ3jesq1IZsz0NZcllVQU8QMH7R5McEftW7kPt5Ct8rT4kmUkDXwkx8aVKVBzHpC9LWUoc4EqbHDb+xxC9Wxai4bul50r5iUhJKlK8U6wCs9NYEVQKyscDOZu9tF9CB22lRjlz/MTJwlw3ds2eJtvNjmvczlwpMLKkKAI8XhBJ/ejfWpRGCsDK6nU1PdUyngMZ8uP5ymJHCl0cA80LcXAJVyypOsO54zA5ZKfbUdm3ZbessdXV37tc+z/rEtLPEMTTZMhFkkPIWltSFuJMtpQBn9ZMEq0yyasC+3lMGr0xtOX4Yzy655Td62nnxSIpEUiKRFIikRSIpEUiKRFIikRSIpEUiKRFIikRSIpEUiKRFIikRSIpEUiKRFIikRSIpEUiKRFIikRSIpEUiKRFIikRSIpEUiKRFIikTA60snRcDtlBpE8chz7X5BSI5Dn2vyCkRyHPtfkFIjkOfa/IKRHIc+1+QUiOQ59r8gpEchz7X5BSI5Dn2vyCkRyHPtfkFIjkOfa/IKRHIc+1+QUiOQ59r8gpEchz7X5BSI5Dn2vyCkRyHPtfkFIjkOfa/IKRHIc+1+QUiOQ59r8gpEchz7X5BSI5Dn2vyCkRyHPtfkFIjkOfa/IKRHIc+1+QUiOQ59r8gpEchz7X5BSI5Dn2vyCkRyHPtfkFIjkOfa/IKRHIc+1+QUiOQ59r8gpEchz7X5BSI5Dn2vyCkSVSIpEUiKRFIikRSIpEUiKRFIikRSIpEUiKRFIikRSIpEUiKRFIikRSIpEUiKRFIikRSIpEUif//Z"/>
          <p:cNvSpPr>
            <a:spLocks noChangeAspect="1" noChangeArrowheads="1"/>
          </p:cNvSpPr>
          <p:nvPr/>
        </p:nvSpPr>
        <p:spPr bwMode="auto">
          <a:xfrm>
            <a:off x="155575" y="-1836738"/>
            <a:ext cx="5057775" cy="38290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7286" name="AutoShape 6" descr="data:image/jpeg;base64,/9j/4AAQSkZJRgABAQAAAQABAAD/2wCEAAkGBxQTEhQUExQVFhQXGSIbFxcYGCEgIBsgIB8dGx8gHx4fHigiHB4lHBwfIz0iJikrLi4uICAzODMsNygtLisBCgoKDg0OGxAQGzAlICQtLDQ0NCwsNzQ0LC80LC8sLCwsLCw0NCwsLCwsLCwsLCwsLCwsLCwsLCwsLCwsLCwsLP/AABEIAMMBAgMBEQACEQEDEQH/xAAcAAEAAgMBAQEAAAAAAAAAAAAABAUDBgcCAQj/xABHEAABAwIEBAEJBAkACQUBAAABAgMRAAQFEiExBhNBUSIHFBcyYXGBotJTVJGSFSMzQlJygqGxNUNic3STssLRFiXB4fFj/8QAGgEBAAMBAQEAAAAAAAAAAAAAAAECAwQFBv/EADcRAAICAQIDBAkDBAIDAQAAAAECAAMRBBIhMUETFFFhBRUiMlJxgaHwkbHRMzTB4SNCYnLxJP/aAAwDAQACEQMRAD8A6niXGNmw6pp17K4mMwyKMSAoahMbEVsmnsYZA4TnfVVI21jxkb0gYf8AePkX9NW7rb4Sn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nscd2P2/yL+mo7tb4Se+U+P2M1TjDgO6ubx55stZF5YzKIOiEpMjKeoNdNGqRKwpnJqdFZZYWGJTei+97sfnP0Vt32vzm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klHk3vAAJZ/Ofoqve6/OW7hd5fr/qdfry57UUiKRFIikRSIpEUiKRFIikRSIpEUiKRFIikRSIpEUiKRFIikRSIpEUiKRFIikRSIpEUiKROc8I4k4zimJW77q1ISC6jOokISDmgSTHhcG3asEJDsDPW1VavpqrEGOhx1P4JrfA3EF0cRZdeccLF4p0ISpZKRqYASTAhQCdO9Z1s2/J5Gdesoq7uVUDcmM8JYIxN567xt1LzobYYcQhIWcqVBJSFJAMA/q1GR3mrbiSx8Jl2SJXQpUZYjp08PvJXCflCZYsGOf5y8oSHXQkrCCVmAtajvBGgkxFSloCjMpqfR72XtswPAcs8Ogm7YvxTbW9ui5ccltwAt5RJXIkZR7u8e2tWcAZnnVaWyyw1gcRz8pG4e4zt7p0shLrTwGblPIyKI7jUg/5qFsDHEvfo7Kl38CPEGRLnyh2qHH2gh9brKspbQ3mUqJkpAPqjLqTG471BtXJEuvo+0qrZAB6ky24Y4kYvmi6wVQDlUlQhSTEwRtsdwSKujhhkTDUaZ6G2vPnE3ErNiltb4XkWvJmSAQDE66iNAT12NQ7hecnT6Z7yQnMT5xBxMzaKYS5nUp9WRtKACSdB1I0lQHxozhcZinTPcGK/9eeZEx/ja3tneRldefiS0wjOpI3k6gDTWJmI7ioawKcTSnRWWrv4AeJOJM4d4mt71tTjCicmi0KEKSexH/yNN+1SrhhkTO/TWUttcc5jwXipi6tXLpsOctvNmzAA+FIUYEnoe9FcMMiTdpXqsFbczJfD2Nt3jCX2goIUSBmEHQkHQE9RUqwYZEpfS1LlG5yNxHxOzZ5A4HFuOTy2mk5lqjeB2HvqGcLLUaZ7skYAHMnlMHDvGLF24tlKXWnkCVNPIyqjTWJPce3Wi2BjiWv0j0qGOCD1ErLzym2iFLARcONtqyrebbltJmPWJHX2a9JqhuUTZPRtrAcQCehPGWuIcY2zItVKzlu6jlOJT4dcsZpIKfWnboe1XNgGPOYpo7H3gc15j+JnxfiVm3fYt1hanXzCAgAxqBKpIga7+w0ZwCB4ytWmexGccl8ZZXzpS2tSRJSkkDuQCRVjymKgFgDOdM45ceZWBULsqcfi4P8ArDEk9PA2VkaaeERWAY7RznqNTX2tmNvAcPD/AGcfebR5Qsb80sHnAYcUMjffMrQEe1IlX9NaWttXM5NDR21wXpzPy/OE1HyX4nctXTlneLWpa20ut51FREpCiAVGfVVt3SaypLA7Wnd6RrqesXVDABIOPz8zNwx/jO2s30MPZwpaCsEJkR4oG85iUwABuRWrWBTgzgp0dlyF05Azzw7xpb3bqmUpdaeSJ5byMqiO4EnoQY3otgY4k36OylQ5wQeokW78oVqh15nI+t5pWUtobzKWdZKQDqBGpMbioNqgkS6+j7WVXyAD1J5fOfLrilq7wy7etVqCkMrkeqtCshI2Oh9oPx0oXDISJK6V6dSiWDmR8jxmPgvG0tYQzc3TpgJUVLWSonxqAHUk7CKVthMmTq6S2qausfp8pnwbygWtw6hrK8ypzVovN5Q52ymSDP8Aei2qTiVt0Ftalsg454PL5yC7ZvecYoovXIYLQCVBK/AuDPJTMqgAHMmJJjpUYOW4y4dNlQ2jOfLiPM/zNg4NYeRZW6bgqL2SV5ySqSSYJOsgGKugIUZnNqmRrmKcsy6q854pE4v5YFLtb4PN6ecWymle3dCvlKa5L/ZbI6ifQeiwttOxv+rAyy4zwY2mGYe6hI5lmtCle9UKV+LgTVrF2oD4TLSXdtqLFJ4OD+fpMXBFsf0LiVwv130vKnuAgj/qK6isf8bHxzLath3ypByXb+/8YmfD0D/0wrQaoWT7+aakf0ZSwn1kPmP2lPxC2tNpgb+YoabACnQkK5ZOQhWU6H1SY/2aq3uqZvQQbb05k9OWecusKDdxilur9ILu3mUlQUi3QEBJBBSpaCI37HcDrVxguOOZz2bq9Mw7PaD4k5/QyX5O0j9KYueodifetyf8ClXvtKa7+2p+X+BPXkkHjxL/AIk/5VU0/wDb5yPSfKr/ANZs/HOC+d2L7IErKczf8yfEn8SI9xNaWLuUiceju7G5X6f4nPeArpWJX1s6ucljbpSZ6uapCvjv/TWFZ3sD4CerrUGmpZRzdvtLDh7EWrHFsRF4oNqeIW04vQFEqMBXuKfykdKspCud0yvra/S1GoZxzA8fz9568nw5+I4ldMgi2XKUmIC1SDI/Aq/qE70q4sSOUjW+xRVW/vD7D8/aU/A+PsW+FXlu6sJuMziUtGcyipASABEnxaezrVK2AQg850ayh7NUjqPZ4cenObl5H/8ARbP8y/8ArVW1HuCef6U/uW+n7Sv8p7NsXrUuvP2r2oauUDwJ7hZzAj4bZu0xW7GRnhNfRzWBX2gMOoPM/KQOEcbuU4gbc3DV+3yiovNpEpgGAVgakkAQSr1hrvVUY7sZzNNTRWaO0ClDnkev0mv3fEJubC5W7doZJJCbFlpKSTpqoxnUI3Ps36VQvuU5P0nUunFV6BUz/wCRP4Js91hPnXDrOTVbTQcQR/EicwHty5h760K7qhONLey17Z5EkfrI/k+uVYliCr5weG3YQ2mf4ynxEfHP8FCoqO9t3hL61RpqOxH/AGJP06f4nVK6Z4sUico8pinb7ELfD7fIS2C4vP6uYjMM8A6BA+Oeua3LMFE9v0eFooa9+vAY5/T6/tK7i+3xG1ftsRuvN1cpaUSxM5dTCpA0IzCfbVXDqQ5mulbTWo1FeeI6yx41xRlGM4dcLMs8kKzRIAJchXuEhXwq1jAWAzLSVO2ksQc8/wAcJJevm7zHrRdooOJZaPOcRqIhcCevrAf1eypyGsGJQI1OicWcMngJE4Yxq3tsYxLzhSW86yEuK2EKJKZ6E7+3LUIwFjZl9RTZZpKtgzjpI+DkOox+5aBFu4hYQYgKISskj8Z/qqBxDkcpezKNp62PtAj6cR+fSRcZtHF8N2hQCUtuZlx/DmdTPuBUKhgTUJep1X0g4PUcPtJd261dvWSFYou5WVhbSW7VAKCIPiy5SnTodoJjSpOGI9rP0mahqlciraMYOWPH5Z5zsFdU8KKRFIikTBc2TbkcxtC8u2ZIMe6RpsKggGWV2XkZ7fYStJStKVJO6VAEHrsfbUyASDkTyi0QEcsIQEQRkCRlg76bazUYkliTnPGfBZt5OXy0cv8AgyjL32iN6YEb2znPGfTaoycvInlxGTKMsdo2imI3HOc8ZjscOaZBDTTbYO+RITPvgUAA5SXsd/eOfnMjNqhKlKShKVK9YhIBV7yN9+tMSCxIwTFvaoRORCU5jKsqQJPcxuaYgsTzMgcRm75Q8yDJdza86Yywdo/ezZd9Imobdj2ZpR2W7/lzjylZwBwubFhSXFBbzqyt1Sdp6AEgEgb7bk1WtNo4zbW6kXuCowAMCX99h7TwAdabcA2C0hUfiKuQDznMljJxU4+UysMpQkJQkJSNgkQB7gKmVJJOTMAwtnmFzkt8w7ryDMfeYmowM5lu0fbtycTNb26G05UJShI6JAA/AVOJUsWOTF1bIcTlcQlaTulQBH4GoIzJVipyDiY7LD2mQQ02hsHcISEz+AoABykvYz8WOfnPCcKYC1LDLWdQIUrImVA7yYkzTaJPavjGTj5ys4itbpLAbw9NugmQrOCAkEHVISIzT3FVYNj2ZrQ1RfN+T8p54E4b8wtEskhSySpxQ2Kj2nWAAB8KVpsXEnWanvFpfp0mw1ecsUiYEWbYWXA2gLO6wkZj7zEnYVGBLbmIxnhPdxbpWnKtKVJPRQBH4GpkBiDkTU8U4UcXidpdI5Qt2GyhSNQdQ4ISkJyx4h1HWsihLg9J3V6pV0z1nO4nP7TZ7LD2mQQ02hsEyQhITPvgVoABynG9jP7xzNXwHhFTd3fu3AZcZuVAoR62xUfEFJidek1mteGJPWdl2rDVVqmQVm1otGwjlhCA3EZAkZY7RtFaYHKcRZidxPGfWrdCU5EpSlH8IAA130GlTiQWJOTMFnhTDRKmmWm1HcoQAT8QKgKBylmtdhhiT9ZMqZSKRFIikSjHEzZvjZBKuYG+YpWgSNoA6k61TeN22dHdm7HtumcS6W4BuQPeavMACZ6pImG7ukNIK3FJQhIkqUYA95NQTjnLKpY4UZM1PhXjpN9evsNIHJbRmQ5JlcFKfVjQST7Yis0t3MQJ3anQmilXY8SeXhPGPcaupul2llam5daTndOfKEjQwO5gj8Yg0aw52qMxTokNYttfaDyk7BeNWX7Bd6QUJbB5qNylQAOUHSZkRtMjapWwFd0zu0T13CnnnlKKy8o7uZhdzZlm1uFZWnuYD7iRG34aSRNUFx4ZHAzpf0cmGCPll5jE6JW88qeSsCZI0312pJxPqTOo1FJE+BwTEie060k4M+k0kT4hYIkEEdwaSSMQpwCZI0312pGJivLjI0twQcqCoe2ATUE8JKrlgJT8EY+q+tE3CkBBKlDKDOxjc1Wt9y5m+roFFpQHMvUOAzBBjeDV5z4M9UkT4TFIiaRGbr0pE+IWCJBBHcGkkjE+hQpIgKpE+0ieEOAyAQY3g0k4MOOBOqiAPaYpABPKes3XpSRPhcEgSJO2u9JODPVJEUiKROSo4atl8QOtqbJRy+fGZX7QlKiqZncnTaubYvaz2zqbRoQQeuPpM+AYS3it5fuXuZwMucpprMQEJlQmARqcv4yfcVQ7EtK3WtpKq1q4ZGSfGTPJZcLbuL+yzqWzbuQ0VGcozKTln3AabSD3q1JwSvhKekVVkruxgsOM3vFcMauWy08nO2SCUyROUhQ29oFbFQRgzza7WrbchwZoXCbKUY/fpQkJSllISlIgAQzoANqwT+qZ6epJbQ1k+J/zPvAumM4qFetIj3Zv/BFTX/UaRrP7SrE0/D0k4NipT6huERH86Cf7ZaxH9NvnO98DWVZ57T+xltx6QcCw4DUnlR/ylVez+msx0X97b9f3nX2gconeNa6p4J5zlOF4G1eYziTb+ZTQIUWwopCyIAKspBITJ/GuYKGsYGe1Ze1OkqZOfHj4SPh1+5Yfpi3YWotsJCmZM8sqMae7N+KJ71AJTcB0lnRdR2Njji3Pzx+feVtrgK12bT1vaXnnphxN3zEwokyf9ZtGg0naetVC+zkA58Zs14W4o7rs5bcf6mx8UPO3d7htjcFTTbrQcfQDGZeVRKCR0BRH9XurR8syqZyacLTTbcnEg4Hy8fvMd5YJwzFrJFmVIaufC6zmJTvlzak95/pPQxUEbHG3rLLYdVpXNvEryMwYHgLN5i2Jtv5lNpWFcoKKQoyQCcpBOWT+aiqGdsy11706WopzxzkrgvMwvFrJKythkKLUmckhUp/x8QT1NTXwLLM9Xh1puIwTz85r6MVcY4db5SikuvqbUoaEJOZR16Tlj3TWe4irhOvsls153dBn9pYpwJ1h61dw+xu2FoUA8VrSQ6jTNmGc677ADX2CrbSCCoMx7dbEZb3Ug8sDkf0nYK6p4UqeK8IF3aPMHdaDl9ihqk/mAqrruUib6a41Wq/h+Gcmfxld3hdjh6TD7j3JWCNQlsiJHsCkH+k1yltyBZ7a0inU2XnkBkfX8M2Hi23DuI4fhRKkWnKzKSkxnyhcJMdIbA/qPsrR+LhOk5dMduns1PNs/py/mYn7BOGYvaN2hUlq5EOs5iRuRm1J9/wPQxUY2OAvWSLDqdK7W815GTvJ9/pTF/8AeD/qcq1XvtM9b/bU/L+I8kx/W4n/AMSf8rpTzb5x6S92r/1kzyx4q4xYfqlFJdcDalAwQkpUowek5Y9xNTexC8JT0VUtl/tdBmeUcA2lq5bPMPKtloMFWf8AbdYOYxrB0HQ+wQ7JVII4QdfdarK43A+XL9JV8UW1rc4i4jk3V88hASWUqCGmpj9+UkE77nUntpVwrN4zbTtbVQDlUBPPmT9OMp+GHFfoPEkKKobWpKUlU5RCNAe09tN+9UT+m06NQB32ojqB/mYsW4aZTgjV7KzchLZDhWrQZgkJAmAlKTpAnSjIOz3dZarUudYaeG3jwx5TrXDdypy0tnFmVLZbUo9yUAn+5rpQ5UGeHqFCWuo5An95ZVaYxSJqeOcEpfu03aLh5hwJCVcsxmA6TuJ2O40FZtXlt2Z206011GoqCPOecW4FSt9dxb3D9q65+0LR0X7SOh9s76761Bqycg4k164qgrdQwHLPSWfCvDDNi2pDWZSlnM44sypZ9p7CdB7+pJNkQKOEx1Ope9st05AdJd1ec8orDhhDV8/ehayt5ISpJjKIy7aT+5/eqBAGLTpfUs1K1EcBK7iPgRu5fNw2+9bPKTlcU0YzjQa7dABvGg0qrVAnIOJrRrmrTs2UMOmekssJ4Ut2LQ2aU5mlghzMdVlQgkkRrEajaBG1WVAF2zKzVWWW9qTxHLylBhvkyabcaUu4uHmmVZmmVq8KTM7bb6wAJ6ztVBSAec6bPSbspAUAnmRzm91tPNnJ8PwA3GL4iQ68wtJBbdbMbwCD0UD29grmCZcz2n1Ar0tYwCOoM3Ph7gti2ZebJU8bieetwypyZ0PYak95JM1qtYUEeM4L9ZZa6ty28sdJTJ8mDcBpV3cqtEqzC3Khl3mJ7e4DcnfWq9iOWeE6PWbZ3BBu8ZfcS8Is3iWgStpxn9i40cqkbaD2aD3RpFXesNObT6t6SccQeYPWRMC4JQzcedPPO3NwBlSt0+oNfVHTQnr1PeoWvByTky92tZ6+zVQq+XWajg/D6rjFMTUl163cSv8AVutmNCSFAjZSTA07gVkqZduk7rdQK9NUMBh1Bm7cO8INWjLzaVLWt+ea6sypRII/tJPvJ3rVawoxPPv1b3OGPADkOkw23A1umwNisrW0SVBRgKBJkEECJB9nvmgqG3bJbXWG/thwMh4d5PUJeZcfuX7kMfsUOHwo6j3xA7bDoIqBVxyTmaP6QJQqihd3PHWS8MwtYxW5fHN5RaSk5/VKzl/ZjqAlIk9yR0NSF9smZ2Wg6ZU4Zz05485sOJXyGGluuEhCBmUQCYHuGpq5OBkzmrQuwVeZnMvJ/haLnFLq/bbUm3BPJKkxmWvRSh8Mx9mYVz1rly3SevrbTXpkoJ9rr8h0/PCbvxTwo1e8tSlONPNGW3m1QpO34iQD3HQjWtnQNPP02qejIABB5gyJgPBKGLjzp5525uIypW6fUG3hHTQkb9T3NQtYByeJl7tazp2aqFXwHWYcQ4CSu6cuWbq4ty7+1S0oDN7j+6evXXaKg1ccg4lk1xFYrZQ2OWZYcJ8JtWHODKllLqs2VWuWJgA7kQeutWSsJymWp1b6jG/pJ+P4M1dsLYeBKFdjBBGoIPQg/wD3IqWUMMGZU3NS4dOYms2fk6QHGlXF1cXCGDLTTivCI2nvGnbYDbSsxVx4nM7G9IHaQiBSeZEkYjwKld05cs3T9up4Q6GiBm6aEjwnTfXXaKk1ccg4lE1xFYrZQ2OWZ9w/gFlm2urZDjnKuDMGCUfymNdIGs7UFQAI8YfXu9i2EDK/eTLzhFtzD02BWsNhKU5xGbwqCh0jp2qTWCu2Zpq2W/tgOPGXGF2QZZaZSSUtISgE7kJASCfbpVwMDEwsc2OXPUkyVUykUiKRFIikRSIpEUiKRFImIXCc5RmTnAzFM6gbAkbgTTMnacZ6TLSRIb+JtIbcdU4nltznUNQmN5idR2qMjGZda3LBQOJnvD75t9tLrSszaxKVQRI2660BBGRDoyMVbmJJqZSKRMSLhBWpAUkrSAVJB1AMwSOkwfwNMydpAzjhMijAk6AUkSlseLrJ53kt3LSnNgkHf+U7K+BNUFik4BnQ+kuRdzKQJKxfHLe1y+cOoazzlzHeImPdI/GpZgvOUqostzsGcTzhGP210VC3eQ4UwVZTtO3+KKwblFtFlXvjEs6tMoApEgY1jLFo3zbhwNomATJk9gACSfcKqzBRkzWql7W2oMmfcHxZq6aDzC87ZJAVBGxg6KAO9SrBhkSLanqba4wZJXcICkoKkhagSlM6kDcgbkCpzKbTjPSRLTGmHXnWEOBTrX7RMHwz7SIPwqoYE4mjUuqByOB5Swq0yikRSIpEUiKRFIikTn2K8VXL169a2jlswhgDO6+fWV/Ckdp026HXYVgXYthek9OvS1JStloJLcgJlwPie7vLS5DQaTfWy8pAGZDkTEa6ZoIBmJAOx0lXZlOOYkXaaqm1S2djD6j/AOSrwnj27vXLa3tm0ofgm7UtBKUZTlJAkR3g9SE9zVVtZsAfWb26CmhWsc5H/XHX8/3LHF+JL79KKsbYMkFoKCnAfBsVKMHxaSAO5HarM7b9omNWmo7t21mefTr5SRwxxLci8esb4NlxCOYh1sQFJ03HuPs2IojncVaV1Gmr7Jbqc4Jxg+Mo2+NL65Q9c27lo0y2Ty2XT43AkSZ10JHu109pr2jEEjE6Do6K2WuwMSeZHISxxDyhLVZ2a7ZtPnN4vloSuSlBSoIUTG/iIjbQz0ipNvsjHMzNPR4Friw+ygzw69RLTCH8UbuUtXSWn2FpkvNDLy1awCCRI0jQdQe4qy7wcGYWrpWr3Vkgjoes1Lglu9/S95K2MwUnznRUKT//AD00PvrOvdvM7dWaO6pgHrj/AHOk8Rh02z3IKA7lOUrnL7ZjX1Z+MVu2ccJ5NGztBv5eU5Twki4/Qd2VKb825TmRIBz55EknbLE1zJnsz4T2tUa++JjO7I+WJIw7F8StsJYuWvN027SQOWoFS1jPlzE6AeI7AjTWakM6oCJD06a3VNW2dx69Bwm8YvjN0uzYesm287yUKUp1QCWkqAJJkiYnp7dOlbFmKgrPNrpqW5ktJwM8usoeHOLLo35snXra4zNlSHWdkqAJhUadDI3291UWxt208Z036SoUdsoK8eRlZ5NkXn6Sv5WxAdHnWivEf1scvTQZp3jSKrVu3mba8093rwDy4fbnN54+t3HMPukMglZb0A3IkFQHeUyIrawEqcTztEyrepblmchx+/sThdoLdKU3jZSVqQgpWkgELKlR1XBGvaNq5WK7BjnPdoS/vL7/AHDnmeB8MD5TaeN0XFzd4eUWarlCWOYUkQ2VLGoKiMojKkx7hWlmSw4ZnFozXXVZl9pJx58PLnLryc4pbrduGBZps7puOahMQoAxIIA2J/uIJmr1MMkYwZz66qwKrl9ynlNh4wx9NjauXBTmKYCUzGZRMAT26+4Gru20ZnLpaDfaEE07EMfxa0YRe3AtlsnKXGUghSArbxd9QNzB71kXsUbjO+vT6S5zUmQeh8ZA8qz7r6bB1tTZtnVIU0FA5s6gTKtIyZSNN96i4k4I5TT0aqVmxWzuAOfl5ec6bg7TqWUB/ll2PGWxCZk7A67RXQuccZ5FpUuSmcec5i+3enH1hC2A7yyUlQVl5U6A6Tnj4TXP7Xaz1waO4jIOM/f+J6ww3RxjEkWnKStUZnHZIQBGyRuok9dNDQbu0bEWdl3So2Z+Q6y/4O4ydW1feeBPMsieYpsaKAz7A9ZQrtOmlXSwkHd0nNqtGqtX2XJ+Wfp/Mok8a4gq3N8F2QaBJFqT48gVl3mc3/7HSqdo+N3CdB0enFnY+1nx6ZlnjPGtyX7BNmlsi7azBLnQmYkg7J3IG+Ugb1ZrDkbesyq0Veyw2k+wen51mC04hxQ3r2Hk2yngkLD2UhKEwCfCNVesAB0PcVAd922WbT6XsVv445Ylz5PeJH7lV0xdBHOtnMhUgQFSVDb3oOumhGlXqctkHpMNdpkqCPXyYdfzzm5VrPPikRSJzDGOF3mL9+4RYtXzFx4siykKbX19edCZ2G0bRrzshDE4zmexVqkehazYUK+HUfSWmFWV7bWTy27O2TdumENMJQgIGsFxRVlUUydBPTuYsAwXgOMxsemy4BnJUdTk/p4ZlDhnBl9YrtrtiXn1z540VpE5jmPiUQCRtMnxAESCaoK2XDD6zps1lF4ap+AHunH5/wDJ6xR64Tj6l2zYccTbgqaUoJzJyiUhWoCpIPbShz2vDwkVis6HFhwN3OXXDWCXT9+9f3jQYCm+U0zmCjGgJJHx9sk7ACborFizTDUXVJQtNRzxyTNctOFbq0S7bjDLe7JUSzcr5egO2cK1MbxprO4rMIy8NuZ1tqqriHNpXxHH7S8x/g+4NvZOMoYF1aL5nKaTkbUSQohOu4KU6kifEdJirtWcAjmJzU6ysWOrk7WGMniZY4XdYpcXTanGRZ2yB+sQVIWXD2BiU/20nfpYFyePATGxdLXWQp3MeXMYkCyw69tcXuHUW3Nt7lSJczpGROmYwTJI106wIqoDK5OOBmr2U26VVLYZc8Mc5vt01mQpP8SSPxEVuZ5inBBnL+HcGxBvD7qwctIHLc5bnMT41qIhIE7EScxPQbVzKrhSuJ7N92na9b1fqMjHIS3uuHrk4CLQNTcZEjl5k7hwKPizZdtd6sUPZ7eswXUVjW9rn2cn9pA4p4Zu12eGJQ1zfNko59sVgZyEo0mYMZVJ6+tpNQ6NtXymun1NIttJON2cHHLnPuDYDdjFGLs2TduwEKRy21o/ViFAFQESST+6DA32oqtvDYwJFt9Xdmq3lmznJB4/L/clcO4beWuKXZ83z2904FF7OkZEjOr1ZknxxHs61Khlc8OBlL7KbdMntYZRyxN5xJDimnAyoIdKTkURICo0kdRNbHOOE85CoYbhwnMb7B8Uv0N2lxbtspDgU/chSP1gExCU9YP4xtXOVdxtInsJdpdOxtRieHAeE2fiMYiw+07ZpD9sEZV2xKUkEaBQUde3U9dNdNG3g5XiJxUd3sQradreP+pF4H4fuRd3OIXiUtuvDKlpJByp8O5BiYSkfjtUVodxZppq9RX2S0VHIHXz/CZdcdcPm+s3GEkJWYUgnbMkzr7CJE9J61exNy4nPo9QKLQ55TUMWt8VvbZFi5aJaEpD1wXUlJCYMhIM6kA6T206ZMLGG0id1TaWiw3K+eeBiWfGnC7q2MPZtkFabdxGbxJEJSAJOYiTp0qzocADpMdLqVD2PYcbgf1M3ytp5s57xBh16ziwvba284QpnlkZ0pg+2T7Ae1YMGD7gMz1KLKX03ZWNtOc8pP4ZwR9rFL99xvK09HLVmSc0R0BkfECrIpDkzLUXI2mrQHiOcgcM8JvBeMJfQW27tRDasyTIJe8UAmIC0mDFVSs5bPWbajVoVpKHJTn9v4lBYcN3jLItv0VaOupVAu18tSSkqmVAjMYGneOmmtAjAY2j5zpfU0u/adqwHwjM2S/4af8A0hhriGkcq3QUuqbyoSkwfVQVSBJ2E1oUO5T4TjTUp2Fqk8WPDPH7yTZ4I+nHH7otxbqYCErzJ1VDemWc37p6dKkKe0J6Sr3odGtWfazn9584EwN9i7xJx5vIh90KaOZJzAKdMwCSNFDeN6itSGYmTrL67KqlU5IHH7Tda2nnRSIpEUiKRFIlWnAGRdm8g88oyE5jGXTpt0qu0bt027d+z7LpLSrTGKRFIikRSIpEUiKRFIikRSIpEUiKRFIikRSIpEUiKRFIikRSIpEUiKRFIikRSJrGO8c29s8WMrzzqRmWhlGYoGh8WojQg/Ed6zawA4nZTorLE38APMzKxxnarsl3qFKUyjRYCfEkyBBE7+IHfY07Rdu6VOjtFwpPMyPg3H9pcuKQ2VgIa5qnFJAQlICSqTOhTmAOkTOtFtVjwl7dBdUoLdTjHX8MjMeUyyUpIPOS2pWVL62yGyf5tx8Rp1io7ZZc+jbgOmfDPGbnWs8+azjnHFtbP+bkOuvRKkMozlA38WvbWBOlZtaAcTsq0Vlib+AHmcZkjh3i62vVuotypXLAJUUwCFbRrPTqBUrYG5Sl+ksoAL9ZWX3lItG1rSA86lsw4403mQg+1Uj8RVTcomyejrmAJwM8gTxM9cX4yw5hvnCbh1DKimHWPX9aI3BGuhB21o7ApnMjTU2LqNhUE8eB5Sbf8TsWbNqXlLyuhKUrI9g8S9dNDJOvWrFwoGZmmmsudgg5Z/BI2GeUC1euE24DyFr/AGZcbKQveMs6wYMSBPvqBapOJezQWpWbOBA54PKZcd44trZ8W5Drr0SpDKM5SN/FqOmsCTHvFGsAOJFOissTfwA8zjMz8O8X216443blSuWASopgEK2jr8CBUrYGPCUv0llCgv1nrjXHDZ2jjyQSuIRCcwCiDBVrokRvSxtq5jSUdtaEPKVfAvFiXrLmPqWFNJzPOuJypMlRlJGhAiNB2FVrfK5M21mlKXbU6ngBMbPlOsipMh9DajlS8tohsnbRUz/bTrFO2WSfRlwHQkdM8ZuiTIkaitZ58p7fiVld65ZDPzm051aeGCEnQzvCx071QON22dDaZ1pFx5H/AH/E9YdxE09cv2yM/MYjPI017GdakOCSJD6d0rWw8jKD0nWZQpaU3C8pIUlLclIESpWsJTrEk9D2rPtlxOn1ZduAOBnz+3zl4zxVaqtPPOZDEaqIMgzliN806R1q+9du7pOc6W0W9lj2poHHnH7b9lFublhwrSpClJLedIkKKFJMECRpPWsbLQV4T09HoGS728EdeuD5ib3jPE7Fky0p9SipwAIQkZlrMCYHxGp7jvWzOFHGebTprLmITp+gnzhzi63vFLbbzoeQJW06nKsDvHUaj3SJ3FFsDcIv0llIDHiD1HKVVj5TbN5bTbYeUt1eQDIPCSQAVeLQEn27Gqi5Tym7+jLkBLYwB4zNiHlCtm1uJS3cPBokOONNZkII3lUjb8KG0CVT0fYwBJAzyBPEyFxpx0lvD03FmoqU9o2vJIRBAVmn1VCYEg61FluFys00mhLX9nb05jPOT7HjVhNgm6fLiEphBzohS15QfCP3p1M+w9qsLBtyZk2isN3Zpg9eB5CZME46t7h8W+R5l1QlCXm8uYanTU9ATr2otoJxIt0Nlab8gjyPKY7vygWrbrzOV5TrSspbQ3mUo6yUgHUCNSY3HehtUEiSugtZVfhg9Sf3llw1xRb3rKnmVEJQYWFiCnSdekR1Bj8KlHDDImWo0tlD7Xmr435RrZy3uksl8fq1pQ+EEIz5TlAWNUkmIkDpWbXAg4nZT6OsWxC+OY4Z44z4Tjf/AKlvPvdz/wA5f1Vyb28Z9D3an4B+gnVL/iNS8Qu2l3TeHts6Zg0kuvD+dU+8AawRodTXUX9ognE8NNMBQjBC5PnwH0EoeH1f+wYkNZ5+oO/+p39ulZr/AEmnTd/fVfL+ZuC7FSuHUoZT4jbJVCRqdlrgDcnX3zWuP+Lh4ThDga/L/F/oTSxdtO4cwy7iaihQSjzVFqhS0qHTQhZAI9afF7ZissgoAW+09DYyahnWrjxOSxx/H8TtWFsFtlpBUVFCEpKiIJIAEkdCd4rrAwJ89YwZyQMZJnOMHxRqxxfEfPFBsvQppxQMFOpgH2yPikjesFYLYd09a2p79LX2QzjOfz85zD5PV867xgsgo5mrciCMxcymDtMzHtqKuLNiW1w2VUhuOP8AUcA8RWlphzrFyUtvNqcDrSx4lk9h+9pCY9lK3VUwZGt09tuoD18QcYPh+c5RNWTjfDbpcBAcfStsH+ElAn3Egn+/WqAEVcZ1F1b0gNvQYPz4zYfKGkFjBwdQXGwR/SitLeSzk0Jw93yMl+Uj/SeD/wC+/wC9qlvvrK6D+3u+X+DI2GYm1Y4zf+eKDfOAU04oaFO8A/gPeiN6Bgth3SbKnv0lfZccZyPz84z75MblDuJ4m42kpQshSQRBgqUZg6id/jSo5diI9IKV09SseIm58dicOvI+xX/0mtbPdM4NH/XT5ic9W+Lnh3k26s7rKUF5tI1ACydR/SVf01hndVgT1Apq1+9+AJOD9Jm4r4ns38GbYZUlTq0tobZTqpCklMiIkRBE9em9S7qa8CV02muTVl35DOT0M6Lwvaras7Zt39ohpCVewhIEfDat0BCgGeVqGVrWZeRJmgm/bteIrly4WGkOMDIpWgPhaG/vQofCsMhbSTPU2Nb6PVUGSD/k/wAzN5Pb1L2LYk6jVCwkpMRIkQdehGo9hFTWcuxlNahTS1KeYzPHkiQPMb4wNXVg+0ZB/wCT+NKPdMn0of8AmT5D95rDdqtfDZKASEXJUsD+HafcCQazx/xfWdhZV9Iceqy38p/Etnc4cy3bqStWZKghO7SQkpOb+H1gmD3q1rqV4TD0dprq7yzjA4/X85zPx+Ft3+HPl4sNcvIH+WFhtUHdKtNcw321PSpt4MDK6HDUWJtyc8s4yJL4VbQ9ipdF8u6dabIWpNulLakkQBnQYJBIO2sezSU4vnOZTUkpptpr2gnx45+RnvyEtjzN5UCS+QT7kIj/ACfxppvdj0yT2wHl/kyhUhpD90qzxJdipK1Fy3uQAkqO5AkhQ6apJ+ETThk7Tj5zoyxRBbVv4cCv5/nEz4lir11w6446hKSHEgFKQkLAWgZoGg1JGmkipLFqsmVrqSrXhUPT9OB4S04k4vQnDrQ25aWFKQ0t1aM6WiEAnwkesAZ2Oxqz2eyMTDT6Mm9w+RgE4Bxnj+0qGLkKxuwPnvnhAUFO5UhAUUr8KQjTqDEncVXP/IOOZuVI0dnsbeXDrzHPMvuBUj9MYsY1CgAfeTP+BV6/fac2sP8A+WmVXCVqpxvH22x41LWlIHUnnAD47VVBkOBN9SwVtOzcgB/ieMK4jtE4Eu2Kkh8NuNlmPEVkqgxGo1Cp6Qe1QHXs8SbNPadaLOmQc9MTkVcs9+frC4wtlxYcWy2padlqQCR7iRNemVB4z4ZbXUbQTiff0czCxym4WZWMg8RmZVp4jOutMCO0bhxPCZ2mkpASkBKQIAAgAdgBtUypJJyZEbwe3S5zQw0HP4whOb8Ymo2jOcS5tsK7Sxx85OqZnNJx7B8R86LrC7Z9g6pZuEj9WYHqqCZ3E7jeI61kyvnInoU26bs9rgg+I6yTwPwy9bLubi5WhVxcqClBucqQCTAkAn1v7DfelaEZJ5mV1mpSwKlY9lfGbBdYQw4oLcZaWsbKUhJP4kVoVB6TlW11GFYgfOSLi2Q4nKtCVp/hUkEaew6VOMygYqcgzw9ZNqCQptCgj1QUg5fdI0+FRgSQ7DkZ9etG1qSpaEKUjVJUkEpO+hO2w2pgQGYDAM1HiDB8RN1zWF2z7B1DFwkeAwBKSEzuJ3G+1Zsr5yJ3U26fs9rgg+I6yRwTw09buXNzdLQq4uFAqDc5UgToJ1O/9hvStCCSeZldXqUsVa6x7K+M2xQkQdRWs4ZGscNZZzclptvN62RATPvga71AAHKXex394k/OY2sHt0ucxLDSXP4whIV+MTTaOeJJtsK7Sxx85OqZnIl7hrLxSXWm3Cn1c6AqPdI0qCAeculjp7pI+UytWjaVFaUIStWilBIBIG0ncxTAkFmIwTPlvZNtgpQ2hCTqQlIAPTUAa0wBBdm4kz7b2jbaciEIQn+FKQBr7BpTAEFmY5JkZvBLZKVJTbshKjKgG0wo+0RrTaPCWN1hOSx/WSbi1Q4nItCVI/hUkEfgdKEZlVYqcg8Z5srBplOVptDaeyEhI/sKAAcpLuznLHPznq1tG2xDaEIBMkISAJ7wKAAcpDMzcWOZHvMHt3VBTrDTih+8tCSfxIoVB5iWW6xBhWI+skrt0FGQpSURGUgRHaNo9lTiU3EHOeMjt4QwlstBhoNEyUBCcpPciIJ0qNoxjEubbC24sc/OfW8JYSEBLLQCDKAEJ8J01TpodBqO1NokG1znJPHzmZq0bSpS0oQlSvWUEgFXvI1PxpgSCzEYJi3tG0FRQhCSoyopSBmPcxudTvTAEFmbmZh/RLGdTnJazqBCl5EyQdCCYkyKbRzlu1fG3Jx85j/QVt93Y/5Sf/FNo8I7az4j+siDiVs33mQSrmBvmKVoEgaQB1J1qu8bts07s3Y9t0ziRMB4oL95eW6kJSm2IAXm9aSd+21Qr5Yjwl7tMK6ksB96bKDO1aTknwOCYkT2nWknBlLj3Erdq9bMqSpTly4EIA2GqQST7Mw06+zeqM4UgeM3p0zWqzjkol5V5zz4DSIBpE+BYJIBEjcTSTifSaSImkT7SJ5LgBgkSek0k4M+k0kQlQOxBpE+JWDsQY3ikYnqkTypwASSI99JODPVJE8hwTEie00k4lNxFxK3aLt21pUpdw6G0AbCSkEqPQDN8f71RnC4HjN6NM1oZhyUZl3V5zykRxK2q+VZBKuYlvmKVplGqYA6k+KfZ/im8bts6DpmFPbHkTiXK3ANyB7zV5gATKbjLHDZWjlwlAWUZfCTAOZQTv8AGqWNtXM30lHb2isnGc/tKniLjJdta2b4aSo3BQCkqICc6c2hjWKq1mFB8ZvRoxZa6Z93P2M3AmtZwSpwO/uHFvh9gNIQuGlBYVzEyrxQPV0A09tVUk5yJvclahSjZJ5+UtS4BuR+NWmODPVJE8pcBEgiPfSTieqSIpE5Kjhm2XxA62pBKOXz4zK/aEpUVTM7k6bVzbF7XE9s6m0aEEHrj6T7gmANXmK4oh/MppKgS2FFIUZMFWUgmIMe+ioGdsxbqHp0tRTn4z3wFcpYt8WZW8tu3YcUlKwZUgErT4dD4jlHTelZwGHQRrVLvSwGWYfrymp8QWrbNsxc2ltctHmApvHXAFOEhREICjvEyABA6zWTAAAqPrO2hmexq7WB4e6By+s23ynYKyvE8OzJJ84Xkd8R8SQW0gb6aKO0VraoLjznD6PvddPZg+6OH3nTrG0Qy2hpsQhCQlImYAEDU6nSugDAwJ47uXYs3MzmVrejCsRxFB0adZNy0J3UJOUD2krH9IrnB7Nz+s9hkOr09ZHMHafz9JVIL1lgSrhKlJfvHQVuD1glUxr0kAmf9uq8Vrz4zY7LtaEPuoOX5+cJO4y4RYsLJF3arWi5bUj9aFklzMQDIJjWZ0G2lWesIu4c5npNW+ouNVgBU54Y5STxhdl25wF1QhTigsjsVFk/5NHOShldKmyvUKOn+5N4rP8A79hv8iv++rP/AFFmWm/srfmP8Toa1AAkmABJPat55QnCsYsrZ22urhhi7uVBRUb55YQEwR6okZx7Ms69IEcbAEEgE+c+kqexLErdlX/xAz/8/WWvGLrjuG4OStXMUpHjnWcoAVPfrNWfJRZjpQq6i7hw48PrJ/HmHpwrDVIsytPnDyUuLKpVGQkwek5f7qqbB2aez1meic6vUZtx7I4fr/uQkYG5bv2rmH2N4wpCwHs60kOI0mRnOu+wA19gqNpBBUGX7dbEZb3U55YHI/pOwV1TwpxTyfcLM3lldqfzqyOL5aQshKFZEkrAGhUdBrOiRXJUgZTmfQ67VPTcgTqBnz48pMwrHn2uHFOIWrmJWW0rnVKSsDQ9IBIHbTtUqxFWZnZQj+kApHDn9p64g4PYtsLTesrWm6QltznhwysrKQesQc0iPZqZMmrCpuHOKNY9up7Jx7JyMY5Ykbi+1RdHBn3kfrLotoegkZkyjYT4Zzq211qHAbaT1ltK7VC9FPBc4+869h9khlpDTYhCEhKRJMAbanU11AYGBPCdy7Fm5mctteGrZXED7akEoS3zwMyv2hLas0zO6jptXOEHamey2psGhUg9cfTjPWP2trdXt1lZur95AyqAWENMESICpEag6QdQrfWjBWY9Ypa2qlMkID5ZJlVaXKl8MvhSirI8Epk7JztED3STVM/8Jm7KB6SXHUf4MsfKM5lwrC1RMFox3hqatb7izHQDOptHz/eS/J4BdYhcv3oUL5uMjSxAaQRplB6iY9kzuompq9piW5ymu/4qFSn3D18T5/n7TL5Ov2uNf75X+Xamrm0jX+7R8h/ia7wrwuzcYM++9nUtsO8nxnK3lGbRIMaqkmd6oiA1kmdWp1T16tUXkcZ85mxHFnlYFYILqk890tOOT+4FLABPaAPeBQsTWJVKkXW2ED3RkDzwJl8ovCtvZJs/N86EqfSFIKyQojZcE6KGokd6m1AuMSuh1Vl5ffx4eH2nY66p4MUianjnBIfu03bdw8w4EhKuWYzAdJ0IkaHcaCsmry27M7adaa6jUVBHnJ+DcMot7q5uUrUpVwQVJMQmCTp161ZUAJPjMrdS1la1ke7INtwIwlF6hS1qTeKzL2GUypQy6dCqdZ2FQKhxHjNW1zkoQB7HL/cq3fJghxlLL15cuIRoykkANj3QcxjSTsDoKr2ORgmbD0myuXRACefnLjizg9N6GCXnGnmDKHUbycsn3ykEEHSrPXuxxmGm1Zo3eyCG6GX+HWxaabbK1OFCQkrWZUqBEk9SauBgYnK7bmLYxmcq8o6m8Svba0t0rU824pDy8pAQmQDMjUCCqdvfNc1uHYKJ7eg3aaprXxggY850zEsDZftjbOIlkpCQBpATGWD0IgV0FQRiePXc6Wdop4zVW/Jqg8tD93cv27RlthavCI0AJG4jTSIGgis+x8TwnafSTDJRAGPMiXPF3CTd8hoFa2lsqzNON7p2/toDpBBA1qz1hpz6XVtQTgZB5gyDZ8BITcs3S7h919qZU4Qc2kAR+6kSdB3O9QKhnOeM0bXMa2rCgKfCbc4gKBSRIIgjuDWs4gcHImiN+TFAbWx53c+aqJUGAQAFdCTHiAMGNBIBM1j2IxjPCekfSbbg+wbvGWNzwM2u3tGFPORaqzIVAlUHQHSIA00qxqBAHhMV1rK7uAPal1xDgjV4wph4HIrqNCkjYg9xVmUMMGYUXNS4dec13D/J8lLzLlxdP3IY1ZQ4fCnsT3iB22HQRVBVxyTnE6n15KlUULu54m6VrPPmu8L8Jt2TDrKHFrDqiolUSCUhOkD2VRKwowJ1ajVte4cjlPmD8HMM2SrJRU6yskqzaHWD02giQahawF2ybdY73C4cCJSjyZoIQ05eXTlqgylhShGnQkdPcBEmIqvY9CeE6PWRBLKgDHrLjizg9u9bZSFqYUwZaU3+7toB0iBEERFWesMJz6bVtSxOM555l3hdoWmUNlxbhQmC4sypXtJ71cDAxOex97FsYz4TXcZ4JD14m8buHmHIAWGzGcCNJ0IBgAjUGBWbV5bdmdVWtKVGoqCPPpI73k/T5w+61dPsouDL7bZACpJJhW6ZJPfcgQDFOy4kg85ca87FVlBK8iZ7Z8n7SbJ6yDrnKdcC50lMFJgaajwjf207Ibdsg69zcLsDIGJLxrg5u4t7ZhTi0ptykpUIlWVOUTpH4VLVggDwmdWsat2cD3s/eZ7/AIWQu9avUrW282MqssQ4nsoH2Eifd2FSUBbdKpqmWk0kZB+3ynzAuFUWyrtSVrV50oqVMeEkqOkD/a69qKgXPnJu1TWhAR7s8YLwi3bWTlmlxZQ4FgqMSM4gxpGlQtYC7Yt1bWXC0jiMfaUPE+AM2mEptlMvXLKFyVIIDjclSs40I0Jy7bHXrVHQKmMZnVp9Q9upNgYKSOvI8uE0e4t2btdm3au3l0/zElRfzEMoESn+EQdSRPq71jgNgDJnoqz1B2sCqMdOpnea7Z81FIikSNiV+2w2p11QQ2n1lGdJIHTXc1BIAyZeutrGCqMkz3ZXSHW0ONnMhYCkq7g6g60ByMyHUoxVuYmaplYpEUifAKRPDNwlebKpKspyqgzBG4PY6jSmZJUjnMlJEUiKRKR3i2zTcC1L6eeVBOQBR8R6SBAPxqnaLnGZ0DSXGvtNvCXdXnPFImK5uEtoUtZhCElSj2AEk/hQnElVLEKOZkfDsWZfZD7TiVNGfHsNCQd4iCDUBgRkS71OjbGHGS2nAoBSSCkiQRsQdQRUyhBBwZ6pIikRSIpEUiKRFIikRSIpEUiKRFInwJA2pE+0iKRNJ4nxPEEvrS2u1tbZCQUvXCx+sMCYE+ETpqOkzrAxdnzw4Cehp6tOUBbczHoOkobniVy/wG8cdSkOIUGyUbKhTagQJMaK79KoXLVEmdS6ZaNairyPHj9ZjssXxS2w1i6Qm382bbQOUQSsoEJzk7AneBsCN4NAzhAekl6dLZqGrJO4k8emfCX+OcauEWTVkhKri8SFp5nqtpIkkxud/wAp0O1Xaw8AvMzlp0a+21p9lOHDqZitOJby1vWbTEOS4l/9k80CPFMQQfbA26gyaB2VtrdZZtNTbSbacjbzBlhhXETzmL3VmrJyWmwpMDxSQ2dTP+0elSHJcrMrNOi6VLRzJ/mQbLiG7uH8Tt2yyFMQGSpJjUmcxEk6DoKgOxLDwmj6eqtKnOfa5/6lb5EE3Hm6iS15rmVA15mfwanplj41XT5x5Tb0ua+04Z3cPlibzxNdXDdutVq0l1791KlAJHdRlQkAdJ7Vs5IHCebp1rZwLDgTScP4uvGr63trh60uEvGFcg6tHsY9vfcTtWIsYMAcT0X0lLUNYgYY8es6PchWRWSAuDlzbTGk+ya6DPJXGePKcn8mVvdHEL5SvNyEvnzkwZKpd/ZGNE5+8aRXLUG3Ge56QarsKwM8uH25/SWHDHEuKXzig2LdLTL+V1agZUkkDKkSdQATMiZHxsjux4THUabS0KN2ckcPnLzgziR65u8QZcyZLd3I3lEGM7idTOphIq9blmIPSYavTJVVW682HH9B/Mg4FxO9c2mJrdDaixzEoGTwkJQowoE+IGNR1qFclWz0l7dMldtQXPtY/fpNXx29ef4fbcSm3bbKzzUNoyDR2E5EjQeISZrJiTVmdtKImvKkknHAk56cczpHBCbgWjXnJaKsqcnLmAjKnKFSPW3npXRXnbxnkavs+1PZ5+vjmX1XnNFIikRSIpEUiKRFIikRSIpEUiKRFIikRSJzC9wK6RiVy8qyRepdjkLWtOVrsCFTAG23TTc1zlWDk4zPYW+ptOqB9mOeBzmHCuFLxvCb+0Wz+ucdzN5VohYlsEg5tB4CfFGhFQK2CFZazVUtqq7QeAHHy5/zPVxY4qcPbw7zVHiQlJf5qcqU6HKpO+ZPqkiZgkTQh9u3EhX0ovN+7qeGOv5xljjfCNwwbC4sgl12zbDam1HLzExBgnQEyrfv7INmrIwV6TKnV1uLEt4BznPhPLeEXmIX9vc3TAtmLbVCCsKUtUz02Egb9B1nRtZ2BIxiSbqdPQ1dbbi32EYhht7a4s7eW9t5y2+2ElIcSgpICBqVfye7WhVlfcBnMJbTbpRU7bSp8M+P8zPwRgN21d37t0hKfOIKVJUCmTmJA1mE5okgTFTWjBiT1lNXfU9Va1n3fz7zx5LbC8tErtbi2yNpKlh7OCFE5QEhI1ggEz/aopDLwIlvSL02kWo3HhwxLDyo4LcXVmG7bxKDgUtvNlzpAIiZAOpBgnp3Aq1yll4TL0ddXVbus8OfhNZTgF0u7sX0Yc3bMsLGZtC0ZoMZlq2kDoNVaHvWe1twOMTrN9QqsQ2FiRzwcfL84Tq1dM8WaXwJgj9vdYk483kQ8+VtHMk5k53DMAkjRQ3jesq1IZsz0NZcllVQU8QMH7R5McEftW7kPt5Ct8rT4kmUkDXwkx8aVKVBzHpC9LWUoc4EqbHDb+xxC9Wxai4bul50r5iUhJKlK8U6wCs9NYEVQKyscDOZu9tF9CB22lRjlz/MTJwlw3ds2eJtvNjmvczlwpMLKkKAI8XhBJ/ejfWpRGCsDK6nU1PdUyngMZ8uP5ymJHCl0cA80LcXAJVyypOsO54zA5ZKfbUdm3ZbessdXV37tc+z/rEtLPEMTTZMhFkkPIWltSFuJMtpQBn9ZMEq0yyasC+3lMGr0xtOX4Yzy655Td62nnxSIpEUiKRFIikRSIpEUiKRFIikRSIpEUiKRFIikRSIpEUiKRFIikRSIpEUiKRFIikRSIpEUiKRFIikRSIpEUiKRFIikRSIpEUiKRFIikTA60snRcDtlBpE8chz7X5BSI5Dn2vyCkRyHPtfkFIjkOfa/IKRHIc+1+QUiOQ59r8gpEchz7X5BSI5Dn2vyCkRyHPtfkFIjkOfa/IKRHIc+1+QUiOQ59r8gpEchz7X5BSI5Dn2vyCkRyHPtfkFIjkOfa/IKRHIc+1+QUiOQ59r8gpEchz7X5BSI5Dn2vyCkRyHPtfkFIjkOfa/IKRHIc+1+QUiOQ59r8gpEchz7X5BSI5Dn2vyCkRyHPtfkFIjkOfa/IKRHIc+1+QUiOQ59r8gpEchz7X5BSI5Dn2vyCkSVSIpEUiKRFIikRSIpEUiKRFIikRSIpEUiKRFIikRSIpEUiKRFIikRSIpEUiKRFIikRSIpEUif//Z"/>
          <p:cNvSpPr>
            <a:spLocks noChangeAspect="1" noChangeArrowheads="1"/>
          </p:cNvSpPr>
          <p:nvPr/>
        </p:nvSpPr>
        <p:spPr bwMode="auto">
          <a:xfrm>
            <a:off x="155575" y="-1836738"/>
            <a:ext cx="5057775" cy="38290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7288" name="AutoShape 8" descr="data:image/jpeg;base64,/9j/4AAQSkZJRgABAQAAAQABAAD/2wCEAAkGBxQTEhQUExQVFhQXGSIbFxcYGCEgIBsgIB8dGx8gHx4fHigiHB4lHBwfIz0iJikrLi4uICAzODMsNygtLisBCgoKDg0OGxAQGzAlICQtLDQ0NCwsNzQ0LC80LC8sLCwsLCw0NCwsLCwsLCwsLCwsLCwsLCwsLCwsLCwsLCwsLP/AABEIAMMBAgMBEQACEQEDEQH/xAAcAAEAAgMBAQEAAAAAAAAAAAAABAUDBgcCAQj/xABHEAABAwIEBAEJBAkACQUBAAABAgMRAAQFEiExBhNBUSIHFBcyYXGBotJTVJGSFSMzQlJygqGxNUNic3STssLRFiXB4fFj/8QAGgEBAAMBAQEAAAAAAAAAAAAAAAECAwQFBv/EADcRAAICAQIDBAkDBAIDAQAAAAECAAMRBBIhMUETFFFhBRUiMlJxgaHwkbHRMzTB4SNCYnLxJP/aAAwDAQACEQMRAD8A6niXGNmw6pp17K4mMwyKMSAoahMbEVsmnsYZA4TnfVVI21jxkb0gYf8AePkX9NW7rb4Sn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nscd2P2/yL+mo7tb4Se+U+P2M1TjDgO6ubx55stZF5YzKIOiEpMjKeoNdNGqRKwpnJqdFZZYWGJTei+97sfnP0Vt32vzm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klHk3vAAJZ/Ofoqve6/OW7hd5fr/qdfry57UUiKRFIikRSIpEUiKRFIikRSIpEUiKRFIikRSIpEUiKRFIikRSIpEUiKRFIikRSIpEUiKROc8I4k4zimJW77q1ISC6jOokISDmgSTHhcG3asEJDsDPW1VavpqrEGOhx1P4JrfA3EF0cRZdeccLF4p0ISpZKRqYASTAhQCdO9Z1s2/J5Gdesoq7uVUDcmM8JYIxN567xt1LzobYYcQhIWcqVBJSFJAMA/q1GR3mrbiSx8Jl2SJXQpUZYjp08PvJXCflCZYsGOf5y8oSHXQkrCCVmAtajvBGgkxFSloCjMpqfR72XtswPAcs8Ogm7YvxTbW9ui5ccltwAt5RJXIkZR7u8e2tWcAZnnVaWyyw1gcRz8pG4e4zt7p0shLrTwGblPIyKI7jUg/5qFsDHEvfo7Kl38CPEGRLnyh2qHH2gh9brKspbQ3mUqJkpAPqjLqTG471BtXJEuvo+0qrZAB6ky24Y4kYvmi6wVQDlUlQhSTEwRtsdwSKujhhkTDUaZ6G2vPnE3ErNiltb4XkWvJmSAQDE66iNAT12NQ7hecnT6Z7yQnMT5xBxMzaKYS5nUp9WRtKACSdB1I0lQHxozhcZinTPcGK/9eeZEx/ja3tneRldefiS0wjOpI3k6gDTWJmI7ioawKcTSnRWWrv4AeJOJM4d4mt71tTjCicmi0KEKSexH/yNN+1SrhhkTO/TWUttcc5jwXipi6tXLpsOctvNmzAA+FIUYEnoe9FcMMiTdpXqsFbczJfD2Nt3jCX2goIUSBmEHQkHQE9RUqwYZEpfS1LlG5yNxHxOzZ5A4HFuOTy2mk5lqjeB2HvqGcLLUaZ7skYAHMnlMHDvGLF24tlKXWnkCVNPIyqjTWJPce3Wi2BjiWv0j0qGOCD1ErLzym2iFLARcONtqyrebbltJmPWJHX2a9JqhuUTZPRtrAcQCehPGWuIcY2zItVKzlu6jlOJT4dcsZpIKfWnboe1XNgGPOYpo7H3gc15j+JnxfiVm3fYt1hanXzCAgAxqBKpIga7+w0ZwCB4ytWmexGccl8ZZXzpS2tSRJSkkDuQCRVjymKgFgDOdM45ceZWBULsqcfi4P8ArDEk9PA2VkaaeERWAY7RznqNTX2tmNvAcPD/AGcfebR5Qsb80sHnAYcUMjffMrQEe1IlX9NaWttXM5NDR21wXpzPy/OE1HyX4nctXTlneLWpa20ut51FREpCiAVGfVVt3SaypLA7Wnd6RrqesXVDABIOPz8zNwx/jO2s30MPZwpaCsEJkR4oG85iUwABuRWrWBTgzgp0dlyF05Azzw7xpb3bqmUpdaeSJ5byMqiO4EnoQY3otgY4k36OylQ5wQeokW78oVqh15nI+t5pWUtobzKWdZKQDqBGpMbioNqgkS6+j7WVXyAD1J5fOfLrilq7wy7etVqCkMrkeqtCshI2Oh9oPx0oXDISJK6V6dSiWDmR8jxmPgvG0tYQzc3TpgJUVLWSonxqAHUk7CKVthMmTq6S2qausfp8pnwbygWtw6hrK8ypzVovN5Q52ymSDP8Aei2qTiVt0Ftalsg454PL5yC7ZvecYoovXIYLQCVBK/AuDPJTMqgAHMmJJjpUYOW4y4dNlQ2jOfLiPM/zNg4NYeRZW6bgqL2SV5ySqSSYJOsgGKugIUZnNqmRrmKcsy6q854pE4v5YFLtb4PN6ecWymle3dCvlKa5L/ZbI6ifQeiwttOxv+rAyy4zwY2mGYe6hI5lmtCle9UKV+LgTVrF2oD4TLSXdtqLFJ4OD+fpMXBFsf0LiVwv130vKnuAgj/qK6isf8bHxzLath3ypByXb+/8YmfD0D/0wrQaoWT7+aakf0ZSwn1kPmP2lPxC2tNpgb+YoabACnQkK5ZOQhWU6H1SY/2aq3uqZvQQbb05k9OWecusKDdxilur9ILu3mUlQUi3QEBJBBSpaCI37HcDrVxguOOZz2bq9Mw7PaD4k5/QyX5O0j9KYueodifetyf8ClXvtKa7+2p+X+BPXkkHjxL/AIk/5VU0/wDb5yPSfKr/ANZs/HOC+d2L7IErKczf8yfEn8SI9xNaWLuUiceju7G5X6f4nPeArpWJX1s6ucljbpSZ6uapCvjv/TWFZ3sD4CerrUGmpZRzdvtLDh7EWrHFsRF4oNqeIW04vQFEqMBXuKfykdKspCud0yvra/S1GoZxzA8fz9568nw5+I4ldMgi2XKUmIC1SDI/Aq/qE70q4sSOUjW+xRVW/vD7D8/aU/A+PsW+FXlu6sJuMziUtGcyipASABEnxaezrVK2AQg850ayh7NUjqPZ4cenObl5H/8ARbP8y/8ArVW1HuCef6U/uW+n7Sv8p7NsXrUuvP2r2oauUDwJ7hZzAj4bZu0xW7GRnhNfRzWBX2gMOoPM/KQOEcbuU4gbc3DV+3yiovNpEpgGAVgakkAQSr1hrvVUY7sZzNNTRWaO0ClDnkev0mv3fEJubC5W7doZJJCbFlpKSTpqoxnUI3Ps36VQvuU5P0nUunFV6BUz/wCRP4Js91hPnXDrOTVbTQcQR/EicwHty5h760K7qhONLey17Z5EkfrI/k+uVYliCr5weG3YQ2mf4ynxEfHP8FCoqO9t3hL61RpqOxH/AGJP06f4nVK6Z4sUico8pinb7ELfD7fIS2C4vP6uYjMM8A6BA+Oeua3LMFE9v0eFooa9+vAY5/T6/tK7i+3xG1ftsRuvN1cpaUSxM5dTCpA0IzCfbVXDqQ5mulbTWo1FeeI6yx41xRlGM4dcLMs8kKzRIAJchXuEhXwq1jAWAzLSVO2ksQc8/wAcJJevm7zHrRdooOJZaPOcRqIhcCevrAf1eypyGsGJQI1OicWcMngJE4Yxq3tsYxLzhSW86yEuK2EKJKZ6E7+3LUIwFjZl9RTZZpKtgzjpI+DkOox+5aBFu4hYQYgKISskj8Z/qqBxDkcpezKNp62PtAj6cR+fSRcZtHF8N2hQCUtuZlx/DmdTPuBUKhgTUJep1X0g4PUcPtJd261dvWSFYou5WVhbSW7VAKCIPiy5SnTodoJjSpOGI9rP0mahqlciraMYOWPH5Z5zsFdU8KKRFIikTBc2TbkcxtC8u2ZIMe6RpsKggGWV2XkZ7fYStJStKVJO6VAEHrsfbUyASDkTyi0QEcsIQEQRkCRlg76bazUYkliTnPGfBZt5OXy0cv8AgyjL32iN6YEb2znPGfTaoycvInlxGTKMsdo2imI3HOc8ZjscOaZBDTTbYO+RITPvgUAA5SXsd/eOfnMjNqhKlKShKVK9YhIBV7yN9+tMSCxIwTFvaoRORCU5jKsqQJPcxuaYgsTzMgcRm75Q8yDJdza86Yywdo/ezZd9Imobdj2ZpR2W7/lzjylZwBwubFhSXFBbzqyt1Sdp6AEgEgb7bk1WtNo4zbW6kXuCowAMCX99h7TwAdabcA2C0hUfiKuQDznMljJxU4+UysMpQkJQkJSNgkQB7gKmVJJOTMAwtnmFzkt8w7ryDMfeYmowM5lu0fbtycTNb26G05UJShI6JAA/AVOJUsWOTF1bIcTlcQlaTulQBH4GoIzJVipyDiY7LD2mQQ02hsHcISEz+AoABykvYz8WOfnPCcKYC1LDLWdQIUrImVA7yYkzTaJPavjGTj5ys4itbpLAbw9NugmQrOCAkEHVISIzT3FVYNj2ZrQ1RfN+T8p54E4b8wtEskhSySpxQ2Kj2nWAAB8KVpsXEnWanvFpfp0mw1ecsUiYEWbYWXA2gLO6wkZj7zEnYVGBLbmIxnhPdxbpWnKtKVJPRQBH4GpkBiDkTU8U4UcXidpdI5Qt2GyhSNQdQ4ISkJyx4h1HWsihLg9J3V6pV0z1nO4nP7TZ7LD2mQQ02hsEyQhITPvgVoABynG9jP7xzNXwHhFTd3fu3AZcZuVAoR62xUfEFJidek1mteGJPWdl2rDVVqmQVm1otGwjlhCA3EZAkZY7RtFaYHKcRZidxPGfWrdCU5EpSlH8IAA130GlTiQWJOTMFnhTDRKmmWm1HcoQAT8QKgKBylmtdhhiT9ZMqZSKRFIikSjHEzZvjZBKuYG+YpWgSNoA6k61TeN22dHdm7HtumcS6W4BuQPeavMACZ6pImG7ukNIK3FJQhIkqUYA95NQTjnLKpY4UZM1PhXjpN9evsNIHJbRmQ5JlcFKfVjQST7Yis0t3MQJ3anQmilXY8SeXhPGPcaupul2llam5daTndOfKEjQwO5gj8Yg0aw52qMxTokNYttfaDyk7BeNWX7Bd6QUJbB5qNylQAOUHSZkRtMjapWwFd0zu0T13CnnnlKKy8o7uZhdzZlm1uFZWnuYD7iRG34aSRNUFx4ZHAzpf0cmGCPll5jE6JW88qeSsCZI0312pJxPqTOo1FJE+BwTEie060k4M+k0kT4hYIkEEdwaSSMQpwCZI0312pGJivLjI0twQcqCoe2ATUE8JKrlgJT8EY+q+tE3CkBBKlDKDOxjc1Wt9y5m+roFFpQHMvUOAzBBjeDV5z4M9UkT4TFIiaRGbr0pE+IWCJBBHcGkkjE+hQpIgKpE+0ieEOAyAQY3g0k4MOOBOqiAPaYpABPKes3XpSRPhcEgSJO2u9JODPVJEUiKROSo4atl8QOtqbJRy+fGZX7QlKiqZncnTaubYvaz2zqbRoQQeuPpM+AYS3it5fuXuZwMucpprMQEJlQmARqcv4yfcVQ7EtK3WtpKq1q4ZGSfGTPJZcLbuL+yzqWzbuQ0VGcozKTln3AabSD3q1JwSvhKekVVkruxgsOM3vFcMauWy08nO2SCUyROUhQ29oFbFQRgzza7WrbchwZoXCbKUY/fpQkJSllISlIgAQzoANqwT+qZ6epJbQ1k+J/zPvAumM4qFetIj3Zv/BFTX/UaRrP7SrE0/D0k4NipT6huERH86Cf7ZaxH9NvnO98DWVZ57T+xltx6QcCw4DUnlR/ylVez+msx0X97b9f3nX2gconeNa6p4J5zlOF4G1eYziTb+ZTQIUWwopCyIAKspBITJ/GuYKGsYGe1Ze1OkqZOfHj4SPh1+5Yfpi3YWotsJCmZM8sqMae7N+KJ71AJTcB0lnRdR2Njji3Pzx+feVtrgK12bT1vaXnnphxN3zEwokyf9ZtGg0naetVC+zkA58Zs14W4o7rs5bcf6mx8UPO3d7htjcFTTbrQcfQDGZeVRKCR0BRH9XurR8syqZyacLTTbcnEg4Hy8fvMd5YJwzFrJFmVIaufC6zmJTvlzak95/pPQxUEbHG3rLLYdVpXNvEryMwYHgLN5i2Jtv5lNpWFcoKKQoyQCcpBOWT+aiqGdsy11706WopzxzkrgvMwvFrJKythkKLUmckhUp/x8QT1NTXwLLM9Xh1puIwTz85r6MVcY4db5SikuvqbUoaEJOZR16Tlj3TWe4irhOvsls153dBn9pYpwJ1h61dw+xu2FoUA8VrSQ6jTNmGc677ADX2CrbSCCoMx7dbEZb3Ug8sDkf0nYK6p4UqeK8IF3aPMHdaDl9ihqk/mAqrruUib6a41Wq/h+Gcmfxld3hdjh6TD7j3JWCNQlsiJHsCkH+k1yltyBZ7a0inU2XnkBkfX8M2Hi23DuI4fhRKkWnKzKSkxnyhcJMdIbA/qPsrR+LhOk5dMduns1PNs/py/mYn7BOGYvaN2hUlq5EOs5iRuRm1J9/wPQxUY2OAvWSLDqdK7W815GTvJ9/pTF/8AeD/qcq1XvtM9b/bU/L+I8kx/W4n/AMSf8rpTzb5x6S92r/1kzyx4q4xYfqlFJdcDalAwQkpUowek5Y9xNTexC8JT0VUtl/tdBmeUcA2lq5bPMPKtloMFWf8AbdYOYxrB0HQ+wQ7JVII4QdfdarK43A+XL9JV8UW1rc4i4jk3V88hASWUqCGmpj9+UkE77nUntpVwrN4zbTtbVQDlUBPPmT9OMp+GHFfoPEkKKobWpKUlU5RCNAe09tN+9UT+m06NQB32ojqB/mYsW4aZTgjV7KzchLZDhWrQZgkJAmAlKTpAnSjIOz3dZarUudYaeG3jwx5TrXDdypy0tnFmVLZbUo9yUAn+5rpQ5UGeHqFCWuo5An95ZVaYxSJqeOcEpfu03aLh5hwJCVcsxmA6TuJ2O40FZtXlt2Z206011GoqCPOecW4FSt9dxb3D9q65+0LR0X7SOh9s76761Bqycg4k164qgrdQwHLPSWfCvDDNi2pDWZSlnM44sypZ9p7CdB7+pJNkQKOEx1Ope9st05AdJd1ec8orDhhDV8/ehayt5ISpJjKIy7aT+5/eqBAGLTpfUs1K1EcBK7iPgRu5fNw2+9bPKTlcU0YzjQa7dABvGg0qrVAnIOJrRrmrTs2UMOmekssJ4Ut2LQ2aU5mlghzMdVlQgkkRrEajaBG1WVAF2zKzVWWW9qTxHLylBhvkyabcaUu4uHmmVZmmVq8KTM7bb6wAJ6ztVBSAec6bPSbspAUAnmRzm91tPNnJ8PwA3GL4iQ68wtJBbdbMbwCD0UD29grmCZcz2n1Ar0tYwCOoM3Ph7gti2ZebJU8bieetwypyZ0PYak95JM1qtYUEeM4L9ZZa6ty28sdJTJ8mDcBpV3cqtEqzC3Khl3mJ7e4DcnfWq9iOWeE6PWbZ3BBu8ZfcS8Is3iWgStpxn9i40cqkbaD2aD3RpFXesNObT6t6SccQeYPWRMC4JQzcedPPO3NwBlSt0+oNfVHTQnr1PeoWvByTky92tZ6+zVQq+XWajg/D6rjFMTUl163cSv8AVutmNCSFAjZSTA07gVkqZduk7rdQK9NUMBh1Bm7cO8INWjLzaVLWt+ea6sypRII/tJPvJ3rVawoxPPv1b3OGPADkOkw23A1umwNisrW0SVBRgKBJkEECJB9nvmgqG3bJbXWG/thwMh4d5PUJeZcfuX7kMfsUOHwo6j3xA7bDoIqBVxyTmaP6QJQqihd3PHWS8MwtYxW5fHN5RaSk5/VKzl/ZjqAlIk9yR0NSF9smZ2Wg6ZU4Zz05485sOJXyGGluuEhCBmUQCYHuGpq5OBkzmrQuwVeZnMvJ/haLnFLq/bbUm3BPJKkxmWvRSh8Mx9mYVz1rly3SevrbTXpkoJ9rr8h0/PCbvxTwo1e8tSlONPNGW3m1QpO34iQD3HQjWtnQNPP02qejIABB5gyJgPBKGLjzp5525uIypW6fUG3hHTQkb9T3NQtYByeJl7tazp2aqFXwHWYcQ4CSu6cuWbq4ty7+1S0oDN7j+6evXXaKg1ccg4lk1xFYrZQ2OWZYcJ8JtWHODKllLqs2VWuWJgA7kQeutWSsJymWp1b6jG/pJ+P4M1dsLYeBKFdjBBGoIPQg/wD3IqWUMMGZU3NS4dOYms2fk6QHGlXF1cXCGDLTTivCI2nvGnbYDbSsxVx4nM7G9IHaQiBSeZEkYjwKld05cs3T9up4Q6GiBm6aEjwnTfXXaKk1ccg4lE1xFYrZQ2OWZ9w/gFlm2urZDjnKuDMGCUfymNdIGs7UFQAI8YfXu9i2EDK/eTLzhFtzD02BWsNhKU5xGbwqCh0jp2qTWCu2Zpq2W/tgOPGXGF2QZZaZSSUtISgE7kJASCfbpVwMDEwsc2OXPUkyVUykUiKRFIikRSIpEUiKRFImIXCc5RmTnAzFM6gbAkbgTTMnacZ6TLSRIb+JtIbcdU4nltznUNQmN5idR2qMjGZda3LBQOJnvD75t9tLrSszaxKVQRI2660BBGRDoyMVbmJJqZSKRMSLhBWpAUkrSAVJB1AMwSOkwfwNMydpAzjhMijAk6AUkSlseLrJ53kt3LSnNgkHf+U7K+BNUFik4BnQ+kuRdzKQJKxfHLe1y+cOoazzlzHeImPdI/GpZgvOUqostzsGcTzhGP210VC3eQ4UwVZTtO3+KKwblFtFlXvjEs6tMoApEgY1jLFo3zbhwNomATJk9gACSfcKqzBRkzWql7W2oMmfcHxZq6aDzC87ZJAVBGxg6KAO9SrBhkSLanqba4wZJXcICkoKkhagSlM6kDcgbkCpzKbTjPSRLTGmHXnWEOBTrX7RMHwz7SIPwqoYE4mjUuqByOB5Swq0yikRSIpEUiKRFIikTn2K8VXL169a2jlswhgDO6+fWV/Ckdp026HXYVgXYthek9OvS1JStloJLcgJlwPie7vLS5DQaTfWy8pAGZDkTEa6ZoIBmJAOx0lXZlOOYkXaaqm1S2djD6j/AOSrwnj27vXLa3tm0ofgm7UtBKUZTlJAkR3g9SE9zVVtZsAfWb26CmhWsc5H/XHX8/3LHF+JL79KKsbYMkFoKCnAfBsVKMHxaSAO5HarM7b9omNWmo7t21mefTr5SRwxxLci8esb4NlxCOYh1sQFJ03HuPs2IojncVaV1Gmr7Jbqc4Jxg+Mo2+NL65Q9c27lo0y2Ty2XT43AkSZ10JHu109pr2jEEjE6Do6K2WuwMSeZHISxxDyhLVZ2a7ZtPnN4vloSuSlBSoIUTG/iIjbQz0ipNvsjHMzNPR4Friw+ygzw69RLTCH8UbuUtXSWn2FpkvNDLy1awCCRI0jQdQe4qy7wcGYWrpWr3Vkgjoes1Lglu9/S95K2MwUnznRUKT//AD00PvrOvdvM7dWaO6pgHrj/AHOk8Rh02z3IKA7lOUrnL7ZjX1Z+MVu2ccJ5NGztBv5eU5Twki4/Qd2VKb825TmRIBz55EknbLE1zJnsz4T2tUa++JjO7I+WJIw7F8StsJYuWvN027SQOWoFS1jPlzE6AeI7AjTWakM6oCJD06a3VNW2dx69Bwm8YvjN0uzYesm287yUKUp1QCWkqAJJkiYnp7dOlbFmKgrPNrpqW5ktJwM8usoeHOLLo35snXra4zNlSHWdkqAJhUadDI3291UWxt208Z036SoUdsoK8eRlZ5NkXn6Sv5WxAdHnWivEf1scvTQZp3jSKrVu3mba8093rwDy4fbnN54+t3HMPukMglZb0A3IkFQHeUyIrawEqcTztEyrepblmchx+/sThdoLdKU3jZSVqQgpWkgELKlR1XBGvaNq5WK7BjnPdoS/vL7/AHDnmeB8MD5TaeN0XFzd4eUWarlCWOYUkQ2VLGoKiMojKkx7hWlmSw4ZnFozXXVZl9pJx58PLnLryc4pbrduGBZps7puOahMQoAxIIA2J/uIJmr1MMkYwZz66qwKrl9ynlNh4wx9NjauXBTmKYCUzGZRMAT26+4Gru20ZnLpaDfaEE07EMfxa0YRe3AtlsnKXGUghSArbxd9QNzB71kXsUbjO+vT6S5zUmQeh8ZA8qz7r6bB1tTZtnVIU0FA5s6gTKtIyZSNN96i4k4I5TT0aqVmxWzuAOfl5ec6bg7TqWUB/ll2PGWxCZk7A67RXQuccZ5FpUuSmcec5i+3enH1hC2A7yyUlQVl5U6A6Tnj4TXP7Xaz1waO4jIOM/f+J6ww3RxjEkWnKStUZnHZIQBGyRuok9dNDQbu0bEWdl3So2Z+Q6y/4O4ydW1feeBPMsieYpsaKAz7A9ZQrtOmlXSwkHd0nNqtGqtX2XJ+Wfp/Mok8a4gq3N8F2QaBJFqT48gVl3mc3/7HSqdo+N3CdB0enFnY+1nx6ZlnjPGtyX7BNmlsi7azBLnQmYkg7J3IG+Ugb1ZrDkbesyq0Veyw2k+wen51mC04hxQ3r2Hk2yngkLD2UhKEwCfCNVesAB0PcVAd922WbT6XsVv445Ylz5PeJH7lV0xdBHOtnMhUgQFSVDb3oOumhGlXqctkHpMNdpkqCPXyYdfzzm5VrPPikRSJzDGOF3mL9+4RYtXzFx4siykKbX19edCZ2G0bRrzshDE4zmexVqkehazYUK+HUfSWmFWV7bWTy27O2TdumENMJQgIGsFxRVlUUydBPTuYsAwXgOMxsemy4BnJUdTk/p4ZlDhnBl9YrtrtiXn1z540VpE5jmPiUQCRtMnxAESCaoK2XDD6zps1lF4ap+AHunH5/wDJ6xR64Tj6l2zYccTbgqaUoJzJyiUhWoCpIPbShz2vDwkVis6HFhwN3OXXDWCXT9+9f3jQYCm+U0zmCjGgJJHx9sk7ACborFizTDUXVJQtNRzxyTNctOFbq0S7bjDLe7JUSzcr5egO2cK1MbxprO4rMIy8NuZ1tqqriHNpXxHH7S8x/g+4NvZOMoYF1aL5nKaTkbUSQohOu4KU6kifEdJirtWcAjmJzU6ysWOrk7WGMniZY4XdYpcXTanGRZ2yB+sQVIWXD2BiU/20nfpYFyePATGxdLXWQp3MeXMYkCyw69tcXuHUW3Nt7lSJczpGROmYwTJI106wIqoDK5OOBmr2U26VVLYZc8Mc5vt01mQpP8SSPxEVuZ5inBBnL+HcGxBvD7qwctIHLc5bnMT41qIhIE7EScxPQbVzKrhSuJ7N92na9b1fqMjHIS3uuHrk4CLQNTcZEjl5k7hwKPizZdtd6sUPZ7eswXUVjW9rn2cn9pA4p4Zu12eGJQ1zfNko59sVgZyEo0mYMZVJ6+tpNQ6NtXymun1NIttJON2cHHLnPuDYDdjFGLs2TduwEKRy21o/ViFAFQESST+6DA32oqtvDYwJFt9Xdmq3lmznJB4/L/clcO4beWuKXZ83z2904FF7OkZEjOr1ZknxxHs61Khlc8OBlL7KbdMntYZRyxN5xJDimnAyoIdKTkURICo0kdRNbHOOE85CoYbhwnMb7B8Uv0N2lxbtspDgU/chSP1gExCU9YP4xtXOVdxtInsJdpdOxtRieHAeE2fiMYiw+07ZpD9sEZV2xKUkEaBQUde3U9dNdNG3g5XiJxUd3sQradreP+pF4H4fuRd3OIXiUtuvDKlpJByp8O5BiYSkfjtUVodxZppq9RX2S0VHIHXz/CZdcdcPm+s3GEkJWYUgnbMkzr7CJE9J61exNy4nPo9QKLQ55TUMWt8VvbZFi5aJaEpD1wXUlJCYMhIM6kA6T206ZMLGG0id1TaWiw3K+eeBiWfGnC7q2MPZtkFabdxGbxJEJSAJOYiTp0qzocADpMdLqVD2PYcbgf1M3ytp5s57xBh16ziwvba284QpnlkZ0pg+2T7Ae1YMGD7gMz1KLKX03ZWNtOc8pP4ZwR9rFL99xvK09HLVmSc0R0BkfECrIpDkzLUXI2mrQHiOcgcM8JvBeMJfQW27tRDasyTIJe8UAmIC0mDFVSs5bPWbajVoVpKHJTn9v4lBYcN3jLItv0VaOupVAu18tSSkqmVAjMYGneOmmtAjAY2j5zpfU0u/adqwHwjM2S/4af8A0hhriGkcq3QUuqbyoSkwfVQVSBJ2E1oUO5T4TjTUp2Fqk8WPDPH7yTZ4I+nHH7otxbqYCErzJ1VDemWc37p6dKkKe0J6Sr3odGtWfazn9584EwN9i7xJx5vIh90KaOZJzAKdMwCSNFDeN6itSGYmTrL67KqlU5IHH7Tda2nnRSIpEUiKRFIlWnAGRdm8g88oyE5jGXTpt0qu0bt027d+z7LpLSrTGKRFIikRSIpEUiKRFIikRSIpEUiKRFIikRSIpEUiKRFIikRSIpEUiKRFIikRSJrGO8c29s8WMrzzqRmWhlGYoGh8WojQg/Ed6zawA4nZTorLE38APMzKxxnarsl3qFKUyjRYCfEkyBBE7+IHfY07Rdu6VOjtFwpPMyPg3H9pcuKQ2VgIa5qnFJAQlICSqTOhTmAOkTOtFtVjwl7dBdUoLdTjHX8MjMeUyyUpIPOS2pWVL62yGyf5tx8Rp1io7ZZc+jbgOmfDPGbnWs8+azjnHFtbP+bkOuvRKkMozlA38WvbWBOlZtaAcTsq0Vlib+AHmcZkjh3i62vVuotypXLAJUUwCFbRrPTqBUrYG5Sl+ksoAL9ZWX3lItG1rSA86lsw4403mQg+1Uj8RVTcomyejrmAJwM8gTxM9cX4yw5hvnCbh1DKimHWPX9aI3BGuhB21o7ApnMjTU2LqNhUE8eB5Sbf8TsWbNqXlLyuhKUrI9g8S9dNDJOvWrFwoGZmmmsudgg5Z/BI2GeUC1euE24DyFr/AGZcbKQveMs6wYMSBPvqBapOJezQWpWbOBA54PKZcd44trZ8W5Drr0SpDKM5SN/FqOmsCTHvFGsAOJFOissTfwA8zjMz8O8X216443blSuWASopgEK2jr8CBUrYGPCUv0llCgv1nrjXHDZ2jjyQSuIRCcwCiDBVrokRvSxtq5jSUdtaEPKVfAvFiXrLmPqWFNJzPOuJypMlRlJGhAiNB2FVrfK5M21mlKXbU6ngBMbPlOsipMh9DajlS8tohsnbRUz/bTrFO2WSfRlwHQkdM8ZuiTIkaitZ58p7fiVld65ZDPzm051aeGCEnQzvCx071QON22dDaZ1pFx5H/AH/E9YdxE09cv2yM/MYjPI017GdakOCSJD6d0rWw8jKD0nWZQpaU3C8pIUlLclIESpWsJTrEk9D2rPtlxOn1ZduAOBnz+3zl4zxVaqtPPOZDEaqIMgzliN806R1q+9du7pOc6W0W9lj2poHHnH7b9lFublhwrSpClJLedIkKKFJMECRpPWsbLQV4T09HoGS728EdeuD5ib3jPE7Fky0p9SipwAIQkZlrMCYHxGp7jvWzOFHGebTprLmITp+gnzhzi63vFLbbzoeQJW06nKsDvHUaj3SJ3FFsDcIv0llIDHiD1HKVVj5TbN5bTbYeUt1eQDIPCSQAVeLQEn27Gqi5Tym7+jLkBLYwB4zNiHlCtm1uJS3cPBokOONNZkII3lUjb8KG0CVT0fYwBJAzyBPEyFxpx0lvD03FmoqU9o2vJIRBAVmn1VCYEg61FluFys00mhLX9nb05jPOT7HjVhNgm6fLiEphBzohS15QfCP3p1M+w9qsLBtyZk2isN3Zpg9eB5CZME46t7h8W+R5l1QlCXm8uYanTU9ATr2otoJxIt0Nlab8gjyPKY7vygWrbrzOV5TrSspbQ3mUo6yUgHUCNSY3HehtUEiSugtZVfhg9Sf3llw1xRb3rKnmVEJQYWFiCnSdekR1Bj8KlHDDImWo0tlD7Xmr435RrZy3uksl8fq1pQ+EEIz5TlAWNUkmIkDpWbXAg4nZT6OsWxC+OY4Z44z4Tjf/AKlvPvdz/wA5f1Vyb28Z9D3an4B+gnVL/iNS8Qu2l3TeHts6Zg0kuvD+dU+8AawRodTXUX9ognE8NNMBQjBC5PnwH0EoeH1f+wYkNZ5+oO/+p39ulZr/AEmnTd/fVfL+ZuC7FSuHUoZT4jbJVCRqdlrgDcnX3zWuP+Lh4ThDga/L/F/oTSxdtO4cwy7iaihQSjzVFqhS0qHTQhZAI9afF7ZissgoAW+09DYyahnWrjxOSxx/H8TtWFsFtlpBUVFCEpKiIJIAEkdCd4rrAwJ89YwZyQMZJnOMHxRqxxfEfPFBsvQppxQMFOpgH2yPikjesFYLYd09a2p79LX2QzjOfz85zD5PV867xgsgo5mrciCMxcymDtMzHtqKuLNiW1w2VUhuOP8AUcA8RWlphzrFyUtvNqcDrSx4lk9h+9pCY9lK3VUwZGt09tuoD18QcYPh+c5RNWTjfDbpcBAcfStsH+ElAn3Egn+/WqAEVcZ1F1b0gNvQYPz4zYfKGkFjBwdQXGwR/SitLeSzk0Jw93yMl+Uj/SeD/wC+/wC9qlvvrK6D+3u+X+DI2GYm1Y4zf+eKDfOAU04oaFO8A/gPeiN6Bgth3SbKnv0lfZccZyPz84z75MblDuJ4m42kpQshSQRBgqUZg6id/jSo5diI9IKV09SseIm58dicOvI+xX/0mtbPdM4NH/XT5ic9W+Lnh3k26s7rKUF5tI1ACydR/SVf01hndVgT1Apq1+9+AJOD9Jm4r4ns38GbYZUlTq0tobZTqpCklMiIkRBE9em9S7qa8CV02muTVl35DOT0M6Lwvaras7Zt39ohpCVewhIEfDat0BCgGeVqGVrWZeRJmgm/bteIrly4WGkOMDIpWgPhaG/vQofCsMhbSTPU2Nb6PVUGSD/k/wAzN5Pb1L2LYk6jVCwkpMRIkQdehGo9hFTWcuxlNahTS1KeYzPHkiQPMb4wNXVg+0ZB/wCT+NKPdMn0of8AmT5D95rDdqtfDZKASEXJUsD+HafcCQazx/xfWdhZV9Iceqy38p/Etnc4cy3bqStWZKghO7SQkpOb+H1gmD3q1rqV4TD0dprq7yzjA4/X85zPx+Ft3+HPl4sNcvIH+WFhtUHdKtNcw321PSpt4MDK6HDUWJtyc8s4yJL4VbQ9ipdF8u6dabIWpNulLakkQBnQYJBIO2sezSU4vnOZTUkpptpr2gnx45+RnvyEtjzN5UCS+QT7kIj/ACfxppvdj0yT2wHl/kyhUhpD90qzxJdipK1Fy3uQAkqO5AkhQ6apJ+ETThk7Tj5zoyxRBbVv4cCv5/nEz4lir11w6446hKSHEgFKQkLAWgZoGg1JGmkipLFqsmVrqSrXhUPT9OB4S04k4vQnDrQ25aWFKQ0t1aM6WiEAnwkesAZ2Oxqz2eyMTDT6Mm9w+RgE4Bxnj+0qGLkKxuwPnvnhAUFO5UhAUUr8KQjTqDEncVXP/IOOZuVI0dnsbeXDrzHPMvuBUj9MYsY1CgAfeTP+BV6/fac2sP8A+WmVXCVqpxvH22x41LWlIHUnnAD47VVBkOBN9SwVtOzcgB/ieMK4jtE4Eu2Kkh8NuNlmPEVkqgxGo1Cp6Qe1QHXs8SbNPadaLOmQc9MTkVcs9+frC4wtlxYcWy2padlqQCR7iRNemVB4z4ZbXUbQTiff0czCxym4WZWMg8RmZVp4jOutMCO0bhxPCZ2mkpASkBKQIAAgAdgBtUypJJyZEbwe3S5zQw0HP4whOb8Ymo2jOcS5tsK7Sxx85OqZnNJx7B8R86LrC7Z9g6pZuEj9WYHqqCZ3E7jeI61kyvnInoU26bs9rgg+I6yTwPwy9bLubi5WhVxcqClBucqQCTAkAn1v7DfelaEZJ5mV1mpSwKlY9lfGbBdYQw4oLcZaWsbKUhJP4kVoVB6TlW11GFYgfOSLi2Q4nKtCVp/hUkEaew6VOMygYqcgzw9ZNqCQptCgj1QUg5fdI0+FRgSQ7DkZ9etG1qSpaEKUjVJUkEpO+hO2w2pgQGYDAM1HiDB8RN1zWF2z7B1DFwkeAwBKSEzuJ3G+1Zsr5yJ3U26fs9rgg+I6yRwTw09buXNzdLQq4uFAqDc5UgToJ1O/9hvStCCSeZldXqUsVa6x7K+M2xQkQdRWs4ZGscNZZzclptvN62RATPvga71AAHKXex394k/OY2sHt0ucxLDSXP4whIV+MTTaOeJJtsK7Sxx85OqZnIl7hrLxSXWm3Cn1c6AqPdI0qCAeculjp7pI+UytWjaVFaUIStWilBIBIG0ncxTAkFmIwTPlvZNtgpQ2hCTqQlIAPTUAa0wBBdm4kz7b2jbaciEIQn+FKQBr7BpTAEFmY5JkZvBLZKVJTbshKjKgG0wo+0RrTaPCWN1hOSx/WSbi1Q4nItCVI/hUkEfgdKEZlVYqcg8Z5srBplOVptDaeyEhI/sKAAcpLuznLHPznq1tG2xDaEIBMkISAJ7wKAAcpDMzcWOZHvMHt3VBTrDTih+8tCSfxIoVB5iWW6xBhWI+skrt0FGQpSURGUgRHaNo9lTiU3EHOeMjt4QwlstBhoNEyUBCcpPciIJ0qNoxjEubbC24sc/OfW8JYSEBLLQCDKAEJ8J01TpodBqO1NokG1znJPHzmZq0bSpS0oQlSvWUEgFXvI1PxpgSCzEYJi3tG0FRQhCSoyopSBmPcxudTvTAEFmbmZh/RLGdTnJazqBCl5EyQdCCYkyKbRzlu1fG3Jx85j/QVt93Y/5Sf/FNo8I7az4j+siDiVs33mQSrmBvmKVoEgaQB1J1qu8bts07s3Y9t0ziRMB4oL95eW6kJSm2IAXm9aSd+21Qr5Yjwl7tMK6ksB96bKDO1aTknwOCYkT2nWknBlLj3Erdq9bMqSpTly4EIA2GqQST7Mw06+zeqM4UgeM3p0zWqzjkol5V5zz4DSIBpE+BYJIBEjcTSTifSaSImkT7SJ5LgBgkSek0k4M+k0kQlQOxBpE+JWDsQY3ikYnqkTypwASSI99JODPVJE8hwTEie00k4lNxFxK3aLt21pUpdw6G0AbCSkEqPQDN8f71RnC4HjN6NM1oZhyUZl3V5zykRxK2q+VZBKuYlvmKVplGqYA6k+KfZ/im8bts6DpmFPbHkTiXK3ANyB7zV5gATKbjLHDZWjlwlAWUZfCTAOZQTv8AGqWNtXM30lHb2isnGc/tKniLjJdta2b4aSo3BQCkqICc6c2hjWKq1mFB8ZvRoxZa6Z93P2M3AmtZwSpwO/uHFvh9gNIQuGlBYVzEyrxQPV0A09tVUk5yJvclahSjZJ5+UtS4BuR+NWmODPVJE8pcBEgiPfSTieqSIpE5Kjhm2XxA62pBKOXz4zK/aEpUVTM7k6bVzbF7XE9s6m0aEEHrj6T7gmANXmK4oh/MppKgS2FFIUZMFWUgmIMe+ioGdsxbqHp0tRTn4z3wFcpYt8WZW8tu3YcUlKwZUgErT4dD4jlHTelZwGHQRrVLvSwGWYfrymp8QWrbNsxc2ltctHmApvHXAFOEhREICjvEyABA6zWTAAAqPrO2hmexq7WB4e6By+s23ynYKyvE8OzJJ84Xkd8R8SQW0gb6aKO0VraoLjznD6PvddPZg+6OH3nTrG0Qy2hpsQhCQlImYAEDU6nSugDAwJ47uXYs3MzmVrejCsRxFB0adZNy0J3UJOUD2krH9IrnB7Nz+s9hkOr09ZHMHafz9JVIL1lgSrhKlJfvHQVuD1glUxr0kAmf9uq8Vrz4zY7LtaEPuoOX5+cJO4y4RYsLJF3arWi5bUj9aFklzMQDIJjWZ0G2lWesIu4c5npNW+ouNVgBU54Y5STxhdl25wF1QhTigsjsVFk/5NHOShldKmyvUKOn+5N4rP8A79hv8iv++rP/AFFmWm/srfmP8Toa1AAkmABJPat55QnCsYsrZ22urhhi7uVBRUb55YQEwR6okZx7Ms69IEcbAEEgE+c+kqexLErdlX/xAz/8/WWvGLrjuG4OStXMUpHjnWcoAVPfrNWfJRZjpQq6i7hw48PrJ/HmHpwrDVIsytPnDyUuLKpVGQkwek5f7qqbB2aez1meic6vUZtx7I4fr/uQkYG5bv2rmH2N4wpCwHs60kOI0mRnOu+wA19gqNpBBUGX7dbEZb3U55YHI/pOwV1TwpxTyfcLM3lldqfzqyOL5aQshKFZEkrAGhUdBrOiRXJUgZTmfQ67VPTcgTqBnz48pMwrHn2uHFOIWrmJWW0rnVKSsDQ9IBIHbTtUqxFWZnZQj+kApHDn9p64g4PYtsLTesrWm6QltznhwysrKQesQc0iPZqZMmrCpuHOKNY9up7Jx7JyMY5Ykbi+1RdHBn3kfrLotoegkZkyjYT4Zzq211qHAbaT1ltK7VC9FPBc4+869h9khlpDTYhCEhKRJMAbanU11AYGBPCdy7Fm5mctteGrZXED7akEoS3zwMyv2hLas0zO6jptXOEHamey2psGhUg9cfTjPWP2trdXt1lZur95AyqAWENMESICpEag6QdQrfWjBWY9Ypa2qlMkID5ZJlVaXKl8MvhSirI8Epk7JztED3STVM/8Jm7KB6SXHUf4MsfKM5lwrC1RMFox3hqatb7izHQDOptHz/eS/J4BdYhcv3oUL5uMjSxAaQRplB6iY9kzuompq9piW5ymu/4qFSn3D18T5/n7TL5Ov2uNf75X+Xamrm0jX+7R8h/ia7wrwuzcYM++9nUtsO8nxnK3lGbRIMaqkmd6oiA1kmdWp1T16tUXkcZ85mxHFnlYFYILqk890tOOT+4FLABPaAPeBQsTWJVKkXW2ED3RkDzwJl8ovCtvZJs/N86EqfSFIKyQojZcE6KGokd6m1AuMSuh1Vl5ffx4eH2nY66p4MUianjnBIfu03bdw8w4EhKuWYzAdJ0IkaHcaCsmry27M7adaa6jUVBHnJ+DcMot7q5uUrUpVwQVJMQmCTp161ZUAJPjMrdS1la1ke7INtwIwlF6hS1qTeKzL2GUypQy6dCqdZ2FQKhxHjNW1zkoQB7HL/cq3fJghxlLL15cuIRoykkANj3QcxjSTsDoKr2ORgmbD0myuXRACefnLjizg9N6GCXnGnmDKHUbycsn3ykEEHSrPXuxxmGm1Zo3eyCG6GX+HWxaabbK1OFCQkrWZUqBEk9SauBgYnK7bmLYxmcq8o6m8Svba0t0rU824pDy8pAQmQDMjUCCqdvfNc1uHYKJ7eg3aaprXxggY850zEsDZftjbOIlkpCQBpATGWD0IgV0FQRiePXc6Wdop4zVW/Jqg8tD93cv27RlthavCI0AJG4jTSIGgis+x8TwnafSTDJRAGPMiXPF3CTd8hoFa2lsqzNON7p2/toDpBBA1qz1hpz6XVtQTgZB5gyDZ8BITcs3S7h919qZU4Qc2kAR+6kSdB3O9QKhnOeM0bXMa2rCgKfCbc4gKBSRIIgjuDWs4gcHImiN+TFAbWx53c+aqJUGAQAFdCTHiAMGNBIBM1j2IxjPCekfSbbg+wbvGWNzwM2u3tGFPORaqzIVAlUHQHSIA00qxqBAHhMV1rK7uAPal1xDgjV4wph4HIrqNCkjYg9xVmUMMGYUXNS4dec13D/J8lLzLlxdP3IY1ZQ4fCnsT3iB22HQRVBVxyTnE6n15KlUULu54m6VrPPmu8L8Jt2TDrKHFrDqiolUSCUhOkD2VRKwowJ1ajVte4cjlPmD8HMM2SrJRU6yskqzaHWD02giQahawF2ybdY73C4cCJSjyZoIQ05eXTlqgylhShGnQkdPcBEmIqvY9CeE6PWRBLKgDHrLjizg9u9bZSFqYUwZaU3+7toB0iBEERFWesMJz6bVtSxOM555l3hdoWmUNlxbhQmC4sypXtJ71cDAxOex97FsYz4TXcZ4JD14m8buHmHIAWGzGcCNJ0IBgAjUGBWbV5bdmdVWtKVGoqCPPpI73k/T5w+61dPsouDL7bZACpJJhW6ZJPfcgQDFOy4kg85ca87FVlBK8iZ7Z8n7SbJ6yDrnKdcC50lMFJgaajwjf207Ibdsg69zcLsDIGJLxrg5u4t7ZhTi0ptykpUIlWVOUTpH4VLVggDwmdWsat2cD3s/eZ7/AIWQu9avUrW282MqssQ4nsoH2Eifd2FSUBbdKpqmWk0kZB+3ynzAuFUWyrtSVrV50oqVMeEkqOkD/a69qKgXPnJu1TWhAR7s8YLwi3bWTlmlxZQ4FgqMSM4gxpGlQtYC7Yt1bWXC0jiMfaUPE+AM2mEptlMvXLKFyVIIDjclSs40I0Jy7bHXrVHQKmMZnVp9Q9upNgYKSOvI8uE0e4t2btdm3au3l0/zElRfzEMoESn+EQdSRPq71jgNgDJnoqz1B2sCqMdOpnea7Z81FIikSNiV+2w2p11QQ2n1lGdJIHTXc1BIAyZeutrGCqMkz3ZXSHW0ONnMhYCkq7g6g60ByMyHUoxVuYmaplYpEUifAKRPDNwlebKpKspyqgzBG4PY6jSmZJUjnMlJEUiKRKR3i2zTcC1L6eeVBOQBR8R6SBAPxqnaLnGZ0DSXGvtNvCXdXnPFImK5uEtoUtZhCElSj2AEk/hQnElVLEKOZkfDsWZfZD7TiVNGfHsNCQd4iCDUBgRkS71OjbGHGS2nAoBSSCkiQRsQdQRUyhBBwZ6pIikRSIpEUiKRFIikRSIpEUiKRFInwJA2pE+0iKRNJ4nxPEEvrS2u1tbZCQUvXCx+sMCYE+ETpqOkzrAxdnzw4Cehp6tOUBbczHoOkobniVy/wG8cdSkOIUGyUbKhTagQJMaK79KoXLVEmdS6ZaNairyPHj9ZjssXxS2w1i6Qm382bbQOUQSsoEJzk7AneBsCN4NAzhAekl6dLZqGrJO4k8emfCX+OcauEWTVkhKri8SFp5nqtpIkkxud/wAp0O1Xaw8AvMzlp0a+21p9lOHDqZitOJby1vWbTEOS4l/9k80CPFMQQfbA26gyaB2VtrdZZtNTbSbacjbzBlhhXETzmL3VmrJyWmwpMDxSQ2dTP+0elSHJcrMrNOi6VLRzJ/mQbLiG7uH8Tt2yyFMQGSpJjUmcxEk6DoKgOxLDwmj6eqtKnOfa5/6lb5EE3Hm6iS15rmVA15mfwanplj41XT5x5Tb0ua+04Z3cPlibzxNdXDdutVq0l1791KlAJHdRlQkAdJ7Vs5IHCebp1rZwLDgTScP4uvGr63trh60uEvGFcg6tHsY9vfcTtWIsYMAcT0X0lLUNYgYY8es6PchWRWSAuDlzbTGk+ya6DPJXGePKcn8mVvdHEL5SvNyEvnzkwZKpd/ZGNE5+8aRXLUG3Ge56QarsKwM8uH25/SWHDHEuKXzig2LdLTL+V1agZUkkDKkSdQATMiZHxsjux4THUabS0KN2ckcPnLzgziR65u8QZcyZLd3I3lEGM7idTOphIq9blmIPSYavTJVVW682HH9B/Mg4FxO9c2mJrdDaixzEoGTwkJQowoE+IGNR1qFclWz0l7dMldtQXPtY/fpNXx29ef4fbcSm3bbKzzUNoyDR2E5EjQeISZrJiTVmdtKImvKkknHAk56cczpHBCbgWjXnJaKsqcnLmAjKnKFSPW3npXRXnbxnkavs+1PZ5+vjmX1XnNFIikRSIpEUiKRFIikRSIpEUiKRFIikRSJzC9wK6RiVy8qyRepdjkLWtOVrsCFTAG23TTc1zlWDk4zPYW+ptOqB9mOeBzmHCuFLxvCb+0Wz+ucdzN5VohYlsEg5tB4CfFGhFQK2CFZazVUtqq7QeAHHy5/zPVxY4qcPbw7zVHiQlJf5qcqU6HKpO+ZPqkiZgkTQh9u3EhX0ovN+7qeGOv5xljjfCNwwbC4sgl12zbDam1HLzExBgnQEyrfv7INmrIwV6TKnV1uLEt4BznPhPLeEXmIX9vc3TAtmLbVCCsKUtUz02Egb9B1nRtZ2BIxiSbqdPQ1dbbi32EYhht7a4s7eW9t5y2+2ElIcSgpICBqVfye7WhVlfcBnMJbTbpRU7bSp8M+P8zPwRgN21d37t0hKfOIKVJUCmTmJA1mE5okgTFTWjBiT1lNXfU9Va1n3fz7zx5LbC8tErtbi2yNpKlh7OCFE5QEhI1ggEz/aopDLwIlvSL02kWo3HhwxLDyo4LcXVmG7bxKDgUtvNlzpAIiZAOpBgnp3Aq1yll4TL0ddXVbus8OfhNZTgF0u7sX0Yc3bMsLGZtC0ZoMZlq2kDoNVaHvWe1twOMTrN9QqsQ2FiRzwcfL84Tq1dM8WaXwJgj9vdYk483kQ8+VtHMk5k53DMAkjRQ3jesq1IZsz0NZcllVQU8QMH7R5McEftW7kPt5Ct8rT4kmUkDXwkx8aVKVBzHpC9LWUoc4EqbHDb+xxC9Wxai4bul50r5iUhJKlK8U6wCs9NYEVQKyscDOZu9tF9CB22lRjlz/MTJwlw3ds2eJtvNjmvczlwpMLKkKAI8XhBJ/ejfWpRGCsDK6nU1PdUyngMZ8uP5ymJHCl0cA80LcXAJVyypOsO54zA5ZKfbUdm3ZbessdXV37tc+z/rEtLPEMTTZMhFkkPIWltSFuJMtpQBn9ZMEq0yyasC+3lMGr0xtOX4Yzy655Td62nnxSIpEUiKRFIikRSIpEUiKRFIikRSIpEUiKRFIikRSIpEUiKRFIikRSIpEUiKRFIikRSIpEUiKRFIikRSIpEUiKRFIikRSIpEUiKRFIikTA60snRcDtlBpE8chz7X5BSI5Dn2vyCkRyHPtfkFIjkOfa/IKRHIc+1+QUiOQ59r8gpEchz7X5BSI5Dn2vyCkRyHPtfkFIjkOfa/IKRHIc+1+QUiOQ59r8gpEchz7X5BSI5Dn2vyCkRyHPtfkFIjkOfa/IKRHIc+1+QUiOQ59r8gpEchz7X5BSI5Dn2vyCkRyHPtfkFIjkOfa/IKRHIc+1+QUiOQ59r8gpEchz7X5BSI5Dn2vyCkRyHPtfkFIjkOfa/IKRHIc+1+QUiOQ59r8gpEchz7X5BSI5Dn2vyCkSVSIpEUiKRFIikRSIpEUiKRFIikRSIpEUiKRFIikRSIpEUiKRFIikRSIpEUiKRFIikRSIpEUif//Z"/>
          <p:cNvSpPr>
            <a:spLocks noChangeAspect="1" noChangeArrowheads="1"/>
          </p:cNvSpPr>
          <p:nvPr/>
        </p:nvSpPr>
        <p:spPr bwMode="auto">
          <a:xfrm>
            <a:off x="155575" y="-1836738"/>
            <a:ext cx="5057775" cy="38290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7290" name="AutoShape 10" descr="data:image/jpeg;base64,/9j/4AAQSkZJRgABAQAAAQABAAD/2wCEAAkGBxQTEhQUExQVFhQXGSIbFxcYGCEgIBsgIB8dGx8gHx4fHigiHB4lHBwfIz0iJikrLi4uICAzODMsNygtLisBCgoKDg0OGxAQGzAlICQtLDQ0NCwsNzQ0LC80LC8sLCwsLCw0NCwsLCwsLCwsLCwsLCwsLCwsLCwsLCwsLCwsLP/AABEIAMMBAgMBEQACEQEDEQH/xAAcAAEAAgMBAQEAAAAAAAAAAAAABAUDBgcCAQj/xABHEAABAwIEBAEJBAkACQUBAAABAgMRAAQFEiExBhNBUSIHFBcyYXGBotJTVJGSFSMzQlJygqGxNUNic3STssLRFiXB4fFj/8QAGgEBAAMBAQEAAAAAAAAAAAAAAAECAwQFBv/EADcRAAICAQIDBAkDBAIDAQAAAAECAAMRBBIhMUETFFFhBRUiMlJxgaHwkbHRMzTB4SNCYnLxJP/aAAwDAQACEQMRAD8A6niXGNmw6pp17K4mMwyKMSAoahMbEVsmnsYZA4TnfVVI21jxkb0gYf8AePkX9NW7rb4Sn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nscd2P2/yL+mo7tb4Se+U+P2M1TjDgO6ubx55stZF5YzKIOiEpMjKeoNdNGqRKwpnJqdFZZYWGJTei+97sfnP0Vt32vzm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klHk3vAAJZ/Ofoqve6/OW7hd5fr/qdfry57UUiKRFIikRSIpEUiKRFIikRSIpEUiKRFIikRSIpEUiKRFIikRSIpEUiKRFIikRSIpEUiKROc8I4k4zimJW77q1ISC6jOokISDmgSTHhcG3asEJDsDPW1VavpqrEGOhx1P4JrfA3EF0cRZdeccLF4p0ISpZKRqYASTAhQCdO9Z1s2/J5Gdesoq7uVUDcmM8JYIxN567xt1LzobYYcQhIWcqVBJSFJAMA/q1GR3mrbiSx8Jl2SJXQpUZYjp08PvJXCflCZYsGOf5y8oSHXQkrCCVmAtajvBGgkxFSloCjMpqfR72XtswPAcs8Ogm7YvxTbW9ui5ccltwAt5RJXIkZR7u8e2tWcAZnnVaWyyw1gcRz8pG4e4zt7p0shLrTwGblPIyKI7jUg/5qFsDHEvfo7Kl38CPEGRLnyh2qHH2gh9brKspbQ3mUqJkpAPqjLqTG471BtXJEuvo+0qrZAB6ky24Y4kYvmi6wVQDlUlQhSTEwRtsdwSKujhhkTDUaZ6G2vPnE3ErNiltb4XkWvJmSAQDE66iNAT12NQ7hecnT6Z7yQnMT5xBxMzaKYS5nUp9WRtKACSdB1I0lQHxozhcZinTPcGK/9eeZEx/ja3tneRldefiS0wjOpI3k6gDTWJmI7ioawKcTSnRWWrv4AeJOJM4d4mt71tTjCicmi0KEKSexH/yNN+1SrhhkTO/TWUttcc5jwXipi6tXLpsOctvNmzAA+FIUYEnoe9FcMMiTdpXqsFbczJfD2Nt3jCX2goIUSBmEHQkHQE9RUqwYZEpfS1LlG5yNxHxOzZ5A4HFuOTy2mk5lqjeB2HvqGcLLUaZ7skYAHMnlMHDvGLF24tlKXWnkCVNPIyqjTWJPce3Wi2BjiWv0j0qGOCD1ErLzym2iFLARcONtqyrebbltJmPWJHX2a9JqhuUTZPRtrAcQCehPGWuIcY2zItVKzlu6jlOJT4dcsZpIKfWnboe1XNgGPOYpo7H3gc15j+JnxfiVm3fYt1hanXzCAgAxqBKpIga7+w0ZwCB4ytWmexGccl8ZZXzpS2tSRJSkkDuQCRVjymKgFgDOdM45ceZWBULsqcfi4P8ArDEk9PA2VkaaeERWAY7RznqNTX2tmNvAcPD/AGcfebR5Qsb80sHnAYcUMjffMrQEe1IlX9NaWttXM5NDR21wXpzPy/OE1HyX4nctXTlneLWpa20ut51FREpCiAVGfVVt3SaypLA7Wnd6RrqesXVDABIOPz8zNwx/jO2s30MPZwpaCsEJkR4oG85iUwABuRWrWBTgzgp0dlyF05Azzw7xpb3bqmUpdaeSJ5byMqiO4EnoQY3otgY4k36OylQ5wQeokW78oVqh15nI+t5pWUtobzKWdZKQDqBGpMbioNqgkS6+j7WVXyAD1J5fOfLrilq7wy7etVqCkMrkeqtCshI2Oh9oPx0oXDISJK6V6dSiWDmR8jxmPgvG0tYQzc3TpgJUVLWSonxqAHUk7CKVthMmTq6S2qausfp8pnwbygWtw6hrK8ypzVovN5Q52ymSDP8Aei2qTiVt0Ftalsg454PL5yC7ZvecYoovXIYLQCVBK/AuDPJTMqgAHMmJJjpUYOW4y4dNlQ2jOfLiPM/zNg4NYeRZW6bgqL2SV5ySqSSYJOsgGKugIUZnNqmRrmKcsy6q854pE4v5YFLtb4PN6ecWymle3dCvlKa5L/ZbI6ifQeiwttOxv+rAyy4zwY2mGYe6hI5lmtCle9UKV+LgTVrF2oD4TLSXdtqLFJ4OD+fpMXBFsf0LiVwv130vKnuAgj/qK6isf8bHxzLath3ypByXb+/8YmfD0D/0wrQaoWT7+aakf0ZSwn1kPmP2lPxC2tNpgb+YoabACnQkK5ZOQhWU6H1SY/2aq3uqZvQQbb05k9OWecusKDdxilur9ILu3mUlQUi3QEBJBBSpaCI37HcDrVxguOOZz2bq9Mw7PaD4k5/QyX5O0j9KYueodifetyf8ClXvtKa7+2p+X+BPXkkHjxL/AIk/5VU0/wDb5yPSfKr/ANZs/HOC+d2L7IErKczf8yfEn8SI9xNaWLuUiceju7G5X6f4nPeArpWJX1s6ucljbpSZ6uapCvjv/TWFZ3sD4CerrUGmpZRzdvtLDh7EWrHFsRF4oNqeIW04vQFEqMBXuKfykdKspCud0yvra/S1GoZxzA8fz9568nw5+I4ldMgi2XKUmIC1SDI/Aq/qE70q4sSOUjW+xRVW/vD7D8/aU/A+PsW+FXlu6sJuMziUtGcyipASABEnxaezrVK2AQg850ayh7NUjqPZ4cenObl5H/8ARbP8y/8ArVW1HuCef6U/uW+n7Sv8p7NsXrUuvP2r2oauUDwJ7hZzAj4bZu0xW7GRnhNfRzWBX2gMOoPM/KQOEcbuU4gbc3DV+3yiovNpEpgGAVgakkAQSr1hrvVUY7sZzNNTRWaO0ClDnkev0mv3fEJubC5W7doZJJCbFlpKSTpqoxnUI3Ps36VQvuU5P0nUunFV6BUz/wCRP4Js91hPnXDrOTVbTQcQR/EicwHty5h760K7qhONLey17Z5EkfrI/k+uVYliCr5weG3YQ2mf4ynxEfHP8FCoqO9t3hL61RpqOxH/AGJP06f4nVK6Z4sUico8pinb7ELfD7fIS2C4vP6uYjMM8A6BA+Oeua3LMFE9v0eFooa9+vAY5/T6/tK7i+3xG1ftsRuvN1cpaUSxM5dTCpA0IzCfbVXDqQ5mulbTWo1FeeI6yx41xRlGM4dcLMs8kKzRIAJchXuEhXwq1jAWAzLSVO2ksQc8/wAcJJevm7zHrRdooOJZaPOcRqIhcCevrAf1eypyGsGJQI1OicWcMngJE4Yxq3tsYxLzhSW86yEuK2EKJKZ6E7+3LUIwFjZl9RTZZpKtgzjpI+DkOox+5aBFu4hYQYgKISskj8Z/qqBxDkcpezKNp62PtAj6cR+fSRcZtHF8N2hQCUtuZlx/DmdTPuBUKhgTUJep1X0g4PUcPtJd261dvWSFYou5WVhbSW7VAKCIPiy5SnTodoJjSpOGI9rP0mahqlciraMYOWPH5Z5zsFdU8KKRFIikTBc2TbkcxtC8u2ZIMe6RpsKggGWV2XkZ7fYStJStKVJO6VAEHrsfbUyASDkTyi0QEcsIQEQRkCRlg76bazUYkliTnPGfBZt5OXy0cv8AgyjL32iN6YEb2znPGfTaoycvInlxGTKMsdo2imI3HOc8ZjscOaZBDTTbYO+RITPvgUAA5SXsd/eOfnMjNqhKlKShKVK9YhIBV7yN9+tMSCxIwTFvaoRORCU5jKsqQJPcxuaYgsTzMgcRm75Q8yDJdza86Yywdo/ezZd9Imobdj2ZpR2W7/lzjylZwBwubFhSXFBbzqyt1Sdp6AEgEgb7bk1WtNo4zbW6kXuCowAMCX99h7TwAdabcA2C0hUfiKuQDznMljJxU4+UysMpQkJQkJSNgkQB7gKmVJJOTMAwtnmFzkt8w7ryDMfeYmowM5lu0fbtycTNb26G05UJShI6JAA/AVOJUsWOTF1bIcTlcQlaTulQBH4GoIzJVipyDiY7LD2mQQ02hsHcISEz+AoABykvYz8WOfnPCcKYC1LDLWdQIUrImVA7yYkzTaJPavjGTj5ys4itbpLAbw9NugmQrOCAkEHVISIzT3FVYNj2ZrQ1RfN+T8p54E4b8wtEskhSySpxQ2Kj2nWAAB8KVpsXEnWanvFpfp0mw1ecsUiYEWbYWXA2gLO6wkZj7zEnYVGBLbmIxnhPdxbpWnKtKVJPRQBH4GpkBiDkTU8U4UcXidpdI5Qt2GyhSNQdQ4ISkJyx4h1HWsihLg9J3V6pV0z1nO4nP7TZ7LD2mQQ02hsEyQhITPvgVoABynG9jP7xzNXwHhFTd3fu3AZcZuVAoR62xUfEFJidek1mteGJPWdl2rDVVqmQVm1otGwjlhCA3EZAkZY7RtFaYHKcRZidxPGfWrdCU5EpSlH8IAA130GlTiQWJOTMFnhTDRKmmWm1HcoQAT8QKgKBylmtdhhiT9ZMqZSKRFIikSjHEzZvjZBKuYG+YpWgSNoA6k61TeN22dHdm7HtumcS6W4BuQPeavMACZ6pImG7ukNIK3FJQhIkqUYA95NQTjnLKpY4UZM1PhXjpN9evsNIHJbRmQ5JlcFKfVjQST7Yis0t3MQJ3anQmilXY8SeXhPGPcaupul2llam5daTndOfKEjQwO5gj8Yg0aw52qMxTokNYttfaDyk7BeNWX7Bd6QUJbB5qNylQAOUHSZkRtMjapWwFd0zu0T13CnnnlKKy8o7uZhdzZlm1uFZWnuYD7iRG34aSRNUFx4ZHAzpf0cmGCPll5jE6JW88qeSsCZI0312pJxPqTOo1FJE+BwTEie060k4M+k0kT4hYIkEEdwaSSMQpwCZI0312pGJivLjI0twQcqCoe2ATUE8JKrlgJT8EY+q+tE3CkBBKlDKDOxjc1Wt9y5m+roFFpQHMvUOAzBBjeDV5z4M9UkT4TFIiaRGbr0pE+IWCJBBHcGkkjE+hQpIgKpE+0ieEOAyAQY3g0k4MOOBOqiAPaYpABPKes3XpSRPhcEgSJO2u9JODPVJEUiKROSo4atl8QOtqbJRy+fGZX7QlKiqZncnTaubYvaz2zqbRoQQeuPpM+AYS3it5fuXuZwMucpprMQEJlQmARqcv4yfcVQ7EtK3WtpKq1q4ZGSfGTPJZcLbuL+yzqWzbuQ0VGcozKTln3AabSD3q1JwSvhKekVVkruxgsOM3vFcMauWy08nO2SCUyROUhQ29oFbFQRgzza7WrbchwZoXCbKUY/fpQkJSllISlIgAQzoANqwT+qZ6epJbQ1k+J/zPvAumM4qFetIj3Zv/BFTX/UaRrP7SrE0/D0k4NipT6huERH86Cf7ZaxH9NvnO98DWVZ57T+xltx6QcCw4DUnlR/ylVez+msx0X97b9f3nX2gconeNa6p4J5zlOF4G1eYziTb+ZTQIUWwopCyIAKspBITJ/GuYKGsYGe1Ze1OkqZOfHj4SPh1+5Yfpi3YWotsJCmZM8sqMae7N+KJ71AJTcB0lnRdR2Njji3Pzx+feVtrgK12bT1vaXnnphxN3zEwokyf9ZtGg0naetVC+zkA58Zs14W4o7rs5bcf6mx8UPO3d7htjcFTTbrQcfQDGZeVRKCR0BRH9XurR8syqZyacLTTbcnEg4Hy8fvMd5YJwzFrJFmVIaufC6zmJTvlzak95/pPQxUEbHG3rLLYdVpXNvEryMwYHgLN5i2Jtv5lNpWFcoKKQoyQCcpBOWT+aiqGdsy11706WopzxzkrgvMwvFrJKythkKLUmckhUp/x8QT1NTXwLLM9Xh1puIwTz85r6MVcY4db5SikuvqbUoaEJOZR16Tlj3TWe4irhOvsls153dBn9pYpwJ1h61dw+xu2FoUA8VrSQ6jTNmGc677ADX2CrbSCCoMx7dbEZb3Ug8sDkf0nYK6p4UqeK8IF3aPMHdaDl9ihqk/mAqrruUib6a41Wq/h+Gcmfxld3hdjh6TD7j3JWCNQlsiJHsCkH+k1yltyBZ7a0inU2XnkBkfX8M2Hi23DuI4fhRKkWnKzKSkxnyhcJMdIbA/qPsrR+LhOk5dMduns1PNs/py/mYn7BOGYvaN2hUlq5EOs5iRuRm1J9/wPQxUY2OAvWSLDqdK7W815GTvJ9/pTF/8AeD/qcq1XvtM9b/bU/L+I8kx/W4n/AMSf8rpTzb5x6S92r/1kzyx4q4xYfqlFJdcDalAwQkpUowek5Y9xNTexC8JT0VUtl/tdBmeUcA2lq5bPMPKtloMFWf8AbdYOYxrB0HQ+wQ7JVII4QdfdarK43A+XL9JV8UW1rc4i4jk3V88hASWUqCGmpj9+UkE77nUntpVwrN4zbTtbVQDlUBPPmT9OMp+GHFfoPEkKKobWpKUlU5RCNAe09tN+9UT+m06NQB32ojqB/mYsW4aZTgjV7KzchLZDhWrQZgkJAmAlKTpAnSjIOz3dZarUudYaeG3jwx5TrXDdypy0tnFmVLZbUo9yUAn+5rpQ5UGeHqFCWuo5An95ZVaYxSJqeOcEpfu03aLh5hwJCVcsxmA6TuJ2O40FZtXlt2Z206011GoqCPOecW4FSt9dxb3D9q65+0LR0X7SOh9s76761Bqycg4k164qgrdQwHLPSWfCvDDNi2pDWZSlnM44sypZ9p7CdB7+pJNkQKOEx1Ope9st05AdJd1ec8orDhhDV8/ehayt5ISpJjKIy7aT+5/eqBAGLTpfUs1K1EcBK7iPgRu5fNw2+9bPKTlcU0YzjQa7dABvGg0qrVAnIOJrRrmrTs2UMOmekssJ4Ut2LQ2aU5mlghzMdVlQgkkRrEajaBG1WVAF2zKzVWWW9qTxHLylBhvkyabcaUu4uHmmVZmmVq8KTM7bb6wAJ6ztVBSAec6bPSbspAUAnmRzm91tPNnJ8PwA3GL4iQ68wtJBbdbMbwCD0UD29grmCZcz2n1Ar0tYwCOoM3Ph7gti2ZebJU8bieetwypyZ0PYak95JM1qtYUEeM4L9ZZa6ty28sdJTJ8mDcBpV3cqtEqzC3Khl3mJ7e4DcnfWq9iOWeE6PWbZ3BBu8ZfcS8Is3iWgStpxn9i40cqkbaD2aD3RpFXesNObT6t6SccQeYPWRMC4JQzcedPPO3NwBlSt0+oNfVHTQnr1PeoWvByTky92tZ6+zVQq+XWajg/D6rjFMTUl163cSv8AVutmNCSFAjZSTA07gVkqZduk7rdQK9NUMBh1Bm7cO8INWjLzaVLWt+ea6sypRII/tJPvJ3rVawoxPPv1b3OGPADkOkw23A1umwNisrW0SVBRgKBJkEECJB9nvmgqG3bJbXWG/thwMh4d5PUJeZcfuX7kMfsUOHwo6j3xA7bDoIqBVxyTmaP6QJQqihd3PHWS8MwtYxW5fHN5RaSk5/VKzl/ZjqAlIk9yR0NSF9smZ2Wg6ZU4Zz05485sOJXyGGluuEhCBmUQCYHuGpq5OBkzmrQuwVeZnMvJ/haLnFLq/bbUm3BPJKkxmWvRSh8Mx9mYVz1rly3SevrbTXpkoJ9rr8h0/PCbvxTwo1e8tSlONPNGW3m1QpO34iQD3HQjWtnQNPP02qejIABB5gyJgPBKGLjzp5525uIypW6fUG3hHTQkb9T3NQtYByeJl7tazp2aqFXwHWYcQ4CSu6cuWbq4ty7+1S0oDN7j+6evXXaKg1ccg4lk1xFYrZQ2OWZYcJ8JtWHODKllLqs2VWuWJgA7kQeutWSsJymWp1b6jG/pJ+P4M1dsLYeBKFdjBBGoIPQg/wD3IqWUMMGZU3NS4dOYms2fk6QHGlXF1cXCGDLTTivCI2nvGnbYDbSsxVx4nM7G9IHaQiBSeZEkYjwKld05cs3T9up4Q6GiBm6aEjwnTfXXaKk1ccg4lE1xFYrZQ2OWZ9w/gFlm2urZDjnKuDMGCUfymNdIGs7UFQAI8YfXu9i2EDK/eTLzhFtzD02BWsNhKU5xGbwqCh0jp2qTWCu2Zpq2W/tgOPGXGF2QZZaZSSUtISgE7kJASCfbpVwMDEwsc2OXPUkyVUykUiKRFIikRSIpEUiKRFImIXCc5RmTnAzFM6gbAkbgTTMnacZ6TLSRIb+JtIbcdU4nltznUNQmN5idR2qMjGZda3LBQOJnvD75t9tLrSszaxKVQRI2660BBGRDoyMVbmJJqZSKRMSLhBWpAUkrSAVJB1AMwSOkwfwNMydpAzjhMijAk6AUkSlseLrJ53kt3LSnNgkHf+U7K+BNUFik4BnQ+kuRdzKQJKxfHLe1y+cOoazzlzHeImPdI/GpZgvOUqostzsGcTzhGP210VC3eQ4UwVZTtO3+KKwblFtFlXvjEs6tMoApEgY1jLFo3zbhwNomATJk9gACSfcKqzBRkzWql7W2oMmfcHxZq6aDzC87ZJAVBGxg6KAO9SrBhkSLanqba4wZJXcICkoKkhagSlM6kDcgbkCpzKbTjPSRLTGmHXnWEOBTrX7RMHwz7SIPwqoYE4mjUuqByOB5Swq0yikRSIpEUiKRFIikTn2K8VXL169a2jlswhgDO6+fWV/Ckdp026HXYVgXYthek9OvS1JStloJLcgJlwPie7vLS5DQaTfWy8pAGZDkTEa6ZoIBmJAOx0lXZlOOYkXaaqm1S2djD6j/AOSrwnj27vXLa3tm0ofgm7UtBKUZTlJAkR3g9SE9zVVtZsAfWb26CmhWsc5H/XHX8/3LHF+JL79KKsbYMkFoKCnAfBsVKMHxaSAO5HarM7b9omNWmo7t21mefTr5SRwxxLci8esb4NlxCOYh1sQFJ03HuPs2IojncVaV1Gmr7Jbqc4Jxg+Mo2+NL65Q9c27lo0y2Ty2XT43AkSZ10JHu109pr2jEEjE6Do6K2WuwMSeZHISxxDyhLVZ2a7ZtPnN4vloSuSlBSoIUTG/iIjbQz0ipNvsjHMzNPR4Friw+ygzw69RLTCH8UbuUtXSWn2FpkvNDLy1awCCRI0jQdQe4qy7wcGYWrpWr3Vkgjoes1Lglu9/S95K2MwUnznRUKT//AD00PvrOvdvM7dWaO6pgHrj/AHOk8Rh02z3IKA7lOUrnL7ZjX1Z+MVu2ccJ5NGztBv5eU5Twki4/Qd2VKb825TmRIBz55EknbLE1zJnsz4T2tUa++JjO7I+WJIw7F8StsJYuWvN027SQOWoFS1jPlzE6AeI7AjTWakM6oCJD06a3VNW2dx69Bwm8YvjN0uzYesm287yUKUp1QCWkqAJJkiYnp7dOlbFmKgrPNrpqW5ktJwM8usoeHOLLo35snXra4zNlSHWdkqAJhUadDI3291UWxt208Z036SoUdsoK8eRlZ5NkXn6Sv5WxAdHnWivEf1scvTQZp3jSKrVu3mba8093rwDy4fbnN54+t3HMPukMglZb0A3IkFQHeUyIrawEqcTztEyrepblmchx+/sThdoLdKU3jZSVqQgpWkgELKlR1XBGvaNq5WK7BjnPdoS/vL7/AHDnmeB8MD5TaeN0XFzd4eUWarlCWOYUkQ2VLGoKiMojKkx7hWlmSw4ZnFozXXVZl9pJx58PLnLryc4pbrduGBZps7puOahMQoAxIIA2J/uIJmr1MMkYwZz66qwKrl9ynlNh4wx9NjauXBTmKYCUzGZRMAT26+4Gru20ZnLpaDfaEE07EMfxa0YRe3AtlsnKXGUghSArbxd9QNzB71kXsUbjO+vT6S5zUmQeh8ZA8qz7r6bB1tTZtnVIU0FA5s6gTKtIyZSNN96i4k4I5TT0aqVmxWzuAOfl5ec6bg7TqWUB/ll2PGWxCZk7A67RXQuccZ5FpUuSmcec5i+3enH1hC2A7yyUlQVl5U6A6Tnj4TXP7Xaz1waO4jIOM/f+J6ww3RxjEkWnKStUZnHZIQBGyRuok9dNDQbu0bEWdl3So2Z+Q6y/4O4ydW1feeBPMsieYpsaKAz7A9ZQrtOmlXSwkHd0nNqtGqtX2XJ+Wfp/Mok8a4gq3N8F2QaBJFqT48gVl3mc3/7HSqdo+N3CdB0enFnY+1nx6ZlnjPGtyX7BNmlsi7azBLnQmYkg7J3IG+Ugb1ZrDkbesyq0Veyw2k+wen51mC04hxQ3r2Hk2yngkLD2UhKEwCfCNVesAB0PcVAd922WbT6XsVv445Ylz5PeJH7lV0xdBHOtnMhUgQFSVDb3oOumhGlXqctkHpMNdpkqCPXyYdfzzm5VrPPikRSJzDGOF3mL9+4RYtXzFx4siykKbX19edCZ2G0bRrzshDE4zmexVqkehazYUK+HUfSWmFWV7bWTy27O2TdumENMJQgIGsFxRVlUUydBPTuYsAwXgOMxsemy4BnJUdTk/p4ZlDhnBl9YrtrtiXn1z540VpE5jmPiUQCRtMnxAESCaoK2XDD6zps1lF4ap+AHunH5/wDJ6xR64Tj6l2zYccTbgqaUoJzJyiUhWoCpIPbShz2vDwkVis6HFhwN3OXXDWCXT9+9f3jQYCm+U0zmCjGgJJHx9sk7ACborFizTDUXVJQtNRzxyTNctOFbq0S7bjDLe7JUSzcr5egO2cK1MbxprO4rMIy8NuZ1tqqriHNpXxHH7S8x/g+4NvZOMoYF1aL5nKaTkbUSQohOu4KU6kifEdJirtWcAjmJzU6ysWOrk7WGMniZY4XdYpcXTanGRZ2yB+sQVIWXD2BiU/20nfpYFyePATGxdLXWQp3MeXMYkCyw69tcXuHUW3Nt7lSJczpGROmYwTJI106wIqoDK5OOBmr2U26VVLYZc8Mc5vt01mQpP8SSPxEVuZ5inBBnL+HcGxBvD7qwctIHLc5bnMT41qIhIE7EScxPQbVzKrhSuJ7N92na9b1fqMjHIS3uuHrk4CLQNTcZEjl5k7hwKPizZdtd6sUPZ7eswXUVjW9rn2cn9pA4p4Zu12eGJQ1zfNko59sVgZyEo0mYMZVJ6+tpNQ6NtXymun1NIttJON2cHHLnPuDYDdjFGLs2TduwEKRy21o/ViFAFQESST+6DA32oqtvDYwJFt9Xdmq3lmznJB4/L/clcO4beWuKXZ83z2904FF7OkZEjOr1ZknxxHs61Khlc8OBlL7KbdMntYZRyxN5xJDimnAyoIdKTkURICo0kdRNbHOOE85CoYbhwnMb7B8Uv0N2lxbtspDgU/chSP1gExCU9YP4xtXOVdxtInsJdpdOxtRieHAeE2fiMYiw+07ZpD9sEZV2xKUkEaBQUde3U9dNdNG3g5XiJxUd3sQradreP+pF4H4fuRd3OIXiUtuvDKlpJByp8O5BiYSkfjtUVodxZppq9RX2S0VHIHXz/CZdcdcPm+s3GEkJWYUgnbMkzr7CJE9J61exNy4nPo9QKLQ55TUMWt8VvbZFi5aJaEpD1wXUlJCYMhIM6kA6T206ZMLGG0id1TaWiw3K+eeBiWfGnC7q2MPZtkFabdxGbxJEJSAJOYiTp0qzocADpMdLqVD2PYcbgf1M3ytp5s57xBh16ziwvba284QpnlkZ0pg+2T7Ae1YMGD7gMz1KLKX03ZWNtOc8pP4ZwR9rFL99xvK09HLVmSc0R0BkfECrIpDkzLUXI2mrQHiOcgcM8JvBeMJfQW27tRDasyTIJe8UAmIC0mDFVSs5bPWbajVoVpKHJTn9v4lBYcN3jLItv0VaOupVAu18tSSkqmVAjMYGneOmmtAjAY2j5zpfU0u/adqwHwjM2S/4af8A0hhriGkcq3QUuqbyoSkwfVQVSBJ2E1oUO5T4TjTUp2Fqk8WPDPH7yTZ4I+nHH7otxbqYCErzJ1VDemWc37p6dKkKe0J6Sr3odGtWfazn9584EwN9i7xJx5vIh90KaOZJzAKdMwCSNFDeN6itSGYmTrL67KqlU5IHH7Tda2nnRSIpEUiKRFIlWnAGRdm8g88oyE5jGXTpt0qu0bt027d+z7LpLSrTGKRFIikRSIpEUiKRFIikRSIpEUiKRFIikRSIpEUiKRFIikRSIpEUiKRFIikRSJrGO8c29s8WMrzzqRmWhlGYoGh8WojQg/Ed6zawA4nZTorLE38APMzKxxnarsl3qFKUyjRYCfEkyBBE7+IHfY07Rdu6VOjtFwpPMyPg3H9pcuKQ2VgIa5qnFJAQlICSqTOhTmAOkTOtFtVjwl7dBdUoLdTjHX8MjMeUyyUpIPOS2pWVL62yGyf5tx8Rp1io7ZZc+jbgOmfDPGbnWs8+azjnHFtbP+bkOuvRKkMozlA38WvbWBOlZtaAcTsq0Vlib+AHmcZkjh3i62vVuotypXLAJUUwCFbRrPTqBUrYG5Sl+ksoAL9ZWX3lItG1rSA86lsw4403mQg+1Uj8RVTcomyejrmAJwM8gTxM9cX4yw5hvnCbh1DKimHWPX9aI3BGuhB21o7ApnMjTU2LqNhUE8eB5Sbf8TsWbNqXlLyuhKUrI9g8S9dNDJOvWrFwoGZmmmsudgg5Z/BI2GeUC1euE24DyFr/AGZcbKQveMs6wYMSBPvqBapOJezQWpWbOBA54PKZcd44trZ8W5Drr0SpDKM5SN/FqOmsCTHvFGsAOJFOissTfwA8zjMz8O8X216443blSuWASopgEK2jr8CBUrYGPCUv0llCgv1nrjXHDZ2jjyQSuIRCcwCiDBVrokRvSxtq5jSUdtaEPKVfAvFiXrLmPqWFNJzPOuJypMlRlJGhAiNB2FVrfK5M21mlKXbU6ngBMbPlOsipMh9DajlS8tohsnbRUz/bTrFO2WSfRlwHQkdM8ZuiTIkaitZ58p7fiVld65ZDPzm051aeGCEnQzvCx071QON22dDaZ1pFx5H/AH/E9YdxE09cv2yM/MYjPI017GdakOCSJD6d0rWw8jKD0nWZQpaU3C8pIUlLclIESpWsJTrEk9D2rPtlxOn1ZduAOBnz+3zl4zxVaqtPPOZDEaqIMgzliN806R1q+9du7pOc6W0W9lj2poHHnH7b9lFublhwrSpClJLedIkKKFJMECRpPWsbLQV4T09HoGS728EdeuD5ib3jPE7Fky0p9SipwAIQkZlrMCYHxGp7jvWzOFHGebTprLmITp+gnzhzi63vFLbbzoeQJW06nKsDvHUaj3SJ3FFsDcIv0llIDHiD1HKVVj5TbN5bTbYeUt1eQDIPCSQAVeLQEn27Gqi5Tym7+jLkBLYwB4zNiHlCtm1uJS3cPBokOONNZkII3lUjb8KG0CVT0fYwBJAzyBPEyFxpx0lvD03FmoqU9o2vJIRBAVmn1VCYEg61FluFys00mhLX9nb05jPOT7HjVhNgm6fLiEphBzohS15QfCP3p1M+w9qsLBtyZk2isN3Zpg9eB5CZME46t7h8W+R5l1QlCXm8uYanTU9ATr2otoJxIt0Nlab8gjyPKY7vygWrbrzOV5TrSspbQ3mUo6yUgHUCNSY3HehtUEiSugtZVfhg9Sf3llw1xRb3rKnmVEJQYWFiCnSdekR1Bj8KlHDDImWo0tlD7Xmr435RrZy3uksl8fq1pQ+EEIz5TlAWNUkmIkDpWbXAg4nZT6OsWxC+OY4Z44z4Tjf/AKlvPvdz/wA5f1Vyb28Z9D3an4B+gnVL/iNS8Qu2l3TeHts6Zg0kuvD+dU+8AawRodTXUX9ognE8NNMBQjBC5PnwH0EoeH1f+wYkNZ5+oO/+p39ulZr/AEmnTd/fVfL+ZuC7FSuHUoZT4jbJVCRqdlrgDcnX3zWuP+Lh4ThDga/L/F/oTSxdtO4cwy7iaihQSjzVFqhS0qHTQhZAI9afF7ZissgoAW+09DYyahnWrjxOSxx/H8TtWFsFtlpBUVFCEpKiIJIAEkdCd4rrAwJ89YwZyQMZJnOMHxRqxxfEfPFBsvQppxQMFOpgH2yPikjesFYLYd09a2p79LX2QzjOfz85zD5PV867xgsgo5mrciCMxcymDtMzHtqKuLNiW1w2VUhuOP8AUcA8RWlphzrFyUtvNqcDrSx4lk9h+9pCY9lK3VUwZGt09tuoD18QcYPh+c5RNWTjfDbpcBAcfStsH+ElAn3Egn+/WqAEVcZ1F1b0gNvQYPz4zYfKGkFjBwdQXGwR/SitLeSzk0Jw93yMl+Uj/SeD/wC+/wC9qlvvrK6D+3u+X+DI2GYm1Y4zf+eKDfOAU04oaFO8A/gPeiN6Bgth3SbKnv0lfZccZyPz84z75MblDuJ4m42kpQshSQRBgqUZg6id/jSo5diI9IKV09SseIm58dicOvI+xX/0mtbPdM4NH/XT5ic9W+Lnh3k26s7rKUF5tI1ACydR/SVf01hndVgT1Apq1+9+AJOD9Jm4r4ns38GbYZUlTq0tobZTqpCklMiIkRBE9em9S7qa8CV02muTVl35DOT0M6Lwvaras7Zt39ohpCVewhIEfDat0BCgGeVqGVrWZeRJmgm/bteIrly4WGkOMDIpWgPhaG/vQofCsMhbSTPU2Nb6PVUGSD/k/wAzN5Pb1L2LYk6jVCwkpMRIkQdehGo9hFTWcuxlNahTS1KeYzPHkiQPMb4wNXVg+0ZB/wCT+NKPdMn0of8AmT5D95rDdqtfDZKASEXJUsD+HafcCQazx/xfWdhZV9Iceqy38p/Etnc4cy3bqStWZKghO7SQkpOb+H1gmD3q1rqV4TD0dprq7yzjA4/X85zPx+Ft3+HPl4sNcvIH+WFhtUHdKtNcw321PSpt4MDK6HDUWJtyc8s4yJL4VbQ9ipdF8u6dabIWpNulLakkQBnQYJBIO2sezSU4vnOZTUkpptpr2gnx45+RnvyEtjzN5UCS+QT7kIj/ACfxppvdj0yT2wHl/kyhUhpD90qzxJdipK1Fy3uQAkqO5AkhQ6apJ+ETThk7Tj5zoyxRBbVv4cCv5/nEz4lir11w6446hKSHEgFKQkLAWgZoGg1JGmkipLFqsmVrqSrXhUPT9OB4S04k4vQnDrQ25aWFKQ0t1aM6WiEAnwkesAZ2Oxqz2eyMTDT6Mm9w+RgE4Bxnj+0qGLkKxuwPnvnhAUFO5UhAUUr8KQjTqDEncVXP/IOOZuVI0dnsbeXDrzHPMvuBUj9MYsY1CgAfeTP+BV6/fac2sP8A+WmVXCVqpxvH22x41LWlIHUnnAD47VVBkOBN9SwVtOzcgB/ieMK4jtE4Eu2Kkh8NuNlmPEVkqgxGo1Cp6Qe1QHXs8SbNPadaLOmQc9MTkVcs9+frC4wtlxYcWy2padlqQCR7iRNemVB4z4ZbXUbQTiff0czCxym4WZWMg8RmZVp4jOutMCO0bhxPCZ2mkpASkBKQIAAgAdgBtUypJJyZEbwe3S5zQw0HP4whOb8Ymo2jOcS5tsK7Sxx85OqZnNJx7B8R86LrC7Z9g6pZuEj9WYHqqCZ3E7jeI61kyvnInoU26bs9rgg+I6yTwPwy9bLubi5WhVxcqClBucqQCTAkAn1v7DfelaEZJ5mV1mpSwKlY9lfGbBdYQw4oLcZaWsbKUhJP4kVoVB6TlW11GFYgfOSLi2Q4nKtCVp/hUkEaew6VOMygYqcgzw9ZNqCQptCgj1QUg5fdI0+FRgSQ7DkZ9etG1qSpaEKUjVJUkEpO+hO2w2pgQGYDAM1HiDB8RN1zWF2z7B1DFwkeAwBKSEzuJ3G+1Zsr5yJ3U26fs9rgg+I6yRwTw09buXNzdLQq4uFAqDc5UgToJ1O/9hvStCCSeZldXqUsVa6x7K+M2xQkQdRWs4ZGscNZZzclptvN62RATPvga71AAHKXex394k/OY2sHt0ucxLDSXP4whIV+MTTaOeJJtsK7Sxx85OqZnIl7hrLxSXWm3Cn1c6AqPdI0qCAeculjp7pI+UytWjaVFaUIStWilBIBIG0ncxTAkFmIwTPlvZNtgpQ2hCTqQlIAPTUAa0wBBdm4kz7b2jbaciEIQn+FKQBr7BpTAEFmY5JkZvBLZKVJTbshKjKgG0wo+0RrTaPCWN1hOSx/WSbi1Q4nItCVI/hUkEfgdKEZlVYqcg8Z5srBplOVptDaeyEhI/sKAAcpLuznLHPznq1tG2xDaEIBMkISAJ7wKAAcpDMzcWOZHvMHt3VBTrDTih+8tCSfxIoVB5iWW6xBhWI+skrt0FGQpSURGUgRHaNo9lTiU3EHOeMjt4QwlstBhoNEyUBCcpPciIJ0qNoxjEubbC24sc/OfW8JYSEBLLQCDKAEJ8J01TpodBqO1NokG1znJPHzmZq0bSpS0oQlSvWUEgFXvI1PxpgSCzEYJi3tG0FRQhCSoyopSBmPcxudTvTAEFmbmZh/RLGdTnJazqBCl5EyQdCCYkyKbRzlu1fG3Jx85j/QVt93Y/5Sf/FNo8I7az4j+siDiVs33mQSrmBvmKVoEgaQB1J1qu8bts07s3Y9t0ziRMB4oL95eW6kJSm2IAXm9aSd+21Qr5Yjwl7tMK6ksB96bKDO1aTknwOCYkT2nWknBlLj3Erdq9bMqSpTly4EIA2GqQST7Mw06+zeqM4UgeM3p0zWqzjkol5V5zz4DSIBpE+BYJIBEjcTSTifSaSImkT7SJ5LgBgkSek0k4M+k0kQlQOxBpE+JWDsQY3ikYnqkTypwASSI99JODPVJE8hwTEie00k4lNxFxK3aLt21pUpdw6G0AbCSkEqPQDN8f71RnC4HjN6NM1oZhyUZl3V5zykRxK2q+VZBKuYlvmKVplGqYA6k+KfZ/im8bts6DpmFPbHkTiXK3ANyB7zV5gATKbjLHDZWjlwlAWUZfCTAOZQTv8AGqWNtXM30lHb2isnGc/tKniLjJdta2b4aSo3BQCkqICc6c2hjWKq1mFB8ZvRoxZa6Z93P2M3AmtZwSpwO/uHFvh9gNIQuGlBYVzEyrxQPV0A09tVUk5yJvclahSjZJ5+UtS4BuR+NWmODPVJE8pcBEgiPfSTieqSIpE5Kjhm2XxA62pBKOXz4zK/aEpUVTM7k6bVzbF7XE9s6m0aEEHrj6T7gmANXmK4oh/MppKgS2FFIUZMFWUgmIMe+ioGdsxbqHp0tRTn4z3wFcpYt8WZW8tu3YcUlKwZUgErT4dD4jlHTelZwGHQRrVLvSwGWYfrymp8QWrbNsxc2ltctHmApvHXAFOEhREICjvEyABA6zWTAAAqPrO2hmexq7WB4e6By+s23ynYKyvE8OzJJ84Xkd8R8SQW0gb6aKO0VraoLjznD6PvddPZg+6OH3nTrG0Qy2hpsQhCQlImYAEDU6nSugDAwJ47uXYs3MzmVrejCsRxFB0adZNy0J3UJOUD2krH9IrnB7Nz+s9hkOr09ZHMHafz9JVIL1lgSrhKlJfvHQVuD1glUxr0kAmf9uq8Vrz4zY7LtaEPuoOX5+cJO4y4RYsLJF3arWi5bUj9aFklzMQDIJjWZ0G2lWesIu4c5npNW+ouNVgBU54Y5STxhdl25wF1QhTigsjsVFk/5NHOShldKmyvUKOn+5N4rP8A79hv8iv++rP/AFFmWm/srfmP8Toa1AAkmABJPat55QnCsYsrZ22urhhi7uVBRUb55YQEwR6okZx7Ms69IEcbAEEgE+c+kqexLErdlX/xAz/8/WWvGLrjuG4OStXMUpHjnWcoAVPfrNWfJRZjpQq6i7hw48PrJ/HmHpwrDVIsytPnDyUuLKpVGQkwek5f7qqbB2aez1meic6vUZtx7I4fr/uQkYG5bv2rmH2N4wpCwHs60kOI0mRnOu+wA19gqNpBBUGX7dbEZb3U55YHI/pOwV1TwpxTyfcLM3lldqfzqyOL5aQshKFZEkrAGhUdBrOiRXJUgZTmfQ67VPTcgTqBnz48pMwrHn2uHFOIWrmJWW0rnVKSsDQ9IBIHbTtUqxFWZnZQj+kApHDn9p64g4PYtsLTesrWm6QltznhwysrKQesQc0iPZqZMmrCpuHOKNY9up7Jx7JyMY5Ykbi+1RdHBn3kfrLotoegkZkyjYT4Zzq211qHAbaT1ltK7VC9FPBc4+869h9khlpDTYhCEhKRJMAbanU11AYGBPCdy7Fm5mctteGrZXED7akEoS3zwMyv2hLas0zO6jptXOEHamey2psGhUg9cfTjPWP2trdXt1lZur95AyqAWENMESICpEag6QdQrfWjBWY9Ypa2qlMkID5ZJlVaXKl8MvhSirI8Epk7JztED3STVM/8Jm7KB6SXHUf4MsfKM5lwrC1RMFox3hqatb7izHQDOptHz/eS/J4BdYhcv3oUL5uMjSxAaQRplB6iY9kzuompq9piW5ymu/4qFSn3D18T5/n7TL5Ov2uNf75X+Xamrm0jX+7R8h/ia7wrwuzcYM++9nUtsO8nxnK3lGbRIMaqkmd6oiA1kmdWp1T16tUXkcZ85mxHFnlYFYILqk890tOOT+4FLABPaAPeBQsTWJVKkXW2ED3RkDzwJl8ovCtvZJs/N86EqfSFIKyQojZcE6KGokd6m1AuMSuh1Vl5ffx4eH2nY66p4MUianjnBIfu03bdw8w4EhKuWYzAdJ0IkaHcaCsmry27M7adaa6jUVBHnJ+DcMot7q5uUrUpVwQVJMQmCTp161ZUAJPjMrdS1la1ke7INtwIwlF6hS1qTeKzL2GUypQy6dCqdZ2FQKhxHjNW1zkoQB7HL/cq3fJghxlLL15cuIRoykkANj3QcxjSTsDoKr2ORgmbD0myuXRACefnLjizg9N6GCXnGnmDKHUbycsn3ykEEHSrPXuxxmGm1Zo3eyCG6GX+HWxaabbK1OFCQkrWZUqBEk9SauBgYnK7bmLYxmcq8o6m8Svba0t0rU824pDy8pAQmQDMjUCCqdvfNc1uHYKJ7eg3aaprXxggY850zEsDZftjbOIlkpCQBpATGWD0IgV0FQRiePXc6Wdop4zVW/Jqg8tD93cv27RlthavCI0AJG4jTSIGgis+x8TwnafSTDJRAGPMiXPF3CTd8hoFa2lsqzNON7p2/toDpBBA1qz1hpz6XVtQTgZB5gyDZ8BITcs3S7h919qZU4Qc2kAR+6kSdB3O9QKhnOeM0bXMa2rCgKfCbc4gKBSRIIgjuDWs4gcHImiN+TFAbWx53c+aqJUGAQAFdCTHiAMGNBIBM1j2IxjPCekfSbbg+wbvGWNzwM2u3tGFPORaqzIVAlUHQHSIA00qxqBAHhMV1rK7uAPal1xDgjV4wph4HIrqNCkjYg9xVmUMMGYUXNS4dec13D/J8lLzLlxdP3IY1ZQ4fCnsT3iB22HQRVBVxyTnE6n15KlUULu54m6VrPPmu8L8Jt2TDrKHFrDqiolUSCUhOkD2VRKwowJ1ajVte4cjlPmD8HMM2SrJRU6yskqzaHWD02giQahawF2ybdY73C4cCJSjyZoIQ05eXTlqgylhShGnQkdPcBEmIqvY9CeE6PWRBLKgDHrLjizg9u9bZSFqYUwZaU3+7toB0iBEERFWesMJz6bVtSxOM555l3hdoWmUNlxbhQmC4sypXtJ71cDAxOex97FsYz4TXcZ4JD14m8buHmHIAWGzGcCNJ0IBgAjUGBWbV5bdmdVWtKVGoqCPPpI73k/T5w+61dPsouDL7bZACpJJhW6ZJPfcgQDFOy4kg85ca87FVlBK8iZ7Z8n7SbJ6yDrnKdcC50lMFJgaajwjf207Ibdsg69zcLsDIGJLxrg5u4t7ZhTi0ptykpUIlWVOUTpH4VLVggDwmdWsat2cD3s/eZ7/AIWQu9avUrW282MqssQ4nsoH2Eifd2FSUBbdKpqmWk0kZB+3ynzAuFUWyrtSVrV50oqVMeEkqOkD/a69qKgXPnJu1TWhAR7s8YLwi3bWTlmlxZQ4FgqMSM4gxpGlQtYC7Yt1bWXC0jiMfaUPE+AM2mEptlMvXLKFyVIIDjclSs40I0Jy7bHXrVHQKmMZnVp9Q9upNgYKSOvI8uE0e4t2btdm3au3l0/zElRfzEMoESn+EQdSRPq71jgNgDJnoqz1B2sCqMdOpnea7Z81FIikSNiV+2w2p11QQ2n1lGdJIHTXc1BIAyZeutrGCqMkz3ZXSHW0ONnMhYCkq7g6g60ByMyHUoxVuYmaplYpEUifAKRPDNwlebKpKspyqgzBG4PY6jSmZJUjnMlJEUiKRKR3i2zTcC1L6eeVBOQBR8R6SBAPxqnaLnGZ0DSXGvtNvCXdXnPFImK5uEtoUtZhCElSj2AEk/hQnElVLEKOZkfDsWZfZD7TiVNGfHsNCQd4iCDUBgRkS71OjbGHGS2nAoBSSCkiQRsQdQRUyhBBwZ6pIikRSIpEUiKRFIikRSIpEUiKRFInwJA2pE+0iKRNJ4nxPEEvrS2u1tbZCQUvXCx+sMCYE+ETpqOkzrAxdnzw4Cehp6tOUBbczHoOkobniVy/wG8cdSkOIUGyUbKhTagQJMaK79KoXLVEmdS6ZaNairyPHj9ZjssXxS2w1i6Qm382bbQOUQSsoEJzk7AneBsCN4NAzhAekl6dLZqGrJO4k8emfCX+OcauEWTVkhKri8SFp5nqtpIkkxud/wAp0O1Xaw8AvMzlp0a+21p9lOHDqZitOJby1vWbTEOS4l/9k80CPFMQQfbA26gyaB2VtrdZZtNTbSbacjbzBlhhXETzmL3VmrJyWmwpMDxSQ2dTP+0elSHJcrMrNOi6VLRzJ/mQbLiG7uH8Tt2yyFMQGSpJjUmcxEk6DoKgOxLDwmj6eqtKnOfa5/6lb5EE3Hm6iS15rmVA15mfwanplj41XT5x5Tb0ua+04Z3cPlibzxNdXDdutVq0l1791KlAJHdRlQkAdJ7Vs5IHCebp1rZwLDgTScP4uvGr63trh60uEvGFcg6tHsY9vfcTtWIsYMAcT0X0lLUNYgYY8es6PchWRWSAuDlzbTGk+ya6DPJXGePKcn8mVvdHEL5SvNyEvnzkwZKpd/ZGNE5+8aRXLUG3Ge56QarsKwM8uH25/SWHDHEuKXzig2LdLTL+V1agZUkkDKkSdQATMiZHxsjux4THUabS0KN2ckcPnLzgziR65u8QZcyZLd3I3lEGM7idTOphIq9blmIPSYavTJVVW682HH9B/Mg4FxO9c2mJrdDaixzEoGTwkJQowoE+IGNR1qFclWz0l7dMldtQXPtY/fpNXx29ef4fbcSm3bbKzzUNoyDR2E5EjQeISZrJiTVmdtKImvKkknHAk56cczpHBCbgWjXnJaKsqcnLmAjKnKFSPW3npXRXnbxnkavs+1PZ5+vjmX1XnNFIikRSIpEUiKRFIikRSIpEUiKRFIikRSJzC9wK6RiVy8qyRepdjkLWtOVrsCFTAG23TTc1zlWDk4zPYW+ptOqB9mOeBzmHCuFLxvCb+0Wz+ucdzN5VohYlsEg5tB4CfFGhFQK2CFZazVUtqq7QeAHHy5/zPVxY4qcPbw7zVHiQlJf5qcqU6HKpO+ZPqkiZgkTQh9u3EhX0ovN+7qeGOv5xljjfCNwwbC4sgl12zbDam1HLzExBgnQEyrfv7INmrIwV6TKnV1uLEt4BznPhPLeEXmIX9vc3TAtmLbVCCsKUtUz02Egb9B1nRtZ2BIxiSbqdPQ1dbbi32EYhht7a4s7eW9t5y2+2ElIcSgpICBqVfye7WhVlfcBnMJbTbpRU7bSp8M+P8zPwRgN21d37t0hKfOIKVJUCmTmJA1mE5okgTFTWjBiT1lNXfU9Va1n3fz7zx5LbC8tErtbi2yNpKlh7OCFE5QEhI1ggEz/aopDLwIlvSL02kWo3HhwxLDyo4LcXVmG7bxKDgUtvNlzpAIiZAOpBgnp3Aq1yll4TL0ddXVbus8OfhNZTgF0u7sX0Yc3bMsLGZtC0ZoMZlq2kDoNVaHvWe1twOMTrN9QqsQ2FiRzwcfL84Tq1dM8WaXwJgj9vdYk483kQ8+VtHMk5k53DMAkjRQ3jesq1IZsz0NZcllVQU8QMH7R5McEftW7kPt5Ct8rT4kmUkDXwkx8aVKVBzHpC9LWUoc4EqbHDb+xxC9Wxai4bul50r5iUhJKlK8U6wCs9NYEVQKyscDOZu9tF9CB22lRjlz/MTJwlw3ds2eJtvNjmvczlwpMLKkKAI8XhBJ/ejfWpRGCsDK6nU1PdUyngMZ8uP5ymJHCl0cA80LcXAJVyypOsO54zA5ZKfbUdm3ZbessdXV37tc+z/rEtLPEMTTZMhFkkPIWltSFuJMtpQBn9ZMEq0yyasC+3lMGr0xtOX4Yzy655Td62nnxSIpEUiKRFIikRSIpEUiKRFIikRSIpEUiKRFIikRSIpEUiKRFIikRSIpEUiKRFIikRSIpEUiKRFIikRSIpEUiKRFIikRSIpEUiKRFIikTA60snRcDtlBpE8chz7X5BSI5Dn2vyCkRyHPtfkFIjkOfa/IKRHIc+1+QUiOQ59r8gpEchz7X5BSI5Dn2vyCkRyHPtfkFIjkOfa/IKRHIc+1+QUiOQ59r8gpEchz7X5BSI5Dn2vyCkRyHPtfkFIjkOfa/IKRHIc+1+QUiOQ59r8gpEchz7X5BSI5Dn2vyCkRyHPtfkFIjkOfa/IKRHIc+1+QUiOQ59r8gpEchz7X5BSI5Dn2vyCkRyHPtfkFIjkOfa/IKRHIc+1+QUiOQ59r8gpEchz7X5BSI5Dn2vyCkSVSIpEUiKRFIikRSIpEUiKRFIikRSIpEUiKRFIikRSIpEUiKRFIikRSIpEUiKRFIikRSIpEUif//Z"/>
          <p:cNvSpPr>
            <a:spLocks noChangeAspect="1" noChangeArrowheads="1"/>
          </p:cNvSpPr>
          <p:nvPr/>
        </p:nvSpPr>
        <p:spPr bwMode="auto">
          <a:xfrm>
            <a:off x="155575" y="-1836738"/>
            <a:ext cx="5057775" cy="382905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97292" name="AutoShape 12" descr="data:image/jpeg;base64,/9j/4AAQSkZJRgABAQAAAQABAAD/2wCEAAkGBxQTEhQUExQVFhQXGSIbFxcYGCEgIBsgIB8dGx8gHx4fHigiHB4lHBwfIz0iJikrLi4uICAzODMsNygtLisBCgoKDg0OGxAQGzAlICQtLDQ0NCwsNzQ0LC80LC8sLCwsLCw0NCwsLCwsLCwsLCwsLCwsLCwsLCwsLCwsLCwsLP/AABEIAMMBAgMBEQACEQEDEQH/xAAcAAEAAgMBAQEAAAAAAAAAAAAABAUDBgcCAQj/xABHEAABAwIEBAEJBAkACQUBAAABAgMRAAQFEiExBhNBUSIHFBcyYXGBotJTVJGSFSMzQlJygqGxNUNic3STssLRFiXB4fFj/8QAGgEBAAMBAQEAAAAAAAAAAAAAAAECAwQFBv/EADcRAAICAQIDBAkDBAIDAQAAAAECAAMRBBIhMUETFFFhBRUiMlJxgaHwkbHRMzTB4SNCYnLxJP/aAAwDAQACEQMRAD8A6niXGNmw6pp17K4mMwyKMSAoahMbEVsmnsYZA4TnfVVI21jxkb0gYf8AePkX9NW7rb4Sn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j0gYf94+Rf007rb4R36j4vsY9IGH/AHj5F/TTutvhHfqPi+xnscd2P2/yL+mo7tb4Se+U+P2M1TjDgO6ubx55stZF5YzKIOiEpMjKeoNdNGqRKwpnJqdFZZYWGJTei+97sfnP0Vt32vzm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j0X3vdj85+infa/OPVtvlHovve7H5z9FO+1+cerbfKPRfe92Pzn6Kd9r849W2+Uei+97sfnP0U77X5x6tt8o9F973Y/Ofop32vzj1bb5R6L73ux+c/RTvtfnHq23yklHk3vAAJZ/Ofoqve6/OW7hd5fr/qdfry57UUiKRFIikRSIpEUiKRFIikRSIpEUiKRFIikRSIpEUiKRFIikRSIpEUiKRFIikRSIpEUiKROc8I4k4zimJW77q1ISC6jOokISDmgSTHhcG3asEJDsDPW1VavpqrEGOhx1P4JrfA3EF0cRZdeccLF4p0ISpZKRqYASTAhQCdO9Z1s2/J5Gdesoq7uVUDcmM8JYIxN567xt1LzobYYcQhIWcqVBJSFJAMA/q1GR3mrbiSx8Jl2SJXQpUZYjp08PvJXCflCZYsGOf5y8oSHXQkrCCVmAtajvBGgkxFSloCjMpqfR72XtswPAcs8Ogm7YvxTbW9ui5ccltwAt5RJXIkZR7u8e2tWcAZnnVaWyyw1gcRz8pG4e4zt7p0shLrTwGblPIyKI7jUg/5qFsDHEvfo7Kl38CPEGRLnyh2qHH2gh9brKspbQ3mUqJkpAPqjLqTG471BtXJEuvo+0qrZAB6ky24Y4kYvmi6wVQDlUlQhSTEwRtsdwSKujhhkTDUaZ6G2vPnE3ErNiltb4XkWvJmSAQDE66iNAT12NQ7hecnT6Z7yQnMT5xBxMzaKYS5nUp9WRtKACSdB1I0lQHxozhcZinTPcGK/9eeZEx/ja3tneRldefiS0wjOpI3k6gDTWJmI7ioawKcTSnRWWrv4AeJOJM4d4mt71tTjCicmi0KEKSexH/yNN+1SrhhkTO/TWUttcc5jwXipi6tXLpsOctvNmzAA+FIUYEnoe9FcMMiTdpXqsFbczJfD2Nt3jCX2goIUSBmEHQkHQE9RUqwYZEpfS1LlG5yNxHxOzZ5A4HFuOTy2mk5lqjeB2HvqGcLLUaZ7skYAHMnlMHDvGLF24tlKXWnkCVNPIyqjTWJPce3Wi2BjiWv0j0qGOCD1ErLzym2iFLARcONtqyrebbltJmPWJHX2a9JqhuUTZPRtrAcQCehPGWuIcY2zItVKzlu6jlOJT4dcsZpIKfWnboe1XNgGPOYpo7H3gc15j+JnxfiVm3fYt1hanXzCAgAxqBKpIga7+w0ZwCB4ytWmexGccl8ZZXzpS2tSRJSkkDuQCRVjymKgFgDOdM45ceZWBULsqcfi4P8ArDEk9PA2VkaaeERWAY7RznqNTX2tmNvAcPD/AGcfebR5Qsb80sHnAYcUMjffMrQEe1IlX9NaWttXM5NDR21wXpzPy/OE1HyX4nctXTlneLWpa20ut51FREpCiAVGfVVt3SaypLA7Wnd6RrqesXVDABIOPz8zNwx/jO2s30MPZwpaCsEJkR4oG85iUwABuRWrWBTgzgp0dlyF05Azzw7xpb3bqmUpdaeSJ5byMqiO4EnoQY3otgY4k36OylQ5wQeokW78oVqh15nI+t5pWUtobzKWdZKQDqBGpMbioNqgkS6+j7WVXyAD1J5fOfLrilq7wy7etVqCkMrkeqtCshI2Oh9oPx0oXDISJK6V6dSiWDmR8jxmPgvG0tYQzc3TpgJUVLWSonxqAHUk7CKVthMmTq6S2qausfp8pnwbygWtw6hrK8ypzVovN5Q52ymSDP8Aei2qTiVt0Ftalsg454PL5yC7ZvecYoovXIYLQCVBK/AuDPJTMqgAHMmJJjpUYOW4y4dNlQ2jOfLiPM/zNg4NYeRZW6bgqL2SV5ySqSSYJOsgGKugIUZnNqmRrmKcsy6q854pE4v5YFLtb4PN6ecWymle3dCvlKa5L/ZbI6ifQeiwttOxv+rAyy4zwY2mGYe6hI5lmtCle9UKV+LgTVrF2oD4TLSXdtqLFJ4OD+fpMXBFsf0LiVwv130vKnuAgj/qK6isf8bHxzLath3ypByXb+/8YmfD0D/0wrQaoWT7+aakf0ZSwn1kPmP2lPxC2tNpgb+YoabACnQkK5ZOQhWU6H1SY/2aq3uqZvQQbb05k9OWecusKDdxilur9ILu3mUlQUi3QEBJBBSpaCI37HcDrVxguOOZz2bq9Mw7PaD4k5/QyX5O0j9KYueodifetyf8ClXvtKa7+2p+X+BPXkkHjxL/AIk/5VU0/wDb5yPSfKr/ANZs/HOC+d2L7IErKczf8yfEn8SI9xNaWLuUiceju7G5X6f4nPeArpWJX1s6ucljbpSZ6uapCvjv/TWFZ3sD4CerrUGmpZRzdvtLDh7EWrHFsRF4oNqeIW04vQFEqMBXuKfykdKspCud0yvra/S1GoZxzA8fz9568nw5+I4ldMgi2XKUmIC1SDI/Aq/qE70q4sSOUjW+xRVW/vD7D8/aU/A+PsW+FXlu6sJuMziUtGcyipASABEnxaezrVK2AQg850ayh7NUjqPZ4cenObl5H/8ARbP8y/8ArVW1HuCef6U/uW+n7Sv8p7NsXrUuvP2r2oauUDwJ7hZzAj4bZu0xW7GRnhNfRzWBX2gMOoPM/KQOEcbuU4gbc3DV+3yiovNpEpgGAVgakkAQSr1hrvVUY7sZzNNTRWaO0ClDnkev0mv3fEJubC5W7doZJJCbFlpKSTpqoxnUI3Ps36VQvuU5P0nUunFV6BUz/wCRP4Js91hPnXDrOTVbTQcQR/EicwHty5h760K7qhONLey17Z5EkfrI/k+uVYliCr5weG3YQ2mf4ynxEfHP8FCoqO9t3hL61RpqOxH/AGJP06f4nVK6Z4sUico8pinb7ELfD7fIS2C4vP6uYjMM8A6BA+Oeua3LMFE9v0eFooa9+vAY5/T6/tK7i+3xG1ftsRuvN1cpaUSxM5dTCpA0IzCfbVXDqQ5mulbTWo1FeeI6yx41xRlGM4dcLMs8kKzRIAJchXuEhXwq1jAWAzLSVO2ksQc8/wAcJJevm7zHrRdooOJZaPOcRqIhcCevrAf1eypyGsGJQI1OicWcMngJE4Yxq3tsYxLzhSW86yEuK2EKJKZ6E7+3LUIwFjZl9RTZZpKtgzjpI+DkOox+5aBFu4hYQYgKISskj8Z/qqBxDkcpezKNp62PtAj6cR+fSRcZtHF8N2hQCUtuZlx/DmdTPuBUKhgTUJep1X0g4PUcPtJd261dvWSFYou5WVhbSW7VAKCIPiy5SnTodoJjSpOGI9rP0mahqlciraMYOWPH5Z5zsFdU8KKRFIikTBc2TbkcxtC8u2ZIMe6RpsKggGWV2XkZ7fYStJStKVJO6VAEHrsfbUyASDkTyi0QEcsIQEQRkCRlg76bazUYkliTnPGfBZt5OXy0cv8AgyjL32iN6YEb2znPGfTaoycvInlxGTKMsdo2imI3HOc8ZjscOaZBDTTbYO+RITPvgUAA5SXsd/eOfnMjNqhKlKShKVK9YhIBV7yN9+tMSCxIwTFvaoRORCU5jKsqQJPcxuaYgsTzMgcRm75Q8yDJdza86Yywdo/ezZd9Imobdj2ZpR2W7/lzjylZwBwubFhSXFBbzqyt1Sdp6AEgEgb7bk1WtNo4zbW6kXuCowAMCX99h7TwAdabcA2C0hUfiKuQDznMljJxU4+UysMpQkJQkJSNgkQB7gKmVJJOTMAwtnmFzkt8w7ryDMfeYmowM5lu0fbtycTNb26G05UJShI6JAA/AVOJUsWOTF1bIcTlcQlaTulQBH4GoIzJVipyDiY7LD2mQQ02hsHcISEz+AoABykvYz8WOfnPCcKYC1LDLWdQIUrImVA7yYkzTaJPavjGTj5ys4itbpLAbw9NugmQrOCAkEHVISIzT3FVYNj2ZrQ1RfN+T8p54E4b8wtEskhSySpxQ2Kj2nWAAB8KVpsXEnWanvFpfp0mw1ecsUiYEWbYWXA2gLO6wkZj7zEnYVGBLbmIxnhPdxbpWnKtKVJPRQBH4GpkBiDkTU8U4UcXidpdI5Qt2GyhSNQdQ4ISkJyx4h1HWsihLg9J3V6pV0z1nO4nP7TZ7LD2mQQ02hsEyQhITPvgVoABynG9jP7xzNXwHhFTd3fu3AZcZuVAoR62xUfEFJidek1mteGJPWdl2rDVVqmQVm1otGwjlhCA3EZAkZY7RtFaYHKcRZidxPGfWrdCU5EpSlH8IAA130GlTiQWJOTMFnhTDRKmmWm1HcoQAT8QKgKBylmtdhhiT9ZMqZSKRFIikSjHEzZvjZBKuYG+YpWgSNoA6k61TeN22dHdm7HtumcS6W4BuQPeavMACZ6pImG7ukNIK3FJQhIkqUYA95NQTjnLKpY4UZM1PhXjpN9evsNIHJbRmQ5JlcFKfVjQST7Yis0t3MQJ3anQmilXY8SeXhPGPcaupul2llam5daTndOfKEjQwO5gj8Yg0aw52qMxTokNYttfaDyk7BeNWX7Bd6QUJbB5qNylQAOUHSZkRtMjapWwFd0zu0T13CnnnlKKy8o7uZhdzZlm1uFZWnuYD7iRG34aSRNUFx4ZHAzpf0cmGCPll5jE6JW88qeSsCZI0312pJxPqTOo1FJE+BwTEie060k4M+k0kT4hYIkEEdwaSSMQpwCZI0312pGJivLjI0twQcqCoe2ATUE8JKrlgJT8EY+q+tE3CkBBKlDKDOxjc1Wt9y5m+roFFpQHMvUOAzBBjeDV5z4M9UkT4TFIiaRGbr0pE+IWCJBBHcGkkjE+hQpIgKpE+0ieEOAyAQY3g0k4MOOBOqiAPaYpABPKes3XpSRPhcEgSJO2u9JODPVJEUiKROSo4atl8QOtqbJRy+fGZX7QlKiqZncnTaubYvaz2zqbRoQQeuPpM+AYS3it5fuXuZwMucpprMQEJlQmARqcv4yfcVQ7EtK3WtpKq1q4ZGSfGTPJZcLbuL+yzqWzbuQ0VGcozKTln3AabSD3q1JwSvhKekVVkruxgsOM3vFcMauWy08nO2SCUyROUhQ29oFbFQRgzza7WrbchwZoXCbKUY/fpQkJSllISlIgAQzoANqwT+qZ6epJbQ1k+J/zPvAumM4qFetIj3Zv/BFTX/UaRrP7SrE0/D0k4NipT6huERH86Cf7ZaxH9NvnO98DWVZ57T+xltx6QcCw4DUnlR/ylVez+msx0X97b9f3nX2gconeNa6p4J5zlOF4G1eYziTb+ZTQIUWwopCyIAKspBITJ/GuYKGsYGe1Ze1OkqZOfHj4SPh1+5Yfpi3YWotsJCmZM8sqMae7N+KJ71AJTcB0lnRdR2Njji3Pzx+feVtrgK12bT1vaXnnphxN3zEwokyf9ZtGg0naetVC+zkA58Zs14W4o7rs5bcf6mx8UPO3d7htjcFTTbrQcfQDGZeVRKCR0BRH9XurR8syqZyacLTTbcnEg4Hy8fvMd5YJwzFrJFmVIaufC6zmJTvlzak95/pPQxUEbHG3rLLYdVpXNvEryMwYHgLN5i2Jtv5lNpWFcoKKQoyQCcpBOWT+aiqGdsy11706WopzxzkrgvMwvFrJKythkKLUmckhUp/x8QT1NTXwLLM9Xh1puIwTz85r6MVcY4db5SikuvqbUoaEJOZR16Tlj3TWe4irhOvsls153dBn9pYpwJ1h61dw+xu2FoUA8VrSQ6jTNmGc677ADX2CrbSCCoMx7dbEZb3Ug8sDkf0nYK6p4UqeK8IF3aPMHdaDl9ihqk/mAqrruUib6a41Wq/h+Gcmfxld3hdjh6TD7j3JWCNQlsiJHsCkH+k1yltyBZ7a0inU2XnkBkfX8M2Hi23DuI4fhRKkWnKzKSkxnyhcJMdIbA/qPsrR+LhOk5dMduns1PNs/py/mYn7BOGYvaN2hUlq5EOs5iRuRm1J9/wPQxUY2OAvWSLDqdK7W815GTvJ9/pTF/8AeD/qcq1XvtM9b/bU/L+I8kx/W4n/AMSf8rpTzb5x6S92r/1kzyx4q4xYfqlFJdcDalAwQkpUowek5Y9xNTexC8JT0VUtl/tdBmeUcA2lq5bPMPKtloMFWf8AbdYOYxrB0HQ+wQ7JVII4QdfdarK43A+XL9JV8UW1rc4i4jk3V88hASWUqCGmpj9+UkE77nUntpVwrN4zbTtbVQDlUBPPmT9OMp+GHFfoPEkKKobWpKUlU5RCNAe09tN+9UT+m06NQB32ojqB/mYsW4aZTgjV7KzchLZDhWrQZgkJAmAlKTpAnSjIOz3dZarUudYaeG3jwx5TrXDdypy0tnFmVLZbUo9yUAn+5rpQ5UGeHqFCWuo5An95ZVaYxSJqeOcEpfu03aLh5hwJCVcsxmA6TuJ2O40FZtXlt2Z206011GoqCPOecW4FSt9dxb3D9q65+0LR0X7SOh9s76761Bqycg4k164qgrdQwHLPSWfCvDDNi2pDWZSlnM44sypZ9p7CdB7+pJNkQKOEx1Ope9st05AdJd1ec8orDhhDV8/ehayt5ISpJjKIy7aT+5/eqBAGLTpfUs1K1EcBK7iPgRu5fNw2+9bPKTlcU0YzjQa7dABvGg0qrVAnIOJrRrmrTs2UMOmekssJ4Ut2LQ2aU5mlghzMdVlQgkkRrEajaBG1WVAF2zKzVWWW9qTxHLylBhvkyabcaUu4uHmmVZmmVq8KTM7bb6wAJ6ztVBSAec6bPSbspAUAnmRzm91tPNnJ8PwA3GL4iQ68wtJBbdbMbwCD0UD29grmCZcz2n1Ar0tYwCOoM3Ph7gti2ZebJU8bieetwypyZ0PYak95JM1qtYUEeM4L9ZZa6ty28sdJTJ8mDcBpV3cqtEqzC3Khl3mJ7e4DcnfWq9iOWeE6PWbZ3BBu8ZfcS8Is3iWgStpxn9i40cqkbaD2aD3RpFXesNObT6t6SccQeYPWRMC4JQzcedPPO3NwBlSt0+oNfVHTQnr1PeoWvByTky92tZ6+zVQq+XWajg/D6rjFMTUl163cSv8AVutmNCSFAjZSTA07gVkqZduk7rdQK9NUMBh1Bm7cO8INWjLzaVLWt+ea6sypRII/tJPvJ3rVawoxPPv1b3OGPADkOkw23A1umwNisrW0SVBRgKBJkEECJB9nvmgqG3bJbXWG/thwMh4d5PUJeZcfuX7kMfsUOHwo6j3xA7bDoIqBVxyTmaP6QJQqihd3PHWS8MwtYxW5fHN5RaSk5/VKzl/ZjqAlIk9yR0NSF9smZ2Wg6ZU4Zz05485sOJXyGGluuEhCBmUQCYHuGpq5OBkzmrQuwVeZnMvJ/haLnFLq/bbUm3BPJKkxmWvRSh8Mx9mYVz1rly3SevrbTXpkoJ9rr8h0/PCbvxTwo1e8tSlONPNGW3m1QpO34iQD3HQjWtnQNPP02qejIABB5gyJgPBKGLjzp5525uIypW6fUG3hHTQkb9T3NQtYByeJl7tazp2aqFXwHWYcQ4CSu6cuWbq4ty7+1S0oDN7j+6evXXaKg1ccg4lk1xFYrZQ2OWZYcJ8JtWHODKllLqs2VWuWJgA7kQeutWSsJymWp1b6jG/pJ+P4M1dsLYeBKFdjBBGoIPQg/wD3IqWUMMGZU3NS4dOYms2fk6QHGlXF1cXCGDLTTivCI2nvGnbYDbSsxVx4nM7G9IHaQiBSeZEkYjwKld05cs3T9up4Q6GiBm6aEjwnTfXXaKk1ccg4lE1xFYrZQ2OWZ9w/gFlm2urZDjnKuDMGCUfymNdIGs7UFQAI8YfXu9i2EDK/eTLzhFtzD02BWsNhKU5xGbwqCh0jp2qTWCu2Zpq2W/tgOPGXGF2QZZaZSSUtISgE7kJASCfbpVwMDEwsc2OXPUkyVUykUiKRFIikRSIpEUiKRFImIXCc5RmTnAzFM6gbAkbgTTMnacZ6TLSRIb+JtIbcdU4nltznUNQmN5idR2qMjGZda3LBQOJnvD75t9tLrSszaxKVQRI2660BBGRDoyMVbmJJqZSKRMSLhBWpAUkrSAVJB1AMwSOkwfwNMydpAzjhMijAk6AUkSlseLrJ53kt3LSnNgkHf+U7K+BNUFik4BnQ+kuRdzKQJKxfHLe1y+cOoazzlzHeImPdI/GpZgvOUqostzsGcTzhGP210VC3eQ4UwVZTtO3+KKwblFtFlXvjEs6tMoApEgY1jLFo3zbhwNomATJk9gACSfcKqzBRkzWql7W2oMmfcHxZq6aDzC87ZJAVBGxg6KAO9SrBhkSLanqba4wZJXcICkoKkhagSlM6kDcgbkCpzKbTjPSRLTGmHXnWEOBTrX7RMHwz7SIPwqoYE4mjUuqByOB5Swq0yikRSIpEUiKRFIikTn2K8VXL169a2jlswhgDO6+fWV/Ckdp026HXYVgXYthek9OvS1JStloJLcgJlwPie7vLS5DQaTfWy8pAGZDkTEa6ZoIBmJAOx0lXZlOOYkXaaqm1S2djD6j/AOSrwnj27vXLa3tm0ofgm7UtBKUZTlJAkR3g9SE9zVVtZsAfWb26CmhWsc5H/XHX8/3LHF+JL79KKsbYMkFoKCnAfBsVKMHxaSAO5HarM7b9omNWmo7t21mefTr5SRwxxLci8esb4NlxCOYh1sQFJ03HuPs2IojncVaV1Gmr7Jbqc4Jxg+Mo2+NL65Q9c27lo0y2Ty2XT43AkSZ10JHu109pr2jEEjE6Do6K2WuwMSeZHISxxDyhLVZ2a7ZtPnN4vloSuSlBSoIUTG/iIjbQz0ipNvsjHMzNPR4Friw+ygzw69RLTCH8UbuUtXSWn2FpkvNDLy1awCCRI0jQdQe4qy7wcGYWrpWr3Vkgjoes1Lglu9/S95K2MwUnznRUKT//AD00PvrOvdvM7dWaO6pgHrj/AHOk8Rh02z3IKA7lOUrnL7ZjX1Z+MVu2ccJ5NGztBv5eU5Twki4/Qd2VKb825TmRIBz55EknbLE1zJnsz4T2tUa++JjO7I+WJIw7F8StsJYuWvN027SQOWoFS1jPlzE6AeI7AjTWakM6oCJD06a3VNW2dx69Bwm8YvjN0uzYesm287yUKUp1QCWkqAJJkiYnp7dOlbFmKgrPNrpqW5ktJwM8usoeHOLLo35snXra4zNlSHWdkqAJhUadDI3291UWxt208Z036SoUdsoK8eRlZ5NkXn6Sv5WxAdHnWivEf1scvTQZp3jSKrVu3mba8093rwDy4fbnN54+t3HMPukMglZb0A3IkFQHeUyIrawEqcTztEyrepblmchx+/sThdoLdKU3jZSVqQgpWkgELKlR1XBGvaNq5WK7BjnPdoS/vL7/AHDnmeB8MD5TaeN0XFzd4eUWarlCWOYUkQ2VLGoKiMojKkx7hWlmSw4ZnFozXXVZl9pJx58PLnLryc4pbrduGBZps7puOahMQoAxIIA2J/uIJmr1MMkYwZz66qwKrl9ynlNh4wx9NjauXBTmKYCUzGZRMAT26+4Gru20ZnLpaDfaEE07EMfxa0YRe3AtlsnKXGUghSArbxd9QNzB71kXsUbjO+vT6S5zUmQeh8ZA8qz7r6bB1tTZtnVIU0FA5s6gTKtIyZSNN96i4k4I5TT0aqVmxWzuAOfl5ec6bg7TqWUB/ll2PGWxCZk7A67RXQuccZ5FpUuSmcec5i+3enH1hC2A7yyUlQVl5U6A6Tnj4TXP7Xaz1waO4jIOM/f+J6ww3RxjEkWnKStUZnHZIQBGyRuok9dNDQbu0bEWdl3So2Z+Q6y/4O4ydW1feeBPMsieYpsaKAz7A9ZQrtOmlXSwkHd0nNqtGqtX2XJ+Wfp/Mok8a4gq3N8F2QaBJFqT48gVl3mc3/7HSqdo+N3CdB0enFnY+1nx6ZlnjPGtyX7BNmlsi7azBLnQmYkg7J3IG+Ugb1ZrDkbesyq0Veyw2k+wen51mC04hxQ3r2Hk2yngkLD2UhKEwCfCNVesAB0PcVAd922WbT6XsVv445Ylz5PeJH7lV0xdBHOtnMhUgQFSVDb3oOumhGlXqctkHpMNdpkqCPXyYdfzzm5VrPPikRSJzDGOF3mL9+4RYtXzFx4siykKbX19edCZ2G0bRrzshDE4zmexVqkehazYUK+HUfSWmFWV7bWTy27O2TdumENMJQgIGsFxRVlUUydBPTuYsAwXgOMxsemy4BnJUdTk/p4ZlDhnBl9YrtrtiXn1z540VpE5jmPiUQCRtMnxAESCaoK2XDD6zps1lF4ap+AHunH5/wDJ6xR64Tj6l2zYccTbgqaUoJzJyiUhWoCpIPbShz2vDwkVis6HFhwN3OXXDWCXT9+9f3jQYCm+U0zmCjGgJJHx9sk7ACborFizTDUXVJQtNRzxyTNctOFbq0S7bjDLe7JUSzcr5egO2cK1MbxprO4rMIy8NuZ1tqqriHNpXxHH7S8x/g+4NvZOMoYF1aL5nKaTkbUSQohOu4KU6kifEdJirtWcAjmJzU6ysWOrk7WGMniZY4XdYpcXTanGRZ2yB+sQVIWXD2BiU/20nfpYFyePATGxdLXWQp3MeXMYkCyw69tcXuHUW3Nt7lSJczpGROmYwTJI106wIqoDK5OOBmr2U26VVLYZc8Mc5vt01mQpP8SSPxEVuZ5inBBnL+HcGxBvD7qwctIHLc5bnMT41qIhIE7EScxPQbVzKrhSuJ7N92na9b1fqMjHIS3uuHrk4CLQNTcZEjl5k7hwKPizZdtd6sUPZ7eswXUVjW9rn2cn9pA4p4Zu12eGJQ1zfNko59sVgZyEo0mYMZVJ6+tpNQ6NtXymun1NIttJON2cHHLnPuDYDdjFGLs2TduwEKRy21o/ViFAFQESST+6DA32oqtvDYwJFt9Xdmq3lmznJB4/L/clcO4beWuKXZ83z2904FF7OkZEjOr1ZknxxHs61Khlc8OBlL7KbdMntYZRyxN5xJDimnAyoIdKTkURICo0kdRNbHOOE85CoYbhwnMb7B8Uv0N2lxbtspDgU/chSP1gExCU9YP4xtXOVdxtInsJdpdOxtRieHAeE2fiMYiw+07ZpD9sEZV2xKUkEaBQUde3U9dNdNG3g5XiJxUd3sQradreP+pF4H4fuRd3OIXiUtuvDKlpJByp8O5BiYSkfjtUVodxZppq9RX2S0VHIHXz/CZdcdcPm+s3GEkJWYUgnbMkzr7CJE9J61exNy4nPo9QKLQ55TUMWt8VvbZFi5aJaEpD1wXUlJCYMhIM6kA6T206ZMLGG0id1TaWiw3K+eeBiWfGnC7q2MPZtkFabdxGbxJEJSAJOYiTp0qzocADpMdLqVD2PYcbgf1M3ytp5s57xBh16ziwvba284QpnlkZ0pg+2T7Ae1YMGD7gMz1KLKX03ZWNtOc8pP4ZwR9rFL99xvK09HLVmSc0R0BkfECrIpDkzLUXI2mrQHiOcgcM8JvBeMJfQW27tRDasyTIJe8UAmIC0mDFVSs5bPWbajVoVpKHJTn9v4lBYcN3jLItv0VaOupVAu18tSSkqmVAjMYGneOmmtAjAY2j5zpfU0u/adqwHwjM2S/4af8A0hhriGkcq3QUuqbyoSkwfVQVSBJ2E1oUO5T4TjTUp2Fqk8WPDPH7yTZ4I+nHH7otxbqYCErzJ1VDemWc37p6dKkKe0J6Sr3odGtWfazn9584EwN9i7xJx5vIh90KaOZJzAKdMwCSNFDeN6itSGYmTrL67KqlU5IHH7Tda2nnRSIpEUiKRFIlWnAGRdm8g88oyE5jGXTpt0qu0bt027d+z7LpLSrTGKRFIikRSIpEUiKRFIikRSIpEUiKRFIikRSIpEUiKRFIikRSIpEUiKRFIikRSJrGO8c29s8WMrzzqRmWhlGYoGh8WojQg/Ed6zawA4nZTorLE38APMzKxxnarsl3qFKUyjRYCfEkyBBE7+IHfY07Rdu6VOjtFwpPMyPg3H9pcuKQ2VgIa5qnFJAQlICSqTOhTmAOkTOtFtVjwl7dBdUoLdTjHX8MjMeUyyUpIPOS2pWVL62yGyf5tx8Rp1io7ZZc+jbgOmfDPGbnWs8+azjnHFtbP+bkOuvRKkMozlA38WvbWBOlZtaAcTsq0Vlib+AHmcZkjh3i62vVuotypXLAJUUwCFbRrPTqBUrYG5Sl+ksoAL9ZWX3lItG1rSA86lsw4403mQg+1Uj8RVTcomyejrmAJwM8gTxM9cX4yw5hvnCbh1DKimHWPX9aI3BGuhB21o7ApnMjTU2LqNhUE8eB5Sbf8TsWbNqXlLyuhKUrI9g8S9dNDJOvWrFwoGZmmmsudgg5Z/BI2GeUC1euE24DyFr/AGZcbKQveMs6wYMSBPvqBapOJezQWpWbOBA54PKZcd44trZ8W5Drr0SpDKM5SN/FqOmsCTHvFGsAOJFOissTfwA8zjMz8O8X216443blSuWASopgEK2jr8CBUrYGPCUv0llCgv1nrjXHDZ2jjyQSuIRCcwCiDBVrokRvSxtq5jSUdtaEPKVfAvFiXrLmPqWFNJzPOuJypMlRlJGhAiNB2FVrfK5M21mlKXbU6ngBMbPlOsipMh9DajlS8tohsnbRUz/bTrFO2WSfRlwHQkdM8ZuiTIkaitZ58p7fiVld65ZDPzm051aeGCEnQzvCx071QON22dDaZ1pFx5H/AH/E9YdxE09cv2yM/MYjPI017GdakOCSJD6d0rWw8jKD0nWZQpaU3C8pIUlLclIESpWsJTrEk9D2rPtlxOn1ZduAOBnz+3zl4zxVaqtPPOZDEaqIMgzliN806R1q+9du7pOc6W0W9lj2poHHnH7b9lFublhwrSpClJLedIkKKFJMECRpPWsbLQV4T09HoGS728EdeuD5ib3jPE7Fky0p9SipwAIQkZlrMCYHxGp7jvWzOFHGebTprLmITp+gnzhzi63vFLbbzoeQJW06nKsDvHUaj3SJ3FFsDcIv0llIDHiD1HKVVj5TbN5bTbYeUt1eQDIPCSQAVeLQEn27Gqi5Tym7+jLkBLYwB4zNiHlCtm1uJS3cPBokOONNZkII3lUjb8KG0CVT0fYwBJAzyBPEyFxpx0lvD03FmoqU9o2vJIRBAVmn1VCYEg61FluFys00mhLX9nb05jPOT7HjVhNgm6fLiEphBzohS15QfCP3p1M+w9qsLBtyZk2isN3Zpg9eB5CZME46t7h8W+R5l1QlCXm8uYanTU9ATr2otoJxIt0Nlab8gjyPKY7vygWrbrzOV5TrSspbQ3mUo6yUgHUCNSY3HehtUEiSugtZVfhg9Sf3llw1xRb3rKnmVEJQYWFiCnSdekR1Bj8KlHDDImWo0tlD7Xmr435RrZy3uksl8fq1pQ+EEIz5TlAWNUkmIkDpWbXAg4nZT6OsWxC+OY4Z44z4Tjf/AKlvPvdz/wA5f1Vyb28Z9D3an4B+gnVL/iNS8Qu2l3TeHts6Zg0kuvD+dU+8AawRodTXUX9ognE8NNMBQjBC5PnwH0EoeH1f+wYkNZ5+oO/+p39ulZr/AEmnTd/fVfL+ZuC7FSuHUoZT4jbJVCRqdlrgDcnX3zWuP+Lh4ThDga/L/F/oTSxdtO4cwy7iaihQSjzVFqhS0qHTQhZAI9afF7ZissgoAW+09DYyahnWrjxOSxx/H8TtWFsFtlpBUVFCEpKiIJIAEkdCd4rrAwJ89YwZyQMZJnOMHxRqxxfEfPFBsvQppxQMFOpgH2yPikjesFYLYd09a2p79LX2QzjOfz85zD5PV867xgsgo5mrciCMxcymDtMzHtqKuLNiW1w2VUhuOP8AUcA8RWlphzrFyUtvNqcDrSx4lk9h+9pCY9lK3VUwZGt09tuoD18QcYPh+c5RNWTjfDbpcBAcfStsH+ElAn3Egn+/WqAEVcZ1F1b0gNvQYPz4zYfKGkFjBwdQXGwR/SitLeSzk0Jw93yMl+Uj/SeD/wC+/wC9qlvvrK6D+3u+X+DI2GYm1Y4zf+eKDfOAU04oaFO8A/gPeiN6Bgth3SbKnv0lfZccZyPz84z75MblDuJ4m42kpQshSQRBgqUZg6id/jSo5diI9IKV09SseIm58dicOvI+xX/0mtbPdM4NH/XT5ic9W+Lnh3k26s7rKUF5tI1ACydR/SVf01hndVgT1Apq1+9+AJOD9Jm4r4ns38GbYZUlTq0tobZTqpCklMiIkRBE9em9S7qa8CV02muTVl35DOT0M6Lwvaras7Zt39ohpCVewhIEfDat0BCgGeVqGVrWZeRJmgm/bteIrly4WGkOMDIpWgPhaG/vQofCsMhbSTPU2Nb6PVUGSD/k/wAzN5Pb1L2LYk6jVCwkpMRIkQdehGo9hFTWcuxlNahTS1KeYzPHkiQPMb4wNXVg+0ZB/wCT+NKPdMn0of8AmT5D95rDdqtfDZKASEXJUsD+HafcCQazx/xfWdhZV9Iceqy38p/Etnc4cy3bqStWZKghO7SQkpOb+H1gmD3q1rqV4TD0dprq7yzjA4/X85zPx+Ft3+HPl4sNcvIH+WFhtUHdKtNcw321PSpt4MDK6HDUWJtyc8s4yJL4VbQ9ipdF8u6dabIWpNulLakkQBnQYJBIO2sezSU4vnOZTUkpptpr2gnx45+RnvyEtjzN5UCS+QT7kIj/ACfxppvdj0yT2wHl/kyhUhpD90qzxJdipK1Fy3uQAkqO5AkhQ6apJ+ETThk7Tj5zoyxRBbVv4cCv5/nEz4lir11w6446hKSHEgFKQkLAWgZoGg1JGmkipLFqsmVrqSrXhUPT9OB4S04k4vQnDrQ25aWFKQ0t1aM6WiEAnwkesAZ2Oxqz2eyMTDT6Mm9w+RgE4Bxnj+0qGLkKxuwPnvnhAUFO5UhAUUr8KQjTqDEncVXP/IOOZuVI0dnsbeXDrzHPMvuBUj9MYsY1CgAfeTP+BV6/fac2sP8A+WmVXCVqpxvH22x41LWlIHUnnAD47VVBkOBN9SwVtOzcgB/ieMK4jtE4Eu2Kkh8NuNlmPEVkqgxGo1Cp6Qe1QHXs8SbNPadaLOmQc9MTkVcs9+frC4wtlxYcWy2padlqQCR7iRNemVB4z4ZbXUbQTiff0czCxym4WZWMg8RmZVp4jOutMCO0bhxPCZ2mkpASkBKQIAAgAdgBtUypJJyZEbwe3S5zQw0HP4whOb8Ymo2jOcS5tsK7Sxx85OqZnNJx7B8R86LrC7Z9g6pZuEj9WYHqqCZ3E7jeI61kyvnInoU26bs9rgg+I6yTwPwy9bLubi5WhVxcqClBucqQCTAkAn1v7DfelaEZJ5mV1mpSwKlY9lfGbBdYQw4oLcZaWsbKUhJP4kVoVB6TlW11GFYgfOSLi2Q4nKtCVp/hUkEaew6VOMygYqcgzw9ZNqCQptCgj1QUg5fdI0+FRgSQ7DkZ9etG1qSpaEKUjVJUkEpO+hO2w2pgQGYDAM1HiDB8RN1zWF2z7B1DFwkeAwBKSEzuJ3G+1Zsr5yJ3U26fs9rgg+I6yRwTw09buXNzdLQq4uFAqDc5UgToJ1O/9hvStCCSeZldXqUsVa6x7K+M2xQkQdRWs4ZGscNZZzclptvN62RATPvga71AAHKXex394k/OY2sHt0ucxLDSXP4whIV+MTTaOeJJtsK7Sxx85OqZnIl7hrLxSXWm3Cn1c6AqPdI0qCAeculjp7pI+UytWjaVFaUIStWilBIBIG0ncxTAkFmIwTPlvZNtgpQ2hCTqQlIAPTUAa0wBBdm4kz7b2jbaciEIQn+FKQBr7BpTAEFmY5JkZvBLZKVJTbshKjKgG0wo+0RrTaPCWN1hOSx/WSbi1Q4nItCVI/hUkEfgdKEZlVYqcg8Z5srBplOVptDaeyEhI/sKAAcpLuznLHPznq1tG2xDaEIBMkISAJ7wKAAcpDMzcWOZHvMHt3VBTrDTih+8tCSfxIoVB5iWW6xBhWI+skrt0FGQpSURGUgRHaNo9lTiU3EHOeMjt4QwlstBhoNEyUBCcpPciIJ0qNoxjEubbC24sc/OfW8JYSEBLLQCDKAEJ8J01TpodBqO1NokG1znJPHzmZq0bSpS0oQlSvWUEgFXvI1PxpgSCzEYJi3tG0FRQhCSoyopSBmPcxudTvTAEFmbmZh/RLGdTnJazqBCl5EyQdCCYkyKbRzlu1fG3Jx85j/QVt93Y/5Sf/FNo8I7az4j+siDiVs33mQSrmBvmKVoEgaQB1J1qu8bts07s3Y9t0ziRMB4oL95eW6kJSm2IAXm9aSd+21Qr5Yjwl7tMK6ksB96bKDO1aTknwOCYkT2nWknBlLj3Erdq9bMqSpTly4EIA2GqQST7Mw06+zeqM4UgeM3p0zWqzjkol5V5zz4DSIBpE+BYJIBEjcTSTifSaSImkT7SJ5LgBgkSek0k4M+k0kQlQOxBpE+JWDsQY3ikYnqkTypwASSI99JODPVJE8hwTEie00k4lNxFxK3aLt21pUpdw6G0AbCSkEqPQDN8f71RnC4HjN6NM1oZhyUZl3V5zykRxK2q+VZBKuYlvmKVplGqYA6k+KfZ/im8bts6DpmFPbHkTiXK3ANyB7zV5gATKbjLHDZWjlwlAWUZfCTAOZQTv8AGqWNtXM30lHb2isnGc/tKniLjJdta2b4aSo3BQCkqICc6c2hjWKq1mFB8ZvRoxZa6Z93P2M3AmtZwSpwO/uHFvh9gNIQuGlBYVzEyrxQPV0A09tVUk5yJvclahSjZJ5+UtS4BuR+NWmODPVJE8pcBEgiPfSTieqSIpE5Kjhm2XxA62pBKOXz4zK/aEpUVTM7k6bVzbF7XE9s6m0aEEHrj6T7gmANXmK4oh/MppKgS2FFIUZMFWUgmIMe+ioGdsxbqHp0tRTn4z3wFcpYt8WZW8tu3YcUlKwZUgErT4dD4jlHTelZwGHQRrVLvSwGWYfrymp8QWrbNsxc2ltctHmApvHXAFOEhREICjvEyABA6zWTAAAqPrO2hmexq7WB4e6By+s23ynYKyvE8OzJJ84Xkd8R8SQW0gb6aKO0VraoLjznD6PvddPZg+6OH3nTrG0Qy2hpsQhCQlImYAEDU6nSugDAwJ47uXYs3MzmVrejCsRxFB0adZNy0J3UJOUD2krH9IrnB7Nz+s9hkOr09ZHMHafz9JVIL1lgSrhKlJfvHQVuD1glUxr0kAmf9uq8Vrz4zY7LtaEPuoOX5+cJO4y4RYsLJF3arWi5bUj9aFklzMQDIJjWZ0G2lWesIu4c5npNW+ouNVgBU54Y5STxhdl25wF1QhTigsjsVFk/5NHOShldKmyvUKOn+5N4rP8A79hv8iv++rP/AFFmWm/srfmP8Toa1AAkmABJPat55QnCsYsrZ22urhhi7uVBRUb55YQEwR6okZx7Ms69IEcbAEEgE+c+kqexLErdlX/xAz/8/WWvGLrjuG4OStXMUpHjnWcoAVPfrNWfJRZjpQq6i7hw48PrJ/HmHpwrDVIsytPnDyUuLKpVGQkwek5f7qqbB2aez1meic6vUZtx7I4fr/uQkYG5bv2rmH2N4wpCwHs60kOI0mRnOu+wA19gqNpBBUGX7dbEZb3U55YHI/pOwV1TwpxTyfcLM3lldqfzqyOL5aQshKFZEkrAGhUdBrOiRXJUgZTmfQ67VPTcgTqBnz48pMwrHn2uHFOIWrmJWW0rnVKSsDQ9IBIHbTtUqxFWZnZQj+kApHDn9p64g4PYtsLTesrWm6QltznhwysrKQesQc0iPZqZMmrCpuHOKNY9up7Jx7JyMY5Ykbi+1RdHBn3kfrLotoegkZkyjYT4Zzq211qHAbaT1ltK7VC9FPBc4+869h9khlpDTYhCEhKRJMAbanU11AYGBPCdy7Fm5mctteGrZXED7akEoS3zwMyv2hLas0zO6jptXOEHamey2psGhUg9cfTjPWP2trdXt1lZur95AyqAWENMESICpEag6QdQrfWjBWY9Ypa2qlMkID5ZJlVaXKl8MvhSirI8Epk7JztED3STVM/8Jm7KB6SXHUf4MsfKM5lwrC1RMFox3hqatb7izHQDOptHz/eS/J4BdYhcv3oUL5uMjSxAaQRplB6iY9kzuompq9piW5ymu/4qFSn3D18T5/n7TL5Ov2uNf75X+Xamrm0jX+7R8h/ia7wrwuzcYM++9nUtsO8nxnK3lGbRIMaqkmd6oiA1kmdWp1T16tUXkcZ85mxHFnlYFYILqk890tOOT+4FLABPaAPeBQsTWJVKkXW2ED3RkDzwJl8ovCtvZJs/N86EqfSFIKyQojZcE6KGokd6m1AuMSuh1Vl5ffx4eH2nY66p4MUianjnBIfu03bdw8w4EhKuWYzAdJ0IkaHcaCsmry27M7adaa6jUVBHnJ+DcMot7q5uUrUpVwQVJMQmCTp161ZUAJPjMrdS1la1ke7INtwIwlF6hS1qTeKzL2GUypQy6dCqdZ2FQKhxHjNW1zkoQB7HL/cq3fJghxlLL15cuIRoykkANj3QcxjSTsDoKr2ORgmbD0myuXRACefnLjizg9N6GCXnGnmDKHUbycsn3ykEEHSrPXuxxmGm1Zo3eyCG6GX+HWxaabbK1OFCQkrWZUqBEk9SauBgYnK7bmLYxmcq8o6m8Svba0t0rU824pDy8pAQmQDMjUCCqdvfNc1uHYKJ7eg3aaprXxggY850zEsDZftjbOIlkpCQBpATGWD0IgV0FQRiePXc6Wdop4zVW/Jqg8tD93cv27RlthavCI0AJG4jTSIGgis+x8TwnafSTDJRAGPMiXPF3CTd8hoFa2lsqzNON7p2/toDpBBA1qz1hpz6XVtQTgZB5gyDZ8BITcs3S7h919qZU4Qc2kAR+6kSdB3O9QKhnOeM0bXMa2rCgKfCbc4gKBSRIIgjuDWs4gcHImiN+TFAbWx53c+aqJUGAQAFdCTHiAMGNBIBM1j2IxjPCekfSbbg+wbvGWNzwM2u3tGFPORaqzIVAlUHQHSIA00qxqBAHhMV1rK7uAPal1xDgjV4wph4HIrqNCkjYg9xVmUMMGYUXNS4dec13D/J8lLzLlxdP3IY1ZQ4fCnsT3iB22HQRVBVxyTnE6n15KlUULu54m6VrPPmu8L8Jt2TDrKHFrDqiolUSCUhOkD2VRKwowJ1ajVte4cjlPmD8HMM2SrJRU6yskqzaHWD02giQahawF2ybdY73C4cCJSjyZoIQ05eXTlqgylhShGnQkdPcBEmIqvY9CeE6PWRBLKgDHrLjizg9u9bZSFqYUwZaU3+7toB0iBEERFWesMJz6bVtSxOM555l3hdoWmUNlxbhQmC4sypXtJ71cDAxOex97FsYz4TXcZ4JD14m8buHmHIAWGzGcCNJ0IBgAjUGBWbV5bdmdVWtKVGoqCPPpI73k/T5w+61dPsouDL7bZACpJJhW6ZJPfcgQDFOy4kg85ca87FVlBK8iZ7Z8n7SbJ6yDrnKdcC50lMFJgaajwjf207Ibdsg69zcLsDIGJLxrg5u4t7ZhTi0ptykpUIlWVOUTpH4VLVggDwmdWsat2cD3s/eZ7/AIWQu9avUrW282MqssQ4nsoH2Eifd2FSUBbdKpqmWk0kZB+3ynzAuFUWyrtSVrV50oqVMeEkqOkD/a69qKgXPnJu1TWhAR7s8YLwi3bWTlmlxZQ4FgqMSM4gxpGlQtYC7Yt1bWXC0jiMfaUPE+AM2mEptlMvXLKFyVIIDjclSs40I0Jy7bHXrVHQKmMZnVp9Q9upNgYKSOvI8uE0e4t2btdm3au3l0/zElRfzEMoESn+EQdSRPq71jgNgDJnoqz1B2sCqMdOpnea7Z81FIikSNiV+2w2p11QQ2n1lGdJIHTXc1BIAyZeutrGCqMkz3ZXSHW0ONnMhYCkq7g6g60ByMyHUoxVuYmaplYpEUifAKRPDNwlebKpKspyqgzBG4PY6jSmZJUjnMlJEUiKRKR3i2zTcC1L6eeVBOQBR8R6SBAPxqnaLnGZ0DSXGvtNvCXdXnPFImK5uEtoUtZhCElSj2AEk/hQnElVLEKOZkfDsWZfZD7TiVNGfHsNCQd4iCDUBgRkS71OjbGHGS2nAoBSSCkiQRsQdQRUyhBBwZ6pIikRSIpEUiKRFIikRSIpEUiKRFInwJA2pE+0iKRNJ4nxPEEvrS2u1tbZCQUvXCx+sMCYE+ETpqOkzrAxdnzw4Cehp6tOUBbczHoOkobniVy/wG8cdSkOIUGyUbKhTagQJMaK79KoXLVEmdS6ZaNairyPHj9ZjssXxS2w1i6Qm382bbQOUQSsoEJzk7AneBsCN4NAzhAekl6dLZqGrJO4k8emfCX+OcauEWTVkhKri8SFp5nqtpIkkxud/wAp0O1Xaw8AvMzlp0a+21p9lOHDqZitOJby1vWbTEOS4l/9k80CPFMQQfbA26gyaB2VtrdZZtNTbSbacjbzBlhhXETzmL3VmrJyWmwpMDxSQ2dTP+0elSHJcrMrNOi6VLRzJ/mQbLiG7uH8Tt2yyFMQGSpJjUmcxEk6DoKgOxLDwmj6eqtKnOfa5/6lb5EE3Hm6iS15rmVA15mfwanplj41XT5x5Tb0ua+04Z3cPlibzxNdXDdutVq0l1791KlAJHdRlQkAdJ7Vs5IHCebp1rZwLDgTScP4uvGr63trh60uEvGFcg6tHsY9vfcTtWIsYMAcT0X0lLUNYgYY8es6PchWRWSAuDlzbTGk+ya6DPJXGePKcn8mVvdHEL5SvNyEvnzkwZKpd/ZGNE5+8aRXLUG3Ge56QarsKwM8uH25/SWHDHEuKXzig2LdLTL+V1agZUkkDKkSdQATMiZHxsjux4THUabS0KN2ckcPnLzgziR65u8QZcyZLd3I3lEGM7idTOphIq9blmIPSYavTJVVW682HH9B/Mg4FxO9c2mJrdDaixzEoGTwkJQowoE+IGNR1qFclWz0l7dMldtQXPtY/fpNXx29ef4fbcSm3bbKzzUNoyDR2E5EjQeISZrJiTVmdtKImvKkknHAk56cczpHBCbgWjXnJaKsqcnLmAjKnKFSPW3npXRXnbxnkavs+1PZ5+vjmX1XnNFIikRSIpEUiKRFIikRSIpEUiKRFIikRSJzC9wK6RiVy8qyRepdjkLWtOVrsCFTAG23TTc1zlWDk4zPYW+ptOqB9mOeBzmHCuFLxvCb+0Wz+ucdzN5VohYlsEg5tB4CfFGhFQK2CFZazVUtqq7QeAHHy5/zPVxY4qcPbw7zVHiQlJf5qcqU6HKpO+ZPqkiZgkTQh9u3EhX0ovN+7qeGOv5xljjfCNwwbC4sgl12zbDam1HLzExBgnQEyrfv7INmrIwV6TKnV1uLEt4BznPhPLeEXmIX9vc3TAtmLbVCCsKUtUz02Egb9B1nRtZ2BIxiSbqdPQ1dbbi32EYhht7a4s7eW9t5y2+2ElIcSgpICBqVfye7WhVlfcBnMJbTbpRU7bSp8M+P8zPwRgN21d37t0hKfOIKVJUCmTmJA1mE5okgTFTWjBiT1lNXfU9Va1n3fz7zx5LbC8tErtbi2yNpKlh7OCFE5QEhI1ggEz/aopDLwIlvSL02kWo3HhwxLDyo4LcXVmG7bxKDgUtvNlzpAIiZAOpBgnp3Aq1yll4TL0ddXVbus8OfhNZTgF0u7sX0Yc3bMsLGZtC0ZoMZlq2kDoNVaHvWe1twOMTrN9QqsQ2FiRzwcfL84Tq1dM8WaXwJgj9vdYk483kQ8+VtHMk5k53DMAkjRQ3jesq1IZsz0NZcllVQU8QMH7R5McEftW7kPt5Ct8rT4kmUkDXwkx8aVKVBzHpC9LWUoc4EqbHDb+xxC9Wxai4bul50r5iUhJKlK8U6wCs9NYEVQKyscDOZu9tF9CB22lRjlz/MTJwlw3ds2eJtvNjmvczlwpMLKkKAI8XhBJ/ejfWpRGCsDK6nU1PdUyngMZ8uP5ymJHCl0cA80LcXAJVyypOsO54zA5ZKfbUdm3ZbessdXV37tc+z/rEtLPEMTTZMhFkkPIWltSFuJMtpQBn9ZMEq0yyasC+3lMGr0xtOX4Yzy655Td62nnxSIpEUiKRFIikRSIpEUiKRFIikRSIpEUiKRFIikRSIpEUiKRFIikRSIpEUiKRFIikRSIpEUiKRFIikRSIpEUiKRFIikRSIpEUiKRFIikTA60snRcDtlBpE8chz7X5BSI5Dn2vyCkRyHPtfkFIjkOfa/IKRHIc+1+QUiOQ59r8gpEchz7X5BSI5Dn2vyCkRyHPtfkFIjkOfa/IKRHIc+1+QUiOQ59r8gpEchz7X5BSI5Dn2vyCkRyHPtfkFIjkOfa/IKRHIc+1+QUiOQ59r8gpEchz7X5BSI5Dn2vyCkRyHPtfkFIjkOfa/IKRHIc+1+QUiOQ59r8gpEchz7X5BSI5Dn2vyCkRyHPtfkFIjkOfa/IKRHIc+1+QUiOQ59r8gpEchz7X5BSI5Dn2vyCkSVSIpEUiKRFIikRSIpEUiKRFIikRSIpEUiKRFIikRSIpEUiKRFIikRSIpEUiKRFIikRSIpEUif//Z"/>
          <p:cNvSpPr>
            <a:spLocks noChangeAspect="1" noChangeArrowheads="1"/>
          </p:cNvSpPr>
          <p:nvPr/>
        </p:nvSpPr>
        <p:spPr bwMode="auto">
          <a:xfrm>
            <a:off x="155575" y="-1790700"/>
            <a:ext cx="4943475"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97293" name="Picture 13"/>
          <p:cNvPicPr>
            <a:picLocks noChangeAspect="1" noChangeArrowheads="1"/>
          </p:cNvPicPr>
          <p:nvPr/>
        </p:nvPicPr>
        <p:blipFill>
          <a:blip r:embed="rId3" cstate="print"/>
          <a:srcRect/>
          <a:stretch>
            <a:fillRect/>
          </a:stretch>
        </p:blipFill>
        <p:spPr bwMode="auto">
          <a:xfrm>
            <a:off x="304800" y="1066800"/>
            <a:ext cx="4352925" cy="3290001"/>
          </a:xfrm>
          <a:prstGeom prst="rect">
            <a:avLst/>
          </a:prstGeom>
          <a:noFill/>
          <a:ln w="9525">
            <a:noFill/>
            <a:miter lim="800000"/>
            <a:headEnd/>
            <a:tailEnd/>
          </a:ln>
          <a:effectLst/>
        </p:spPr>
      </p:pic>
      <p:pic>
        <p:nvPicPr>
          <p:cNvPr id="97295" name="Picture 15" descr="https://encrypted-tbn3.gstatic.com/images?q=tbn:ANd9GcTFVKxAZQ5Kdxi2AEozvPfTQiOg6M5BjKV3BzXONINEx-C2KNl8"/>
          <p:cNvPicPr>
            <a:picLocks noChangeAspect="1" noChangeArrowheads="1"/>
          </p:cNvPicPr>
          <p:nvPr/>
        </p:nvPicPr>
        <p:blipFill>
          <a:blip r:embed="rId4" cstate="print"/>
          <a:srcRect/>
          <a:stretch>
            <a:fillRect/>
          </a:stretch>
        </p:blipFill>
        <p:spPr bwMode="auto">
          <a:xfrm>
            <a:off x="0" y="4159503"/>
            <a:ext cx="8458200" cy="2698497"/>
          </a:xfrm>
          <a:prstGeom prst="rect">
            <a:avLst/>
          </a:prstGeom>
          <a:noFill/>
        </p:spPr>
      </p:pic>
      <p:pic>
        <p:nvPicPr>
          <p:cNvPr id="97297" name="Picture 17" descr="http://www.wordsmith.com.pk/wp-content/uploads/2013/07/1004052_430685953706278_29144562_n-e1373911831805.jpg"/>
          <p:cNvPicPr>
            <a:picLocks noChangeAspect="1" noChangeArrowheads="1"/>
          </p:cNvPicPr>
          <p:nvPr/>
        </p:nvPicPr>
        <p:blipFill>
          <a:blip r:embed="rId5" cstate="print"/>
          <a:srcRect/>
          <a:stretch>
            <a:fillRect/>
          </a:stretch>
        </p:blipFill>
        <p:spPr bwMode="auto">
          <a:xfrm>
            <a:off x="4724400" y="1219200"/>
            <a:ext cx="4076700" cy="25146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8"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Emotional Branding</a:t>
            </a:r>
          </a:p>
        </p:txBody>
      </p:sp>
      <p:graphicFrame>
        <p:nvGraphicFramePr>
          <p:cNvPr id="29699" name="Chart 6"/>
          <p:cNvGraphicFramePr>
            <a:graphicFrameLocks/>
          </p:cNvGraphicFramePr>
          <p:nvPr/>
        </p:nvGraphicFramePr>
        <p:xfrm>
          <a:off x="92075" y="1150938"/>
          <a:ext cx="3302000" cy="3073400"/>
        </p:xfrm>
        <a:graphic>
          <a:graphicData uri="http://schemas.openxmlformats.org/presentationml/2006/ole">
            <p:oleObj spid="_x0000_s29699" r:id="rId4" imgW="3304318" imgH="3072650" progId="Excel.Sheet.8">
              <p:embed/>
            </p:oleObj>
          </a:graphicData>
        </a:graphic>
      </p:graphicFrame>
      <p:sp>
        <p:nvSpPr>
          <p:cNvPr id="29700" name="TextBox 14"/>
          <p:cNvSpPr txBox="1">
            <a:spLocks noChangeArrowheads="1"/>
          </p:cNvSpPr>
          <p:nvPr/>
        </p:nvSpPr>
        <p:spPr bwMode="auto">
          <a:xfrm>
            <a:off x="447675" y="1220788"/>
            <a:ext cx="2581275" cy="461962"/>
          </a:xfrm>
          <a:prstGeom prst="rect">
            <a:avLst/>
          </a:prstGeom>
          <a:noFill/>
          <a:ln w="9525">
            <a:noFill/>
            <a:miter lim="800000"/>
            <a:headEnd/>
            <a:tailEnd/>
          </a:ln>
        </p:spPr>
        <p:txBody>
          <a:bodyPr>
            <a:spAutoFit/>
          </a:bodyPr>
          <a:lstStyle/>
          <a:p>
            <a:pPr algn="ctr"/>
            <a:r>
              <a:rPr lang="en-US" sz="2400"/>
              <a:t>Share of Market</a:t>
            </a:r>
          </a:p>
        </p:txBody>
      </p:sp>
      <p:pic>
        <p:nvPicPr>
          <p:cNvPr id="29701" name="Picture 15"/>
          <p:cNvPicPr>
            <a:picLocks noChangeAspect="1"/>
          </p:cNvPicPr>
          <p:nvPr/>
        </p:nvPicPr>
        <p:blipFill>
          <a:blip r:embed="rId5" cstate="print">
            <a:clrChange>
              <a:clrFrom>
                <a:srgbClr val="FEFEFE"/>
              </a:clrFrom>
              <a:clrTo>
                <a:srgbClr val="FEFEFE">
                  <a:alpha val="0"/>
                </a:srgbClr>
              </a:clrTo>
            </a:clrChange>
          </a:blip>
          <a:srcRect t="26389" r="12375"/>
          <a:stretch>
            <a:fillRect/>
          </a:stretch>
        </p:blipFill>
        <p:spPr bwMode="auto">
          <a:xfrm>
            <a:off x="3651250" y="2971800"/>
            <a:ext cx="2087563" cy="2362200"/>
          </a:xfrm>
          <a:prstGeom prst="rect">
            <a:avLst/>
          </a:prstGeom>
          <a:noFill/>
          <a:ln w="9525">
            <a:noFill/>
            <a:miter lim="800000"/>
            <a:headEnd/>
            <a:tailEnd/>
          </a:ln>
        </p:spPr>
      </p:pic>
      <p:sp>
        <p:nvSpPr>
          <p:cNvPr id="29702" name="TextBox 17"/>
          <p:cNvSpPr txBox="1">
            <a:spLocks noChangeArrowheads="1"/>
          </p:cNvSpPr>
          <p:nvPr/>
        </p:nvSpPr>
        <p:spPr bwMode="auto">
          <a:xfrm>
            <a:off x="3429000" y="2509838"/>
            <a:ext cx="2581275" cy="461962"/>
          </a:xfrm>
          <a:prstGeom prst="rect">
            <a:avLst/>
          </a:prstGeom>
          <a:noFill/>
          <a:ln w="9525">
            <a:noFill/>
            <a:miter lim="800000"/>
            <a:headEnd/>
            <a:tailEnd/>
          </a:ln>
        </p:spPr>
        <p:txBody>
          <a:bodyPr>
            <a:spAutoFit/>
          </a:bodyPr>
          <a:lstStyle/>
          <a:p>
            <a:pPr algn="ctr"/>
            <a:r>
              <a:rPr lang="en-US" sz="2400"/>
              <a:t>Share of Mind</a:t>
            </a:r>
          </a:p>
        </p:txBody>
      </p:sp>
      <p:sp>
        <p:nvSpPr>
          <p:cNvPr id="19" name="Heart 18"/>
          <p:cNvSpPr/>
          <p:nvPr/>
        </p:nvSpPr>
        <p:spPr>
          <a:xfrm>
            <a:off x="6781800" y="4724400"/>
            <a:ext cx="1752600" cy="1752600"/>
          </a:xfrm>
          <a:prstGeom prst="hear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704" name="TextBox 19"/>
          <p:cNvSpPr txBox="1">
            <a:spLocks noChangeArrowheads="1"/>
          </p:cNvSpPr>
          <p:nvPr/>
        </p:nvSpPr>
        <p:spPr bwMode="auto">
          <a:xfrm>
            <a:off x="6400800" y="4262438"/>
            <a:ext cx="2581275" cy="461962"/>
          </a:xfrm>
          <a:prstGeom prst="rect">
            <a:avLst/>
          </a:prstGeom>
          <a:noFill/>
          <a:ln w="9525">
            <a:noFill/>
            <a:miter lim="800000"/>
            <a:headEnd/>
            <a:tailEnd/>
          </a:ln>
        </p:spPr>
        <p:txBody>
          <a:bodyPr>
            <a:spAutoFit/>
          </a:bodyPr>
          <a:lstStyle/>
          <a:p>
            <a:pPr algn="ctr"/>
            <a:r>
              <a:rPr lang="en-US" sz="2400"/>
              <a:t>Share of Heart</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Alternative Positioning Approaches</a:t>
            </a:r>
          </a:p>
        </p:txBody>
      </p:sp>
      <p:sp>
        <p:nvSpPr>
          <p:cNvPr id="31747" name="TextBox 2"/>
          <p:cNvSpPr txBox="1">
            <a:spLocks noChangeArrowheads="1"/>
          </p:cNvSpPr>
          <p:nvPr/>
        </p:nvSpPr>
        <p:spPr bwMode="auto">
          <a:xfrm>
            <a:off x="447675" y="1752600"/>
            <a:ext cx="4724400" cy="523875"/>
          </a:xfrm>
          <a:prstGeom prst="rect">
            <a:avLst/>
          </a:prstGeom>
          <a:noFill/>
          <a:ln w="9525">
            <a:noFill/>
            <a:miter lim="800000"/>
            <a:headEnd/>
            <a:tailEnd/>
          </a:ln>
        </p:spPr>
        <p:txBody>
          <a:bodyPr>
            <a:spAutoFit/>
          </a:bodyPr>
          <a:lstStyle/>
          <a:p>
            <a:r>
              <a:rPr lang="en-US" sz="2800"/>
              <a:t>Brand Narratives / Storytelling</a:t>
            </a:r>
          </a:p>
        </p:txBody>
      </p:sp>
      <p:sp>
        <p:nvSpPr>
          <p:cNvPr id="31748" name="TextBox 3"/>
          <p:cNvSpPr txBox="1">
            <a:spLocks noChangeArrowheads="1"/>
          </p:cNvSpPr>
          <p:nvPr/>
        </p:nvSpPr>
        <p:spPr bwMode="auto">
          <a:xfrm>
            <a:off x="2667000" y="3495675"/>
            <a:ext cx="3048000" cy="522288"/>
          </a:xfrm>
          <a:prstGeom prst="rect">
            <a:avLst/>
          </a:prstGeom>
          <a:noFill/>
          <a:ln w="9525">
            <a:noFill/>
            <a:miter lim="800000"/>
            <a:headEnd/>
            <a:tailEnd/>
          </a:ln>
        </p:spPr>
        <p:txBody>
          <a:bodyPr>
            <a:spAutoFit/>
          </a:bodyPr>
          <a:lstStyle/>
          <a:p>
            <a:r>
              <a:rPr lang="en-US" sz="2800"/>
              <a:t>Brand Journalism</a:t>
            </a:r>
          </a:p>
        </p:txBody>
      </p:sp>
      <p:sp>
        <p:nvSpPr>
          <p:cNvPr id="31749" name="TextBox 4"/>
          <p:cNvSpPr txBox="1">
            <a:spLocks noChangeArrowheads="1"/>
          </p:cNvSpPr>
          <p:nvPr/>
        </p:nvSpPr>
        <p:spPr bwMode="auto">
          <a:xfrm>
            <a:off x="4724400" y="5072063"/>
            <a:ext cx="3048000" cy="522287"/>
          </a:xfrm>
          <a:prstGeom prst="rect">
            <a:avLst/>
          </a:prstGeom>
          <a:noFill/>
          <a:ln w="9525">
            <a:noFill/>
            <a:miter lim="800000"/>
            <a:headEnd/>
            <a:tailEnd/>
          </a:ln>
        </p:spPr>
        <p:txBody>
          <a:bodyPr>
            <a:spAutoFit/>
          </a:bodyPr>
          <a:lstStyle/>
          <a:p>
            <a:r>
              <a:rPr lang="en-US" sz="2800"/>
              <a:t>Cultural Branding</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Small Business Positioning</a:t>
            </a:r>
          </a:p>
        </p:txBody>
      </p:sp>
      <p:sp>
        <p:nvSpPr>
          <p:cNvPr id="32772" name="TextBox 3"/>
          <p:cNvSpPr txBox="1">
            <a:spLocks noChangeArrowheads="1"/>
          </p:cNvSpPr>
          <p:nvPr/>
        </p:nvSpPr>
        <p:spPr bwMode="auto">
          <a:xfrm>
            <a:off x="152400" y="990600"/>
            <a:ext cx="4572000" cy="2308225"/>
          </a:xfrm>
          <a:prstGeom prst="rect">
            <a:avLst/>
          </a:prstGeom>
          <a:noFill/>
          <a:ln w="9525">
            <a:noFill/>
            <a:miter lim="800000"/>
            <a:headEnd/>
            <a:tailEnd/>
          </a:ln>
        </p:spPr>
        <p:txBody>
          <a:bodyPr>
            <a:spAutoFit/>
          </a:bodyPr>
          <a:lstStyle/>
          <a:p>
            <a:pPr marL="342900" indent="-342900">
              <a:buFont typeface="Arial" pitchFamily="34" charset="0"/>
              <a:buChar char="•"/>
            </a:pPr>
            <a:r>
              <a:rPr lang="en-US" sz="2400" dirty="0"/>
              <a:t>Creative, low-cost research</a:t>
            </a:r>
          </a:p>
          <a:p>
            <a:pPr marL="342900" indent="-342900">
              <a:buFont typeface="Arial" pitchFamily="34" charset="0"/>
              <a:buChar char="•"/>
            </a:pPr>
            <a:r>
              <a:rPr lang="en-US" sz="2400" dirty="0"/>
              <a:t>Focus on fewer, stronger brands</a:t>
            </a:r>
          </a:p>
          <a:p>
            <a:pPr marL="342900" indent="-342900">
              <a:buFont typeface="Arial" pitchFamily="34" charset="0"/>
              <a:buChar char="•"/>
            </a:pPr>
            <a:r>
              <a:rPr lang="en-US" sz="2400" dirty="0"/>
              <a:t>Integrated brand elements</a:t>
            </a:r>
          </a:p>
          <a:p>
            <a:pPr marL="342900" indent="-342900">
              <a:buFont typeface="Arial" pitchFamily="34" charset="0"/>
              <a:buChar char="•"/>
            </a:pPr>
            <a:r>
              <a:rPr lang="en-US" sz="2400" dirty="0"/>
              <a:t>Create buzz</a:t>
            </a:r>
          </a:p>
          <a:p>
            <a:pPr marL="342900" indent="-342900">
              <a:buFont typeface="Arial" pitchFamily="34" charset="0"/>
              <a:buChar char="•"/>
            </a:pPr>
            <a:r>
              <a:rPr lang="en-US" sz="2400" dirty="0"/>
              <a:t>Build a brand community</a:t>
            </a:r>
          </a:p>
          <a:p>
            <a:pPr marL="342900" indent="-342900">
              <a:buFont typeface="Arial" pitchFamily="34" charset="0"/>
              <a:buChar char="•"/>
            </a:pPr>
            <a:r>
              <a:rPr lang="en-US" sz="2400" dirty="0"/>
              <a:t>Secondary associations</a:t>
            </a:r>
          </a:p>
        </p:txBody>
      </p:sp>
      <p:pic>
        <p:nvPicPr>
          <p:cNvPr id="86018" name="Picture 2" descr="http://www.theamazingpics.com/wp-content/uploads/2013/01/Creative-Advertisement.jpg"/>
          <p:cNvPicPr>
            <a:picLocks noChangeAspect="1" noChangeArrowheads="1"/>
          </p:cNvPicPr>
          <p:nvPr/>
        </p:nvPicPr>
        <p:blipFill>
          <a:blip r:embed="rId3" cstate="print"/>
          <a:srcRect/>
          <a:stretch>
            <a:fillRect/>
          </a:stretch>
        </p:blipFill>
        <p:spPr bwMode="auto">
          <a:xfrm>
            <a:off x="0" y="3686174"/>
            <a:ext cx="4762500" cy="3171826"/>
          </a:xfrm>
          <a:prstGeom prst="rect">
            <a:avLst/>
          </a:prstGeom>
          <a:noFill/>
        </p:spPr>
      </p:pic>
      <p:pic>
        <p:nvPicPr>
          <p:cNvPr id="86020" name="Picture 4" descr="http://www.technocrazed.com/wp-content/uploads/2013/11/Most-Creative-Advertisements-Of-McDonalds-15-720x350.jpg"/>
          <p:cNvPicPr>
            <a:picLocks noChangeAspect="1" noChangeArrowheads="1"/>
          </p:cNvPicPr>
          <p:nvPr/>
        </p:nvPicPr>
        <p:blipFill>
          <a:blip r:embed="rId4" cstate="print"/>
          <a:srcRect/>
          <a:stretch>
            <a:fillRect/>
          </a:stretch>
        </p:blipFill>
        <p:spPr bwMode="auto">
          <a:xfrm>
            <a:off x="4754880" y="4724400"/>
            <a:ext cx="4389120" cy="2133600"/>
          </a:xfrm>
          <a:prstGeom prst="rect">
            <a:avLst/>
          </a:prstGeom>
          <a:noFill/>
        </p:spPr>
      </p:pic>
      <p:pic>
        <p:nvPicPr>
          <p:cNvPr id="86022" name="Picture 6" descr="http://risensources.com/wp-content/uploads/2013/03/Burger-King.jpg"/>
          <p:cNvPicPr>
            <a:picLocks noChangeAspect="1" noChangeArrowheads="1"/>
          </p:cNvPicPr>
          <p:nvPr/>
        </p:nvPicPr>
        <p:blipFill>
          <a:blip r:embed="rId5" cstate="print"/>
          <a:srcRect/>
          <a:stretch>
            <a:fillRect/>
          </a:stretch>
        </p:blipFill>
        <p:spPr bwMode="auto">
          <a:xfrm>
            <a:off x="4800600" y="837670"/>
            <a:ext cx="3962400" cy="3948618"/>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819400"/>
            <a:ext cx="8229600" cy="838200"/>
          </a:xfrm>
        </p:spPr>
        <p:txBody>
          <a:bodyPr/>
          <a:lstStyle/>
          <a:p>
            <a:pPr algn="ctr"/>
            <a:r>
              <a:rPr lang="en-GB" sz="9600" dirty="0" smtClean="0"/>
              <a:t>Thank You</a:t>
            </a:r>
            <a:endParaRPr lang="en-GB" sz="96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4225</TotalTime>
  <Words>2137</Words>
  <Application>Microsoft Office PowerPoint</Application>
  <PresentationFormat>On-screen Show (4:3)</PresentationFormat>
  <Paragraphs>188</Paragraphs>
  <Slides>24</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6" baseType="lpstr">
      <vt:lpstr>Office Theme</vt:lpstr>
      <vt:lpstr>Microsoft Office Excel 97-2003 Worksheet</vt:lpstr>
      <vt:lpstr>Crafting the Brand Position</vt:lpstr>
      <vt:lpstr>Top Brands</vt:lpstr>
      <vt:lpstr>Marketing Strategy</vt:lpstr>
      <vt:lpstr>Positioning</vt:lpstr>
      <vt:lpstr>Brand Positioning</vt:lpstr>
      <vt:lpstr>Value Proposition</vt:lpstr>
      <vt:lpstr>Brand Positioning</vt:lpstr>
      <vt:lpstr>Competitive Frame of Reference</vt:lpstr>
      <vt:lpstr>Frame of Reference example</vt:lpstr>
      <vt:lpstr>Points of Parity POP</vt:lpstr>
      <vt:lpstr>Points of Difference POD</vt:lpstr>
      <vt:lpstr>Points of Parity/difference Example</vt:lpstr>
      <vt:lpstr>Brand Mantras</vt:lpstr>
      <vt:lpstr>Brand Mantra</vt:lpstr>
      <vt:lpstr>Establishing Brand Positioning</vt:lpstr>
      <vt:lpstr>Brand Positioning Bull’s-eye</vt:lpstr>
      <vt:lpstr>Differentiation Strategies</vt:lpstr>
      <vt:lpstr>Means of Differentiation </vt:lpstr>
      <vt:lpstr>Emotional Branding</vt:lpstr>
      <vt:lpstr>Emotional Branding Examples</vt:lpstr>
      <vt:lpstr>Emotional Branding</vt:lpstr>
      <vt:lpstr>Alternative Positioning Approaches</vt:lpstr>
      <vt:lpstr>Small Business Positioning</vt:lpstr>
      <vt:lpstr>Thank You</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Administrator</cp:lastModifiedBy>
  <cp:revision>185</cp:revision>
  <dcterms:created xsi:type="dcterms:W3CDTF">2010-11-27T14:35:22Z</dcterms:created>
  <dcterms:modified xsi:type="dcterms:W3CDTF">2014-06-04T13:24:15Z</dcterms:modified>
</cp:coreProperties>
</file>