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4" r:id="rId2"/>
    <p:sldId id="256" r:id="rId3"/>
    <p:sldId id="258" r:id="rId4"/>
    <p:sldId id="259" r:id="rId5"/>
    <p:sldId id="265" r:id="rId6"/>
    <p:sldId id="292" r:id="rId7"/>
    <p:sldId id="293" r:id="rId8"/>
    <p:sldId id="294" r:id="rId9"/>
    <p:sldId id="295" r:id="rId10"/>
    <p:sldId id="296" r:id="rId11"/>
    <p:sldId id="297" r:id="rId12"/>
    <p:sldId id="269" r:id="rId13"/>
    <p:sldId id="299" r:id="rId14"/>
    <p:sldId id="268" r:id="rId15"/>
    <p:sldId id="271" r:id="rId16"/>
    <p:sldId id="301" r:id="rId17"/>
    <p:sldId id="272" r:id="rId18"/>
    <p:sldId id="303" r:id="rId19"/>
    <p:sldId id="291" r:id="rId20"/>
    <p:sldId id="305" r:id="rId21"/>
    <p:sldId id="306" r:id="rId22"/>
    <p:sldId id="307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972" autoAdjust="0"/>
  </p:normalViewPr>
  <p:slideViewPr>
    <p:cSldViewPr>
      <p:cViewPr varScale="1">
        <p:scale>
          <a:sx n="58" d="100"/>
          <a:sy n="58" d="100"/>
        </p:scale>
        <p:origin x="-162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21E5D0-3ED1-43E8-BEEF-D14A30996881}" type="datetimeFigureOut">
              <a:rPr lang="en-US"/>
              <a:pPr>
                <a:defRPr/>
              </a:pPr>
              <a:t>22/07/2014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2507205-B37C-4A3B-A763-A07F7F9298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Experiences include a trip to Disney World, Fantasy baseball camp, a cruise.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Events can include trade shows, the Olympics, Super Bowl, etc.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Properties include real estate as well as stocks and bonds.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Organizations use marketing to connect with their target market.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Information is marketed by universities, textbook publishers, newspapers, etc.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Ideas include “Friends don’t let friends drive drunk”</a:t>
            </a: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247B5196-ECB3-4B0F-B5BB-F534DA92CE4A}" type="slidenum">
              <a:rPr 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13E0391B-F685-4982-9E9A-6D28A88EDF70}" type="slidenum">
              <a:rPr 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Marketplace – physical locations (such as retail store)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Marketspace – digital location (online retailer)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Metamarkets – The cluster of complementary products and services related in consumers mind, but spread across diverse set of industries.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fld id="{A500E711-8F5F-4753-9C03-03D7F4106829}" type="slidenum">
              <a:rPr 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D5A3FA0E-0D41-4FA2-8293-5B01E926B311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25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AE4DC483-D068-49F0-BA5D-65B031223F8E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25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40C82524-E430-4815-BC8B-A57B7FF951AD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25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F39EC4F5-4C82-4250-9D3F-0F9E1918896B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25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FDD772DB-EE9B-4E6B-8DC3-2781F0FA7A9D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25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scussion 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6F37CECD-8ACD-45F3-92AD-3FC3F7B6BA88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25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990600"/>
            <a:ext cx="9144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905000" y="1219200"/>
            <a:ext cx="6781800" cy="5181600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71550" indent="-51435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828800" indent="-457200">
              <a:buFont typeface="+mj-lt"/>
              <a:buAutoNum type="arabicPeriod"/>
              <a:defRPr/>
            </a:lvl4pPr>
            <a:lvl5pPr marL="2286000" indent="-457200">
              <a:buFont typeface="+mj-lt"/>
              <a:buAutoNum type="arabicPeriod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3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DDFFA39A-1DF0-43AC-A156-5D5827887037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25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fin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3"/>
          <p:cNvSpPr/>
          <p:nvPr userDrawn="1"/>
        </p:nvSpPr>
        <p:spPr>
          <a:xfrm rot="18984247">
            <a:off x="-617538" y="452438"/>
            <a:ext cx="2763838" cy="569912"/>
          </a:xfrm>
          <a:prstGeom prst="trapezoid">
            <a:avLst>
              <a:gd name="adj" fmla="val 10267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37160" anchor="ctr"/>
          <a:lstStyle/>
          <a:p>
            <a:pPr algn="ctr">
              <a:defRPr/>
            </a:pPr>
            <a:r>
              <a:rPr lang="en-US" sz="3200" dirty="0"/>
              <a:t>Defined</a:t>
            </a:r>
          </a:p>
        </p:txBody>
      </p:sp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457200" y="6629400"/>
            <a:ext cx="5715000" cy="228600"/>
          </a:xfrm>
          <a:prstGeom prst="rect">
            <a:avLst/>
          </a:prstGeom>
        </p:spPr>
        <p:txBody>
          <a:bodyPr anchor="ctr"/>
          <a:lstStyle>
            <a:lvl1pPr>
              <a:defRPr sz="1000">
                <a:solidFill>
                  <a:schemeClr val="accent6">
                    <a:lumMod val="1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 smtClean="0">
                <a:latin typeface="+mj-lt"/>
              </a:rPr>
              <a:t>Copyright © 2012 Pearson Education, Inc. Publishing as Prentice Hall</a:t>
            </a:r>
            <a:endParaRPr lang="en-US" sz="900" dirty="0">
              <a:latin typeface="+mj-lt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001000" y="6629400"/>
            <a:ext cx="1066800" cy="2286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accent6">
                    <a:lumMod val="1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z="900" dirty="0">
                <a:latin typeface="+mj-lt"/>
              </a:rPr>
              <a:t>Slide </a:t>
            </a:r>
            <a:fld id="{D22655D9-D48E-496B-9ED6-4B91896DB146}" type="slidenum">
              <a:rPr lang="en-US" sz="900">
                <a:latin typeface="+mj-lt"/>
              </a:rPr>
              <a:pPr>
                <a:defRPr/>
              </a:pPr>
              <a:t>‹#›</a:t>
            </a:fld>
            <a:r>
              <a:rPr lang="en-US" sz="900" dirty="0">
                <a:latin typeface="+mj-lt"/>
              </a:rPr>
              <a:t> of 25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629400"/>
            <a:ext cx="91440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38200" y="1981200"/>
            <a:ext cx="7620000" cy="3962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13204"/>
            <a:ext cx="7315200" cy="863196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5"/>
          <p:cNvGrpSpPr>
            <a:grpSpLocks/>
          </p:cNvGrpSpPr>
          <p:nvPr/>
        </p:nvGrpSpPr>
        <p:grpSpPr bwMode="auto">
          <a:xfrm>
            <a:off x="519113" y="914400"/>
            <a:ext cx="8001000" cy="1524000"/>
            <a:chOff x="990600" y="1905000"/>
            <a:chExt cx="8001000" cy="1524000"/>
          </a:xfrm>
        </p:grpSpPr>
        <p:sp>
          <p:nvSpPr>
            <p:cNvPr id="3" name="Rectangle 2"/>
            <p:cNvSpPr/>
            <p:nvPr/>
          </p:nvSpPr>
          <p:spPr>
            <a:xfrm>
              <a:off x="990600" y="2438400"/>
              <a:ext cx="8001000" cy="990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9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Kotler • Keller</a:t>
              </a:r>
            </a:p>
          </p:txBody>
        </p:sp>
        <p:sp>
          <p:nvSpPr>
            <p:cNvPr id="9221" name="TextBox 3"/>
            <p:cNvSpPr txBox="1">
              <a:spLocks noChangeArrowheads="1"/>
            </p:cNvSpPr>
            <p:nvPr/>
          </p:nvSpPr>
          <p:spPr bwMode="auto">
            <a:xfrm>
              <a:off x="1371600" y="1905000"/>
              <a:ext cx="34290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4000">
                  <a:latin typeface="Times New Roman" pitchFamily="18" charset="0"/>
                  <a:cs typeface="Times New Roman" pitchFamily="18" charset="0"/>
                </a:rPr>
                <a:t>Phillip</a:t>
              </a:r>
            </a:p>
          </p:txBody>
        </p:sp>
        <p:sp>
          <p:nvSpPr>
            <p:cNvPr id="9222" name="TextBox 4"/>
            <p:cNvSpPr txBox="1">
              <a:spLocks noChangeArrowheads="1"/>
            </p:cNvSpPr>
            <p:nvPr/>
          </p:nvSpPr>
          <p:spPr bwMode="auto">
            <a:xfrm>
              <a:off x="5540339" y="1905000"/>
              <a:ext cx="34290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4000">
                  <a:latin typeface="Times New Roman" pitchFamily="18" charset="0"/>
                  <a:cs typeface="Times New Roman" pitchFamily="18" charset="0"/>
                </a:rPr>
                <a:t>Kevin Lane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0" y="2895600"/>
            <a:ext cx="9144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Marketing Management • 14e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Title 1"/>
          <p:cNvSpPr>
            <a:spLocks noGrp="1"/>
          </p:cNvSpPr>
          <p:nvPr>
            <p:ph type="ctrTitle"/>
          </p:nvPr>
        </p:nvSpPr>
        <p:spPr bwMode="auto">
          <a:xfrm>
            <a:off x="76200" y="5791200"/>
            <a:ext cx="90678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4000" dirty="0" smtClean="0">
                <a:solidFill>
                  <a:srgbClr val="FF0000"/>
                </a:solidFill>
              </a:rPr>
              <a:t>Defining Marketing for the 21</a:t>
            </a:r>
            <a:r>
              <a:rPr lang="en-US" sz="4000" baseline="30000" dirty="0" smtClean="0">
                <a:solidFill>
                  <a:srgbClr val="FF0000"/>
                </a:solidFill>
              </a:rPr>
              <a:t>st</a:t>
            </a:r>
            <a:r>
              <a:rPr lang="en-US" sz="4000" dirty="0" smtClean="0">
                <a:solidFill>
                  <a:srgbClr val="FF0000"/>
                </a:solidFill>
              </a:rPr>
              <a:t> Century</a:t>
            </a:r>
          </a:p>
        </p:txBody>
      </p:sp>
      <p:sp>
        <p:nvSpPr>
          <p:cNvPr id="6" name="Trapezoid 5"/>
          <p:cNvSpPr/>
          <p:nvPr/>
        </p:nvSpPr>
        <p:spPr>
          <a:xfrm rot="18984247">
            <a:off x="-506413" y="461963"/>
            <a:ext cx="2474913" cy="457200"/>
          </a:xfrm>
          <a:prstGeom prst="trapezoid">
            <a:avLst>
              <a:gd name="adj" fmla="val 9685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/>
              <a:t>Chapter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1588" y="3657600"/>
            <a:ext cx="5332412" cy="295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Content Placeholder 2"/>
          <p:cNvSpPr>
            <a:spLocks noGrp="1"/>
          </p:cNvSpPr>
          <p:nvPr>
            <p:ph type="body" sz="quarter" idx="10"/>
          </p:nvPr>
        </p:nvSpPr>
        <p:spPr bwMode="auto">
          <a:xfrm>
            <a:off x="762000" y="1058863"/>
            <a:ext cx="7924800" cy="3962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4000" b="1" dirty="0" smtClean="0"/>
              <a:t>Marketing</a:t>
            </a:r>
            <a:r>
              <a:rPr lang="en-US" sz="4000" dirty="0" smtClean="0"/>
              <a:t> is a societal process by which individuals and groups obtain what they need and want through creating, offering, and exchanging</a:t>
            </a:r>
          </a:p>
          <a:p>
            <a:pPr algn="just"/>
            <a:r>
              <a:rPr lang="en-US" sz="4000" dirty="0" smtClean="0"/>
              <a:t>products and services of value freely with others.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2"/>
          <p:cNvSpPr>
            <a:spLocks noGrp="1"/>
          </p:cNvSpPr>
          <p:nvPr>
            <p:ph type="body" sz="quarter" idx="10"/>
          </p:nvPr>
        </p:nvSpPr>
        <p:spPr bwMode="auto">
          <a:xfrm>
            <a:off x="990600" y="914400"/>
            <a:ext cx="7391400" cy="472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/>
            <a:r>
              <a:rPr lang="en-US" sz="4000" b="1" dirty="0" smtClean="0"/>
              <a:t>Marketing Management </a:t>
            </a:r>
            <a:r>
              <a:rPr lang="en-US" sz="4000" dirty="0" smtClean="0"/>
              <a:t>is the process of planning and executing the conception,</a:t>
            </a:r>
            <a:r>
              <a:rPr lang="en-US" sz="4000" b="1" dirty="0" smtClean="0"/>
              <a:t> </a:t>
            </a:r>
            <a:r>
              <a:rPr lang="en-US" sz="4000" dirty="0" smtClean="0"/>
              <a:t>pricing, promotion, and distribution of ideas, goods, and services to create exchanges that satisfy individual and organizational goals.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 bwMode="auto">
          <a:xfrm>
            <a:off x="6019800" y="1028700"/>
            <a:ext cx="2971800" cy="3200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smtClean="0"/>
              <a:t>Experiences</a:t>
            </a:r>
          </a:p>
          <a:p>
            <a:pPr eaLnBrk="1" hangingPunct="1"/>
            <a:r>
              <a:rPr lang="en-US" sz="2800" smtClean="0"/>
              <a:t>Events</a:t>
            </a:r>
          </a:p>
          <a:p>
            <a:pPr eaLnBrk="1" hangingPunct="1"/>
            <a:r>
              <a:rPr lang="en-US" sz="2800" smtClean="0"/>
              <a:t>Properties</a:t>
            </a:r>
          </a:p>
          <a:p>
            <a:pPr eaLnBrk="1" hangingPunct="1"/>
            <a:r>
              <a:rPr lang="en-US" sz="2800" smtClean="0"/>
              <a:t>Organizations</a:t>
            </a:r>
          </a:p>
          <a:p>
            <a:pPr eaLnBrk="1" hangingPunct="1"/>
            <a:r>
              <a:rPr lang="en-US" sz="2800" smtClean="0"/>
              <a:t>Information</a:t>
            </a:r>
          </a:p>
          <a:p>
            <a:pPr eaLnBrk="1" hangingPunct="1"/>
            <a:r>
              <a:rPr lang="en-US" sz="2800" smtClean="0"/>
              <a:t>Ideas</a:t>
            </a:r>
          </a:p>
        </p:txBody>
      </p:sp>
      <p:sp>
        <p:nvSpPr>
          <p:cNvPr id="15363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What is Marketed?</a:t>
            </a:r>
          </a:p>
        </p:txBody>
      </p:sp>
      <p:pic>
        <p:nvPicPr>
          <p:cNvPr id="1536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149725"/>
            <a:ext cx="3302000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9713" y="1066800"/>
            <a:ext cx="328136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6781800" y="6091238"/>
            <a:ext cx="20304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400"/>
              <a:t>Places</a:t>
            </a:r>
          </a:p>
        </p:txBody>
      </p:sp>
      <p:sp>
        <p:nvSpPr>
          <p:cNvPr id="15367" name="TextBox 7"/>
          <p:cNvSpPr txBox="1">
            <a:spLocks noChangeArrowheads="1"/>
          </p:cNvSpPr>
          <p:nvPr/>
        </p:nvSpPr>
        <p:spPr bwMode="auto">
          <a:xfrm>
            <a:off x="4763" y="1033463"/>
            <a:ext cx="14430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2400"/>
              <a:t>Persons</a:t>
            </a:r>
          </a:p>
        </p:txBody>
      </p:sp>
      <p:grpSp>
        <p:nvGrpSpPr>
          <p:cNvPr id="15368" name="Group 12"/>
          <p:cNvGrpSpPr>
            <a:grpSpLocks/>
          </p:cNvGrpSpPr>
          <p:nvPr/>
        </p:nvGrpSpPr>
        <p:grpSpPr bwMode="auto">
          <a:xfrm>
            <a:off x="0" y="3276600"/>
            <a:ext cx="2093913" cy="3429000"/>
            <a:chOff x="152400" y="3200400"/>
            <a:chExt cx="2094149" cy="3429000"/>
          </a:xfrm>
        </p:grpSpPr>
        <p:pic>
          <p:nvPicPr>
            <p:cNvPr id="15372" name="Picture 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2400" y="3200400"/>
              <a:ext cx="2030701" cy="3055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3" name="TextBox 8"/>
            <p:cNvSpPr txBox="1">
              <a:spLocks noChangeArrowheads="1"/>
            </p:cNvSpPr>
            <p:nvPr/>
          </p:nvSpPr>
          <p:spPr bwMode="auto">
            <a:xfrm>
              <a:off x="215848" y="6167735"/>
              <a:ext cx="20307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Services</a:t>
              </a:r>
            </a:p>
          </p:txBody>
        </p:sp>
      </p:grpSp>
      <p:grpSp>
        <p:nvGrpSpPr>
          <p:cNvPr id="15369" name="Group 11"/>
          <p:cNvGrpSpPr>
            <a:grpSpLocks/>
          </p:cNvGrpSpPr>
          <p:nvPr/>
        </p:nvGrpSpPr>
        <p:grpSpPr bwMode="auto">
          <a:xfrm>
            <a:off x="2667000" y="3570288"/>
            <a:ext cx="2865438" cy="2505075"/>
            <a:chOff x="6227511" y="1098755"/>
            <a:chExt cx="2865742" cy="2504768"/>
          </a:xfrm>
        </p:grpSpPr>
        <p:pic>
          <p:nvPicPr>
            <p:cNvPr id="15370" name="Picture 9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227511" y="1098755"/>
              <a:ext cx="2578203" cy="21335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1" name="TextBox 10"/>
            <p:cNvSpPr txBox="1">
              <a:spLocks noChangeArrowheads="1"/>
            </p:cNvSpPr>
            <p:nvPr/>
          </p:nvSpPr>
          <p:spPr bwMode="auto">
            <a:xfrm>
              <a:off x="7062552" y="3141858"/>
              <a:ext cx="203070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/>
                <a:t>Goods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5105400"/>
          </a:xfrm>
        </p:spPr>
        <p:txBody>
          <a:bodyPr/>
          <a:lstStyle/>
          <a:p>
            <a:r>
              <a:rPr lang="en-US" i="1" dirty="0" smtClean="0"/>
              <a:t>Goods. Physical goods constitute the bulk of most countries’ production and </a:t>
            </a:r>
            <a:r>
              <a:rPr lang="en-US" dirty="0" smtClean="0"/>
              <a:t>marketing effort </a:t>
            </a:r>
            <a:r>
              <a:rPr lang="en-US" dirty="0" err="1" smtClean="0"/>
              <a:t>e.g</a:t>
            </a:r>
            <a:r>
              <a:rPr lang="en-US" dirty="0" smtClean="0"/>
              <a:t> furniture, cars, etc. </a:t>
            </a:r>
          </a:p>
          <a:p>
            <a:r>
              <a:rPr lang="en-US" i="1" dirty="0" smtClean="0"/>
              <a:t>Services. As economies advance, a growing proportion of their activities are </a:t>
            </a:r>
            <a:r>
              <a:rPr lang="en-US" dirty="0" smtClean="0"/>
              <a:t>focused on the production of services </a:t>
            </a:r>
            <a:r>
              <a:rPr lang="en-US" dirty="0" err="1" smtClean="0"/>
              <a:t>e.g</a:t>
            </a:r>
            <a:r>
              <a:rPr lang="en-US" dirty="0" smtClean="0"/>
              <a:t> lawyers, doctors. </a:t>
            </a:r>
          </a:p>
          <a:p>
            <a:r>
              <a:rPr lang="en-US" i="1" dirty="0" smtClean="0"/>
              <a:t>Experiences. By orchestrating several services and goods, one can create, stage, </a:t>
            </a:r>
            <a:r>
              <a:rPr lang="en-GB" dirty="0" smtClean="0"/>
              <a:t>and market experiences </a:t>
            </a:r>
            <a:r>
              <a:rPr lang="en-GB" dirty="0" err="1" smtClean="0"/>
              <a:t>e.g</a:t>
            </a:r>
            <a:r>
              <a:rPr lang="en-GB" dirty="0" smtClean="0"/>
              <a:t> theme parks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Marketed?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i="1" dirty="0" smtClean="0"/>
              <a:t>Events. Marketers promote time-based events, such as the Olympics, trade </a:t>
            </a:r>
            <a:r>
              <a:rPr lang="en-US" dirty="0" smtClean="0"/>
              <a:t>shows etc.</a:t>
            </a:r>
          </a:p>
          <a:p>
            <a:r>
              <a:rPr lang="en-US" i="1" dirty="0" smtClean="0"/>
              <a:t>Persons. Celebrity marketing has become a major business. Artists, musicians, </a:t>
            </a:r>
            <a:r>
              <a:rPr lang="en-US" dirty="0" smtClean="0"/>
              <a:t>CEOs, physicians, high-profile lawyers etc. draw help from celebrity marketers.</a:t>
            </a:r>
          </a:p>
          <a:p>
            <a:r>
              <a:rPr lang="en-US" i="1" dirty="0" smtClean="0"/>
              <a:t>Places. Cities, states, regions, and nations compete to attract tourists, factories, </a:t>
            </a:r>
            <a:r>
              <a:rPr lang="en-US" dirty="0" smtClean="0"/>
              <a:t>company headquarters, and new residents.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Marketed?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Properties. Properties are intangible rights of ownership of either real property </a:t>
            </a:r>
            <a:r>
              <a:rPr lang="en-US" dirty="0" smtClean="0"/>
              <a:t>(real estate) or financial property (stocks and bonds).</a:t>
            </a:r>
          </a:p>
          <a:p>
            <a:r>
              <a:rPr lang="en-US" i="1" dirty="0" smtClean="0"/>
              <a:t>Organizations. Organizations actively work to build a strong, favorable image in </a:t>
            </a:r>
            <a:r>
              <a:rPr lang="en-US" dirty="0" smtClean="0"/>
              <a:t>the mind of their publics </a:t>
            </a:r>
            <a:r>
              <a:rPr lang="en-US" dirty="0" err="1" smtClean="0"/>
              <a:t>e.g</a:t>
            </a:r>
            <a:r>
              <a:rPr lang="en-US" dirty="0" smtClean="0"/>
              <a:t> Philips said “lets make things better.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Marketed?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Information. The production, packaging, and distribution of information is one </a:t>
            </a:r>
            <a:r>
              <a:rPr lang="en-GB" dirty="0" smtClean="0"/>
              <a:t>of society’s major industries </a:t>
            </a:r>
            <a:r>
              <a:rPr lang="en-GB" dirty="0" err="1" smtClean="0"/>
              <a:t>e.g</a:t>
            </a:r>
            <a:r>
              <a:rPr lang="en-GB" dirty="0" smtClean="0"/>
              <a:t> schools, universities, </a:t>
            </a:r>
            <a:r>
              <a:rPr lang="en-GB" dirty="0" err="1" smtClean="0"/>
              <a:t>encyclopedias</a:t>
            </a:r>
            <a:r>
              <a:rPr lang="en-GB" dirty="0" smtClean="0"/>
              <a:t> etc. </a:t>
            </a:r>
          </a:p>
          <a:p>
            <a:r>
              <a:rPr lang="en-US" i="1" dirty="0" smtClean="0"/>
              <a:t>Ideas. Every market offering has a basic idea at its core. In essence, products and </a:t>
            </a:r>
            <a:r>
              <a:rPr lang="en-US" dirty="0" smtClean="0"/>
              <a:t>services are platforms for delivering some idea or benefit to satisfy a core need.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Marketed?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en-GB" dirty="0" smtClean="0"/>
              <a:t>Marketers are responsible for </a:t>
            </a:r>
            <a:r>
              <a:rPr lang="en-US" dirty="0" smtClean="0"/>
              <a:t>demand management. They may have to manage </a:t>
            </a:r>
          </a:p>
          <a:p>
            <a:pPr lvl="1"/>
            <a:r>
              <a:rPr lang="en-US" dirty="0" smtClean="0"/>
              <a:t>Negative demand (avoidance of a product), </a:t>
            </a:r>
          </a:p>
          <a:p>
            <a:pPr lvl="1"/>
            <a:r>
              <a:rPr lang="en-US" dirty="0" smtClean="0"/>
              <a:t>No demand (lack of awareness or interest in a product), </a:t>
            </a:r>
          </a:p>
          <a:p>
            <a:pPr lvl="1"/>
            <a:r>
              <a:rPr lang="en-US" dirty="0" smtClean="0"/>
              <a:t>Latent demand (a strong need that cannot be satisfied by existing products), </a:t>
            </a:r>
          </a:p>
          <a:p>
            <a:pPr lvl="1"/>
            <a:r>
              <a:rPr lang="en-US" dirty="0" smtClean="0"/>
              <a:t>Declining demand (lower demand), </a:t>
            </a:r>
          </a:p>
          <a:p>
            <a:pPr lvl="1"/>
            <a:r>
              <a:rPr lang="en-US" dirty="0" smtClean="0"/>
              <a:t>Irregular demand (demand varying by season, day, or hour),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 smtClean="0"/>
              <a:t>Demand Management by Marketers</a:t>
            </a:r>
            <a:endParaRPr lang="en-GB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full demand (a satisfying level of demand), </a:t>
            </a:r>
          </a:p>
          <a:p>
            <a:pPr lvl="1"/>
            <a:r>
              <a:rPr lang="en-US" dirty="0" smtClean="0"/>
              <a:t>overfull demand (more demand than can be handled), or</a:t>
            </a:r>
          </a:p>
          <a:p>
            <a:pPr lvl="1"/>
            <a:r>
              <a:rPr lang="en-US" dirty="0" smtClean="0"/>
              <a:t>unwholesome demand (demand for unhealthy or dangerous products).</a:t>
            </a:r>
            <a:endParaRPr lang="en-GB" dirty="0" smtClean="0"/>
          </a:p>
          <a:p>
            <a:pPr algn="ctr">
              <a:buNone/>
            </a:pPr>
            <a:r>
              <a:rPr lang="en-US" b="1" dirty="0" smtClean="0"/>
              <a:t>Marketing Managers seek to influence the level, timing, and composition of these various demand states.</a:t>
            </a:r>
            <a:endParaRPr lang="en-GB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Cont..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1371600" y="914400"/>
            <a:ext cx="76200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mtClean="0"/>
              <a:t>Simple Marketing System</a:t>
            </a:r>
          </a:p>
        </p:txBody>
      </p:sp>
      <p:pic>
        <p:nvPicPr>
          <p:cNvPr id="1946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588" y="2286000"/>
            <a:ext cx="7813675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800" b="1" dirty="0" smtClean="0"/>
              <a:t>Market segmentation </a:t>
            </a:r>
            <a:r>
              <a:rPr lang="en-US" sz="2800" dirty="0" smtClean="0"/>
              <a:t>is examining demographic, psychographic, and behavioral differences among buyers.</a:t>
            </a:r>
          </a:p>
          <a:p>
            <a:pPr algn="just"/>
            <a:r>
              <a:rPr lang="en-US" sz="2800" dirty="0" smtClean="0"/>
              <a:t>For each segment, the firm develops a </a:t>
            </a:r>
            <a:r>
              <a:rPr lang="en-US" sz="2800" i="1" dirty="0" smtClean="0"/>
              <a:t>market offering which are more beneficial for company.</a:t>
            </a:r>
          </a:p>
          <a:p>
            <a:pPr algn="just"/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Satisfying Diverse Customer Needs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Key Customer Markets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3074988" y="1074738"/>
            <a:ext cx="3276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Global Markets</a:t>
            </a:r>
          </a:p>
        </p:txBody>
      </p:sp>
      <p:sp>
        <p:nvSpPr>
          <p:cNvPr id="7" name="Rectangle 6"/>
          <p:cNvSpPr/>
          <p:nvPr/>
        </p:nvSpPr>
        <p:spPr>
          <a:xfrm>
            <a:off x="190500" y="6205538"/>
            <a:ext cx="3048000" cy="2603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Business Markets</a:t>
            </a:r>
          </a:p>
        </p:txBody>
      </p:sp>
      <p:sp>
        <p:nvSpPr>
          <p:cNvPr id="9" name="Rectangle 8"/>
          <p:cNvSpPr/>
          <p:nvPr/>
        </p:nvSpPr>
        <p:spPr>
          <a:xfrm>
            <a:off x="4713288" y="6326188"/>
            <a:ext cx="4430712" cy="25876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Government Market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91200" y="3092450"/>
            <a:ext cx="2489200" cy="26035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Consumer Market</a:t>
            </a:r>
          </a:p>
        </p:txBody>
      </p:sp>
      <p:pic>
        <p:nvPicPr>
          <p:cNvPr id="20487" name="Picture 13"/>
          <p:cNvPicPr>
            <a:picLocks noChangeAspect="1"/>
          </p:cNvPicPr>
          <p:nvPr/>
        </p:nvPicPr>
        <p:blipFill>
          <a:blip r:embed="rId3"/>
          <a:srcRect l="-729"/>
          <a:stretch>
            <a:fillRect/>
          </a:stretch>
        </p:blipFill>
        <p:spPr bwMode="auto">
          <a:xfrm>
            <a:off x="4713288" y="3817938"/>
            <a:ext cx="4392612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488" name="Group 18"/>
          <p:cNvGrpSpPr>
            <a:grpSpLocks/>
          </p:cNvGrpSpPr>
          <p:nvPr/>
        </p:nvGrpSpPr>
        <p:grpSpPr bwMode="auto">
          <a:xfrm>
            <a:off x="5257800" y="1058863"/>
            <a:ext cx="3886200" cy="2293937"/>
            <a:chOff x="6186651" y="1059113"/>
            <a:chExt cx="2957349" cy="1699811"/>
          </a:xfrm>
        </p:grpSpPr>
        <p:pic>
          <p:nvPicPr>
            <p:cNvPr id="20491" name="Picture 14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186651" y="1059113"/>
              <a:ext cx="2042949" cy="14134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492" name="Picture 1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077200" y="1158724"/>
              <a:ext cx="1066800" cy="16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489" name="Picture 16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5" y="914400"/>
            <a:ext cx="411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0500" y="3851275"/>
            <a:ext cx="3467100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Markets</a:t>
            </a:r>
          </a:p>
        </p:txBody>
      </p:sp>
      <p:pic>
        <p:nvPicPr>
          <p:cNvPr id="21507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219200"/>
            <a:ext cx="3733800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303213" y="3714750"/>
            <a:ext cx="25939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C00000"/>
                </a:solidFill>
              </a:rPr>
              <a:t>Marketplaces</a:t>
            </a:r>
          </a:p>
        </p:txBody>
      </p:sp>
      <p:sp>
        <p:nvSpPr>
          <p:cNvPr id="21509" name="TextBox 5"/>
          <p:cNvSpPr txBox="1">
            <a:spLocks noChangeArrowheads="1"/>
          </p:cNvSpPr>
          <p:nvPr/>
        </p:nvSpPr>
        <p:spPr bwMode="auto">
          <a:xfrm>
            <a:off x="6510338" y="3810000"/>
            <a:ext cx="25955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C00000"/>
                </a:solidFill>
              </a:rPr>
              <a:t>Marketspaces</a:t>
            </a:r>
          </a:p>
        </p:txBody>
      </p:sp>
      <p:sp>
        <p:nvSpPr>
          <p:cNvPr id="21510" name="TextBox 6"/>
          <p:cNvSpPr txBox="1">
            <a:spLocks noChangeArrowheads="1"/>
          </p:cNvSpPr>
          <p:nvPr/>
        </p:nvSpPr>
        <p:spPr bwMode="auto">
          <a:xfrm>
            <a:off x="3729038" y="6181725"/>
            <a:ext cx="25955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C00000"/>
                </a:solidFill>
              </a:rPr>
              <a:t>Metamarkets</a:t>
            </a:r>
          </a:p>
        </p:txBody>
      </p:sp>
      <p:pic>
        <p:nvPicPr>
          <p:cNvPr id="21511" name="Picture 7"/>
          <p:cNvPicPr>
            <a:picLocks noChangeAspect="1"/>
          </p:cNvPicPr>
          <p:nvPr/>
        </p:nvPicPr>
        <p:blipFill>
          <a:blip r:embed="rId4">
            <a:clrChange>
              <a:clrFrom>
                <a:srgbClr val="DDDCEA"/>
              </a:clrFrom>
              <a:clrTo>
                <a:srgbClr val="DDDCE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90800" y="3890963"/>
            <a:ext cx="3765550" cy="241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62600" y="1152525"/>
            <a:ext cx="354330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The </a:t>
            </a:r>
            <a:r>
              <a:rPr lang="en-GB" sz="2800" b="1" dirty="0" smtClean="0"/>
              <a:t>Marketplace</a:t>
            </a:r>
            <a:r>
              <a:rPr lang="en-GB" sz="2800" dirty="0" smtClean="0"/>
              <a:t> </a:t>
            </a:r>
            <a:r>
              <a:rPr lang="en-US" sz="2800" dirty="0" smtClean="0"/>
              <a:t>is physical, as when one goes shopping in a store.</a:t>
            </a:r>
          </a:p>
          <a:p>
            <a:r>
              <a:rPr lang="en-US" sz="2800" b="1" dirty="0" err="1" smtClean="0"/>
              <a:t>Marketspace</a:t>
            </a:r>
            <a:r>
              <a:rPr lang="en-US" sz="2800" dirty="0" smtClean="0"/>
              <a:t> is digital, as when one goes shopping on the Internet. E-commerce—business transactions conducted on-line—has many advantages for both consumers and businesses, including convenience,</a:t>
            </a:r>
          </a:p>
          <a:p>
            <a:pPr>
              <a:buNone/>
            </a:pPr>
            <a:r>
              <a:rPr lang="en-US" sz="2800" dirty="0" smtClean="0"/>
              <a:t>	savings, selection, personalization, and information.</a:t>
            </a:r>
          </a:p>
          <a:p>
            <a:r>
              <a:rPr lang="en-US" sz="2800" b="1" i="1" dirty="0" err="1" smtClean="0"/>
              <a:t>Metamarket</a:t>
            </a:r>
            <a:r>
              <a:rPr lang="en-US" sz="2800" i="1" dirty="0" smtClean="0"/>
              <a:t>, describes a cluster of </a:t>
            </a:r>
            <a:r>
              <a:rPr lang="en-US" sz="2800" dirty="0" smtClean="0"/>
              <a:t>complementary products and services that are closely related in the minds of consumers but are spread across a diverse set of industries. </a:t>
            </a:r>
            <a:endParaRPr lang="en-GB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Markets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Core Marketing Concepts</a:t>
            </a:r>
          </a:p>
        </p:txBody>
      </p:sp>
      <p:sp>
        <p:nvSpPr>
          <p:cNvPr id="5" name="Rectangle 4"/>
          <p:cNvSpPr/>
          <p:nvPr/>
        </p:nvSpPr>
        <p:spPr>
          <a:xfrm>
            <a:off x="381000" y="1219200"/>
            <a:ext cx="4038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Needs, Wants, and Demands</a:t>
            </a:r>
          </a:p>
        </p:txBody>
      </p:sp>
      <p:sp>
        <p:nvSpPr>
          <p:cNvPr id="6" name="Rectangle 5"/>
          <p:cNvSpPr/>
          <p:nvPr/>
        </p:nvSpPr>
        <p:spPr>
          <a:xfrm>
            <a:off x="5395913" y="1066800"/>
            <a:ext cx="37465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Target Markets, Positioning, and Segmentation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" y="4114800"/>
            <a:ext cx="2811463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Offerings and Brands</a:t>
            </a:r>
          </a:p>
        </p:txBody>
      </p:sp>
      <p:sp>
        <p:nvSpPr>
          <p:cNvPr id="8" name="Rectangle 7"/>
          <p:cNvSpPr/>
          <p:nvPr/>
        </p:nvSpPr>
        <p:spPr>
          <a:xfrm>
            <a:off x="5991225" y="6019800"/>
            <a:ext cx="2971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Value and Satisfaction</a:t>
            </a:r>
          </a:p>
        </p:txBody>
      </p:sp>
      <p:pic>
        <p:nvPicPr>
          <p:cNvPr id="22535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33800" y="3355975"/>
            <a:ext cx="2441575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61000" y="1828800"/>
            <a:ext cx="3502025" cy="260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1427163"/>
            <a:ext cx="2763838" cy="276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3188" y="4502150"/>
            <a:ext cx="3173412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sz="2400" b="1" dirty="0" smtClean="0"/>
              <a:t>Needs</a:t>
            </a:r>
            <a:r>
              <a:rPr lang="en-US" sz="2400" i="1" dirty="0" smtClean="0"/>
              <a:t> describe basic human requirements such as food, air, water, clothing, </a:t>
            </a:r>
            <a:r>
              <a:rPr lang="en-US" sz="2400" dirty="0" smtClean="0"/>
              <a:t>and shelter. People also have strong needs for recreation, education, and entertainment.</a:t>
            </a:r>
          </a:p>
          <a:p>
            <a:r>
              <a:rPr lang="en-US" sz="2400" dirty="0" smtClean="0"/>
              <a:t>Needs become </a:t>
            </a:r>
            <a:r>
              <a:rPr lang="en-US" sz="2400" b="1" dirty="0" smtClean="0"/>
              <a:t>Wants</a:t>
            </a:r>
            <a:r>
              <a:rPr lang="en-US" sz="2400" dirty="0" smtClean="0"/>
              <a:t> when they are directed to specific objects that might </a:t>
            </a:r>
            <a:r>
              <a:rPr lang="en-GB" sz="2400" dirty="0" smtClean="0"/>
              <a:t>satisfy the need.</a:t>
            </a:r>
            <a:endParaRPr lang="en-US" sz="2400" dirty="0" smtClean="0"/>
          </a:p>
          <a:p>
            <a:r>
              <a:rPr lang="en-US" sz="2400" b="1" dirty="0" smtClean="0"/>
              <a:t>Demands</a:t>
            </a:r>
            <a:r>
              <a:rPr lang="en-US" sz="2400" i="1" dirty="0" smtClean="0"/>
              <a:t> are wants for specific products backed by an ability to pay. Many people </a:t>
            </a:r>
            <a:r>
              <a:rPr lang="en-US" sz="2400" dirty="0" smtClean="0"/>
              <a:t>want a Mercedes; only a few are able and willing to buy one.</a:t>
            </a:r>
          </a:p>
          <a:p>
            <a:r>
              <a:rPr lang="en-US" sz="2400" dirty="0" smtClean="0"/>
              <a:t>A </a:t>
            </a:r>
            <a:r>
              <a:rPr lang="en-US" sz="2400" b="1" dirty="0" smtClean="0"/>
              <a:t>brand</a:t>
            </a:r>
            <a:r>
              <a:rPr lang="en-US" sz="2400" i="1" dirty="0" smtClean="0"/>
              <a:t> is an offering from a known source. A brand name such as McDonald’s </a:t>
            </a:r>
            <a:r>
              <a:rPr lang="en-US" sz="2400" dirty="0" smtClean="0"/>
              <a:t>carries many associations in the minds of people like burgers, fun, children, fast food. </a:t>
            </a:r>
          </a:p>
          <a:p>
            <a:r>
              <a:rPr lang="en-US" sz="2400" dirty="0" smtClean="0"/>
              <a:t>In terms of marketing, the product or offering will be successful if it delivers value and satisfaction to the target buyer. 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Definitions of Marketing Concepts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dirty="0" smtClean="0"/>
              <a:t>Core Marketing Concepts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" y="1143000"/>
            <a:ext cx="27432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Marketing Channels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83400" y="6122988"/>
            <a:ext cx="217805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Competition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" y="5867400"/>
            <a:ext cx="35052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Marketing Environment</a:t>
            </a:r>
          </a:p>
        </p:txBody>
      </p:sp>
      <p:pic>
        <p:nvPicPr>
          <p:cNvPr id="23558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143000"/>
            <a:ext cx="3505200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6610350" y="3019425"/>
            <a:ext cx="22860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tx1"/>
                </a:solidFill>
              </a:rPr>
              <a:t>Supply Chain</a:t>
            </a:r>
          </a:p>
        </p:txBody>
      </p:sp>
      <p:pic>
        <p:nvPicPr>
          <p:cNvPr id="23560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013" y="1573213"/>
            <a:ext cx="1725612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38800" y="3814763"/>
            <a:ext cx="2232025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3886200"/>
            <a:ext cx="3730625" cy="209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sz="2400" dirty="0" smtClean="0"/>
              <a:t>To reach a target market, the marketer uses three kinds of marketing channels</a:t>
            </a:r>
          </a:p>
          <a:p>
            <a:pPr lvl="1"/>
            <a:r>
              <a:rPr lang="en-US" sz="2400" b="1" dirty="0" smtClean="0"/>
              <a:t>Communication channels </a:t>
            </a:r>
            <a:r>
              <a:rPr lang="en-US" sz="2400" dirty="0" smtClean="0"/>
              <a:t>deliver messages to and receive messages from target buyers. For example newspapers, magazines, radio, television, mail, telephone etc.</a:t>
            </a:r>
          </a:p>
          <a:p>
            <a:pPr lvl="1"/>
            <a:r>
              <a:rPr lang="en-US" sz="2400" b="1" dirty="0" smtClean="0"/>
              <a:t>Distribution Channels </a:t>
            </a:r>
            <a:r>
              <a:rPr lang="en-US" sz="2400" dirty="0" smtClean="0"/>
              <a:t>to display or deliver the physical product or service(s) to the buyer or user. For example warehouses, transportation vehicles, and various trade channels such as distributors, wholesalers, and retailers etc.</a:t>
            </a:r>
          </a:p>
          <a:p>
            <a:pPr lvl="1"/>
            <a:r>
              <a:rPr lang="en-GB" sz="2400" b="1" dirty="0" smtClean="0"/>
              <a:t>Selling channels </a:t>
            </a:r>
            <a:r>
              <a:rPr lang="en-GB" sz="2400" dirty="0" smtClean="0"/>
              <a:t>include </a:t>
            </a:r>
            <a:r>
              <a:rPr lang="en-US" sz="2400" dirty="0" smtClean="0"/>
              <a:t>not only the distributors and retailers but also the banks and insurance companies </a:t>
            </a:r>
            <a:r>
              <a:rPr lang="en-GB" sz="2400" dirty="0" smtClean="0"/>
              <a:t>that facilitate transactions.</a:t>
            </a:r>
            <a:endParaRPr lang="en-US" sz="2400" dirty="0" smtClean="0"/>
          </a:p>
          <a:p>
            <a:endParaRPr lang="en-GB" sz="6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Definitions of Marketing Concepts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r>
              <a:rPr lang="en-US" sz="2800" b="1" dirty="0" smtClean="0"/>
              <a:t>Supply Chain </a:t>
            </a:r>
            <a:r>
              <a:rPr lang="en-US" sz="2800" dirty="0" smtClean="0"/>
              <a:t>describes a longer channel stretching from raw materials to components to final products that are carried to final buyers. </a:t>
            </a:r>
          </a:p>
          <a:p>
            <a:r>
              <a:rPr lang="en-US" sz="2800" b="1" dirty="0" smtClean="0"/>
              <a:t>Competition</a:t>
            </a:r>
            <a:r>
              <a:rPr lang="en-US" sz="2800" dirty="0" smtClean="0"/>
              <a:t>, includes all of the actual and potential rival offerings and substitutes that a buyer might consider.</a:t>
            </a:r>
          </a:p>
          <a:p>
            <a:pPr lvl="1"/>
            <a:r>
              <a:rPr lang="en-GB" i="1" dirty="0" smtClean="0"/>
              <a:t>Brand competition</a:t>
            </a:r>
          </a:p>
          <a:p>
            <a:pPr lvl="1"/>
            <a:r>
              <a:rPr lang="en-GB" i="1" dirty="0" smtClean="0"/>
              <a:t>Industry competition</a:t>
            </a:r>
          </a:p>
          <a:p>
            <a:pPr lvl="1"/>
            <a:r>
              <a:rPr lang="en-GB" i="1" dirty="0" smtClean="0"/>
              <a:t>Form competition:</a:t>
            </a:r>
          </a:p>
          <a:p>
            <a:pPr lvl="1"/>
            <a:r>
              <a:rPr lang="en-GB" i="1" dirty="0" smtClean="0"/>
              <a:t>Generic competition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Definitions of Marketing Concepts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 algn="ctr">
              <a:buNone/>
            </a:pPr>
            <a:r>
              <a:rPr lang="en-GB" sz="9600" dirty="0" smtClean="0"/>
              <a:t>Thank You</a:t>
            </a:r>
            <a:endParaRPr lang="en-GB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2209</TotalTime>
  <Words>1020</Words>
  <Application>Microsoft Office PowerPoint</Application>
  <PresentationFormat>On-screen Show (4:3)</PresentationFormat>
  <Paragraphs>108</Paragraphs>
  <Slides>22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Defining Marketing for the 21st Century</vt:lpstr>
      <vt:lpstr>Slide 3</vt:lpstr>
      <vt:lpstr>Slide 4</vt:lpstr>
      <vt:lpstr>What is Marketed?</vt:lpstr>
      <vt:lpstr>What is Marketed?</vt:lpstr>
      <vt:lpstr>What is Marketed?</vt:lpstr>
      <vt:lpstr>What is Marketed?</vt:lpstr>
      <vt:lpstr>What is Marketed?</vt:lpstr>
      <vt:lpstr>Demand Management by Marketers</vt:lpstr>
      <vt:lpstr>Cont..</vt:lpstr>
      <vt:lpstr>Simple Marketing System</vt:lpstr>
      <vt:lpstr>Satisfying Diverse Customer Needs</vt:lpstr>
      <vt:lpstr>Key Customer Markets</vt:lpstr>
      <vt:lpstr>Markets</vt:lpstr>
      <vt:lpstr>Markets</vt:lpstr>
      <vt:lpstr>Core Marketing Concepts</vt:lpstr>
      <vt:lpstr>Definitions of Marketing Concepts</vt:lpstr>
      <vt:lpstr>Core Marketing Concepts</vt:lpstr>
      <vt:lpstr>Definitions of Marketing Concepts</vt:lpstr>
      <vt:lpstr>Definitions of Marketing Concepts</vt:lpstr>
      <vt:lpstr>Slide 22</vt:lpstr>
    </vt:vector>
  </TitlesOfParts>
  <Company>Haworth College of Business-WMU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McCardle</dc:creator>
  <cp:lastModifiedBy>NTS</cp:lastModifiedBy>
  <cp:revision>125</cp:revision>
  <dcterms:created xsi:type="dcterms:W3CDTF">2010-11-27T14:35:22Z</dcterms:created>
  <dcterms:modified xsi:type="dcterms:W3CDTF">2014-07-22T13:14:39Z</dcterms:modified>
</cp:coreProperties>
</file>