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75" r:id="rId2"/>
    <p:sldId id="276" r:id="rId3"/>
    <p:sldId id="278" r:id="rId4"/>
    <p:sldId id="277" r:id="rId5"/>
    <p:sldId id="285" r:id="rId6"/>
    <p:sldId id="286" r:id="rId7"/>
    <p:sldId id="287" r:id="rId8"/>
    <p:sldId id="284" r:id="rId9"/>
    <p:sldId id="272" r:id="rId10"/>
    <p:sldId id="273" r:id="rId11"/>
    <p:sldId id="274" r:id="rId12"/>
    <p:sldId id="280" r:id="rId13"/>
    <p:sldId id="28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1" d="100"/>
          <a:sy n="61" d="100"/>
        </p:scale>
        <p:origin x="-1542"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9DA9FF1-2D25-4D26-A7EC-5A759205E049}" type="datetimeFigureOut">
              <a:rPr lang="en-US" smtClean="0"/>
              <a:t>11/8/2014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0DB28E7-B26A-4D6E-9E5F-CE405700599D}" type="slidenum">
              <a:rPr lang="en-US" smtClean="0"/>
              <a:t>‹#›</a:t>
            </a:fld>
            <a:endParaRPr lang="en-US"/>
          </a:p>
        </p:txBody>
      </p:sp>
    </p:spTree>
    <p:extLst>
      <p:ext uri="{BB962C8B-B14F-4D97-AF65-F5344CB8AC3E}">
        <p14:creationId xmlns:p14="http://schemas.microsoft.com/office/powerpoint/2010/main" val="31203257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fld id="{499E225E-09B2-4952-8ABA-24052EB8AC0C}" type="slidenum">
              <a:rPr lang="en-US" b="0" smtClean="0"/>
              <a:pPr/>
              <a:t>4</a:t>
            </a:fld>
            <a:endParaRPr lang="en-US" b="0" smtClean="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1BE8F9F-93CD-482B-99BB-BB288FC2681A}" type="datetimeFigureOut">
              <a:rPr lang="en-US" smtClean="0"/>
              <a:t>11/8/2014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759592-9918-4543-9BE5-3F2A583CFE76}" type="slidenum">
              <a:rPr lang="en-US" smtClean="0"/>
              <a:t>‹#›</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BE8F9F-93CD-482B-99BB-BB288FC2681A}" type="datetimeFigureOut">
              <a:rPr lang="en-US" smtClean="0"/>
              <a:t>11/8/2014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759592-9918-4543-9BE5-3F2A583CFE76}"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BE8F9F-93CD-482B-99BB-BB288FC2681A}" type="datetimeFigureOut">
              <a:rPr lang="en-US" smtClean="0"/>
              <a:t>11/8/2014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759592-9918-4543-9BE5-3F2A583CFE76}" type="slidenum">
              <a:rPr lang="en-US" smtClean="0"/>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1BE8F9F-93CD-482B-99BB-BB288FC2681A}" type="datetimeFigureOut">
              <a:rPr lang="en-US" smtClean="0"/>
              <a:t>11/8/2014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759592-9918-4543-9BE5-3F2A583CFE76}"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1BE8F9F-93CD-482B-99BB-BB288FC2681A}" type="datetimeFigureOut">
              <a:rPr lang="en-US" smtClean="0"/>
              <a:t>11/8/2014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759592-9918-4543-9BE5-3F2A583CFE76}" type="slidenum">
              <a:rPr lang="en-US" smtClean="0"/>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BE8F9F-93CD-482B-99BB-BB288FC2681A}" type="datetimeFigureOut">
              <a:rPr lang="en-US" smtClean="0"/>
              <a:t>11/8/2014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759592-9918-4543-9BE5-3F2A583CFE7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BE8F9F-93CD-482B-99BB-BB288FC2681A}" type="datetimeFigureOut">
              <a:rPr lang="en-US" smtClean="0"/>
              <a:t>11/8/2014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759592-9918-4543-9BE5-3F2A583CFE7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BE8F9F-93CD-482B-99BB-BB288FC2681A}" type="datetimeFigureOut">
              <a:rPr lang="en-US" smtClean="0"/>
              <a:t>11/8/2014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759592-9918-4543-9BE5-3F2A583CFE76}" type="slidenum">
              <a:rPr lang="en-US" smtClean="0"/>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BE8F9F-93CD-482B-99BB-BB288FC2681A}" type="datetimeFigureOut">
              <a:rPr lang="en-US" smtClean="0"/>
              <a:t>11/8/2014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759592-9918-4543-9BE5-3F2A583CFE76}"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BE8F9F-93CD-482B-99BB-BB288FC2681A}" type="datetimeFigureOut">
              <a:rPr lang="en-US" smtClean="0"/>
              <a:t>11/8/2014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759592-9918-4543-9BE5-3F2A583CFE7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1BE8F9F-93CD-482B-99BB-BB288FC2681A}" type="datetimeFigureOut">
              <a:rPr lang="en-US" smtClean="0"/>
              <a:t>11/8/2014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759592-9918-4543-9BE5-3F2A583CFE7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01BE8F9F-93CD-482B-99BB-BB288FC2681A}" type="datetimeFigureOut">
              <a:rPr lang="en-US" smtClean="0"/>
              <a:t>11/8/2014</a:t>
            </a:fld>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92759592-9918-4543-9BE5-3F2A583CFE76}"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Rectangle 2"/>
          <p:cNvSpPr>
            <a:spLocks noGrp="1" noChangeArrowheads="1"/>
          </p:cNvSpPr>
          <p:nvPr>
            <p:ph type="ctrTitle"/>
          </p:nvPr>
        </p:nvSpPr>
        <p:spPr>
          <a:xfrm>
            <a:off x="685800" y="1828800"/>
            <a:ext cx="7848600" cy="1698625"/>
          </a:xfrm>
        </p:spPr>
        <p:txBody>
          <a:bodyPr/>
          <a:lstStyle/>
          <a:p>
            <a:pPr algn="ctr" eaLnBrk="1" fontAlgn="auto" hangingPunct="1">
              <a:spcAft>
                <a:spcPts val="0"/>
              </a:spcAft>
              <a:defRPr/>
            </a:pPr>
            <a:r>
              <a:rPr lang="en-US" sz="4400" b="1" cap="none" dirty="0" smtClean="0"/>
              <a:t/>
            </a:r>
            <a:br>
              <a:rPr lang="en-US" sz="4400" b="1" cap="none" dirty="0" smtClean="0"/>
            </a:br>
            <a:r>
              <a:rPr lang="en-US" sz="4400" b="1" cap="none" dirty="0"/>
              <a:t/>
            </a:r>
            <a:br>
              <a:rPr lang="en-US" sz="4400" b="1" cap="none" dirty="0"/>
            </a:br>
            <a:r>
              <a:rPr lang="en-US" sz="4400" b="1" cap="none" dirty="0" smtClean="0"/>
              <a:t/>
            </a:r>
            <a:br>
              <a:rPr lang="en-US" sz="4400" b="1" cap="none" dirty="0" smtClean="0"/>
            </a:br>
            <a:r>
              <a:rPr lang="en-US" sz="4400" b="1" cap="none" dirty="0" smtClean="0"/>
              <a:t>Research </a:t>
            </a:r>
            <a:r>
              <a:rPr lang="en-US" sz="4400" b="1" cap="none" dirty="0"/>
              <a:t>Tools and Techniques</a:t>
            </a:r>
            <a:r>
              <a:rPr lang="en-US" sz="4400" dirty="0">
                <a:latin typeface="Times New Roman"/>
                <a:ea typeface="Times New Roman"/>
              </a:rPr>
              <a:t/>
            </a:r>
            <a:br>
              <a:rPr lang="en-US" sz="4400" dirty="0">
                <a:latin typeface="Times New Roman"/>
                <a:ea typeface="Times New Roman"/>
              </a:rPr>
            </a:br>
            <a:endParaRPr lang="en-US" sz="4400" dirty="0" smtClean="0"/>
          </a:p>
        </p:txBody>
      </p:sp>
      <p:sp>
        <p:nvSpPr>
          <p:cNvPr id="3078" name="Rectangle 3"/>
          <p:cNvSpPr>
            <a:spLocks noGrp="1" noChangeArrowheads="1"/>
          </p:cNvSpPr>
          <p:nvPr>
            <p:ph type="subTitle" idx="1"/>
          </p:nvPr>
        </p:nvSpPr>
        <p:spPr/>
        <p:txBody>
          <a:bodyPr rtlCol="0">
            <a:normAutofit/>
          </a:bodyPr>
          <a:lstStyle/>
          <a:p>
            <a:pPr eaLnBrk="1" fontAlgn="auto" hangingPunct="1">
              <a:spcAft>
                <a:spcPts val="0"/>
              </a:spcAft>
              <a:buFont typeface="Arial" pitchFamily="34" charset="0"/>
              <a:buNone/>
              <a:defRPr/>
            </a:pPr>
            <a:r>
              <a:rPr lang="en-GB" sz="2800" b="1" dirty="0" smtClean="0">
                <a:latin typeface="+mj-lt"/>
                <a:ea typeface="Times New Roman"/>
              </a:rPr>
              <a:t>The Research Process: Step 4</a:t>
            </a:r>
            <a:endParaRPr lang="en-US" sz="2800" b="1" dirty="0">
              <a:latin typeface="+mj-lt"/>
              <a:ea typeface="Times New Roman"/>
            </a:endParaRPr>
          </a:p>
          <a:p>
            <a:pPr eaLnBrk="1" fontAlgn="auto" hangingPunct="1">
              <a:spcAft>
                <a:spcPts val="0"/>
              </a:spcAft>
              <a:buFont typeface="Arial" pitchFamily="34" charset="0"/>
              <a:buNone/>
              <a:defRPr/>
            </a:pPr>
            <a:endParaRPr lang="en-US" sz="2800" b="1" u="sng" dirty="0" smtClean="0"/>
          </a:p>
          <a:p>
            <a:pPr eaLnBrk="1" fontAlgn="auto" hangingPunct="1">
              <a:spcAft>
                <a:spcPts val="0"/>
              </a:spcAft>
              <a:buFont typeface="Arial" pitchFamily="34" charset="0"/>
              <a:buNone/>
              <a:defRPr/>
            </a:pPr>
            <a:r>
              <a:rPr lang="en-US" sz="3200" b="1" u="sng" dirty="0" smtClean="0"/>
              <a:t>Lecture 9</a:t>
            </a:r>
            <a:endParaRPr lang="en-US" sz="3200" b="1" u="sng" dirty="0"/>
          </a:p>
          <a:p>
            <a:pPr eaLnBrk="1" fontAlgn="auto" hangingPunct="1">
              <a:spcAft>
                <a:spcPts val="0"/>
              </a:spcAft>
              <a:buFont typeface="Arial" pitchFamily="34" charset="0"/>
              <a:buNone/>
              <a:defRPr/>
            </a:pPr>
            <a:endParaRPr lang="en-US" dirty="0" smtClean="0"/>
          </a:p>
        </p:txBody>
      </p:sp>
    </p:spTree>
    <p:extLst>
      <p:ext uri="{BB962C8B-B14F-4D97-AF65-F5344CB8AC3E}">
        <p14:creationId xmlns:p14="http://schemas.microsoft.com/office/powerpoint/2010/main" val="37119792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a:t>Lecture Topics Covered Previously in the Last Lecture</a:t>
            </a:r>
          </a:p>
        </p:txBody>
      </p:sp>
      <p:graphicFrame>
        <p:nvGraphicFramePr>
          <p:cNvPr id="3" name="Table 2"/>
          <p:cNvGraphicFramePr>
            <a:graphicFrameLocks noGrp="1"/>
          </p:cNvGraphicFramePr>
          <p:nvPr/>
        </p:nvGraphicFramePr>
        <p:xfrm>
          <a:off x="1447800" y="1752600"/>
          <a:ext cx="6096000" cy="1828800"/>
        </p:xfrm>
        <a:graphic>
          <a:graphicData uri="http://schemas.openxmlformats.org/drawingml/2006/table">
            <a:tbl>
              <a:tblPr firstRow="1" bandRow="1">
                <a:tableStyleId>{3B4B98B0-60AC-42C2-AFA5-B58CD77FA1E5}</a:tableStyleId>
              </a:tblPr>
              <a:tblGrid>
                <a:gridCol w="6096000"/>
              </a:tblGrid>
              <a:tr h="914400">
                <a:tc>
                  <a:txBody>
                    <a:bodyPr/>
                    <a:lstStyle/>
                    <a:p>
                      <a:pPr marL="285750" indent="-285750">
                        <a:buFont typeface="Arial" pitchFamily="34" charset="0"/>
                        <a:buChar char="•"/>
                      </a:pPr>
                      <a:r>
                        <a:rPr lang="en-US" sz="1800" b="1" dirty="0" smtClean="0"/>
                        <a:t>Need and Objectives of a Theoretical Framework</a:t>
                      </a:r>
                      <a:endParaRPr lang="en-US" sz="1800" b="1" dirty="0"/>
                    </a:p>
                  </a:txBody>
                  <a:tcPr marT="45726" marB="45726"/>
                </a:tc>
              </a:tr>
              <a:tr h="914400">
                <a:tc>
                  <a:txBody>
                    <a:bodyPr/>
                    <a:lstStyle/>
                    <a:p>
                      <a:pPr marL="285750" marR="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800" b="1" dirty="0" smtClean="0"/>
                        <a:t>Variables and their Four Types</a:t>
                      </a:r>
                    </a:p>
                    <a:p>
                      <a:pPr marL="285750" indent="-285750">
                        <a:buFont typeface="Arial" pitchFamily="34" charset="0"/>
                        <a:buChar char="•"/>
                      </a:pPr>
                      <a:endParaRPr lang="en-US" sz="1800" b="1" dirty="0"/>
                    </a:p>
                  </a:txBody>
                  <a:tcPr marT="45726" marB="45726"/>
                </a:tc>
              </a:tr>
            </a:tbl>
          </a:graphicData>
        </a:graphic>
      </p:graphicFrame>
    </p:spTree>
    <p:extLst>
      <p:ext uri="{BB962C8B-B14F-4D97-AF65-F5344CB8AC3E}">
        <p14:creationId xmlns:p14="http://schemas.microsoft.com/office/powerpoint/2010/main" val="18921540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smtClean="0"/>
              <a:t>What we are </a:t>
            </a:r>
            <a:r>
              <a:rPr lang="en-US" dirty="0"/>
              <a:t>g</a:t>
            </a:r>
            <a:r>
              <a:rPr lang="en-US" dirty="0" smtClean="0"/>
              <a:t>oing to Cover in </a:t>
            </a:r>
            <a:r>
              <a:rPr lang="en-US" dirty="0"/>
              <a:t>t</a:t>
            </a:r>
            <a:r>
              <a:rPr lang="en-US" dirty="0" smtClean="0"/>
              <a:t>his Lecture</a:t>
            </a: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1149055561"/>
              </p:ext>
            </p:extLst>
          </p:nvPr>
        </p:nvGraphicFramePr>
        <p:xfrm>
          <a:off x="1447800" y="1752600"/>
          <a:ext cx="6096000" cy="2744787"/>
        </p:xfrm>
        <a:graphic>
          <a:graphicData uri="http://schemas.openxmlformats.org/drawingml/2006/table">
            <a:tbl>
              <a:tblPr firstRow="1" bandRow="1">
                <a:tableStyleId>{3B4B98B0-60AC-42C2-AFA5-B58CD77FA1E5}</a:tableStyleId>
              </a:tblPr>
              <a:tblGrid>
                <a:gridCol w="6096000"/>
              </a:tblGrid>
              <a:tr h="914929">
                <a:tc>
                  <a:txBody>
                    <a:bodyPr/>
                    <a:lstStyle/>
                    <a:p>
                      <a:pPr marL="285750" marR="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800" b="1" dirty="0" smtClean="0"/>
                        <a:t>Variables and their Four Types</a:t>
                      </a:r>
                    </a:p>
                    <a:p>
                      <a:pPr marL="285750" indent="-285750">
                        <a:buFont typeface="Arial" pitchFamily="34" charset="0"/>
                        <a:buChar char="•"/>
                      </a:pPr>
                      <a:endParaRPr lang="en-US" sz="1800" b="1" dirty="0"/>
                    </a:p>
                  </a:txBody>
                  <a:tcPr marT="45752" marB="45752"/>
                </a:tc>
              </a:tr>
              <a:tr h="914929">
                <a:tc>
                  <a:txBody>
                    <a:bodyPr/>
                    <a:lstStyle/>
                    <a:p>
                      <a:pPr marL="285750" indent="-285750">
                        <a:buFont typeface="Arial" pitchFamily="34" charset="0"/>
                        <a:buChar char="•"/>
                      </a:pPr>
                      <a:r>
                        <a:rPr lang="en-US" sz="1800" b="1" dirty="0" smtClean="0"/>
                        <a:t>Theoretical</a:t>
                      </a:r>
                      <a:r>
                        <a:rPr lang="en-US" sz="1800" b="1" baseline="0" dirty="0" smtClean="0"/>
                        <a:t> Framework Development</a:t>
                      </a:r>
                      <a:endParaRPr lang="en-US" sz="1800" b="1" dirty="0"/>
                    </a:p>
                  </a:txBody>
                  <a:tcPr marT="45752" marB="45752"/>
                </a:tc>
              </a:tr>
              <a:tr h="914929">
                <a:tc>
                  <a:txBody>
                    <a:bodyPr/>
                    <a:lstStyle/>
                    <a:p>
                      <a:pPr marL="285750" indent="-285750">
                        <a:buFont typeface="Arial" pitchFamily="34" charset="0"/>
                        <a:buChar char="•"/>
                      </a:pPr>
                      <a:r>
                        <a:rPr lang="en-US" sz="1800" b="1" u="none" spc="0" dirty="0" smtClean="0">
                          <a:ea typeface="+mn-ea"/>
                          <a:cs typeface="+mn-cs"/>
                        </a:rPr>
                        <a:t>Theoretical Framework – Some Real Life Examples</a:t>
                      </a:r>
                      <a:br>
                        <a:rPr lang="en-US" sz="1800" b="1" u="none" spc="0" dirty="0" smtClean="0">
                          <a:ea typeface="+mn-ea"/>
                          <a:cs typeface="+mn-cs"/>
                        </a:rPr>
                      </a:br>
                      <a:endParaRPr lang="en-US" sz="1800" b="1" u="none" dirty="0"/>
                    </a:p>
                  </a:txBody>
                  <a:tcPr marT="45752" marB="45752"/>
                </a:tc>
              </a:tr>
            </a:tbl>
          </a:graphicData>
        </a:graphic>
      </p:graphicFrame>
    </p:spTree>
    <p:extLst>
      <p:ext uri="{BB962C8B-B14F-4D97-AF65-F5344CB8AC3E}">
        <p14:creationId xmlns:p14="http://schemas.microsoft.com/office/powerpoint/2010/main" val="11723575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0" y="381000"/>
            <a:ext cx="9144000" cy="457200"/>
          </a:xfrm>
        </p:spPr>
        <p:txBody>
          <a:bodyPr>
            <a:normAutofit fontScale="90000"/>
          </a:bodyPr>
          <a:lstStyle/>
          <a:p>
            <a:pPr algn="ctr" eaLnBrk="1" fontAlgn="auto" hangingPunct="1">
              <a:spcAft>
                <a:spcPts val="0"/>
              </a:spcAft>
              <a:defRPr/>
            </a:pPr>
            <a:r>
              <a:rPr lang="en-US" sz="3200" b="1" u="sng">
                <a:solidFill>
                  <a:srgbClr val="800000"/>
                </a:solidFill>
              </a:rPr>
              <a:t>THE RESEARCH PROCESS</a:t>
            </a:r>
          </a:p>
        </p:txBody>
      </p:sp>
      <p:sp>
        <p:nvSpPr>
          <p:cNvPr id="9219" name="Rectangle 16"/>
          <p:cNvSpPr>
            <a:spLocks noChangeArrowheads="1"/>
          </p:cNvSpPr>
          <p:nvPr/>
        </p:nvSpPr>
        <p:spPr bwMode="auto">
          <a:xfrm>
            <a:off x="0" y="0"/>
            <a:ext cx="9144000" cy="3990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100">
                <a:solidFill>
                  <a:srgbClr val="000000"/>
                </a:solidFill>
                <a:latin typeface="Times New Roman" pitchFamily="18" charset="0"/>
                <a:cs typeface="Times New Roman" pitchFamily="18" charset="0"/>
              </a:rPr>
              <a:t> </a:t>
            </a:r>
          </a:p>
          <a:p>
            <a:r>
              <a:rPr lang="en-GB" sz="1100">
                <a:solidFill>
                  <a:srgbClr val="000000"/>
                </a:solidFill>
                <a:latin typeface="Times New Roman" pitchFamily="18" charset="0"/>
                <a:cs typeface="Times New Roman" pitchFamily="18" charset="0"/>
              </a:rPr>
              <a:t> </a:t>
            </a:r>
          </a:p>
          <a:p>
            <a:r>
              <a:rPr lang="en-GB" sz="1100">
                <a:solidFill>
                  <a:srgbClr val="000000"/>
                </a:solidFill>
                <a:latin typeface="Times New Roman" pitchFamily="18" charset="0"/>
                <a:cs typeface="Times New Roman" pitchFamily="18" charset="0"/>
              </a:rPr>
              <a:t> </a:t>
            </a:r>
          </a:p>
          <a:p>
            <a:r>
              <a:rPr lang="en-GB" sz="1100">
                <a:solidFill>
                  <a:srgbClr val="000000"/>
                </a:solidFill>
                <a:latin typeface="Times New Roman" pitchFamily="18" charset="0"/>
                <a:cs typeface="Times New Roman" pitchFamily="18" charset="0"/>
              </a:rPr>
              <a:t> </a:t>
            </a:r>
          </a:p>
          <a:p>
            <a:r>
              <a:rPr lang="en-GB" sz="1100">
                <a:solidFill>
                  <a:srgbClr val="000000"/>
                </a:solidFill>
                <a:latin typeface="Times New Roman" pitchFamily="18" charset="0"/>
                <a:cs typeface="Times New Roman" pitchFamily="18" charset="0"/>
              </a:rPr>
              <a:t> </a:t>
            </a:r>
          </a:p>
          <a:p>
            <a:r>
              <a:rPr lang="en-GB" sz="1100">
                <a:solidFill>
                  <a:srgbClr val="000000"/>
                </a:solidFill>
                <a:latin typeface="Times New Roman" pitchFamily="18" charset="0"/>
                <a:cs typeface="Times New Roman" pitchFamily="18" charset="0"/>
              </a:rPr>
              <a:t> </a:t>
            </a:r>
          </a:p>
          <a:p>
            <a:r>
              <a:rPr lang="en-GB" sz="1100">
                <a:solidFill>
                  <a:srgbClr val="000000"/>
                </a:solidFill>
                <a:latin typeface="Times New Roman" pitchFamily="18" charset="0"/>
                <a:cs typeface="Times New Roman" pitchFamily="18" charset="0"/>
              </a:rPr>
              <a:t> </a:t>
            </a:r>
          </a:p>
          <a:p>
            <a:r>
              <a:rPr lang="en-GB" sz="1100">
                <a:solidFill>
                  <a:srgbClr val="000000"/>
                </a:solidFill>
                <a:latin typeface="Times New Roman" pitchFamily="18" charset="0"/>
                <a:cs typeface="Times New Roman" pitchFamily="18" charset="0"/>
              </a:rPr>
              <a:t> </a:t>
            </a:r>
          </a:p>
          <a:p>
            <a:r>
              <a:rPr lang="en-GB" sz="1100">
                <a:solidFill>
                  <a:srgbClr val="000000"/>
                </a:solidFill>
                <a:latin typeface="Times New Roman" pitchFamily="18" charset="0"/>
                <a:cs typeface="Times New Roman" pitchFamily="18" charset="0"/>
              </a:rPr>
              <a:t> </a:t>
            </a:r>
          </a:p>
          <a:p>
            <a:r>
              <a:rPr lang="en-GB" sz="1100">
                <a:solidFill>
                  <a:srgbClr val="000000"/>
                </a:solidFill>
                <a:latin typeface="Times New Roman" pitchFamily="18" charset="0"/>
                <a:cs typeface="Times New Roman" pitchFamily="18" charset="0"/>
              </a:rPr>
              <a:t> </a:t>
            </a:r>
          </a:p>
          <a:p>
            <a:r>
              <a:rPr lang="en-GB" sz="1100">
                <a:solidFill>
                  <a:srgbClr val="000000"/>
                </a:solidFill>
                <a:latin typeface="Times New Roman" pitchFamily="18" charset="0"/>
                <a:cs typeface="Times New Roman" pitchFamily="18" charset="0"/>
              </a:rPr>
              <a:t> </a:t>
            </a:r>
          </a:p>
          <a:p>
            <a:r>
              <a:rPr lang="en-GB" sz="1100">
                <a:solidFill>
                  <a:srgbClr val="000000"/>
                </a:solidFill>
                <a:latin typeface="Times New Roman" pitchFamily="18" charset="0"/>
                <a:cs typeface="Times New Roman" pitchFamily="18" charset="0"/>
              </a:rPr>
              <a:t> </a:t>
            </a:r>
          </a:p>
          <a:p>
            <a:r>
              <a:rPr lang="en-GB" sz="1100">
                <a:solidFill>
                  <a:srgbClr val="000000"/>
                </a:solidFill>
                <a:latin typeface="Times New Roman" pitchFamily="18" charset="0"/>
                <a:cs typeface="Times New Roman" pitchFamily="18" charset="0"/>
              </a:rPr>
              <a:t> </a:t>
            </a:r>
          </a:p>
          <a:p>
            <a:r>
              <a:rPr lang="en-GB" sz="1100">
                <a:solidFill>
                  <a:srgbClr val="000000"/>
                </a:solidFill>
                <a:latin typeface="Times New Roman" pitchFamily="18" charset="0"/>
                <a:cs typeface="Times New Roman" pitchFamily="18" charset="0"/>
              </a:rPr>
              <a:t> </a:t>
            </a:r>
          </a:p>
          <a:p>
            <a:r>
              <a:rPr lang="en-GB" sz="1100">
                <a:solidFill>
                  <a:srgbClr val="000000"/>
                </a:solidFill>
                <a:latin typeface="Times New Roman" pitchFamily="18" charset="0"/>
                <a:cs typeface="Times New Roman" pitchFamily="18" charset="0"/>
              </a:rPr>
              <a:t> </a:t>
            </a:r>
          </a:p>
          <a:p>
            <a:r>
              <a:rPr lang="en-GB" sz="1100">
                <a:solidFill>
                  <a:srgbClr val="000000"/>
                </a:solidFill>
                <a:latin typeface="Times New Roman" pitchFamily="18" charset="0"/>
                <a:cs typeface="Times New Roman" pitchFamily="18" charset="0"/>
              </a:rPr>
              <a:t> </a:t>
            </a:r>
          </a:p>
          <a:p>
            <a:r>
              <a:rPr lang="en-GB" sz="1100">
                <a:solidFill>
                  <a:srgbClr val="000000"/>
                </a:solidFill>
                <a:latin typeface="Times New Roman" pitchFamily="18" charset="0"/>
                <a:cs typeface="Times New Roman" pitchFamily="18" charset="0"/>
              </a:rPr>
              <a:t> </a:t>
            </a:r>
          </a:p>
          <a:p>
            <a:r>
              <a:rPr lang="en-GB" sz="1100">
                <a:solidFill>
                  <a:srgbClr val="000000"/>
                </a:solidFill>
                <a:latin typeface="Times New Roman" pitchFamily="18" charset="0"/>
                <a:cs typeface="Times New Roman" pitchFamily="18" charset="0"/>
              </a:rPr>
              <a:t> </a:t>
            </a:r>
          </a:p>
          <a:p>
            <a:r>
              <a:rPr lang="en-GB" sz="1100">
                <a:solidFill>
                  <a:srgbClr val="000000"/>
                </a:solidFill>
                <a:latin typeface="Times New Roman" pitchFamily="18" charset="0"/>
                <a:cs typeface="Times New Roman" pitchFamily="18" charset="0"/>
              </a:rPr>
              <a:t> </a:t>
            </a:r>
          </a:p>
          <a:p>
            <a:r>
              <a:rPr lang="en-GB" sz="1100">
                <a:solidFill>
                  <a:srgbClr val="000000"/>
                </a:solidFill>
                <a:latin typeface="Times New Roman" pitchFamily="18" charset="0"/>
                <a:cs typeface="Times New Roman" pitchFamily="18" charset="0"/>
              </a:rPr>
              <a:t> </a:t>
            </a:r>
          </a:p>
          <a:p>
            <a:r>
              <a:rPr lang="en-GB" sz="1100">
                <a:solidFill>
                  <a:srgbClr val="000000"/>
                </a:solidFill>
                <a:latin typeface="Times New Roman" pitchFamily="18" charset="0"/>
                <a:cs typeface="Times New Roman" pitchFamily="18" charset="0"/>
              </a:rPr>
              <a:t> </a:t>
            </a:r>
          </a:p>
          <a:p>
            <a:endParaRPr lang="en-GB" sz="2400">
              <a:latin typeface="Times New Roman" pitchFamily="18" charset="0"/>
            </a:endParaRPr>
          </a:p>
        </p:txBody>
      </p:sp>
      <p:sp>
        <p:nvSpPr>
          <p:cNvPr id="9220" name="Rectangle 18"/>
          <p:cNvSpPr>
            <a:spLocks noChangeArrowheads="1"/>
          </p:cNvSpPr>
          <p:nvPr/>
        </p:nvSpPr>
        <p:spPr bwMode="auto">
          <a:xfrm>
            <a:off x="0" y="3962400"/>
            <a:ext cx="9144000" cy="625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100">
                <a:solidFill>
                  <a:srgbClr val="000000"/>
                </a:solidFill>
                <a:latin typeface="Times New Roman" pitchFamily="18" charset="0"/>
                <a:cs typeface="Times New Roman" pitchFamily="18" charset="0"/>
              </a:rPr>
              <a:t> </a:t>
            </a:r>
          </a:p>
          <a:p>
            <a:endParaRPr lang="en-GB" sz="2400">
              <a:latin typeface="Times New Roman" pitchFamily="18" charset="0"/>
            </a:endParaRPr>
          </a:p>
        </p:txBody>
      </p:sp>
      <p:grpSp>
        <p:nvGrpSpPr>
          <p:cNvPr id="9221" name="Group 1"/>
          <p:cNvGrpSpPr>
            <a:grpSpLocks/>
          </p:cNvGrpSpPr>
          <p:nvPr/>
        </p:nvGrpSpPr>
        <p:grpSpPr bwMode="auto">
          <a:xfrm>
            <a:off x="401638" y="1219200"/>
            <a:ext cx="8382000" cy="4232275"/>
            <a:chOff x="457200" y="1391909"/>
            <a:chExt cx="8458200" cy="4551690"/>
          </a:xfrm>
        </p:grpSpPr>
        <p:sp>
          <p:nvSpPr>
            <p:cNvPr id="9225" name="Text Box 4"/>
            <p:cNvSpPr txBox="1">
              <a:spLocks noChangeArrowheads="1"/>
            </p:cNvSpPr>
            <p:nvPr/>
          </p:nvSpPr>
          <p:spPr bwMode="auto">
            <a:xfrm>
              <a:off x="457200" y="1391909"/>
              <a:ext cx="1190625" cy="911555"/>
            </a:xfrm>
            <a:prstGeom prst="rect">
              <a:avLst/>
            </a:prstGeom>
            <a:solidFill>
              <a:schemeClr val="accent1"/>
            </a:solidFill>
            <a:ln w="9525">
              <a:solidFill>
                <a:schemeClr val="bg1"/>
              </a:solidFill>
              <a:miter lim="800000"/>
              <a:headEnd/>
              <a:tailEnd/>
            </a:ln>
          </p:spPr>
          <p:txBody>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r>
                <a:rPr lang="en-GB" sz="1200">
                  <a:latin typeface="Times New Roman" pitchFamily="18" charset="0"/>
                  <a:cs typeface="Times New Roman" pitchFamily="18" charset="0"/>
                </a:rPr>
                <a:t>(1).</a:t>
              </a:r>
            </a:p>
            <a:p>
              <a:r>
                <a:rPr lang="en-GB" sz="1400" u="sng">
                  <a:latin typeface="Times New Roman" pitchFamily="18" charset="0"/>
                  <a:cs typeface="Times New Roman" pitchFamily="18" charset="0"/>
                </a:rPr>
                <a:t>Observation</a:t>
              </a:r>
            </a:p>
            <a:p>
              <a:r>
                <a:rPr lang="en-GB" sz="1200">
                  <a:latin typeface="Times New Roman" pitchFamily="18" charset="0"/>
                  <a:cs typeface="Times New Roman" pitchFamily="18" charset="0"/>
                </a:rPr>
                <a:t> The Broad Problem Area</a:t>
              </a:r>
            </a:p>
            <a:p>
              <a:r>
                <a:rPr lang="en-GB" sz="1200">
                  <a:latin typeface="Times New Roman" pitchFamily="18" charset="0"/>
                  <a:cs typeface="Times New Roman" pitchFamily="18" charset="0"/>
                </a:rPr>
                <a:t> </a:t>
              </a:r>
            </a:p>
            <a:p>
              <a:r>
                <a:rPr lang="en-GB" sz="1200">
                  <a:latin typeface="Times New Roman" pitchFamily="18" charset="0"/>
                  <a:cs typeface="Times New Roman" pitchFamily="18" charset="0"/>
                </a:rPr>
                <a:t> </a:t>
              </a:r>
            </a:p>
            <a:p>
              <a:r>
                <a:rPr lang="en-GB" sz="1200">
                  <a:latin typeface="Times New Roman" pitchFamily="18" charset="0"/>
                  <a:cs typeface="Times New Roman" pitchFamily="18" charset="0"/>
                </a:rPr>
                <a:t> </a:t>
              </a:r>
            </a:p>
            <a:p>
              <a:r>
                <a:rPr lang="en-GB" sz="1200">
                  <a:latin typeface="Times New Roman" pitchFamily="18" charset="0"/>
                  <a:cs typeface="Times New Roman" pitchFamily="18" charset="0"/>
                </a:rPr>
                <a:t> </a:t>
              </a:r>
            </a:p>
            <a:p>
              <a:r>
                <a:rPr lang="en-GB" sz="1200">
                  <a:latin typeface="Times New Roman" pitchFamily="18" charset="0"/>
                  <a:cs typeface="Times New Roman" pitchFamily="18" charset="0"/>
                </a:rPr>
                <a:t> </a:t>
              </a:r>
            </a:p>
            <a:p>
              <a:r>
                <a:rPr lang="en-GB" sz="1200">
                  <a:latin typeface="Times New Roman" pitchFamily="18" charset="0"/>
                  <a:cs typeface="Times New Roman" pitchFamily="18" charset="0"/>
                </a:rPr>
                <a:t> </a:t>
              </a:r>
            </a:p>
            <a:p>
              <a:r>
                <a:rPr lang="en-GB" sz="1200">
                  <a:latin typeface="Times New Roman" pitchFamily="18" charset="0"/>
                  <a:cs typeface="Times New Roman" pitchFamily="18" charset="0"/>
                </a:rPr>
                <a:t> </a:t>
              </a:r>
            </a:p>
            <a:p>
              <a:r>
                <a:rPr lang="en-GB" sz="1200">
                  <a:latin typeface="Times New Roman" pitchFamily="18" charset="0"/>
                  <a:cs typeface="Times New Roman" pitchFamily="18" charset="0"/>
                </a:rPr>
                <a:t> </a:t>
              </a:r>
            </a:p>
            <a:p>
              <a:r>
                <a:rPr lang="en-GB" sz="1200">
                  <a:latin typeface="Times New Roman" pitchFamily="18" charset="0"/>
                  <a:cs typeface="Times New Roman" pitchFamily="18" charset="0"/>
                </a:rPr>
                <a:t> </a:t>
              </a:r>
            </a:p>
            <a:p>
              <a:endParaRPr lang="en-GB" sz="1200">
                <a:latin typeface="Times New Roman" pitchFamily="18" charset="0"/>
              </a:endParaRPr>
            </a:p>
          </p:txBody>
        </p:sp>
        <p:sp>
          <p:nvSpPr>
            <p:cNvPr id="9226" name="Text Box 5"/>
            <p:cNvSpPr txBox="1">
              <a:spLocks noChangeArrowheads="1"/>
            </p:cNvSpPr>
            <p:nvPr/>
          </p:nvSpPr>
          <p:spPr bwMode="auto">
            <a:xfrm>
              <a:off x="457200" y="3962400"/>
              <a:ext cx="1157288" cy="1527054"/>
            </a:xfrm>
            <a:prstGeom prst="rect">
              <a:avLst/>
            </a:prstGeom>
            <a:solidFill>
              <a:schemeClr val="accent1"/>
            </a:solidFill>
            <a:ln w="9525">
              <a:solidFill>
                <a:schemeClr val="bg1"/>
              </a:solidFill>
              <a:miter lim="800000"/>
              <a:headEnd/>
              <a:tailEnd/>
            </a:ln>
          </p:spPr>
          <p:txBody>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r>
                <a:rPr lang="en-GB" sz="1200">
                  <a:latin typeface="Times New Roman" pitchFamily="18" charset="0"/>
                  <a:cs typeface="Times New Roman" pitchFamily="18" charset="0"/>
                </a:rPr>
                <a:t>(2).</a:t>
              </a:r>
            </a:p>
            <a:p>
              <a:r>
                <a:rPr lang="en-GB" sz="1400" u="sng">
                  <a:latin typeface="Times New Roman" pitchFamily="18" charset="0"/>
                  <a:cs typeface="Times New Roman" pitchFamily="18" charset="0"/>
                </a:rPr>
                <a:t>Preliminary Data Gathering</a:t>
              </a:r>
            </a:p>
            <a:p>
              <a:r>
                <a:rPr lang="en-GB" sz="1200">
                  <a:latin typeface="Times New Roman" pitchFamily="18" charset="0"/>
                  <a:cs typeface="Times New Roman" pitchFamily="18" charset="0"/>
                </a:rPr>
                <a:t>Interviews and Library Search</a:t>
              </a:r>
            </a:p>
            <a:p>
              <a:r>
                <a:rPr lang="en-GB" sz="1200">
                  <a:latin typeface="Times New Roman" pitchFamily="18" charset="0"/>
                  <a:cs typeface="Times New Roman" pitchFamily="18" charset="0"/>
                </a:rPr>
                <a:t> </a:t>
              </a:r>
            </a:p>
            <a:p>
              <a:r>
                <a:rPr lang="en-GB" sz="1200">
                  <a:latin typeface="Times New Roman" pitchFamily="18" charset="0"/>
                  <a:cs typeface="Times New Roman" pitchFamily="18" charset="0"/>
                </a:rPr>
                <a:t> </a:t>
              </a:r>
            </a:p>
            <a:p>
              <a:r>
                <a:rPr lang="en-GB" sz="1200">
                  <a:latin typeface="Times New Roman" pitchFamily="18" charset="0"/>
                  <a:cs typeface="Times New Roman" pitchFamily="18" charset="0"/>
                </a:rPr>
                <a:t> </a:t>
              </a:r>
            </a:p>
            <a:p>
              <a:r>
                <a:rPr lang="en-GB" sz="1200">
                  <a:latin typeface="Times New Roman" pitchFamily="18" charset="0"/>
                  <a:cs typeface="Times New Roman" pitchFamily="18" charset="0"/>
                </a:rPr>
                <a:t> </a:t>
              </a:r>
            </a:p>
            <a:p>
              <a:r>
                <a:rPr lang="en-GB" sz="1200">
                  <a:latin typeface="Times New Roman" pitchFamily="18" charset="0"/>
                  <a:cs typeface="Times New Roman" pitchFamily="18" charset="0"/>
                </a:rPr>
                <a:t> </a:t>
              </a:r>
            </a:p>
            <a:p>
              <a:r>
                <a:rPr lang="en-GB" sz="1200">
                  <a:latin typeface="Times New Roman" pitchFamily="18" charset="0"/>
                  <a:cs typeface="Times New Roman" pitchFamily="18" charset="0"/>
                </a:rPr>
                <a:t> </a:t>
              </a:r>
            </a:p>
            <a:p>
              <a:r>
                <a:rPr lang="en-GB" sz="1200">
                  <a:latin typeface="Times New Roman" pitchFamily="18" charset="0"/>
                  <a:cs typeface="Times New Roman" pitchFamily="18" charset="0"/>
                </a:rPr>
                <a:t> </a:t>
              </a:r>
            </a:p>
            <a:p>
              <a:r>
                <a:rPr lang="en-GB" sz="1200">
                  <a:latin typeface="Times New Roman" pitchFamily="18" charset="0"/>
                  <a:cs typeface="Times New Roman" pitchFamily="18" charset="0"/>
                </a:rPr>
                <a:t> </a:t>
              </a:r>
            </a:p>
            <a:p>
              <a:r>
                <a:rPr lang="en-GB" sz="1200">
                  <a:latin typeface="Times New Roman" pitchFamily="18" charset="0"/>
                  <a:cs typeface="Times New Roman" pitchFamily="18" charset="0"/>
                </a:rPr>
                <a:t> </a:t>
              </a:r>
            </a:p>
            <a:p>
              <a:r>
                <a:rPr lang="en-GB" sz="1200">
                  <a:latin typeface="Times New Roman" pitchFamily="18" charset="0"/>
                  <a:cs typeface="Times New Roman" pitchFamily="18" charset="0"/>
                </a:rPr>
                <a:t> </a:t>
              </a:r>
            </a:p>
            <a:p>
              <a:endParaRPr lang="en-GB" sz="1200">
                <a:latin typeface="Times New Roman" pitchFamily="18" charset="0"/>
              </a:endParaRPr>
            </a:p>
          </p:txBody>
        </p:sp>
        <p:sp>
          <p:nvSpPr>
            <p:cNvPr id="9227" name="Line 6"/>
            <p:cNvSpPr>
              <a:spLocks noChangeShapeType="1"/>
            </p:cNvSpPr>
            <p:nvPr/>
          </p:nvSpPr>
          <p:spPr bwMode="auto">
            <a:xfrm>
              <a:off x="1143000" y="2743200"/>
              <a:ext cx="571500" cy="3175"/>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28" name="Text Box 7"/>
            <p:cNvSpPr txBox="1">
              <a:spLocks noChangeArrowheads="1"/>
            </p:cNvSpPr>
            <p:nvPr/>
          </p:nvSpPr>
          <p:spPr bwMode="auto">
            <a:xfrm>
              <a:off x="1676400" y="2133600"/>
              <a:ext cx="990600" cy="1230313"/>
            </a:xfrm>
            <a:prstGeom prst="rect">
              <a:avLst/>
            </a:prstGeom>
            <a:solidFill>
              <a:schemeClr val="accent1"/>
            </a:solidFill>
            <a:ln w="9525">
              <a:solidFill>
                <a:schemeClr val="bg1"/>
              </a:solidFill>
              <a:miter lim="800000"/>
              <a:headEnd/>
              <a:tailEnd/>
            </a:ln>
          </p:spPr>
          <p:txBody>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r>
                <a:rPr lang="en-GB" sz="1200">
                  <a:latin typeface="Times New Roman" pitchFamily="18" charset="0"/>
                  <a:cs typeface="Times New Roman" pitchFamily="18" charset="0"/>
                </a:rPr>
                <a:t>(3).</a:t>
              </a:r>
            </a:p>
            <a:p>
              <a:endParaRPr lang="en-GB" sz="1200">
                <a:latin typeface="Times New Roman" pitchFamily="18" charset="0"/>
                <a:cs typeface="Times New Roman" pitchFamily="18" charset="0"/>
              </a:endParaRPr>
            </a:p>
            <a:p>
              <a:r>
                <a:rPr lang="en-GB" sz="1400" u="sng">
                  <a:latin typeface="Times New Roman" pitchFamily="18" charset="0"/>
                  <a:cs typeface="Times New Roman" pitchFamily="18" charset="0"/>
                </a:rPr>
                <a:t>Problem Definition</a:t>
              </a:r>
            </a:p>
            <a:p>
              <a:endParaRPr lang="en-GB" sz="1400" u="sng">
                <a:latin typeface="Times New Roman" pitchFamily="18" charset="0"/>
              </a:endParaRPr>
            </a:p>
          </p:txBody>
        </p:sp>
        <p:sp>
          <p:nvSpPr>
            <p:cNvPr id="9229" name="Line 8"/>
            <p:cNvSpPr>
              <a:spLocks noChangeShapeType="1"/>
            </p:cNvSpPr>
            <p:nvPr/>
          </p:nvSpPr>
          <p:spPr bwMode="auto">
            <a:xfrm>
              <a:off x="2667000" y="2671763"/>
              <a:ext cx="1917700" cy="3175"/>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30" name="Text Box 9"/>
            <p:cNvSpPr txBox="1">
              <a:spLocks noChangeArrowheads="1"/>
            </p:cNvSpPr>
            <p:nvPr/>
          </p:nvSpPr>
          <p:spPr bwMode="auto">
            <a:xfrm>
              <a:off x="2971800" y="1681163"/>
              <a:ext cx="1219200" cy="2128837"/>
            </a:xfrm>
            <a:prstGeom prst="rect">
              <a:avLst/>
            </a:prstGeom>
            <a:solidFill>
              <a:schemeClr val="accent1"/>
            </a:solidFill>
            <a:ln w="9525">
              <a:solidFill>
                <a:schemeClr val="bg1"/>
              </a:solidFill>
              <a:miter lim="800000"/>
              <a:headEnd/>
              <a:tailEnd/>
            </a:ln>
          </p:spPr>
          <p:txBody>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r>
                <a:rPr lang="en-GB" sz="1400">
                  <a:latin typeface="Times New Roman" pitchFamily="18" charset="0"/>
                  <a:cs typeface="Times New Roman" pitchFamily="18" charset="0"/>
                </a:rPr>
                <a:t> (4).</a:t>
              </a:r>
            </a:p>
            <a:p>
              <a:r>
                <a:rPr lang="en-GB" sz="1400" u="sng">
                  <a:latin typeface="Times New Roman" pitchFamily="18" charset="0"/>
                  <a:cs typeface="Times New Roman" pitchFamily="18" charset="0"/>
                </a:rPr>
                <a:t>Theoretical</a:t>
              </a:r>
            </a:p>
            <a:p>
              <a:r>
                <a:rPr lang="en-GB" sz="1400" u="sng">
                  <a:latin typeface="Times New Roman" pitchFamily="18" charset="0"/>
                  <a:cs typeface="Times New Roman" pitchFamily="18" charset="0"/>
                </a:rPr>
                <a:t>Framework </a:t>
              </a:r>
            </a:p>
            <a:p>
              <a:endParaRPr lang="en-GB" sz="1400" u="sng">
                <a:latin typeface="Times New Roman" pitchFamily="18" charset="0"/>
                <a:cs typeface="Times New Roman" pitchFamily="18" charset="0"/>
              </a:endParaRPr>
            </a:p>
            <a:p>
              <a:endParaRPr lang="en-GB" sz="1400" u="sng">
                <a:latin typeface="Times New Roman" pitchFamily="18" charset="0"/>
                <a:cs typeface="Times New Roman" pitchFamily="18" charset="0"/>
              </a:endParaRPr>
            </a:p>
            <a:p>
              <a:endParaRPr lang="en-GB" sz="1400" u="sng">
                <a:latin typeface="Times New Roman" pitchFamily="18" charset="0"/>
                <a:cs typeface="Times New Roman" pitchFamily="18" charset="0"/>
              </a:endParaRPr>
            </a:p>
            <a:p>
              <a:r>
                <a:rPr lang="en-GB" sz="1200" u="sng">
                  <a:latin typeface="Times New Roman" pitchFamily="18" charset="0"/>
                  <a:cs typeface="Times New Roman" pitchFamily="18" charset="0"/>
                </a:rPr>
                <a:t>Variables</a:t>
              </a:r>
            </a:p>
            <a:p>
              <a:r>
                <a:rPr lang="en-GB" sz="1200" u="sng">
                  <a:latin typeface="Times New Roman" pitchFamily="18" charset="0"/>
                  <a:cs typeface="Times New Roman" pitchFamily="18" charset="0"/>
                </a:rPr>
                <a:t>Identification</a:t>
              </a:r>
              <a:endParaRPr lang="en-GB" sz="1200" u="sng">
                <a:solidFill>
                  <a:srgbClr val="FFFF00"/>
                </a:solidFill>
                <a:latin typeface="Times New Roman" pitchFamily="18" charset="0"/>
                <a:cs typeface="Times New Roman" pitchFamily="18" charset="0"/>
              </a:endParaRPr>
            </a:p>
          </p:txBody>
        </p:sp>
        <p:sp>
          <p:nvSpPr>
            <p:cNvPr id="9231" name="Text Box 10"/>
            <p:cNvSpPr txBox="1">
              <a:spLocks noChangeArrowheads="1"/>
            </p:cNvSpPr>
            <p:nvPr/>
          </p:nvSpPr>
          <p:spPr bwMode="auto">
            <a:xfrm>
              <a:off x="4584700" y="2214563"/>
              <a:ext cx="1077913" cy="1406525"/>
            </a:xfrm>
            <a:prstGeom prst="rect">
              <a:avLst/>
            </a:prstGeom>
            <a:solidFill>
              <a:schemeClr val="accent1"/>
            </a:solidFill>
            <a:ln w="9525">
              <a:solidFill>
                <a:schemeClr val="bg1"/>
              </a:solidFill>
              <a:miter lim="800000"/>
              <a:headEnd/>
              <a:tailEnd/>
            </a:ln>
          </p:spPr>
          <p:txBody>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r>
                <a:rPr lang="en-GB" sz="1200">
                  <a:latin typeface="Times New Roman" pitchFamily="18" charset="0"/>
                  <a:cs typeface="Times New Roman" pitchFamily="18" charset="0"/>
                </a:rPr>
                <a:t>(5)</a:t>
              </a:r>
            </a:p>
            <a:p>
              <a:endParaRPr lang="en-GB" sz="1200">
                <a:latin typeface="Times New Roman" pitchFamily="18" charset="0"/>
                <a:cs typeface="Times New Roman" pitchFamily="18" charset="0"/>
              </a:endParaRPr>
            </a:p>
            <a:p>
              <a:r>
                <a:rPr lang="en-GB" sz="1200" u="sng">
                  <a:latin typeface="Times New Roman" pitchFamily="18" charset="0"/>
                  <a:cs typeface="Times New Roman" pitchFamily="18" charset="0"/>
                </a:rPr>
                <a:t>Generation of </a:t>
              </a:r>
            </a:p>
            <a:p>
              <a:r>
                <a:rPr lang="en-GB" sz="1200" u="sng">
                  <a:latin typeface="Times New Roman" pitchFamily="18" charset="0"/>
                  <a:cs typeface="Times New Roman" pitchFamily="18" charset="0"/>
                </a:rPr>
                <a:t>Hypothesis</a:t>
              </a:r>
            </a:p>
            <a:p>
              <a:endParaRPr lang="en-GB" sz="1200" u="sng">
                <a:latin typeface="Times New Roman" pitchFamily="18" charset="0"/>
              </a:endParaRPr>
            </a:p>
          </p:txBody>
        </p:sp>
        <p:sp>
          <p:nvSpPr>
            <p:cNvPr id="9232" name="AutoShape 11"/>
            <p:cNvSpPr>
              <a:spLocks noChangeArrowheads="1"/>
            </p:cNvSpPr>
            <p:nvPr/>
          </p:nvSpPr>
          <p:spPr bwMode="auto">
            <a:xfrm>
              <a:off x="6184900" y="2100263"/>
              <a:ext cx="1282700" cy="1582737"/>
            </a:xfrm>
            <a:prstGeom prst="octagon">
              <a:avLst>
                <a:gd name="adj" fmla="val 29287"/>
              </a:avLst>
            </a:prstGeom>
            <a:solidFill>
              <a:schemeClr val="accent1"/>
            </a:solidFill>
            <a:ln w="9525">
              <a:solidFill>
                <a:schemeClr val="bg1"/>
              </a:solidFill>
              <a:miter lim="800000"/>
              <a:headEnd/>
              <a:tailEnd/>
            </a:ln>
          </p:spPr>
          <p:txBody>
            <a:bodyPr/>
            <a:lstStyle/>
            <a:p>
              <a:r>
                <a:rPr lang="en-GB" sz="1400">
                  <a:latin typeface="Times New Roman" pitchFamily="18" charset="0"/>
                  <a:cs typeface="Times New Roman" pitchFamily="18" charset="0"/>
                </a:rPr>
                <a:t>(6).</a:t>
              </a:r>
            </a:p>
            <a:p>
              <a:r>
                <a:rPr lang="en-GB" sz="1400" u="sng">
                  <a:latin typeface="Times New Roman" pitchFamily="18" charset="0"/>
                  <a:cs typeface="Times New Roman" pitchFamily="18" charset="0"/>
                </a:rPr>
                <a:t>Scientific</a:t>
              </a:r>
            </a:p>
            <a:p>
              <a:r>
                <a:rPr lang="en-GB" sz="1400" u="sng">
                  <a:latin typeface="Times New Roman" pitchFamily="18" charset="0"/>
                  <a:cs typeface="Times New Roman" pitchFamily="18" charset="0"/>
                </a:rPr>
                <a:t>Research</a:t>
              </a:r>
            </a:p>
            <a:p>
              <a:r>
                <a:rPr lang="en-GB" sz="1400" u="sng">
                  <a:latin typeface="Times New Roman" pitchFamily="18" charset="0"/>
                  <a:cs typeface="Times New Roman" pitchFamily="18" charset="0"/>
                </a:rPr>
                <a:t>Design</a:t>
              </a:r>
            </a:p>
            <a:p>
              <a:endParaRPr lang="en-US" sz="1400" u="sng">
                <a:latin typeface="Times New Roman" pitchFamily="18" charset="0"/>
              </a:endParaRPr>
            </a:p>
          </p:txBody>
        </p:sp>
        <p:sp>
          <p:nvSpPr>
            <p:cNvPr id="9233" name="Line 12"/>
            <p:cNvSpPr>
              <a:spLocks noChangeShapeType="1"/>
            </p:cNvSpPr>
            <p:nvPr/>
          </p:nvSpPr>
          <p:spPr bwMode="auto">
            <a:xfrm>
              <a:off x="5613400" y="2671763"/>
              <a:ext cx="571500" cy="3175"/>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34" name="Text Box 13"/>
            <p:cNvSpPr txBox="1">
              <a:spLocks noChangeArrowheads="1"/>
            </p:cNvSpPr>
            <p:nvPr/>
          </p:nvSpPr>
          <p:spPr bwMode="auto">
            <a:xfrm>
              <a:off x="7848600" y="2057400"/>
              <a:ext cx="1066800" cy="1425575"/>
            </a:xfrm>
            <a:prstGeom prst="rect">
              <a:avLst/>
            </a:prstGeom>
            <a:solidFill>
              <a:schemeClr val="accent1"/>
            </a:solidFill>
            <a:ln w="9525">
              <a:solidFill>
                <a:schemeClr val="bg1"/>
              </a:solidFill>
              <a:miter lim="800000"/>
              <a:headEnd/>
              <a:tailEnd/>
            </a:ln>
          </p:spPr>
          <p:txBody>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r>
                <a:rPr lang="en-GB" sz="1400">
                  <a:latin typeface="Times New Roman" pitchFamily="18" charset="0"/>
                  <a:cs typeface="Times New Roman" pitchFamily="18" charset="0"/>
                </a:rPr>
                <a:t>(7).</a:t>
              </a:r>
            </a:p>
            <a:p>
              <a:r>
                <a:rPr lang="en-GB" sz="1400" u="sng">
                  <a:latin typeface="Times New Roman" pitchFamily="18" charset="0"/>
                  <a:cs typeface="Times New Roman" pitchFamily="18" charset="0"/>
                </a:rPr>
                <a:t>Data Collection and  Analysis</a:t>
              </a:r>
              <a:endParaRPr lang="en-GB" sz="1400">
                <a:latin typeface="Times New Roman" pitchFamily="18" charset="0"/>
                <a:cs typeface="Times New Roman" pitchFamily="18" charset="0"/>
              </a:endParaRPr>
            </a:p>
            <a:p>
              <a:endParaRPr lang="en-GB" sz="1200">
                <a:latin typeface="Times New Roman" pitchFamily="18" charset="0"/>
              </a:endParaRPr>
            </a:p>
          </p:txBody>
        </p:sp>
        <p:sp>
          <p:nvSpPr>
            <p:cNvPr id="9235" name="Line 14"/>
            <p:cNvSpPr>
              <a:spLocks noChangeShapeType="1"/>
            </p:cNvSpPr>
            <p:nvPr/>
          </p:nvSpPr>
          <p:spPr bwMode="auto">
            <a:xfrm>
              <a:off x="7391400" y="2743200"/>
              <a:ext cx="457200" cy="3175"/>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36" name="Text Box 15"/>
            <p:cNvSpPr txBox="1">
              <a:spLocks noChangeArrowheads="1"/>
            </p:cNvSpPr>
            <p:nvPr/>
          </p:nvSpPr>
          <p:spPr bwMode="auto">
            <a:xfrm>
              <a:off x="7848600" y="4038600"/>
              <a:ext cx="1066800" cy="879475"/>
            </a:xfrm>
            <a:prstGeom prst="rect">
              <a:avLst/>
            </a:prstGeom>
            <a:solidFill>
              <a:schemeClr val="accent1"/>
            </a:solidFill>
            <a:ln w="9525">
              <a:solidFill>
                <a:schemeClr val="bg1"/>
              </a:solidFill>
              <a:miter lim="800000"/>
              <a:headEnd/>
              <a:tailEnd/>
            </a:ln>
          </p:spPr>
          <p:txBody>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r>
                <a:rPr lang="en-GB" sz="1400">
                  <a:latin typeface="Times New Roman" pitchFamily="18" charset="0"/>
                  <a:cs typeface="Times New Roman" pitchFamily="18" charset="0"/>
                </a:rPr>
                <a:t>(8)</a:t>
              </a:r>
            </a:p>
            <a:p>
              <a:r>
                <a:rPr lang="en-GB" sz="1400" u="sng">
                  <a:latin typeface="Times New Roman" pitchFamily="18" charset="0"/>
                  <a:cs typeface="Times New Roman" pitchFamily="18" charset="0"/>
                </a:rPr>
                <a:t>Deduction</a:t>
              </a:r>
            </a:p>
            <a:p>
              <a:endParaRPr lang="en-GB" sz="1400">
                <a:latin typeface="Times New Roman" pitchFamily="18" charset="0"/>
              </a:endParaRPr>
            </a:p>
          </p:txBody>
        </p:sp>
        <p:sp>
          <p:nvSpPr>
            <p:cNvPr id="9237" name="Line 19"/>
            <p:cNvSpPr>
              <a:spLocks noChangeShapeType="1"/>
            </p:cNvSpPr>
            <p:nvPr/>
          </p:nvSpPr>
          <p:spPr bwMode="auto">
            <a:xfrm>
              <a:off x="1143000" y="2286000"/>
              <a:ext cx="0" cy="16764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38" name="Line 21"/>
            <p:cNvSpPr>
              <a:spLocks noChangeShapeType="1"/>
            </p:cNvSpPr>
            <p:nvPr/>
          </p:nvSpPr>
          <p:spPr bwMode="auto">
            <a:xfrm flipH="1">
              <a:off x="1600200" y="4495800"/>
              <a:ext cx="6248400" cy="0"/>
            </a:xfrm>
            <a:prstGeom prst="line">
              <a:avLst/>
            </a:prstGeom>
            <a:noFill/>
            <a:ln w="349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39" name="Line 24"/>
            <p:cNvSpPr>
              <a:spLocks noChangeShapeType="1"/>
            </p:cNvSpPr>
            <p:nvPr/>
          </p:nvSpPr>
          <p:spPr bwMode="auto">
            <a:xfrm>
              <a:off x="8305800" y="3429000"/>
              <a:ext cx="0" cy="6096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240" name="Text Box 7"/>
            <p:cNvSpPr txBox="1">
              <a:spLocks noChangeArrowheads="1"/>
            </p:cNvSpPr>
            <p:nvPr/>
          </p:nvSpPr>
          <p:spPr bwMode="auto">
            <a:xfrm>
              <a:off x="3179401" y="4724400"/>
              <a:ext cx="990600" cy="1219199"/>
            </a:xfrm>
            <a:prstGeom prst="rect">
              <a:avLst/>
            </a:prstGeom>
            <a:solidFill>
              <a:schemeClr val="accent1"/>
            </a:solidFill>
            <a:ln w="9525">
              <a:solidFill>
                <a:schemeClr val="bg1"/>
              </a:solidFill>
              <a:miter lim="800000"/>
              <a:headEnd/>
              <a:tailEnd/>
            </a:ln>
          </p:spPr>
          <p:txBody>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r>
                <a:rPr lang="en-GB" sz="1200">
                  <a:latin typeface="Times New Roman" pitchFamily="18" charset="0"/>
                  <a:cs typeface="Times New Roman" pitchFamily="18" charset="0"/>
                </a:rPr>
                <a:t>(9).</a:t>
              </a:r>
            </a:p>
            <a:p>
              <a:endParaRPr lang="en-GB" sz="1200">
                <a:latin typeface="Times New Roman" pitchFamily="18" charset="0"/>
                <a:cs typeface="Times New Roman" pitchFamily="18" charset="0"/>
              </a:endParaRPr>
            </a:p>
            <a:p>
              <a:r>
                <a:rPr lang="en-GB" sz="1200" u="sng">
                  <a:latin typeface="Times New Roman" pitchFamily="18" charset="0"/>
                  <a:cs typeface="Times New Roman" pitchFamily="18" charset="0"/>
                </a:rPr>
                <a:t>Report Writing</a:t>
              </a:r>
            </a:p>
            <a:p>
              <a:endParaRPr lang="en-GB" sz="1400" u="sng">
                <a:latin typeface="Times New Roman" pitchFamily="18" charset="0"/>
              </a:endParaRPr>
            </a:p>
          </p:txBody>
        </p:sp>
        <p:sp>
          <p:nvSpPr>
            <p:cNvPr id="9241" name="Text Box 7"/>
            <p:cNvSpPr txBox="1">
              <a:spLocks noChangeArrowheads="1"/>
            </p:cNvSpPr>
            <p:nvPr/>
          </p:nvSpPr>
          <p:spPr bwMode="auto">
            <a:xfrm>
              <a:off x="4343400" y="4715164"/>
              <a:ext cx="1143000" cy="1228435"/>
            </a:xfrm>
            <a:prstGeom prst="rect">
              <a:avLst/>
            </a:prstGeom>
            <a:solidFill>
              <a:schemeClr val="accent1"/>
            </a:solidFill>
            <a:ln w="9525">
              <a:solidFill>
                <a:schemeClr val="bg1"/>
              </a:solidFill>
              <a:miter lim="800000"/>
              <a:headEnd/>
              <a:tailEnd/>
            </a:ln>
          </p:spPr>
          <p:txBody>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r>
                <a:rPr lang="en-GB" sz="1200">
                  <a:latin typeface="Times New Roman" pitchFamily="18" charset="0"/>
                  <a:cs typeface="Times New Roman" pitchFamily="18" charset="0"/>
                </a:rPr>
                <a:t>(10).</a:t>
              </a:r>
            </a:p>
            <a:p>
              <a:endParaRPr lang="en-GB" sz="1200">
                <a:latin typeface="Times New Roman" pitchFamily="18" charset="0"/>
                <a:cs typeface="Times New Roman" pitchFamily="18" charset="0"/>
              </a:endParaRPr>
            </a:p>
            <a:p>
              <a:r>
                <a:rPr lang="en-GB" sz="1200" u="sng">
                  <a:latin typeface="Times New Roman" pitchFamily="18" charset="0"/>
                  <a:cs typeface="Times New Roman" pitchFamily="18" charset="0"/>
                </a:rPr>
                <a:t>Report Presentation</a:t>
              </a:r>
            </a:p>
            <a:p>
              <a:endParaRPr lang="en-GB" sz="1400" u="sng">
                <a:latin typeface="Times New Roman" pitchFamily="18" charset="0"/>
              </a:endParaRPr>
            </a:p>
          </p:txBody>
        </p:sp>
        <p:sp>
          <p:nvSpPr>
            <p:cNvPr id="9242" name="Text Box 7"/>
            <p:cNvSpPr txBox="1">
              <a:spLocks noChangeArrowheads="1"/>
            </p:cNvSpPr>
            <p:nvPr/>
          </p:nvSpPr>
          <p:spPr bwMode="auto">
            <a:xfrm>
              <a:off x="5588000" y="4738255"/>
              <a:ext cx="990600" cy="1205343"/>
            </a:xfrm>
            <a:prstGeom prst="rect">
              <a:avLst/>
            </a:prstGeom>
            <a:solidFill>
              <a:schemeClr val="accent1"/>
            </a:solidFill>
            <a:ln w="9525">
              <a:solidFill>
                <a:schemeClr val="bg1"/>
              </a:solidFill>
              <a:miter lim="800000"/>
              <a:headEnd/>
              <a:tailEnd/>
            </a:ln>
          </p:spPr>
          <p:txBody>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r>
                <a:rPr lang="en-GB" sz="1200">
                  <a:latin typeface="Times New Roman" pitchFamily="18" charset="0"/>
                  <a:cs typeface="Times New Roman" pitchFamily="18" charset="0"/>
                </a:rPr>
                <a:t>(11).</a:t>
              </a:r>
            </a:p>
            <a:p>
              <a:endParaRPr lang="en-GB" sz="1200">
                <a:latin typeface="Times New Roman" pitchFamily="18" charset="0"/>
                <a:cs typeface="Times New Roman" pitchFamily="18" charset="0"/>
              </a:endParaRPr>
            </a:p>
            <a:p>
              <a:r>
                <a:rPr lang="en-GB" sz="1200" u="sng">
                  <a:latin typeface="Times New Roman" pitchFamily="18" charset="0"/>
                  <a:cs typeface="Times New Roman" pitchFamily="18" charset="0"/>
                </a:rPr>
                <a:t>Managerial Decision Making</a:t>
              </a:r>
              <a:endParaRPr lang="en-GB" sz="1400" u="sng">
                <a:latin typeface="Times New Roman" pitchFamily="18" charset="0"/>
                <a:cs typeface="Times New Roman" pitchFamily="18" charset="0"/>
              </a:endParaRPr>
            </a:p>
            <a:p>
              <a:endParaRPr lang="en-GB" sz="1400" u="sng">
                <a:latin typeface="Times New Roman" pitchFamily="18" charset="0"/>
              </a:endParaRPr>
            </a:p>
          </p:txBody>
        </p:sp>
        <p:sp>
          <p:nvSpPr>
            <p:cNvPr id="9243" name="Line 24"/>
            <p:cNvSpPr>
              <a:spLocks noChangeShapeType="1"/>
            </p:cNvSpPr>
            <p:nvPr/>
          </p:nvSpPr>
          <p:spPr bwMode="auto">
            <a:xfrm>
              <a:off x="3674701" y="4495800"/>
              <a:ext cx="0" cy="242456"/>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244" name="Line 6"/>
            <p:cNvSpPr>
              <a:spLocks noChangeShapeType="1"/>
            </p:cNvSpPr>
            <p:nvPr/>
          </p:nvSpPr>
          <p:spPr bwMode="auto">
            <a:xfrm>
              <a:off x="4170001" y="5339556"/>
              <a:ext cx="173400" cy="6927"/>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45" name="Line 6"/>
            <p:cNvSpPr>
              <a:spLocks noChangeShapeType="1"/>
            </p:cNvSpPr>
            <p:nvPr/>
          </p:nvSpPr>
          <p:spPr bwMode="auto">
            <a:xfrm>
              <a:off x="5461828" y="5317403"/>
              <a:ext cx="173400" cy="6927"/>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30" name="Right Arrow 29"/>
          <p:cNvSpPr/>
          <p:nvPr/>
        </p:nvSpPr>
        <p:spPr>
          <a:xfrm>
            <a:off x="2547938" y="3048000"/>
            <a:ext cx="346075" cy="301625"/>
          </a:xfrm>
          <a:prstGeom prst="rightArrow">
            <a:avLst/>
          </a:prstGeom>
          <a:solidFill>
            <a:srgbClr val="FF33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31395115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Types of Variables</a:t>
            </a:r>
            <a:endParaRPr lang="en-US" dirty="0"/>
          </a:p>
        </p:txBody>
      </p:sp>
      <p:sp>
        <p:nvSpPr>
          <p:cNvPr id="3" name="TextBox 2"/>
          <p:cNvSpPr txBox="1"/>
          <p:nvPr/>
        </p:nvSpPr>
        <p:spPr>
          <a:xfrm>
            <a:off x="1600200" y="1828800"/>
            <a:ext cx="1828800" cy="369332"/>
          </a:xfrm>
          <a:prstGeom prst="rect">
            <a:avLst/>
          </a:prstGeom>
          <a:noFill/>
        </p:spPr>
        <p:txBody>
          <a:bodyPr wrap="square" rtlCol="0">
            <a:spAutoFit/>
          </a:bodyPr>
          <a:lstStyle/>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2198132"/>
            <a:ext cx="5035550" cy="1536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403519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2"/>
          <p:cNvSpPr>
            <a:spLocks noGrp="1" noChangeArrowheads="1"/>
          </p:cNvSpPr>
          <p:nvPr>
            <p:ph type="title"/>
          </p:nvPr>
        </p:nvSpPr>
        <p:spPr>
          <a:xfrm>
            <a:off x="762000" y="609600"/>
            <a:ext cx="7696200" cy="608013"/>
          </a:xfrm>
        </p:spPr>
        <p:txBody>
          <a:bodyPr>
            <a:normAutofit fontScale="90000"/>
          </a:bodyPr>
          <a:lstStyle/>
          <a:p>
            <a:pPr algn="ctr" eaLnBrk="1" fontAlgn="auto" hangingPunct="1">
              <a:spcAft>
                <a:spcPts val="0"/>
              </a:spcAft>
              <a:defRPr/>
            </a:pPr>
            <a:r>
              <a:rPr lang="en-US" b="1" dirty="0" smtClean="0"/>
              <a:t>MODERATING VARIABLE </a:t>
            </a:r>
          </a:p>
        </p:txBody>
      </p:sp>
      <p:sp>
        <p:nvSpPr>
          <p:cNvPr id="17411" name="Rectangle 3"/>
          <p:cNvSpPr>
            <a:spLocks noGrp="1" noChangeArrowheads="1"/>
          </p:cNvSpPr>
          <p:nvPr>
            <p:ph idx="1"/>
          </p:nvPr>
        </p:nvSpPr>
        <p:spPr>
          <a:xfrm>
            <a:off x="452438" y="1447800"/>
            <a:ext cx="8229600" cy="5257800"/>
          </a:xfrm>
        </p:spPr>
        <p:txBody>
          <a:bodyPr/>
          <a:lstStyle/>
          <a:p>
            <a:pPr algn="just" eaLnBrk="1" hangingPunct="1">
              <a:lnSpc>
                <a:spcPct val="90000"/>
              </a:lnSpc>
            </a:pPr>
            <a:r>
              <a:rPr lang="en-US" sz="2200" b="1" smtClean="0">
                <a:solidFill>
                  <a:srgbClr val="002A7E"/>
                </a:solidFill>
              </a:rPr>
              <a:t>The moderating variable is one that has strong contingent effect on the independent – dependent variable relationship. The presence of the third variable modifies the originally expected relationship between the independent and dependent variables.</a:t>
            </a:r>
          </a:p>
          <a:p>
            <a:pPr algn="just" eaLnBrk="1" hangingPunct="1">
              <a:lnSpc>
                <a:spcPct val="90000"/>
              </a:lnSpc>
            </a:pPr>
            <a:r>
              <a:rPr lang="en-US" sz="2200" b="1" smtClean="0">
                <a:solidFill>
                  <a:srgbClr val="002A7E"/>
                </a:solidFill>
              </a:rPr>
              <a:t>Example 1:</a:t>
            </a:r>
          </a:p>
          <a:p>
            <a:pPr eaLnBrk="1" hangingPunct="1">
              <a:lnSpc>
                <a:spcPct val="90000"/>
              </a:lnSpc>
            </a:pPr>
            <a:r>
              <a:rPr lang="en-US" sz="2000" b="1" smtClean="0">
                <a:solidFill>
                  <a:srgbClr val="002A7E"/>
                </a:solidFill>
              </a:rPr>
              <a:t>Availability of Policy Guidelines </a:t>
            </a:r>
            <a:r>
              <a:rPr lang="en-US" sz="2000" b="1" smtClean="0">
                <a:solidFill>
                  <a:srgbClr val="002A7E"/>
                </a:solidFill>
                <a:sym typeface="Wingdings" pitchFamily="2" charset="2"/>
              </a:rPr>
              <a:t> Low Electricity Consumption</a:t>
            </a:r>
          </a:p>
          <a:p>
            <a:pPr eaLnBrk="1" hangingPunct="1">
              <a:lnSpc>
                <a:spcPct val="90000"/>
              </a:lnSpc>
              <a:buFont typeface="Wingdings" pitchFamily="2" charset="2"/>
              <a:buNone/>
            </a:pPr>
            <a:r>
              <a:rPr lang="en-US" sz="2200" b="1" smtClean="0">
                <a:solidFill>
                  <a:srgbClr val="002A7E"/>
                </a:solidFill>
              </a:rPr>
              <a:t>                            </a:t>
            </a:r>
            <a:r>
              <a:rPr lang="en-US" sz="1500" b="1" smtClean="0">
                <a:solidFill>
                  <a:srgbClr val="002A7E"/>
                </a:solidFill>
              </a:rPr>
              <a:t>Interest &amp; inclination of employees</a:t>
            </a:r>
          </a:p>
          <a:p>
            <a:pPr eaLnBrk="1" hangingPunct="1">
              <a:lnSpc>
                <a:spcPct val="90000"/>
              </a:lnSpc>
            </a:pPr>
            <a:r>
              <a:rPr lang="en-US" sz="2200" b="1" smtClean="0">
                <a:solidFill>
                  <a:srgbClr val="002A7E"/>
                </a:solidFill>
              </a:rPr>
              <a:t>Example 2:</a:t>
            </a:r>
          </a:p>
        </p:txBody>
      </p:sp>
      <p:grpSp>
        <p:nvGrpSpPr>
          <p:cNvPr id="17412" name="Group 11"/>
          <p:cNvGrpSpPr>
            <a:grpSpLocks/>
          </p:cNvGrpSpPr>
          <p:nvPr/>
        </p:nvGrpSpPr>
        <p:grpSpPr bwMode="auto">
          <a:xfrm>
            <a:off x="762000" y="4524375"/>
            <a:ext cx="6248400" cy="1757363"/>
            <a:chOff x="1219200" y="4811486"/>
            <a:chExt cx="6722962" cy="1758043"/>
          </a:xfrm>
        </p:grpSpPr>
        <p:sp>
          <p:nvSpPr>
            <p:cNvPr id="2" name="Rectangle 1"/>
            <p:cNvSpPr/>
            <p:nvPr/>
          </p:nvSpPr>
          <p:spPr>
            <a:xfrm>
              <a:off x="1219200" y="4811486"/>
              <a:ext cx="1600462" cy="6860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a:solidFill>
                    <a:srgbClr val="002A7E"/>
                  </a:solidFill>
                </a:rPr>
                <a:t>Workforce Diversity </a:t>
              </a:r>
              <a:endParaRPr lang="en-US" sz="1600" dirty="0">
                <a:solidFill>
                  <a:schemeClr val="tx1"/>
                </a:solidFill>
              </a:endParaRPr>
            </a:p>
          </p:txBody>
        </p:sp>
        <p:sp>
          <p:nvSpPr>
            <p:cNvPr id="3" name="Rounded Rectangle 2"/>
            <p:cNvSpPr/>
            <p:nvPr/>
          </p:nvSpPr>
          <p:spPr>
            <a:xfrm>
              <a:off x="6020584" y="4811486"/>
              <a:ext cx="1921578" cy="652715"/>
            </a:xfrm>
            <a:prstGeom prst="roundRect">
              <a:avLst>
                <a:gd name="adj" fmla="val 11667"/>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90000"/>
                </a:lnSpc>
                <a:defRPr/>
              </a:pPr>
              <a:r>
                <a:rPr lang="en-US" sz="1600" dirty="0">
                  <a:solidFill>
                    <a:srgbClr val="002A7E"/>
                  </a:solidFill>
                  <a:sym typeface="Wingdings" pitchFamily="2" charset="2"/>
                </a:rPr>
                <a:t>Organizational Effectiveness</a:t>
              </a:r>
              <a:endParaRPr lang="en-US" sz="1600" dirty="0">
                <a:solidFill>
                  <a:schemeClr val="tx1"/>
                </a:solidFill>
                <a:sym typeface="Wingdings" pitchFamily="2" charset="2"/>
              </a:endParaRPr>
            </a:p>
          </p:txBody>
        </p:sp>
        <p:sp>
          <p:nvSpPr>
            <p:cNvPr id="4" name="Flowchart: Decision 3"/>
            <p:cNvSpPr/>
            <p:nvPr/>
          </p:nvSpPr>
          <p:spPr>
            <a:xfrm>
              <a:off x="3429442" y="5638894"/>
              <a:ext cx="2275149" cy="930635"/>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rgbClr val="002A7E"/>
                  </a:solidFill>
                </a:rPr>
                <a:t>Managerial Expertise</a:t>
              </a:r>
              <a:endParaRPr lang="en-US" sz="1200" dirty="0">
                <a:solidFill>
                  <a:schemeClr val="tx1"/>
                </a:solidFill>
              </a:endParaRPr>
            </a:p>
          </p:txBody>
        </p:sp>
        <p:cxnSp>
          <p:nvCxnSpPr>
            <p:cNvPr id="6" name="Straight Arrow Connector 5"/>
            <p:cNvCxnSpPr>
              <a:stCxn id="2" idx="3"/>
              <a:endCxn id="3" idx="1"/>
            </p:cNvCxnSpPr>
            <p:nvPr/>
          </p:nvCxnSpPr>
          <p:spPr>
            <a:xfrm flipV="1">
              <a:off x="2819662" y="5138638"/>
              <a:ext cx="3200922" cy="15881"/>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stCxn id="4" idx="0"/>
            </p:cNvCxnSpPr>
            <p:nvPr/>
          </p:nvCxnSpPr>
          <p:spPr>
            <a:xfrm flipV="1">
              <a:off x="4567016" y="5146579"/>
              <a:ext cx="0" cy="492315"/>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543880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3600" dirty="0" smtClean="0"/>
              <a:t>The Effects of Moderating Variable</a:t>
            </a:r>
            <a:endParaRPr lang="en-US" sz="3600" dirty="0"/>
          </a:p>
        </p:txBody>
      </p:sp>
      <p:cxnSp>
        <p:nvCxnSpPr>
          <p:cNvPr id="7" name="Straight Arrow Connector 6"/>
          <p:cNvCxnSpPr/>
          <p:nvPr/>
        </p:nvCxnSpPr>
        <p:spPr>
          <a:xfrm>
            <a:off x="2819400" y="4419600"/>
            <a:ext cx="33528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2819400" y="1905000"/>
            <a:ext cx="0" cy="25146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3505200" y="2514600"/>
            <a:ext cx="1219200" cy="1143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3429000" y="3238500"/>
            <a:ext cx="1905000" cy="1905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4543425" y="4648200"/>
            <a:ext cx="2178050" cy="338138"/>
          </a:xfrm>
          <a:prstGeom prst="rect">
            <a:avLst/>
          </a:prstGeom>
        </p:spPr>
        <p:txBody>
          <a:bodyPr wrap="none">
            <a:spAutoFit/>
          </a:bodyPr>
          <a:lstStyle/>
          <a:p>
            <a:pPr algn="ctr">
              <a:defRPr/>
            </a:pPr>
            <a:r>
              <a:rPr lang="en-US" sz="1600" dirty="0">
                <a:solidFill>
                  <a:schemeClr val="accent6">
                    <a:lumMod val="75000"/>
                  </a:schemeClr>
                </a:solidFill>
              </a:rPr>
              <a:t>Workforce Diversity </a:t>
            </a:r>
          </a:p>
        </p:txBody>
      </p:sp>
      <p:sp>
        <p:nvSpPr>
          <p:cNvPr id="18" name="Rectangle 17"/>
          <p:cNvSpPr/>
          <p:nvPr/>
        </p:nvSpPr>
        <p:spPr>
          <a:xfrm>
            <a:off x="927100" y="2362200"/>
            <a:ext cx="1611313" cy="534988"/>
          </a:xfrm>
          <a:prstGeom prst="rect">
            <a:avLst/>
          </a:prstGeom>
        </p:spPr>
        <p:txBody>
          <a:bodyPr wrap="none">
            <a:spAutoFit/>
          </a:bodyPr>
          <a:lstStyle/>
          <a:p>
            <a:pPr algn="ctr" eaLnBrk="1" hangingPunct="1">
              <a:lnSpc>
                <a:spcPct val="90000"/>
              </a:lnSpc>
              <a:defRPr/>
            </a:pPr>
            <a:r>
              <a:rPr lang="en-US" sz="1600" dirty="0">
                <a:solidFill>
                  <a:schemeClr val="accent6">
                    <a:lumMod val="75000"/>
                  </a:schemeClr>
                </a:solidFill>
                <a:sym typeface="Wingdings" pitchFamily="2" charset="2"/>
              </a:rPr>
              <a:t>Organizational</a:t>
            </a:r>
          </a:p>
          <a:p>
            <a:pPr algn="ctr" eaLnBrk="1" hangingPunct="1">
              <a:lnSpc>
                <a:spcPct val="90000"/>
              </a:lnSpc>
              <a:defRPr/>
            </a:pPr>
            <a:r>
              <a:rPr lang="en-US" sz="1600" dirty="0">
                <a:solidFill>
                  <a:schemeClr val="accent6">
                    <a:lumMod val="75000"/>
                  </a:schemeClr>
                </a:solidFill>
                <a:sym typeface="Wingdings" pitchFamily="2" charset="2"/>
              </a:rPr>
              <a:t> Effectiveness</a:t>
            </a:r>
          </a:p>
        </p:txBody>
      </p:sp>
      <p:sp>
        <p:nvSpPr>
          <p:cNvPr id="21" name="Rectangle 20"/>
          <p:cNvSpPr/>
          <p:nvPr/>
        </p:nvSpPr>
        <p:spPr>
          <a:xfrm>
            <a:off x="6724650" y="2868613"/>
            <a:ext cx="1257300" cy="585787"/>
          </a:xfrm>
          <a:prstGeom prst="rect">
            <a:avLst/>
          </a:prstGeom>
        </p:spPr>
        <p:txBody>
          <a:bodyPr wrap="none">
            <a:spAutoFit/>
          </a:bodyPr>
          <a:lstStyle/>
          <a:p>
            <a:pPr algn="ctr">
              <a:defRPr/>
            </a:pPr>
            <a:r>
              <a:rPr lang="en-US" sz="1600" dirty="0">
                <a:solidFill>
                  <a:schemeClr val="accent6">
                    <a:lumMod val="75000"/>
                  </a:schemeClr>
                </a:solidFill>
              </a:rPr>
              <a:t>Managerial</a:t>
            </a:r>
          </a:p>
          <a:p>
            <a:pPr algn="ctr">
              <a:defRPr/>
            </a:pPr>
            <a:r>
              <a:rPr lang="en-US" sz="1600" dirty="0">
                <a:solidFill>
                  <a:schemeClr val="accent6">
                    <a:lumMod val="75000"/>
                  </a:schemeClr>
                </a:solidFill>
              </a:rPr>
              <a:t> Expertise</a:t>
            </a:r>
          </a:p>
        </p:txBody>
      </p:sp>
      <p:sp>
        <p:nvSpPr>
          <p:cNvPr id="18442" name="TextBox 21"/>
          <p:cNvSpPr txBox="1">
            <a:spLocks noChangeArrowheads="1"/>
          </p:cNvSpPr>
          <p:nvPr/>
        </p:nvSpPr>
        <p:spPr bwMode="auto">
          <a:xfrm>
            <a:off x="5029200" y="3333750"/>
            <a:ext cx="228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r>
              <a:rPr lang="en-US" sz="1400"/>
              <a:t>a</a:t>
            </a:r>
          </a:p>
        </p:txBody>
      </p:sp>
      <p:sp>
        <p:nvSpPr>
          <p:cNvPr id="18443" name="TextBox 22"/>
          <p:cNvSpPr txBox="1">
            <a:spLocks noChangeArrowheads="1"/>
          </p:cNvSpPr>
          <p:nvPr/>
        </p:nvSpPr>
        <p:spPr bwMode="auto">
          <a:xfrm>
            <a:off x="4643438" y="2619375"/>
            <a:ext cx="304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r>
              <a:rPr lang="en-US" sz="1400"/>
              <a:t>b</a:t>
            </a:r>
          </a:p>
        </p:txBody>
      </p:sp>
      <p:cxnSp>
        <p:nvCxnSpPr>
          <p:cNvPr id="25" name="Curved Connector 24"/>
          <p:cNvCxnSpPr/>
          <p:nvPr/>
        </p:nvCxnSpPr>
        <p:spPr>
          <a:xfrm rot="16200000" flipV="1">
            <a:off x="4262438" y="2959100"/>
            <a:ext cx="560387" cy="188913"/>
          </a:xfrm>
          <a:prstGeom prst="curvedConnector3">
            <a:avLst>
              <a:gd name="adj1" fmla="val 50000"/>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39" idx="1"/>
          </p:cNvCxnSpPr>
          <p:nvPr/>
        </p:nvCxnSpPr>
        <p:spPr>
          <a:xfrm flipH="1">
            <a:off x="4495800" y="1795463"/>
            <a:ext cx="2382838" cy="12573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6878638" y="1533525"/>
            <a:ext cx="1260475" cy="523875"/>
          </a:xfrm>
          <a:prstGeom prst="rect">
            <a:avLst/>
          </a:prstGeom>
          <a:noFill/>
        </p:spPr>
        <p:txBody>
          <a:bodyPr>
            <a:spAutoFit/>
          </a:bodyPr>
          <a:lstStyle/>
          <a:p>
            <a:pPr>
              <a:defRPr/>
            </a:pPr>
            <a:r>
              <a:rPr lang="en-US" sz="1400" dirty="0">
                <a:solidFill>
                  <a:schemeClr val="accent6">
                    <a:lumMod val="75000"/>
                  </a:schemeClr>
                </a:solidFill>
              </a:rPr>
              <a:t>Moderating Effect</a:t>
            </a:r>
          </a:p>
        </p:txBody>
      </p:sp>
    </p:spTree>
    <p:extLst>
      <p:ext uri="{BB962C8B-B14F-4D97-AF65-F5344CB8AC3E}">
        <p14:creationId xmlns:p14="http://schemas.microsoft.com/office/powerpoint/2010/main" val="15457760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2"/>
          <p:cNvSpPr>
            <a:spLocks noGrp="1" noChangeArrowheads="1"/>
          </p:cNvSpPr>
          <p:nvPr>
            <p:ph type="title"/>
          </p:nvPr>
        </p:nvSpPr>
        <p:spPr>
          <a:xfrm>
            <a:off x="838200" y="685800"/>
            <a:ext cx="7696200" cy="608013"/>
          </a:xfrm>
        </p:spPr>
        <p:txBody>
          <a:bodyPr/>
          <a:lstStyle/>
          <a:p>
            <a:pPr algn="ctr" eaLnBrk="1" fontAlgn="auto" hangingPunct="1">
              <a:spcAft>
                <a:spcPts val="0"/>
              </a:spcAft>
              <a:defRPr/>
            </a:pPr>
            <a:r>
              <a:rPr lang="en-US" sz="3100" b="1" dirty="0" smtClean="0"/>
              <a:t>INTERVENING/MEDIATING VARIABLE</a:t>
            </a:r>
          </a:p>
        </p:txBody>
      </p:sp>
      <p:sp>
        <p:nvSpPr>
          <p:cNvPr id="22531" name="Rectangle 3"/>
          <p:cNvSpPr>
            <a:spLocks noGrp="1" noChangeArrowheads="1"/>
          </p:cNvSpPr>
          <p:nvPr>
            <p:ph idx="1"/>
          </p:nvPr>
        </p:nvSpPr>
        <p:spPr>
          <a:xfrm>
            <a:off x="457200" y="1447800"/>
            <a:ext cx="8229600" cy="2667000"/>
          </a:xfrm>
        </p:spPr>
        <p:txBody>
          <a:bodyPr/>
          <a:lstStyle/>
          <a:p>
            <a:pPr eaLnBrk="1" hangingPunct="1">
              <a:lnSpc>
                <a:spcPct val="90000"/>
              </a:lnSpc>
              <a:defRPr/>
            </a:pPr>
            <a:r>
              <a:rPr lang="en-US" b="1" dirty="0" smtClean="0"/>
              <a:t>An intervening variable is one that surfaces between the time the independent  variable operate to influence the dependent variable and the impact on the dependent variable is actually felt.</a:t>
            </a:r>
          </a:p>
          <a:p>
            <a:pPr eaLnBrk="1" hangingPunct="1">
              <a:lnSpc>
                <a:spcPct val="90000"/>
              </a:lnSpc>
              <a:defRPr/>
            </a:pPr>
            <a:r>
              <a:rPr lang="en-US" sz="1800" b="1" dirty="0" smtClean="0"/>
              <a:t>Workforce diversity-&gt; creative synergy -&gt;organizational effectiveness </a:t>
            </a:r>
          </a:p>
          <a:p>
            <a:pPr marL="0" indent="0" eaLnBrk="1" hangingPunct="1">
              <a:lnSpc>
                <a:spcPct val="90000"/>
              </a:lnSpc>
              <a:buFont typeface="Arial" charset="0"/>
              <a:buNone/>
              <a:defRPr/>
            </a:pPr>
            <a:r>
              <a:rPr lang="en-US" sz="1800" b="1" dirty="0" smtClean="0"/>
              <a:t>                    (managerial expertise)</a:t>
            </a:r>
          </a:p>
          <a:p>
            <a:pPr eaLnBrk="1" hangingPunct="1">
              <a:lnSpc>
                <a:spcPct val="90000"/>
              </a:lnSpc>
              <a:defRPr/>
            </a:pPr>
            <a:endParaRPr lang="en-US" b="1" dirty="0"/>
          </a:p>
          <a:p>
            <a:pPr eaLnBrk="1" hangingPunct="1">
              <a:lnSpc>
                <a:spcPct val="90000"/>
              </a:lnSpc>
              <a:defRPr/>
            </a:pPr>
            <a:endParaRPr lang="en-US" b="1" dirty="0" smtClean="0"/>
          </a:p>
        </p:txBody>
      </p:sp>
      <p:grpSp>
        <p:nvGrpSpPr>
          <p:cNvPr id="19460" name="Group 11"/>
          <p:cNvGrpSpPr>
            <a:grpSpLocks/>
          </p:cNvGrpSpPr>
          <p:nvPr/>
        </p:nvGrpSpPr>
        <p:grpSpPr bwMode="auto">
          <a:xfrm>
            <a:off x="609600" y="3581400"/>
            <a:ext cx="6477000" cy="685800"/>
            <a:chOff x="533400" y="4191000"/>
            <a:chExt cx="6477000" cy="685800"/>
          </a:xfrm>
        </p:grpSpPr>
        <p:sp>
          <p:nvSpPr>
            <p:cNvPr id="2" name="Rectangle 1"/>
            <p:cNvSpPr/>
            <p:nvPr/>
          </p:nvSpPr>
          <p:spPr>
            <a:xfrm>
              <a:off x="533400" y="4191000"/>
              <a:ext cx="15240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rgbClr val="002060"/>
                  </a:solidFill>
                </a:rPr>
                <a:t>Pay Increase</a:t>
              </a:r>
            </a:p>
          </p:txBody>
        </p:sp>
        <p:sp>
          <p:nvSpPr>
            <p:cNvPr id="3" name="Flowchart: Data 2"/>
            <p:cNvSpPr/>
            <p:nvPr/>
          </p:nvSpPr>
          <p:spPr>
            <a:xfrm>
              <a:off x="2743200" y="4213225"/>
              <a:ext cx="1828800" cy="609600"/>
            </a:xfrm>
            <a:prstGeom prst="flowChartInputOutpu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solidFill>
                    <a:srgbClr val="002060"/>
                  </a:solidFill>
                </a:rPr>
                <a:t>Employee Motivation</a:t>
              </a:r>
            </a:p>
          </p:txBody>
        </p:sp>
        <p:sp>
          <p:nvSpPr>
            <p:cNvPr id="4" name="Flowchart: Alternate Process 3"/>
            <p:cNvSpPr/>
            <p:nvPr/>
          </p:nvSpPr>
          <p:spPr>
            <a:xfrm>
              <a:off x="5257800" y="4191000"/>
              <a:ext cx="1752600" cy="685800"/>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a:solidFill>
                    <a:srgbClr val="002060"/>
                  </a:solidFill>
                </a:rPr>
                <a:t>Worker Productivity</a:t>
              </a:r>
            </a:p>
          </p:txBody>
        </p:sp>
        <p:cxnSp>
          <p:nvCxnSpPr>
            <p:cNvPr id="6" name="Straight Arrow Connector 5"/>
            <p:cNvCxnSpPr>
              <a:stCxn id="2" idx="3"/>
              <a:endCxn id="3" idx="2"/>
            </p:cNvCxnSpPr>
            <p:nvPr/>
          </p:nvCxnSpPr>
          <p:spPr>
            <a:xfrm>
              <a:off x="2057400" y="4495800"/>
              <a:ext cx="868363" cy="22225"/>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a:stCxn id="3" idx="5"/>
              <a:endCxn id="4" idx="1"/>
            </p:cNvCxnSpPr>
            <p:nvPr/>
          </p:nvCxnSpPr>
          <p:spPr>
            <a:xfrm>
              <a:off x="4389438" y="4518025"/>
              <a:ext cx="868362" cy="15875"/>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19461" name="TextBox 12"/>
          <p:cNvSpPr txBox="1">
            <a:spLocks noChangeArrowheads="1"/>
          </p:cNvSpPr>
          <p:nvPr/>
        </p:nvSpPr>
        <p:spPr bwMode="auto">
          <a:xfrm>
            <a:off x="152400" y="4572000"/>
            <a:ext cx="65928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r>
              <a:rPr lang="en-US" sz="2000">
                <a:solidFill>
                  <a:srgbClr val="002060"/>
                </a:solidFill>
              </a:rPr>
              <a:t>Time </a:t>
            </a:r>
            <a:r>
              <a:rPr lang="en-US">
                <a:solidFill>
                  <a:srgbClr val="002060"/>
                </a:solidFill>
              </a:rPr>
              <a:t>       t1                             t2                                          t3  </a:t>
            </a:r>
          </a:p>
        </p:txBody>
      </p:sp>
    </p:spTree>
    <p:extLst>
      <p:ext uri="{BB962C8B-B14F-4D97-AF65-F5344CB8AC3E}">
        <p14:creationId xmlns:p14="http://schemas.microsoft.com/office/powerpoint/2010/main" val="36651865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2"/>
          <p:cNvSpPr>
            <a:spLocks noGrp="1" noChangeArrowheads="1"/>
          </p:cNvSpPr>
          <p:nvPr>
            <p:ph type="title"/>
          </p:nvPr>
        </p:nvSpPr>
        <p:spPr>
          <a:xfrm>
            <a:off x="762000" y="914400"/>
            <a:ext cx="7696200" cy="608013"/>
          </a:xfrm>
        </p:spPr>
        <p:txBody>
          <a:bodyPr>
            <a:normAutofit fontScale="90000"/>
          </a:bodyPr>
          <a:lstStyle/>
          <a:p>
            <a:pPr algn="ctr" eaLnBrk="1" fontAlgn="auto" hangingPunct="1">
              <a:spcAft>
                <a:spcPts val="0"/>
              </a:spcAft>
              <a:defRPr/>
            </a:pPr>
            <a:r>
              <a:rPr lang="en-US" dirty="0" smtClean="0">
                <a:solidFill>
                  <a:schemeClr val="tx1"/>
                </a:solidFill>
              </a:rPr>
              <a:t>THEORETICAL FRAMEWORK</a:t>
            </a:r>
          </a:p>
        </p:txBody>
      </p:sp>
      <p:sp>
        <p:nvSpPr>
          <p:cNvPr id="24579" name="Rectangle 3"/>
          <p:cNvSpPr>
            <a:spLocks noGrp="1" noChangeArrowheads="1"/>
          </p:cNvSpPr>
          <p:nvPr>
            <p:ph idx="1"/>
          </p:nvPr>
        </p:nvSpPr>
        <p:spPr>
          <a:xfrm>
            <a:off x="762000" y="1752600"/>
            <a:ext cx="7848600" cy="4800600"/>
          </a:xfrm>
        </p:spPr>
        <p:txBody>
          <a:bodyPr/>
          <a:lstStyle/>
          <a:p>
            <a:pPr marL="381000" indent="-381000" eaLnBrk="1" hangingPunct="1">
              <a:lnSpc>
                <a:spcPct val="80000"/>
              </a:lnSpc>
              <a:defRPr/>
            </a:pPr>
            <a:r>
              <a:rPr lang="en-US" sz="2000" b="1" dirty="0" smtClean="0"/>
              <a:t>The theoretical framework is the foundation on which the entire research project is based. It is logically developed, described  and elaborated network of association among variables that have been identified  through such processes as interviews, observations and literature survey.</a:t>
            </a:r>
          </a:p>
          <a:p>
            <a:pPr marL="381000" indent="-381000" eaLnBrk="1" hangingPunct="1">
              <a:lnSpc>
                <a:spcPct val="80000"/>
              </a:lnSpc>
              <a:buFont typeface="Wingdings" pitchFamily="2" charset="2"/>
              <a:buNone/>
              <a:defRPr/>
            </a:pPr>
            <a:endParaRPr lang="en-US" sz="2000" b="1" dirty="0" smtClean="0"/>
          </a:p>
          <a:p>
            <a:pPr marL="381000" indent="-381000" eaLnBrk="1" hangingPunct="1">
              <a:lnSpc>
                <a:spcPct val="80000"/>
              </a:lnSpc>
              <a:buClr>
                <a:schemeClr val="tx1"/>
              </a:buClr>
              <a:buFont typeface="Wingdings" pitchFamily="2" charset="2"/>
              <a:buNone/>
              <a:defRPr/>
            </a:pPr>
            <a:r>
              <a:rPr lang="en-US" sz="2000" b="1" dirty="0" smtClean="0"/>
              <a:t>     </a:t>
            </a:r>
            <a:r>
              <a:rPr lang="en-US" sz="2000" b="1" dirty="0" smtClean="0">
                <a:solidFill>
                  <a:srgbClr val="002060"/>
                </a:solidFill>
              </a:rPr>
              <a:t>The components of theoretical frame are</a:t>
            </a:r>
          </a:p>
          <a:p>
            <a:pPr marL="457200" indent="-457200" eaLnBrk="1" hangingPunct="1">
              <a:lnSpc>
                <a:spcPct val="80000"/>
              </a:lnSpc>
              <a:buClr>
                <a:schemeClr val="tx1"/>
              </a:buClr>
              <a:buFont typeface="+mj-lt"/>
              <a:buAutoNum type="arabicPeriod"/>
              <a:defRPr/>
            </a:pPr>
            <a:r>
              <a:rPr lang="en-US" sz="2000" b="1" dirty="0" smtClean="0">
                <a:solidFill>
                  <a:srgbClr val="002060"/>
                </a:solidFill>
              </a:rPr>
              <a:t>The variables.</a:t>
            </a:r>
          </a:p>
          <a:p>
            <a:pPr marL="457200" indent="-457200" eaLnBrk="1" hangingPunct="1">
              <a:lnSpc>
                <a:spcPct val="80000"/>
              </a:lnSpc>
              <a:buClr>
                <a:schemeClr val="tx1"/>
              </a:buClr>
              <a:buFont typeface="+mj-lt"/>
              <a:buAutoNum type="arabicPeriod"/>
              <a:defRPr/>
            </a:pPr>
            <a:r>
              <a:rPr lang="en-US" sz="2000" b="1" dirty="0" smtClean="0">
                <a:solidFill>
                  <a:srgbClr val="002060"/>
                </a:solidFill>
              </a:rPr>
              <a:t>The relationship between variables.</a:t>
            </a:r>
          </a:p>
          <a:p>
            <a:pPr marL="457200" indent="-457200" eaLnBrk="1" hangingPunct="1">
              <a:lnSpc>
                <a:spcPct val="80000"/>
              </a:lnSpc>
              <a:buClr>
                <a:schemeClr val="tx1"/>
              </a:buClr>
              <a:buFont typeface="+mj-lt"/>
              <a:buAutoNum type="arabicPeriod"/>
              <a:defRPr/>
            </a:pPr>
            <a:r>
              <a:rPr lang="en-US" sz="2000" b="1" dirty="0" smtClean="0">
                <a:solidFill>
                  <a:srgbClr val="002060"/>
                </a:solidFill>
              </a:rPr>
              <a:t>The nature of the direction of the relationship.</a:t>
            </a:r>
          </a:p>
          <a:p>
            <a:pPr marL="457200" indent="-457200" eaLnBrk="1" hangingPunct="1">
              <a:lnSpc>
                <a:spcPct val="80000"/>
              </a:lnSpc>
              <a:buClr>
                <a:schemeClr val="tx1"/>
              </a:buClr>
              <a:buFont typeface="+mj-lt"/>
              <a:buAutoNum type="arabicPeriod"/>
              <a:defRPr/>
            </a:pPr>
            <a:r>
              <a:rPr lang="en-US" sz="2000" b="1" dirty="0" smtClean="0">
                <a:solidFill>
                  <a:srgbClr val="002060"/>
                </a:solidFill>
              </a:rPr>
              <a:t>Explanation why this relationship exists.</a:t>
            </a:r>
          </a:p>
          <a:p>
            <a:pPr marL="457200" indent="-457200" eaLnBrk="1" hangingPunct="1">
              <a:lnSpc>
                <a:spcPct val="80000"/>
              </a:lnSpc>
              <a:buClr>
                <a:schemeClr val="tx1"/>
              </a:buClr>
              <a:buFont typeface="+mj-lt"/>
              <a:buAutoNum type="arabicPeriod"/>
              <a:defRPr/>
            </a:pPr>
            <a:r>
              <a:rPr lang="en-US" sz="2000" b="1" dirty="0" smtClean="0">
                <a:solidFill>
                  <a:srgbClr val="002060"/>
                </a:solidFill>
              </a:rPr>
              <a:t>A schematic diagram.</a:t>
            </a:r>
          </a:p>
        </p:txBody>
      </p:sp>
    </p:spTree>
    <p:extLst>
      <p:ext uri="{BB962C8B-B14F-4D97-AF65-F5344CB8AC3E}">
        <p14:creationId xmlns:p14="http://schemas.microsoft.com/office/powerpoint/2010/main" val="42738072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285750" indent="-285750" eaLnBrk="1" fontAlgn="auto" hangingPunct="1">
              <a:spcBef>
                <a:spcPts val="0"/>
              </a:spcBef>
              <a:spcAft>
                <a:spcPts val="0"/>
              </a:spcAft>
              <a:defRPr/>
            </a:pPr>
            <a:r>
              <a:rPr lang="en-US" sz="1700" b="1" u="sng" spc="0" dirty="0">
                <a:ea typeface="+mn-ea"/>
                <a:cs typeface="+mn-cs"/>
              </a:rPr>
              <a:t>Theoretical Framework – A Real Life Example</a:t>
            </a:r>
            <a:r>
              <a:rPr lang="en-US" sz="1700" b="1" spc="0" dirty="0">
                <a:ea typeface="+mn-ea"/>
                <a:cs typeface="+mn-cs"/>
              </a:rPr>
              <a:t/>
            </a:r>
            <a:br>
              <a:rPr lang="en-US" sz="1700" b="1" spc="0" dirty="0">
                <a:ea typeface="+mn-ea"/>
                <a:cs typeface="+mn-cs"/>
              </a:rPr>
            </a:br>
            <a:endParaRPr lang="en-US" dirty="0"/>
          </a:p>
        </p:txBody>
      </p:sp>
      <p:sp>
        <p:nvSpPr>
          <p:cNvPr id="3" name="Rectangle 2"/>
          <p:cNvSpPr/>
          <p:nvPr/>
        </p:nvSpPr>
        <p:spPr>
          <a:xfrm>
            <a:off x="1447800" y="1676400"/>
            <a:ext cx="16764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rgbClr val="7030A0"/>
                </a:solidFill>
              </a:rPr>
              <a:t>Communication Among Cockpit Members </a:t>
            </a:r>
          </a:p>
        </p:txBody>
      </p:sp>
      <p:sp>
        <p:nvSpPr>
          <p:cNvPr id="4" name="Rectangle 3"/>
          <p:cNvSpPr/>
          <p:nvPr/>
        </p:nvSpPr>
        <p:spPr>
          <a:xfrm>
            <a:off x="1447800" y="2743200"/>
            <a:ext cx="16764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rgbClr val="7030A0"/>
                </a:solidFill>
              </a:rPr>
              <a:t>Communication Between Ground Control and Cockpit</a:t>
            </a:r>
          </a:p>
        </p:txBody>
      </p:sp>
      <p:sp>
        <p:nvSpPr>
          <p:cNvPr id="5" name="Rectangle 4"/>
          <p:cNvSpPr/>
          <p:nvPr/>
        </p:nvSpPr>
        <p:spPr>
          <a:xfrm>
            <a:off x="1447800" y="3810000"/>
            <a:ext cx="16764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rgbClr val="7030A0"/>
                </a:solidFill>
              </a:rPr>
              <a:t>Decentralization</a:t>
            </a:r>
          </a:p>
        </p:txBody>
      </p:sp>
      <p:sp>
        <p:nvSpPr>
          <p:cNvPr id="6" name="Rectangle 5"/>
          <p:cNvSpPr/>
          <p:nvPr/>
        </p:nvSpPr>
        <p:spPr>
          <a:xfrm>
            <a:off x="1447800" y="5029200"/>
            <a:ext cx="16764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rgbClr val="7030A0"/>
                </a:solidFill>
              </a:rPr>
              <a:t>Training of Cockpit Crew</a:t>
            </a:r>
          </a:p>
        </p:txBody>
      </p:sp>
      <p:sp>
        <p:nvSpPr>
          <p:cNvPr id="7" name="Rounded Rectangle 6"/>
          <p:cNvSpPr/>
          <p:nvPr/>
        </p:nvSpPr>
        <p:spPr>
          <a:xfrm>
            <a:off x="5791200" y="2743200"/>
            <a:ext cx="1828800"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solidFill>
                  <a:srgbClr val="7030A0"/>
                </a:solidFill>
              </a:rPr>
              <a:t>Air safety Violations</a:t>
            </a:r>
          </a:p>
        </p:txBody>
      </p:sp>
      <p:sp>
        <p:nvSpPr>
          <p:cNvPr id="8" name="Flowchart: Data 7"/>
          <p:cNvSpPr/>
          <p:nvPr/>
        </p:nvSpPr>
        <p:spPr>
          <a:xfrm>
            <a:off x="3543300" y="5029200"/>
            <a:ext cx="1828800" cy="609600"/>
          </a:xfrm>
          <a:prstGeom prst="flowChartInputOutpu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100" dirty="0">
                <a:solidFill>
                  <a:srgbClr val="7030A0"/>
                </a:solidFill>
              </a:rPr>
              <a:t>Nervousness and Diffidence</a:t>
            </a:r>
          </a:p>
        </p:txBody>
      </p:sp>
      <p:cxnSp>
        <p:nvCxnSpPr>
          <p:cNvPr id="10" name="Straight Arrow Connector 9"/>
          <p:cNvCxnSpPr>
            <a:stCxn id="3" idx="3"/>
            <a:endCxn id="7" idx="1"/>
          </p:cNvCxnSpPr>
          <p:nvPr/>
        </p:nvCxnSpPr>
        <p:spPr>
          <a:xfrm>
            <a:off x="3124200" y="1981200"/>
            <a:ext cx="2667000" cy="11049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stCxn id="4" idx="3"/>
            <a:endCxn id="7" idx="1"/>
          </p:cNvCxnSpPr>
          <p:nvPr/>
        </p:nvCxnSpPr>
        <p:spPr>
          <a:xfrm>
            <a:off x="3124200" y="3048000"/>
            <a:ext cx="2667000" cy="381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5" idx="3"/>
            <a:endCxn id="7" idx="1"/>
          </p:cNvCxnSpPr>
          <p:nvPr/>
        </p:nvCxnSpPr>
        <p:spPr>
          <a:xfrm flipV="1">
            <a:off x="3124200" y="3086100"/>
            <a:ext cx="2667000" cy="1066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6" idx="3"/>
            <a:endCxn id="8" idx="2"/>
          </p:cNvCxnSpPr>
          <p:nvPr/>
        </p:nvCxnSpPr>
        <p:spPr>
          <a:xfrm>
            <a:off x="3124200" y="5334000"/>
            <a:ext cx="601663"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8" idx="5"/>
          </p:cNvCxnSpPr>
          <p:nvPr/>
        </p:nvCxnSpPr>
        <p:spPr>
          <a:xfrm flipV="1">
            <a:off x="5189538" y="3024188"/>
            <a:ext cx="601662" cy="23098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65460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457200"/>
          </a:xfrm>
        </p:spPr>
        <p:txBody>
          <a:bodyPr>
            <a:normAutofit/>
          </a:bodyPr>
          <a:lstStyle/>
          <a:p>
            <a:pPr>
              <a:defRPr/>
            </a:pPr>
            <a:r>
              <a:rPr lang="en-US" sz="2400" u="sng" dirty="0" smtClean="0"/>
              <a:t>Example 2</a:t>
            </a:r>
            <a:endParaRPr lang="en-US" sz="2400" u="sng" dirty="0"/>
          </a:p>
        </p:txBody>
      </p:sp>
      <p:sp>
        <p:nvSpPr>
          <p:cNvPr id="3" name="Rectangle 2"/>
          <p:cNvSpPr/>
          <p:nvPr/>
        </p:nvSpPr>
        <p:spPr>
          <a:xfrm>
            <a:off x="1447800" y="1752600"/>
            <a:ext cx="13716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Integrating</a:t>
            </a:r>
            <a:endParaRPr lang="en-US" dirty="0"/>
          </a:p>
        </p:txBody>
      </p:sp>
      <p:sp>
        <p:nvSpPr>
          <p:cNvPr id="4" name="Rectangle 3"/>
          <p:cNvSpPr/>
          <p:nvPr/>
        </p:nvSpPr>
        <p:spPr>
          <a:xfrm>
            <a:off x="1447800" y="2667000"/>
            <a:ext cx="13716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Obliging</a:t>
            </a:r>
            <a:endParaRPr lang="en-US" dirty="0"/>
          </a:p>
        </p:txBody>
      </p:sp>
      <p:sp>
        <p:nvSpPr>
          <p:cNvPr id="5" name="Rectangle 4"/>
          <p:cNvSpPr/>
          <p:nvPr/>
        </p:nvSpPr>
        <p:spPr>
          <a:xfrm>
            <a:off x="1447800" y="3581400"/>
            <a:ext cx="13716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t>Compromising</a:t>
            </a:r>
            <a:endParaRPr lang="en-US" sz="1200" b="1" dirty="0"/>
          </a:p>
        </p:txBody>
      </p:sp>
      <p:sp>
        <p:nvSpPr>
          <p:cNvPr id="6" name="Rectangle 5"/>
          <p:cNvSpPr/>
          <p:nvPr/>
        </p:nvSpPr>
        <p:spPr>
          <a:xfrm>
            <a:off x="1447800" y="4572000"/>
            <a:ext cx="13716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Dominating</a:t>
            </a:r>
            <a:endParaRPr lang="en-US" dirty="0"/>
          </a:p>
        </p:txBody>
      </p:sp>
      <p:sp>
        <p:nvSpPr>
          <p:cNvPr id="7" name="Rectangle 6"/>
          <p:cNvSpPr/>
          <p:nvPr/>
        </p:nvSpPr>
        <p:spPr>
          <a:xfrm>
            <a:off x="1447800" y="5410200"/>
            <a:ext cx="1447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Avoiding</a:t>
            </a:r>
            <a:endParaRPr lang="en-US" dirty="0"/>
          </a:p>
        </p:txBody>
      </p:sp>
      <p:sp>
        <p:nvSpPr>
          <p:cNvPr id="8" name="Flowchart: Data 7"/>
          <p:cNvSpPr/>
          <p:nvPr/>
        </p:nvSpPr>
        <p:spPr>
          <a:xfrm>
            <a:off x="3886200" y="3048000"/>
            <a:ext cx="1676400" cy="685800"/>
          </a:xfrm>
          <a:prstGeom prst="flowChartInputOutp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t>Trust in Supervisor</a:t>
            </a:r>
            <a:endParaRPr lang="en-US" sz="1200" b="1" dirty="0"/>
          </a:p>
        </p:txBody>
      </p:sp>
      <p:sp>
        <p:nvSpPr>
          <p:cNvPr id="9" name="Flowchart: Alternate Process 8"/>
          <p:cNvSpPr/>
          <p:nvPr/>
        </p:nvSpPr>
        <p:spPr>
          <a:xfrm>
            <a:off x="6477000" y="3048000"/>
            <a:ext cx="1447800" cy="685800"/>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Turnover Intention</a:t>
            </a:r>
            <a:endParaRPr lang="en-US" dirty="0"/>
          </a:p>
        </p:txBody>
      </p:sp>
      <p:sp>
        <p:nvSpPr>
          <p:cNvPr id="10" name="TextBox 9"/>
          <p:cNvSpPr txBox="1"/>
          <p:nvPr/>
        </p:nvSpPr>
        <p:spPr>
          <a:xfrm>
            <a:off x="751114" y="1153886"/>
            <a:ext cx="3200400" cy="369332"/>
          </a:xfrm>
          <a:prstGeom prst="rect">
            <a:avLst/>
          </a:prstGeom>
          <a:noFill/>
        </p:spPr>
        <p:txBody>
          <a:bodyPr wrap="square" rtlCol="0">
            <a:spAutoFit/>
          </a:bodyPr>
          <a:lstStyle/>
          <a:p>
            <a:r>
              <a:rPr lang="en-US" dirty="0" smtClean="0"/>
              <a:t>Conflict Management Style</a:t>
            </a:r>
            <a:endParaRPr lang="en-US" dirty="0"/>
          </a:p>
        </p:txBody>
      </p:sp>
      <p:cxnSp>
        <p:nvCxnSpPr>
          <p:cNvPr id="13" name="Straight Arrow Connector 12"/>
          <p:cNvCxnSpPr>
            <a:stCxn id="3" idx="3"/>
            <a:endCxn id="8" idx="2"/>
          </p:cNvCxnSpPr>
          <p:nvPr/>
        </p:nvCxnSpPr>
        <p:spPr>
          <a:xfrm>
            <a:off x="2819400" y="2019300"/>
            <a:ext cx="1234440" cy="1371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4" idx="3"/>
            <a:endCxn id="8" idx="2"/>
          </p:cNvCxnSpPr>
          <p:nvPr/>
        </p:nvCxnSpPr>
        <p:spPr>
          <a:xfrm>
            <a:off x="2819400" y="2933700"/>
            <a:ext cx="1234440" cy="457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5" idx="3"/>
            <a:endCxn id="8" idx="2"/>
          </p:cNvCxnSpPr>
          <p:nvPr/>
        </p:nvCxnSpPr>
        <p:spPr>
          <a:xfrm flipV="1">
            <a:off x="2819400" y="3390900"/>
            <a:ext cx="1234440" cy="4953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6" idx="3"/>
            <a:endCxn id="8" idx="2"/>
          </p:cNvCxnSpPr>
          <p:nvPr/>
        </p:nvCxnSpPr>
        <p:spPr>
          <a:xfrm flipV="1">
            <a:off x="2819400" y="3390900"/>
            <a:ext cx="1234440" cy="1447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7" idx="3"/>
            <a:endCxn id="8" idx="2"/>
          </p:cNvCxnSpPr>
          <p:nvPr/>
        </p:nvCxnSpPr>
        <p:spPr>
          <a:xfrm flipV="1">
            <a:off x="2895600" y="3390900"/>
            <a:ext cx="1158240" cy="2286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8" idx="5"/>
            <a:endCxn id="9" idx="1"/>
          </p:cNvCxnSpPr>
          <p:nvPr/>
        </p:nvCxnSpPr>
        <p:spPr>
          <a:xfrm>
            <a:off x="5394960" y="3390900"/>
            <a:ext cx="108204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2895600" y="4006334"/>
            <a:ext cx="467759" cy="369332"/>
          </a:xfrm>
          <a:prstGeom prst="rect">
            <a:avLst/>
          </a:prstGeom>
          <a:noFill/>
        </p:spPr>
        <p:txBody>
          <a:bodyPr wrap="square" rtlCol="0">
            <a:spAutoFit/>
          </a:bodyPr>
          <a:lstStyle/>
          <a:p>
            <a:r>
              <a:rPr lang="en-US" dirty="0" smtClean="0"/>
              <a:t>(-)</a:t>
            </a:r>
            <a:endParaRPr lang="en-US" dirty="0"/>
          </a:p>
        </p:txBody>
      </p:sp>
      <p:sp>
        <p:nvSpPr>
          <p:cNvPr id="26" name="TextBox 25"/>
          <p:cNvSpPr txBox="1"/>
          <p:nvPr/>
        </p:nvSpPr>
        <p:spPr>
          <a:xfrm>
            <a:off x="2895600" y="4736068"/>
            <a:ext cx="467759" cy="369332"/>
          </a:xfrm>
          <a:prstGeom prst="rect">
            <a:avLst/>
          </a:prstGeom>
          <a:noFill/>
        </p:spPr>
        <p:txBody>
          <a:bodyPr wrap="square" rtlCol="0">
            <a:spAutoFit/>
          </a:bodyPr>
          <a:lstStyle/>
          <a:p>
            <a:r>
              <a:rPr lang="en-US" dirty="0" smtClean="0"/>
              <a:t>(-)</a:t>
            </a:r>
            <a:endParaRPr lang="en-US" dirty="0"/>
          </a:p>
        </p:txBody>
      </p:sp>
      <p:sp>
        <p:nvSpPr>
          <p:cNvPr id="27" name="TextBox 26"/>
          <p:cNvSpPr txBox="1"/>
          <p:nvPr/>
        </p:nvSpPr>
        <p:spPr>
          <a:xfrm>
            <a:off x="5702100" y="3015734"/>
            <a:ext cx="467759" cy="369332"/>
          </a:xfrm>
          <a:prstGeom prst="rect">
            <a:avLst/>
          </a:prstGeom>
          <a:noFill/>
        </p:spPr>
        <p:txBody>
          <a:bodyPr wrap="square" rtlCol="0">
            <a:spAutoFit/>
          </a:bodyPr>
          <a:lstStyle/>
          <a:p>
            <a:r>
              <a:rPr lang="en-US" dirty="0" smtClean="0"/>
              <a:t>(-)</a:t>
            </a:r>
            <a:endParaRPr lang="en-US" dirty="0"/>
          </a:p>
        </p:txBody>
      </p:sp>
    </p:spTree>
    <p:extLst>
      <p:ext uri="{BB962C8B-B14F-4D97-AF65-F5344CB8AC3E}">
        <p14:creationId xmlns:p14="http://schemas.microsoft.com/office/powerpoint/2010/main" val="762291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u="sng" dirty="0" smtClean="0"/>
              <a:t>Example 3</a:t>
            </a:r>
            <a:endParaRPr lang="en-US" sz="2400" u="sng" dirty="0"/>
          </a:p>
        </p:txBody>
      </p:sp>
      <p:sp>
        <p:nvSpPr>
          <p:cNvPr id="3" name="Rectangle 2"/>
          <p:cNvSpPr/>
          <p:nvPr/>
        </p:nvSpPr>
        <p:spPr>
          <a:xfrm>
            <a:off x="1905000" y="2590800"/>
            <a:ext cx="18288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Noise</a:t>
            </a:r>
            <a:endParaRPr lang="en-US" dirty="0"/>
          </a:p>
        </p:txBody>
      </p:sp>
      <p:sp>
        <p:nvSpPr>
          <p:cNvPr id="4" name="Rounded Rectangle 3"/>
          <p:cNvSpPr/>
          <p:nvPr/>
        </p:nvSpPr>
        <p:spPr>
          <a:xfrm>
            <a:off x="5562600" y="2536371"/>
            <a:ext cx="1752600"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Productivity Level</a:t>
            </a:r>
            <a:endParaRPr lang="en-US" dirty="0"/>
          </a:p>
        </p:txBody>
      </p:sp>
      <p:cxnSp>
        <p:nvCxnSpPr>
          <p:cNvPr id="19" name="Straight Arrow Connector 18"/>
          <p:cNvCxnSpPr>
            <a:stCxn id="3" idx="3"/>
            <a:endCxn id="4" idx="1"/>
          </p:cNvCxnSpPr>
          <p:nvPr/>
        </p:nvCxnSpPr>
        <p:spPr>
          <a:xfrm flipV="1">
            <a:off x="3733800" y="2879271"/>
            <a:ext cx="1828800" cy="5442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4414320" y="2406134"/>
            <a:ext cx="467759" cy="369332"/>
          </a:xfrm>
          <a:prstGeom prst="rect">
            <a:avLst/>
          </a:prstGeom>
          <a:noFill/>
        </p:spPr>
        <p:txBody>
          <a:bodyPr wrap="square" rtlCol="0">
            <a:spAutoFit/>
          </a:bodyPr>
          <a:lstStyle/>
          <a:p>
            <a:r>
              <a:rPr lang="en-US" dirty="0" smtClean="0"/>
              <a:t>(-)</a:t>
            </a:r>
            <a:endParaRPr lang="en-US" dirty="0"/>
          </a:p>
        </p:txBody>
      </p:sp>
    </p:spTree>
    <p:extLst>
      <p:ext uri="{BB962C8B-B14F-4D97-AF65-F5344CB8AC3E}">
        <p14:creationId xmlns:p14="http://schemas.microsoft.com/office/powerpoint/2010/main" val="35280945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eaLnBrk="1" fontAlgn="auto" hangingPunct="1">
              <a:spcAft>
                <a:spcPts val="0"/>
              </a:spcAft>
              <a:defRPr/>
            </a:pPr>
            <a:r>
              <a:rPr lang="en-US" dirty="0" smtClean="0"/>
              <a:t>Summary</a:t>
            </a: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1034775044"/>
              </p:ext>
            </p:extLst>
          </p:nvPr>
        </p:nvGraphicFramePr>
        <p:xfrm>
          <a:off x="1447800" y="1752600"/>
          <a:ext cx="6096000" cy="2744787"/>
        </p:xfrm>
        <a:graphic>
          <a:graphicData uri="http://schemas.openxmlformats.org/drawingml/2006/table">
            <a:tbl>
              <a:tblPr firstRow="1" bandRow="1">
                <a:tableStyleId>{3B4B98B0-60AC-42C2-AFA5-B58CD77FA1E5}</a:tableStyleId>
              </a:tblPr>
              <a:tblGrid>
                <a:gridCol w="6096000"/>
              </a:tblGrid>
              <a:tr h="914929">
                <a:tc>
                  <a:txBody>
                    <a:bodyPr/>
                    <a:lstStyle/>
                    <a:p>
                      <a:pPr marL="285750" marR="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800" b="1" dirty="0" smtClean="0"/>
                        <a:t>Variables and their Four Types</a:t>
                      </a:r>
                    </a:p>
                    <a:p>
                      <a:pPr marL="285750" indent="-285750">
                        <a:buFont typeface="Arial" pitchFamily="34" charset="0"/>
                        <a:buChar char="•"/>
                      </a:pPr>
                      <a:endParaRPr lang="en-US" sz="1800" b="1" dirty="0"/>
                    </a:p>
                  </a:txBody>
                  <a:tcPr marT="45752" marB="45752"/>
                </a:tc>
              </a:tr>
              <a:tr h="914929">
                <a:tc>
                  <a:txBody>
                    <a:bodyPr/>
                    <a:lstStyle/>
                    <a:p>
                      <a:pPr marL="285750" indent="-285750">
                        <a:buFont typeface="Arial" pitchFamily="34" charset="0"/>
                        <a:buChar char="•"/>
                      </a:pPr>
                      <a:r>
                        <a:rPr lang="en-US" sz="1800" b="1" dirty="0" smtClean="0"/>
                        <a:t>Theoretical</a:t>
                      </a:r>
                      <a:r>
                        <a:rPr lang="en-US" sz="1800" b="1" baseline="0" dirty="0" smtClean="0"/>
                        <a:t> Framework Development</a:t>
                      </a:r>
                      <a:endParaRPr lang="en-US" sz="1800" b="1" dirty="0"/>
                    </a:p>
                  </a:txBody>
                  <a:tcPr marT="45752" marB="45752"/>
                </a:tc>
              </a:tr>
              <a:tr h="914929">
                <a:tc>
                  <a:txBody>
                    <a:bodyPr/>
                    <a:lstStyle/>
                    <a:p>
                      <a:pPr marL="285750" indent="-285750">
                        <a:buFont typeface="Arial" pitchFamily="34" charset="0"/>
                        <a:buChar char="•"/>
                      </a:pPr>
                      <a:r>
                        <a:rPr lang="en-US" sz="1800" b="1" u="none" spc="0" dirty="0" smtClean="0">
                          <a:ea typeface="+mn-ea"/>
                          <a:cs typeface="+mn-cs"/>
                        </a:rPr>
                        <a:t>Theoretical Framework – Some Real Life Examples</a:t>
                      </a:r>
                      <a:br>
                        <a:rPr lang="en-US" sz="1800" b="1" u="none" spc="0" dirty="0" smtClean="0">
                          <a:ea typeface="+mn-ea"/>
                          <a:cs typeface="+mn-cs"/>
                        </a:rPr>
                      </a:br>
                      <a:endParaRPr lang="en-US" sz="1800" b="1" u="none" dirty="0"/>
                    </a:p>
                  </a:txBody>
                  <a:tcPr marT="45752" marB="45752"/>
                </a:tc>
              </a:tr>
            </a:tbl>
          </a:graphicData>
        </a:graphic>
      </p:graphicFrame>
    </p:spTree>
    <p:extLst>
      <p:ext uri="{BB962C8B-B14F-4D97-AF65-F5344CB8AC3E}">
        <p14:creationId xmlns:p14="http://schemas.microsoft.com/office/powerpoint/2010/main" val="70342897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142</TotalTime>
  <Words>401</Words>
  <Application>Microsoft Office PowerPoint</Application>
  <PresentationFormat>On-screen Show (4:3)</PresentationFormat>
  <Paragraphs>155</Paragraphs>
  <Slides>13</Slides>
  <Notes>1</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Clarity</vt:lpstr>
      <vt:lpstr>   Research Tools and Techniques </vt:lpstr>
      <vt:lpstr>Lecture Topics Covered Previously in the Last Lecture</vt:lpstr>
      <vt:lpstr>What we are going to Cover in this Lecture</vt:lpstr>
      <vt:lpstr>THE RESEARCH PROCESS</vt:lpstr>
      <vt:lpstr>4 Types of Variables</vt:lpstr>
      <vt:lpstr>MODERATING VARIABLE </vt:lpstr>
      <vt:lpstr>The Effects of Moderating Variable</vt:lpstr>
      <vt:lpstr>INTERVENING/MEDIATING VARIABLE</vt:lpstr>
      <vt:lpstr>THEORETICAL FRAMEWORK</vt:lpstr>
      <vt:lpstr>Theoretical Framework – A Real Life Example </vt:lpstr>
      <vt:lpstr>Example 2</vt:lpstr>
      <vt:lpstr>Example 3</vt:lpstr>
      <vt:lpstr>Summary</vt:lpstr>
    </vt:vector>
  </TitlesOfParts>
  <Company>MyCompanyName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MyUserName</dc:creator>
  <cp:lastModifiedBy>NTS</cp:lastModifiedBy>
  <cp:revision>29</cp:revision>
  <dcterms:created xsi:type="dcterms:W3CDTF">2014-10-30T12:57:59Z</dcterms:created>
  <dcterms:modified xsi:type="dcterms:W3CDTF">2014-11-08T08:07:27Z</dcterms:modified>
</cp:coreProperties>
</file>