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5" r:id="rId2"/>
    <p:sldId id="268" r:id="rId3"/>
    <p:sldId id="266" r:id="rId4"/>
    <p:sldId id="273" r:id="rId5"/>
    <p:sldId id="267" r:id="rId6"/>
    <p:sldId id="264" r:id="rId7"/>
    <p:sldId id="258" r:id="rId8"/>
    <p:sldId id="259" r:id="rId9"/>
    <p:sldId id="260" r:id="rId10"/>
    <p:sldId id="261" r:id="rId11"/>
    <p:sldId id="262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70B2A-AA11-416B-81E8-36D2B628A16E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E18B7-81C5-43B4-BDB9-44A5407AD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8383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99E225E-09B2-4952-8ABA-24052EB8AC0C}" type="slidenum">
              <a:rPr lang="en-US" b="0" smtClean="0"/>
              <a:pPr/>
              <a:t>5</a:t>
            </a:fld>
            <a:endParaRPr lang="en-US" b="0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059C-0EAA-4BA7-9452-E5C3C46780F5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BE6A-119E-4085-9B02-A452E757103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059C-0EAA-4BA7-9452-E5C3C46780F5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BE6A-119E-4085-9B02-A452E75710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059C-0EAA-4BA7-9452-E5C3C46780F5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BE6A-119E-4085-9B02-A452E757103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059C-0EAA-4BA7-9452-E5C3C46780F5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BE6A-119E-4085-9B02-A452E75710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059C-0EAA-4BA7-9452-E5C3C46780F5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BE6A-119E-4085-9B02-A452E757103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059C-0EAA-4BA7-9452-E5C3C46780F5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BE6A-119E-4085-9B02-A452E75710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059C-0EAA-4BA7-9452-E5C3C46780F5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BE6A-119E-4085-9B02-A452E75710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059C-0EAA-4BA7-9452-E5C3C46780F5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BE6A-119E-4085-9B02-A452E757103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059C-0EAA-4BA7-9452-E5C3C46780F5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BE6A-119E-4085-9B02-A452E75710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059C-0EAA-4BA7-9452-E5C3C46780F5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BE6A-119E-4085-9B02-A452E75710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059C-0EAA-4BA7-9452-E5C3C46780F5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BE6A-119E-4085-9B02-A452E75710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FB0059C-0EAA-4BA7-9452-E5C3C46780F5}" type="datetimeFigureOut">
              <a:rPr lang="en-US" smtClean="0"/>
              <a:pPr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A99BE6A-119E-4085-9B02-A452E75710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848600" cy="16986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400" b="1" cap="none" dirty="0" smtClean="0"/>
              <a:t/>
            </a:r>
            <a:br>
              <a:rPr lang="en-US" sz="4400" b="1" cap="none" dirty="0" smtClean="0"/>
            </a:br>
            <a:r>
              <a:rPr lang="en-US" sz="4400" b="1" cap="none" dirty="0"/>
              <a:t/>
            </a:r>
            <a:br>
              <a:rPr lang="en-US" sz="4400" b="1" cap="none" dirty="0"/>
            </a:br>
            <a:r>
              <a:rPr lang="en-US" sz="4400" b="1" cap="none" dirty="0" smtClean="0"/>
              <a:t/>
            </a:r>
            <a:br>
              <a:rPr lang="en-US" sz="4400" b="1" cap="none" dirty="0" smtClean="0"/>
            </a:br>
            <a:r>
              <a:rPr lang="en-US" sz="4400" b="1" cap="none" dirty="0" smtClean="0"/>
              <a:t>Research </a:t>
            </a:r>
            <a:r>
              <a:rPr lang="en-US" sz="4400" b="1" cap="none" dirty="0"/>
              <a:t>Tools and Techniques</a:t>
            </a:r>
            <a:r>
              <a:rPr lang="en-US" sz="4400" dirty="0">
                <a:latin typeface="Times New Roman"/>
                <a:ea typeface="Times New Roman"/>
              </a:rPr>
              <a:t/>
            </a:r>
            <a:br>
              <a:rPr lang="en-US" sz="4400" dirty="0">
                <a:latin typeface="Times New Roman"/>
                <a:ea typeface="Times New Roman"/>
              </a:rPr>
            </a:br>
            <a:endParaRPr lang="en-US" sz="4400" dirty="0" smtClean="0"/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800" b="1" dirty="0" smtClean="0">
                <a:latin typeface="+mj-lt"/>
                <a:ea typeface="Times New Roman"/>
              </a:rPr>
              <a:t>The Research Process: Step 6</a:t>
            </a:r>
            <a:endParaRPr lang="en-US" sz="2800" b="1" dirty="0">
              <a:latin typeface="+mj-lt"/>
              <a:ea typeface="Times New Roman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800" b="1" u="sng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b="1" u="sng" dirty="0" smtClean="0"/>
              <a:t>Lecture 11</a:t>
            </a:r>
            <a:endParaRPr lang="en-US" sz="3200" b="1" u="sng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52955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Lecture Topics Covered Previously in the Last Lecture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8726961"/>
              </p:ext>
            </p:extLst>
          </p:nvPr>
        </p:nvGraphicFramePr>
        <p:xfrm>
          <a:off x="1447800" y="1752601"/>
          <a:ext cx="6096000" cy="320046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096000"/>
              </a:tblGrid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u="none" spc="0" dirty="0" smtClean="0">
                          <a:ea typeface="+mn-ea"/>
                          <a:cs typeface="+mn-cs"/>
                        </a:rPr>
                        <a:t>Theoretical Framework – Some Real Life Examples</a:t>
                      </a:r>
                      <a:endParaRPr lang="en-US" sz="1800" b="1" dirty="0"/>
                    </a:p>
                  </a:txBody>
                  <a:tcPr marT="45752" marB="45752"/>
                </a:tc>
              </a:tr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dirty="0" smtClean="0"/>
                        <a:t>Hypotheses</a:t>
                      </a:r>
                      <a:r>
                        <a:rPr lang="en-US" sz="1800" b="1" baseline="0" dirty="0" smtClean="0"/>
                        <a:t> Development</a:t>
                      </a:r>
                      <a:endParaRPr lang="en-US" sz="1800" b="1" dirty="0"/>
                    </a:p>
                  </a:txBody>
                  <a:tcPr marT="45752" marB="45752"/>
                </a:tc>
              </a:tr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u="none" spc="0" dirty="0" smtClean="0">
                          <a:ea typeface="+mn-ea"/>
                          <a:cs typeface="+mn-cs"/>
                        </a:rPr>
                        <a:t>Null and Alternate</a:t>
                      </a:r>
                      <a:r>
                        <a:rPr lang="en-US" sz="1800" b="1" u="none" spc="0" baseline="0" dirty="0" smtClean="0">
                          <a:ea typeface="+mn-ea"/>
                          <a:cs typeface="+mn-cs"/>
                        </a:rPr>
                        <a:t> Hypotheses</a:t>
                      </a:r>
                      <a:r>
                        <a:rPr lang="en-US" sz="1800" b="1" u="none" spc="0" dirty="0" smtClean="0">
                          <a:ea typeface="+mn-ea"/>
                          <a:cs typeface="+mn-cs"/>
                        </a:rPr>
                        <a:t/>
                      </a:r>
                      <a:br>
                        <a:rPr lang="en-US" sz="1800" b="1" u="none" spc="0" dirty="0" smtClean="0">
                          <a:ea typeface="+mn-ea"/>
                          <a:cs typeface="+mn-cs"/>
                        </a:rPr>
                      </a:br>
                      <a:endParaRPr lang="en-US" sz="1800" b="1" u="none" dirty="0"/>
                    </a:p>
                  </a:txBody>
                  <a:tcPr marT="45752" marB="45752"/>
                </a:tc>
              </a:tr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u="none" dirty="0" smtClean="0"/>
                        <a:t>Hypotheses Testing</a:t>
                      </a:r>
                      <a:endParaRPr lang="en-US" sz="1800" b="1" u="none" dirty="0"/>
                    </a:p>
                  </a:txBody>
                  <a:tcPr marT="45752" marB="45752"/>
                </a:tc>
              </a:tr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u="none" dirty="0" smtClean="0"/>
                        <a:t>Introduction to Research Design</a:t>
                      </a:r>
                      <a:endParaRPr lang="en-US" sz="1800" b="1" u="none" dirty="0"/>
                    </a:p>
                  </a:txBody>
                  <a:tcPr marT="45752" marB="4575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9024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What we are </a:t>
            </a:r>
            <a:r>
              <a:rPr lang="en-US" dirty="0"/>
              <a:t>g</a:t>
            </a:r>
            <a:r>
              <a:rPr lang="en-US" dirty="0" smtClean="0"/>
              <a:t>oing to Cover in </a:t>
            </a:r>
            <a:r>
              <a:rPr lang="en-US" dirty="0"/>
              <a:t>t</a:t>
            </a:r>
            <a:r>
              <a:rPr lang="en-US" dirty="0" smtClean="0"/>
              <a:t>his Lecture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83035867"/>
              </p:ext>
            </p:extLst>
          </p:nvPr>
        </p:nvGraphicFramePr>
        <p:xfrm>
          <a:off x="1447800" y="1752601"/>
          <a:ext cx="6096000" cy="12802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096000"/>
              </a:tblGrid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dirty="0" smtClean="0"/>
                        <a:t>Four</a:t>
                      </a:r>
                      <a:r>
                        <a:rPr lang="en-US" sz="1800" b="1" baseline="0" dirty="0" smtClean="0"/>
                        <a:t> Types of Research According to the Purpose of Study</a:t>
                      </a:r>
                      <a:endParaRPr lang="en-US" sz="1800" b="1" dirty="0"/>
                    </a:p>
                  </a:txBody>
                  <a:tcPr marT="45752" marB="45752"/>
                </a:tc>
              </a:tr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dirty="0" smtClean="0"/>
                        <a:t>Type of Investigation: Causal Versus</a:t>
                      </a:r>
                      <a:r>
                        <a:rPr lang="en-US" sz="1800" b="1" baseline="0" dirty="0" smtClean="0"/>
                        <a:t> Correlational</a:t>
                      </a:r>
                      <a:endParaRPr lang="en-US" sz="1800" b="1" dirty="0"/>
                    </a:p>
                  </a:txBody>
                  <a:tcPr marT="45752" marB="4575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4400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Chi-Square Table</a:t>
            </a:r>
            <a:endParaRPr lang="en-US" dirty="0"/>
          </a:p>
        </p:txBody>
      </p:sp>
      <p:pic>
        <p:nvPicPr>
          <p:cNvPr id="1026" name="Picture 2" descr="http://passel.unl.edu/Image/Namuth-CovertDeana956176274/chi-sqaure%20distribution%20tabl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200"/>
            <a:ext cx="4953000" cy="4454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8236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4572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u="sng">
                <a:solidFill>
                  <a:srgbClr val="800000"/>
                </a:solidFill>
              </a:rPr>
              <a:t>THE RESEARCH PROCESS</a:t>
            </a:r>
          </a:p>
        </p:txBody>
      </p:sp>
      <p:sp>
        <p:nvSpPr>
          <p:cNvPr id="9219" name="Rectangle 16"/>
          <p:cNvSpPr>
            <a:spLocks noChangeArrowheads="1"/>
          </p:cNvSpPr>
          <p:nvPr/>
        </p:nvSpPr>
        <p:spPr bwMode="auto">
          <a:xfrm>
            <a:off x="0" y="0"/>
            <a:ext cx="914400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en-GB" sz="2400">
              <a:latin typeface="Times New Roman" pitchFamily="18" charset="0"/>
            </a:endParaRPr>
          </a:p>
        </p:txBody>
      </p:sp>
      <p:sp>
        <p:nvSpPr>
          <p:cNvPr id="9220" name="Rectangle 18"/>
          <p:cNvSpPr>
            <a:spLocks noChangeArrowheads="1"/>
          </p:cNvSpPr>
          <p:nvPr/>
        </p:nvSpPr>
        <p:spPr bwMode="auto">
          <a:xfrm>
            <a:off x="0" y="3962400"/>
            <a:ext cx="9144000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1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en-GB" sz="2400">
              <a:latin typeface="Times New Roman" pitchFamily="18" charset="0"/>
            </a:endParaRPr>
          </a:p>
        </p:txBody>
      </p:sp>
      <p:grpSp>
        <p:nvGrpSpPr>
          <p:cNvPr id="9221" name="Group 1"/>
          <p:cNvGrpSpPr>
            <a:grpSpLocks/>
          </p:cNvGrpSpPr>
          <p:nvPr/>
        </p:nvGrpSpPr>
        <p:grpSpPr bwMode="auto">
          <a:xfrm>
            <a:off x="401638" y="1219200"/>
            <a:ext cx="8382000" cy="4232275"/>
            <a:chOff x="457200" y="1391909"/>
            <a:chExt cx="8458200" cy="4551690"/>
          </a:xfrm>
        </p:grpSpPr>
        <p:sp>
          <p:nvSpPr>
            <p:cNvPr id="9225" name="Text Box 4"/>
            <p:cNvSpPr txBox="1">
              <a:spLocks noChangeArrowheads="1"/>
            </p:cNvSpPr>
            <p:nvPr/>
          </p:nvSpPr>
          <p:spPr bwMode="auto">
            <a:xfrm>
              <a:off x="457200" y="1391909"/>
              <a:ext cx="1190625" cy="91155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(1).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Observation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The Broad Problem Area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endParaRPr lang="en-GB" sz="1200">
                <a:latin typeface="Times New Roman" pitchFamily="18" charset="0"/>
              </a:endParaRPr>
            </a:p>
          </p:txBody>
        </p:sp>
        <p:sp>
          <p:nvSpPr>
            <p:cNvPr id="9226" name="Text Box 5"/>
            <p:cNvSpPr txBox="1">
              <a:spLocks noChangeArrowheads="1"/>
            </p:cNvSpPr>
            <p:nvPr/>
          </p:nvSpPr>
          <p:spPr bwMode="auto">
            <a:xfrm>
              <a:off x="457200" y="3962400"/>
              <a:ext cx="1157288" cy="15270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(2).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Preliminary Data Gathering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Interviews and Library Search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endParaRPr lang="en-GB" sz="1200">
                <a:latin typeface="Times New Roman" pitchFamily="18" charset="0"/>
              </a:endParaRPr>
            </a:p>
          </p:txBody>
        </p:sp>
        <p:sp>
          <p:nvSpPr>
            <p:cNvPr id="9227" name="Line 6"/>
            <p:cNvSpPr>
              <a:spLocks noChangeShapeType="1"/>
            </p:cNvSpPr>
            <p:nvPr/>
          </p:nvSpPr>
          <p:spPr bwMode="auto">
            <a:xfrm>
              <a:off x="1143000" y="2743200"/>
              <a:ext cx="571500" cy="31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8" name="Text Box 7"/>
            <p:cNvSpPr txBox="1">
              <a:spLocks noChangeArrowheads="1"/>
            </p:cNvSpPr>
            <p:nvPr/>
          </p:nvSpPr>
          <p:spPr bwMode="auto">
            <a:xfrm>
              <a:off x="1676400" y="2133600"/>
              <a:ext cx="990600" cy="123031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(3).</a:t>
              </a:r>
            </a:p>
            <a:p>
              <a:endParaRPr lang="en-GB" sz="120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Problem Definition</a:t>
              </a:r>
            </a:p>
            <a:p>
              <a:endParaRPr lang="en-GB" sz="1400" u="sng">
                <a:latin typeface="Times New Roman" pitchFamily="18" charset="0"/>
              </a:endParaRPr>
            </a:p>
          </p:txBody>
        </p:sp>
        <p:sp>
          <p:nvSpPr>
            <p:cNvPr id="9229" name="Line 8"/>
            <p:cNvSpPr>
              <a:spLocks noChangeShapeType="1"/>
            </p:cNvSpPr>
            <p:nvPr/>
          </p:nvSpPr>
          <p:spPr bwMode="auto">
            <a:xfrm>
              <a:off x="2667000" y="2671763"/>
              <a:ext cx="1917700" cy="31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0" name="Text Box 9"/>
            <p:cNvSpPr txBox="1">
              <a:spLocks noChangeArrowheads="1"/>
            </p:cNvSpPr>
            <p:nvPr/>
          </p:nvSpPr>
          <p:spPr bwMode="auto">
            <a:xfrm>
              <a:off x="2971800" y="1681163"/>
              <a:ext cx="1219200" cy="212883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400">
                  <a:latin typeface="Times New Roman" pitchFamily="18" charset="0"/>
                  <a:cs typeface="Times New Roman" pitchFamily="18" charset="0"/>
                </a:rPr>
                <a:t> (4).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Theoretical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Framework </a:t>
              </a:r>
            </a:p>
            <a:p>
              <a:endParaRPr lang="en-GB" sz="1400" u="sng">
                <a:latin typeface="Times New Roman" pitchFamily="18" charset="0"/>
                <a:cs typeface="Times New Roman" pitchFamily="18" charset="0"/>
              </a:endParaRPr>
            </a:p>
            <a:p>
              <a:endParaRPr lang="en-GB" sz="1400" u="sng">
                <a:latin typeface="Times New Roman" pitchFamily="18" charset="0"/>
                <a:cs typeface="Times New Roman" pitchFamily="18" charset="0"/>
              </a:endParaRPr>
            </a:p>
            <a:p>
              <a:endParaRPr lang="en-GB" sz="1400" u="sng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Variables</a:t>
              </a: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Identification</a:t>
              </a:r>
              <a:endParaRPr lang="en-GB" sz="1200" u="sng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31" name="Text Box 10"/>
            <p:cNvSpPr txBox="1">
              <a:spLocks noChangeArrowheads="1"/>
            </p:cNvSpPr>
            <p:nvPr/>
          </p:nvSpPr>
          <p:spPr bwMode="auto">
            <a:xfrm>
              <a:off x="4584700" y="2214563"/>
              <a:ext cx="1077913" cy="14065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(5)</a:t>
              </a:r>
            </a:p>
            <a:p>
              <a:endParaRPr lang="en-GB" sz="120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Generation of </a:t>
              </a: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Hypothesis</a:t>
              </a:r>
            </a:p>
            <a:p>
              <a:endParaRPr lang="en-GB" sz="1200" u="sng">
                <a:latin typeface="Times New Roman" pitchFamily="18" charset="0"/>
              </a:endParaRPr>
            </a:p>
          </p:txBody>
        </p:sp>
        <p:sp>
          <p:nvSpPr>
            <p:cNvPr id="9232" name="AutoShape 11"/>
            <p:cNvSpPr>
              <a:spLocks noChangeArrowheads="1"/>
            </p:cNvSpPr>
            <p:nvPr/>
          </p:nvSpPr>
          <p:spPr bwMode="auto">
            <a:xfrm>
              <a:off x="6184900" y="2100263"/>
              <a:ext cx="1282700" cy="1582737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GB" sz="1400" dirty="0">
                  <a:latin typeface="Times New Roman" pitchFamily="18" charset="0"/>
                  <a:cs typeface="Times New Roman" pitchFamily="18" charset="0"/>
                </a:rPr>
                <a:t>(6).</a:t>
              </a:r>
            </a:p>
            <a:p>
              <a:r>
                <a:rPr lang="en-GB" sz="1400" b="1" u="sng" dirty="0">
                  <a:latin typeface="Times New Roman" pitchFamily="18" charset="0"/>
                  <a:cs typeface="Times New Roman" pitchFamily="18" charset="0"/>
                </a:rPr>
                <a:t>Scientific</a:t>
              </a:r>
            </a:p>
            <a:p>
              <a:r>
                <a:rPr lang="en-GB" sz="1400" b="1" u="sng" dirty="0">
                  <a:latin typeface="Times New Roman" pitchFamily="18" charset="0"/>
                  <a:cs typeface="Times New Roman" pitchFamily="18" charset="0"/>
                </a:rPr>
                <a:t>Research</a:t>
              </a:r>
            </a:p>
            <a:p>
              <a:r>
                <a:rPr lang="en-GB" sz="1400" b="1" u="sng" dirty="0">
                  <a:latin typeface="Times New Roman" pitchFamily="18" charset="0"/>
                  <a:cs typeface="Times New Roman" pitchFamily="18" charset="0"/>
                </a:rPr>
                <a:t>Design</a:t>
              </a:r>
            </a:p>
            <a:p>
              <a:endParaRPr lang="en-US" sz="1400" u="sng" dirty="0">
                <a:latin typeface="Times New Roman" pitchFamily="18" charset="0"/>
              </a:endParaRPr>
            </a:p>
          </p:txBody>
        </p:sp>
        <p:sp>
          <p:nvSpPr>
            <p:cNvPr id="9233" name="Line 12"/>
            <p:cNvSpPr>
              <a:spLocks noChangeShapeType="1"/>
            </p:cNvSpPr>
            <p:nvPr/>
          </p:nvSpPr>
          <p:spPr bwMode="auto">
            <a:xfrm>
              <a:off x="5613400" y="2671763"/>
              <a:ext cx="571500" cy="31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Text Box 13"/>
            <p:cNvSpPr txBox="1">
              <a:spLocks noChangeArrowheads="1"/>
            </p:cNvSpPr>
            <p:nvPr/>
          </p:nvSpPr>
          <p:spPr bwMode="auto">
            <a:xfrm>
              <a:off x="7848600" y="2057400"/>
              <a:ext cx="1066800" cy="142557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400">
                  <a:latin typeface="Times New Roman" pitchFamily="18" charset="0"/>
                  <a:cs typeface="Times New Roman" pitchFamily="18" charset="0"/>
                </a:rPr>
                <a:t>(7).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Data Collection and  Analysis</a:t>
              </a:r>
              <a:endParaRPr lang="en-GB" sz="1400">
                <a:latin typeface="Times New Roman" pitchFamily="18" charset="0"/>
                <a:cs typeface="Times New Roman" pitchFamily="18" charset="0"/>
              </a:endParaRPr>
            </a:p>
            <a:p>
              <a:endParaRPr lang="en-GB" sz="1200">
                <a:latin typeface="Times New Roman" pitchFamily="18" charset="0"/>
              </a:endParaRPr>
            </a:p>
          </p:txBody>
        </p:sp>
        <p:sp>
          <p:nvSpPr>
            <p:cNvPr id="9235" name="Line 14"/>
            <p:cNvSpPr>
              <a:spLocks noChangeShapeType="1"/>
            </p:cNvSpPr>
            <p:nvPr/>
          </p:nvSpPr>
          <p:spPr bwMode="auto">
            <a:xfrm>
              <a:off x="7391400" y="2743200"/>
              <a:ext cx="457200" cy="31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6" name="Text Box 15"/>
            <p:cNvSpPr txBox="1">
              <a:spLocks noChangeArrowheads="1"/>
            </p:cNvSpPr>
            <p:nvPr/>
          </p:nvSpPr>
          <p:spPr bwMode="auto">
            <a:xfrm>
              <a:off x="7848600" y="4038600"/>
              <a:ext cx="1066800" cy="87947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400">
                  <a:latin typeface="Times New Roman" pitchFamily="18" charset="0"/>
                  <a:cs typeface="Times New Roman" pitchFamily="18" charset="0"/>
                </a:rPr>
                <a:t>(8)</a:t>
              </a:r>
            </a:p>
            <a:p>
              <a:r>
                <a:rPr lang="en-GB" sz="1400" u="sng">
                  <a:latin typeface="Times New Roman" pitchFamily="18" charset="0"/>
                  <a:cs typeface="Times New Roman" pitchFamily="18" charset="0"/>
                </a:rPr>
                <a:t>Deduction</a:t>
              </a:r>
            </a:p>
            <a:p>
              <a:endParaRPr lang="en-GB" sz="1400">
                <a:latin typeface="Times New Roman" pitchFamily="18" charset="0"/>
              </a:endParaRPr>
            </a:p>
          </p:txBody>
        </p:sp>
        <p:sp>
          <p:nvSpPr>
            <p:cNvPr id="9237" name="Line 19"/>
            <p:cNvSpPr>
              <a:spLocks noChangeShapeType="1"/>
            </p:cNvSpPr>
            <p:nvPr/>
          </p:nvSpPr>
          <p:spPr bwMode="auto">
            <a:xfrm>
              <a:off x="1143000" y="2286000"/>
              <a:ext cx="0" cy="1676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8" name="Line 21"/>
            <p:cNvSpPr>
              <a:spLocks noChangeShapeType="1"/>
            </p:cNvSpPr>
            <p:nvPr/>
          </p:nvSpPr>
          <p:spPr bwMode="auto">
            <a:xfrm flipH="1">
              <a:off x="1600200" y="4495800"/>
              <a:ext cx="6248400" cy="0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9" name="Line 24"/>
            <p:cNvSpPr>
              <a:spLocks noChangeShapeType="1"/>
            </p:cNvSpPr>
            <p:nvPr/>
          </p:nvSpPr>
          <p:spPr bwMode="auto">
            <a:xfrm>
              <a:off x="8305800" y="3429000"/>
              <a:ext cx="0" cy="609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0" name="Text Box 7"/>
            <p:cNvSpPr txBox="1">
              <a:spLocks noChangeArrowheads="1"/>
            </p:cNvSpPr>
            <p:nvPr/>
          </p:nvSpPr>
          <p:spPr bwMode="auto">
            <a:xfrm>
              <a:off x="3179401" y="4724400"/>
              <a:ext cx="990600" cy="121919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(9).</a:t>
              </a:r>
            </a:p>
            <a:p>
              <a:endParaRPr lang="en-GB" sz="120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Report Writing</a:t>
              </a:r>
            </a:p>
            <a:p>
              <a:endParaRPr lang="en-GB" sz="1400" u="sng">
                <a:latin typeface="Times New Roman" pitchFamily="18" charset="0"/>
              </a:endParaRPr>
            </a:p>
          </p:txBody>
        </p:sp>
        <p:sp>
          <p:nvSpPr>
            <p:cNvPr id="9241" name="Text Box 7"/>
            <p:cNvSpPr txBox="1">
              <a:spLocks noChangeArrowheads="1"/>
            </p:cNvSpPr>
            <p:nvPr/>
          </p:nvSpPr>
          <p:spPr bwMode="auto">
            <a:xfrm>
              <a:off x="4343400" y="4715164"/>
              <a:ext cx="1143000" cy="122843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(10).</a:t>
              </a:r>
            </a:p>
            <a:p>
              <a:endParaRPr lang="en-GB" sz="120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Report Presentation</a:t>
              </a:r>
            </a:p>
            <a:p>
              <a:endParaRPr lang="en-GB" sz="1400" u="sng">
                <a:latin typeface="Times New Roman" pitchFamily="18" charset="0"/>
              </a:endParaRPr>
            </a:p>
          </p:txBody>
        </p:sp>
        <p:sp>
          <p:nvSpPr>
            <p:cNvPr id="9242" name="Text Box 7"/>
            <p:cNvSpPr txBox="1">
              <a:spLocks noChangeArrowheads="1"/>
            </p:cNvSpPr>
            <p:nvPr/>
          </p:nvSpPr>
          <p:spPr bwMode="auto">
            <a:xfrm>
              <a:off x="5588000" y="4738255"/>
              <a:ext cx="990600" cy="120534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1200">
                  <a:latin typeface="Times New Roman" pitchFamily="18" charset="0"/>
                  <a:cs typeface="Times New Roman" pitchFamily="18" charset="0"/>
                </a:rPr>
                <a:t>(11).</a:t>
              </a:r>
            </a:p>
            <a:p>
              <a:endParaRPr lang="en-GB" sz="120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1200" u="sng">
                  <a:latin typeface="Times New Roman" pitchFamily="18" charset="0"/>
                  <a:cs typeface="Times New Roman" pitchFamily="18" charset="0"/>
                </a:rPr>
                <a:t>Managerial Decision Making</a:t>
              </a:r>
              <a:endParaRPr lang="en-GB" sz="1400" u="sng">
                <a:latin typeface="Times New Roman" pitchFamily="18" charset="0"/>
                <a:cs typeface="Times New Roman" pitchFamily="18" charset="0"/>
              </a:endParaRPr>
            </a:p>
            <a:p>
              <a:endParaRPr lang="en-GB" sz="1400" u="sng">
                <a:latin typeface="Times New Roman" pitchFamily="18" charset="0"/>
              </a:endParaRPr>
            </a:p>
          </p:txBody>
        </p:sp>
        <p:sp>
          <p:nvSpPr>
            <p:cNvPr id="9243" name="Line 24"/>
            <p:cNvSpPr>
              <a:spLocks noChangeShapeType="1"/>
            </p:cNvSpPr>
            <p:nvPr/>
          </p:nvSpPr>
          <p:spPr bwMode="auto">
            <a:xfrm>
              <a:off x="3674701" y="4495800"/>
              <a:ext cx="0" cy="2424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4" name="Line 6"/>
            <p:cNvSpPr>
              <a:spLocks noChangeShapeType="1"/>
            </p:cNvSpPr>
            <p:nvPr/>
          </p:nvSpPr>
          <p:spPr bwMode="auto">
            <a:xfrm>
              <a:off x="4170001" y="5339556"/>
              <a:ext cx="173400" cy="69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5" name="Line 6"/>
            <p:cNvSpPr>
              <a:spLocks noChangeShapeType="1"/>
            </p:cNvSpPr>
            <p:nvPr/>
          </p:nvSpPr>
          <p:spPr bwMode="auto">
            <a:xfrm>
              <a:off x="5461828" y="5317403"/>
              <a:ext cx="173400" cy="69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Right Arrow 28"/>
          <p:cNvSpPr/>
          <p:nvPr/>
        </p:nvSpPr>
        <p:spPr>
          <a:xfrm>
            <a:off x="5731662" y="2735513"/>
            <a:ext cx="346075" cy="301625"/>
          </a:xfrm>
          <a:prstGeom prst="rightArrow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04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524000" y="0"/>
            <a:ext cx="59436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000" u="sng">
                <a:solidFill>
                  <a:srgbClr val="002060"/>
                </a:solidFill>
                <a:latin typeface="Times New Roman" pitchFamily="18" charset="0"/>
              </a:rPr>
              <a:t>THE ELEMENTS OF  RESEARCH DESIGN</a:t>
            </a:r>
          </a:p>
          <a:p>
            <a:pPr algn="ctr"/>
            <a:endParaRPr lang="en-US" sz="2000">
              <a:solidFill>
                <a:srgbClr val="002060"/>
              </a:solidFill>
              <a:latin typeface="Times New Roman" pitchFamily="18" charset="0"/>
            </a:endParaRPr>
          </a:p>
        </p:txBody>
      </p:sp>
      <p:grpSp>
        <p:nvGrpSpPr>
          <p:cNvPr id="29700" name="Group 1"/>
          <p:cNvGrpSpPr>
            <a:grpSpLocks/>
          </p:cNvGrpSpPr>
          <p:nvPr/>
        </p:nvGrpSpPr>
        <p:grpSpPr bwMode="auto">
          <a:xfrm>
            <a:off x="-92075" y="685800"/>
            <a:ext cx="7864475" cy="5645150"/>
            <a:chOff x="-92075" y="685800"/>
            <a:chExt cx="9159875" cy="6019800"/>
          </a:xfrm>
        </p:grpSpPr>
        <p:sp>
          <p:nvSpPr>
            <p:cNvPr id="29702" name="Rectangle 4"/>
            <p:cNvSpPr>
              <a:spLocks noChangeArrowheads="1"/>
            </p:cNvSpPr>
            <p:nvPr/>
          </p:nvSpPr>
          <p:spPr bwMode="auto">
            <a:xfrm>
              <a:off x="2057400" y="685800"/>
              <a:ext cx="1143000" cy="2819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200" b="1" dirty="0" smtClean="0">
                  <a:latin typeface="Times New Roman" pitchFamily="18" charset="0"/>
                </a:rPr>
                <a:t>2. Type </a:t>
              </a:r>
              <a:r>
                <a:rPr lang="en-US" sz="1200" b="1" dirty="0">
                  <a:latin typeface="Times New Roman" pitchFamily="18" charset="0"/>
                </a:rPr>
                <a:t>of </a:t>
              </a:r>
            </a:p>
            <a:p>
              <a:r>
                <a:rPr lang="en-US" sz="1200" b="1" dirty="0">
                  <a:latin typeface="Times New Roman" pitchFamily="18" charset="0"/>
                </a:rPr>
                <a:t>Investigation</a:t>
              </a:r>
            </a:p>
            <a:p>
              <a:endParaRPr lang="en-US" sz="1200" b="1" dirty="0">
                <a:latin typeface="Times New Roman" pitchFamily="18" charset="0"/>
              </a:endParaRPr>
            </a:p>
            <a:p>
              <a:endParaRPr lang="en-US" sz="1200" b="1" dirty="0">
                <a:latin typeface="Times New Roman" pitchFamily="18" charset="0"/>
              </a:endParaRPr>
            </a:p>
            <a:p>
              <a:endParaRPr lang="en-US" sz="1200" b="1" dirty="0">
                <a:latin typeface="Times New Roman" pitchFamily="18" charset="0"/>
              </a:endParaRPr>
            </a:p>
            <a:p>
              <a:endParaRPr lang="en-US" sz="1200" b="1" dirty="0">
                <a:latin typeface="Times New Roman" pitchFamily="18" charset="0"/>
              </a:endParaRPr>
            </a:p>
            <a:p>
              <a:r>
                <a:rPr lang="en-US" sz="1200" b="1" dirty="0">
                  <a:latin typeface="Times New Roman" pitchFamily="18" charset="0"/>
                </a:rPr>
                <a:t>Establishing:</a:t>
              </a:r>
            </a:p>
            <a:p>
              <a:r>
                <a:rPr lang="en-US" sz="1200" b="1" dirty="0">
                  <a:latin typeface="Times New Roman" pitchFamily="18" charset="0"/>
                </a:rPr>
                <a:t>Causal</a:t>
              </a:r>
            </a:p>
            <a:p>
              <a:r>
                <a:rPr lang="en-US" sz="1200" b="1" dirty="0">
                  <a:latin typeface="Times New Roman" pitchFamily="18" charset="0"/>
                </a:rPr>
                <a:t>Relationship</a:t>
              </a:r>
            </a:p>
            <a:p>
              <a:r>
                <a:rPr lang="en-US" sz="1200" b="1" dirty="0">
                  <a:latin typeface="Times New Roman" pitchFamily="18" charset="0"/>
                </a:rPr>
                <a:t>or</a:t>
              </a:r>
            </a:p>
            <a:p>
              <a:r>
                <a:rPr lang="en-US" sz="1200" b="1" dirty="0">
                  <a:latin typeface="Times New Roman" pitchFamily="18" charset="0"/>
                </a:rPr>
                <a:t>Co-relational</a:t>
              </a:r>
            </a:p>
          </p:txBody>
        </p:sp>
        <p:sp>
          <p:nvSpPr>
            <p:cNvPr id="29703" name="Rectangle 5"/>
            <p:cNvSpPr>
              <a:spLocks noChangeArrowheads="1"/>
            </p:cNvSpPr>
            <p:nvPr/>
          </p:nvSpPr>
          <p:spPr bwMode="auto">
            <a:xfrm>
              <a:off x="685800" y="685800"/>
              <a:ext cx="1219200" cy="2286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1. Purpose </a:t>
              </a:r>
              <a:r>
                <a:rPr lang="en-US" sz="1200" b="1" dirty="0">
                  <a:latin typeface="Times New Roman" pitchFamily="18" charset="0"/>
                </a:rPr>
                <a:t>of 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Study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Exploratory</a:t>
              </a: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Descriptive</a:t>
              </a: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Hypothesis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Testing</a:t>
              </a: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Case Study</a:t>
              </a:r>
            </a:p>
          </p:txBody>
        </p:sp>
        <p:sp>
          <p:nvSpPr>
            <p:cNvPr id="29704" name="Rectangle 6"/>
            <p:cNvSpPr>
              <a:spLocks noChangeArrowheads="1"/>
            </p:cNvSpPr>
            <p:nvPr/>
          </p:nvSpPr>
          <p:spPr bwMode="auto">
            <a:xfrm>
              <a:off x="3352800" y="685800"/>
              <a:ext cx="1371600" cy="2209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3. Extent </a:t>
              </a:r>
              <a:r>
                <a:rPr lang="en-US" sz="1200" b="1" dirty="0">
                  <a:latin typeface="Times New Roman" pitchFamily="18" charset="0"/>
                </a:rPr>
                <a:t>of 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Researcher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Interference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Minimal</a:t>
              </a: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Moderate</a:t>
              </a: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Excessive</a:t>
              </a:r>
            </a:p>
            <a:p>
              <a:pPr algn="ctr">
                <a:buFontTx/>
                <a:buChar char="•"/>
              </a:pPr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</p:txBody>
        </p:sp>
        <p:sp>
          <p:nvSpPr>
            <p:cNvPr id="29705" name="Rectangle 7"/>
            <p:cNvSpPr>
              <a:spLocks noChangeArrowheads="1"/>
            </p:cNvSpPr>
            <p:nvPr/>
          </p:nvSpPr>
          <p:spPr bwMode="auto">
            <a:xfrm>
              <a:off x="4953000" y="685800"/>
              <a:ext cx="1295400" cy="2209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4. Study </a:t>
              </a:r>
              <a:r>
                <a:rPr lang="en-US" sz="1200" b="1" dirty="0">
                  <a:latin typeface="Times New Roman" pitchFamily="18" charset="0"/>
                </a:rPr>
                <a:t>Setting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Contrived</a:t>
              </a:r>
            </a:p>
            <a:p>
              <a:pPr algn="ctr">
                <a:buFontTx/>
                <a:buChar char="•"/>
              </a:pPr>
              <a:endParaRPr lang="en-US" sz="1200" b="1" dirty="0">
                <a:latin typeface="Times New Roman" pitchFamily="18" charset="0"/>
              </a:endParaRPr>
            </a:p>
            <a:p>
              <a:pPr algn="ctr">
                <a:buFontTx/>
                <a:buChar char="•"/>
              </a:pPr>
              <a:r>
                <a:rPr lang="en-US" sz="1200" b="1" dirty="0">
                  <a:latin typeface="Times New Roman" pitchFamily="18" charset="0"/>
                </a:rPr>
                <a:t>Non-Contrived</a:t>
              </a:r>
            </a:p>
          </p:txBody>
        </p:sp>
        <p:sp>
          <p:nvSpPr>
            <p:cNvPr id="29706" name="Rectangle 8"/>
            <p:cNvSpPr>
              <a:spLocks noChangeArrowheads="1"/>
            </p:cNvSpPr>
            <p:nvPr/>
          </p:nvSpPr>
          <p:spPr bwMode="auto">
            <a:xfrm flipH="1">
              <a:off x="8153400" y="1371600"/>
              <a:ext cx="914400" cy="3886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10. Test</a:t>
              </a:r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 Application</a:t>
              </a:r>
            </a:p>
            <a:p>
              <a:pPr algn="ctr"/>
              <a:endParaRPr lang="en-US" sz="1200" b="1" dirty="0" smtClean="0">
                <a:latin typeface="Times New Roman" pitchFamily="18" charset="0"/>
              </a:endParaRPr>
            </a:p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Feel </a:t>
              </a:r>
              <a:r>
                <a:rPr lang="en-US" sz="1200" b="1" dirty="0">
                  <a:latin typeface="Times New Roman" pitchFamily="18" charset="0"/>
                </a:rPr>
                <a:t>for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Data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Goodness 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of Data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Hypotheses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Testing</a:t>
              </a:r>
            </a:p>
          </p:txBody>
        </p:sp>
        <p:sp>
          <p:nvSpPr>
            <p:cNvPr id="29707" name="Rectangle 9"/>
            <p:cNvSpPr>
              <a:spLocks noChangeArrowheads="1"/>
            </p:cNvSpPr>
            <p:nvPr/>
          </p:nvSpPr>
          <p:spPr bwMode="auto">
            <a:xfrm>
              <a:off x="533400" y="4191000"/>
              <a:ext cx="1371600" cy="2514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6.Unit </a:t>
              </a:r>
              <a:r>
                <a:rPr lang="en-US" sz="1200" b="1" dirty="0">
                  <a:latin typeface="Times New Roman" pitchFamily="18" charset="0"/>
                </a:rPr>
                <a:t>of Analysis</a:t>
              </a:r>
            </a:p>
            <a:p>
              <a:pPr algn="ctr"/>
              <a:r>
                <a:rPr lang="en-US" sz="1000" b="1" dirty="0">
                  <a:latin typeface="Times New Roman" pitchFamily="18" charset="0"/>
                </a:rPr>
                <a:t>(Population to be</a:t>
              </a:r>
            </a:p>
            <a:p>
              <a:pPr algn="ctr"/>
              <a:r>
                <a:rPr lang="en-US" sz="1000" b="1" dirty="0">
                  <a:latin typeface="Times New Roman" pitchFamily="18" charset="0"/>
                </a:rPr>
                <a:t>studied)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Individuals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Dyads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Groups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Organizations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Machines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etc.</a:t>
              </a: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</p:txBody>
        </p:sp>
        <p:sp>
          <p:nvSpPr>
            <p:cNvPr id="29708" name="Rectangle 10"/>
            <p:cNvSpPr>
              <a:spLocks noChangeArrowheads="1"/>
            </p:cNvSpPr>
            <p:nvPr/>
          </p:nvSpPr>
          <p:spPr bwMode="auto">
            <a:xfrm>
              <a:off x="2133600" y="4191000"/>
              <a:ext cx="1219200" cy="2438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7. Sampling</a:t>
              </a:r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Design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Probability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Non-probability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Sample Size (n)</a:t>
              </a:r>
            </a:p>
          </p:txBody>
        </p:sp>
        <p:sp>
          <p:nvSpPr>
            <p:cNvPr id="29709" name="Rectangle 11"/>
            <p:cNvSpPr>
              <a:spLocks noChangeArrowheads="1"/>
            </p:cNvSpPr>
            <p:nvPr/>
          </p:nvSpPr>
          <p:spPr bwMode="auto">
            <a:xfrm>
              <a:off x="3581400" y="4191000"/>
              <a:ext cx="1447800" cy="2209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8. Time </a:t>
              </a:r>
              <a:r>
                <a:rPr lang="en-US" sz="1200" b="1" dirty="0">
                  <a:latin typeface="Times New Roman" pitchFamily="18" charset="0"/>
                </a:rPr>
                <a:t>Horizon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One-Shot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(Cross-Sectional)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or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Longitudinal</a:t>
              </a:r>
            </a:p>
          </p:txBody>
        </p:sp>
        <p:sp>
          <p:nvSpPr>
            <p:cNvPr id="29710" name="Rectangle 12"/>
            <p:cNvSpPr>
              <a:spLocks noChangeArrowheads="1"/>
            </p:cNvSpPr>
            <p:nvPr/>
          </p:nvSpPr>
          <p:spPr bwMode="auto">
            <a:xfrm>
              <a:off x="6705600" y="4038600"/>
              <a:ext cx="1143000" cy="2514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r>
                <a:rPr lang="en-US" sz="1200" b="1" dirty="0" smtClean="0">
                  <a:latin typeface="Times New Roman" pitchFamily="18" charset="0"/>
                </a:rPr>
                <a:t>9. Data </a:t>
              </a:r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Collection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Method</a:t>
              </a: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endParaRPr lang="en-US" sz="1200" b="1" dirty="0">
                <a:latin typeface="Times New Roman" pitchFamily="18" charset="0"/>
              </a:endParaRP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Observation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Interview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Questionnaire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Physical </a:t>
              </a:r>
            </a:p>
            <a:p>
              <a:pPr algn="ctr"/>
              <a:r>
                <a:rPr lang="en-US" sz="1200" b="1" dirty="0">
                  <a:latin typeface="Times New Roman" pitchFamily="18" charset="0"/>
                </a:rPr>
                <a:t>Measurement</a:t>
              </a: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</p:txBody>
        </p:sp>
        <p:sp>
          <p:nvSpPr>
            <p:cNvPr id="29711" name="Rectangle 13"/>
            <p:cNvSpPr>
              <a:spLocks noChangeArrowheads="1"/>
            </p:cNvSpPr>
            <p:nvPr/>
          </p:nvSpPr>
          <p:spPr bwMode="auto">
            <a:xfrm>
              <a:off x="6400800" y="685800"/>
              <a:ext cx="1295400" cy="2286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1200">
                <a:latin typeface="Times New Roman" pitchFamily="18" charset="0"/>
              </a:endParaRPr>
            </a:p>
          </p:txBody>
        </p:sp>
        <p:sp>
          <p:nvSpPr>
            <p:cNvPr id="29712" name="Text Box 14"/>
            <p:cNvSpPr txBox="1">
              <a:spLocks noChangeArrowheads="1"/>
            </p:cNvSpPr>
            <p:nvPr/>
          </p:nvSpPr>
          <p:spPr bwMode="auto">
            <a:xfrm>
              <a:off x="6400800" y="838200"/>
              <a:ext cx="1371600" cy="22645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1200" dirty="0" smtClean="0">
                  <a:latin typeface="Times New Roman" pitchFamily="18" charset="0"/>
                </a:rPr>
                <a:t>5. Measurement</a:t>
              </a:r>
              <a:endParaRPr lang="en-US" sz="1200" dirty="0">
                <a:latin typeface="Times New Roman" pitchFamily="18" charset="0"/>
              </a:endParaRPr>
            </a:p>
            <a:p>
              <a:pPr algn="ctr"/>
              <a:r>
                <a:rPr lang="en-US" sz="1200" dirty="0">
                  <a:latin typeface="Times New Roman" pitchFamily="18" charset="0"/>
                </a:rPr>
                <a:t>&amp; Measures</a:t>
              </a: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/>
              <a:endParaRPr lang="en-US" sz="1200" dirty="0">
                <a:latin typeface="Times New Roman" pitchFamily="18" charset="0"/>
              </a:endParaRPr>
            </a:p>
            <a:p>
              <a:pPr algn="ctr">
                <a:buFontTx/>
                <a:buChar char="•"/>
              </a:pPr>
              <a:r>
                <a:rPr lang="en-US" sz="1200" dirty="0">
                  <a:latin typeface="Times New Roman" pitchFamily="18" charset="0"/>
                </a:rPr>
                <a:t>Operational Definition</a:t>
              </a:r>
            </a:p>
            <a:p>
              <a:pPr algn="ctr">
                <a:buFontTx/>
                <a:buChar char="•"/>
              </a:pPr>
              <a:r>
                <a:rPr lang="en-US" sz="1200" dirty="0">
                  <a:latin typeface="Times New Roman" pitchFamily="18" charset="0"/>
                </a:rPr>
                <a:t>Scaling </a:t>
              </a:r>
            </a:p>
            <a:p>
              <a:pPr algn="ctr">
                <a:buFontTx/>
                <a:buChar char="•"/>
              </a:pPr>
              <a:r>
                <a:rPr lang="en-US" sz="1200" dirty="0">
                  <a:latin typeface="Times New Roman" pitchFamily="18" charset="0"/>
                </a:rPr>
                <a:t>Categorizing</a:t>
              </a:r>
            </a:p>
            <a:p>
              <a:pPr algn="ctr">
                <a:buFontTx/>
                <a:buChar char="•"/>
              </a:pPr>
              <a:r>
                <a:rPr lang="en-US" sz="1200" dirty="0">
                  <a:latin typeface="Times New Roman" pitchFamily="18" charset="0"/>
                </a:rPr>
                <a:t>Coding</a:t>
              </a:r>
            </a:p>
            <a:p>
              <a:pPr>
                <a:buFontTx/>
                <a:buChar char="•"/>
              </a:pPr>
              <a:endParaRPr lang="en-US" sz="1200" dirty="0">
                <a:latin typeface="Times New Roman" pitchFamily="18" charset="0"/>
              </a:endParaRPr>
            </a:p>
          </p:txBody>
        </p:sp>
        <p:sp>
          <p:nvSpPr>
            <p:cNvPr id="29713" name="Line 15"/>
            <p:cNvSpPr>
              <a:spLocks noChangeShapeType="1"/>
            </p:cNvSpPr>
            <p:nvPr/>
          </p:nvSpPr>
          <p:spPr bwMode="auto">
            <a:xfrm>
              <a:off x="685800" y="14478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4" name="Line 16"/>
            <p:cNvSpPr>
              <a:spLocks noChangeShapeType="1"/>
            </p:cNvSpPr>
            <p:nvPr/>
          </p:nvSpPr>
          <p:spPr bwMode="auto">
            <a:xfrm>
              <a:off x="2057400" y="1447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5" name="Line 17"/>
            <p:cNvSpPr>
              <a:spLocks noChangeShapeType="1"/>
            </p:cNvSpPr>
            <p:nvPr/>
          </p:nvSpPr>
          <p:spPr bwMode="auto">
            <a:xfrm>
              <a:off x="3352799" y="1579629"/>
              <a:ext cx="1371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6" name="Line 18"/>
            <p:cNvSpPr>
              <a:spLocks noChangeShapeType="1"/>
            </p:cNvSpPr>
            <p:nvPr/>
          </p:nvSpPr>
          <p:spPr bwMode="auto">
            <a:xfrm>
              <a:off x="4953000" y="14478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7" name="Line 19"/>
            <p:cNvSpPr>
              <a:spLocks noChangeShapeType="1"/>
            </p:cNvSpPr>
            <p:nvPr/>
          </p:nvSpPr>
          <p:spPr bwMode="auto">
            <a:xfrm>
              <a:off x="6400800" y="14478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8" name="Line 20"/>
            <p:cNvSpPr>
              <a:spLocks noChangeShapeType="1"/>
            </p:cNvSpPr>
            <p:nvPr/>
          </p:nvSpPr>
          <p:spPr bwMode="auto">
            <a:xfrm>
              <a:off x="2133599" y="506253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9" name="Line 21"/>
            <p:cNvSpPr>
              <a:spLocks noChangeShapeType="1"/>
            </p:cNvSpPr>
            <p:nvPr/>
          </p:nvSpPr>
          <p:spPr bwMode="auto">
            <a:xfrm>
              <a:off x="3581400" y="487680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0" name="Line 22"/>
            <p:cNvSpPr>
              <a:spLocks noChangeShapeType="1"/>
            </p:cNvSpPr>
            <p:nvPr/>
          </p:nvSpPr>
          <p:spPr bwMode="auto">
            <a:xfrm>
              <a:off x="6705600" y="4876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1" name="Text Box 23"/>
            <p:cNvSpPr txBox="1">
              <a:spLocks noChangeArrowheads="1"/>
            </p:cNvSpPr>
            <p:nvPr/>
          </p:nvSpPr>
          <p:spPr bwMode="auto">
            <a:xfrm>
              <a:off x="1279525" y="5451475"/>
              <a:ext cx="215159" cy="295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 sz="1200">
                <a:latin typeface="Times New Roman" pitchFamily="18" charset="0"/>
              </a:endParaRPr>
            </a:p>
          </p:txBody>
        </p:sp>
        <p:sp>
          <p:nvSpPr>
            <p:cNvPr id="29722" name="Line 24"/>
            <p:cNvSpPr>
              <a:spLocks noChangeShapeType="1"/>
            </p:cNvSpPr>
            <p:nvPr/>
          </p:nvSpPr>
          <p:spPr bwMode="auto">
            <a:xfrm flipH="1">
              <a:off x="533398" y="5073686"/>
              <a:ext cx="137159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3" name="Line 25"/>
            <p:cNvSpPr>
              <a:spLocks noChangeShapeType="1"/>
            </p:cNvSpPr>
            <p:nvPr/>
          </p:nvSpPr>
          <p:spPr bwMode="auto">
            <a:xfrm>
              <a:off x="457200" y="3657600"/>
              <a:ext cx="7696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4" name="Line 26"/>
            <p:cNvSpPr>
              <a:spLocks noChangeShapeType="1"/>
            </p:cNvSpPr>
            <p:nvPr/>
          </p:nvSpPr>
          <p:spPr bwMode="auto">
            <a:xfrm>
              <a:off x="1219200" y="29718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5" name="Line 27"/>
            <p:cNvSpPr>
              <a:spLocks noChangeShapeType="1"/>
            </p:cNvSpPr>
            <p:nvPr/>
          </p:nvSpPr>
          <p:spPr bwMode="auto">
            <a:xfrm>
              <a:off x="2590800" y="35052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6" name="Line 28"/>
            <p:cNvSpPr>
              <a:spLocks noChangeShapeType="1"/>
            </p:cNvSpPr>
            <p:nvPr/>
          </p:nvSpPr>
          <p:spPr bwMode="auto">
            <a:xfrm>
              <a:off x="4114800" y="2895600"/>
              <a:ext cx="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7" name="Line 29"/>
            <p:cNvSpPr>
              <a:spLocks noChangeShapeType="1"/>
            </p:cNvSpPr>
            <p:nvPr/>
          </p:nvSpPr>
          <p:spPr bwMode="auto">
            <a:xfrm>
              <a:off x="5562600" y="28956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8" name="Line 30"/>
            <p:cNvSpPr>
              <a:spLocks noChangeShapeType="1"/>
            </p:cNvSpPr>
            <p:nvPr/>
          </p:nvSpPr>
          <p:spPr bwMode="auto">
            <a:xfrm>
              <a:off x="7162800" y="2971800"/>
              <a:ext cx="0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9" name="Text Box 31"/>
            <p:cNvSpPr txBox="1">
              <a:spLocks noChangeArrowheads="1"/>
            </p:cNvSpPr>
            <p:nvPr/>
          </p:nvSpPr>
          <p:spPr bwMode="auto">
            <a:xfrm>
              <a:off x="0" y="3352800"/>
              <a:ext cx="1295400" cy="295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US" sz="1200">
                <a:latin typeface="Times New Roman" pitchFamily="18" charset="0"/>
              </a:endParaRPr>
            </a:p>
          </p:txBody>
        </p:sp>
        <p:sp>
          <p:nvSpPr>
            <p:cNvPr id="29730" name="Text Box 32"/>
            <p:cNvSpPr txBox="1">
              <a:spLocks noChangeArrowheads="1"/>
            </p:cNvSpPr>
            <p:nvPr/>
          </p:nvSpPr>
          <p:spPr bwMode="auto">
            <a:xfrm>
              <a:off x="-92075" y="3165475"/>
              <a:ext cx="215159" cy="295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 sz="1200">
                <a:latin typeface="Times New Roman" pitchFamily="18" charset="0"/>
              </a:endParaRPr>
            </a:p>
          </p:txBody>
        </p:sp>
        <p:sp>
          <p:nvSpPr>
            <p:cNvPr id="29731" name="Rectangle 33"/>
            <p:cNvSpPr>
              <a:spLocks noChangeArrowheads="1"/>
            </p:cNvSpPr>
            <p:nvPr/>
          </p:nvSpPr>
          <p:spPr bwMode="auto">
            <a:xfrm rot="-5387461">
              <a:off x="-800100" y="3619500"/>
              <a:ext cx="2133600" cy="381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200" b="1" dirty="0">
                  <a:latin typeface="Times New Roman" pitchFamily="18" charset="0"/>
                </a:rPr>
                <a:t>Problem Statement</a:t>
              </a:r>
            </a:p>
          </p:txBody>
        </p:sp>
      </p:grpSp>
      <p:sp>
        <p:nvSpPr>
          <p:cNvPr id="29701" name="Line 22"/>
          <p:cNvSpPr>
            <a:spLocks noChangeShapeType="1"/>
          </p:cNvSpPr>
          <p:nvPr/>
        </p:nvSpPr>
        <p:spPr bwMode="auto">
          <a:xfrm>
            <a:off x="6988175" y="2007765"/>
            <a:ext cx="784225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385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100"/>
              <a:t>PURPOSE OF STUDY (NATURE OF STUDY)</a:t>
            </a:r>
          </a:p>
        </p:txBody>
      </p:sp>
      <p:sp>
        <p:nvSpPr>
          <p:cNvPr id="3175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52450" indent="-552450" eaLnBrk="1" hangingPunct="1">
              <a:lnSpc>
                <a:spcPct val="80000"/>
              </a:lnSpc>
            </a:pPr>
            <a:r>
              <a:rPr lang="en-US" sz="1900" b="1" dirty="0" smtClean="0"/>
              <a:t>From the point of view of purpose, the research has four types.</a:t>
            </a:r>
          </a:p>
          <a:p>
            <a:pPr marL="552450" indent="-55245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900" b="1" dirty="0" smtClean="0"/>
              <a:t>Exploratory study</a:t>
            </a:r>
          </a:p>
          <a:p>
            <a:pPr marL="552450" indent="-55245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900" b="1" dirty="0" smtClean="0"/>
              <a:t>Descriptive study</a:t>
            </a:r>
          </a:p>
          <a:p>
            <a:pPr marL="552450" indent="-55245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900" b="1" dirty="0" smtClean="0"/>
              <a:t>Hypotheses testing</a:t>
            </a:r>
          </a:p>
          <a:p>
            <a:pPr marL="552450" indent="-552450" eaLnBrk="1" hangingPunct="1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sz="1900" b="1" dirty="0" smtClean="0"/>
              <a:t>Case study analysis</a:t>
            </a:r>
          </a:p>
          <a:p>
            <a:pPr marL="552450" indent="-55245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u="sng" dirty="0" smtClean="0"/>
              <a:t>1. Exploratory study:</a:t>
            </a:r>
          </a:p>
          <a:p>
            <a:pPr marL="552450" indent="-552450" eaLnBrk="1" hangingPunct="1">
              <a:lnSpc>
                <a:spcPct val="80000"/>
              </a:lnSpc>
            </a:pPr>
            <a:r>
              <a:rPr lang="en-US" sz="1900" b="1" dirty="0" smtClean="0"/>
              <a:t>Exploratory study is done when not much is known about the situation under consideration.</a:t>
            </a:r>
          </a:p>
          <a:p>
            <a:pPr marL="552450" indent="-552450" eaLnBrk="1" hangingPunct="1">
              <a:lnSpc>
                <a:spcPct val="80000"/>
              </a:lnSpc>
            </a:pPr>
            <a:r>
              <a:rPr lang="en-US" sz="1900" b="1" dirty="0" smtClean="0"/>
              <a:t>The researcher do extensive interviewing, focus group study and library search.</a:t>
            </a:r>
          </a:p>
          <a:p>
            <a:pPr marL="552450" indent="-552450" eaLnBrk="1" hangingPunct="1">
              <a:lnSpc>
                <a:spcPct val="80000"/>
              </a:lnSpc>
            </a:pPr>
            <a:r>
              <a:rPr lang="en-US" sz="1900" b="1" dirty="0" smtClean="0"/>
              <a:t>Generally qualitative data is gathered. </a:t>
            </a:r>
          </a:p>
          <a:p>
            <a:pPr marL="552450" indent="-552450" eaLnBrk="1" hangingPunct="1">
              <a:lnSpc>
                <a:spcPct val="80000"/>
              </a:lnSpc>
            </a:pPr>
            <a:endParaRPr lang="en-US" sz="1900" dirty="0" smtClean="0"/>
          </a:p>
          <a:p>
            <a:pPr marL="552450" indent="-552450" eaLnBrk="1" hangingPunct="1">
              <a:lnSpc>
                <a:spcPct val="80000"/>
              </a:lnSpc>
            </a:pPr>
            <a:endParaRPr lang="en-US" sz="1900" dirty="0" smtClean="0"/>
          </a:p>
        </p:txBody>
      </p:sp>
    </p:spTree>
    <p:extLst>
      <p:ext uri="{BB962C8B-B14F-4D97-AF65-F5344CB8AC3E}">
        <p14:creationId xmlns:p14="http://schemas.microsoft.com/office/powerpoint/2010/main" xmlns="" val="303193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533400"/>
            <a:ext cx="7313612" cy="56372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900" b="1" dirty="0" smtClean="0"/>
              <a:t>Later on hypotheses can be developed and tested.</a:t>
            </a:r>
          </a:p>
          <a:p>
            <a:pPr eaLnBrk="1" hangingPunct="1">
              <a:lnSpc>
                <a:spcPct val="80000"/>
              </a:lnSpc>
            </a:pPr>
            <a:r>
              <a:rPr lang="en-US" sz="1900" b="1" dirty="0" smtClean="0"/>
              <a:t>Some facts are known, but more study is needed to have a thorough understanding of problem or phenomena.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900" b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u="sng" dirty="0" smtClean="0">
                <a:solidFill>
                  <a:srgbClr val="000066"/>
                </a:solidFill>
              </a:rPr>
              <a:t>Examples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900" b="1" dirty="0" smtClean="0"/>
              <a:t>I).  The lack of entrepreneurship opportunities for the women in Baluchistan.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900" b="1" dirty="0" smtClean="0"/>
              <a:t>Ii). Would there be a market for apple’s new vision device in Pakistan?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900" b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u="sng" dirty="0" smtClean="0"/>
              <a:t>2. Descriptive study:</a:t>
            </a:r>
          </a:p>
          <a:p>
            <a:pPr eaLnBrk="1" hangingPunct="1">
              <a:lnSpc>
                <a:spcPct val="80000"/>
              </a:lnSpc>
            </a:pPr>
            <a:r>
              <a:rPr lang="en-US" sz="1900" b="1" dirty="0" smtClean="0"/>
              <a:t>Descriptive study describes characteristics of variables under consideration.</a:t>
            </a:r>
          </a:p>
          <a:p>
            <a:pPr eaLnBrk="1" hangingPunct="1">
              <a:lnSpc>
                <a:spcPct val="80000"/>
              </a:lnSpc>
            </a:pPr>
            <a:r>
              <a:rPr lang="en-US" sz="1900" b="1" dirty="0" smtClean="0"/>
              <a:t>These are generally quantitative in nature.</a:t>
            </a:r>
          </a:p>
          <a:p>
            <a:pPr eaLnBrk="1" hangingPunct="1">
              <a:lnSpc>
                <a:spcPct val="80000"/>
              </a:lnSpc>
            </a:pPr>
            <a:r>
              <a:rPr lang="en-US" sz="1900" b="1" dirty="0" smtClean="0"/>
              <a:t>Data is gathered to make simple decisions and offer ideas to probe further.</a:t>
            </a:r>
          </a:p>
          <a:p>
            <a:pPr eaLnBrk="1" hangingPunct="1">
              <a:lnSpc>
                <a:spcPct val="80000"/>
              </a:lnSpc>
            </a:pPr>
            <a:endParaRPr lang="en-US" sz="1900" dirty="0" smtClean="0"/>
          </a:p>
          <a:p>
            <a:pPr eaLnBrk="1" hangingPunct="1">
              <a:lnSpc>
                <a:spcPct val="80000"/>
              </a:lnSpc>
            </a:pPr>
            <a:endParaRPr lang="en-US" sz="2500" dirty="0" smtClean="0"/>
          </a:p>
        </p:txBody>
      </p:sp>
    </p:spTree>
    <p:extLst>
      <p:ext uri="{BB962C8B-B14F-4D97-AF65-F5344CB8AC3E}">
        <p14:creationId xmlns:p14="http://schemas.microsoft.com/office/powerpoint/2010/main" xmlns="" val="256910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8" name="Rectangle 3"/>
          <p:cNvSpPr>
            <a:spLocks noGrp="1" noChangeArrowheads="1"/>
          </p:cNvSpPr>
          <p:nvPr>
            <p:ph idx="1"/>
          </p:nvPr>
        </p:nvSpPr>
        <p:spPr>
          <a:xfrm>
            <a:off x="1370013" y="381000"/>
            <a:ext cx="7313612" cy="55610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u="sng" dirty="0" smtClean="0">
                <a:solidFill>
                  <a:srgbClr val="000066"/>
                </a:solidFill>
              </a:rPr>
              <a:t>Examples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I). MBA III </a:t>
            </a:r>
            <a:r>
              <a:rPr lang="en-US" sz="2000" dirty="0"/>
              <a:t>B</a:t>
            </a:r>
            <a:r>
              <a:rPr lang="en-US" sz="2000" dirty="0" smtClean="0"/>
              <a:t> class composition and characteristics SP08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    </a:t>
            </a:r>
            <a:r>
              <a:rPr lang="en-US" sz="2000" dirty="0" smtClean="0">
                <a:solidFill>
                  <a:schemeClr val="tx2"/>
                </a:solidFill>
              </a:rPr>
              <a:t>(a). Number of students (b). Age (c). Gender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    (d). CGPA (e). Number of students in different major groups (f). Courses covered so far (g). Courses remaining to be taught etc.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II). Descriptive Study of Group of Employees.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III). Advances in Milling of Rice.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IV). Company Competitors etc. 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</p:txBody>
      </p:sp>
      <p:pic>
        <p:nvPicPr>
          <p:cNvPr id="33797" name="Picture 1" descr="http://www.azkhan.de/images/CIIT_Examination.jpg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3371" y="2438400"/>
            <a:ext cx="73152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113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457200"/>
            <a:ext cx="7464425" cy="5943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5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5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u="sng" dirty="0" smtClean="0"/>
              <a:t>3. Hypothesis Testing: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Nature of certain relationships is explained.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Difference among groups is found.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How much a problem will increase/decrease by a factor or a variable.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The factors responsible for a given situation.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u="sng" dirty="0" smtClean="0">
              <a:solidFill>
                <a:srgbClr val="000066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u="sng" dirty="0" smtClean="0">
                <a:solidFill>
                  <a:srgbClr val="000066"/>
                </a:solidFill>
              </a:rPr>
              <a:t>Examples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If we increase the employee benefits then loyalty with the organization will increase.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Factors responsible for increase in demand of guns in a society.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More men than women are addicts.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Marital status and employee productivity are related.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dirty="0" smtClean="0"/>
          </a:p>
        </p:txBody>
      </p:sp>
      <p:pic>
        <p:nvPicPr>
          <p:cNvPr id="34822" name="Picture 4" descr="pistols_sma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438400"/>
            <a:ext cx="2514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6" descr="stock photo : DELHI - MAY 25: Crowded Indian street scene. May 25 2006 in Old Delhi, In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739"/>
          <a:stretch>
            <a:fillRect/>
          </a:stretch>
        </p:blipFill>
        <p:spPr bwMode="auto">
          <a:xfrm>
            <a:off x="4191000" y="397099"/>
            <a:ext cx="27432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6594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685800"/>
            <a:ext cx="7313612" cy="5027613"/>
          </a:xfrm>
        </p:spPr>
        <p:txBody>
          <a:bodyPr rtlCol="0">
            <a:normAutofit/>
          </a:bodyPr>
          <a:lstStyle/>
          <a:p>
            <a:pPr marL="182880" indent="-18288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000" b="1" u="sng" dirty="0" smtClean="0"/>
              <a:t>4. Case Study </a:t>
            </a:r>
            <a:r>
              <a:rPr lang="en-US" sz="2000" b="1" u="sng" dirty="0"/>
              <a:t>A</a:t>
            </a:r>
            <a:r>
              <a:rPr lang="en-US" sz="2000" b="1" u="sng" dirty="0" smtClean="0"/>
              <a:t>nalysis:</a:t>
            </a:r>
          </a:p>
          <a:p>
            <a:pPr marL="182880" indent="-18288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000" dirty="0" smtClean="0"/>
          </a:p>
          <a:p>
            <a:pPr marL="182880" indent="-18288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 smtClean="0"/>
          </a:p>
          <a:p>
            <a:pPr marL="182880" indent="-18288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 smtClean="0"/>
          </a:p>
          <a:p>
            <a:pPr marL="182880" indent="-18288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 smtClean="0"/>
          </a:p>
          <a:p>
            <a:pPr marL="182880" indent="-18288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 smtClean="0"/>
          </a:p>
          <a:p>
            <a:pPr marL="182880" indent="-18288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 smtClean="0"/>
          </a:p>
          <a:p>
            <a:pPr marL="182880" indent="-18288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 smtClean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000" dirty="0" smtClean="0"/>
          </a:p>
          <a:p>
            <a:pPr marL="182880" indent="-18288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/>
              <a:t>How similar problems were solved in different organizations.</a:t>
            </a:r>
          </a:p>
          <a:p>
            <a:pPr marL="182880" indent="-18288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 smtClean="0"/>
          </a:p>
          <a:p>
            <a:pPr marL="182880" indent="-18288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smtClean="0"/>
              <a:t>Contextual analysis of the matter is done.    </a:t>
            </a:r>
            <a:endParaRPr lang="en-US" sz="2000" dirty="0"/>
          </a:p>
        </p:txBody>
      </p:sp>
      <p:pic>
        <p:nvPicPr>
          <p:cNvPr id="35846" name="Picture 4" descr="icpsnyc27191008052948photo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219200"/>
            <a:ext cx="244633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1877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smtClean="0"/>
              <a:t>TYPE OF INVESTIGATION: CAUSAL </a:t>
            </a:r>
            <a:r>
              <a:rPr lang="en-US" sz="3200" b="1" dirty="0" err="1" smtClean="0"/>
              <a:t>vs</a:t>
            </a:r>
            <a:r>
              <a:rPr lang="en-US" sz="3200" b="1" dirty="0" smtClean="0"/>
              <a:t> CORRELATIONAL</a:t>
            </a:r>
            <a:endParaRPr lang="en-US" sz="32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dirty="0" smtClean="0"/>
              <a:t>Causal study:</a:t>
            </a:r>
          </a:p>
          <a:p>
            <a:pPr marL="609600" indent="-609600"/>
            <a:r>
              <a:rPr lang="en-US" dirty="0" smtClean="0"/>
              <a:t>Cause and effect relationship</a:t>
            </a:r>
          </a:p>
          <a:p>
            <a:pPr marL="609600" indent="-609600"/>
            <a:r>
              <a:rPr lang="en-US" dirty="0" smtClean="0"/>
              <a:t>Definitive</a:t>
            </a:r>
          </a:p>
          <a:p>
            <a:pPr marL="609600" indent="-609600"/>
            <a:r>
              <a:rPr lang="en-US" dirty="0" smtClean="0"/>
              <a:t>Does smoking causes cancer</a:t>
            </a:r>
          </a:p>
          <a:p>
            <a:pPr marL="609600" indent="-609600"/>
            <a:r>
              <a:rPr lang="en-US" dirty="0" smtClean="0"/>
              <a:t>X causes y</a:t>
            </a:r>
          </a:p>
          <a:p>
            <a:pPr marL="609600" indent="-609600"/>
            <a:r>
              <a:rPr lang="en-US" dirty="0" smtClean="0"/>
              <a:t>High interest rate causes people to save money</a:t>
            </a:r>
          </a:p>
          <a:p>
            <a:pPr marL="609600" indent="-609600">
              <a:buFont typeface="Wingding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780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Correlational</a:t>
            </a:r>
            <a:endParaRPr lang="en-US" b="1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500" dirty="0" smtClean="0"/>
              <a:t>Identification of factors related with the problem or the phenomena</a:t>
            </a:r>
          </a:p>
          <a:p>
            <a:pPr>
              <a:lnSpc>
                <a:spcPct val="90000"/>
              </a:lnSpc>
            </a:pPr>
            <a:r>
              <a:rPr lang="en-US" sz="2500" dirty="0" smtClean="0"/>
              <a:t>Are smoking and cancer related</a:t>
            </a:r>
          </a:p>
          <a:p>
            <a:pPr>
              <a:lnSpc>
                <a:spcPct val="90000"/>
              </a:lnSpc>
            </a:pPr>
            <a:r>
              <a:rPr lang="en-US" sz="2500" dirty="0" smtClean="0"/>
              <a:t>Are smoking, drinking, chewing tobacco associated with the cancer of the elementary canal</a:t>
            </a:r>
          </a:p>
          <a:p>
            <a:pPr>
              <a:lnSpc>
                <a:spcPct val="90000"/>
              </a:lnSpc>
            </a:pPr>
            <a:r>
              <a:rPr lang="en-US" sz="2500" dirty="0" smtClean="0"/>
              <a:t>Reasons of the failure of educational system in Pakistan</a:t>
            </a:r>
          </a:p>
          <a:p>
            <a:pPr>
              <a:lnSpc>
                <a:spcPct val="90000"/>
              </a:lnSpc>
            </a:pPr>
            <a:r>
              <a:rPr lang="en-US" sz="2500" dirty="0" smtClean="0"/>
              <a:t>Effects of earthquake on the property buying behavior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xmlns="" val="245502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Hypotheses Establishing Group </a:t>
            </a:r>
            <a:r>
              <a:rPr lang="en-US" dirty="0"/>
              <a:t>Difference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76800"/>
          </a:xfrm>
        </p:spPr>
        <p:txBody>
          <a:bodyPr/>
          <a:lstStyle/>
          <a:p>
            <a:r>
              <a:rPr lang="en-US" dirty="0" smtClean="0"/>
              <a:t>Establish differences between different groups i.e.</a:t>
            </a:r>
          </a:p>
          <a:p>
            <a:r>
              <a:rPr lang="en-US" dirty="0" smtClean="0"/>
              <a:t>Male versus female smoking characteristics</a:t>
            </a:r>
          </a:p>
          <a:p>
            <a:r>
              <a:rPr lang="en-US" dirty="0" smtClean="0"/>
              <a:t>Differences between night and morning shift employees</a:t>
            </a:r>
          </a:p>
          <a:p>
            <a:r>
              <a:rPr lang="en-US" dirty="0" smtClean="0"/>
              <a:t>Differences between senior and middle management groups.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01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Summary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12542338"/>
              </p:ext>
            </p:extLst>
          </p:nvPr>
        </p:nvGraphicFramePr>
        <p:xfrm>
          <a:off x="1447800" y="1752601"/>
          <a:ext cx="6096000" cy="128022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096000"/>
              </a:tblGrid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dirty="0" smtClean="0"/>
                        <a:t>Four</a:t>
                      </a:r>
                      <a:r>
                        <a:rPr lang="en-US" sz="1800" b="1" baseline="0" dirty="0" smtClean="0"/>
                        <a:t> Types of Research According to the Purpose of Study</a:t>
                      </a:r>
                      <a:endParaRPr lang="en-US" sz="1800" b="1" dirty="0"/>
                    </a:p>
                  </a:txBody>
                  <a:tcPr marT="45752" marB="45752"/>
                </a:tc>
              </a:tr>
              <a:tr h="64008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800" b="1" dirty="0" smtClean="0"/>
                        <a:t>Type of Investigation: Causal Versus</a:t>
                      </a:r>
                      <a:r>
                        <a:rPr lang="en-US" sz="1800" b="1" baseline="0" dirty="0" smtClean="0"/>
                        <a:t> Correlational</a:t>
                      </a:r>
                      <a:endParaRPr lang="en-US" sz="1800" b="1" dirty="0"/>
                    </a:p>
                  </a:txBody>
                  <a:tcPr marT="45752" marB="4575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063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120</TotalTime>
  <Words>715</Words>
  <Application>Microsoft Office PowerPoint</Application>
  <PresentationFormat>On-screen Show (4:3)</PresentationFormat>
  <Paragraphs>292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Clarity</vt:lpstr>
      <vt:lpstr>   Research Tools and Techniques </vt:lpstr>
      <vt:lpstr>Lecture Topics Covered Previously in the Last Lecture</vt:lpstr>
      <vt:lpstr>What we are going to Cover in this Lecture</vt:lpstr>
      <vt:lpstr>Chi-Square Table</vt:lpstr>
      <vt:lpstr>THE RESEARCH PROCESS</vt:lpstr>
      <vt:lpstr>         </vt:lpstr>
      <vt:lpstr>PURPOSE OF STUDY (NATURE OF STUDY)</vt:lpstr>
      <vt:lpstr>Slide 8</vt:lpstr>
      <vt:lpstr>Slide 9</vt:lpstr>
      <vt:lpstr>Slide 10</vt:lpstr>
      <vt:lpstr>Slide 11</vt:lpstr>
      <vt:lpstr>TYPE OF INVESTIGATION: CAUSAL vs CORRELATIONAL</vt:lpstr>
      <vt:lpstr>Correlational</vt:lpstr>
      <vt:lpstr>Hypotheses Establishing Group Difference 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Administrator</cp:lastModifiedBy>
  <cp:revision>16</cp:revision>
  <dcterms:created xsi:type="dcterms:W3CDTF">2014-11-07T12:26:28Z</dcterms:created>
  <dcterms:modified xsi:type="dcterms:W3CDTF">2014-11-10T07:56:07Z</dcterms:modified>
</cp:coreProperties>
</file>