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69" r:id="rId3"/>
    <p:sldId id="257" r:id="rId4"/>
    <p:sldId id="270" r:id="rId5"/>
    <p:sldId id="271" r:id="rId6"/>
    <p:sldId id="273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B27EE-C3AB-4F46-94BA-4296AF5AFCE3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BF757-E4D9-4918-92A5-A0F063DAE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58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99E225E-09B2-4952-8ABA-24052EB8AC0C}" type="slidenum">
              <a:rPr lang="en-US" b="0" smtClean="0"/>
              <a:pPr/>
              <a:t>4</a:t>
            </a:fld>
            <a:endParaRPr lang="en-US" b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21D11AE-24DE-4F3E-82B8-39AC4F4F256D}" type="slidenum">
              <a:rPr lang="en-US" b="0" smtClean="0"/>
              <a:pPr/>
              <a:t>14</a:t>
            </a:fld>
            <a:endParaRPr lang="en-US" b="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09521D-3A96-4B00-8B5A-A82D3949244B}" type="datetimeFigureOut">
              <a:rPr lang="en-US" smtClean="0"/>
              <a:t>11/8/2014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B9EF209-C62D-4C62-8C24-5C4D4E4510A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848600" cy="16986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b="1" cap="none" dirty="0" smtClean="0"/>
              <a:t/>
            </a:r>
            <a:br>
              <a:rPr lang="en-US" sz="4400" b="1" cap="none" dirty="0" smtClean="0"/>
            </a:br>
            <a:r>
              <a:rPr lang="en-US" sz="4400" b="1" cap="none" dirty="0"/>
              <a:t/>
            </a:r>
            <a:br>
              <a:rPr lang="en-US" sz="4400" b="1" cap="none" dirty="0"/>
            </a:br>
            <a:r>
              <a:rPr lang="en-US" sz="4400" b="1" cap="none" dirty="0" smtClean="0"/>
              <a:t/>
            </a:r>
            <a:br>
              <a:rPr lang="en-US" sz="4400" b="1" cap="none" dirty="0" smtClean="0"/>
            </a:br>
            <a:r>
              <a:rPr lang="en-US" sz="4400" b="1" cap="none" dirty="0" smtClean="0"/>
              <a:t>Research </a:t>
            </a:r>
            <a:r>
              <a:rPr lang="en-US" sz="4400" b="1" cap="none" dirty="0"/>
              <a:t>Tools and Techniques</a:t>
            </a:r>
            <a:r>
              <a:rPr lang="en-US" sz="4400" dirty="0">
                <a:latin typeface="Times New Roman"/>
                <a:ea typeface="Times New Roman"/>
              </a:rPr>
              <a:t/>
            </a:r>
            <a:br>
              <a:rPr lang="en-US" sz="4400" dirty="0">
                <a:latin typeface="Times New Roman"/>
                <a:ea typeface="Times New Roman"/>
              </a:rPr>
            </a:br>
            <a:endParaRPr lang="en-US" sz="4400" dirty="0" smtClean="0"/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800" b="1" dirty="0" smtClean="0">
                <a:latin typeface="+mj-lt"/>
                <a:ea typeface="Times New Roman"/>
              </a:rPr>
              <a:t>The Research Process: Step 4, 5 &amp; 6</a:t>
            </a:r>
            <a:endParaRPr lang="en-US" sz="2800" b="1" dirty="0">
              <a:latin typeface="+mj-lt"/>
              <a:ea typeface="Times New Roman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b="1" u="sng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b="1" u="sng" dirty="0" smtClean="0"/>
              <a:t>Lecture 10</a:t>
            </a:r>
            <a:endParaRPr lang="en-US" sz="3200" b="1" u="sng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522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Lecture Topics Covered </a:t>
            </a:r>
            <a:r>
              <a:rPr lang="en-US" dirty="0" smtClean="0"/>
              <a:t>Previously </a:t>
            </a:r>
            <a:r>
              <a:rPr lang="en-US" dirty="0"/>
              <a:t>in the Last Lecture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492890"/>
              </p:ext>
            </p:extLst>
          </p:nvPr>
        </p:nvGraphicFramePr>
        <p:xfrm>
          <a:off x="1447800" y="1752600"/>
          <a:ext cx="6096000" cy="274478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096000"/>
              </a:tblGrid>
              <a:tr h="914929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 smtClean="0"/>
                        <a:t>Variables and their Four Types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US" sz="1800" b="1" dirty="0"/>
                    </a:p>
                  </a:txBody>
                  <a:tcPr marT="45752" marB="45752"/>
                </a:tc>
              </a:tr>
              <a:tr h="914929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dirty="0" smtClean="0"/>
                        <a:t>Theoretical</a:t>
                      </a:r>
                      <a:r>
                        <a:rPr lang="en-US" sz="1800" b="1" baseline="0" dirty="0" smtClean="0"/>
                        <a:t> Framework Development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  <a:tr h="914929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>Theoretical Framework – Some Real Life Examples</a:t>
                      </a:r>
                      <a:br>
                        <a:rPr lang="en-US" sz="1800" b="1" u="none" spc="0" dirty="0" smtClean="0">
                          <a:ea typeface="+mn-ea"/>
                          <a:cs typeface="+mn-cs"/>
                        </a:rPr>
                      </a:br>
                      <a:endParaRPr lang="en-US" sz="1800" b="1" u="none" dirty="0"/>
                    </a:p>
                  </a:txBody>
                  <a:tcPr marT="45752" marB="4575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49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What we are </a:t>
            </a:r>
            <a:r>
              <a:rPr lang="en-US" dirty="0"/>
              <a:t>g</a:t>
            </a:r>
            <a:r>
              <a:rPr lang="en-US" dirty="0" smtClean="0"/>
              <a:t>oing to Cover in </a:t>
            </a:r>
            <a:r>
              <a:rPr lang="en-US" dirty="0"/>
              <a:t>t</a:t>
            </a:r>
            <a:r>
              <a:rPr lang="en-US" dirty="0" smtClean="0"/>
              <a:t>his Lecture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918036"/>
              </p:ext>
            </p:extLst>
          </p:nvPr>
        </p:nvGraphicFramePr>
        <p:xfrm>
          <a:off x="1447800" y="1752601"/>
          <a:ext cx="6096000" cy="320046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096000"/>
              </a:tblGrid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>Theoretical Framework – Some Real Life Examples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dirty="0" smtClean="0"/>
                        <a:t>Hypotheses</a:t>
                      </a:r>
                      <a:r>
                        <a:rPr lang="en-US" sz="1800" b="1" baseline="0" dirty="0" smtClean="0"/>
                        <a:t> Development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>Null and Alternate</a:t>
                      </a:r>
                      <a:r>
                        <a:rPr lang="en-US" sz="1800" b="1" u="none" spc="0" baseline="0" dirty="0" smtClean="0">
                          <a:ea typeface="+mn-ea"/>
                          <a:cs typeface="+mn-cs"/>
                        </a:rPr>
                        <a:t> Hypotheses</a:t>
                      </a: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1" u="none" spc="0" dirty="0" smtClean="0">
                          <a:ea typeface="+mn-ea"/>
                          <a:cs typeface="+mn-cs"/>
                        </a:rPr>
                      </a:br>
                      <a:endParaRPr lang="en-US" sz="1800" b="1" u="none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dirty="0" smtClean="0"/>
                        <a:t>Hypotheses Testing</a:t>
                      </a:r>
                      <a:endParaRPr lang="en-US" sz="1800" b="1" u="none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dirty="0" smtClean="0"/>
                        <a:t>Introduction to Research Design</a:t>
                      </a:r>
                      <a:endParaRPr lang="en-US" sz="1800" b="1" u="none" dirty="0"/>
                    </a:p>
                  </a:txBody>
                  <a:tcPr marT="45752" marB="4575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89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457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u="sng">
                <a:solidFill>
                  <a:srgbClr val="800000"/>
                </a:solidFill>
              </a:rPr>
              <a:t>THE RESEARCH PROCESS</a:t>
            </a:r>
          </a:p>
        </p:txBody>
      </p:sp>
      <p:sp>
        <p:nvSpPr>
          <p:cNvPr id="9219" name="Rectangle 16"/>
          <p:cNvSpPr>
            <a:spLocks noChangeArrowheads="1"/>
          </p:cNvSpPr>
          <p:nvPr/>
        </p:nvSpPr>
        <p:spPr bwMode="auto">
          <a:xfrm>
            <a:off x="0" y="0"/>
            <a:ext cx="91440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GB" sz="2400">
              <a:latin typeface="Times New Roman" pitchFamily="18" charset="0"/>
            </a:endParaRPr>
          </a:p>
        </p:txBody>
      </p:sp>
      <p:sp>
        <p:nvSpPr>
          <p:cNvPr id="9220" name="Rectangle 18"/>
          <p:cNvSpPr>
            <a:spLocks noChangeArrowheads="1"/>
          </p:cNvSpPr>
          <p:nvPr/>
        </p:nvSpPr>
        <p:spPr bwMode="auto">
          <a:xfrm>
            <a:off x="0" y="3962400"/>
            <a:ext cx="914400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GB" sz="2400">
              <a:latin typeface="Times New Roman" pitchFamily="18" charset="0"/>
            </a:endParaRPr>
          </a:p>
        </p:txBody>
      </p:sp>
      <p:grpSp>
        <p:nvGrpSpPr>
          <p:cNvPr id="9221" name="Group 1"/>
          <p:cNvGrpSpPr>
            <a:grpSpLocks/>
          </p:cNvGrpSpPr>
          <p:nvPr/>
        </p:nvGrpSpPr>
        <p:grpSpPr bwMode="auto">
          <a:xfrm>
            <a:off x="401638" y="1219200"/>
            <a:ext cx="8382000" cy="4232275"/>
            <a:chOff x="457200" y="1391909"/>
            <a:chExt cx="8458200" cy="4551690"/>
          </a:xfrm>
        </p:grpSpPr>
        <p:sp>
          <p:nvSpPr>
            <p:cNvPr id="9225" name="Text Box 4"/>
            <p:cNvSpPr txBox="1">
              <a:spLocks noChangeArrowheads="1"/>
            </p:cNvSpPr>
            <p:nvPr/>
          </p:nvSpPr>
          <p:spPr bwMode="auto">
            <a:xfrm>
              <a:off x="457200" y="1391909"/>
              <a:ext cx="1190625" cy="91155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(1).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Observation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The Broad Problem Area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endParaRPr lang="en-GB" sz="1200">
                <a:latin typeface="Times New Roman" pitchFamily="18" charset="0"/>
              </a:endParaRPr>
            </a:p>
          </p:txBody>
        </p:sp>
        <p:sp>
          <p:nvSpPr>
            <p:cNvPr id="9226" name="Text Box 5"/>
            <p:cNvSpPr txBox="1">
              <a:spLocks noChangeArrowheads="1"/>
            </p:cNvSpPr>
            <p:nvPr/>
          </p:nvSpPr>
          <p:spPr bwMode="auto">
            <a:xfrm>
              <a:off x="457200" y="3962400"/>
              <a:ext cx="1157288" cy="15270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(2).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Preliminary Data Gathering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Interviews and Library Search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endParaRPr lang="en-GB" sz="1200">
                <a:latin typeface="Times New Roman" pitchFamily="18" charset="0"/>
              </a:endParaRPr>
            </a:p>
          </p:txBody>
        </p:sp>
        <p:sp>
          <p:nvSpPr>
            <p:cNvPr id="9227" name="Line 6"/>
            <p:cNvSpPr>
              <a:spLocks noChangeShapeType="1"/>
            </p:cNvSpPr>
            <p:nvPr/>
          </p:nvSpPr>
          <p:spPr bwMode="auto">
            <a:xfrm>
              <a:off x="1143000" y="2743200"/>
              <a:ext cx="5715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8" name="Text Box 7"/>
            <p:cNvSpPr txBox="1">
              <a:spLocks noChangeArrowheads="1"/>
            </p:cNvSpPr>
            <p:nvPr/>
          </p:nvSpPr>
          <p:spPr bwMode="auto">
            <a:xfrm>
              <a:off x="1676400" y="2133600"/>
              <a:ext cx="990600" cy="123031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(3).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Problem Definition</a:t>
              </a: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9229" name="Line 8"/>
            <p:cNvSpPr>
              <a:spLocks noChangeShapeType="1"/>
            </p:cNvSpPr>
            <p:nvPr/>
          </p:nvSpPr>
          <p:spPr bwMode="auto">
            <a:xfrm>
              <a:off x="2667000" y="2671763"/>
              <a:ext cx="19177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Text Box 9"/>
            <p:cNvSpPr txBox="1">
              <a:spLocks noChangeArrowheads="1"/>
            </p:cNvSpPr>
            <p:nvPr/>
          </p:nvSpPr>
          <p:spPr bwMode="auto">
            <a:xfrm>
              <a:off x="2971800" y="1681163"/>
              <a:ext cx="1219200" cy="21288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400">
                  <a:latin typeface="Times New Roman" pitchFamily="18" charset="0"/>
                  <a:cs typeface="Times New Roman" pitchFamily="18" charset="0"/>
                </a:rPr>
                <a:t> (4).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Theoretical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Framework </a:t>
              </a:r>
            </a:p>
            <a:p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Variables</a:t>
              </a: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Identification</a:t>
              </a:r>
              <a:endParaRPr lang="en-GB" sz="1200" u="sng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31" name="Text Box 10"/>
            <p:cNvSpPr txBox="1">
              <a:spLocks noChangeArrowheads="1"/>
            </p:cNvSpPr>
            <p:nvPr/>
          </p:nvSpPr>
          <p:spPr bwMode="auto">
            <a:xfrm>
              <a:off x="4584700" y="2214563"/>
              <a:ext cx="1077913" cy="14065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(5)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Generation of </a:t>
              </a: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Hypothesis</a:t>
              </a:r>
            </a:p>
            <a:p>
              <a:endParaRPr lang="en-GB" sz="1200" u="sng">
                <a:latin typeface="Times New Roman" pitchFamily="18" charset="0"/>
              </a:endParaRPr>
            </a:p>
          </p:txBody>
        </p:sp>
        <p:sp>
          <p:nvSpPr>
            <p:cNvPr id="9232" name="AutoShape 11"/>
            <p:cNvSpPr>
              <a:spLocks noChangeArrowheads="1"/>
            </p:cNvSpPr>
            <p:nvPr/>
          </p:nvSpPr>
          <p:spPr bwMode="auto">
            <a:xfrm>
              <a:off x="6184900" y="2100263"/>
              <a:ext cx="1282700" cy="1582737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400" dirty="0">
                  <a:latin typeface="Times New Roman" pitchFamily="18" charset="0"/>
                  <a:cs typeface="Times New Roman" pitchFamily="18" charset="0"/>
                </a:rPr>
                <a:t>(6).</a:t>
              </a:r>
            </a:p>
            <a:p>
              <a:r>
                <a:rPr lang="en-GB" sz="1400" b="1" u="sng" dirty="0">
                  <a:latin typeface="Times New Roman" pitchFamily="18" charset="0"/>
                  <a:cs typeface="Times New Roman" pitchFamily="18" charset="0"/>
                </a:rPr>
                <a:t>Scientific</a:t>
              </a:r>
            </a:p>
            <a:p>
              <a:r>
                <a:rPr lang="en-GB" sz="1400" b="1" u="sng" dirty="0">
                  <a:latin typeface="Times New Roman" pitchFamily="18" charset="0"/>
                  <a:cs typeface="Times New Roman" pitchFamily="18" charset="0"/>
                </a:rPr>
                <a:t>Research</a:t>
              </a:r>
            </a:p>
            <a:p>
              <a:r>
                <a:rPr lang="en-GB" sz="1400" b="1" u="sng" dirty="0">
                  <a:latin typeface="Times New Roman" pitchFamily="18" charset="0"/>
                  <a:cs typeface="Times New Roman" pitchFamily="18" charset="0"/>
                </a:rPr>
                <a:t>Design</a:t>
              </a:r>
            </a:p>
            <a:p>
              <a:endParaRPr lang="en-US" sz="1400" u="sng" dirty="0">
                <a:latin typeface="Times New Roman" pitchFamily="18" charset="0"/>
              </a:endParaRPr>
            </a:p>
          </p:txBody>
        </p:sp>
        <p:sp>
          <p:nvSpPr>
            <p:cNvPr id="9233" name="Line 12"/>
            <p:cNvSpPr>
              <a:spLocks noChangeShapeType="1"/>
            </p:cNvSpPr>
            <p:nvPr/>
          </p:nvSpPr>
          <p:spPr bwMode="auto">
            <a:xfrm>
              <a:off x="5613400" y="2671763"/>
              <a:ext cx="5715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Text Box 13"/>
            <p:cNvSpPr txBox="1">
              <a:spLocks noChangeArrowheads="1"/>
            </p:cNvSpPr>
            <p:nvPr/>
          </p:nvSpPr>
          <p:spPr bwMode="auto">
            <a:xfrm>
              <a:off x="7848600" y="2057400"/>
              <a:ext cx="1066800" cy="14255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400">
                  <a:latin typeface="Times New Roman" pitchFamily="18" charset="0"/>
                  <a:cs typeface="Times New Roman" pitchFamily="18" charset="0"/>
                </a:rPr>
                <a:t>(7).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Data Collection and  Analysis</a:t>
              </a:r>
              <a:endParaRPr lang="en-GB" sz="1400">
                <a:latin typeface="Times New Roman" pitchFamily="18" charset="0"/>
                <a:cs typeface="Times New Roman" pitchFamily="18" charset="0"/>
              </a:endParaRPr>
            </a:p>
            <a:p>
              <a:endParaRPr lang="en-GB" sz="1200">
                <a:latin typeface="Times New Roman" pitchFamily="18" charset="0"/>
              </a:endParaRPr>
            </a:p>
          </p:txBody>
        </p:sp>
        <p:sp>
          <p:nvSpPr>
            <p:cNvPr id="9235" name="Line 14"/>
            <p:cNvSpPr>
              <a:spLocks noChangeShapeType="1"/>
            </p:cNvSpPr>
            <p:nvPr/>
          </p:nvSpPr>
          <p:spPr bwMode="auto">
            <a:xfrm>
              <a:off x="7391400" y="2743200"/>
              <a:ext cx="4572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Text Box 15"/>
            <p:cNvSpPr txBox="1">
              <a:spLocks noChangeArrowheads="1"/>
            </p:cNvSpPr>
            <p:nvPr/>
          </p:nvSpPr>
          <p:spPr bwMode="auto">
            <a:xfrm>
              <a:off x="7848600" y="4038600"/>
              <a:ext cx="1066800" cy="8794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400">
                  <a:latin typeface="Times New Roman" pitchFamily="18" charset="0"/>
                  <a:cs typeface="Times New Roman" pitchFamily="18" charset="0"/>
                </a:rPr>
                <a:t>(8)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Deduction</a:t>
              </a:r>
            </a:p>
            <a:p>
              <a:endParaRPr lang="en-GB" sz="1400">
                <a:latin typeface="Times New Roman" pitchFamily="18" charset="0"/>
              </a:endParaRPr>
            </a:p>
          </p:txBody>
        </p:sp>
        <p:sp>
          <p:nvSpPr>
            <p:cNvPr id="9237" name="Line 19"/>
            <p:cNvSpPr>
              <a:spLocks noChangeShapeType="1"/>
            </p:cNvSpPr>
            <p:nvPr/>
          </p:nvSpPr>
          <p:spPr bwMode="auto">
            <a:xfrm>
              <a:off x="1143000" y="2286000"/>
              <a:ext cx="0" cy="1676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8" name="Line 21"/>
            <p:cNvSpPr>
              <a:spLocks noChangeShapeType="1"/>
            </p:cNvSpPr>
            <p:nvPr/>
          </p:nvSpPr>
          <p:spPr bwMode="auto">
            <a:xfrm flipH="1">
              <a:off x="1600200" y="4495800"/>
              <a:ext cx="6248400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Line 24"/>
            <p:cNvSpPr>
              <a:spLocks noChangeShapeType="1"/>
            </p:cNvSpPr>
            <p:nvPr/>
          </p:nvSpPr>
          <p:spPr bwMode="auto">
            <a:xfrm>
              <a:off x="8305800" y="3429000"/>
              <a:ext cx="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Text Box 7"/>
            <p:cNvSpPr txBox="1">
              <a:spLocks noChangeArrowheads="1"/>
            </p:cNvSpPr>
            <p:nvPr/>
          </p:nvSpPr>
          <p:spPr bwMode="auto">
            <a:xfrm>
              <a:off x="3179401" y="4724400"/>
              <a:ext cx="990600" cy="12191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(9).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Report Writing</a:t>
              </a: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9241" name="Text Box 7"/>
            <p:cNvSpPr txBox="1">
              <a:spLocks noChangeArrowheads="1"/>
            </p:cNvSpPr>
            <p:nvPr/>
          </p:nvSpPr>
          <p:spPr bwMode="auto">
            <a:xfrm>
              <a:off x="4343400" y="4715164"/>
              <a:ext cx="1143000" cy="12284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(10).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Report Presentation</a:t>
              </a: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9242" name="Text Box 7"/>
            <p:cNvSpPr txBox="1">
              <a:spLocks noChangeArrowheads="1"/>
            </p:cNvSpPr>
            <p:nvPr/>
          </p:nvSpPr>
          <p:spPr bwMode="auto">
            <a:xfrm>
              <a:off x="5588000" y="4738255"/>
              <a:ext cx="990600" cy="120534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(11).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Managerial Decision Making</a:t>
              </a:r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9243" name="Line 24"/>
            <p:cNvSpPr>
              <a:spLocks noChangeShapeType="1"/>
            </p:cNvSpPr>
            <p:nvPr/>
          </p:nvSpPr>
          <p:spPr bwMode="auto">
            <a:xfrm>
              <a:off x="3674701" y="4495800"/>
              <a:ext cx="0" cy="2424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Line 6"/>
            <p:cNvSpPr>
              <a:spLocks noChangeShapeType="1"/>
            </p:cNvSpPr>
            <p:nvPr/>
          </p:nvSpPr>
          <p:spPr bwMode="auto">
            <a:xfrm>
              <a:off x="4170001" y="5339556"/>
              <a:ext cx="173400" cy="69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Line 6"/>
            <p:cNvSpPr>
              <a:spLocks noChangeShapeType="1"/>
            </p:cNvSpPr>
            <p:nvPr/>
          </p:nvSpPr>
          <p:spPr bwMode="auto">
            <a:xfrm>
              <a:off x="5461828" y="5317403"/>
              <a:ext cx="173400" cy="69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Right Arrow 29"/>
          <p:cNvSpPr/>
          <p:nvPr/>
        </p:nvSpPr>
        <p:spPr>
          <a:xfrm>
            <a:off x="2547938" y="3048000"/>
            <a:ext cx="346075" cy="301625"/>
          </a:xfrm>
          <a:prstGeom prst="right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4145878" y="3048000"/>
            <a:ext cx="346075" cy="301625"/>
          </a:xfrm>
          <a:prstGeom prst="right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5731662" y="2735513"/>
            <a:ext cx="346075" cy="301625"/>
          </a:xfrm>
          <a:prstGeom prst="right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2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 smtClean="0"/>
              <a:t>Example 4</a:t>
            </a:r>
            <a:endParaRPr lang="en-US" sz="2800" u="sng" dirty="0"/>
          </a:p>
        </p:txBody>
      </p:sp>
      <p:pic>
        <p:nvPicPr>
          <p:cNvPr id="3074" name="Picture 2" descr="http://www.arraydev.com/commerce/JIBC/2006-02/Presentatio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50292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03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u="sng" dirty="0" smtClean="0"/>
              <a:t>Example </a:t>
            </a:r>
            <a:r>
              <a:rPr lang="en-US" sz="2400" u="sng" dirty="0"/>
              <a:t>5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6172200" cy="366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09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 the previous five examples so we have learned the components of a theoretical framework and also how do we construct it after literature review and the interviews</a:t>
            </a:r>
          </a:p>
          <a:p>
            <a:pPr marL="457200" lvl="0" indent="-457200">
              <a:lnSpc>
                <a:spcPct val="80000"/>
              </a:lnSpc>
              <a:buClr>
                <a:srgbClr val="292934"/>
              </a:buClr>
              <a:buFont typeface="+mj-lt"/>
              <a:buAutoNum type="arabicPeriod"/>
              <a:defRPr/>
            </a:pPr>
            <a:r>
              <a:rPr lang="en-US" sz="2000" b="1" dirty="0"/>
              <a:t>The variables.</a:t>
            </a:r>
          </a:p>
          <a:p>
            <a:pPr marL="457200" lvl="0" indent="-457200">
              <a:lnSpc>
                <a:spcPct val="80000"/>
              </a:lnSpc>
              <a:buClr>
                <a:srgbClr val="292934"/>
              </a:buClr>
              <a:buFont typeface="+mj-lt"/>
              <a:buAutoNum type="arabicPeriod"/>
              <a:defRPr/>
            </a:pPr>
            <a:r>
              <a:rPr lang="en-US" sz="2000" b="1" dirty="0"/>
              <a:t>The relationship between variables.</a:t>
            </a:r>
          </a:p>
          <a:p>
            <a:pPr marL="457200" lvl="0" indent="-457200">
              <a:lnSpc>
                <a:spcPct val="80000"/>
              </a:lnSpc>
              <a:buClr>
                <a:srgbClr val="292934"/>
              </a:buClr>
              <a:buFont typeface="+mj-lt"/>
              <a:buAutoNum type="arabicPeriod"/>
              <a:defRPr/>
            </a:pPr>
            <a:r>
              <a:rPr lang="en-US" sz="2000" b="1" dirty="0"/>
              <a:t>The nature of the direction of the relationship.</a:t>
            </a:r>
          </a:p>
          <a:p>
            <a:pPr marL="457200" lvl="0" indent="-457200">
              <a:lnSpc>
                <a:spcPct val="80000"/>
              </a:lnSpc>
              <a:buClr>
                <a:srgbClr val="292934"/>
              </a:buClr>
              <a:buFont typeface="+mj-lt"/>
              <a:buAutoNum type="arabicPeriod"/>
              <a:defRPr/>
            </a:pPr>
            <a:r>
              <a:rPr lang="en-US" sz="2000" b="1" dirty="0"/>
              <a:t>Explanation why this relationship exists.</a:t>
            </a:r>
          </a:p>
          <a:p>
            <a:pPr marL="457200" lvl="0" indent="-457200">
              <a:lnSpc>
                <a:spcPct val="80000"/>
              </a:lnSpc>
              <a:buClr>
                <a:srgbClr val="292934"/>
              </a:buClr>
              <a:buFont typeface="+mj-lt"/>
              <a:buAutoNum type="arabicPeriod"/>
              <a:defRPr/>
            </a:pPr>
            <a:r>
              <a:rPr lang="en-US" sz="2000" b="1" dirty="0"/>
              <a:t>A schematic diagram.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5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002060"/>
                </a:solidFill>
              </a:rPr>
              <a:t>HYPOTHESES DEVELOPMENT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200" b="1" dirty="0" smtClean="0">
                <a:solidFill>
                  <a:schemeClr val="tx2"/>
                </a:solidFill>
              </a:rPr>
              <a:t>Once  we have identified the important variables in a situation and established relationships among them through logical reasoning in the theoretical framework, we are now in a position to test whether the relationship that have been theorized so in fact hold true. Formulating such testable statements is called hypothesis development.</a:t>
            </a:r>
          </a:p>
          <a:p>
            <a:pPr eaLnBrk="1" hangingPunct="1">
              <a:lnSpc>
                <a:spcPct val="80000"/>
              </a:lnSpc>
            </a:pPr>
            <a:r>
              <a:rPr lang="en-US" sz="2200" b="1" dirty="0" smtClean="0">
                <a:solidFill>
                  <a:schemeClr val="tx2"/>
                </a:solidFill>
              </a:rPr>
              <a:t>A hypotheses can be defined as a logically conjectured relationship between two or more variables expressed in the form of a testable statement. </a:t>
            </a:r>
          </a:p>
          <a:p>
            <a:pPr eaLnBrk="1" hangingPunct="1">
              <a:lnSpc>
                <a:spcPct val="80000"/>
              </a:lnSpc>
            </a:pPr>
            <a:endParaRPr lang="en-US" sz="2200" b="1" dirty="0" smtClean="0"/>
          </a:p>
        </p:txBody>
      </p:sp>
    </p:spTree>
    <p:extLst>
      <p:ext uri="{BB962C8B-B14F-4D97-AF65-F5344CB8AC3E}">
        <p14:creationId xmlns:p14="http://schemas.microsoft.com/office/powerpoint/2010/main" val="35942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HYPOTHESIS STATEMENT FORMATS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b="1" u="sng" smtClean="0"/>
              <a:t>IF THEN STATEMENTS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b="1" smtClean="0"/>
              <a:t>	- If employee are more healthy then they will take less sick leaves.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b="1" u="sng" smtClean="0"/>
              <a:t>DIRECTIONAL AND NON DIRECTIONAL STATEMENTS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b="1" smtClean="0"/>
              <a:t>  Directional hypotheses (examples)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b="1" smtClean="0"/>
              <a:t>	- Women are more motivated than men.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b="1" smtClean="0"/>
              <a:t>	- The greater the stress experienced in the job, lower the job satisfaction of employees.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b="1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9777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NON DIRECTIONAL HYPOTHESIS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There is a relationship between age and job satisfaction</a:t>
            </a:r>
          </a:p>
          <a:p>
            <a:pPr eaLnBrk="1" hangingPunct="1"/>
            <a:r>
              <a:rPr lang="en-US" b="1" smtClean="0"/>
              <a:t>There is difference between the work ethics values of American and Asian employees.</a:t>
            </a:r>
          </a:p>
        </p:txBody>
      </p:sp>
    </p:spTree>
    <p:extLst>
      <p:ext uri="{BB962C8B-B14F-4D97-AF65-F5344CB8AC3E}">
        <p14:creationId xmlns:p14="http://schemas.microsoft.com/office/powerpoint/2010/main" val="381710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NULL AND ALTERNATE HYPOTHESES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b="1" smtClean="0"/>
              <a:t>Null hypothesis is a proposition that states a definite, exact relationship between two variables. That is it is stated that the population correlation between two variables is equal to zero or some definite number.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lnSpc>
                <a:spcPct val="80000"/>
              </a:lnSpc>
            </a:pPr>
            <a:r>
              <a:rPr lang="en-US" b="1" smtClean="0"/>
              <a:t>The alternative hypothesis which is the opposite of the null is a statement expressing a relationship between two variables or indicating difference between groups.</a:t>
            </a:r>
          </a:p>
        </p:txBody>
      </p:sp>
    </p:spTree>
    <p:extLst>
      <p:ext uri="{BB962C8B-B14F-4D97-AF65-F5344CB8AC3E}">
        <p14:creationId xmlns:p14="http://schemas.microsoft.com/office/powerpoint/2010/main" val="18453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068388"/>
            <a:ext cx="7696200" cy="6080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 smtClean="0"/>
              <a:t>Ho and Ha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39624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b="1" smtClean="0"/>
              <a:t>Ho: Um = Uw           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b="1" smtClean="0"/>
              <a:t>Ho: Um-Uw=0</a:t>
            </a:r>
          </a:p>
          <a:p>
            <a:pPr eaLnBrk="1" hangingPunct="1">
              <a:lnSpc>
                <a:spcPct val="90000"/>
              </a:lnSpc>
            </a:pPr>
            <a:endParaRPr lang="en-US" sz="2200" b="1" smtClean="0"/>
          </a:p>
          <a:p>
            <a:pPr eaLnBrk="1" hangingPunct="1">
              <a:lnSpc>
                <a:spcPct val="90000"/>
              </a:lnSpc>
            </a:pPr>
            <a:r>
              <a:rPr lang="en-US" sz="2200" b="1" smtClean="0"/>
              <a:t>Ha: Um &lt; Uw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b="1" smtClean="0"/>
              <a:t>Ha: Uw &gt;  Um</a:t>
            </a:r>
          </a:p>
          <a:p>
            <a:pPr eaLnBrk="1" hangingPunct="1">
              <a:lnSpc>
                <a:spcPct val="90000"/>
              </a:lnSpc>
            </a:pPr>
            <a:endParaRPr lang="en-US" sz="2200" b="1" smtClean="0"/>
          </a:p>
          <a:p>
            <a:pPr eaLnBrk="1" hangingPunct="1">
              <a:lnSpc>
                <a:spcPct val="90000"/>
              </a:lnSpc>
            </a:pPr>
            <a:r>
              <a:rPr lang="en-US" sz="2200" b="1" smtClean="0"/>
              <a:t>Ho: Uam = Uas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b="1" smtClean="0"/>
              <a:t>Ho: Uam-Uas=0</a:t>
            </a:r>
          </a:p>
          <a:p>
            <a:pPr eaLnBrk="1" hangingPunct="1">
              <a:lnSpc>
                <a:spcPct val="90000"/>
              </a:lnSpc>
            </a:pPr>
            <a:endParaRPr lang="en-US" sz="2200" b="1" smtClean="0"/>
          </a:p>
          <a:p>
            <a:pPr eaLnBrk="1" hangingPunct="1">
              <a:lnSpc>
                <a:spcPct val="90000"/>
              </a:lnSpc>
            </a:pPr>
            <a:r>
              <a:rPr lang="en-US" sz="2200" b="1" smtClean="0"/>
              <a:t>Ha: Uam (is not equal to) Uas</a:t>
            </a:r>
          </a:p>
        </p:txBody>
      </p:sp>
      <p:sp>
        <p:nvSpPr>
          <p:cNvPr id="26630" name="Rectangle 4"/>
          <p:cNvSpPr>
            <a:spLocks noChangeArrowheads="1"/>
          </p:cNvSpPr>
          <p:nvPr/>
        </p:nvSpPr>
        <p:spPr bwMode="auto">
          <a:xfrm>
            <a:off x="4724400" y="1828800"/>
            <a:ext cx="3810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Arial" pitchFamily="34" charset="0"/>
              <a:buChar char="•"/>
            </a:pPr>
            <a:r>
              <a:rPr lang="en-US" sz="2200" b="1" dirty="0"/>
              <a:t>Ho: p = 0           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Arial" pitchFamily="34" charset="0"/>
              <a:buChar char="•"/>
            </a:pPr>
            <a:r>
              <a:rPr lang="en-US" sz="2200" b="1" dirty="0"/>
              <a:t>Ha: p &lt; </a:t>
            </a:r>
            <a:r>
              <a:rPr lang="en-US" sz="2200" b="1" dirty="0" smtClean="0"/>
              <a:t>0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</a:pPr>
            <a:r>
              <a:rPr lang="en-US" sz="2200" b="1" dirty="0" smtClean="0"/>
              <a:t>    Or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Arial" pitchFamily="34" charset="0"/>
              <a:buChar char="•"/>
            </a:pPr>
            <a:r>
              <a:rPr lang="en-US" sz="2200" b="1" dirty="0" smtClean="0"/>
              <a:t>Ha: p&gt; 0</a:t>
            </a:r>
            <a:endParaRPr lang="en-US" sz="2200" b="1" dirty="0"/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l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6402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696200" cy="6080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 smtClean="0"/>
              <a:t>HYPOTHESIS TESTING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700" b="1" smtClean="0"/>
              <a:t>State null and alternate hypotheses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Choose appropriate test depending on the nature of data collected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Determine the significance level 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Find critical values either from computer or from the table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b="1" smtClean="0"/>
              <a:t>When the value results &gt; than critical value then null is rejected and alternate is accepted and vice versa </a:t>
            </a:r>
          </a:p>
        </p:txBody>
      </p:sp>
    </p:spTree>
    <p:extLst>
      <p:ext uri="{BB962C8B-B14F-4D97-AF65-F5344CB8AC3E}">
        <p14:creationId xmlns:p14="http://schemas.microsoft.com/office/powerpoint/2010/main" val="362521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457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u="sng">
                <a:solidFill>
                  <a:srgbClr val="800000"/>
                </a:solidFill>
              </a:rPr>
              <a:t>THE RESEARCH PROCESS</a:t>
            </a:r>
          </a:p>
        </p:txBody>
      </p:sp>
      <p:sp>
        <p:nvSpPr>
          <p:cNvPr id="28675" name="Rectangle 16"/>
          <p:cNvSpPr>
            <a:spLocks noChangeArrowheads="1"/>
          </p:cNvSpPr>
          <p:nvPr/>
        </p:nvSpPr>
        <p:spPr bwMode="auto">
          <a:xfrm>
            <a:off x="0" y="0"/>
            <a:ext cx="91440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GB" sz="2400">
              <a:latin typeface="Times New Roman" pitchFamily="18" charset="0"/>
            </a:endParaRPr>
          </a:p>
        </p:txBody>
      </p:sp>
      <p:sp>
        <p:nvSpPr>
          <p:cNvPr id="28676" name="Rectangle 18"/>
          <p:cNvSpPr>
            <a:spLocks noChangeArrowheads="1"/>
          </p:cNvSpPr>
          <p:nvPr/>
        </p:nvSpPr>
        <p:spPr bwMode="auto">
          <a:xfrm>
            <a:off x="0" y="3962400"/>
            <a:ext cx="914400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GB" sz="2400">
              <a:latin typeface="Times New Roman" pitchFamily="18" charset="0"/>
            </a:endParaRPr>
          </a:p>
        </p:txBody>
      </p:sp>
      <p:grpSp>
        <p:nvGrpSpPr>
          <p:cNvPr id="28677" name="Group 1"/>
          <p:cNvGrpSpPr>
            <a:grpSpLocks/>
          </p:cNvGrpSpPr>
          <p:nvPr/>
        </p:nvGrpSpPr>
        <p:grpSpPr bwMode="auto">
          <a:xfrm>
            <a:off x="401638" y="1219200"/>
            <a:ext cx="8382000" cy="4232275"/>
            <a:chOff x="457200" y="1391909"/>
            <a:chExt cx="8458200" cy="4551690"/>
          </a:xfrm>
        </p:grpSpPr>
        <p:sp>
          <p:nvSpPr>
            <p:cNvPr id="28681" name="Text Box 4"/>
            <p:cNvSpPr txBox="1">
              <a:spLocks noChangeArrowheads="1"/>
            </p:cNvSpPr>
            <p:nvPr/>
          </p:nvSpPr>
          <p:spPr bwMode="auto">
            <a:xfrm>
              <a:off x="457200" y="1391909"/>
              <a:ext cx="1190625" cy="91155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(1).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Observation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The Broad Problem Area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endParaRPr lang="en-GB" sz="1200">
                <a:latin typeface="Times New Roman" pitchFamily="18" charset="0"/>
              </a:endParaRPr>
            </a:p>
          </p:txBody>
        </p:sp>
        <p:sp>
          <p:nvSpPr>
            <p:cNvPr id="28682" name="Text Box 5"/>
            <p:cNvSpPr txBox="1">
              <a:spLocks noChangeArrowheads="1"/>
            </p:cNvSpPr>
            <p:nvPr/>
          </p:nvSpPr>
          <p:spPr bwMode="auto">
            <a:xfrm>
              <a:off x="457200" y="3962400"/>
              <a:ext cx="1157288" cy="15270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(2).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Preliminary Data Gathering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Interviews and Library Search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endParaRPr lang="en-GB" sz="1200">
                <a:latin typeface="Times New Roman" pitchFamily="18" charset="0"/>
              </a:endParaRPr>
            </a:p>
          </p:txBody>
        </p:sp>
        <p:sp>
          <p:nvSpPr>
            <p:cNvPr id="28683" name="Line 6"/>
            <p:cNvSpPr>
              <a:spLocks noChangeShapeType="1"/>
            </p:cNvSpPr>
            <p:nvPr/>
          </p:nvSpPr>
          <p:spPr bwMode="auto">
            <a:xfrm>
              <a:off x="1143000" y="2743200"/>
              <a:ext cx="5715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Text Box 7"/>
            <p:cNvSpPr txBox="1">
              <a:spLocks noChangeArrowheads="1"/>
            </p:cNvSpPr>
            <p:nvPr/>
          </p:nvSpPr>
          <p:spPr bwMode="auto">
            <a:xfrm>
              <a:off x="1676400" y="2133600"/>
              <a:ext cx="990600" cy="123031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(3).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Problem Definition</a:t>
              </a: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28685" name="Line 8"/>
            <p:cNvSpPr>
              <a:spLocks noChangeShapeType="1"/>
            </p:cNvSpPr>
            <p:nvPr/>
          </p:nvSpPr>
          <p:spPr bwMode="auto">
            <a:xfrm>
              <a:off x="2667000" y="2671763"/>
              <a:ext cx="19177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Text Box 9"/>
            <p:cNvSpPr txBox="1">
              <a:spLocks noChangeArrowheads="1"/>
            </p:cNvSpPr>
            <p:nvPr/>
          </p:nvSpPr>
          <p:spPr bwMode="auto">
            <a:xfrm>
              <a:off x="2971800" y="1681163"/>
              <a:ext cx="1219200" cy="21288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400">
                  <a:latin typeface="Times New Roman" pitchFamily="18" charset="0"/>
                  <a:cs typeface="Times New Roman" pitchFamily="18" charset="0"/>
                </a:rPr>
                <a:t> (4).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Theoretical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Framework </a:t>
              </a:r>
            </a:p>
            <a:p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Variables</a:t>
              </a: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Identification</a:t>
              </a:r>
              <a:endParaRPr lang="en-GB" sz="1200" u="sng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687" name="Text Box 10"/>
            <p:cNvSpPr txBox="1">
              <a:spLocks noChangeArrowheads="1"/>
            </p:cNvSpPr>
            <p:nvPr/>
          </p:nvSpPr>
          <p:spPr bwMode="auto">
            <a:xfrm>
              <a:off x="4584700" y="2214563"/>
              <a:ext cx="1077913" cy="14065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(5)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Generation of </a:t>
              </a: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Hypothesis</a:t>
              </a:r>
            </a:p>
            <a:p>
              <a:endParaRPr lang="en-GB" sz="1200" u="sng">
                <a:latin typeface="Times New Roman" pitchFamily="18" charset="0"/>
              </a:endParaRPr>
            </a:p>
          </p:txBody>
        </p:sp>
        <p:sp>
          <p:nvSpPr>
            <p:cNvPr id="28688" name="AutoShape 11"/>
            <p:cNvSpPr>
              <a:spLocks noChangeArrowheads="1"/>
            </p:cNvSpPr>
            <p:nvPr/>
          </p:nvSpPr>
          <p:spPr bwMode="auto">
            <a:xfrm>
              <a:off x="6184900" y="2100263"/>
              <a:ext cx="1282700" cy="1582737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400" dirty="0">
                  <a:latin typeface="Times New Roman" pitchFamily="18" charset="0"/>
                  <a:cs typeface="Times New Roman" pitchFamily="18" charset="0"/>
                </a:rPr>
                <a:t>(6).</a:t>
              </a:r>
            </a:p>
            <a:p>
              <a:r>
                <a:rPr lang="en-GB" sz="1400" b="1" u="sng" dirty="0">
                  <a:latin typeface="Times New Roman" pitchFamily="18" charset="0"/>
                  <a:cs typeface="Times New Roman" pitchFamily="18" charset="0"/>
                </a:rPr>
                <a:t>Scientific</a:t>
              </a:r>
            </a:p>
            <a:p>
              <a:r>
                <a:rPr lang="en-GB" sz="1400" b="1" u="sng" dirty="0">
                  <a:latin typeface="Times New Roman" pitchFamily="18" charset="0"/>
                  <a:cs typeface="Times New Roman" pitchFamily="18" charset="0"/>
                </a:rPr>
                <a:t>Research</a:t>
              </a:r>
            </a:p>
            <a:p>
              <a:r>
                <a:rPr lang="en-GB" sz="1400" b="1" u="sng" dirty="0">
                  <a:latin typeface="Times New Roman" pitchFamily="18" charset="0"/>
                  <a:cs typeface="Times New Roman" pitchFamily="18" charset="0"/>
                </a:rPr>
                <a:t>Design</a:t>
              </a:r>
            </a:p>
            <a:p>
              <a:endParaRPr lang="en-US" sz="1400" u="sng" dirty="0">
                <a:latin typeface="Times New Roman" pitchFamily="18" charset="0"/>
              </a:endParaRPr>
            </a:p>
          </p:txBody>
        </p:sp>
        <p:sp>
          <p:nvSpPr>
            <p:cNvPr id="28689" name="Line 12"/>
            <p:cNvSpPr>
              <a:spLocks noChangeShapeType="1"/>
            </p:cNvSpPr>
            <p:nvPr/>
          </p:nvSpPr>
          <p:spPr bwMode="auto">
            <a:xfrm>
              <a:off x="5613400" y="2671763"/>
              <a:ext cx="5715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0" name="Text Box 13"/>
            <p:cNvSpPr txBox="1">
              <a:spLocks noChangeArrowheads="1"/>
            </p:cNvSpPr>
            <p:nvPr/>
          </p:nvSpPr>
          <p:spPr bwMode="auto">
            <a:xfrm>
              <a:off x="7848600" y="2057400"/>
              <a:ext cx="1066800" cy="14255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400">
                  <a:latin typeface="Times New Roman" pitchFamily="18" charset="0"/>
                  <a:cs typeface="Times New Roman" pitchFamily="18" charset="0"/>
                </a:rPr>
                <a:t>(7).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Data Collection and  Analysis</a:t>
              </a:r>
              <a:endParaRPr lang="en-GB" sz="1400">
                <a:latin typeface="Times New Roman" pitchFamily="18" charset="0"/>
                <a:cs typeface="Times New Roman" pitchFamily="18" charset="0"/>
              </a:endParaRPr>
            </a:p>
            <a:p>
              <a:endParaRPr lang="en-GB" sz="1200">
                <a:latin typeface="Times New Roman" pitchFamily="18" charset="0"/>
              </a:endParaRPr>
            </a:p>
          </p:txBody>
        </p:sp>
        <p:sp>
          <p:nvSpPr>
            <p:cNvPr id="28691" name="Line 14"/>
            <p:cNvSpPr>
              <a:spLocks noChangeShapeType="1"/>
            </p:cNvSpPr>
            <p:nvPr/>
          </p:nvSpPr>
          <p:spPr bwMode="auto">
            <a:xfrm>
              <a:off x="7391400" y="2743200"/>
              <a:ext cx="4572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2" name="Text Box 15"/>
            <p:cNvSpPr txBox="1">
              <a:spLocks noChangeArrowheads="1"/>
            </p:cNvSpPr>
            <p:nvPr/>
          </p:nvSpPr>
          <p:spPr bwMode="auto">
            <a:xfrm>
              <a:off x="7848600" y="4038600"/>
              <a:ext cx="1066800" cy="8794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400">
                  <a:latin typeface="Times New Roman" pitchFamily="18" charset="0"/>
                  <a:cs typeface="Times New Roman" pitchFamily="18" charset="0"/>
                </a:rPr>
                <a:t>(8)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Deduction</a:t>
              </a:r>
            </a:p>
            <a:p>
              <a:endParaRPr lang="en-GB" sz="1400">
                <a:latin typeface="Times New Roman" pitchFamily="18" charset="0"/>
              </a:endParaRPr>
            </a:p>
          </p:txBody>
        </p:sp>
        <p:sp>
          <p:nvSpPr>
            <p:cNvPr id="28693" name="Line 19"/>
            <p:cNvSpPr>
              <a:spLocks noChangeShapeType="1"/>
            </p:cNvSpPr>
            <p:nvPr/>
          </p:nvSpPr>
          <p:spPr bwMode="auto">
            <a:xfrm>
              <a:off x="1143000" y="2286000"/>
              <a:ext cx="0" cy="1676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94" name="Line 21"/>
            <p:cNvSpPr>
              <a:spLocks noChangeShapeType="1"/>
            </p:cNvSpPr>
            <p:nvPr/>
          </p:nvSpPr>
          <p:spPr bwMode="auto">
            <a:xfrm flipH="1">
              <a:off x="1600200" y="4495800"/>
              <a:ext cx="6248400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95" name="Line 24"/>
            <p:cNvSpPr>
              <a:spLocks noChangeShapeType="1"/>
            </p:cNvSpPr>
            <p:nvPr/>
          </p:nvSpPr>
          <p:spPr bwMode="auto">
            <a:xfrm>
              <a:off x="8305800" y="3429000"/>
              <a:ext cx="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6" name="Text Box 7"/>
            <p:cNvSpPr txBox="1">
              <a:spLocks noChangeArrowheads="1"/>
            </p:cNvSpPr>
            <p:nvPr/>
          </p:nvSpPr>
          <p:spPr bwMode="auto">
            <a:xfrm>
              <a:off x="3179401" y="4724400"/>
              <a:ext cx="990600" cy="12191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(9).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Report Writing</a:t>
              </a: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28697" name="Text Box 7"/>
            <p:cNvSpPr txBox="1">
              <a:spLocks noChangeArrowheads="1"/>
            </p:cNvSpPr>
            <p:nvPr/>
          </p:nvSpPr>
          <p:spPr bwMode="auto">
            <a:xfrm>
              <a:off x="4343400" y="4715164"/>
              <a:ext cx="1143000" cy="12284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(10).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Report Presentation</a:t>
              </a: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28698" name="Text Box 7"/>
            <p:cNvSpPr txBox="1">
              <a:spLocks noChangeArrowheads="1"/>
            </p:cNvSpPr>
            <p:nvPr/>
          </p:nvSpPr>
          <p:spPr bwMode="auto">
            <a:xfrm>
              <a:off x="5588000" y="4738255"/>
              <a:ext cx="990600" cy="120534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(11).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Managerial Decision Making</a:t>
              </a:r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28699" name="Line 24"/>
            <p:cNvSpPr>
              <a:spLocks noChangeShapeType="1"/>
            </p:cNvSpPr>
            <p:nvPr/>
          </p:nvSpPr>
          <p:spPr bwMode="auto">
            <a:xfrm>
              <a:off x="3674701" y="4495800"/>
              <a:ext cx="0" cy="2424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0" name="Line 6"/>
            <p:cNvSpPr>
              <a:spLocks noChangeShapeType="1"/>
            </p:cNvSpPr>
            <p:nvPr/>
          </p:nvSpPr>
          <p:spPr bwMode="auto">
            <a:xfrm>
              <a:off x="4170001" y="5339556"/>
              <a:ext cx="173400" cy="69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1" name="Line 6"/>
            <p:cNvSpPr>
              <a:spLocks noChangeShapeType="1"/>
            </p:cNvSpPr>
            <p:nvPr/>
          </p:nvSpPr>
          <p:spPr bwMode="auto">
            <a:xfrm>
              <a:off x="5461828" y="5317403"/>
              <a:ext cx="173400" cy="69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Right Arrow 30"/>
          <p:cNvSpPr/>
          <p:nvPr/>
        </p:nvSpPr>
        <p:spPr>
          <a:xfrm>
            <a:off x="5903913" y="3001963"/>
            <a:ext cx="346075" cy="301625"/>
          </a:xfrm>
          <a:prstGeom prst="right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5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524000" y="0"/>
            <a:ext cx="59436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u="sng">
                <a:solidFill>
                  <a:srgbClr val="002060"/>
                </a:solidFill>
                <a:latin typeface="Times New Roman" pitchFamily="18" charset="0"/>
              </a:rPr>
              <a:t>THE ELEMENTS OF  RESEARCH DESIGN</a:t>
            </a:r>
          </a:p>
          <a:p>
            <a:pPr algn="ctr"/>
            <a:endParaRPr lang="en-US" sz="2000">
              <a:solidFill>
                <a:srgbClr val="002060"/>
              </a:solidFill>
              <a:latin typeface="Times New Roman" pitchFamily="18" charset="0"/>
            </a:endParaRPr>
          </a:p>
        </p:txBody>
      </p:sp>
      <p:grpSp>
        <p:nvGrpSpPr>
          <p:cNvPr id="29700" name="Group 1"/>
          <p:cNvGrpSpPr>
            <a:grpSpLocks/>
          </p:cNvGrpSpPr>
          <p:nvPr/>
        </p:nvGrpSpPr>
        <p:grpSpPr bwMode="auto">
          <a:xfrm>
            <a:off x="-92075" y="685800"/>
            <a:ext cx="7864475" cy="5645150"/>
            <a:chOff x="-92075" y="685800"/>
            <a:chExt cx="9159875" cy="6019800"/>
          </a:xfrm>
        </p:grpSpPr>
        <p:sp>
          <p:nvSpPr>
            <p:cNvPr id="29702" name="Rectangle 4"/>
            <p:cNvSpPr>
              <a:spLocks noChangeArrowheads="1"/>
            </p:cNvSpPr>
            <p:nvPr/>
          </p:nvSpPr>
          <p:spPr bwMode="auto">
            <a:xfrm>
              <a:off x="2057400" y="685800"/>
              <a:ext cx="1143000" cy="2819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200" b="1" dirty="0" smtClean="0">
                  <a:latin typeface="Times New Roman" pitchFamily="18" charset="0"/>
                </a:rPr>
                <a:t>2. Type </a:t>
              </a:r>
              <a:r>
                <a:rPr lang="en-US" sz="1200" b="1" dirty="0">
                  <a:latin typeface="Times New Roman" pitchFamily="18" charset="0"/>
                </a:rPr>
                <a:t>of </a:t>
              </a:r>
            </a:p>
            <a:p>
              <a:r>
                <a:rPr lang="en-US" sz="1200" b="1" dirty="0">
                  <a:latin typeface="Times New Roman" pitchFamily="18" charset="0"/>
                </a:rPr>
                <a:t>Investigation</a:t>
              </a:r>
            </a:p>
            <a:p>
              <a:endParaRPr lang="en-US" sz="1200" b="1" dirty="0">
                <a:latin typeface="Times New Roman" pitchFamily="18" charset="0"/>
              </a:endParaRPr>
            </a:p>
            <a:p>
              <a:endParaRPr lang="en-US" sz="1200" b="1" dirty="0">
                <a:latin typeface="Times New Roman" pitchFamily="18" charset="0"/>
              </a:endParaRPr>
            </a:p>
            <a:p>
              <a:endParaRPr lang="en-US" sz="1200" b="1" dirty="0">
                <a:latin typeface="Times New Roman" pitchFamily="18" charset="0"/>
              </a:endParaRPr>
            </a:p>
            <a:p>
              <a:endParaRPr lang="en-US" sz="1200" b="1" dirty="0">
                <a:latin typeface="Times New Roman" pitchFamily="18" charset="0"/>
              </a:endParaRPr>
            </a:p>
            <a:p>
              <a:r>
                <a:rPr lang="en-US" sz="1200" b="1" dirty="0">
                  <a:latin typeface="Times New Roman" pitchFamily="18" charset="0"/>
                </a:rPr>
                <a:t>Establishing:</a:t>
              </a:r>
            </a:p>
            <a:p>
              <a:r>
                <a:rPr lang="en-US" sz="1200" b="1" dirty="0">
                  <a:latin typeface="Times New Roman" pitchFamily="18" charset="0"/>
                </a:rPr>
                <a:t>Causal</a:t>
              </a:r>
            </a:p>
            <a:p>
              <a:r>
                <a:rPr lang="en-US" sz="1200" b="1" dirty="0">
                  <a:latin typeface="Times New Roman" pitchFamily="18" charset="0"/>
                </a:rPr>
                <a:t>Relationship</a:t>
              </a:r>
            </a:p>
            <a:p>
              <a:r>
                <a:rPr lang="en-US" sz="1200" b="1" dirty="0">
                  <a:latin typeface="Times New Roman" pitchFamily="18" charset="0"/>
                </a:rPr>
                <a:t>or</a:t>
              </a:r>
            </a:p>
            <a:p>
              <a:r>
                <a:rPr lang="en-US" sz="1200" b="1" dirty="0">
                  <a:latin typeface="Times New Roman" pitchFamily="18" charset="0"/>
                </a:rPr>
                <a:t>Co-relational</a:t>
              </a:r>
            </a:p>
          </p:txBody>
        </p:sp>
        <p:sp>
          <p:nvSpPr>
            <p:cNvPr id="29703" name="Rectangle 5"/>
            <p:cNvSpPr>
              <a:spLocks noChangeArrowheads="1"/>
            </p:cNvSpPr>
            <p:nvPr/>
          </p:nvSpPr>
          <p:spPr bwMode="auto">
            <a:xfrm>
              <a:off x="685800" y="685800"/>
              <a:ext cx="1219200" cy="2286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1. Purpose </a:t>
              </a:r>
              <a:r>
                <a:rPr lang="en-US" sz="1200" b="1" dirty="0">
                  <a:latin typeface="Times New Roman" pitchFamily="18" charset="0"/>
                </a:rPr>
                <a:t>of 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Study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Exploratory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Descriptive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Hypothesis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Testing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Case Study</a:t>
              </a:r>
            </a:p>
          </p:txBody>
        </p:sp>
        <p:sp>
          <p:nvSpPr>
            <p:cNvPr id="29704" name="Rectangle 6"/>
            <p:cNvSpPr>
              <a:spLocks noChangeArrowheads="1"/>
            </p:cNvSpPr>
            <p:nvPr/>
          </p:nvSpPr>
          <p:spPr bwMode="auto">
            <a:xfrm>
              <a:off x="3352800" y="685800"/>
              <a:ext cx="1371600" cy="2209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3. Extent </a:t>
              </a:r>
              <a:r>
                <a:rPr lang="en-US" sz="1200" b="1" dirty="0">
                  <a:latin typeface="Times New Roman" pitchFamily="18" charset="0"/>
                </a:rPr>
                <a:t>of 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Researcher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Interference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Minimal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Moderate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Excessive</a:t>
              </a:r>
            </a:p>
            <a:p>
              <a:pPr algn="ctr">
                <a:buFontTx/>
                <a:buChar char="•"/>
              </a:pPr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9705" name="Rectangle 7"/>
            <p:cNvSpPr>
              <a:spLocks noChangeArrowheads="1"/>
            </p:cNvSpPr>
            <p:nvPr/>
          </p:nvSpPr>
          <p:spPr bwMode="auto">
            <a:xfrm>
              <a:off x="4953000" y="685800"/>
              <a:ext cx="1295400" cy="2209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4. Study </a:t>
              </a:r>
              <a:r>
                <a:rPr lang="en-US" sz="1200" b="1" dirty="0">
                  <a:latin typeface="Times New Roman" pitchFamily="18" charset="0"/>
                </a:rPr>
                <a:t>Setting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Contrived</a:t>
              </a:r>
            </a:p>
            <a:p>
              <a:pPr algn="ctr">
                <a:buFontTx/>
                <a:buChar char="•"/>
              </a:pPr>
              <a:endParaRPr lang="en-US" sz="1200" b="1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Non-Contrived</a:t>
              </a:r>
            </a:p>
          </p:txBody>
        </p:sp>
        <p:sp>
          <p:nvSpPr>
            <p:cNvPr id="29706" name="Rectangle 8"/>
            <p:cNvSpPr>
              <a:spLocks noChangeArrowheads="1"/>
            </p:cNvSpPr>
            <p:nvPr/>
          </p:nvSpPr>
          <p:spPr bwMode="auto">
            <a:xfrm flipH="1">
              <a:off x="8153400" y="1371600"/>
              <a:ext cx="914400" cy="388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10. Test</a:t>
              </a:r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 Application</a:t>
              </a:r>
            </a:p>
            <a:p>
              <a:pPr algn="ctr"/>
              <a:endParaRPr lang="en-US" sz="1200" b="1" dirty="0" smtClean="0">
                <a:latin typeface="Times New Roman" pitchFamily="18" charset="0"/>
              </a:endParaRPr>
            </a:p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Feel </a:t>
              </a:r>
              <a:r>
                <a:rPr lang="en-US" sz="1200" b="1" dirty="0">
                  <a:latin typeface="Times New Roman" pitchFamily="18" charset="0"/>
                </a:rPr>
                <a:t>for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Data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Goodness 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of Data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Hypotheses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Testing</a:t>
              </a:r>
            </a:p>
          </p:txBody>
        </p:sp>
        <p:sp>
          <p:nvSpPr>
            <p:cNvPr id="29707" name="Rectangle 9"/>
            <p:cNvSpPr>
              <a:spLocks noChangeArrowheads="1"/>
            </p:cNvSpPr>
            <p:nvPr/>
          </p:nvSpPr>
          <p:spPr bwMode="auto">
            <a:xfrm>
              <a:off x="533400" y="4191000"/>
              <a:ext cx="1371600" cy="2514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6.Unit </a:t>
              </a:r>
              <a:r>
                <a:rPr lang="en-US" sz="1200" b="1" dirty="0">
                  <a:latin typeface="Times New Roman" pitchFamily="18" charset="0"/>
                </a:rPr>
                <a:t>of Analysis</a:t>
              </a:r>
            </a:p>
            <a:p>
              <a:pPr algn="ctr"/>
              <a:r>
                <a:rPr lang="en-US" sz="1000" b="1" dirty="0">
                  <a:latin typeface="Times New Roman" pitchFamily="18" charset="0"/>
                </a:rPr>
                <a:t>(Population to be</a:t>
              </a:r>
            </a:p>
            <a:p>
              <a:pPr algn="ctr"/>
              <a:r>
                <a:rPr lang="en-US" sz="1000" b="1" dirty="0">
                  <a:latin typeface="Times New Roman" pitchFamily="18" charset="0"/>
                </a:rPr>
                <a:t>studied)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Individuals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Dyads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Groups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Organizations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Machines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etc.</a:t>
              </a: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9708" name="Rectangle 10"/>
            <p:cNvSpPr>
              <a:spLocks noChangeArrowheads="1"/>
            </p:cNvSpPr>
            <p:nvPr/>
          </p:nvSpPr>
          <p:spPr bwMode="auto">
            <a:xfrm>
              <a:off x="2133600" y="4191000"/>
              <a:ext cx="1219200" cy="2438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7. Sampling</a:t>
              </a:r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Design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Probability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Non-probability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Sample Size (n)</a:t>
              </a:r>
            </a:p>
          </p:txBody>
        </p:sp>
        <p:sp>
          <p:nvSpPr>
            <p:cNvPr id="29709" name="Rectangle 11"/>
            <p:cNvSpPr>
              <a:spLocks noChangeArrowheads="1"/>
            </p:cNvSpPr>
            <p:nvPr/>
          </p:nvSpPr>
          <p:spPr bwMode="auto">
            <a:xfrm>
              <a:off x="3581400" y="4191000"/>
              <a:ext cx="1447800" cy="2209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8. Time </a:t>
              </a:r>
              <a:r>
                <a:rPr lang="en-US" sz="1200" b="1" dirty="0">
                  <a:latin typeface="Times New Roman" pitchFamily="18" charset="0"/>
                </a:rPr>
                <a:t>Horizon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One-Shot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(Cross-Sectional)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or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Longitudinal</a:t>
              </a:r>
            </a:p>
          </p:txBody>
        </p:sp>
        <p:sp>
          <p:nvSpPr>
            <p:cNvPr id="29710" name="Rectangle 12"/>
            <p:cNvSpPr>
              <a:spLocks noChangeArrowheads="1"/>
            </p:cNvSpPr>
            <p:nvPr/>
          </p:nvSpPr>
          <p:spPr bwMode="auto">
            <a:xfrm>
              <a:off x="6705600" y="4038600"/>
              <a:ext cx="1143000" cy="2514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9. Data </a:t>
              </a:r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Collection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Method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Observation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Interview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Questionnaire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Physical 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Measurement</a:t>
              </a: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9711" name="Rectangle 13"/>
            <p:cNvSpPr>
              <a:spLocks noChangeArrowheads="1"/>
            </p:cNvSpPr>
            <p:nvPr/>
          </p:nvSpPr>
          <p:spPr bwMode="auto">
            <a:xfrm>
              <a:off x="6400800" y="685800"/>
              <a:ext cx="1295400" cy="2286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9712" name="Text Box 14"/>
            <p:cNvSpPr txBox="1">
              <a:spLocks noChangeArrowheads="1"/>
            </p:cNvSpPr>
            <p:nvPr/>
          </p:nvSpPr>
          <p:spPr bwMode="auto">
            <a:xfrm>
              <a:off x="6400800" y="838200"/>
              <a:ext cx="1371600" cy="22645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200" dirty="0" smtClean="0">
                  <a:latin typeface="Times New Roman" pitchFamily="18" charset="0"/>
                </a:rPr>
                <a:t>5. Measurement</a:t>
              </a:r>
              <a:endParaRPr lang="en-US" sz="1200" dirty="0">
                <a:latin typeface="Times New Roman" pitchFamily="18" charset="0"/>
              </a:endParaRPr>
            </a:p>
            <a:p>
              <a:pPr algn="ctr"/>
              <a:r>
                <a:rPr lang="en-US" sz="1200" dirty="0">
                  <a:latin typeface="Times New Roman" pitchFamily="18" charset="0"/>
                </a:rPr>
                <a:t>&amp; Measures</a:t>
              </a: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dirty="0">
                  <a:latin typeface="Times New Roman" pitchFamily="18" charset="0"/>
                </a:rPr>
                <a:t>Operational Definition</a:t>
              </a:r>
            </a:p>
            <a:p>
              <a:pPr algn="ctr">
                <a:buFontTx/>
                <a:buChar char="•"/>
              </a:pPr>
              <a:r>
                <a:rPr lang="en-US" sz="1200" dirty="0">
                  <a:latin typeface="Times New Roman" pitchFamily="18" charset="0"/>
                </a:rPr>
                <a:t>Scaling </a:t>
              </a:r>
            </a:p>
            <a:p>
              <a:pPr algn="ctr">
                <a:buFontTx/>
                <a:buChar char="•"/>
              </a:pPr>
              <a:r>
                <a:rPr lang="en-US" sz="1200" dirty="0">
                  <a:latin typeface="Times New Roman" pitchFamily="18" charset="0"/>
                </a:rPr>
                <a:t>Categorizing</a:t>
              </a:r>
            </a:p>
            <a:p>
              <a:pPr algn="ctr">
                <a:buFontTx/>
                <a:buChar char="•"/>
              </a:pPr>
              <a:r>
                <a:rPr lang="en-US" sz="1200" dirty="0">
                  <a:latin typeface="Times New Roman" pitchFamily="18" charset="0"/>
                </a:rPr>
                <a:t>Coding</a:t>
              </a:r>
            </a:p>
            <a:p>
              <a:pPr>
                <a:buFontTx/>
                <a:buChar char="•"/>
              </a:pPr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9713" name="Line 15"/>
            <p:cNvSpPr>
              <a:spLocks noChangeShapeType="1"/>
            </p:cNvSpPr>
            <p:nvPr/>
          </p:nvSpPr>
          <p:spPr bwMode="auto">
            <a:xfrm>
              <a:off x="685800" y="14478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4" name="Line 16"/>
            <p:cNvSpPr>
              <a:spLocks noChangeShapeType="1"/>
            </p:cNvSpPr>
            <p:nvPr/>
          </p:nvSpPr>
          <p:spPr bwMode="auto">
            <a:xfrm>
              <a:off x="2057400" y="1447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5" name="Line 17"/>
            <p:cNvSpPr>
              <a:spLocks noChangeShapeType="1"/>
            </p:cNvSpPr>
            <p:nvPr/>
          </p:nvSpPr>
          <p:spPr bwMode="auto">
            <a:xfrm>
              <a:off x="3352799" y="1579629"/>
              <a:ext cx="137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6" name="Line 18"/>
            <p:cNvSpPr>
              <a:spLocks noChangeShapeType="1"/>
            </p:cNvSpPr>
            <p:nvPr/>
          </p:nvSpPr>
          <p:spPr bwMode="auto">
            <a:xfrm>
              <a:off x="4953000" y="1447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7" name="Line 19"/>
            <p:cNvSpPr>
              <a:spLocks noChangeShapeType="1"/>
            </p:cNvSpPr>
            <p:nvPr/>
          </p:nvSpPr>
          <p:spPr bwMode="auto">
            <a:xfrm>
              <a:off x="6400800" y="1447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8" name="Line 20"/>
            <p:cNvSpPr>
              <a:spLocks noChangeShapeType="1"/>
            </p:cNvSpPr>
            <p:nvPr/>
          </p:nvSpPr>
          <p:spPr bwMode="auto">
            <a:xfrm>
              <a:off x="2133599" y="506253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9" name="Line 21"/>
            <p:cNvSpPr>
              <a:spLocks noChangeShapeType="1"/>
            </p:cNvSpPr>
            <p:nvPr/>
          </p:nvSpPr>
          <p:spPr bwMode="auto">
            <a:xfrm>
              <a:off x="3581400" y="48768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0" name="Line 22"/>
            <p:cNvSpPr>
              <a:spLocks noChangeShapeType="1"/>
            </p:cNvSpPr>
            <p:nvPr/>
          </p:nvSpPr>
          <p:spPr bwMode="auto">
            <a:xfrm>
              <a:off x="6705600" y="4876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1" name="Text Box 23"/>
            <p:cNvSpPr txBox="1">
              <a:spLocks noChangeArrowheads="1"/>
            </p:cNvSpPr>
            <p:nvPr/>
          </p:nvSpPr>
          <p:spPr bwMode="auto">
            <a:xfrm>
              <a:off x="1279525" y="5451475"/>
              <a:ext cx="215159" cy="295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9722" name="Line 24"/>
            <p:cNvSpPr>
              <a:spLocks noChangeShapeType="1"/>
            </p:cNvSpPr>
            <p:nvPr/>
          </p:nvSpPr>
          <p:spPr bwMode="auto">
            <a:xfrm flipH="1">
              <a:off x="533398" y="5073686"/>
              <a:ext cx="13715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3" name="Line 25"/>
            <p:cNvSpPr>
              <a:spLocks noChangeShapeType="1"/>
            </p:cNvSpPr>
            <p:nvPr/>
          </p:nvSpPr>
          <p:spPr bwMode="auto">
            <a:xfrm>
              <a:off x="457200" y="3657600"/>
              <a:ext cx="769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4" name="Line 26"/>
            <p:cNvSpPr>
              <a:spLocks noChangeShapeType="1"/>
            </p:cNvSpPr>
            <p:nvPr/>
          </p:nvSpPr>
          <p:spPr bwMode="auto">
            <a:xfrm>
              <a:off x="1219200" y="29718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5" name="Line 27"/>
            <p:cNvSpPr>
              <a:spLocks noChangeShapeType="1"/>
            </p:cNvSpPr>
            <p:nvPr/>
          </p:nvSpPr>
          <p:spPr bwMode="auto">
            <a:xfrm>
              <a:off x="2590800" y="3505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6" name="Line 28"/>
            <p:cNvSpPr>
              <a:spLocks noChangeShapeType="1"/>
            </p:cNvSpPr>
            <p:nvPr/>
          </p:nvSpPr>
          <p:spPr bwMode="auto">
            <a:xfrm>
              <a:off x="4114800" y="28956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7" name="Line 29"/>
            <p:cNvSpPr>
              <a:spLocks noChangeShapeType="1"/>
            </p:cNvSpPr>
            <p:nvPr/>
          </p:nvSpPr>
          <p:spPr bwMode="auto">
            <a:xfrm>
              <a:off x="5562600" y="28956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8" name="Line 30"/>
            <p:cNvSpPr>
              <a:spLocks noChangeShapeType="1"/>
            </p:cNvSpPr>
            <p:nvPr/>
          </p:nvSpPr>
          <p:spPr bwMode="auto">
            <a:xfrm>
              <a:off x="7162800" y="29718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9" name="Text Box 31"/>
            <p:cNvSpPr txBox="1">
              <a:spLocks noChangeArrowheads="1"/>
            </p:cNvSpPr>
            <p:nvPr/>
          </p:nvSpPr>
          <p:spPr bwMode="auto">
            <a:xfrm>
              <a:off x="0" y="3352800"/>
              <a:ext cx="1295400" cy="295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9730" name="Text Box 32"/>
            <p:cNvSpPr txBox="1">
              <a:spLocks noChangeArrowheads="1"/>
            </p:cNvSpPr>
            <p:nvPr/>
          </p:nvSpPr>
          <p:spPr bwMode="auto">
            <a:xfrm>
              <a:off x="-92075" y="3165475"/>
              <a:ext cx="215159" cy="295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9731" name="Rectangle 33"/>
            <p:cNvSpPr>
              <a:spLocks noChangeArrowheads="1"/>
            </p:cNvSpPr>
            <p:nvPr/>
          </p:nvSpPr>
          <p:spPr bwMode="auto">
            <a:xfrm rot="-5387461">
              <a:off x="-800100" y="3619500"/>
              <a:ext cx="2133600" cy="381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>
                  <a:latin typeface="Times New Roman" pitchFamily="18" charset="0"/>
                </a:rPr>
                <a:t>Problem Statement</a:t>
              </a:r>
            </a:p>
          </p:txBody>
        </p:sp>
      </p:grpSp>
      <p:sp>
        <p:nvSpPr>
          <p:cNvPr id="29701" name="Line 22"/>
          <p:cNvSpPr>
            <a:spLocks noChangeShapeType="1"/>
          </p:cNvSpPr>
          <p:nvPr/>
        </p:nvSpPr>
        <p:spPr bwMode="auto">
          <a:xfrm>
            <a:off x="6988175" y="2007765"/>
            <a:ext cx="784225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Summary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893756"/>
              </p:ext>
            </p:extLst>
          </p:nvPr>
        </p:nvGraphicFramePr>
        <p:xfrm>
          <a:off x="1447800" y="1752601"/>
          <a:ext cx="6096000" cy="320046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096000"/>
              </a:tblGrid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>Theoretical Framework – Some Real Life Examples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dirty="0" smtClean="0"/>
                        <a:t>Hypotheses</a:t>
                      </a:r>
                      <a:r>
                        <a:rPr lang="en-US" sz="1800" b="1" baseline="0" dirty="0" smtClean="0"/>
                        <a:t> Development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>Null and Alternate</a:t>
                      </a:r>
                      <a:r>
                        <a:rPr lang="en-US" sz="1800" b="1" u="none" spc="0" baseline="0" dirty="0" smtClean="0">
                          <a:ea typeface="+mn-ea"/>
                          <a:cs typeface="+mn-cs"/>
                        </a:rPr>
                        <a:t> Hypotheses</a:t>
                      </a: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1" u="none" spc="0" dirty="0" smtClean="0">
                          <a:ea typeface="+mn-ea"/>
                          <a:cs typeface="+mn-cs"/>
                        </a:rPr>
                      </a:br>
                      <a:endParaRPr lang="en-US" sz="1800" b="1" u="none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dirty="0" smtClean="0"/>
                        <a:t>Hypotheses Testing</a:t>
                      </a:r>
                      <a:endParaRPr lang="en-US" sz="1800" b="1" u="none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dirty="0" smtClean="0"/>
                        <a:t>Introduction to Research Design</a:t>
                      </a:r>
                      <a:endParaRPr lang="en-US" sz="1800" b="1" u="none" dirty="0"/>
                    </a:p>
                  </a:txBody>
                  <a:tcPr marT="45752" marB="4575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86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663</Words>
  <Application>Microsoft Office PowerPoint</Application>
  <PresentationFormat>On-screen Show (4:3)</PresentationFormat>
  <Paragraphs>347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Clarity</vt:lpstr>
      <vt:lpstr>1_Clarity</vt:lpstr>
      <vt:lpstr>   Research Tools and Techniques </vt:lpstr>
      <vt:lpstr>Lecture Topics Covered Previously in the Last Lecture</vt:lpstr>
      <vt:lpstr>What we are going to Cover in this Lecture</vt:lpstr>
      <vt:lpstr>THE RESEARCH PROCESS</vt:lpstr>
      <vt:lpstr>Example 4</vt:lpstr>
      <vt:lpstr>Example 5</vt:lpstr>
      <vt:lpstr>PowerPoint Presentation</vt:lpstr>
      <vt:lpstr>HYPOTHESES DEVELOPMENT</vt:lpstr>
      <vt:lpstr>HYPOTHESIS STATEMENT FORMATS</vt:lpstr>
      <vt:lpstr>NON DIRECTIONAL HYPOTHESIS</vt:lpstr>
      <vt:lpstr>NULL AND ALTERNATE HYPOTHESES</vt:lpstr>
      <vt:lpstr>Ho and Ha</vt:lpstr>
      <vt:lpstr>HYPOTHESIS TESTING</vt:lpstr>
      <vt:lpstr>THE RESEARCH PROCESS</vt:lpstr>
      <vt:lpstr>         </vt:lpstr>
      <vt:lpstr>Summary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14</cp:revision>
  <dcterms:created xsi:type="dcterms:W3CDTF">2014-11-05T10:39:32Z</dcterms:created>
  <dcterms:modified xsi:type="dcterms:W3CDTF">2014-11-08T09:34:17Z</dcterms:modified>
</cp:coreProperties>
</file>