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1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57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6C599B4-4737-419C-9E1A-6122BB360733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1200" y="1828800"/>
            <a:ext cx="4572000" cy="78175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800" b="1" dirty="0">
                <a:latin typeface="Arial" pitchFamily="34" charset="0"/>
                <a:cs typeface="Arial" pitchFamily="34" charset="0"/>
              </a:rPr>
              <a:t> Experience</a:t>
            </a:r>
          </a:p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dirty="0">
                <a:latin typeface="Arial" pitchFamily="34" charset="0"/>
                <a:cs typeface="Arial" pitchFamily="34" charset="0"/>
              </a:rPr>
              <a:t>Education</a:t>
            </a:r>
          </a:p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dirty="0">
                <a:latin typeface="Arial" pitchFamily="34" charset="0"/>
                <a:cs typeface="Arial" pitchFamily="34" charset="0"/>
              </a:rPr>
              <a:t>Interests</a:t>
            </a:r>
          </a:p>
          <a:p>
            <a:endParaRPr lang="en-US" sz="2800" dirty="0">
              <a:latin typeface="Arial" pitchFamily="34" charset="0"/>
              <a:cs typeface="Arial" pitchFamily="34" charset="0"/>
            </a:endParaRPr>
          </a:p>
          <a:p>
            <a:r>
              <a:rPr lang="en-US" sz="2800" dirty="0">
                <a:latin typeface="Arial" pitchFamily="34" charset="0"/>
                <a:cs typeface="Arial" pitchFamily="34" charset="0"/>
              </a:rPr>
              <a:t> 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33067" y="762000"/>
            <a:ext cx="466826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Self Introduction</a:t>
            </a:r>
          </a:p>
        </p:txBody>
      </p:sp>
    </p:spTree>
    <p:extLst>
      <p:ext uri="{BB962C8B-B14F-4D97-AF65-F5344CB8AC3E}">
        <p14:creationId xmlns:p14="http://schemas.microsoft.com/office/powerpoint/2010/main" val="3669200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Introduction to Course</a:t>
            </a:r>
            <a:br>
              <a:rPr lang="en-US" sz="2800" dirty="0" smtClean="0">
                <a:latin typeface="Arial" pitchFamily="34" charset="0"/>
                <a:cs typeface="Arial" pitchFamily="34" charset="0"/>
              </a:rPr>
            </a:br>
            <a:r>
              <a:rPr lang="en-US" sz="2800" dirty="0" smtClean="0">
                <a:latin typeface="Arial" pitchFamily="34" charset="0"/>
                <a:cs typeface="Arial" pitchFamily="34" charset="0"/>
              </a:rPr>
              <a:t>Research Tools &amp; Techniques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Information and knowledge are indispensable tools for helping ensure the continuity and sustainability of any organization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Through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application of careful scientific methods, and by using proven analytical and evaluative tools, corporate managers can acquire insights into issues and problems which they come in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contact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with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M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anagers would accomplish organizational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goals and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objectives.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52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y-GB" sz="2800" b="1" dirty="0">
                <a:latin typeface="Arial" pitchFamily="34" charset="0"/>
                <a:cs typeface="Arial" pitchFamily="34" charset="0"/>
              </a:rPr>
              <a:t>Teachings And Learning Strategies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/>
            </a:r>
            <a:br>
              <a:rPr lang="en-US" sz="2800" b="1" dirty="0">
                <a:latin typeface="Arial" pitchFamily="34" charset="0"/>
                <a:cs typeface="Arial" pitchFamily="34" charset="0"/>
              </a:rPr>
            </a:b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y-GB" sz="2400" dirty="0">
                <a:latin typeface="Arial" pitchFamily="34" charset="0"/>
                <a:cs typeface="Arial" pitchFamily="34" charset="0"/>
              </a:rPr>
              <a:t>Lectures provide an introduction to the ideas and learning materials. </a:t>
            </a:r>
            <a:r>
              <a:rPr lang="cy-GB" sz="2400" dirty="0" smtClean="0">
                <a:latin typeface="Arial" pitchFamily="34" charset="0"/>
                <a:cs typeface="Arial" pitchFamily="34" charset="0"/>
              </a:rPr>
              <a:t>Wholehearted interest </a:t>
            </a:r>
            <a:r>
              <a:rPr lang="cy-GB" sz="2400" dirty="0">
                <a:latin typeface="Arial" pitchFamily="34" charset="0"/>
                <a:cs typeface="Arial" pitchFamily="34" charset="0"/>
              </a:rPr>
              <a:t>from the students is encouraged.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cy-GB" sz="2400" dirty="0">
                <a:latin typeface="Arial" pitchFamily="34" charset="0"/>
                <a:cs typeface="Arial" pitchFamily="34" charset="0"/>
              </a:rPr>
              <a:t>This is an analytical course structured at improving analytical skills of the participants. Such student  frame of mind is expected.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cy-GB" sz="2400" dirty="0">
                <a:latin typeface="Arial" pitchFamily="34" charset="0"/>
                <a:cs typeface="Arial" pitchFamily="34" charset="0"/>
              </a:rPr>
              <a:t>Students must have a hands on experience at research for which a research project would be offered </a:t>
            </a:r>
            <a:r>
              <a:rPr lang="cy-GB" sz="2400" dirty="0" smtClean="0">
                <a:latin typeface="Arial" pitchFamily="34" charset="0"/>
                <a:cs typeface="Arial" pitchFamily="34" charset="0"/>
              </a:rPr>
              <a:t>to them during the progression of the course.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15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cy-GB" sz="2400" dirty="0">
                <a:latin typeface="Arial" pitchFamily="34" charset="0"/>
                <a:cs typeface="Arial" pitchFamily="34" charset="0"/>
              </a:rPr>
              <a:t>The students are expected to use online data sources, digital </a:t>
            </a:r>
            <a:r>
              <a:rPr lang="cy-GB" sz="2400" dirty="0" smtClean="0">
                <a:latin typeface="Arial" pitchFamily="34" charset="0"/>
                <a:cs typeface="Arial" pitchFamily="34" charset="0"/>
              </a:rPr>
              <a:t>libraries etc. </a:t>
            </a:r>
            <a:r>
              <a:rPr lang="cy-GB" sz="2400" dirty="0">
                <a:latin typeface="Arial" pitchFamily="34" charset="0"/>
                <a:cs typeface="Arial" pitchFamily="34" charset="0"/>
              </a:rPr>
              <a:t>for the completion of assignments.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cy-GB" sz="2400" dirty="0">
                <a:latin typeface="Arial" pitchFamily="34" charset="0"/>
                <a:cs typeface="Arial" pitchFamily="34" charset="0"/>
              </a:rPr>
              <a:t>The course work should never be neglected in the process of completion of the project and assignments.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cy-GB" sz="2400" dirty="0">
                <a:latin typeface="Arial" pitchFamily="34" charset="0"/>
                <a:cs typeface="Arial" pitchFamily="34" charset="0"/>
              </a:rPr>
              <a:t>The assignments and project work are expected to be completed on given due dates.  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cy-GB" sz="2400" b="1" dirty="0">
                <a:latin typeface="Arial" pitchFamily="34" charset="0"/>
                <a:cs typeface="Arial" pitchFamily="34" charset="0"/>
              </a:rPr>
              <a:t> 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62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y-GB" sz="2800" b="1" dirty="0">
                <a:latin typeface="Arial" pitchFamily="34" charset="0"/>
                <a:cs typeface="Arial" pitchFamily="34" charset="0"/>
              </a:rPr>
              <a:t>Learning Outcomes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/>
            </a:r>
            <a:br>
              <a:rPr lang="en-US" sz="2800" b="1" dirty="0">
                <a:latin typeface="Arial" pitchFamily="34" charset="0"/>
                <a:cs typeface="Arial" pitchFamily="34" charset="0"/>
              </a:rPr>
            </a:b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y-GB" sz="2000" dirty="0">
                <a:latin typeface="Arial" pitchFamily="34" charset="0"/>
                <a:cs typeface="Arial" pitchFamily="34" charset="0"/>
              </a:rPr>
              <a:t>Upon successful completion of the course, the students will be able to </a:t>
            </a:r>
            <a:r>
              <a:rPr lang="cy-GB" sz="2000" dirty="0" smtClean="0">
                <a:latin typeface="Arial" pitchFamily="34" charset="0"/>
                <a:cs typeface="Arial" pitchFamily="34" charset="0"/>
              </a:rPr>
              <a:t>: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cy-GB" sz="2000" dirty="0">
                <a:latin typeface="Arial" pitchFamily="34" charset="0"/>
                <a:cs typeface="Arial" pitchFamily="34" charset="0"/>
              </a:rPr>
              <a:t>Know comprehensively about the subject of Research Tools &amp; Techniques.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cy-GB" sz="2000" dirty="0">
                <a:latin typeface="Arial" pitchFamily="34" charset="0"/>
                <a:cs typeface="Arial" pitchFamily="34" charset="0"/>
              </a:rPr>
              <a:t>Apply their knowledge to a research undertaking of their own.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cy-GB" sz="2000" dirty="0">
                <a:latin typeface="Arial" pitchFamily="34" charset="0"/>
                <a:cs typeface="Arial" pitchFamily="34" charset="0"/>
              </a:rPr>
              <a:t>Write a research proposal and can apply to various research programs offered within Pakistan and abroad.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cy-GB" sz="2000" dirty="0">
                <a:latin typeface="Arial" pitchFamily="34" charset="0"/>
                <a:cs typeface="Arial" pitchFamily="34" charset="0"/>
              </a:rPr>
              <a:t>Know how to work </a:t>
            </a:r>
            <a:r>
              <a:rPr lang="cy-GB" sz="2000" dirty="0" smtClean="0">
                <a:latin typeface="Arial" pitchFamily="34" charset="0"/>
                <a:cs typeface="Arial" pitchFamily="34" charset="0"/>
              </a:rPr>
              <a:t>diligently in </a:t>
            </a:r>
            <a:r>
              <a:rPr lang="cy-GB" sz="2000" dirty="0">
                <a:latin typeface="Arial" pitchFamily="34" charset="0"/>
                <a:cs typeface="Arial" pitchFamily="34" charset="0"/>
              </a:rPr>
              <a:t>successful completion of a reserch project.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cy-GB" sz="2000" dirty="0">
                <a:latin typeface="Arial" pitchFamily="34" charset="0"/>
                <a:cs typeface="Arial" pitchFamily="34" charset="0"/>
              </a:rPr>
              <a:t>Use their mind analytically and logically in any business/research </a:t>
            </a:r>
            <a:r>
              <a:rPr lang="cy-GB" sz="2000" dirty="0" smtClean="0">
                <a:latin typeface="Arial" pitchFamily="34" charset="0"/>
                <a:cs typeface="Arial" pitchFamily="34" charset="0"/>
              </a:rPr>
              <a:t>related situation</a:t>
            </a:r>
            <a:r>
              <a:rPr lang="cy-GB" sz="2000" dirty="0">
                <a:latin typeface="Arial" pitchFamily="34" charset="0"/>
                <a:cs typeface="Arial" pitchFamily="34" charset="0"/>
              </a:rPr>
              <a:t>. 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33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y-GB" sz="2800" b="1" dirty="0">
                <a:latin typeface="Arial" pitchFamily="34" charset="0"/>
                <a:cs typeface="Arial" pitchFamily="34" charset="0"/>
              </a:rPr>
              <a:t>Reading Materials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/>
            </a:r>
            <a:br>
              <a:rPr lang="en-US" sz="2800" dirty="0">
                <a:latin typeface="Arial" pitchFamily="34" charset="0"/>
                <a:cs typeface="Arial" pitchFamily="34" charset="0"/>
              </a:rPr>
            </a:b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y-GB" sz="2000" b="1" dirty="0">
                <a:latin typeface="Arial" pitchFamily="34" charset="0"/>
                <a:cs typeface="Arial" pitchFamily="34" charset="0"/>
              </a:rPr>
              <a:t>Core texts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cy-GB" sz="2000" b="1" dirty="0">
                <a:latin typeface="Arial" pitchFamily="34" charset="0"/>
                <a:cs typeface="Arial" pitchFamily="34" charset="0"/>
              </a:rPr>
              <a:t> 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000" b="1" dirty="0">
                <a:latin typeface="Arial" pitchFamily="34" charset="0"/>
                <a:cs typeface="Arial" pitchFamily="34" charset="0"/>
              </a:rPr>
              <a:t>Business Research Methods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by A.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Bryman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&amp; E.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Bell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000" b="1" dirty="0">
                <a:latin typeface="Arial" pitchFamily="34" charset="0"/>
                <a:cs typeface="Arial" pitchFamily="34" charset="0"/>
              </a:rPr>
              <a:t>Research Methods for Business-A Skill Building Approach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by U.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Sekaran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cy-GB" sz="2000" b="1" dirty="0">
                <a:latin typeface="Arial" pitchFamily="34" charset="0"/>
                <a:cs typeface="Arial" pitchFamily="34" charset="0"/>
              </a:rPr>
              <a:t>Concise Managerial Statistics </a:t>
            </a:r>
            <a:r>
              <a:rPr lang="cy-GB" sz="2000" dirty="0">
                <a:latin typeface="Arial" pitchFamily="34" charset="0"/>
                <a:cs typeface="Arial" pitchFamily="34" charset="0"/>
              </a:rPr>
              <a:t>by A. H.</a:t>
            </a:r>
            <a:r>
              <a:rPr lang="cy-GB" sz="2000" b="1" dirty="0">
                <a:latin typeface="Arial" pitchFamily="34" charset="0"/>
                <a:cs typeface="Arial" pitchFamily="34" charset="0"/>
              </a:rPr>
              <a:t> Kvanli, </a:t>
            </a:r>
            <a:r>
              <a:rPr lang="cy-GB" sz="2000" dirty="0">
                <a:latin typeface="Arial" pitchFamily="34" charset="0"/>
                <a:cs typeface="Arial" pitchFamily="34" charset="0"/>
              </a:rPr>
              <a:t>R. J. </a:t>
            </a:r>
            <a:r>
              <a:rPr lang="cy-GB" sz="2000" b="1" dirty="0">
                <a:latin typeface="Arial" pitchFamily="34" charset="0"/>
                <a:cs typeface="Arial" pitchFamily="34" charset="0"/>
              </a:rPr>
              <a:t>Pavur </a:t>
            </a:r>
            <a:r>
              <a:rPr lang="cy-GB" sz="2000" dirty="0">
                <a:latin typeface="Arial" pitchFamily="34" charset="0"/>
                <a:cs typeface="Arial" pitchFamily="34" charset="0"/>
              </a:rPr>
              <a:t>&amp; K.</a:t>
            </a:r>
            <a:r>
              <a:rPr lang="cy-GB" sz="2000" b="1" dirty="0">
                <a:latin typeface="Arial" pitchFamily="34" charset="0"/>
                <a:cs typeface="Arial" pitchFamily="34" charset="0"/>
              </a:rPr>
              <a:t> Keeling 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57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y-GB" sz="2000" b="1" dirty="0">
                <a:latin typeface="Arial" pitchFamily="34" charset="0"/>
                <a:cs typeface="Arial" pitchFamily="34" charset="0"/>
              </a:rPr>
              <a:t>Additional reading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cy-GB" sz="2000" b="1" dirty="0">
                <a:latin typeface="Arial" pitchFamily="34" charset="0"/>
                <a:cs typeface="Arial" pitchFamily="34" charset="0"/>
              </a:rPr>
              <a:t> 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sz="2000" b="1" dirty="0">
                <a:latin typeface="Arial" pitchFamily="34" charset="0"/>
                <a:cs typeface="Arial" pitchFamily="34" charset="0"/>
              </a:rPr>
              <a:t>Essentials of Research Design and Methodology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by, G.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Marczyk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D.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DeMatteo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&amp; D.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Festinger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cy-GB" sz="2000" b="1" dirty="0">
                <a:latin typeface="Arial" pitchFamily="34" charset="0"/>
                <a:cs typeface="Arial" pitchFamily="34" charset="0"/>
              </a:rPr>
              <a:t>Business Research Methods </a:t>
            </a:r>
            <a:r>
              <a:rPr lang="cy-GB" sz="2000" dirty="0">
                <a:latin typeface="Arial" pitchFamily="34" charset="0"/>
                <a:cs typeface="Arial" pitchFamily="34" charset="0"/>
              </a:rPr>
              <a:t>by D. R.</a:t>
            </a:r>
            <a:r>
              <a:rPr lang="cy-GB" sz="2000" b="1" dirty="0">
                <a:latin typeface="Arial" pitchFamily="34" charset="0"/>
                <a:cs typeface="Arial" pitchFamily="34" charset="0"/>
              </a:rPr>
              <a:t> Cooper </a:t>
            </a:r>
            <a:r>
              <a:rPr lang="cy-GB" sz="2000" dirty="0">
                <a:latin typeface="Arial" pitchFamily="34" charset="0"/>
                <a:cs typeface="Arial" pitchFamily="34" charset="0"/>
              </a:rPr>
              <a:t>&amp; P. S.</a:t>
            </a:r>
            <a:r>
              <a:rPr lang="cy-GB" sz="2000" b="1" dirty="0">
                <a:latin typeface="Arial" pitchFamily="34" charset="0"/>
                <a:cs typeface="Arial" pitchFamily="34" charset="0"/>
              </a:rPr>
              <a:t> Schindler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sz="2000" b="1" dirty="0">
                <a:latin typeface="Arial" pitchFamily="34" charset="0"/>
                <a:cs typeface="Arial" pitchFamily="34" charset="0"/>
              </a:rPr>
              <a:t>Research Methods for Business Students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by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Saunders, Lewis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&amp;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Thornhill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sz="2000" b="1" dirty="0">
                <a:latin typeface="Arial" pitchFamily="34" charset="0"/>
                <a:cs typeface="Arial" pitchFamily="34" charset="0"/>
              </a:rPr>
              <a:t>Complete Business Statistics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by A. D.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Aczel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&amp; J.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Sounderpandian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072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latin typeface="Arial" pitchFamily="34" charset="0"/>
                <a:cs typeface="Arial" pitchFamily="34" charset="0"/>
              </a:rPr>
              <a:t>Course Outline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8630603"/>
              </p:ext>
            </p:extLst>
          </p:nvPr>
        </p:nvGraphicFramePr>
        <p:xfrm>
          <a:off x="1371600" y="1447798"/>
          <a:ext cx="6324600" cy="4495800"/>
        </p:xfrm>
        <a:graphic>
          <a:graphicData uri="http://schemas.openxmlformats.org/drawingml/2006/table">
            <a:tbl>
              <a:tblPr/>
              <a:tblGrid>
                <a:gridCol w="1251193"/>
                <a:gridCol w="5073407"/>
              </a:tblGrid>
              <a:tr h="5744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Times New Roman"/>
                          <a:ea typeface="Times New Roman"/>
                        </a:rPr>
                        <a:t>Lectures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  <a:latin typeface="Times New Roman"/>
                          <a:ea typeface="Times New Roman"/>
                        </a:rPr>
                        <a:t>Topics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35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Introduction to Research Methodology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35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Research in Business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35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/>
                          <a:ea typeface="Times New Roman"/>
                        </a:rPr>
                        <a:t>Managers and the Research Process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35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Fundamentals of Scientific Investigation-I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35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Fundamentals of Scientific Investigation-II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35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/>
                          <a:ea typeface="Times New Roman"/>
                        </a:rPr>
                        <a:t>The </a:t>
                      </a:r>
                      <a:r>
                        <a:rPr lang="en-GB" sz="1200" dirty="0" err="1">
                          <a:effectLst/>
                          <a:latin typeface="Times New Roman"/>
                          <a:ea typeface="Times New Roman"/>
                        </a:rPr>
                        <a:t>Hypothetico</a:t>
                      </a:r>
                      <a:r>
                        <a:rPr lang="en-GB" sz="1200" dirty="0">
                          <a:effectLst/>
                          <a:latin typeface="Times New Roman"/>
                          <a:ea typeface="Times New Roman"/>
                        </a:rPr>
                        <a:t>-Deductive Method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881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4099929"/>
              </p:ext>
            </p:extLst>
          </p:nvPr>
        </p:nvGraphicFramePr>
        <p:xfrm>
          <a:off x="1676400" y="914400"/>
          <a:ext cx="5943600" cy="4724397"/>
        </p:xfrm>
        <a:graphic>
          <a:graphicData uri="http://schemas.openxmlformats.org/drawingml/2006/table">
            <a:tbl>
              <a:tblPr/>
              <a:tblGrid>
                <a:gridCol w="1175820"/>
                <a:gridCol w="4767780"/>
              </a:tblGrid>
              <a:tr h="5249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The Hypothetico-Deductive Method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Aid of Technology and Scientific Investigation-I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Aid of Technology and Scientific Investigation-II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Preliminary Data Collection-I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11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Preliminary Data Collection-II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12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APA and Other Referencing Styles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13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Problem Definition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14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Theory Formulation-I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9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15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/>
                          <a:ea typeface="Times New Roman"/>
                        </a:rPr>
                        <a:t>Theory Formulation-II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185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5459811"/>
              </p:ext>
            </p:extLst>
          </p:nvPr>
        </p:nvGraphicFramePr>
        <p:xfrm>
          <a:off x="1676400" y="838200"/>
          <a:ext cx="6019800" cy="4572000"/>
        </p:xfrm>
        <a:graphic>
          <a:graphicData uri="http://schemas.openxmlformats.org/drawingml/2006/table">
            <a:tbl>
              <a:tblPr/>
              <a:tblGrid>
                <a:gridCol w="1190895"/>
                <a:gridCol w="4828905"/>
              </a:tblGrid>
              <a:tr h="5080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16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Hypotheses Formulation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17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Fundamentals of Research Design-I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18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Fundamentals of Research Design-II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19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Fundamentals of Research Design-III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20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Operational Definition and Scales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21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Scales-II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22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Scales-III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23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Questionnaire Design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24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/>
                          <a:ea typeface="Times New Roman"/>
                        </a:rPr>
                        <a:t>Some Other Data Collection Methods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703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9481002"/>
              </p:ext>
            </p:extLst>
          </p:nvPr>
        </p:nvGraphicFramePr>
        <p:xfrm>
          <a:off x="1676400" y="838200"/>
          <a:ext cx="6096000" cy="4572000"/>
        </p:xfrm>
        <a:graphic>
          <a:graphicData uri="http://schemas.openxmlformats.org/drawingml/2006/table">
            <a:tbl>
              <a:tblPr/>
              <a:tblGrid>
                <a:gridCol w="1205970"/>
                <a:gridCol w="4890030"/>
              </a:tblGrid>
              <a:tr h="5715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/>
                          <a:ea typeface="Times New Roman"/>
                        </a:rPr>
                        <a:t>25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Experimental Designs-I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26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Experimental Designs-II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27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Sampling-I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28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Sampling-II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29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Data Coding and Editing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30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Quantitative Data Analysis-I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31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/>
                          <a:ea typeface="Times New Roman"/>
                        </a:rPr>
                        <a:t>Quantitative Data Analysis-II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Times New Roman"/>
                          <a:ea typeface="Times New Roman"/>
                        </a:rPr>
                        <a:t>32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90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Times New Roman"/>
                          <a:ea typeface="Times New Roman"/>
                        </a:rPr>
                        <a:t>Quantitative Data Analysis-III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127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762000"/>
            <a:ext cx="7772400" cy="1470025"/>
          </a:xfrm>
        </p:spPr>
        <p:txBody>
          <a:bodyPr/>
          <a:lstStyle/>
          <a:p>
            <a:pPr eaLnBrk="1" hangingPunct="1"/>
            <a:r>
              <a:rPr lang="en-US" sz="2800" b="1" smtClean="0">
                <a:latin typeface="Arial" charset="0"/>
                <a:cs typeface="Arial" charset="0"/>
              </a:rPr>
              <a:t>Lecture 1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286000"/>
            <a:ext cx="6400800" cy="1752600"/>
          </a:xfrm>
        </p:spPr>
        <p:txBody>
          <a:bodyPr/>
          <a:lstStyle/>
          <a:p>
            <a:pPr eaLnBrk="1" hangingPunct="1"/>
            <a:r>
              <a:rPr lang="en-US" sz="2400" b="1" smtClean="0">
                <a:solidFill>
                  <a:schemeClr val="tx1"/>
                </a:solidFill>
                <a:latin typeface="Arial" charset="0"/>
                <a:cs typeface="Arial" charset="0"/>
              </a:rPr>
              <a:t>Introduction to Research</a:t>
            </a:r>
          </a:p>
        </p:txBody>
      </p:sp>
    </p:spTree>
    <p:extLst>
      <p:ext uri="{BB962C8B-B14F-4D97-AF65-F5344CB8AC3E}">
        <p14:creationId xmlns:p14="http://schemas.microsoft.com/office/powerpoint/2010/main" val="414558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>
                <a:latin typeface="Arial" charset="0"/>
                <a:cs typeface="Arial" charset="0"/>
              </a:rPr>
              <a:t>What is Research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smtClean="0">
                <a:latin typeface="Arial" charset="0"/>
                <a:cs typeface="Arial" charset="0"/>
              </a:rPr>
              <a:t>Research is a process of finding solutions to a problem/research question after a thorough </a:t>
            </a:r>
            <a:r>
              <a:rPr lang="en-US" sz="2400" u="sng" smtClean="0">
                <a:latin typeface="Arial" charset="0"/>
                <a:cs typeface="Arial" charset="0"/>
              </a:rPr>
              <a:t>study</a:t>
            </a:r>
            <a:r>
              <a:rPr lang="en-US" sz="2400" smtClean="0">
                <a:latin typeface="Arial" charset="0"/>
                <a:cs typeface="Arial" charset="0"/>
              </a:rPr>
              <a:t> and </a:t>
            </a:r>
            <a:r>
              <a:rPr lang="en-US" sz="2400" u="sng" smtClean="0">
                <a:latin typeface="Arial" charset="0"/>
                <a:cs typeface="Arial" charset="0"/>
              </a:rPr>
              <a:t>analysis</a:t>
            </a:r>
            <a:r>
              <a:rPr lang="en-US" sz="2400" smtClean="0">
                <a:latin typeface="Arial" charset="0"/>
                <a:cs typeface="Arial" charset="0"/>
              </a:rPr>
              <a:t> of the </a:t>
            </a:r>
            <a:r>
              <a:rPr lang="en-US" sz="2400" u="sng" smtClean="0">
                <a:latin typeface="Arial" charset="0"/>
                <a:cs typeface="Arial" charset="0"/>
              </a:rPr>
              <a:t>situational factors</a:t>
            </a:r>
            <a:r>
              <a:rPr lang="en-US" sz="2400" smtClean="0">
                <a:latin typeface="Arial" charset="0"/>
                <a:cs typeface="Arial" charset="0"/>
              </a:rPr>
              <a:t> pertaining to the problem.</a:t>
            </a:r>
          </a:p>
        </p:txBody>
      </p:sp>
    </p:spTree>
    <p:extLst>
      <p:ext uri="{BB962C8B-B14F-4D97-AF65-F5344CB8AC3E}">
        <p14:creationId xmlns:p14="http://schemas.microsoft.com/office/powerpoint/2010/main" val="136892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>
                <a:latin typeface="Arial" charset="0"/>
                <a:cs typeface="Arial" charset="0"/>
              </a:rPr>
              <a:t>Managers &amp; Problem Solving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80000"/>
              </a:lnSpc>
            </a:pPr>
            <a:r>
              <a:rPr lang="en-US" sz="2400" smtClean="0">
                <a:latin typeface="Arial" charset="0"/>
                <a:cs typeface="Arial" charset="0"/>
              </a:rPr>
              <a:t>Managers are constantly engaged in studying and analyzing issues </a:t>
            </a:r>
            <a:r>
              <a:rPr lang="en-US" sz="2400" smtClean="0">
                <a:latin typeface="Arial" charset="0"/>
                <a:cs typeface="Arial" charset="0"/>
                <a:sym typeface="Wingdings" pitchFamily="2" charset="2"/>
              </a:rPr>
              <a:t> make decisions/solve problems.</a:t>
            </a:r>
          </a:p>
          <a:p>
            <a:pPr marL="609600" indent="-609600" eaLnBrk="1" hangingPunct="1">
              <a:lnSpc>
                <a:spcPct val="80000"/>
              </a:lnSpc>
            </a:pPr>
            <a:r>
              <a:rPr lang="en-US" sz="2400" smtClean="0">
                <a:latin typeface="Arial" charset="0"/>
                <a:cs typeface="Arial" charset="0"/>
                <a:sym typeface="Wingdings" pitchFamily="2" charset="2"/>
              </a:rPr>
              <a:t>Managers can make </a:t>
            </a:r>
            <a:r>
              <a:rPr lang="en-US" sz="2400" i="1" smtClean="0">
                <a:solidFill>
                  <a:srgbClr val="800000"/>
                </a:solidFill>
                <a:latin typeface="Arial" charset="0"/>
                <a:cs typeface="Arial" charset="0"/>
                <a:sym typeface="Wingdings" pitchFamily="2" charset="2"/>
              </a:rPr>
              <a:t>right</a:t>
            </a:r>
            <a:r>
              <a:rPr lang="en-US" sz="2400" smtClean="0">
                <a:latin typeface="Arial" charset="0"/>
                <a:cs typeface="Arial" charset="0"/>
                <a:sym typeface="Wingdings" pitchFamily="2" charset="2"/>
              </a:rPr>
              <a:t> decisions as well as </a:t>
            </a:r>
            <a:r>
              <a:rPr lang="en-US" sz="2400" i="1" smtClean="0">
                <a:solidFill>
                  <a:srgbClr val="800000"/>
                </a:solidFill>
                <a:latin typeface="Arial" charset="0"/>
                <a:cs typeface="Arial" charset="0"/>
                <a:sym typeface="Wingdings" pitchFamily="2" charset="2"/>
              </a:rPr>
              <a:t>wrong</a:t>
            </a:r>
            <a:r>
              <a:rPr lang="en-US" sz="2400" smtClean="0">
                <a:latin typeface="Arial" charset="0"/>
                <a:cs typeface="Arial" charset="0"/>
                <a:sym typeface="Wingdings" pitchFamily="2" charset="2"/>
              </a:rPr>
              <a:t> decisions 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smtClean="0">
                <a:latin typeface="Arial" charset="0"/>
                <a:cs typeface="Arial" charset="0"/>
              </a:rPr>
              <a:t>        Good decision making depends on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lphaLcPeriod"/>
            </a:pPr>
            <a:r>
              <a:rPr lang="en-US" sz="2400" smtClean="0">
                <a:latin typeface="Arial" charset="0"/>
                <a:cs typeface="Arial" charset="0"/>
              </a:rPr>
              <a:t>Do managers identify </a:t>
            </a:r>
            <a:r>
              <a:rPr lang="en-US" sz="2400" u="sng" smtClean="0">
                <a:latin typeface="Arial" charset="0"/>
                <a:cs typeface="Arial" charset="0"/>
              </a:rPr>
              <a:t>where</a:t>
            </a:r>
            <a:r>
              <a:rPr lang="en-US" sz="2400" smtClean="0">
                <a:latin typeface="Arial" charset="0"/>
                <a:cs typeface="Arial" charset="0"/>
              </a:rPr>
              <a:t> exactly the problem lies.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lphaLcPeriod"/>
            </a:pPr>
            <a:r>
              <a:rPr lang="en-US" sz="2400" smtClean="0">
                <a:latin typeface="Arial" charset="0"/>
                <a:cs typeface="Arial" charset="0"/>
              </a:rPr>
              <a:t>Recognize the </a:t>
            </a:r>
            <a:r>
              <a:rPr lang="en-US" sz="2400" u="sng" smtClean="0">
                <a:latin typeface="Arial" charset="0"/>
                <a:cs typeface="Arial" charset="0"/>
              </a:rPr>
              <a:t>relevant factors</a:t>
            </a:r>
            <a:r>
              <a:rPr lang="en-US" sz="2400" smtClean="0">
                <a:latin typeface="Arial" charset="0"/>
                <a:cs typeface="Arial" charset="0"/>
              </a:rPr>
              <a:t> in a situation</a:t>
            </a:r>
          </a:p>
        </p:txBody>
      </p:sp>
    </p:spTree>
    <p:extLst>
      <p:ext uri="{BB962C8B-B14F-4D97-AF65-F5344CB8AC3E}">
        <p14:creationId xmlns:p14="http://schemas.microsoft.com/office/powerpoint/2010/main" val="220225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381000"/>
            <a:ext cx="8153400" cy="5791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c</a:t>
            </a:r>
            <a:r>
              <a:rPr lang="en-US" sz="2400" smtClean="0">
                <a:latin typeface="Arial" charset="0"/>
                <a:cs typeface="Arial" charset="0"/>
              </a:rPr>
              <a:t>. </a:t>
            </a:r>
            <a:r>
              <a:rPr lang="en-US" sz="2400" u="sng" smtClean="0">
                <a:latin typeface="Arial" charset="0"/>
                <a:cs typeface="Arial" charset="0"/>
              </a:rPr>
              <a:t>What type of information</a:t>
            </a:r>
            <a:r>
              <a:rPr lang="en-US" sz="2400" smtClean="0">
                <a:latin typeface="Arial" charset="0"/>
                <a:cs typeface="Arial" charset="0"/>
              </a:rPr>
              <a:t> to be gathered regarding the factors making the problem.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Arial" charset="0"/>
                <a:cs typeface="Arial" charset="0"/>
              </a:rPr>
              <a:t>d. </a:t>
            </a:r>
            <a:r>
              <a:rPr lang="en-US" sz="2400" u="sng" smtClean="0">
                <a:latin typeface="Arial" charset="0"/>
                <a:cs typeface="Arial" charset="0"/>
              </a:rPr>
              <a:t>How to gather</a:t>
            </a:r>
            <a:r>
              <a:rPr lang="en-US" sz="2400" smtClean="0">
                <a:latin typeface="Arial" charset="0"/>
                <a:cs typeface="Arial" charset="0"/>
              </a:rPr>
              <a:t> information.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Arial" charset="0"/>
                <a:cs typeface="Arial" charset="0"/>
              </a:rPr>
              <a:t>e. How to make </a:t>
            </a:r>
            <a:r>
              <a:rPr lang="en-US" sz="2400" u="sng" smtClean="0">
                <a:latin typeface="Arial" charset="0"/>
                <a:cs typeface="Arial" charset="0"/>
              </a:rPr>
              <a:t>use</a:t>
            </a:r>
            <a:r>
              <a:rPr lang="en-US" sz="2400" smtClean="0">
                <a:latin typeface="Arial" charset="0"/>
                <a:cs typeface="Arial" charset="0"/>
              </a:rPr>
              <a:t> of the information.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Arial" charset="0"/>
                <a:cs typeface="Arial" charset="0"/>
              </a:rPr>
              <a:t>f. How to draw </a:t>
            </a:r>
            <a:r>
              <a:rPr lang="en-US" sz="2400" u="sng" smtClean="0">
                <a:latin typeface="Arial" charset="0"/>
                <a:cs typeface="Arial" charset="0"/>
              </a:rPr>
              <a:t>appropriate conclusions</a:t>
            </a:r>
            <a:r>
              <a:rPr lang="en-US" sz="2400" smtClean="0">
                <a:latin typeface="Arial" charset="0"/>
                <a:cs typeface="Arial" charset="0"/>
              </a:rPr>
              <a:t>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latin typeface="Arial" charset="0"/>
                <a:cs typeface="Arial" charset="0"/>
              </a:rPr>
              <a:t>g. How to </a:t>
            </a:r>
            <a:r>
              <a:rPr lang="en-US" sz="2400" u="sng" smtClean="0">
                <a:latin typeface="Arial" charset="0"/>
                <a:cs typeface="Arial" charset="0"/>
              </a:rPr>
              <a:t>implement</a:t>
            </a:r>
            <a:r>
              <a:rPr lang="en-US" sz="2400" smtClean="0">
                <a:latin typeface="Arial" charset="0"/>
                <a:cs typeface="Arial" charset="0"/>
              </a:rPr>
              <a:t> the result.   </a:t>
            </a:r>
          </a:p>
        </p:txBody>
      </p:sp>
    </p:spTree>
    <p:extLst>
      <p:ext uri="{BB962C8B-B14F-4D97-AF65-F5344CB8AC3E}">
        <p14:creationId xmlns:p14="http://schemas.microsoft.com/office/powerpoint/2010/main" val="424845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162800" cy="1143000"/>
          </a:xfrm>
        </p:spPr>
        <p:txBody>
          <a:bodyPr/>
          <a:lstStyle/>
          <a:p>
            <a:pPr eaLnBrk="1" hangingPunct="1"/>
            <a:r>
              <a:rPr lang="en-US" sz="2800" smtClean="0">
                <a:latin typeface="Arial" charset="0"/>
                <a:cs typeface="Arial" charset="0"/>
              </a:rPr>
              <a:t>Research &amp; The Modern Technology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219200"/>
            <a:ext cx="8077200" cy="4191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>
                <a:latin typeface="Arial" charset="0"/>
                <a:cs typeface="Arial" charset="0"/>
              </a:rPr>
              <a:t>Information is available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000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  <a:cs typeface="Arial" charset="0"/>
              </a:rPr>
              <a:t>World Economy                 What is happening in the global markets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000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  <a:cs typeface="Arial" charset="0"/>
              </a:rPr>
              <a:t>Information Gathering     Internet (Google Scholar), Interviewing    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  <a:cs typeface="Arial" charset="0"/>
              </a:rPr>
              <a:t>                                        using www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  <a:cs typeface="Arial" charset="0"/>
              </a:rPr>
              <a:t>Data Collection               Questionnaire (available), Online Records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000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  <a:cs typeface="Arial" charset="0"/>
              </a:rPr>
              <a:t>Data Analysis                 SPSS, STATA, AMOS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000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smtClean="0">
                <a:latin typeface="Arial" charset="0"/>
                <a:cs typeface="Arial" charset="0"/>
              </a:rPr>
              <a:t>Data Presentation          SPSS Graphs, PP presentations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3048000" y="1981200"/>
            <a:ext cx="457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9" name="AutoShape 12"/>
          <p:cNvSpPr>
            <a:spLocks/>
          </p:cNvSpPr>
          <p:nvPr/>
        </p:nvSpPr>
        <p:spPr bwMode="auto">
          <a:xfrm>
            <a:off x="3373438" y="2667000"/>
            <a:ext cx="152400" cy="609600"/>
          </a:xfrm>
          <a:prstGeom prst="rightBracket">
            <a:avLst>
              <a:gd name="adj" fmla="val 25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0" name="Text Box 13"/>
          <p:cNvSpPr txBox="1">
            <a:spLocks noChangeArrowheads="1"/>
          </p:cNvSpPr>
          <p:nvPr/>
        </p:nvSpPr>
        <p:spPr bwMode="auto">
          <a:xfrm>
            <a:off x="1828800" y="4876800"/>
            <a:ext cx="1066800" cy="1049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/>
              <a:t>1. Stock Exchange/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/>
              <a:t>2. Company Websites</a:t>
            </a:r>
          </a:p>
        </p:txBody>
      </p:sp>
    </p:spTree>
    <p:extLst>
      <p:ext uri="{BB962C8B-B14F-4D97-AF65-F5344CB8AC3E}">
        <p14:creationId xmlns:p14="http://schemas.microsoft.com/office/powerpoint/2010/main" val="515639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sz="2800" smtClean="0">
                <a:latin typeface="Arial" charset="0"/>
                <a:cs typeface="Arial" charset="0"/>
              </a:rPr>
              <a:t>Definition of Research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1219200"/>
            <a:ext cx="6478588" cy="3886200"/>
          </a:xfrm>
        </p:spPr>
        <p:txBody>
          <a:bodyPr/>
          <a:lstStyle/>
          <a:p>
            <a:pPr algn="just" eaLnBrk="1" hangingPunct="1">
              <a:buClr>
                <a:srgbClr val="009999"/>
              </a:buClr>
            </a:pPr>
            <a:r>
              <a:rPr lang="en-US" sz="2400" smtClean="0">
                <a:latin typeface="Arial" charset="0"/>
                <a:cs typeface="Arial" charset="0"/>
              </a:rPr>
              <a:t>Research is an </a:t>
            </a:r>
            <a:r>
              <a:rPr lang="en-US" sz="2400" i="1" smtClean="0">
                <a:latin typeface="Arial" charset="0"/>
                <a:cs typeface="Arial" charset="0"/>
              </a:rPr>
              <a:t>organized, systematic, data-based, critical, objective, scientific inquiry or investigation</a:t>
            </a:r>
            <a:r>
              <a:rPr lang="en-US" sz="2400" smtClean="0">
                <a:latin typeface="Arial" charset="0"/>
                <a:cs typeface="Arial" charset="0"/>
              </a:rPr>
              <a:t> into a </a:t>
            </a:r>
            <a:r>
              <a:rPr lang="en-US" sz="2400" i="1" smtClean="0">
                <a:latin typeface="Arial" charset="0"/>
                <a:cs typeface="Arial" charset="0"/>
              </a:rPr>
              <a:t>specific problem</a:t>
            </a:r>
            <a:r>
              <a:rPr lang="en-US" sz="2400" smtClean="0">
                <a:latin typeface="Arial" charset="0"/>
                <a:cs typeface="Arial" charset="0"/>
              </a:rPr>
              <a:t> undertaken with the purpose of finding </a:t>
            </a:r>
            <a:r>
              <a:rPr lang="en-US" sz="2400" i="1" smtClean="0">
                <a:latin typeface="Arial" charset="0"/>
                <a:cs typeface="Arial" charset="0"/>
              </a:rPr>
              <a:t>answers</a:t>
            </a:r>
            <a:r>
              <a:rPr lang="en-US" sz="2400" smtClean="0">
                <a:latin typeface="Arial" charset="0"/>
                <a:cs typeface="Arial" charset="0"/>
              </a:rPr>
              <a:t> </a:t>
            </a:r>
            <a:r>
              <a:rPr lang="en-US" sz="2400" i="1" smtClean="0">
                <a:latin typeface="Arial" charset="0"/>
                <a:cs typeface="Arial" charset="0"/>
              </a:rPr>
              <a:t>or solutions</a:t>
            </a:r>
            <a:r>
              <a:rPr lang="en-US" sz="2400" smtClean="0">
                <a:latin typeface="Arial" charset="0"/>
                <a:cs typeface="Arial" charset="0"/>
              </a:rPr>
              <a:t> to it. </a:t>
            </a:r>
          </a:p>
          <a:p>
            <a:pPr eaLnBrk="1" hangingPunct="1">
              <a:buClr>
                <a:srgbClr val="009999"/>
              </a:buClr>
            </a:pPr>
            <a:r>
              <a:rPr lang="en-US" sz="2000" smtClean="0">
                <a:latin typeface="Arial" charset="0"/>
                <a:cs typeface="Arial" charset="0"/>
              </a:rPr>
              <a:t>     Primary data/ Secondary data</a:t>
            </a:r>
          </a:p>
          <a:p>
            <a:pPr eaLnBrk="1" hangingPunct="1">
              <a:buClr>
                <a:srgbClr val="009999"/>
              </a:buClr>
            </a:pPr>
            <a:r>
              <a:rPr lang="en-US" sz="2000" smtClean="0">
                <a:latin typeface="Arial" charset="0"/>
                <a:cs typeface="Arial" charset="0"/>
              </a:rPr>
              <a:t>     Qualitative data/ Quantitative data </a:t>
            </a:r>
          </a:p>
        </p:txBody>
      </p:sp>
    </p:spTree>
    <p:extLst>
      <p:ext uri="{BB962C8B-B14F-4D97-AF65-F5344CB8AC3E}">
        <p14:creationId xmlns:p14="http://schemas.microsoft.com/office/powerpoint/2010/main" val="212967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sz="2800" smtClean="0">
                <a:latin typeface="Arial" charset="0"/>
                <a:cs typeface="Arial" charset="0"/>
              </a:rPr>
              <a:t>Research Process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990600"/>
            <a:ext cx="7620000" cy="5029200"/>
          </a:xfrm>
        </p:spPr>
        <p:txBody>
          <a:bodyPr rtlCol="0">
            <a:normAutofit lnSpcReduction="10000"/>
          </a:bodyPr>
          <a:lstStyle/>
          <a:p>
            <a:pPr algn="ctr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1000" b="1" dirty="0" smtClean="0"/>
          </a:p>
          <a:p>
            <a:pPr algn="ctr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7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Observation</a:t>
            </a:r>
          </a:p>
          <a:p>
            <a:pPr algn="ctr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1700" b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7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PDG</a:t>
            </a:r>
          </a:p>
          <a:p>
            <a:pPr algn="ctr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1700" b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7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What Actually is the Problem</a:t>
            </a:r>
          </a:p>
          <a:p>
            <a:pPr algn="ctr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1700" b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7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Identification of Factors/ Variables in a Problem</a:t>
            </a:r>
          </a:p>
          <a:p>
            <a:pPr algn="ctr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1700" b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7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Investigating do these variables are related with/ causing problems = Hypotheses Statements</a:t>
            </a:r>
          </a:p>
          <a:p>
            <a:pPr algn="ctr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1700" b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7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Research Design = How to collect data which might support/ not support hypotheses</a:t>
            </a:r>
          </a:p>
          <a:p>
            <a:pPr algn="ctr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1700" b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7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FSDG for hypothesis/hypotheses support</a:t>
            </a:r>
          </a:p>
          <a:p>
            <a:pPr algn="ctr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1700" b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7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Analysis</a:t>
            </a:r>
          </a:p>
          <a:p>
            <a:pPr algn="ctr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1700" b="1" dirty="0" smtClean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17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Deduction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1700" b="1" dirty="0" smtClean="0">
              <a:solidFill>
                <a:srgbClr val="800000"/>
              </a:solidFill>
            </a:endParaRP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>
            <a:off x="4648200" y="1814513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4648200" y="13716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>
            <a:off x="4648200" y="2414588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9" name="Line 7"/>
          <p:cNvSpPr>
            <a:spLocks noChangeShapeType="1"/>
          </p:cNvSpPr>
          <p:nvPr/>
        </p:nvSpPr>
        <p:spPr bwMode="auto">
          <a:xfrm>
            <a:off x="4629150" y="41148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0" name="Line 8"/>
          <p:cNvSpPr>
            <a:spLocks noChangeShapeType="1"/>
          </p:cNvSpPr>
          <p:nvPr/>
        </p:nvSpPr>
        <p:spPr bwMode="auto">
          <a:xfrm>
            <a:off x="4629150" y="2819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1" name="Line 9"/>
          <p:cNvSpPr>
            <a:spLocks noChangeShapeType="1"/>
          </p:cNvSpPr>
          <p:nvPr/>
        </p:nvSpPr>
        <p:spPr bwMode="auto">
          <a:xfrm>
            <a:off x="4648200" y="3505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2" name="Line 10"/>
          <p:cNvSpPr>
            <a:spLocks noChangeShapeType="1"/>
          </p:cNvSpPr>
          <p:nvPr/>
        </p:nvSpPr>
        <p:spPr bwMode="auto">
          <a:xfrm>
            <a:off x="4618038" y="455612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3" name="Line 11"/>
          <p:cNvSpPr>
            <a:spLocks noChangeShapeType="1"/>
          </p:cNvSpPr>
          <p:nvPr/>
        </p:nvSpPr>
        <p:spPr bwMode="auto">
          <a:xfrm>
            <a:off x="4629150" y="499745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90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>
                <a:latin typeface="Arial" charset="0"/>
                <a:cs typeface="Arial" charset="0"/>
              </a:rPr>
              <a:t>Benefits of Research Knowledge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1371600"/>
            <a:ext cx="6478588" cy="3886200"/>
          </a:xfrm>
        </p:spPr>
        <p:txBody>
          <a:bodyPr/>
          <a:lstStyle/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Interaction with research consultant.</a:t>
            </a: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Discriminate between studies published in professional journals.</a:t>
            </a: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You yourself can undertake the research.</a:t>
            </a: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Better sift the information from the required sources.</a:t>
            </a:r>
          </a:p>
        </p:txBody>
      </p:sp>
    </p:spTree>
    <p:extLst>
      <p:ext uri="{BB962C8B-B14F-4D97-AF65-F5344CB8AC3E}">
        <p14:creationId xmlns:p14="http://schemas.microsoft.com/office/powerpoint/2010/main" val="281245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685800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  <a:cs typeface="Arial" charset="0"/>
              </a:rPr>
              <a:t>Understanding factors, variables, models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  <a:cs typeface="Arial" charset="0"/>
              </a:rPr>
              <a:t>The answers to what, why, when, which 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  <a:cs typeface="Arial" charset="0"/>
              </a:rPr>
              <a:t>Taking right course of action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  <a:cs typeface="Arial" charset="0"/>
              </a:rPr>
              <a:t>Choosing from alternatives the best possible solution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latin typeface="Arial" charset="0"/>
                <a:cs typeface="Arial" charset="0"/>
              </a:rPr>
              <a:t>Informed decision making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8485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>
                <a:solidFill>
                  <a:srgbClr val="800000"/>
                </a:solidFill>
                <a:latin typeface="Arial" charset="0"/>
                <a:cs typeface="Arial" charset="0"/>
              </a:rPr>
              <a:t>Business Research in Academic &amp; Organizational Setting (What to study in research?)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 smtClean="0"/>
              <a:t>(A). Issues in Research for Academicians and Students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 smtClean="0"/>
              <a:t>1. Accounting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 smtClean="0"/>
              <a:t>                    </a:t>
            </a:r>
            <a:r>
              <a:rPr lang="en-US" sz="2000" dirty="0" smtClean="0">
                <a:solidFill>
                  <a:srgbClr val="800000"/>
                </a:solidFill>
                <a:latin typeface="Arial" charset="0"/>
                <a:cs typeface="Arial" charset="0"/>
              </a:rPr>
              <a:t>(</a:t>
            </a:r>
            <a:r>
              <a:rPr lang="en-US" sz="2000" dirty="0" err="1" smtClean="0">
                <a:solidFill>
                  <a:srgbClr val="800000"/>
                </a:solidFill>
                <a:latin typeface="Arial" charset="0"/>
                <a:cs typeface="Arial" charset="0"/>
              </a:rPr>
              <a:t>i</a:t>
            </a:r>
            <a:r>
              <a:rPr lang="en-US" sz="2000" dirty="0" smtClean="0">
                <a:solidFill>
                  <a:srgbClr val="800000"/>
                </a:solidFill>
                <a:latin typeface="Arial" charset="0"/>
                <a:cs typeface="Arial" charset="0"/>
              </a:rPr>
              <a:t>). Inventory costing methods.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 smtClean="0">
                <a:solidFill>
                  <a:srgbClr val="800000"/>
                </a:solidFill>
                <a:latin typeface="Arial" charset="0"/>
                <a:cs typeface="Arial" charset="0"/>
              </a:rPr>
              <a:t>                            (ii). Accelerated depreciation.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 smtClean="0">
                <a:solidFill>
                  <a:srgbClr val="800000"/>
                </a:solidFill>
                <a:latin typeface="Arial" charset="0"/>
                <a:cs typeface="Arial" charset="0"/>
              </a:rPr>
              <a:t>                            (iii). Taxation method.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 smtClean="0">
                <a:latin typeface="Arial" charset="0"/>
                <a:cs typeface="Arial" charset="0"/>
              </a:rPr>
              <a:t>2. Finance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 smtClean="0">
                <a:latin typeface="Arial" charset="0"/>
                <a:cs typeface="Arial" charset="0"/>
              </a:rPr>
              <a:t>                             </a:t>
            </a:r>
            <a:r>
              <a:rPr lang="en-US" sz="2000" dirty="0" smtClean="0">
                <a:solidFill>
                  <a:srgbClr val="800000"/>
                </a:solidFill>
                <a:latin typeface="Arial" charset="0"/>
                <a:cs typeface="Arial" charset="0"/>
              </a:rPr>
              <a:t>(</a:t>
            </a:r>
            <a:r>
              <a:rPr lang="en-US" sz="2000" dirty="0" err="1" smtClean="0">
                <a:solidFill>
                  <a:srgbClr val="800000"/>
                </a:solidFill>
                <a:latin typeface="Arial" charset="0"/>
                <a:cs typeface="Arial" charset="0"/>
              </a:rPr>
              <a:t>i</a:t>
            </a:r>
            <a:r>
              <a:rPr lang="en-US" sz="2000" dirty="0" smtClean="0">
                <a:solidFill>
                  <a:srgbClr val="800000"/>
                </a:solidFill>
                <a:latin typeface="Arial" charset="0"/>
                <a:cs typeface="Arial" charset="0"/>
              </a:rPr>
              <a:t>). Optimum financial ratios.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 smtClean="0">
                <a:solidFill>
                  <a:srgbClr val="800000"/>
                </a:solidFill>
                <a:latin typeface="Arial" charset="0"/>
                <a:cs typeface="Arial" charset="0"/>
              </a:rPr>
              <a:t>                            (ii). Mergers/Acquisitions.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 smtClean="0">
                <a:solidFill>
                  <a:srgbClr val="800000"/>
                </a:solidFill>
                <a:latin typeface="Arial" charset="0"/>
                <a:cs typeface="Arial" charset="0"/>
              </a:rPr>
              <a:t>                            (iii). Behavior of stock exchange. </a:t>
            </a:r>
          </a:p>
          <a:p>
            <a:pPr marL="609600" indent="-609600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000" b="1" dirty="0" smtClean="0">
              <a:solidFill>
                <a:srgbClr val="800000"/>
              </a:solidFill>
            </a:endParaRP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0"/>
            <a:ext cx="17780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352800"/>
            <a:ext cx="1905000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615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723900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 smtClean="0">
                <a:latin typeface="Arial" charset="0"/>
                <a:cs typeface="Arial" charset="0"/>
              </a:rPr>
              <a:t>3. Management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 smtClean="0"/>
              <a:t>                    </a:t>
            </a:r>
            <a:r>
              <a:rPr lang="en-US" sz="2000" b="1" dirty="0" smtClean="0">
                <a:solidFill>
                  <a:srgbClr val="800000"/>
                </a:solidFill>
                <a:latin typeface="Arial" charset="0"/>
                <a:cs typeface="Arial" charset="0"/>
              </a:rPr>
              <a:t>(</a:t>
            </a:r>
            <a:r>
              <a:rPr lang="en-US" sz="2000" b="1" dirty="0" err="1" smtClean="0">
                <a:solidFill>
                  <a:srgbClr val="800000"/>
                </a:solidFill>
                <a:latin typeface="Arial" charset="0"/>
                <a:cs typeface="Arial" charset="0"/>
              </a:rPr>
              <a:t>i</a:t>
            </a:r>
            <a:r>
              <a:rPr lang="en-US" sz="2000" b="1" dirty="0" smtClean="0">
                <a:solidFill>
                  <a:srgbClr val="800000"/>
                </a:solidFill>
                <a:latin typeface="Arial" charset="0"/>
                <a:cs typeface="Arial" charset="0"/>
              </a:rPr>
              <a:t>). Employee attitude and behavior.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dirty="0" smtClean="0">
                <a:solidFill>
                  <a:srgbClr val="800000"/>
                </a:solidFill>
                <a:latin typeface="Arial" charset="0"/>
                <a:cs typeface="Arial" charset="0"/>
              </a:rPr>
              <a:t>                            (ii). The impact of changing demographics on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dirty="0" smtClean="0">
                <a:solidFill>
                  <a:srgbClr val="800000"/>
                </a:solidFill>
                <a:latin typeface="Arial" charset="0"/>
                <a:cs typeface="Arial" charset="0"/>
              </a:rPr>
              <a:t>                                   management practices.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dirty="0" smtClean="0">
                <a:solidFill>
                  <a:srgbClr val="800000"/>
                </a:solidFill>
                <a:latin typeface="Arial" charset="0"/>
                <a:cs typeface="Arial" charset="0"/>
              </a:rPr>
              <a:t>                            (iii). Information system requirements.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 smtClean="0">
                <a:latin typeface="Arial" charset="0"/>
                <a:cs typeface="Arial" charset="0"/>
              </a:rPr>
              <a:t>4. Marketing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 smtClean="0"/>
              <a:t>                               </a:t>
            </a:r>
            <a:r>
              <a:rPr lang="en-US" sz="2000" b="1" dirty="0" smtClean="0">
                <a:solidFill>
                  <a:srgbClr val="800000"/>
                </a:solidFill>
                <a:latin typeface="Arial" charset="0"/>
                <a:cs typeface="Arial" charset="0"/>
              </a:rPr>
              <a:t>(</a:t>
            </a:r>
            <a:r>
              <a:rPr lang="en-US" sz="2000" b="1" dirty="0" err="1" smtClean="0">
                <a:solidFill>
                  <a:srgbClr val="800000"/>
                </a:solidFill>
                <a:latin typeface="Arial" charset="0"/>
                <a:cs typeface="Arial" charset="0"/>
              </a:rPr>
              <a:t>i</a:t>
            </a:r>
            <a:r>
              <a:rPr lang="en-US" sz="2000" b="1" dirty="0" smtClean="0">
                <a:solidFill>
                  <a:srgbClr val="800000"/>
                </a:solidFill>
                <a:latin typeface="Arial" charset="0"/>
                <a:cs typeface="Arial" charset="0"/>
              </a:rPr>
              <a:t>). Product image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dirty="0" smtClean="0">
                <a:solidFill>
                  <a:srgbClr val="800000"/>
                </a:solidFill>
                <a:latin typeface="Arial" charset="0"/>
                <a:cs typeface="Arial" charset="0"/>
              </a:rPr>
              <a:t>                            (ii). Product distribution.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dirty="0" smtClean="0">
                <a:solidFill>
                  <a:srgbClr val="800000"/>
                </a:solidFill>
                <a:latin typeface="Arial" charset="0"/>
                <a:cs typeface="Arial" charset="0"/>
              </a:rPr>
              <a:t>                            (iii). Packaging.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dirty="0" smtClean="0">
                <a:solidFill>
                  <a:srgbClr val="800000"/>
                </a:solidFill>
                <a:latin typeface="Arial" charset="0"/>
                <a:cs typeface="Arial" charset="0"/>
              </a:rPr>
              <a:t>                            (iv). Pricing.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000" b="1" dirty="0" smtClean="0">
              <a:solidFill>
                <a:srgbClr val="800000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000" dirty="0" smtClean="0"/>
          </a:p>
        </p:txBody>
      </p:sp>
      <p:pic>
        <p:nvPicPr>
          <p:cNvPr id="12291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971800"/>
            <a:ext cx="1470025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514600"/>
            <a:ext cx="1879600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758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52500" y="381000"/>
            <a:ext cx="7162800" cy="1143000"/>
          </a:xfrm>
        </p:spPr>
        <p:txBody>
          <a:bodyPr/>
          <a:lstStyle/>
          <a:p>
            <a:pPr eaLnBrk="1" hangingPunct="1"/>
            <a:r>
              <a:rPr lang="en-US" sz="2800" smtClean="0">
                <a:latin typeface="Arial" charset="0"/>
                <a:cs typeface="Arial" charset="0"/>
              </a:rPr>
              <a:t>(B). Organization Wide Issues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408113" y="1600200"/>
            <a:ext cx="6480175" cy="3886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sz="2000" smtClean="0"/>
          </a:p>
          <a:p>
            <a:pPr eaLnBrk="1" hangingPunct="1">
              <a:buFont typeface="Wingdings" pitchFamily="2" charset="2"/>
              <a:buNone/>
            </a:pPr>
            <a:endParaRPr lang="en-US" sz="2000" smtClean="0"/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How to increase profit/revenue.</a:t>
            </a: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Factors contributing to attain the best employee work schedule.</a:t>
            </a:r>
          </a:p>
          <a:p>
            <a:pPr eaLnBrk="1" hangingPunct="1"/>
            <a:r>
              <a:rPr lang="en-US" sz="2000" smtClean="0">
                <a:latin typeface="Arial" charset="0"/>
                <a:cs typeface="Arial" charset="0"/>
              </a:rPr>
              <a:t>What would be the response rate for a new product launch that is a home loan etc. 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3429000" y="1371600"/>
            <a:ext cx="2209800" cy="99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3733800" y="1524000"/>
            <a:ext cx="16002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r>
              <a:rPr lang="en-US"/>
              <a:t>Bank</a:t>
            </a:r>
          </a:p>
        </p:txBody>
      </p:sp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038600"/>
            <a:ext cx="2936875" cy="145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2233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320</TotalTime>
  <Words>946</Words>
  <Application>Microsoft Office PowerPoint</Application>
  <PresentationFormat>On-screen Show (4:3)</PresentationFormat>
  <Paragraphs>211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Clarity</vt:lpstr>
      <vt:lpstr>PowerPoint Presentation</vt:lpstr>
      <vt:lpstr>Introduction to Course Research Tools &amp; Techniques</vt:lpstr>
      <vt:lpstr>Teachings And Learning Strategies </vt:lpstr>
      <vt:lpstr>PowerPoint Presentation</vt:lpstr>
      <vt:lpstr>Learning Outcomes </vt:lpstr>
      <vt:lpstr>Reading Materials </vt:lpstr>
      <vt:lpstr>PowerPoint Presentation</vt:lpstr>
      <vt:lpstr>Course Outline</vt:lpstr>
      <vt:lpstr>PowerPoint Presentation</vt:lpstr>
      <vt:lpstr>PowerPoint Presentation</vt:lpstr>
      <vt:lpstr>PowerPoint Presentation</vt:lpstr>
      <vt:lpstr>Lecture 1</vt:lpstr>
      <vt:lpstr>What is Research</vt:lpstr>
      <vt:lpstr>Managers &amp; Problem Solving</vt:lpstr>
      <vt:lpstr>PowerPoint Presentation</vt:lpstr>
      <vt:lpstr>Research &amp; The Modern Technology</vt:lpstr>
      <vt:lpstr>Definition of Research</vt:lpstr>
      <vt:lpstr>Research Process</vt:lpstr>
      <vt:lpstr>Benefits of Research Knowledge</vt:lpstr>
      <vt:lpstr>PowerPoint Presentation</vt:lpstr>
      <vt:lpstr>Business Research in Academic &amp; Organizational Setting (What to study in research?)</vt:lpstr>
      <vt:lpstr>PowerPoint Presentation</vt:lpstr>
      <vt:lpstr>(B). Organization Wide Issues</vt:lpstr>
    </vt:vector>
  </TitlesOfParts>
  <Company>GHAZALA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36</cp:revision>
  <dcterms:created xsi:type="dcterms:W3CDTF">2012-02-27T05:45:45Z</dcterms:created>
  <dcterms:modified xsi:type="dcterms:W3CDTF">2014-10-20T08:41:13Z</dcterms:modified>
</cp:coreProperties>
</file>