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7" r:id="rId2"/>
    <p:sldId id="258" r:id="rId3"/>
    <p:sldId id="28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0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F16D2F-5AF5-4EE6-A9CF-C40BC2BA9B52}" type="datetimeFigureOut">
              <a:rPr lang="en-US" smtClean="0"/>
              <a:pPr/>
              <a:t>4/14/2014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AF8365-B82B-4FA0-B894-9AA85AE8E2C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type="dt" sz="quarter" idx="1"/>
          </p:nvPr>
        </p:nvSpPr>
        <p:spPr>
          <a:noFill/>
        </p:spPr>
        <p:txBody>
          <a:bodyPr/>
          <a:lstStyle/>
          <a:p>
            <a:r>
              <a:rPr lang="en-US">
                <a:latin typeface="Arial" pitchFamily="34" charset="0"/>
                <a:ea typeface="MS PGothic" pitchFamily="34" charset="-128"/>
              </a:rPr>
              <a:t>CHAPTER THREE</a:t>
            </a:r>
          </a:p>
        </p:txBody>
      </p:sp>
      <p:sp>
        <p:nvSpPr>
          <p:cNvPr id="43011" name="Rectangle 7"/>
          <p:cNvSpPr>
            <a:spLocks noGrp="1" noChangeArrowheads="1"/>
          </p:cNvSpPr>
          <p:nvPr>
            <p:ph type="sldNum" sz="quarter" idx="5"/>
          </p:nvPr>
        </p:nvSpPr>
        <p:spPr>
          <a:noFill/>
        </p:spPr>
        <p:txBody>
          <a:bodyPr/>
          <a:lstStyle/>
          <a:p>
            <a:fld id="{4CAD7FA8-A00D-47F5-B641-974EFD1DFACC}" type="slidenum">
              <a:rPr lang="en-US">
                <a:latin typeface="Arial" pitchFamily="34" charset="0"/>
                <a:ea typeface="MS PGothic" pitchFamily="34" charset="-128"/>
              </a:rPr>
              <a:pPr/>
              <a:t>2</a:t>
            </a:fld>
            <a:endParaRPr lang="en-US">
              <a:latin typeface="Arial" pitchFamily="34" charset="0"/>
              <a:ea typeface="MS PGothic" pitchFamily="34" charset="-128"/>
            </a:endParaRPr>
          </a:p>
        </p:txBody>
      </p:sp>
      <p:sp>
        <p:nvSpPr>
          <p:cNvPr id="43012" name="Rectangle 2"/>
          <p:cNvSpPr>
            <a:spLocks noGrp="1" noRot="1" noChangeAspect="1" noChangeArrowheads="1" noTextEdit="1"/>
          </p:cNvSpPr>
          <p:nvPr>
            <p:ph type="sldImg"/>
          </p:nvPr>
        </p:nvSpPr>
        <p:spPr>
          <a:ln/>
        </p:spPr>
      </p:sp>
      <p:sp>
        <p:nvSpPr>
          <p:cNvPr id="43013"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BC4E6181-C447-4B7A-9621-C9820B4F07F1}" type="slidenum">
              <a:rPr lang="en-US"/>
              <a:pPr/>
              <a:t>5</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EC13C49F-5B38-4B63-9EA0-4E512006A0EC}" type="slidenum">
              <a:rPr lang="en-US"/>
              <a:pPr/>
              <a:t>7</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BC62DA63-57C9-4C2C-8D06-2B4E8A3F5F50}" type="slidenum">
              <a:rPr lang="en-US"/>
              <a:pPr/>
              <a:t>8</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5B913900-9EED-4FE5-9E5D-9CD8EFCBDFD3}" type="slidenum">
              <a:rPr lang="en-US"/>
              <a:pPr/>
              <a:t>9</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A3D9FDFD-A31D-443A-8A52-292C6BC41C5C}" type="slidenum">
              <a:rPr lang="en-US"/>
              <a:pPr/>
              <a:t>10</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73DDD281-59C4-45E3-A52D-B80CD9D1E0D8}" type="slidenum">
              <a:rPr lang="en-US"/>
              <a:pPr/>
              <a:t>12</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3617DDB-0E06-48BE-A610-A4D5F1E5719D}" type="slidenum">
              <a:rPr lang="en-US"/>
              <a:pPr/>
              <a:t>13</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6E93FAB4-F549-4E5E-8C98-3B375035AB65}" type="slidenum">
              <a:rPr lang="en-US"/>
              <a:pPr/>
              <a:t>14</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80E80D8F-1BE7-4CEB-878B-EBDDE349A367}" type="slidenum">
              <a:rPr lang="en-US"/>
              <a:pPr/>
              <a:t>15</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BE8BB732-07FA-4F43-881F-51735A33312A}" type="slidenum">
              <a:rPr lang="en-US" smtClean="0"/>
              <a:pPr/>
              <a:t>18</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055EE82F-F424-4D6A-BB6F-E43D0D37BFF4}" type="slidenum">
              <a:rPr lang="en-US" smtClean="0"/>
              <a:pPr/>
              <a:t>20</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F460D8D3-F9B5-4182-8635-F4015ED02166}" type="slidenum">
              <a:rPr lang="en-US" smtClean="0"/>
              <a:pPr/>
              <a:t>21</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C09CB563-6DB4-4B52-80C1-DE19F723BEE5}" type="slidenum">
              <a:rPr lang="en-US" smtClean="0"/>
              <a:pPr/>
              <a:t>22</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460B6AD7-F8E5-4C44-9425-ADD20AED6149}" type="slidenum">
              <a:rPr lang="en-US" smtClean="0"/>
              <a:pPr/>
              <a:t>23</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4FB45167-163E-49C9-92A7-62B31E5C98A4}" type="slidenum">
              <a:rPr lang="en-US" smtClean="0"/>
              <a:pPr/>
              <a:t>24</a:t>
            </a:fld>
            <a:endParaRPr lang="en-US" smtClean="0"/>
          </a:p>
        </p:txBody>
      </p:sp>
      <p:sp>
        <p:nvSpPr>
          <p:cNvPr id="46083" name="Rectangle 2"/>
          <p:cNvSpPr>
            <a:spLocks noGrp="1" noRot="1" noChangeAspect="1" noChangeArrowheads="1" noTextEdit="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lIns="91418" tIns="45710" rIns="91418" bIns="45710"/>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6EAF20E4-136A-49A9-8C09-3F8CF89BC1DD}" type="slidenum">
              <a:rPr lang="en-US" smtClean="0"/>
              <a:pPr/>
              <a:t>25</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763141D7-8660-4151-AF98-3915077ED5F9}" type="slidenum">
              <a:rPr lang="en-US" smtClean="0"/>
              <a:pPr/>
              <a:t>26</a:t>
            </a:fld>
            <a:endParaRPr lang="en-US" smtClean="0"/>
          </a:p>
        </p:txBody>
      </p:sp>
      <p:sp>
        <p:nvSpPr>
          <p:cNvPr id="48131" name="Rectangle 2"/>
          <p:cNvSpPr>
            <a:spLocks noGrp="1" noRot="1" noChangeAspect="1" noChangeArrowheads="1" noTextEdit="1"/>
          </p:cNvSpPr>
          <p:nvPr>
            <p:ph type="sldImg"/>
          </p:nvPr>
        </p:nvSpPr>
        <p:spPr>
          <a:xfrm>
            <a:off x="1150938" y="692150"/>
            <a:ext cx="4554537" cy="3416300"/>
          </a:xfrm>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lIns="91418" tIns="45710" rIns="91418" bIns="45710"/>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81B00435-C580-4424-9920-4C47DCD88BDD}" type="slidenum">
              <a:rPr lang="en-US" smtClean="0"/>
              <a:pPr/>
              <a:t>27</a:t>
            </a:fld>
            <a:endParaRPr lang="en-US" smtClean="0"/>
          </a:p>
        </p:txBody>
      </p:sp>
      <p:sp>
        <p:nvSpPr>
          <p:cNvPr id="49155" name="Rectangle 2"/>
          <p:cNvSpPr>
            <a:spLocks noGrp="1" noRot="1" noChangeAspect="1" noChangeArrowheads="1" noTextEdit="1"/>
          </p:cNvSpPr>
          <p:nvPr>
            <p:ph type="sldImg"/>
          </p:nvPr>
        </p:nvSpPr>
        <p:spPr>
          <a:xfrm>
            <a:off x="1150938" y="692150"/>
            <a:ext cx="4554537" cy="3416300"/>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p:spPr>
        <p:txBody>
          <a:bodyPr lIns="91418" tIns="45710" rIns="91418" bIns="45710"/>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E708A9E8-9F3D-4A82-800A-312FDF695ABA}" type="slidenum">
              <a:rPr lang="en-US" smtClean="0"/>
              <a:pPr/>
              <a:t>28</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514DAF41-942E-4AE7-BF97-0976D3A2B4FC}" type="slidenum">
              <a:rPr lang="en-US" smtClean="0"/>
              <a:pPr/>
              <a:t>29</a:t>
            </a:fld>
            <a:endParaRPr lang="en-US" smtClean="0"/>
          </a:p>
        </p:txBody>
      </p:sp>
      <p:sp>
        <p:nvSpPr>
          <p:cNvPr id="51203" name="Rectangle 2"/>
          <p:cNvSpPr>
            <a:spLocks noGrp="1" noRot="1" noChangeAspect="1" noChangeArrowheads="1" noTextEdit="1"/>
          </p:cNvSpPr>
          <p:nvPr>
            <p:ph type="sldImg"/>
          </p:nvPr>
        </p:nvSpPr>
        <p:spPr>
          <a:xfrm>
            <a:off x="1150938" y="692150"/>
            <a:ext cx="4554537" cy="3416300"/>
          </a:xfrm>
          <a:solidFill>
            <a:srgbClr val="FFFFFF"/>
          </a:solidFill>
          <a:ln/>
        </p:spPr>
      </p:sp>
      <p:sp>
        <p:nvSpPr>
          <p:cNvPr id="51204" name="Rectangle 3"/>
          <p:cNvSpPr>
            <a:spLocks noGrp="1" noChangeArrowheads="1"/>
          </p:cNvSpPr>
          <p:nvPr>
            <p:ph type="body" idx="1"/>
          </p:nvPr>
        </p:nvSpPr>
        <p:spPr>
          <a:solidFill>
            <a:srgbClr val="FFFFFF"/>
          </a:solidFill>
          <a:ln>
            <a:solidFill>
              <a:srgbClr val="000000"/>
            </a:solidFill>
          </a:ln>
        </p:spPr>
        <p:txBody>
          <a:bodyPr lIns="91418" tIns="45710" rIns="91418" bIns="45710"/>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38F5B81-1E2C-4675-9F87-9341439CB54E}" type="slidenum">
              <a:rPr lang="en-US" smtClean="0"/>
              <a:pPr/>
              <a:t>30</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EC9044-3C8C-4424-87AB-4FC01F61B45B}"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EC9044-3C8C-4424-87AB-4FC01F61B45B}"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EC9044-3C8C-4424-87AB-4FC01F61B45B}"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EC9044-3C8C-4424-87AB-4FC01F61B45B}" type="datetimeFigureOut">
              <a:rPr lang="en-US" smtClean="0"/>
              <a:pPr/>
              <a:t>4/14/2014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EC9044-3C8C-4424-87AB-4FC01F61B45B}" type="datetimeFigureOut">
              <a:rPr lang="en-US" smtClean="0"/>
              <a:pPr/>
              <a:t>4/14/2014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EC9044-3C8C-4424-87AB-4FC01F61B45B}" type="datetimeFigureOut">
              <a:rPr lang="en-US" smtClean="0"/>
              <a:pPr/>
              <a:t>4/14/2014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C9044-3C8C-4424-87AB-4FC01F61B45B}" type="datetimeFigureOut">
              <a:rPr lang="en-US" smtClean="0"/>
              <a:pPr/>
              <a:t>4/14/2014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EC9044-3C8C-4424-87AB-4FC01F61B45B}" type="datetimeFigureOut">
              <a:rPr lang="en-US" smtClean="0"/>
              <a:pPr/>
              <a:t>4/14/2014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EC9044-3C8C-4424-87AB-4FC01F61B45B}" type="datetimeFigureOut">
              <a:rPr lang="en-US" smtClean="0"/>
              <a:pPr/>
              <a:t>4/14/2014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EC9044-3C8C-4424-87AB-4FC01F61B45B}"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EC9044-3C8C-4424-87AB-4FC01F61B45B}"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C9044-3C8C-4424-87AB-4FC01F61B45B}" type="datetimeFigureOut">
              <a:rPr lang="en-US" smtClean="0"/>
              <a:pPr/>
              <a:t>4/14/2014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14CF41-CEB5-4E8E-B712-A39309416AD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4"/>
          <p:cNvSpPr>
            <a:spLocks noGrp="1"/>
          </p:cNvSpPr>
          <p:nvPr>
            <p:ph type="title"/>
          </p:nvPr>
        </p:nvSpPr>
        <p:spPr>
          <a:xfrm>
            <a:off x="457200" y="152400"/>
            <a:ext cx="8229600" cy="1371600"/>
          </a:xfrm>
        </p:spPr>
        <p:txBody>
          <a:bodyPr>
            <a:normAutofit/>
          </a:bodyPr>
          <a:lstStyle/>
          <a:p>
            <a:pPr eaLnBrk="1" hangingPunct="1">
              <a:defRPr/>
            </a:pPr>
            <a:r>
              <a:rPr lang="en-US" dirty="0" smtClean="0"/>
              <a:t>Organizational Behavior</a:t>
            </a:r>
          </a:p>
        </p:txBody>
      </p:sp>
      <p:sp>
        <p:nvSpPr>
          <p:cNvPr id="3075" name="Content Placeholder 5"/>
          <p:cNvSpPr>
            <a:spLocks noGrp="1"/>
          </p:cNvSpPr>
          <p:nvPr>
            <p:ph sz="half" idx="1"/>
          </p:nvPr>
        </p:nvSpPr>
        <p:spPr>
          <a:xfrm>
            <a:off x="838200" y="1600200"/>
            <a:ext cx="3886200" cy="4297363"/>
          </a:xfrm>
        </p:spPr>
        <p:txBody>
          <a:bodyPr/>
          <a:lstStyle/>
          <a:p>
            <a:pPr eaLnBrk="1" hangingPunct="1">
              <a:buFont typeface="Monotype Sorts" pitchFamily="2" charset="2"/>
              <a:buNone/>
            </a:pPr>
            <a:endParaRPr lang="en-US" dirty="0" smtClean="0"/>
          </a:p>
          <a:p>
            <a:pPr eaLnBrk="1" hangingPunct="1">
              <a:buFont typeface="Monotype Sorts" pitchFamily="2" charset="2"/>
              <a:buNone/>
            </a:pPr>
            <a:endParaRPr lang="en-US" dirty="0" smtClean="0"/>
          </a:p>
          <a:p>
            <a:pPr eaLnBrk="1" hangingPunct="1">
              <a:buFont typeface="Monotype Sorts" pitchFamily="2" charset="2"/>
              <a:buNone/>
            </a:pPr>
            <a:endParaRPr lang="en-US" dirty="0" smtClean="0"/>
          </a:p>
          <a:p>
            <a:pPr eaLnBrk="1" hangingPunct="1">
              <a:buFont typeface="Monotype Sorts" pitchFamily="2" charset="2"/>
              <a:buNone/>
            </a:pPr>
            <a:r>
              <a:rPr lang="en-US" dirty="0" smtClean="0"/>
              <a:t>	</a:t>
            </a:r>
            <a:r>
              <a:rPr lang="en-US" sz="3600" dirty="0" smtClean="0"/>
              <a:t>	Lecture 7</a:t>
            </a:r>
          </a:p>
        </p:txBody>
      </p:sp>
      <p:sp>
        <p:nvSpPr>
          <p:cNvPr id="3076" name="Content Placeholder 6"/>
          <p:cNvSpPr>
            <a:spLocks noGrp="1"/>
          </p:cNvSpPr>
          <p:nvPr>
            <p:ph sz="half" idx="2"/>
          </p:nvPr>
        </p:nvSpPr>
        <p:spPr/>
        <p:txBody>
          <a:bodyPr/>
          <a:lstStyle/>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r>
              <a:rPr lang="en-US" smtClean="0"/>
              <a:t>Dr. Amna Yousaf</a:t>
            </a:r>
          </a:p>
          <a:p>
            <a:pPr algn="r" eaLnBrk="1" hangingPunct="1">
              <a:lnSpc>
                <a:spcPct val="80000"/>
              </a:lnSpc>
              <a:buFont typeface="Wingdings" pitchFamily="2" charset="2"/>
              <a:buNone/>
            </a:pPr>
            <a:r>
              <a:rPr lang="en-US" smtClean="0"/>
              <a:t>PhD (HRM)</a:t>
            </a:r>
          </a:p>
          <a:p>
            <a:pPr algn="r" eaLnBrk="1" hangingPunct="1">
              <a:lnSpc>
                <a:spcPct val="80000"/>
              </a:lnSpc>
              <a:buFont typeface="Wingdings" pitchFamily="2" charset="2"/>
              <a:buNone/>
            </a:pPr>
            <a:r>
              <a:rPr lang="en-US" smtClean="0"/>
              <a:t>University of Twente, the Netherlands</a:t>
            </a:r>
          </a:p>
          <a:p>
            <a:pPr eaLnBrk="1" hangingPunct="1"/>
            <a:endParaRPr lang="en-US"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762000" y="1122363"/>
            <a:ext cx="7924800" cy="3429000"/>
          </a:xfrm>
          <a:prstGeom prst="rect">
            <a:avLst/>
          </a:prstGeom>
          <a:solidFill>
            <a:srgbClr val="F9C86F"/>
          </a:solidFill>
          <a:ln w="9525">
            <a:noFill/>
            <a:miter lim="800000"/>
            <a:headEnd/>
            <a:tailEnd/>
          </a:ln>
        </p:spPr>
        <p:txBody>
          <a:bodyPr wrap="none" anchor="ctr"/>
          <a:lstStyle/>
          <a:p>
            <a:endParaRPr lang="en-US">
              <a:solidFill>
                <a:schemeClr val="accent1"/>
              </a:solidFill>
            </a:endParaRPr>
          </a:p>
        </p:txBody>
      </p:sp>
      <p:sp>
        <p:nvSpPr>
          <p:cNvPr id="5123" name="Oval 5"/>
          <p:cNvSpPr>
            <a:spLocks noChangeArrowheads="1"/>
          </p:cNvSpPr>
          <p:nvPr/>
        </p:nvSpPr>
        <p:spPr bwMode="auto">
          <a:xfrm>
            <a:off x="914400" y="30480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5124" name="Oval 6"/>
          <p:cNvSpPr>
            <a:spLocks noChangeArrowheads="1"/>
          </p:cNvSpPr>
          <p:nvPr/>
        </p:nvSpPr>
        <p:spPr bwMode="auto">
          <a:xfrm>
            <a:off x="2667000" y="4038600"/>
            <a:ext cx="1447800" cy="1295400"/>
          </a:xfrm>
          <a:prstGeom prst="ellipse">
            <a:avLst/>
          </a:prstGeom>
          <a:gradFill rotWithShape="1">
            <a:gsLst>
              <a:gs pos="0">
                <a:srgbClr val="FBDBA1">
                  <a:alpha val="32001"/>
                </a:srgbClr>
              </a:gs>
              <a:gs pos="100000">
                <a:srgbClr val="FDF0D8">
                  <a:alpha val="68999"/>
                </a:srgbClr>
              </a:gs>
            </a:gsLst>
            <a:path path="shape">
              <a:fillToRect l="50000" t="50000" r="50000" b="50000"/>
            </a:path>
          </a:gradFill>
          <a:ln w="9525">
            <a:noFill/>
            <a:round/>
            <a:headEnd/>
            <a:tailEnd/>
          </a:ln>
        </p:spPr>
        <p:txBody>
          <a:bodyPr wrap="none" anchor="ctr"/>
          <a:lstStyle/>
          <a:p>
            <a:endParaRPr lang="en-US"/>
          </a:p>
        </p:txBody>
      </p:sp>
      <p:sp>
        <p:nvSpPr>
          <p:cNvPr id="5125" name="Oval 15"/>
          <p:cNvSpPr>
            <a:spLocks noChangeArrowheads="1"/>
          </p:cNvSpPr>
          <p:nvPr/>
        </p:nvSpPr>
        <p:spPr bwMode="auto">
          <a:xfrm>
            <a:off x="1066800" y="12192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5126" name="Oval 16"/>
          <p:cNvSpPr>
            <a:spLocks noChangeArrowheads="1"/>
          </p:cNvSpPr>
          <p:nvPr/>
        </p:nvSpPr>
        <p:spPr bwMode="auto">
          <a:xfrm>
            <a:off x="2667000" y="25146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5127" name="Oval 17"/>
          <p:cNvSpPr>
            <a:spLocks noChangeArrowheads="1"/>
          </p:cNvSpPr>
          <p:nvPr/>
        </p:nvSpPr>
        <p:spPr bwMode="auto">
          <a:xfrm>
            <a:off x="6858000" y="5334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13320" name="Rectangle 2"/>
          <p:cNvSpPr>
            <a:spLocks noGrp="1" noChangeArrowheads="1"/>
          </p:cNvSpPr>
          <p:nvPr>
            <p:ph type="title"/>
          </p:nvPr>
        </p:nvSpPr>
        <p:spPr>
          <a:xfrm>
            <a:off x="457200" y="2027238"/>
            <a:ext cx="8229600" cy="868362"/>
          </a:xfrm>
        </p:spPr>
        <p:txBody>
          <a:bodyPr/>
          <a:lstStyle/>
          <a:p>
            <a:pPr eaLnBrk="1" hangingPunct="1">
              <a:defRPr/>
            </a:pPr>
            <a:r>
              <a:rPr lang="en-US" b="1" dirty="0" smtClean="0">
                <a:solidFill>
                  <a:schemeClr val="hlink"/>
                </a:solidFill>
                <a:latin typeface="Verdana" pitchFamily="34" charset="0"/>
              </a:rPr>
              <a:t>Managing Motivation</a:t>
            </a:r>
            <a:endParaRPr lang="en-US" b="1" dirty="0" smtClean="0">
              <a:solidFill>
                <a:schemeClr val="tx1"/>
              </a:solidFill>
            </a:endParaRPr>
          </a:p>
        </p:txBody>
      </p:sp>
      <p:sp>
        <p:nvSpPr>
          <p:cNvPr id="5129" name="Rectangle 14"/>
          <p:cNvSpPr>
            <a:spLocks noChangeArrowheads="1"/>
          </p:cNvSpPr>
          <p:nvPr/>
        </p:nvSpPr>
        <p:spPr bwMode="auto">
          <a:xfrm>
            <a:off x="990600" y="5535613"/>
            <a:ext cx="3886200" cy="868362"/>
          </a:xfrm>
          <a:prstGeom prst="rect">
            <a:avLst/>
          </a:prstGeom>
          <a:noFill/>
          <a:ln w="9525">
            <a:noFill/>
            <a:miter lim="800000"/>
            <a:headEnd/>
            <a:tailEnd/>
          </a:ln>
        </p:spPr>
        <p:txBody>
          <a:bodyPr anchor="ctr"/>
          <a:lstStyle/>
          <a:p>
            <a:r>
              <a:rPr lang="en-US" sz="3600" dirty="0">
                <a:latin typeface="Impact" pitchFamily="34" charset="0"/>
              </a:rPr>
              <a:t>Lecture </a:t>
            </a:r>
            <a:r>
              <a:rPr lang="en-US" sz="3600" dirty="0" smtClean="0">
                <a:latin typeface="Impact" pitchFamily="34" charset="0"/>
              </a:rPr>
              <a:t>7</a:t>
            </a:r>
            <a:endParaRPr lang="en-US" sz="3600" dirty="0">
              <a:latin typeface="Impact"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Lecture 6</a:t>
            </a:r>
            <a:endParaRPr lang="en-US" dirty="0"/>
          </a:p>
        </p:txBody>
      </p:sp>
      <p:sp>
        <p:nvSpPr>
          <p:cNvPr id="3" name="Content Placeholder 2"/>
          <p:cNvSpPr>
            <a:spLocks noGrp="1"/>
          </p:cNvSpPr>
          <p:nvPr>
            <p:ph idx="1"/>
          </p:nvPr>
        </p:nvSpPr>
        <p:spPr/>
        <p:txBody>
          <a:bodyPr/>
          <a:lstStyle/>
          <a:p>
            <a:r>
              <a:rPr lang="en-US" dirty="0" smtClean="0"/>
              <a:t>Motivation theories</a:t>
            </a:r>
          </a:p>
          <a:p>
            <a:pPr lvl="1"/>
            <a:r>
              <a:rPr lang="en-US" dirty="0" smtClean="0"/>
              <a:t>McClelland’s Theory of Needs</a:t>
            </a:r>
          </a:p>
          <a:p>
            <a:pPr lvl="1"/>
            <a:r>
              <a:rPr lang="en-US" dirty="0" smtClean="0"/>
              <a:t>Cognitive Evaluations Theory</a:t>
            </a:r>
          </a:p>
          <a:p>
            <a:pPr lvl="1"/>
            <a:r>
              <a:rPr lang="en-US" dirty="0" smtClean="0"/>
              <a:t>Goal Setting Theory</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Outline</a:t>
            </a:r>
          </a:p>
        </p:txBody>
      </p:sp>
      <p:sp>
        <p:nvSpPr>
          <p:cNvPr id="6147" name="Content Placeholder 2"/>
          <p:cNvSpPr>
            <a:spLocks noGrp="1"/>
          </p:cNvSpPr>
          <p:nvPr>
            <p:ph idx="1"/>
          </p:nvPr>
        </p:nvSpPr>
        <p:spPr/>
        <p:txBody>
          <a:bodyPr>
            <a:normAutofit lnSpcReduction="10000"/>
          </a:bodyPr>
          <a:lstStyle/>
          <a:p>
            <a:r>
              <a:rPr lang="en-US" dirty="0" smtClean="0"/>
              <a:t>Goal Setting Theory</a:t>
            </a:r>
          </a:p>
          <a:p>
            <a:r>
              <a:rPr lang="en-US" dirty="0" smtClean="0"/>
              <a:t>MBO as application of Goal Setting</a:t>
            </a:r>
          </a:p>
          <a:p>
            <a:r>
              <a:rPr lang="en-US" dirty="0" smtClean="0"/>
              <a:t>Self-efficacy Theory</a:t>
            </a:r>
          </a:p>
          <a:p>
            <a:r>
              <a:rPr lang="en-US" dirty="0" smtClean="0"/>
              <a:t>Reinforcement Theory</a:t>
            </a:r>
          </a:p>
          <a:p>
            <a:r>
              <a:rPr lang="en-US" dirty="0" smtClean="0"/>
              <a:t>Equity Theory</a:t>
            </a:r>
          </a:p>
          <a:p>
            <a:r>
              <a:rPr lang="en-US" dirty="0" smtClean="0"/>
              <a:t>Justice and Equity Theory</a:t>
            </a:r>
          </a:p>
          <a:p>
            <a:r>
              <a:rPr lang="en-US" dirty="0" smtClean="0"/>
              <a:t>Expectancy Theory</a:t>
            </a:r>
          </a:p>
          <a:p>
            <a:r>
              <a:rPr lang="en-US" dirty="0" smtClean="0"/>
              <a:t>Implications for Managers</a:t>
            </a:r>
          </a:p>
          <a:p>
            <a:endParaRPr lang="en-US" dirty="0" smtClean="0"/>
          </a:p>
        </p:txBody>
      </p:sp>
      <p:sp>
        <p:nvSpPr>
          <p:cNvPr id="6148" name="Footer Placeholder 3"/>
          <p:cNvSpPr>
            <a:spLocks noGrp="1"/>
          </p:cNvSpPr>
          <p:nvPr>
            <p:ph type="ftr" sz="quarter" idx="10"/>
          </p:nvPr>
        </p:nvSpPr>
        <p:spPr>
          <a:noFill/>
        </p:spPr>
        <p:txBody>
          <a:bodyPr/>
          <a:lstStyle/>
          <a:p>
            <a:r>
              <a:rPr lang="en-US"/>
              <a:t>© 2007 Prentice Hall Inc. All rights reserved.</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2"/>
          <p:cNvSpPr>
            <a:spLocks noGrp="1"/>
          </p:cNvSpPr>
          <p:nvPr>
            <p:ph type="ftr" sz="quarter" idx="10"/>
          </p:nvPr>
        </p:nvSpPr>
        <p:spPr>
          <a:noFill/>
        </p:spPr>
        <p:txBody>
          <a:bodyPr/>
          <a:lstStyle/>
          <a:p>
            <a:r>
              <a:rPr lang="en-US"/>
              <a:t>© 2007 Prentice Hall Inc. All rights reserved.</a:t>
            </a:r>
          </a:p>
        </p:txBody>
      </p:sp>
      <p:sp>
        <p:nvSpPr>
          <p:cNvPr id="406530" name="Rectangle 2"/>
          <p:cNvSpPr>
            <a:spLocks noGrp="1" noChangeArrowheads="1"/>
          </p:cNvSpPr>
          <p:nvPr>
            <p:ph type="title"/>
          </p:nvPr>
        </p:nvSpPr>
        <p:spPr>
          <a:xfrm>
            <a:off x="457200" y="274638"/>
            <a:ext cx="8229600" cy="868362"/>
          </a:xfrm>
          <a:solidFill>
            <a:srgbClr val="CC6600"/>
          </a:solidFill>
        </p:spPr>
        <p:txBody>
          <a:bodyPr/>
          <a:lstStyle/>
          <a:p>
            <a:pPr algn="ctr" eaLnBrk="1" hangingPunct="1">
              <a:defRPr/>
            </a:pPr>
            <a:r>
              <a:rPr lang="en-US" dirty="0" smtClean="0"/>
              <a:t>Goal-Setting Theory (Edwin Locke)</a:t>
            </a:r>
          </a:p>
        </p:txBody>
      </p:sp>
      <p:sp>
        <p:nvSpPr>
          <p:cNvPr id="406531" name="Line 3"/>
          <p:cNvSpPr>
            <a:spLocks noChangeShapeType="1"/>
          </p:cNvSpPr>
          <p:nvPr/>
        </p:nvSpPr>
        <p:spPr bwMode="auto">
          <a:xfrm>
            <a:off x="2286000" y="2362200"/>
            <a:ext cx="4648200" cy="0"/>
          </a:xfrm>
          <a:prstGeom prst="line">
            <a:avLst/>
          </a:prstGeom>
          <a:noFill/>
          <a:ln w="38100">
            <a:solidFill>
              <a:srgbClr val="CC3300"/>
            </a:solidFill>
            <a:round/>
            <a:headEnd/>
            <a:tailEnd/>
          </a:ln>
        </p:spPr>
        <p:txBody>
          <a:bodyPr/>
          <a:lstStyle/>
          <a:p>
            <a:endParaRPr lang="en-US"/>
          </a:p>
        </p:txBody>
      </p:sp>
      <p:sp>
        <p:nvSpPr>
          <p:cNvPr id="28677" name="Text Box 5"/>
          <p:cNvSpPr txBox="1">
            <a:spLocks noChangeArrowheads="1"/>
          </p:cNvSpPr>
          <p:nvPr/>
        </p:nvSpPr>
        <p:spPr bwMode="auto">
          <a:xfrm>
            <a:off x="838200" y="1219200"/>
            <a:ext cx="7315200" cy="1187450"/>
          </a:xfrm>
          <a:prstGeom prst="rect">
            <a:avLst/>
          </a:prstGeom>
          <a:noFill/>
          <a:ln w="9525">
            <a:noFill/>
            <a:miter lim="800000"/>
            <a:headEnd/>
            <a:tailEnd/>
          </a:ln>
        </p:spPr>
        <p:txBody>
          <a:bodyPr>
            <a:spAutoFit/>
          </a:bodyPr>
          <a:lstStyle/>
          <a:p>
            <a:pPr algn="ctr">
              <a:spcBef>
                <a:spcPct val="50000"/>
              </a:spcBef>
            </a:pPr>
            <a:r>
              <a:rPr lang="en-US" sz="2400">
                <a:latin typeface="Tahoma" pitchFamily="34" charset="0"/>
              </a:rPr>
              <a:t>Basic Premise: That </a:t>
            </a:r>
            <a:r>
              <a:rPr lang="en-US" sz="2400" i="1">
                <a:latin typeface="Tahoma" pitchFamily="34" charset="0"/>
              </a:rPr>
              <a:t>specific</a:t>
            </a:r>
            <a:r>
              <a:rPr lang="en-US" sz="2400">
                <a:latin typeface="Tahoma" pitchFamily="34" charset="0"/>
              </a:rPr>
              <a:t> and </a:t>
            </a:r>
            <a:r>
              <a:rPr lang="en-US" sz="2400" i="1">
                <a:latin typeface="Tahoma" pitchFamily="34" charset="0"/>
              </a:rPr>
              <a:t>difficult </a:t>
            </a:r>
            <a:r>
              <a:rPr lang="en-US" sz="2400">
                <a:latin typeface="Tahoma" pitchFamily="34" charset="0"/>
              </a:rPr>
              <a:t>goals, with </a:t>
            </a:r>
            <a:r>
              <a:rPr lang="en-US" sz="2400" i="1">
                <a:latin typeface="Tahoma" pitchFamily="34" charset="0"/>
              </a:rPr>
              <a:t>self-generated feedback</a:t>
            </a:r>
            <a:r>
              <a:rPr lang="en-US" sz="2400">
                <a:latin typeface="Tahoma" pitchFamily="34" charset="0"/>
              </a:rPr>
              <a:t>, lead to higher performance.</a:t>
            </a:r>
          </a:p>
        </p:txBody>
      </p:sp>
      <p:sp>
        <p:nvSpPr>
          <p:cNvPr id="28678" name="Text Box 7"/>
          <p:cNvSpPr txBox="1">
            <a:spLocks noChangeArrowheads="1"/>
          </p:cNvSpPr>
          <p:nvPr/>
        </p:nvSpPr>
        <p:spPr bwMode="auto">
          <a:xfrm>
            <a:off x="1143000" y="2514600"/>
            <a:ext cx="7086600" cy="3232150"/>
          </a:xfrm>
          <a:prstGeom prst="rect">
            <a:avLst/>
          </a:prstGeom>
          <a:noFill/>
          <a:ln w="9525">
            <a:noFill/>
            <a:miter lim="800000"/>
            <a:headEnd/>
            <a:tailEnd/>
          </a:ln>
        </p:spPr>
        <p:txBody>
          <a:bodyPr>
            <a:spAutoFit/>
          </a:bodyPr>
          <a:lstStyle/>
          <a:p>
            <a:pPr>
              <a:spcBef>
                <a:spcPct val="50000"/>
              </a:spcBef>
            </a:pPr>
            <a:r>
              <a:rPr lang="en-US" sz="2400"/>
              <a:t>But, the relationship between goals and performance will depend on </a:t>
            </a:r>
          </a:p>
          <a:p>
            <a:pPr>
              <a:spcBef>
                <a:spcPct val="50000"/>
              </a:spcBef>
              <a:buFontTx/>
              <a:buChar char="•"/>
            </a:pPr>
            <a:r>
              <a:rPr lang="en-US" sz="2400" b="0">
                <a:latin typeface="Tahoma" pitchFamily="34" charset="0"/>
              </a:rPr>
              <a:t>goal commitment</a:t>
            </a:r>
          </a:p>
          <a:p>
            <a:pPr lvl="1">
              <a:spcBef>
                <a:spcPct val="50000"/>
              </a:spcBef>
              <a:buFontTx/>
              <a:buChar char="–"/>
            </a:pPr>
            <a:r>
              <a:rPr lang="en-US" sz="2400" b="0">
                <a:latin typeface="Tahoma" pitchFamily="34" charset="0"/>
              </a:rPr>
              <a:t>“I want to do it &amp; I can do it”</a:t>
            </a:r>
          </a:p>
          <a:p>
            <a:pPr lvl="1">
              <a:spcBef>
                <a:spcPct val="50000"/>
              </a:spcBef>
              <a:buFontTx/>
              <a:buChar char="–"/>
            </a:pPr>
            <a:r>
              <a:rPr lang="en-US" sz="2400" b="0">
                <a:latin typeface="Tahoma" pitchFamily="34" charset="0"/>
              </a:rPr>
              <a:t>Increased through participatory goals, making them public, specific, top management involvement</a:t>
            </a:r>
          </a:p>
        </p:txBody>
      </p:sp>
      <p:sp>
        <p:nvSpPr>
          <p:cNvPr id="406536" name="Line 8"/>
          <p:cNvSpPr>
            <a:spLocks noChangeShapeType="1"/>
          </p:cNvSpPr>
          <p:nvPr/>
        </p:nvSpPr>
        <p:spPr bwMode="auto">
          <a:xfrm>
            <a:off x="2209800" y="6019800"/>
            <a:ext cx="4648200" cy="0"/>
          </a:xfrm>
          <a:prstGeom prst="line">
            <a:avLst/>
          </a:prstGeom>
          <a:noFill/>
          <a:ln w="38100">
            <a:solidFill>
              <a:srgbClr val="CC33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06531"/>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4065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1" grpId="0" animBg="1"/>
      <p:bldP spid="4065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Goal-Setting Theory (Edwin Locke)</a:t>
            </a:r>
          </a:p>
        </p:txBody>
      </p:sp>
      <p:sp>
        <p:nvSpPr>
          <p:cNvPr id="29699" name="Content Placeholder 3"/>
          <p:cNvSpPr>
            <a:spLocks noGrp="1"/>
          </p:cNvSpPr>
          <p:nvPr>
            <p:ph idx="1"/>
          </p:nvPr>
        </p:nvSpPr>
        <p:spPr/>
        <p:txBody>
          <a:bodyPr>
            <a:normAutofit lnSpcReduction="10000"/>
          </a:bodyPr>
          <a:lstStyle/>
          <a:p>
            <a:pPr eaLnBrk="1" hangingPunct="1">
              <a:spcBef>
                <a:spcPct val="50000"/>
              </a:spcBef>
              <a:buFontTx/>
              <a:buChar char="•"/>
            </a:pPr>
            <a:r>
              <a:rPr lang="en-US" b="0" smtClean="0">
                <a:latin typeface="Tahoma" pitchFamily="34" charset="0"/>
              </a:rPr>
              <a:t>task characteristics (simple versus complex, well-learned versus novel, independent versus interdependent)</a:t>
            </a:r>
          </a:p>
          <a:p>
            <a:pPr eaLnBrk="1" hangingPunct="1">
              <a:spcBef>
                <a:spcPct val="50000"/>
              </a:spcBef>
              <a:buFontTx/>
              <a:buChar char="•"/>
            </a:pPr>
            <a:r>
              <a:rPr lang="en-US" b="0" smtClean="0">
                <a:latin typeface="Tahoma" pitchFamily="34" charset="0"/>
              </a:rPr>
              <a:t>national culture</a:t>
            </a:r>
          </a:p>
          <a:p>
            <a:pPr lvl="1" eaLnBrk="1" hangingPunct="1"/>
            <a:r>
              <a:rPr lang="en-US" smtClean="0"/>
              <a:t>Goal setting well aligned with north American cultures</a:t>
            </a:r>
          </a:p>
          <a:p>
            <a:pPr lvl="1" eaLnBrk="1" hangingPunct="1"/>
            <a:r>
              <a:rPr lang="en-US" smtClean="0"/>
              <a:t>Independent : not too high on power distance</a:t>
            </a:r>
          </a:p>
          <a:p>
            <a:pPr lvl="1" eaLnBrk="1" hangingPunct="1"/>
            <a:r>
              <a:rPr lang="en-US" smtClean="0"/>
              <a:t>Challenging goals: low in uncertainty avoidance</a:t>
            </a:r>
          </a:p>
          <a:p>
            <a:pPr lvl="1" eaLnBrk="1" hangingPunct="1"/>
            <a:r>
              <a:rPr lang="en-US" smtClean="0"/>
              <a:t>Performance is important: high in achievement</a:t>
            </a:r>
          </a:p>
        </p:txBody>
      </p:sp>
      <p:sp>
        <p:nvSpPr>
          <p:cNvPr id="29700" name="Footer Placeholder 2"/>
          <p:cNvSpPr>
            <a:spLocks noGrp="1"/>
          </p:cNvSpPr>
          <p:nvPr>
            <p:ph type="ftr" sz="quarter" idx="10"/>
          </p:nvPr>
        </p:nvSpPr>
        <p:spPr>
          <a:noFill/>
        </p:spPr>
        <p:txBody>
          <a:bodyPr/>
          <a:lstStyle/>
          <a:p>
            <a:r>
              <a:rPr lang="en-US"/>
              <a:t>© 2007 Prentice Hall Inc. All rights reserved.</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2"/>
          <p:cNvSpPr>
            <a:spLocks noGrp="1"/>
          </p:cNvSpPr>
          <p:nvPr>
            <p:ph type="ftr" sz="quarter" idx="10"/>
          </p:nvPr>
        </p:nvSpPr>
        <p:spPr>
          <a:noFill/>
        </p:spPr>
        <p:txBody>
          <a:bodyPr/>
          <a:lstStyle/>
          <a:p>
            <a:r>
              <a:rPr lang="en-US"/>
              <a:t>© 2007 Prentice Hall Inc. All rights reserved.</a:t>
            </a:r>
          </a:p>
        </p:txBody>
      </p:sp>
      <p:sp>
        <p:nvSpPr>
          <p:cNvPr id="266242" name="Rectangle 2"/>
          <p:cNvSpPr>
            <a:spLocks noGrp="1" noChangeArrowheads="1"/>
          </p:cNvSpPr>
          <p:nvPr>
            <p:ph type="title"/>
          </p:nvPr>
        </p:nvSpPr>
        <p:spPr>
          <a:xfrm>
            <a:off x="685800" y="228600"/>
            <a:ext cx="7772400" cy="1143000"/>
          </a:xfrm>
          <a:solidFill>
            <a:srgbClr val="CC6600"/>
          </a:solidFill>
        </p:spPr>
        <p:txBody>
          <a:bodyPr>
            <a:normAutofit fontScale="90000"/>
          </a:bodyPr>
          <a:lstStyle/>
          <a:p>
            <a:pPr eaLnBrk="1" hangingPunct="1">
              <a:defRPr/>
            </a:pPr>
            <a:r>
              <a:rPr lang="en-US" dirty="0" smtClean="0"/>
              <a:t/>
            </a:r>
            <a:br>
              <a:rPr lang="en-US" dirty="0" smtClean="0"/>
            </a:br>
            <a:r>
              <a:rPr lang="en-US" dirty="0" smtClean="0"/>
              <a:t>Goal Setting in Action: MBO Programs</a:t>
            </a:r>
            <a:br>
              <a:rPr lang="en-US" dirty="0" smtClean="0"/>
            </a:br>
            <a:endParaRPr lang="en-US" dirty="0" smtClean="0"/>
          </a:p>
        </p:txBody>
      </p:sp>
      <p:sp>
        <p:nvSpPr>
          <p:cNvPr id="266243" name="Text Box 3"/>
          <p:cNvSpPr txBox="1">
            <a:spLocks noChangeArrowheads="1"/>
          </p:cNvSpPr>
          <p:nvPr/>
        </p:nvSpPr>
        <p:spPr bwMode="blackWhite">
          <a:xfrm>
            <a:off x="1143000" y="2209800"/>
            <a:ext cx="6477000" cy="24384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anchor="ctr"/>
          <a:lstStyle/>
          <a:p>
            <a:pPr marL="395288" indent="-173038">
              <a:spcBef>
                <a:spcPct val="35000"/>
              </a:spcBef>
              <a:defRPr/>
            </a:pPr>
            <a:r>
              <a:rPr lang="en-US" sz="2400" u="sng">
                <a:solidFill>
                  <a:srgbClr val="FFFFCC"/>
                </a:solidFill>
              </a:rPr>
              <a:t>M</a:t>
            </a:r>
            <a:r>
              <a:rPr lang="en-US" sz="2400">
                <a:solidFill>
                  <a:srgbClr val="FFFFCC"/>
                </a:solidFill>
              </a:rPr>
              <a:t>anagement </a:t>
            </a:r>
            <a:r>
              <a:rPr lang="en-US" sz="2400" u="sng">
                <a:solidFill>
                  <a:srgbClr val="FFFFCC"/>
                </a:solidFill>
              </a:rPr>
              <a:t>B</a:t>
            </a:r>
            <a:r>
              <a:rPr lang="en-US" sz="2400">
                <a:solidFill>
                  <a:srgbClr val="FFFFCC"/>
                </a:solidFill>
              </a:rPr>
              <a:t>y </a:t>
            </a:r>
            <a:r>
              <a:rPr lang="en-US" sz="2400" u="sng">
                <a:solidFill>
                  <a:srgbClr val="FFFFCC"/>
                </a:solidFill>
              </a:rPr>
              <a:t>O</a:t>
            </a:r>
            <a:r>
              <a:rPr lang="en-US" sz="2400">
                <a:solidFill>
                  <a:srgbClr val="FFFFCC"/>
                </a:solidFill>
              </a:rPr>
              <a:t>bjectives Programs</a:t>
            </a:r>
          </a:p>
          <a:p>
            <a:pPr marL="395288" indent="-173038">
              <a:spcBef>
                <a:spcPct val="35000"/>
              </a:spcBef>
              <a:buFontTx/>
              <a:buChar char="•"/>
              <a:defRPr/>
            </a:pPr>
            <a:r>
              <a:rPr lang="en-US" sz="2400">
                <a:solidFill>
                  <a:schemeClr val="bg1"/>
                </a:solidFill>
              </a:rPr>
              <a:t>Company wide goals &amp; objectives</a:t>
            </a:r>
          </a:p>
          <a:p>
            <a:pPr marL="395288" indent="-173038">
              <a:spcBef>
                <a:spcPct val="35000"/>
              </a:spcBef>
              <a:buFontTx/>
              <a:buChar char="•"/>
              <a:defRPr/>
            </a:pPr>
            <a:r>
              <a:rPr lang="en-US" sz="2400">
                <a:solidFill>
                  <a:schemeClr val="bg1"/>
                </a:solidFill>
              </a:rPr>
              <a:t>Goals aligned at all levels</a:t>
            </a:r>
          </a:p>
          <a:p>
            <a:pPr marL="395288" indent="-173038">
              <a:spcBef>
                <a:spcPct val="35000"/>
              </a:spcBef>
              <a:buFontTx/>
              <a:buChar char="•"/>
              <a:defRPr/>
            </a:pPr>
            <a:r>
              <a:rPr lang="en-US" sz="2400">
                <a:solidFill>
                  <a:schemeClr val="bg1"/>
                </a:solidFill>
              </a:rPr>
              <a:t>Based on Goal Setting Theory</a:t>
            </a:r>
          </a:p>
          <a:p>
            <a:pPr marL="395288" indent="-173038">
              <a:spcBef>
                <a:spcPct val="35000"/>
              </a:spcBef>
              <a:defRPr/>
            </a:pPr>
            <a:endParaRPr lang="en-US" sz="240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266243"/>
                                        </p:tgtEl>
                                        <p:attrNameLst>
                                          <p:attrName>style.visibility</p:attrName>
                                        </p:attrNameLst>
                                      </p:cBhvr>
                                      <p:to>
                                        <p:strVal val="visible"/>
                                      </p:to>
                                    </p:set>
                                    <p:animEffect transition="in" filter="box(in)">
                                      <p:cBhvr>
                                        <p:cTn id="7" dur="500"/>
                                        <p:tgtEl>
                                          <p:spTgt spid="266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3"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2"/>
          <p:cNvSpPr>
            <a:spLocks noGrp="1"/>
          </p:cNvSpPr>
          <p:nvPr>
            <p:ph type="ftr" sz="quarter" idx="10"/>
          </p:nvPr>
        </p:nvSpPr>
        <p:spPr>
          <a:noFill/>
        </p:spPr>
        <p:txBody>
          <a:bodyPr/>
          <a:lstStyle/>
          <a:p>
            <a:r>
              <a:rPr lang="en-US"/>
              <a:t>© 2007 Prentice Hall Inc. All rights reserved.</a:t>
            </a:r>
          </a:p>
        </p:txBody>
      </p:sp>
      <p:sp>
        <p:nvSpPr>
          <p:cNvPr id="412674" name="Rectangle 2"/>
          <p:cNvSpPr>
            <a:spLocks noGrp="1" noChangeArrowheads="1"/>
          </p:cNvSpPr>
          <p:nvPr>
            <p:ph type="title"/>
          </p:nvPr>
        </p:nvSpPr>
        <p:spPr>
          <a:solidFill>
            <a:srgbClr val="CC6600"/>
          </a:solidFill>
        </p:spPr>
        <p:txBody>
          <a:bodyPr/>
          <a:lstStyle/>
          <a:p>
            <a:pPr eaLnBrk="1" hangingPunct="1">
              <a:defRPr/>
            </a:pPr>
            <a:r>
              <a:rPr lang="en-US" smtClean="0"/>
              <a:t>What is MBO?</a:t>
            </a:r>
          </a:p>
        </p:txBody>
      </p:sp>
      <p:sp>
        <p:nvSpPr>
          <p:cNvPr id="412675" name="Text Box 3"/>
          <p:cNvSpPr txBox="1">
            <a:spLocks noChangeArrowheads="1"/>
          </p:cNvSpPr>
          <p:nvPr/>
        </p:nvSpPr>
        <p:spPr bwMode="blackWhite">
          <a:xfrm>
            <a:off x="2133600" y="3429000"/>
            <a:ext cx="5334000" cy="25908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anchor="ctr"/>
          <a:lstStyle/>
          <a:p>
            <a:pPr marL="457200" indent="-457200">
              <a:lnSpc>
                <a:spcPct val="80000"/>
              </a:lnSpc>
              <a:spcBef>
                <a:spcPct val="50000"/>
              </a:spcBef>
              <a:defRPr/>
            </a:pPr>
            <a:r>
              <a:rPr lang="en-US" sz="2400">
                <a:solidFill>
                  <a:srgbClr val="FFFFCC"/>
                </a:solidFill>
              </a:rPr>
              <a:t>Key Elements</a:t>
            </a:r>
          </a:p>
          <a:p>
            <a:pPr marL="457200" indent="-457200">
              <a:lnSpc>
                <a:spcPct val="80000"/>
              </a:lnSpc>
              <a:spcBef>
                <a:spcPct val="50000"/>
              </a:spcBef>
              <a:buFontTx/>
              <a:buAutoNum type="arabicPeriod"/>
              <a:defRPr/>
            </a:pPr>
            <a:r>
              <a:rPr lang="en-US" sz="2400">
                <a:solidFill>
                  <a:schemeClr val="bg1"/>
                </a:solidFill>
              </a:rPr>
              <a:t>Goal specificity</a:t>
            </a:r>
          </a:p>
          <a:p>
            <a:pPr marL="457200" indent="-457200">
              <a:lnSpc>
                <a:spcPct val="80000"/>
              </a:lnSpc>
              <a:spcBef>
                <a:spcPct val="50000"/>
              </a:spcBef>
              <a:buFontTx/>
              <a:buAutoNum type="arabicPeriod"/>
              <a:defRPr/>
            </a:pPr>
            <a:r>
              <a:rPr lang="en-US" sz="2400">
                <a:solidFill>
                  <a:schemeClr val="bg1"/>
                </a:solidFill>
              </a:rPr>
              <a:t>Participative decision making</a:t>
            </a:r>
          </a:p>
          <a:p>
            <a:pPr marL="457200" indent="-457200">
              <a:lnSpc>
                <a:spcPct val="80000"/>
              </a:lnSpc>
              <a:spcBef>
                <a:spcPct val="50000"/>
              </a:spcBef>
              <a:buFontTx/>
              <a:buAutoNum type="arabicPeriod"/>
              <a:defRPr/>
            </a:pPr>
            <a:r>
              <a:rPr lang="en-US" sz="2400">
                <a:solidFill>
                  <a:schemeClr val="bg1"/>
                </a:solidFill>
              </a:rPr>
              <a:t>An explicit time period</a:t>
            </a:r>
          </a:p>
          <a:p>
            <a:pPr marL="457200" indent="-457200">
              <a:lnSpc>
                <a:spcPct val="80000"/>
              </a:lnSpc>
              <a:spcBef>
                <a:spcPct val="50000"/>
              </a:spcBef>
              <a:buFontTx/>
              <a:buAutoNum type="arabicPeriod"/>
              <a:defRPr/>
            </a:pPr>
            <a:r>
              <a:rPr lang="en-US" sz="2400">
                <a:solidFill>
                  <a:schemeClr val="bg1"/>
                </a:solidFill>
              </a:rPr>
              <a:t>Performance feedback</a:t>
            </a:r>
          </a:p>
        </p:txBody>
      </p:sp>
      <p:sp>
        <p:nvSpPr>
          <p:cNvPr id="31749" name="Text Box 4"/>
          <p:cNvSpPr txBox="1">
            <a:spLocks noChangeArrowheads="1"/>
          </p:cNvSpPr>
          <p:nvPr/>
        </p:nvSpPr>
        <p:spPr bwMode="auto">
          <a:xfrm>
            <a:off x="914400" y="1371600"/>
            <a:ext cx="6324600" cy="1735138"/>
          </a:xfrm>
          <a:prstGeom prst="rect">
            <a:avLst/>
          </a:prstGeom>
          <a:noFill/>
          <a:ln w="9525">
            <a:noFill/>
            <a:miter lim="800000"/>
            <a:headEnd/>
            <a:tailEnd/>
          </a:ln>
        </p:spPr>
        <p:txBody>
          <a:bodyPr>
            <a:spAutoFit/>
          </a:bodyPr>
          <a:lstStyle/>
          <a:p>
            <a:pPr>
              <a:spcBef>
                <a:spcPct val="50000"/>
              </a:spcBef>
            </a:pPr>
            <a:r>
              <a:rPr lang="en-US" sz="2400"/>
              <a:t>Management by Objectives (MBO)</a:t>
            </a:r>
          </a:p>
          <a:p>
            <a:pPr>
              <a:spcBef>
                <a:spcPct val="50000"/>
              </a:spcBef>
            </a:pPr>
            <a:r>
              <a:rPr lang="en-US" sz="2400" b="0">
                <a:latin typeface="Tahoma" pitchFamily="34" charset="0"/>
              </a:rPr>
              <a:t>A program that encompasses specific goals, participatively set, for an explicit time period, with feedback on goal progress.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2"/>
          <p:cNvSpPr>
            <a:spLocks noGrp="1"/>
          </p:cNvSpPr>
          <p:nvPr>
            <p:ph type="ftr" sz="quarter" idx="10"/>
          </p:nvPr>
        </p:nvSpPr>
        <p:spPr>
          <a:noFill/>
        </p:spPr>
        <p:txBody>
          <a:bodyPr/>
          <a:lstStyle/>
          <a:p>
            <a:r>
              <a:rPr lang="en-US"/>
              <a:t>© 2007 Prentice Hall Inc. All rights reserved.</a:t>
            </a:r>
          </a:p>
        </p:txBody>
      </p:sp>
      <p:sp>
        <p:nvSpPr>
          <p:cNvPr id="409602" name="Rectangle 2"/>
          <p:cNvSpPr>
            <a:spLocks noGrp="1" noChangeArrowheads="1"/>
          </p:cNvSpPr>
          <p:nvPr>
            <p:ph type="title"/>
          </p:nvPr>
        </p:nvSpPr>
        <p:spPr>
          <a:solidFill>
            <a:srgbClr val="CC6600"/>
          </a:solidFill>
        </p:spPr>
        <p:txBody>
          <a:bodyPr/>
          <a:lstStyle/>
          <a:p>
            <a:pPr eaLnBrk="1" hangingPunct="1">
              <a:defRPr/>
            </a:pPr>
            <a:r>
              <a:rPr lang="en-US" smtClean="0"/>
              <a:t>Cascading of Objectives</a:t>
            </a:r>
          </a:p>
        </p:txBody>
      </p:sp>
      <p:sp>
        <p:nvSpPr>
          <p:cNvPr id="409603" name="Text Box 3"/>
          <p:cNvSpPr txBox="1">
            <a:spLocks noChangeArrowheads="1"/>
          </p:cNvSpPr>
          <p:nvPr/>
        </p:nvSpPr>
        <p:spPr bwMode="blackWhite">
          <a:xfrm>
            <a:off x="70104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rPr>
              <a:t>E X H I B I T  6</a:t>
            </a:r>
            <a:r>
              <a:rPr lang="en-US">
                <a:solidFill>
                  <a:schemeClr val="bg1"/>
                </a:solidFill>
                <a:cs typeface="Arial" pitchFamily="34" charset="0"/>
              </a:rPr>
              <a:t>–1</a:t>
            </a:r>
            <a:endParaRPr lang="en-US">
              <a:solidFill>
                <a:schemeClr val="bg1"/>
              </a:solidFill>
            </a:endParaRPr>
          </a:p>
        </p:txBody>
      </p:sp>
      <p:pic>
        <p:nvPicPr>
          <p:cNvPr id="32773" name="Picture 4"/>
          <p:cNvPicPr>
            <a:picLocks noChangeAspect="1" noChangeArrowheads="1"/>
          </p:cNvPicPr>
          <p:nvPr/>
        </p:nvPicPr>
        <p:blipFill>
          <a:blip r:embed="rId3"/>
          <a:srcRect/>
          <a:stretch>
            <a:fillRect/>
          </a:stretch>
        </p:blipFill>
        <p:spPr bwMode="auto">
          <a:xfrm>
            <a:off x="685800" y="1384300"/>
            <a:ext cx="7924800" cy="4089400"/>
          </a:xfrm>
          <a:prstGeom prst="rect">
            <a:avLst/>
          </a:prstGeom>
          <a:noFill/>
          <a:ln w="9525">
            <a:noFill/>
            <a:miter lim="800000"/>
            <a:headEnd/>
            <a:tailEnd/>
          </a:ln>
        </p:spPr>
      </p:pic>
    </p:spTree>
  </p:cSld>
  <p:clrMapOvr>
    <a:masterClrMapping/>
  </p:clrMapOvr>
  <p:transition>
    <p:cut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2"/>
          <p:cNvSpPr>
            <a:spLocks noGrp="1"/>
          </p:cNvSpPr>
          <p:nvPr>
            <p:ph type="ftr" sz="quarter" idx="10"/>
          </p:nvPr>
        </p:nvSpPr>
        <p:spPr>
          <a:noFill/>
        </p:spPr>
        <p:txBody>
          <a:bodyPr/>
          <a:lstStyle/>
          <a:p>
            <a:r>
              <a:rPr lang="en-US"/>
              <a:t>© 2007 Prentice Hall Inc. All rights reserved.</a:t>
            </a:r>
          </a:p>
        </p:txBody>
      </p:sp>
      <p:sp>
        <p:nvSpPr>
          <p:cNvPr id="410626" name="Rectangle 2"/>
          <p:cNvSpPr>
            <a:spLocks noGrp="1" noChangeArrowheads="1"/>
          </p:cNvSpPr>
          <p:nvPr>
            <p:ph type="title"/>
          </p:nvPr>
        </p:nvSpPr>
        <p:spPr>
          <a:solidFill>
            <a:srgbClr val="CC6600"/>
          </a:solidFill>
        </p:spPr>
        <p:txBody>
          <a:bodyPr>
            <a:normAutofit fontScale="90000"/>
          </a:bodyPr>
          <a:lstStyle/>
          <a:p>
            <a:pPr eaLnBrk="1" hangingPunct="1">
              <a:defRPr/>
            </a:pPr>
            <a:r>
              <a:rPr lang="en-US" smtClean="0"/>
              <a:t>Linking MBO and Goal-Setting Theory</a:t>
            </a:r>
          </a:p>
        </p:txBody>
      </p:sp>
      <p:sp>
        <p:nvSpPr>
          <p:cNvPr id="33796" name="Text Box 3"/>
          <p:cNvSpPr txBox="1">
            <a:spLocks noChangeArrowheads="1"/>
          </p:cNvSpPr>
          <p:nvPr/>
        </p:nvSpPr>
        <p:spPr bwMode="auto">
          <a:xfrm>
            <a:off x="685800" y="1600200"/>
            <a:ext cx="7848600" cy="3013075"/>
          </a:xfrm>
          <a:prstGeom prst="rect">
            <a:avLst/>
          </a:prstGeom>
          <a:noFill/>
          <a:ln w="9525">
            <a:noFill/>
            <a:miter lim="800000"/>
            <a:headEnd/>
            <a:tailEnd/>
          </a:ln>
        </p:spPr>
        <p:txBody>
          <a:bodyPr>
            <a:spAutoFit/>
          </a:bodyPr>
          <a:lstStyle/>
          <a:p>
            <a:pPr>
              <a:spcBef>
                <a:spcPct val="50000"/>
              </a:spcBef>
              <a:tabLst>
                <a:tab pos="3206750" algn="ctr"/>
                <a:tab pos="5711825" algn="ctr"/>
              </a:tabLst>
            </a:pPr>
            <a:r>
              <a:rPr lang="en-US" sz="2400"/>
              <a:t>	</a:t>
            </a:r>
            <a:r>
              <a:rPr lang="en-US" sz="2400" u="sng">
                <a:solidFill>
                  <a:srgbClr val="CC6600"/>
                </a:solidFill>
              </a:rPr>
              <a:t>MBO</a:t>
            </a:r>
            <a:r>
              <a:rPr lang="en-US" sz="2400"/>
              <a:t> 	</a:t>
            </a:r>
            <a:r>
              <a:rPr lang="en-US" sz="2400" u="sng">
                <a:solidFill>
                  <a:srgbClr val="336600"/>
                </a:solidFill>
              </a:rPr>
              <a:t>Goal-Setting Theory</a:t>
            </a:r>
          </a:p>
          <a:p>
            <a:pPr>
              <a:spcBef>
                <a:spcPct val="50000"/>
              </a:spcBef>
              <a:tabLst>
                <a:tab pos="3206750" algn="ctr"/>
                <a:tab pos="5711825" algn="ctr"/>
              </a:tabLst>
            </a:pPr>
            <a:r>
              <a:rPr lang="en-US" sz="2400"/>
              <a:t>Goal Specificity	</a:t>
            </a:r>
            <a:r>
              <a:rPr lang="en-US" sz="2400">
                <a:solidFill>
                  <a:srgbClr val="CC6600"/>
                </a:solidFill>
              </a:rPr>
              <a:t>Yes</a:t>
            </a:r>
            <a:r>
              <a:rPr lang="en-US" sz="2400"/>
              <a:t>	</a:t>
            </a:r>
            <a:r>
              <a:rPr lang="en-US" sz="2400">
                <a:solidFill>
                  <a:srgbClr val="336600"/>
                </a:solidFill>
              </a:rPr>
              <a:t>Yes</a:t>
            </a:r>
          </a:p>
          <a:p>
            <a:pPr>
              <a:spcBef>
                <a:spcPct val="50000"/>
              </a:spcBef>
              <a:tabLst>
                <a:tab pos="3206750" algn="ctr"/>
                <a:tab pos="5711825" algn="ctr"/>
              </a:tabLst>
            </a:pPr>
            <a:r>
              <a:rPr lang="en-US" sz="2400"/>
              <a:t>Goal Difficulty	</a:t>
            </a:r>
            <a:r>
              <a:rPr lang="en-US" sz="2400">
                <a:solidFill>
                  <a:srgbClr val="CC6600"/>
                </a:solidFill>
              </a:rPr>
              <a:t>Yes</a:t>
            </a:r>
            <a:r>
              <a:rPr lang="en-US" sz="2400"/>
              <a:t>	</a:t>
            </a:r>
            <a:r>
              <a:rPr lang="en-US" sz="2400">
                <a:solidFill>
                  <a:srgbClr val="336600"/>
                </a:solidFill>
              </a:rPr>
              <a:t>Yes</a:t>
            </a:r>
          </a:p>
          <a:p>
            <a:pPr>
              <a:spcBef>
                <a:spcPct val="50000"/>
              </a:spcBef>
              <a:tabLst>
                <a:tab pos="3206750" algn="ctr"/>
                <a:tab pos="5711825" algn="ctr"/>
              </a:tabLst>
            </a:pPr>
            <a:r>
              <a:rPr lang="en-US" sz="2400"/>
              <a:t>Feedback	</a:t>
            </a:r>
            <a:r>
              <a:rPr lang="en-US" sz="2400">
                <a:solidFill>
                  <a:srgbClr val="CC6600"/>
                </a:solidFill>
              </a:rPr>
              <a:t>Yes</a:t>
            </a:r>
            <a:r>
              <a:rPr lang="en-US" sz="2400"/>
              <a:t>	</a:t>
            </a:r>
            <a:r>
              <a:rPr lang="en-US" sz="2400">
                <a:solidFill>
                  <a:srgbClr val="336600"/>
                </a:solidFill>
              </a:rPr>
              <a:t>Yes</a:t>
            </a:r>
          </a:p>
          <a:p>
            <a:pPr>
              <a:spcBef>
                <a:spcPct val="50000"/>
              </a:spcBef>
              <a:tabLst>
                <a:tab pos="3206750" algn="ctr"/>
                <a:tab pos="5711825" algn="ctr"/>
              </a:tabLst>
            </a:pPr>
            <a:r>
              <a:rPr lang="en-US" sz="2400"/>
              <a:t>Participation	</a:t>
            </a:r>
            <a:r>
              <a:rPr lang="en-US" sz="2400">
                <a:solidFill>
                  <a:srgbClr val="CC6600"/>
                </a:solidFill>
              </a:rPr>
              <a:t>Yes</a:t>
            </a:r>
            <a:r>
              <a:rPr lang="en-US" sz="2400"/>
              <a:t>	</a:t>
            </a:r>
            <a:r>
              <a:rPr lang="en-US" sz="2400">
                <a:solidFill>
                  <a:srgbClr val="336600"/>
                </a:solidFill>
              </a:rPr>
              <a:t>No</a:t>
            </a:r>
            <a:r>
              <a:rPr lang="en-US" sz="2400"/>
              <a:t/>
            </a:r>
            <a:br>
              <a:rPr lang="en-US" sz="2400"/>
            </a:br>
            <a:r>
              <a:rPr lang="en-US" sz="2400"/>
              <a:t>		</a:t>
            </a:r>
            <a:r>
              <a:rPr lang="en-US" sz="2400">
                <a:solidFill>
                  <a:srgbClr val="336600"/>
                </a:solidFill>
              </a:rPr>
              <a:t>(qualified)</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MBO and Goal Setting</a:t>
            </a:r>
          </a:p>
        </p:txBody>
      </p:sp>
      <p:sp>
        <p:nvSpPr>
          <p:cNvPr id="34819" name="Content Placeholder 3"/>
          <p:cNvSpPr>
            <a:spLocks noGrp="1"/>
          </p:cNvSpPr>
          <p:nvPr>
            <p:ph idx="1"/>
          </p:nvPr>
        </p:nvSpPr>
        <p:spPr/>
        <p:txBody>
          <a:bodyPr/>
          <a:lstStyle/>
          <a:p>
            <a:pPr eaLnBrk="1" hangingPunct="1"/>
            <a:r>
              <a:rPr lang="en-US" smtClean="0"/>
              <a:t>MBO emphasizes on participative goal setting</a:t>
            </a:r>
          </a:p>
          <a:p>
            <a:pPr eaLnBrk="1" hangingPunct="1"/>
            <a:r>
              <a:rPr lang="en-US" smtClean="0"/>
              <a:t>In Goal Setting theory goals assigned as well as participatory can be equally effective</a:t>
            </a:r>
          </a:p>
        </p:txBody>
      </p:sp>
      <p:sp>
        <p:nvSpPr>
          <p:cNvPr id="34820" name="Footer Placeholder 2"/>
          <p:cNvSpPr>
            <a:spLocks noGrp="1"/>
          </p:cNvSpPr>
          <p:nvPr>
            <p:ph type="ftr" sz="quarter" idx="10"/>
          </p:nvPr>
        </p:nvSpPr>
        <p:spPr>
          <a:noFill/>
        </p:spPr>
        <p:txBody>
          <a:bodyPr/>
          <a:lstStyle/>
          <a:p>
            <a:r>
              <a:rPr lang="en-US"/>
              <a:t>© 2007 Prentice Hall Inc. All rights reserved.</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3"/>
          <p:cNvSpPr>
            <a:spLocks noGrp="1"/>
          </p:cNvSpPr>
          <p:nvPr>
            <p:ph type="ftr" sz="quarter" idx="10"/>
          </p:nvPr>
        </p:nvSpPr>
        <p:spPr>
          <a:noFill/>
        </p:spPr>
        <p:txBody>
          <a:bodyPr/>
          <a:lstStyle/>
          <a:p>
            <a:r>
              <a:rPr lang="en-US"/>
              <a:t>© 2007 Prentice Hall Inc. All rights reserved.</a:t>
            </a:r>
          </a:p>
        </p:txBody>
      </p:sp>
      <p:sp>
        <p:nvSpPr>
          <p:cNvPr id="411650" name="Rectangle 2"/>
          <p:cNvSpPr>
            <a:spLocks noGrp="1" noChangeArrowheads="1"/>
          </p:cNvSpPr>
          <p:nvPr>
            <p:ph type="title"/>
          </p:nvPr>
        </p:nvSpPr>
        <p:spPr>
          <a:solidFill>
            <a:srgbClr val="CC6600"/>
          </a:solidFill>
        </p:spPr>
        <p:txBody>
          <a:bodyPr/>
          <a:lstStyle/>
          <a:p>
            <a:pPr eaLnBrk="1" hangingPunct="1">
              <a:defRPr/>
            </a:pPr>
            <a:r>
              <a:rPr lang="en-US" smtClean="0"/>
              <a:t>Why MBOs Fail</a:t>
            </a:r>
          </a:p>
        </p:txBody>
      </p:sp>
      <p:sp>
        <p:nvSpPr>
          <p:cNvPr id="35844" name="Rectangle 3"/>
          <p:cNvSpPr>
            <a:spLocks noGrp="1" noChangeArrowheads="1"/>
          </p:cNvSpPr>
          <p:nvPr>
            <p:ph type="body" idx="1"/>
          </p:nvPr>
        </p:nvSpPr>
        <p:spPr/>
        <p:txBody>
          <a:bodyPr/>
          <a:lstStyle/>
          <a:p>
            <a:pPr eaLnBrk="1" hangingPunct="1">
              <a:lnSpc>
                <a:spcPct val="120000"/>
              </a:lnSpc>
            </a:pPr>
            <a:r>
              <a:rPr lang="en-US" smtClean="0"/>
              <a:t>Unrealistic expectations about MBO results</a:t>
            </a:r>
          </a:p>
          <a:p>
            <a:pPr eaLnBrk="1" hangingPunct="1">
              <a:lnSpc>
                <a:spcPct val="120000"/>
              </a:lnSpc>
            </a:pPr>
            <a:r>
              <a:rPr lang="en-US" smtClean="0"/>
              <a:t>Lack of commitment by top management</a:t>
            </a:r>
          </a:p>
          <a:p>
            <a:pPr eaLnBrk="1" hangingPunct="1">
              <a:lnSpc>
                <a:spcPct val="120000"/>
              </a:lnSpc>
            </a:pPr>
            <a:r>
              <a:rPr lang="en-US" smtClean="0"/>
              <a:t>Failure to allocate reward properly</a:t>
            </a:r>
          </a:p>
          <a:p>
            <a:pPr eaLnBrk="1" hangingPunct="1">
              <a:lnSpc>
                <a:spcPct val="120000"/>
              </a:lnSpc>
            </a:pPr>
            <a:r>
              <a:rPr lang="en-US" smtClean="0"/>
              <a:t>Cultural incompatibilities</a:t>
            </a:r>
          </a:p>
        </p:txBody>
      </p:sp>
      <p:pic>
        <p:nvPicPr>
          <p:cNvPr id="35845" name="Picture 4" descr="PE01508_"/>
          <p:cNvPicPr>
            <a:picLocks noChangeAspect="1" noChangeArrowheads="1"/>
          </p:cNvPicPr>
          <p:nvPr/>
        </p:nvPicPr>
        <p:blipFill>
          <a:blip r:embed="rId3"/>
          <a:srcRect/>
          <a:stretch>
            <a:fillRect/>
          </a:stretch>
        </p:blipFill>
        <p:spPr bwMode="auto">
          <a:xfrm>
            <a:off x="4911725" y="2971800"/>
            <a:ext cx="3165475" cy="32400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2"/>
          <p:cNvSpPr>
            <a:spLocks noGrp="1"/>
          </p:cNvSpPr>
          <p:nvPr>
            <p:ph type="ftr" sz="quarter" idx="10"/>
          </p:nvPr>
        </p:nvSpPr>
        <p:spPr>
          <a:noFill/>
        </p:spPr>
        <p:txBody>
          <a:bodyPr/>
          <a:lstStyle/>
          <a:p>
            <a:r>
              <a:rPr lang="en-US"/>
              <a:t>© 2007 Prentice Hall Inc. All rights reserved.</a:t>
            </a:r>
          </a:p>
        </p:txBody>
      </p:sp>
      <p:sp>
        <p:nvSpPr>
          <p:cNvPr id="265219" name="Rectangle 3"/>
          <p:cNvSpPr>
            <a:spLocks noGrp="1" noChangeArrowheads="1"/>
          </p:cNvSpPr>
          <p:nvPr>
            <p:ph type="title"/>
          </p:nvPr>
        </p:nvSpPr>
        <p:spPr>
          <a:xfrm>
            <a:off x="533400" y="228600"/>
            <a:ext cx="8077200" cy="838200"/>
          </a:xfrm>
          <a:solidFill>
            <a:srgbClr val="CC6600"/>
          </a:solidFill>
        </p:spPr>
        <p:txBody>
          <a:bodyPr/>
          <a:lstStyle/>
          <a:p>
            <a:pPr algn="ctr" eaLnBrk="1" hangingPunct="1">
              <a:defRPr/>
            </a:pPr>
            <a:r>
              <a:rPr lang="en-US" sz="3600" smtClean="0"/>
              <a:t>Self-Efficacy</a:t>
            </a:r>
          </a:p>
        </p:txBody>
      </p:sp>
      <p:sp>
        <p:nvSpPr>
          <p:cNvPr id="265225" name="Text Box 9"/>
          <p:cNvSpPr txBox="1">
            <a:spLocks noChangeArrowheads="1"/>
          </p:cNvSpPr>
          <p:nvPr/>
        </p:nvSpPr>
        <p:spPr bwMode="auto">
          <a:xfrm>
            <a:off x="762000" y="4191000"/>
            <a:ext cx="5867400" cy="1219200"/>
          </a:xfrm>
          <a:prstGeom prst="rect">
            <a:avLst/>
          </a:prstGeom>
          <a:solidFill>
            <a:srgbClr val="CC6600"/>
          </a:solidFill>
          <a:ln w="9525">
            <a:noFill/>
            <a:miter lim="800000"/>
            <a:headEnd/>
            <a:tailEnd/>
          </a:ln>
        </p:spPr>
        <p:txBody>
          <a:bodyPr>
            <a:spAutoFit/>
          </a:bodyPr>
          <a:lstStyle/>
          <a:p>
            <a:pPr>
              <a:spcBef>
                <a:spcPct val="50000"/>
              </a:spcBef>
            </a:pPr>
            <a:r>
              <a:rPr lang="en-US" sz="2400"/>
              <a:t>Self Esteem, which is…. </a:t>
            </a:r>
          </a:p>
          <a:p>
            <a:pPr>
              <a:spcBef>
                <a:spcPct val="50000"/>
              </a:spcBef>
            </a:pPr>
            <a:r>
              <a:rPr lang="en-US" sz="2000" b="0">
                <a:latin typeface="Tahoma" pitchFamily="34" charset="0"/>
              </a:rPr>
              <a:t>Individuals’ degree of liking or disliking themselves. </a:t>
            </a:r>
          </a:p>
        </p:txBody>
      </p:sp>
      <p:sp>
        <p:nvSpPr>
          <p:cNvPr id="36869" name="Text Box 16"/>
          <p:cNvSpPr txBox="1">
            <a:spLocks noChangeArrowheads="1"/>
          </p:cNvSpPr>
          <p:nvPr/>
        </p:nvSpPr>
        <p:spPr bwMode="auto">
          <a:xfrm>
            <a:off x="1295400" y="1219200"/>
            <a:ext cx="6705600" cy="2014538"/>
          </a:xfrm>
          <a:prstGeom prst="rect">
            <a:avLst/>
          </a:prstGeom>
          <a:solidFill>
            <a:srgbClr val="CCCC00"/>
          </a:solidFill>
          <a:ln w="9525">
            <a:noFill/>
            <a:miter lim="800000"/>
            <a:headEnd/>
            <a:tailEnd/>
          </a:ln>
        </p:spPr>
        <p:txBody>
          <a:bodyPr>
            <a:spAutoFit/>
          </a:bodyPr>
          <a:lstStyle/>
          <a:p>
            <a:pPr algn="ctr">
              <a:spcBef>
                <a:spcPct val="50000"/>
              </a:spcBef>
              <a:buFontTx/>
              <a:buChar char="•"/>
            </a:pPr>
            <a:r>
              <a:rPr lang="en-US" sz="2800"/>
              <a:t>An individual’s feeling that s/he can complete a task (e.g. “I know I can!”)</a:t>
            </a:r>
          </a:p>
          <a:p>
            <a:pPr algn="ctr">
              <a:spcBef>
                <a:spcPct val="50000"/>
              </a:spcBef>
              <a:buFontTx/>
              <a:buChar char="•"/>
            </a:pPr>
            <a:r>
              <a:rPr lang="en-US" sz="2800"/>
              <a:t>Enhances probability that goals will be achieved</a:t>
            </a:r>
          </a:p>
        </p:txBody>
      </p:sp>
      <p:sp>
        <p:nvSpPr>
          <p:cNvPr id="36870" name="Text Box 17"/>
          <p:cNvSpPr txBox="1">
            <a:spLocks noChangeArrowheads="1"/>
          </p:cNvSpPr>
          <p:nvPr/>
        </p:nvSpPr>
        <p:spPr bwMode="auto">
          <a:xfrm>
            <a:off x="381000" y="3581400"/>
            <a:ext cx="4495800" cy="457200"/>
          </a:xfrm>
          <a:prstGeom prst="rect">
            <a:avLst/>
          </a:prstGeom>
          <a:noFill/>
          <a:ln w="9525">
            <a:noFill/>
            <a:miter lim="800000"/>
            <a:headEnd/>
            <a:tailEnd/>
          </a:ln>
        </p:spPr>
        <p:txBody>
          <a:bodyPr>
            <a:spAutoFit/>
          </a:bodyPr>
          <a:lstStyle/>
          <a:p>
            <a:pPr>
              <a:spcBef>
                <a:spcPct val="50000"/>
              </a:spcBef>
            </a:pPr>
            <a:r>
              <a:rPr lang="en-US" sz="2400"/>
              <a:t>Not to be confused with: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65225">
                                            <p:txEl>
                                              <p:charRg st="4294967295" end="4294967295"/>
                                            </p:txEl>
                                          </p:spTgt>
                                        </p:tgtEl>
                                        <p:attrNameLst>
                                          <p:attrName>style.visibility</p:attrName>
                                        </p:attrNameLst>
                                      </p:cBhvr>
                                      <p:to>
                                        <p:strVal val="visible"/>
                                      </p:to>
                                    </p:set>
                                    <p:animEffect transition="in" filter="wipe(up)">
                                      <p:cBhvr>
                                        <p:cTn id="7" dur="500"/>
                                        <p:tgtEl>
                                          <p:spTgt spid="265225">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2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2"/>
          <p:cNvSpPr>
            <a:spLocks noGrp="1"/>
          </p:cNvSpPr>
          <p:nvPr>
            <p:ph type="ftr" sz="quarter" idx="10"/>
          </p:nvPr>
        </p:nvSpPr>
        <p:spPr>
          <a:noFill/>
        </p:spPr>
        <p:txBody>
          <a:bodyPr/>
          <a:lstStyle/>
          <a:p>
            <a:r>
              <a:rPr lang="en-US"/>
              <a:t>© 2007 Prentice Hall Inc. All rights reserved.</a:t>
            </a:r>
          </a:p>
        </p:txBody>
      </p:sp>
      <p:sp>
        <p:nvSpPr>
          <p:cNvPr id="267266" name="Rectangle 2"/>
          <p:cNvSpPr>
            <a:spLocks noGrp="1" noChangeArrowheads="1"/>
          </p:cNvSpPr>
          <p:nvPr>
            <p:ph type="title"/>
          </p:nvPr>
        </p:nvSpPr>
        <p:spPr>
          <a:solidFill>
            <a:srgbClr val="CC6600"/>
          </a:solidFill>
        </p:spPr>
        <p:txBody>
          <a:bodyPr/>
          <a:lstStyle/>
          <a:p>
            <a:pPr algn="ctr" eaLnBrk="1" hangingPunct="1">
              <a:defRPr/>
            </a:pPr>
            <a:r>
              <a:rPr lang="en-US" smtClean="0"/>
              <a:t> Self-Efficacy and Goal Setting </a:t>
            </a:r>
          </a:p>
        </p:txBody>
      </p:sp>
      <p:pic>
        <p:nvPicPr>
          <p:cNvPr id="37892" name="Picture 11"/>
          <p:cNvPicPr>
            <a:picLocks noChangeAspect="1" noChangeArrowheads="1"/>
          </p:cNvPicPr>
          <p:nvPr/>
        </p:nvPicPr>
        <p:blipFill>
          <a:blip r:embed="rId3"/>
          <a:srcRect/>
          <a:stretch>
            <a:fillRect/>
          </a:stretch>
        </p:blipFill>
        <p:spPr bwMode="auto">
          <a:xfrm>
            <a:off x="1600200" y="1447800"/>
            <a:ext cx="5749925" cy="4308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2"/>
          <p:cNvSpPr>
            <a:spLocks noGrp="1"/>
          </p:cNvSpPr>
          <p:nvPr>
            <p:ph type="ftr" sz="quarter" idx="10"/>
          </p:nvPr>
        </p:nvSpPr>
        <p:spPr>
          <a:noFill/>
        </p:spPr>
        <p:txBody>
          <a:bodyPr/>
          <a:lstStyle/>
          <a:p>
            <a:r>
              <a:rPr lang="en-US"/>
              <a:t>© 2007 Prentice Hall Inc. All rights reserved.</a:t>
            </a:r>
          </a:p>
        </p:txBody>
      </p:sp>
      <p:sp>
        <p:nvSpPr>
          <p:cNvPr id="416770" name="Rectangle 2"/>
          <p:cNvSpPr>
            <a:spLocks noGrp="1" noChangeArrowheads="1"/>
          </p:cNvSpPr>
          <p:nvPr>
            <p:ph type="title"/>
          </p:nvPr>
        </p:nvSpPr>
        <p:spPr>
          <a:xfrm>
            <a:off x="685800" y="228600"/>
            <a:ext cx="7848600" cy="1143000"/>
          </a:xfrm>
          <a:solidFill>
            <a:srgbClr val="CC6600"/>
          </a:solidFill>
        </p:spPr>
        <p:txBody>
          <a:bodyPr>
            <a:normAutofit fontScale="90000"/>
          </a:bodyPr>
          <a:lstStyle/>
          <a:p>
            <a:pPr algn="ctr" eaLnBrk="1" hangingPunct="1">
              <a:defRPr/>
            </a:pPr>
            <a:r>
              <a:rPr lang="en-US" smtClean="0"/>
              <a:t>Four Ways of Increasing Self Efficacy (Bandura)</a:t>
            </a:r>
          </a:p>
        </p:txBody>
      </p:sp>
      <p:sp>
        <p:nvSpPr>
          <p:cNvPr id="38916" name="Text Box 3"/>
          <p:cNvSpPr txBox="1">
            <a:spLocks noChangeArrowheads="1"/>
          </p:cNvSpPr>
          <p:nvPr/>
        </p:nvSpPr>
        <p:spPr bwMode="auto">
          <a:xfrm>
            <a:off x="1676400" y="1524000"/>
            <a:ext cx="4495800" cy="3506788"/>
          </a:xfrm>
          <a:prstGeom prst="rect">
            <a:avLst/>
          </a:prstGeom>
          <a:noFill/>
          <a:ln w="9525">
            <a:noFill/>
            <a:miter lim="800000"/>
            <a:headEnd/>
            <a:tailEnd/>
          </a:ln>
        </p:spPr>
        <p:txBody>
          <a:bodyPr>
            <a:spAutoFit/>
          </a:bodyPr>
          <a:lstStyle/>
          <a:p>
            <a:pPr marL="457200" indent="-457200">
              <a:spcBef>
                <a:spcPct val="50000"/>
              </a:spcBef>
              <a:buFontTx/>
              <a:buAutoNum type="arabicPeriod"/>
            </a:pPr>
            <a:r>
              <a:rPr lang="en-US" sz="3200">
                <a:solidFill>
                  <a:srgbClr val="CC6600"/>
                </a:solidFill>
              </a:rPr>
              <a:t>Enactive Mastery </a:t>
            </a:r>
          </a:p>
          <a:p>
            <a:pPr marL="457200" indent="-457200">
              <a:spcBef>
                <a:spcPct val="50000"/>
              </a:spcBef>
              <a:buFontTx/>
              <a:buAutoNum type="arabicPeriod"/>
            </a:pPr>
            <a:r>
              <a:rPr lang="en-US" sz="3200">
                <a:solidFill>
                  <a:srgbClr val="CC6600"/>
                </a:solidFill>
              </a:rPr>
              <a:t>Vicarious Modeling</a:t>
            </a:r>
          </a:p>
          <a:p>
            <a:pPr marL="457200" indent="-457200">
              <a:spcBef>
                <a:spcPct val="50000"/>
              </a:spcBef>
              <a:buFontTx/>
              <a:buAutoNum type="arabicPeriod"/>
            </a:pPr>
            <a:r>
              <a:rPr lang="en-US" sz="3200">
                <a:solidFill>
                  <a:srgbClr val="CC6600"/>
                </a:solidFill>
              </a:rPr>
              <a:t>Verbal Persuasion</a:t>
            </a:r>
          </a:p>
          <a:p>
            <a:pPr marL="457200" indent="-457200">
              <a:spcBef>
                <a:spcPct val="50000"/>
              </a:spcBef>
              <a:buFontTx/>
              <a:buAutoNum type="arabicPeriod"/>
            </a:pPr>
            <a:r>
              <a:rPr lang="en-US" sz="3200">
                <a:solidFill>
                  <a:srgbClr val="CC6600"/>
                </a:solidFill>
              </a:rPr>
              <a:t>Arousal</a:t>
            </a:r>
          </a:p>
          <a:p>
            <a:pPr marL="457200" indent="-457200">
              <a:spcBef>
                <a:spcPct val="50000"/>
              </a:spcBef>
              <a:buFontTx/>
              <a:buAutoNum type="arabicPeriod"/>
            </a:pPr>
            <a:endParaRPr lang="en-US" sz="3200">
              <a:solidFill>
                <a:srgbClr val="CC6600"/>
              </a:solidFill>
            </a:endParaRPr>
          </a:p>
        </p:txBody>
      </p:sp>
      <p:sp>
        <p:nvSpPr>
          <p:cNvPr id="38917" name="Text Box 4"/>
          <p:cNvSpPr txBox="1">
            <a:spLocks noChangeArrowheads="1"/>
          </p:cNvSpPr>
          <p:nvPr/>
        </p:nvSpPr>
        <p:spPr bwMode="auto">
          <a:xfrm>
            <a:off x="990600" y="4724400"/>
            <a:ext cx="7772400" cy="822325"/>
          </a:xfrm>
          <a:prstGeom prst="rect">
            <a:avLst/>
          </a:prstGeom>
          <a:noFill/>
          <a:ln w="9525">
            <a:noFill/>
            <a:miter lim="800000"/>
            <a:headEnd/>
            <a:tailEnd/>
          </a:ln>
        </p:spPr>
        <p:txBody>
          <a:bodyPr>
            <a:spAutoFit/>
          </a:bodyPr>
          <a:lstStyle/>
          <a:p>
            <a:pPr algn="ctr">
              <a:spcBef>
                <a:spcPct val="50000"/>
              </a:spcBef>
            </a:pPr>
            <a:r>
              <a:rPr lang="en-US" sz="2400">
                <a:solidFill>
                  <a:srgbClr val="CC6600"/>
                </a:solidFill>
              </a:rPr>
              <a:t>Note: Basic Premise/Mechanism of </a:t>
            </a:r>
            <a:r>
              <a:rPr lang="en-US" sz="2400" i="1">
                <a:solidFill>
                  <a:srgbClr val="CC6600"/>
                </a:solidFill>
              </a:rPr>
              <a:t>Pygmalion </a:t>
            </a:r>
            <a:r>
              <a:rPr lang="en-US" sz="2400">
                <a:solidFill>
                  <a:srgbClr val="CC6600"/>
                </a:solidFill>
              </a:rPr>
              <a:t>and </a:t>
            </a:r>
            <a:r>
              <a:rPr lang="en-US" sz="2400" i="1">
                <a:solidFill>
                  <a:srgbClr val="CC6600"/>
                </a:solidFill>
              </a:rPr>
              <a:t>Galatea</a:t>
            </a:r>
            <a:r>
              <a:rPr lang="en-US" sz="2400">
                <a:solidFill>
                  <a:srgbClr val="CC6600"/>
                </a:solidFill>
              </a:rPr>
              <a:t> Effects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smtClean="0"/>
              <a:t>Self-Efficacy</a:t>
            </a:r>
          </a:p>
        </p:txBody>
      </p:sp>
      <p:sp>
        <p:nvSpPr>
          <p:cNvPr id="39939" name="Content Placeholder 4"/>
          <p:cNvSpPr>
            <a:spLocks noGrp="1"/>
          </p:cNvSpPr>
          <p:nvPr>
            <p:ph idx="1"/>
          </p:nvPr>
        </p:nvSpPr>
        <p:spPr/>
        <p:txBody>
          <a:bodyPr>
            <a:normAutofit fontScale="77500" lnSpcReduction="20000"/>
          </a:bodyPr>
          <a:lstStyle/>
          <a:p>
            <a:pPr eaLnBrk="1" hangingPunct="1"/>
            <a:r>
              <a:rPr lang="en-US" smtClean="0"/>
              <a:t>Mastery Orientation</a:t>
            </a:r>
          </a:p>
          <a:p>
            <a:pPr lvl="1" eaLnBrk="1" hangingPunct="1"/>
            <a:r>
              <a:rPr lang="en-US" smtClean="0"/>
              <a:t>If you have done a task in the past, your slef efficacy to perform will be higher</a:t>
            </a:r>
          </a:p>
          <a:p>
            <a:pPr eaLnBrk="1" hangingPunct="1"/>
            <a:r>
              <a:rPr lang="en-US" smtClean="0"/>
              <a:t>Vicarious modeling</a:t>
            </a:r>
          </a:p>
          <a:p>
            <a:pPr lvl="1" eaLnBrk="1" hangingPunct="1"/>
            <a:r>
              <a:rPr lang="en-US" smtClean="0"/>
              <a:t>Some one similar to you doing a task increases your confidence of doing it</a:t>
            </a:r>
          </a:p>
          <a:p>
            <a:pPr lvl="2" eaLnBrk="1" hangingPunct="1"/>
            <a:r>
              <a:rPr lang="en-US" smtClean="0"/>
              <a:t>some one else loosing weight</a:t>
            </a:r>
          </a:p>
          <a:p>
            <a:pPr lvl="2" eaLnBrk="1" hangingPunct="1"/>
            <a:r>
              <a:rPr lang="en-US" smtClean="0"/>
              <a:t>Some one of same handicap as you playing golf</a:t>
            </a:r>
          </a:p>
          <a:p>
            <a:pPr eaLnBrk="1" hangingPunct="1"/>
            <a:r>
              <a:rPr lang="en-US" smtClean="0"/>
              <a:t>Verbal persuasion</a:t>
            </a:r>
          </a:p>
          <a:p>
            <a:pPr lvl="1" eaLnBrk="1" hangingPunct="1"/>
            <a:r>
              <a:rPr lang="en-US" smtClean="0"/>
              <a:t>Some one convinces you that you have necessary skills to do some task. Motivational speakers use this tactic</a:t>
            </a:r>
          </a:p>
          <a:p>
            <a:pPr eaLnBrk="1" hangingPunct="1"/>
            <a:r>
              <a:rPr lang="en-US" smtClean="0"/>
              <a:t>Arousal</a:t>
            </a:r>
          </a:p>
          <a:p>
            <a:pPr lvl="1" eaLnBrk="1" hangingPunct="1"/>
            <a:r>
              <a:rPr lang="en-US" smtClean="0"/>
              <a:t>Energized state to do a task. </a:t>
            </a:r>
          </a:p>
        </p:txBody>
      </p:sp>
      <p:sp>
        <p:nvSpPr>
          <p:cNvPr id="39940" name="Footer Placeholder 2"/>
          <p:cNvSpPr>
            <a:spLocks noGrp="1"/>
          </p:cNvSpPr>
          <p:nvPr>
            <p:ph type="ftr" sz="quarter" idx="10"/>
          </p:nvPr>
        </p:nvSpPr>
        <p:spPr>
          <a:noFill/>
        </p:spPr>
        <p:txBody>
          <a:bodyPr/>
          <a:lstStyle/>
          <a:p>
            <a:r>
              <a:rPr lang="en-US"/>
              <a:t>© 2007 Prentice Hall Inc. All rights reserved.</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Self-efficacy and Goal Setting</a:t>
            </a:r>
          </a:p>
        </p:txBody>
      </p:sp>
      <p:sp>
        <p:nvSpPr>
          <p:cNvPr id="40963" name="Content Placeholder 2"/>
          <p:cNvSpPr>
            <a:spLocks noGrp="1"/>
          </p:cNvSpPr>
          <p:nvPr>
            <p:ph idx="1"/>
          </p:nvPr>
        </p:nvSpPr>
        <p:spPr/>
        <p:txBody>
          <a:bodyPr/>
          <a:lstStyle/>
          <a:p>
            <a:pPr eaLnBrk="1" hangingPunct="1"/>
            <a:r>
              <a:rPr lang="en-US" smtClean="0"/>
              <a:t>Self efficacy works together with goal setting</a:t>
            </a:r>
          </a:p>
          <a:p>
            <a:pPr eaLnBrk="1" hangingPunct="1"/>
            <a:r>
              <a:rPr lang="en-US" smtClean="0"/>
              <a:t>Self efficacious individuals more likely to work harder in response to negative feedback and vice versa</a:t>
            </a:r>
          </a:p>
        </p:txBody>
      </p:sp>
      <p:sp>
        <p:nvSpPr>
          <p:cNvPr id="40964" name="Footer Placeholder 3"/>
          <p:cNvSpPr>
            <a:spLocks noGrp="1"/>
          </p:cNvSpPr>
          <p:nvPr>
            <p:ph type="ftr" sz="quarter" idx="10"/>
          </p:nvPr>
        </p:nvSpPr>
        <p:spPr>
          <a:noFill/>
        </p:spPr>
        <p:txBody>
          <a:bodyPr/>
          <a:lstStyle/>
          <a:p>
            <a:r>
              <a:rPr lang="en-US"/>
              <a:t>© 2007 Prentice Hall Inc. All rights reserved.</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381954" name="Rectangle 2"/>
          <p:cNvSpPr>
            <a:spLocks noGrp="1" noChangeArrowheads="1"/>
          </p:cNvSpPr>
          <p:nvPr>
            <p:ph type="title"/>
          </p:nvPr>
        </p:nvSpPr>
        <p:spPr>
          <a:solidFill>
            <a:srgbClr val="CC6600"/>
          </a:solidFill>
        </p:spPr>
        <p:txBody>
          <a:bodyPr/>
          <a:lstStyle/>
          <a:p>
            <a:pPr eaLnBrk="1" hangingPunct="1">
              <a:defRPr/>
            </a:pPr>
            <a:r>
              <a:rPr lang="en-US"/>
              <a:t>Reinforcement Theory</a:t>
            </a:r>
          </a:p>
        </p:txBody>
      </p:sp>
      <p:sp>
        <p:nvSpPr>
          <p:cNvPr id="381955" name="Text Box 3"/>
          <p:cNvSpPr txBox="1">
            <a:spLocks noChangeArrowheads="1"/>
          </p:cNvSpPr>
          <p:nvPr/>
        </p:nvSpPr>
        <p:spPr bwMode="blackWhite">
          <a:xfrm>
            <a:off x="1066800" y="2667000"/>
            <a:ext cx="6934200" cy="28194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anchor="ctr"/>
          <a:lstStyle/>
          <a:p>
            <a:pPr>
              <a:lnSpc>
                <a:spcPct val="90000"/>
              </a:lnSpc>
              <a:spcBef>
                <a:spcPct val="50000"/>
              </a:spcBef>
              <a:defRPr/>
            </a:pPr>
            <a:r>
              <a:rPr lang="en-US" sz="2400">
                <a:solidFill>
                  <a:srgbClr val="FFFFCC"/>
                </a:solidFill>
                <a:latin typeface="Arial" charset="0"/>
              </a:rPr>
              <a:t>Assumptions:</a:t>
            </a:r>
          </a:p>
          <a:p>
            <a:pPr>
              <a:lnSpc>
                <a:spcPct val="90000"/>
              </a:lnSpc>
              <a:spcBef>
                <a:spcPct val="50000"/>
              </a:spcBef>
              <a:buFontTx/>
              <a:buChar char="•"/>
              <a:defRPr/>
            </a:pPr>
            <a:r>
              <a:rPr lang="en-US" sz="2400">
                <a:solidFill>
                  <a:schemeClr val="bg1"/>
                </a:solidFill>
                <a:latin typeface="Arial" charset="0"/>
              </a:rPr>
              <a:t>Behavior is environmentally caused.</a:t>
            </a:r>
          </a:p>
          <a:p>
            <a:pPr>
              <a:lnSpc>
                <a:spcPct val="90000"/>
              </a:lnSpc>
              <a:spcBef>
                <a:spcPct val="50000"/>
              </a:spcBef>
              <a:buFontTx/>
              <a:buChar char="•"/>
              <a:defRPr/>
            </a:pPr>
            <a:r>
              <a:rPr lang="en-US" sz="2400">
                <a:solidFill>
                  <a:schemeClr val="bg1"/>
                </a:solidFill>
                <a:latin typeface="Arial" charset="0"/>
              </a:rPr>
              <a:t>Behavior can be modified (reinforced) by providing (controlling) consequences.</a:t>
            </a:r>
          </a:p>
          <a:p>
            <a:pPr>
              <a:lnSpc>
                <a:spcPct val="90000"/>
              </a:lnSpc>
              <a:spcBef>
                <a:spcPct val="50000"/>
              </a:spcBef>
              <a:buFontTx/>
              <a:buChar char="•"/>
              <a:defRPr/>
            </a:pPr>
            <a:r>
              <a:rPr lang="en-US" sz="2400">
                <a:solidFill>
                  <a:schemeClr val="bg1"/>
                </a:solidFill>
                <a:latin typeface="Arial" charset="0"/>
              </a:rPr>
              <a:t>Reinforced behavior tends to be repeated.</a:t>
            </a:r>
          </a:p>
        </p:txBody>
      </p:sp>
      <p:sp>
        <p:nvSpPr>
          <p:cNvPr id="7173" name="Text Box 4"/>
          <p:cNvSpPr txBox="1">
            <a:spLocks noChangeArrowheads="1"/>
          </p:cNvSpPr>
          <p:nvPr/>
        </p:nvSpPr>
        <p:spPr bwMode="auto">
          <a:xfrm>
            <a:off x="914400" y="1371600"/>
            <a:ext cx="7239000" cy="822325"/>
          </a:xfrm>
          <a:prstGeom prst="rect">
            <a:avLst/>
          </a:prstGeom>
          <a:noFill/>
          <a:ln w="9525">
            <a:noFill/>
            <a:miter lim="800000"/>
            <a:headEnd/>
            <a:tailEnd/>
          </a:ln>
        </p:spPr>
        <p:txBody>
          <a:bodyPr>
            <a:spAutoFit/>
          </a:bodyPr>
          <a:lstStyle/>
          <a:p>
            <a:pPr>
              <a:spcBef>
                <a:spcPct val="50000"/>
              </a:spcBef>
            </a:pPr>
            <a:r>
              <a:rPr lang="en-US" sz="2400"/>
              <a:t>Argues that behavior is a function of its consequences.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81955"/>
                                        </p:tgtEl>
                                        <p:attrNameLst>
                                          <p:attrName>style.visibility</p:attrName>
                                        </p:attrNameLst>
                                      </p:cBhvr>
                                      <p:to>
                                        <p:strVal val="visible"/>
                                      </p:to>
                                    </p:set>
                                    <p:animEffect transition="in" filter="box(in)">
                                      <p:cBhvr>
                                        <p:cTn id="7" dur="500"/>
                                        <p:tgtEl>
                                          <p:spTgt spid="381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55"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Reinforcement Theory</a:t>
            </a:r>
          </a:p>
        </p:txBody>
      </p:sp>
      <p:sp>
        <p:nvSpPr>
          <p:cNvPr id="8195" name="Content Placeholder 3"/>
          <p:cNvSpPr>
            <a:spLocks noGrp="1"/>
          </p:cNvSpPr>
          <p:nvPr>
            <p:ph idx="1"/>
          </p:nvPr>
        </p:nvSpPr>
        <p:spPr/>
        <p:txBody>
          <a:bodyPr/>
          <a:lstStyle/>
          <a:p>
            <a:pPr eaLnBrk="1" hangingPunct="1"/>
            <a:r>
              <a:rPr lang="en-US" smtClean="0"/>
              <a:t>Behaviorist approach: not cognitive but environmental factors control behavior</a:t>
            </a:r>
          </a:p>
          <a:p>
            <a:pPr eaLnBrk="1" hangingPunct="1"/>
            <a:r>
              <a:rPr lang="en-US" smtClean="0"/>
              <a:t>Ignores inner state and focuses on what is response from external environment of his actions</a:t>
            </a:r>
          </a:p>
          <a:p>
            <a:pPr eaLnBrk="1" hangingPunct="1"/>
            <a:r>
              <a:rPr lang="en-US" smtClean="0"/>
              <a:t>Behavior is the consequence of your prior behavior.</a:t>
            </a:r>
          </a:p>
          <a:p>
            <a:pPr eaLnBrk="1" hangingPunct="1"/>
            <a:endParaRPr lang="en-US" smtClean="0"/>
          </a:p>
          <a:p>
            <a:pPr eaLnBrk="1" hangingPunct="1"/>
            <a:endParaRPr lang="en-US" smtClean="0"/>
          </a:p>
        </p:txBody>
      </p:sp>
      <p:sp>
        <p:nvSpPr>
          <p:cNvPr id="8196"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392194" name="Rectangle 2"/>
          <p:cNvSpPr>
            <a:spLocks noGrp="1" noChangeArrowheads="1"/>
          </p:cNvSpPr>
          <p:nvPr>
            <p:ph type="title"/>
          </p:nvPr>
        </p:nvSpPr>
        <p:spPr>
          <a:solidFill>
            <a:srgbClr val="CC6600"/>
          </a:solidFill>
        </p:spPr>
        <p:txBody>
          <a:bodyPr/>
          <a:lstStyle/>
          <a:p>
            <a:pPr eaLnBrk="1" hangingPunct="1">
              <a:defRPr/>
            </a:pPr>
            <a:r>
              <a:rPr lang="en-US"/>
              <a:t>Equity Theory</a:t>
            </a:r>
          </a:p>
        </p:txBody>
      </p:sp>
      <p:sp>
        <p:nvSpPr>
          <p:cNvPr id="392195" name="Text Box 3"/>
          <p:cNvSpPr txBox="1">
            <a:spLocks noChangeArrowheads="1"/>
          </p:cNvSpPr>
          <p:nvPr/>
        </p:nvSpPr>
        <p:spPr bwMode="blackWhite">
          <a:xfrm>
            <a:off x="3581400" y="3048000"/>
            <a:ext cx="2667000" cy="3352800"/>
          </a:xfrm>
          <a:prstGeom prst="rect">
            <a:avLst/>
          </a:prstGeom>
          <a:solidFill>
            <a:srgbClr val="CC9900"/>
          </a:solidFill>
          <a:ln w="12700">
            <a:solidFill>
              <a:schemeClr val="tx1"/>
            </a:solidFill>
            <a:miter lim="800000"/>
            <a:headEnd/>
            <a:tailEnd/>
          </a:ln>
          <a:effectLst>
            <a:outerShdw dist="135003" dir="2471156" algn="ctr" rotWithShape="0">
              <a:srgbClr val="DDDDDD"/>
            </a:outerShdw>
          </a:effectLst>
        </p:spPr>
        <p:txBody>
          <a:bodyPr lIns="182880" anchor="ctr"/>
          <a:lstStyle/>
          <a:p>
            <a:pPr>
              <a:lnSpc>
                <a:spcPct val="90000"/>
              </a:lnSpc>
              <a:spcBef>
                <a:spcPct val="50000"/>
              </a:spcBef>
              <a:defRPr/>
            </a:pPr>
            <a:r>
              <a:rPr lang="en-US" sz="2400">
                <a:solidFill>
                  <a:srgbClr val="FFFFCC"/>
                </a:solidFill>
                <a:latin typeface="Arial" charset="0"/>
              </a:rPr>
              <a:t>Referent Comparisons:</a:t>
            </a:r>
          </a:p>
          <a:p>
            <a:pPr>
              <a:lnSpc>
                <a:spcPct val="90000"/>
              </a:lnSpc>
              <a:spcBef>
                <a:spcPct val="50000"/>
              </a:spcBef>
              <a:defRPr/>
            </a:pPr>
            <a:r>
              <a:rPr lang="en-US" sz="2400">
                <a:solidFill>
                  <a:schemeClr val="bg1"/>
                </a:solidFill>
                <a:latin typeface="Arial" charset="0"/>
              </a:rPr>
              <a:t>Self-inside</a:t>
            </a:r>
          </a:p>
          <a:p>
            <a:pPr>
              <a:lnSpc>
                <a:spcPct val="90000"/>
              </a:lnSpc>
              <a:spcBef>
                <a:spcPct val="50000"/>
              </a:spcBef>
              <a:defRPr/>
            </a:pPr>
            <a:r>
              <a:rPr lang="en-US" sz="2400">
                <a:solidFill>
                  <a:schemeClr val="bg1"/>
                </a:solidFill>
                <a:latin typeface="Arial" charset="0"/>
              </a:rPr>
              <a:t>Self-outside</a:t>
            </a:r>
          </a:p>
          <a:p>
            <a:pPr>
              <a:lnSpc>
                <a:spcPct val="90000"/>
              </a:lnSpc>
              <a:spcBef>
                <a:spcPct val="50000"/>
              </a:spcBef>
              <a:defRPr/>
            </a:pPr>
            <a:r>
              <a:rPr lang="en-US" sz="2400">
                <a:solidFill>
                  <a:schemeClr val="bg1"/>
                </a:solidFill>
                <a:latin typeface="Arial" charset="0"/>
              </a:rPr>
              <a:t>Other-inside</a:t>
            </a:r>
          </a:p>
          <a:p>
            <a:pPr>
              <a:lnSpc>
                <a:spcPct val="90000"/>
              </a:lnSpc>
              <a:spcBef>
                <a:spcPct val="50000"/>
              </a:spcBef>
              <a:defRPr/>
            </a:pPr>
            <a:r>
              <a:rPr lang="en-US" sz="2400">
                <a:solidFill>
                  <a:schemeClr val="bg1"/>
                </a:solidFill>
                <a:latin typeface="Arial" charset="0"/>
              </a:rPr>
              <a:t>Other-outside</a:t>
            </a:r>
          </a:p>
        </p:txBody>
      </p:sp>
      <p:sp>
        <p:nvSpPr>
          <p:cNvPr id="9221" name="Text Box 4"/>
          <p:cNvSpPr txBox="1">
            <a:spLocks noChangeArrowheads="1"/>
          </p:cNvSpPr>
          <p:nvPr/>
        </p:nvSpPr>
        <p:spPr bwMode="auto">
          <a:xfrm>
            <a:off x="914400" y="1371600"/>
            <a:ext cx="7315200" cy="1735138"/>
          </a:xfrm>
          <a:prstGeom prst="rect">
            <a:avLst/>
          </a:prstGeom>
          <a:noFill/>
          <a:ln w="9525">
            <a:noFill/>
            <a:miter lim="800000"/>
            <a:headEnd/>
            <a:tailEnd/>
          </a:ln>
        </p:spPr>
        <p:txBody>
          <a:bodyPr>
            <a:spAutoFit/>
          </a:bodyPr>
          <a:lstStyle/>
          <a:p>
            <a:pPr>
              <a:spcBef>
                <a:spcPct val="50000"/>
              </a:spcBef>
            </a:pPr>
            <a:r>
              <a:rPr lang="en-US" sz="2400"/>
              <a:t>Equity Theory</a:t>
            </a:r>
          </a:p>
          <a:p>
            <a:pPr>
              <a:spcBef>
                <a:spcPct val="50000"/>
              </a:spcBef>
            </a:pPr>
            <a:r>
              <a:rPr lang="en-US" sz="2400" b="0">
                <a:latin typeface="Tahoma" pitchFamily="34" charset="0"/>
              </a:rPr>
              <a:t>Individuals compare their job inputs and outcomes with those of others and then respond to eliminate any inequities.</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92195"/>
                                        </p:tgtEl>
                                        <p:attrNameLst>
                                          <p:attrName>style.visibility</p:attrName>
                                        </p:attrNameLst>
                                      </p:cBhvr>
                                      <p:to>
                                        <p:strVal val="visible"/>
                                      </p:to>
                                    </p:set>
                                    <p:animEffect transition="in" filter="box(in)">
                                      <p:cBhvr>
                                        <p:cTn id="7" dur="500"/>
                                        <p:tgtEl>
                                          <p:spTgt spid="392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5"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393218" name="Rectangle 2"/>
          <p:cNvSpPr>
            <a:spLocks noGrp="1" noChangeArrowheads="1"/>
          </p:cNvSpPr>
          <p:nvPr>
            <p:ph type="title"/>
          </p:nvPr>
        </p:nvSpPr>
        <p:spPr>
          <a:solidFill>
            <a:srgbClr val="CC6600"/>
          </a:solidFill>
        </p:spPr>
        <p:txBody>
          <a:bodyPr/>
          <a:lstStyle/>
          <a:p>
            <a:pPr eaLnBrk="1" hangingPunct="1">
              <a:defRPr/>
            </a:pPr>
            <a:r>
              <a:rPr lang="en-US"/>
              <a:t>Equity Theory (cont’d)</a:t>
            </a:r>
          </a:p>
        </p:txBody>
      </p:sp>
      <p:pic>
        <p:nvPicPr>
          <p:cNvPr id="393219" name="Picture 3"/>
          <p:cNvPicPr>
            <a:picLocks noChangeAspect="1" noChangeArrowheads="1"/>
          </p:cNvPicPr>
          <p:nvPr/>
        </p:nvPicPr>
        <p:blipFill>
          <a:blip r:embed="rId3"/>
          <a:srcRect/>
          <a:stretch>
            <a:fillRect/>
          </a:stretch>
        </p:blipFill>
        <p:spPr bwMode="auto">
          <a:xfrm>
            <a:off x="762000" y="1676400"/>
            <a:ext cx="7620000" cy="2800350"/>
          </a:xfrm>
          <a:prstGeom prst="rect">
            <a:avLst/>
          </a:prstGeom>
          <a:noFill/>
          <a:ln w="12700">
            <a:solidFill>
              <a:schemeClr val="tx1"/>
            </a:solidFill>
            <a:miter lim="800000"/>
            <a:headEnd/>
            <a:tailEnd/>
          </a:ln>
          <a:effectLst>
            <a:outerShdw dist="135003" dir="2471156" algn="ctr" rotWithShape="0">
              <a:srgbClr val="DDDDDD"/>
            </a:outerShdw>
          </a:effectLst>
        </p:spPr>
      </p:pic>
      <p:sp>
        <p:nvSpPr>
          <p:cNvPr id="393220" name="Text Box 4"/>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latin typeface="Arial" charset="0"/>
              </a:rPr>
              <a:t>E X H I B I T  6</a:t>
            </a:r>
            <a:r>
              <a:rPr lang="en-US">
                <a:solidFill>
                  <a:schemeClr val="bg1"/>
                </a:solidFill>
                <a:latin typeface="Arial" charset="0"/>
                <a:cs typeface="Arial" pitchFamily="34" charset="0"/>
              </a:rPr>
              <a:t>–8</a:t>
            </a:r>
            <a:endParaRPr lang="en-US">
              <a:solidFill>
                <a:schemeClr val="bg1"/>
              </a:solidFill>
              <a:latin typeface="Arial" charset="0"/>
            </a:endParaRPr>
          </a:p>
        </p:txBody>
      </p:sp>
    </p:spTree>
  </p:cSld>
  <p:clrMapOvr>
    <a:masterClrMapping/>
  </p:clrMapOvr>
  <p:transition>
    <p:cut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394242" name="Rectangle 2"/>
          <p:cNvSpPr>
            <a:spLocks noGrp="1" noChangeArrowheads="1"/>
          </p:cNvSpPr>
          <p:nvPr>
            <p:ph type="title"/>
          </p:nvPr>
        </p:nvSpPr>
        <p:spPr>
          <a:solidFill>
            <a:srgbClr val="CC6600"/>
          </a:solidFill>
        </p:spPr>
        <p:txBody>
          <a:bodyPr/>
          <a:lstStyle/>
          <a:p>
            <a:pPr eaLnBrk="1" hangingPunct="1">
              <a:defRPr/>
            </a:pPr>
            <a:r>
              <a:rPr lang="en-US"/>
              <a:t>Equity Theory (cont’d)</a:t>
            </a:r>
          </a:p>
        </p:txBody>
      </p:sp>
      <p:sp>
        <p:nvSpPr>
          <p:cNvPr id="394243" name="Text Box 3"/>
          <p:cNvSpPr txBox="1">
            <a:spLocks noChangeArrowheads="1"/>
          </p:cNvSpPr>
          <p:nvPr/>
        </p:nvSpPr>
        <p:spPr bwMode="blackWhite">
          <a:xfrm>
            <a:off x="1130300" y="1676400"/>
            <a:ext cx="6934200" cy="4038600"/>
          </a:xfrm>
          <a:prstGeom prst="rect">
            <a:avLst/>
          </a:prstGeom>
          <a:solidFill>
            <a:srgbClr val="CC9900"/>
          </a:solidFill>
          <a:ln w="12700">
            <a:solidFill>
              <a:schemeClr val="tx1"/>
            </a:solidFill>
            <a:miter lim="800000"/>
            <a:headEnd/>
            <a:tailEnd/>
          </a:ln>
          <a:effectLst>
            <a:outerShdw dist="135003" dir="2471156" algn="ctr" rotWithShape="0">
              <a:srgbClr val="DDDDDD"/>
            </a:outerShdw>
          </a:effectLst>
        </p:spPr>
        <p:txBody>
          <a:bodyPr lIns="274320" anchor="ctr"/>
          <a:lstStyle/>
          <a:p>
            <a:pPr marL="457200" indent="-457200">
              <a:lnSpc>
                <a:spcPct val="90000"/>
              </a:lnSpc>
              <a:spcBef>
                <a:spcPct val="50000"/>
              </a:spcBef>
              <a:defRPr/>
            </a:pPr>
            <a:r>
              <a:rPr lang="en-US" sz="2400">
                <a:solidFill>
                  <a:srgbClr val="FFFFCC"/>
                </a:solidFill>
                <a:latin typeface="Arial" charset="0"/>
              </a:rPr>
              <a:t>Choices for dealing with inequity:</a:t>
            </a:r>
          </a:p>
          <a:p>
            <a:pPr marL="457200" indent="-457200">
              <a:lnSpc>
                <a:spcPct val="90000"/>
              </a:lnSpc>
              <a:spcBef>
                <a:spcPct val="50000"/>
              </a:spcBef>
              <a:buFontTx/>
              <a:buAutoNum type="arabicPeriod"/>
              <a:defRPr/>
            </a:pPr>
            <a:r>
              <a:rPr lang="en-US" sz="2400">
                <a:solidFill>
                  <a:schemeClr val="bg1"/>
                </a:solidFill>
                <a:latin typeface="Arial" charset="0"/>
              </a:rPr>
              <a:t>Change inputs (slack off)</a:t>
            </a:r>
          </a:p>
          <a:p>
            <a:pPr marL="457200" indent="-457200">
              <a:lnSpc>
                <a:spcPct val="90000"/>
              </a:lnSpc>
              <a:spcBef>
                <a:spcPct val="50000"/>
              </a:spcBef>
              <a:buFontTx/>
              <a:buAutoNum type="arabicPeriod"/>
              <a:defRPr/>
            </a:pPr>
            <a:r>
              <a:rPr lang="en-US" sz="2400">
                <a:solidFill>
                  <a:schemeClr val="bg1"/>
                </a:solidFill>
                <a:latin typeface="Arial" charset="0"/>
              </a:rPr>
              <a:t>Change outcomes (increase output)</a:t>
            </a:r>
          </a:p>
          <a:p>
            <a:pPr marL="457200" indent="-457200">
              <a:lnSpc>
                <a:spcPct val="90000"/>
              </a:lnSpc>
              <a:spcBef>
                <a:spcPct val="50000"/>
              </a:spcBef>
              <a:buFontTx/>
              <a:buAutoNum type="arabicPeriod"/>
              <a:defRPr/>
            </a:pPr>
            <a:r>
              <a:rPr lang="en-US" sz="2400">
                <a:solidFill>
                  <a:schemeClr val="bg1"/>
                </a:solidFill>
                <a:latin typeface="Arial" charset="0"/>
              </a:rPr>
              <a:t>Distort/change perceptions of self</a:t>
            </a:r>
          </a:p>
          <a:p>
            <a:pPr marL="457200" indent="-457200">
              <a:lnSpc>
                <a:spcPct val="90000"/>
              </a:lnSpc>
              <a:spcBef>
                <a:spcPct val="50000"/>
              </a:spcBef>
              <a:buFontTx/>
              <a:buAutoNum type="arabicPeriod"/>
              <a:defRPr/>
            </a:pPr>
            <a:r>
              <a:rPr lang="en-US" sz="2400">
                <a:solidFill>
                  <a:schemeClr val="bg1"/>
                </a:solidFill>
                <a:latin typeface="Arial" charset="0"/>
              </a:rPr>
              <a:t>Distort/change perceptions of others</a:t>
            </a:r>
          </a:p>
          <a:p>
            <a:pPr marL="457200" indent="-457200">
              <a:lnSpc>
                <a:spcPct val="90000"/>
              </a:lnSpc>
              <a:spcBef>
                <a:spcPct val="50000"/>
              </a:spcBef>
              <a:buFontTx/>
              <a:buAutoNum type="arabicPeriod"/>
              <a:defRPr/>
            </a:pPr>
            <a:r>
              <a:rPr lang="en-US" sz="2400">
                <a:solidFill>
                  <a:schemeClr val="bg1"/>
                </a:solidFill>
                <a:latin typeface="Arial" charset="0"/>
              </a:rPr>
              <a:t>Choose a different referent person</a:t>
            </a:r>
          </a:p>
          <a:p>
            <a:pPr marL="457200" indent="-457200">
              <a:lnSpc>
                <a:spcPct val="90000"/>
              </a:lnSpc>
              <a:spcBef>
                <a:spcPct val="50000"/>
              </a:spcBef>
              <a:buFontTx/>
              <a:buAutoNum type="arabicPeriod"/>
              <a:defRPr/>
            </a:pPr>
            <a:r>
              <a:rPr lang="en-US" sz="2400">
                <a:solidFill>
                  <a:schemeClr val="bg1"/>
                </a:solidFill>
                <a:latin typeface="Arial" charset="0"/>
              </a:rPr>
              <a:t>Leave the field (quit the job)</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94243"/>
                                        </p:tgtEl>
                                        <p:attrNameLst>
                                          <p:attrName>style.visibility</p:attrName>
                                        </p:attrNameLst>
                                      </p:cBhvr>
                                      <p:to>
                                        <p:strVal val="visible"/>
                                      </p:to>
                                    </p:set>
                                    <p:animEffect transition="in" filter="box(in)">
                                      <p:cBhvr>
                                        <p:cTn id="7" dur="500"/>
                                        <p:tgtEl>
                                          <p:spTgt spid="394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270338" name="Rectangle 2"/>
          <p:cNvSpPr>
            <a:spLocks noGrp="1" noChangeArrowheads="1"/>
          </p:cNvSpPr>
          <p:nvPr>
            <p:ph type="title"/>
          </p:nvPr>
        </p:nvSpPr>
        <p:spPr>
          <a:solidFill>
            <a:srgbClr val="CC6600"/>
          </a:solidFill>
        </p:spPr>
        <p:txBody>
          <a:bodyPr/>
          <a:lstStyle/>
          <a:p>
            <a:pPr eaLnBrk="1" hangingPunct="1">
              <a:defRPr/>
            </a:pPr>
            <a:r>
              <a:rPr lang="en-US"/>
              <a:t>Justice and Equity Theory</a:t>
            </a:r>
          </a:p>
        </p:txBody>
      </p:sp>
      <p:pic>
        <p:nvPicPr>
          <p:cNvPr id="12292" name="Picture 7"/>
          <p:cNvPicPr>
            <a:picLocks noChangeAspect="1" noChangeArrowheads="1"/>
          </p:cNvPicPr>
          <p:nvPr/>
        </p:nvPicPr>
        <p:blipFill>
          <a:blip r:embed="rId3"/>
          <a:srcRect/>
          <a:stretch>
            <a:fillRect/>
          </a:stretch>
        </p:blipFill>
        <p:spPr bwMode="auto">
          <a:xfrm>
            <a:off x="0" y="1219200"/>
            <a:ext cx="8534400" cy="541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13315" name="Line 3"/>
          <p:cNvSpPr>
            <a:spLocks noChangeShapeType="1"/>
          </p:cNvSpPr>
          <p:nvPr/>
        </p:nvSpPr>
        <p:spPr bwMode="auto">
          <a:xfrm>
            <a:off x="2590800" y="3962400"/>
            <a:ext cx="3505200" cy="0"/>
          </a:xfrm>
          <a:prstGeom prst="line">
            <a:avLst/>
          </a:prstGeom>
          <a:noFill/>
          <a:ln w="38100">
            <a:solidFill>
              <a:srgbClr val="CC6600"/>
            </a:solidFill>
            <a:round/>
            <a:headEnd/>
            <a:tailEnd/>
          </a:ln>
        </p:spPr>
        <p:txBody>
          <a:bodyPr/>
          <a:lstStyle/>
          <a:p>
            <a:endParaRPr lang="en-US"/>
          </a:p>
        </p:txBody>
      </p:sp>
      <p:sp>
        <p:nvSpPr>
          <p:cNvPr id="13316" name="Text Box 5"/>
          <p:cNvSpPr txBox="1">
            <a:spLocks noChangeArrowheads="1"/>
          </p:cNvSpPr>
          <p:nvPr/>
        </p:nvSpPr>
        <p:spPr bwMode="auto">
          <a:xfrm>
            <a:off x="228600" y="1066800"/>
            <a:ext cx="4343400" cy="2282825"/>
          </a:xfrm>
          <a:prstGeom prst="rect">
            <a:avLst/>
          </a:prstGeom>
          <a:noFill/>
          <a:ln w="9525">
            <a:noFill/>
            <a:miter lim="800000"/>
            <a:headEnd/>
            <a:tailEnd/>
          </a:ln>
        </p:spPr>
        <p:txBody>
          <a:bodyPr>
            <a:spAutoFit/>
          </a:bodyPr>
          <a:lstStyle/>
          <a:p>
            <a:pPr algn="ctr">
              <a:spcBef>
                <a:spcPct val="50000"/>
              </a:spcBef>
            </a:pPr>
            <a:r>
              <a:rPr lang="en-US" sz="2400"/>
              <a:t>Distributive Justice</a:t>
            </a:r>
          </a:p>
          <a:p>
            <a:pPr algn="ctr">
              <a:spcBef>
                <a:spcPct val="50000"/>
              </a:spcBef>
            </a:pPr>
            <a:r>
              <a:rPr lang="en-US" sz="2400" b="0">
                <a:latin typeface="Tahoma" pitchFamily="34" charset="0"/>
              </a:rPr>
              <a:t>Perceived fairness of the outcome (the final distribution). </a:t>
            </a:r>
          </a:p>
          <a:p>
            <a:pPr algn="ctr">
              <a:spcBef>
                <a:spcPct val="50000"/>
              </a:spcBef>
            </a:pPr>
            <a:r>
              <a:rPr lang="en-US" sz="2400" b="0">
                <a:latin typeface="Tahoma" pitchFamily="34" charset="0"/>
              </a:rPr>
              <a:t>“Who got what?”</a:t>
            </a:r>
          </a:p>
        </p:txBody>
      </p:sp>
      <p:sp>
        <p:nvSpPr>
          <p:cNvPr id="13317" name="Text Box 6"/>
          <p:cNvSpPr txBox="1">
            <a:spLocks noChangeArrowheads="1"/>
          </p:cNvSpPr>
          <p:nvPr/>
        </p:nvSpPr>
        <p:spPr bwMode="auto">
          <a:xfrm>
            <a:off x="5105400" y="1066800"/>
            <a:ext cx="3657600" cy="2830513"/>
          </a:xfrm>
          <a:prstGeom prst="rect">
            <a:avLst/>
          </a:prstGeom>
          <a:noFill/>
          <a:ln w="9525">
            <a:noFill/>
            <a:miter lim="800000"/>
            <a:headEnd/>
            <a:tailEnd/>
          </a:ln>
        </p:spPr>
        <p:txBody>
          <a:bodyPr>
            <a:spAutoFit/>
          </a:bodyPr>
          <a:lstStyle/>
          <a:p>
            <a:pPr algn="ctr">
              <a:spcBef>
                <a:spcPct val="50000"/>
              </a:spcBef>
            </a:pPr>
            <a:r>
              <a:rPr lang="en-US" sz="2400"/>
              <a:t>Procedural Justice</a:t>
            </a:r>
          </a:p>
          <a:p>
            <a:pPr algn="ctr">
              <a:spcBef>
                <a:spcPct val="50000"/>
              </a:spcBef>
            </a:pPr>
            <a:r>
              <a:rPr lang="en-US" sz="2400" b="0">
                <a:latin typeface="Tahoma" pitchFamily="34" charset="0"/>
              </a:rPr>
              <a:t>The perceived fairness of the </a:t>
            </a:r>
            <a:r>
              <a:rPr lang="en-US" sz="2400" b="0" u="sng">
                <a:latin typeface="Tahoma" pitchFamily="34" charset="0"/>
              </a:rPr>
              <a:t>process</a:t>
            </a:r>
            <a:r>
              <a:rPr lang="en-US" sz="2400" b="0">
                <a:latin typeface="Tahoma" pitchFamily="34" charset="0"/>
              </a:rPr>
              <a:t> used to determine the outcome (the final distribution). “How was who gets what decided?”</a:t>
            </a:r>
          </a:p>
        </p:txBody>
      </p:sp>
      <p:sp>
        <p:nvSpPr>
          <p:cNvPr id="13318" name="Text Box 8"/>
          <p:cNvSpPr txBox="1">
            <a:spLocks noChangeArrowheads="1"/>
          </p:cNvSpPr>
          <p:nvPr/>
        </p:nvSpPr>
        <p:spPr bwMode="auto">
          <a:xfrm>
            <a:off x="2438400" y="4038600"/>
            <a:ext cx="3657600" cy="2282825"/>
          </a:xfrm>
          <a:prstGeom prst="rect">
            <a:avLst/>
          </a:prstGeom>
          <a:noFill/>
          <a:ln w="9525">
            <a:noFill/>
            <a:miter lim="800000"/>
            <a:headEnd/>
            <a:tailEnd/>
          </a:ln>
        </p:spPr>
        <p:txBody>
          <a:bodyPr>
            <a:spAutoFit/>
          </a:bodyPr>
          <a:lstStyle/>
          <a:p>
            <a:pPr algn="ctr">
              <a:spcBef>
                <a:spcPct val="50000"/>
              </a:spcBef>
            </a:pPr>
            <a:r>
              <a:rPr lang="en-US" sz="2400"/>
              <a:t>Interactional Justice</a:t>
            </a:r>
          </a:p>
          <a:p>
            <a:pPr algn="ctr">
              <a:spcBef>
                <a:spcPct val="50000"/>
              </a:spcBef>
            </a:pPr>
            <a:r>
              <a:rPr lang="en-US" sz="2400" b="0">
                <a:latin typeface="Tahoma" pitchFamily="34" charset="0"/>
              </a:rPr>
              <a:t>The degree to which one is treated with dignity and respect.</a:t>
            </a:r>
          </a:p>
          <a:p>
            <a:pPr algn="ctr">
              <a:spcBef>
                <a:spcPct val="50000"/>
              </a:spcBef>
            </a:pPr>
            <a:r>
              <a:rPr lang="en-US" sz="2400" b="0">
                <a:latin typeface="Tahoma" pitchFamily="34" charset="0"/>
              </a:rPr>
              <a:t>“Was I treated well?” </a:t>
            </a:r>
          </a:p>
        </p:txBody>
      </p:sp>
      <p:sp>
        <p:nvSpPr>
          <p:cNvPr id="396297" name="Rectangle 9"/>
          <p:cNvSpPr>
            <a:spLocks noGrp="1" noChangeArrowheads="1"/>
          </p:cNvSpPr>
          <p:nvPr>
            <p:ph type="title"/>
          </p:nvPr>
        </p:nvSpPr>
        <p:spPr>
          <a:xfrm>
            <a:off x="685800" y="152400"/>
            <a:ext cx="7772400" cy="685800"/>
          </a:xfrm>
          <a:solidFill>
            <a:srgbClr val="CC6600"/>
          </a:solidFill>
        </p:spPr>
        <p:txBody>
          <a:bodyPr>
            <a:normAutofit fontScale="90000"/>
          </a:bodyPr>
          <a:lstStyle/>
          <a:p>
            <a:pPr algn="ctr" eaLnBrk="1" hangingPunct="1">
              <a:defRPr/>
            </a:pPr>
            <a:r>
              <a:rPr lang="en-US"/>
              <a:t>Three types of Justice </a:t>
            </a:r>
          </a:p>
        </p:txBody>
      </p:sp>
    </p:spTree>
  </p:cSld>
  <p:clrMapOvr>
    <a:masterClrMapping/>
  </p:clrMapOvr>
  <p:transition>
    <p:cut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316421" name="Text Box 5"/>
          <p:cNvSpPr txBox="1">
            <a:spLocks noChangeArrowheads="1"/>
          </p:cNvSpPr>
          <p:nvPr/>
        </p:nvSpPr>
        <p:spPr bwMode="blackWhite">
          <a:xfrm>
            <a:off x="3124200" y="2286000"/>
            <a:ext cx="2921000" cy="911225"/>
          </a:xfrm>
          <a:prstGeom prst="rect">
            <a:avLst/>
          </a:prstGeom>
          <a:solidFill>
            <a:srgbClr val="006699"/>
          </a:solidFill>
          <a:ln w="12700">
            <a:solidFill>
              <a:schemeClr val="tx1"/>
            </a:solidFill>
            <a:miter lim="800000"/>
            <a:headEnd/>
            <a:tailEnd/>
          </a:ln>
          <a:effectLst/>
        </p:spPr>
        <p:txBody>
          <a:bodyPr anchor="ctr" anchorCtr="1"/>
          <a:lstStyle/>
          <a:p>
            <a:pPr algn="ctr">
              <a:spcBef>
                <a:spcPct val="50000"/>
              </a:spcBef>
              <a:defRPr/>
            </a:pPr>
            <a:r>
              <a:rPr lang="en-US" sz="2000">
                <a:solidFill>
                  <a:schemeClr val="bg1"/>
                </a:solidFill>
                <a:effectLst>
                  <a:outerShdw blurRad="38100" dist="38100" dir="2700000" algn="tl">
                    <a:srgbClr val="000000"/>
                  </a:outerShdw>
                </a:effectLst>
                <a:latin typeface="Tahoma" pitchFamily="34" charset="0"/>
              </a:rPr>
              <a:t>Ethical Values and Behaviors of Leaders</a:t>
            </a:r>
          </a:p>
        </p:txBody>
      </p:sp>
      <p:pic>
        <p:nvPicPr>
          <p:cNvPr id="14340" name="Picture 6"/>
          <p:cNvPicPr>
            <a:picLocks noChangeAspect="1" noChangeArrowheads="1"/>
          </p:cNvPicPr>
          <p:nvPr/>
        </p:nvPicPr>
        <p:blipFill>
          <a:blip r:embed="rId3"/>
          <a:srcRect/>
          <a:stretch>
            <a:fillRect/>
          </a:stretch>
        </p:blipFill>
        <p:spPr bwMode="auto">
          <a:xfrm>
            <a:off x="762000" y="685800"/>
            <a:ext cx="7446963" cy="3248025"/>
          </a:xfrm>
          <a:prstGeom prst="rect">
            <a:avLst/>
          </a:prstGeom>
          <a:noFill/>
          <a:ln w="9525">
            <a:noFill/>
            <a:miter lim="800000"/>
            <a:headEnd/>
            <a:tailEnd/>
          </a:ln>
        </p:spPr>
      </p:pic>
      <p:sp>
        <p:nvSpPr>
          <p:cNvPr id="14341" name="Text Box 7"/>
          <p:cNvSpPr txBox="1">
            <a:spLocks noChangeArrowheads="1"/>
          </p:cNvSpPr>
          <p:nvPr/>
        </p:nvSpPr>
        <p:spPr bwMode="auto">
          <a:xfrm>
            <a:off x="228600" y="3276600"/>
            <a:ext cx="7924800" cy="3200400"/>
          </a:xfrm>
          <a:prstGeom prst="rect">
            <a:avLst/>
          </a:prstGeom>
          <a:noFill/>
          <a:ln w="9525">
            <a:noFill/>
            <a:miter lim="800000"/>
            <a:headEnd/>
            <a:tailEnd/>
          </a:ln>
        </p:spPr>
        <p:txBody>
          <a:bodyPr>
            <a:spAutoFit/>
          </a:bodyPr>
          <a:lstStyle/>
          <a:p>
            <a:pPr marL="457200" indent="-457200">
              <a:spcBef>
                <a:spcPct val="50000"/>
              </a:spcBef>
            </a:pPr>
            <a:r>
              <a:rPr lang="en-US" sz="2400">
                <a:solidFill>
                  <a:srgbClr val="CC6600"/>
                </a:solidFill>
              </a:rPr>
              <a:t>Bottom line</a:t>
            </a:r>
          </a:p>
          <a:p>
            <a:pPr marL="457200" indent="-457200">
              <a:spcBef>
                <a:spcPct val="50000"/>
              </a:spcBef>
              <a:buFontTx/>
              <a:buChar char="•"/>
            </a:pPr>
            <a:r>
              <a:rPr lang="en-US" sz="2000"/>
              <a:t>All three links between the boxes must be intact or motivation will not occur. Thus,  </a:t>
            </a:r>
          </a:p>
          <a:p>
            <a:pPr marL="914400" lvl="1" indent="-457200">
              <a:spcBef>
                <a:spcPct val="50000"/>
              </a:spcBef>
              <a:buFontTx/>
              <a:buChar char="•"/>
            </a:pPr>
            <a:r>
              <a:rPr lang="en-US" sz="2000"/>
              <a:t>Individuals must feel that if they try, they can perform</a:t>
            </a:r>
          </a:p>
          <a:p>
            <a:pPr marL="457200" indent="-457200" algn="ctr"/>
            <a:r>
              <a:rPr lang="en-US" sz="2000" i="1">
                <a:solidFill>
                  <a:srgbClr val="CC6600"/>
                </a:solidFill>
              </a:rPr>
              <a:t>And</a:t>
            </a:r>
          </a:p>
          <a:p>
            <a:pPr marL="914400" lvl="1" indent="-457200">
              <a:buFontTx/>
              <a:buChar char="•"/>
            </a:pPr>
            <a:r>
              <a:rPr lang="en-US" sz="2000"/>
              <a:t>If they perform, they will be rewarded</a:t>
            </a:r>
          </a:p>
          <a:p>
            <a:pPr marL="457200" indent="-457200" algn="ctr"/>
            <a:r>
              <a:rPr lang="en-US" sz="2000" i="1">
                <a:solidFill>
                  <a:srgbClr val="CC6600"/>
                </a:solidFill>
              </a:rPr>
              <a:t>And</a:t>
            </a:r>
          </a:p>
          <a:p>
            <a:pPr marL="914400" lvl="1" indent="-457200">
              <a:buFontTx/>
              <a:buChar char="•"/>
            </a:pPr>
            <a:r>
              <a:rPr lang="en-US" sz="2000"/>
              <a:t>When they are rewarded, the reward will be something they care about </a:t>
            </a:r>
          </a:p>
        </p:txBody>
      </p:sp>
      <p:sp>
        <p:nvSpPr>
          <p:cNvPr id="316425" name="Rectangle 9"/>
          <p:cNvSpPr>
            <a:spLocks noGrp="1" noChangeArrowheads="1"/>
          </p:cNvSpPr>
          <p:nvPr>
            <p:ph type="title"/>
          </p:nvPr>
        </p:nvSpPr>
        <p:spPr>
          <a:xfrm>
            <a:off x="685800" y="152400"/>
            <a:ext cx="7772400" cy="685800"/>
          </a:xfrm>
          <a:solidFill>
            <a:srgbClr val="CC6600"/>
          </a:solidFill>
        </p:spPr>
        <p:txBody>
          <a:bodyPr>
            <a:normAutofit fontScale="90000"/>
          </a:bodyPr>
          <a:lstStyle/>
          <a:p>
            <a:pPr algn="ctr" eaLnBrk="1" hangingPunct="1">
              <a:defRPr/>
            </a:pPr>
            <a:r>
              <a:rPr lang="en-US"/>
              <a:t/>
            </a:r>
            <a:br>
              <a:rPr lang="en-US"/>
            </a:br>
            <a:r>
              <a:rPr lang="en-US"/>
              <a:t>Expectancy Theory</a:t>
            </a:r>
            <a:br>
              <a:rPr lang="en-US"/>
            </a:b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16421"/>
                                        </p:tgtEl>
                                        <p:attrNameLst>
                                          <p:attrName>style.visibility</p:attrName>
                                        </p:attrNameLst>
                                      </p:cBhvr>
                                      <p:to>
                                        <p:strVal val="visible"/>
                                      </p:to>
                                    </p:set>
                                    <p:animEffect transition="in" filter="box(in)">
                                      <p:cBhvr>
                                        <p:cTn id="7" dur="500"/>
                                        <p:tgtEl>
                                          <p:spTgt spid="316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21"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3"/>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15363"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347139" name="Rectangle 3"/>
          <p:cNvSpPr>
            <a:spLocks noChangeArrowheads="1"/>
          </p:cNvSpPr>
          <p:nvPr/>
        </p:nvSpPr>
        <p:spPr bwMode="auto">
          <a:xfrm>
            <a:off x="4572000" y="1219200"/>
            <a:ext cx="4191000" cy="2209800"/>
          </a:xfrm>
          <a:prstGeom prst="rect">
            <a:avLst/>
          </a:prstGeom>
          <a:noFill/>
          <a:ln w="9525">
            <a:noFill/>
            <a:miter lim="800000"/>
            <a:headEnd/>
            <a:tailEnd/>
          </a:ln>
          <a:effec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347140" name="Rectangle 4"/>
          <p:cNvSpPr>
            <a:spLocks noGrp="1" noChangeArrowheads="1"/>
          </p:cNvSpPr>
          <p:nvPr>
            <p:ph type="body" idx="1"/>
          </p:nvPr>
        </p:nvSpPr>
        <p:spPr>
          <a:xfrm>
            <a:off x="1143000" y="1295400"/>
            <a:ext cx="6553200" cy="2116138"/>
          </a:xfrm>
        </p:spPr>
        <p:txBody>
          <a:bodyPr lIns="90488" tIns="44450" rIns="90488" bIns="44450">
            <a:normAutofit fontScale="77500" lnSpcReduction="20000"/>
          </a:bodyPr>
          <a:lstStyle/>
          <a:p>
            <a:pPr marL="401638" indent="-401638" eaLnBrk="1" hangingPunct="1">
              <a:lnSpc>
                <a:spcPct val="160000"/>
              </a:lnSpc>
              <a:buFont typeface="Wingdings" pitchFamily="2" charset="2"/>
              <a:buNone/>
              <a:defRPr/>
            </a:pPr>
            <a:r>
              <a:rPr lang="en-US" sz="1200" b="0" i="1" dirty="0">
                <a:effectLst>
                  <a:outerShdw blurRad="38100" dist="38100" dir="2700000" algn="tl">
                    <a:srgbClr val="C0C0C0"/>
                  </a:outerShdw>
                </a:effectLst>
              </a:rPr>
              <a:t>	 </a:t>
            </a:r>
            <a:r>
              <a:rPr lang="en-US" sz="2800" i="1" dirty="0">
                <a:cs typeface="Times New Roman" pitchFamily="18" charset="0"/>
              </a:rPr>
              <a:t>Elizabeth’s boss starts out the day each morning saying, “Bet you wish you didn’t have to be here, huh?” Knowing this, which theory gives us insight as to why Elizabeth may not be motivated at work? </a:t>
            </a:r>
            <a:endParaRPr lang="en-US" sz="2800" b="0" i="1" dirty="0">
              <a:effectLst>
                <a:outerShdw blurRad="38100" dist="38100" dir="2700000" algn="tl">
                  <a:srgbClr val="C0C0C0"/>
                </a:outerShdw>
              </a:effectLst>
            </a:endParaRPr>
          </a:p>
        </p:txBody>
      </p:sp>
      <p:sp>
        <p:nvSpPr>
          <p:cNvPr id="15366" name="Text Box 6"/>
          <p:cNvSpPr txBox="1">
            <a:spLocks noChangeArrowheads="1"/>
          </p:cNvSpPr>
          <p:nvPr/>
        </p:nvSpPr>
        <p:spPr bwMode="auto">
          <a:xfrm>
            <a:off x="0" y="0"/>
            <a:ext cx="86106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Check-Up:  Motivation</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3"/>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16387"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421891" name="Rectangle 3"/>
          <p:cNvSpPr>
            <a:spLocks noChangeArrowheads="1"/>
          </p:cNvSpPr>
          <p:nvPr/>
        </p:nvSpPr>
        <p:spPr bwMode="auto">
          <a:xfrm>
            <a:off x="4572000" y="1219200"/>
            <a:ext cx="4191000" cy="2209800"/>
          </a:xfrm>
          <a:prstGeom prst="rect">
            <a:avLst/>
          </a:prstGeom>
          <a:noFill/>
          <a:ln w="9525">
            <a:noFill/>
            <a:miter lim="800000"/>
            <a:headEnd/>
            <a:tailEnd/>
          </a:ln>
          <a:effec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421892" name="Rectangle 4"/>
          <p:cNvSpPr>
            <a:spLocks noGrp="1" noChangeArrowheads="1"/>
          </p:cNvSpPr>
          <p:nvPr>
            <p:ph type="body" idx="1"/>
          </p:nvPr>
        </p:nvSpPr>
        <p:spPr>
          <a:xfrm>
            <a:off x="1371600" y="2362200"/>
            <a:ext cx="6553200" cy="2116138"/>
          </a:xfrm>
        </p:spPr>
        <p:txBody>
          <a:bodyPr lIns="90488" tIns="44450" rIns="90488" bIns="44450">
            <a:normAutofit lnSpcReduction="10000"/>
          </a:bodyPr>
          <a:lstStyle/>
          <a:p>
            <a:pPr marL="401638" indent="-401638" eaLnBrk="1" hangingPunct="1">
              <a:lnSpc>
                <a:spcPct val="160000"/>
              </a:lnSpc>
              <a:buFont typeface="Wingdings" pitchFamily="2" charset="2"/>
              <a:buNone/>
              <a:defRPr/>
            </a:pPr>
            <a:r>
              <a:rPr lang="en-US" sz="1200" b="0" i="1" dirty="0">
                <a:effectLst>
                  <a:outerShdw blurRad="38100" dist="38100" dir="2700000" algn="tl">
                    <a:srgbClr val="C0C0C0"/>
                  </a:outerShdw>
                </a:effectLst>
              </a:rPr>
              <a:t>	 </a:t>
            </a:r>
            <a:r>
              <a:rPr lang="en-US" sz="2800" i="1" dirty="0">
                <a:cs typeface="Times New Roman" pitchFamily="18" charset="0"/>
              </a:rPr>
              <a:t>Elizabeth’s boss my well be a Theory X manager, as s/he assumes employees don’t like work and/or want to be there.  </a:t>
            </a:r>
            <a:endParaRPr lang="en-US" sz="2800" b="0" i="1" dirty="0">
              <a:effectLst>
                <a:outerShdw blurRad="38100" dist="38100" dir="2700000" algn="tl">
                  <a:srgbClr val="C0C0C0"/>
                </a:outerShdw>
              </a:effectLst>
            </a:endParaRPr>
          </a:p>
        </p:txBody>
      </p:sp>
      <p:sp>
        <p:nvSpPr>
          <p:cNvPr id="16390" name="Text Box 5"/>
          <p:cNvSpPr txBox="1">
            <a:spLocks noChangeArrowheads="1"/>
          </p:cNvSpPr>
          <p:nvPr/>
        </p:nvSpPr>
        <p:spPr bwMode="auto">
          <a:xfrm>
            <a:off x="304800" y="381000"/>
            <a:ext cx="86106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Check-Up:  Motivation</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1"/>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357378" name="Rectangle 2"/>
          <p:cNvSpPr>
            <a:spLocks noChangeArrowheads="1"/>
          </p:cNvSpPr>
          <p:nvPr/>
        </p:nvSpPr>
        <p:spPr bwMode="auto">
          <a:xfrm>
            <a:off x="2133600" y="1752600"/>
            <a:ext cx="4724400" cy="4038600"/>
          </a:xfrm>
          <a:prstGeom prst="rect">
            <a:avLst/>
          </a:prstGeom>
          <a:solidFill>
            <a:srgbClr val="CC6600"/>
          </a:solidFill>
          <a:ln w="9525">
            <a:noFill/>
            <a:miter lim="800000"/>
            <a:headEnd/>
            <a:tailEnd/>
          </a:ln>
        </p:spPr>
        <p:txBody>
          <a:bodyPr lIns="90488" tIns="44450" rIns="90488" bIns="44450"/>
          <a:lstStyle/>
          <a:p>
            <a:pPr marL="401638" indent="-401638">
              <a:lnSpc>
                <a:spcPct val="130000"/>
              </a:lnSpc>
              <a:spcBef>
                <a:spcPct val="20000"/>
              </a:spcBef>
              <a:buClr>
                <a:schemeClr val="tx1"/>
              </a:buClr>
              <a:buFont typeface="Wingdings" pitchFamily="2" charset="2"/>
              <a:buNone/>
            </a:pPr>
            <a:r>
              <a:rPr lang="en-US" sz="2000" b="0">
                <a:solidFill>
                  <a:schemeClr val="bg2"/>
                </a:solidFill>
              </a:rPr>
              <a:t>     </a:t>
            </a:r>
            <a:r>
              <a:rPr lang="en-US" sz="2400" b="0"/>
              <a:t>If you study really hard and only get a B on an exam, but your classmate barely studies at all and gets an A, what theory will help explain why you feel less motivated to go to class? </a:t>
            </a:r>
            <a:endParaRPr lang="en-US" sz="2400" b="0">
              <a:cs typeface="Times New Roman" pitchFamily="18" charset="0"/>
            </a:endParaRPr>
          </a:p>
        </p:txBody>
      </p:sp>
      <p:sp>
        <p:nvSpPr>
          <p:cNvPr id="17412" name="Text Box 3"/>
          <p:cNvSpPr txBox="1">
            <a:spLocks noChangeArrowheads="1"/>
          </p:cNvSpPr>
          <p:nvPr/>
        </p:nvSpPr>
        <p:spPr bwMode="auto">
          <a:xfrm>
            <a:off x="914400" y="0"/>
            <a:ext cx="76962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rgbClr val="060606"/>
                </a:solidFill>
              </a:rPr>
              <a:t>Check-Up:  Motivation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57378"/>
                                        </p:tgtEl>
                                        <p:attrNameLst>
                                          <p:attrName>style.visibility</p:attrName>
                                        </p:attrNameLst>
                                      </p:cBhvr>
                                      <p:to>
                                        <p:strVal val="visible"/>
                                      </p:to>
                                    </p:set>
                                    <p:anim calcmode="lin" valueType="num">
                                      <p:cBhvr additive="base">
                                        <p:cTn id="7" dur="500" fill="hold"/>
                                        <p:tgtEl>
                                          <p:spTgt spid="357378"/>
                                        </p:tgtEl>
                                        <p:attrNameLst>
                                          <p:attrName>ppt_x</p:attrName>
                                        </p:attrNameLst>
                                      </p:cBhvr>
                                      <p:tavLst>
                                        <p:tav tm="0">
                                          <p:val>
                                            <p:strVal val="1+#ppt_w/2"/>
                                          </p:val>
                                        </p:tav>
                                        <p:tav tm="100000">
                                          <p:val>
                                            <p:strVal val="#ppt_x"/>
                                          </p:val>
                                        </p:tav>
                                      </p:tavLst>
                                    </p:anim>
                                    <p:anim calcmode="lin" valueType="num">
                                      <p:cBhvr additive="base">
                                        <p:cTn id="8" dur="500" fill="hold"/>
                                        <p:tgtEl>
                                          <p:spTgt spid="35737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arbrak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78"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3"/>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18435"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338947" name="Rectangle 3"/>
          <p:cNvSpPr>
            <a:spLocks noChangeArrowheads="1"/>
          </p:cNvSpPr>
          <p:nvPr/>
        </p:nvSpPr>
        <p:spPr bwMode="auto">
          <a:xfrm>
            <a:off x="4572000" y="1219200"/>
            <a:ext cx="4191000" cy="2209800"/>
          </a:xfrm>
          <a:prstGeom prst="rect">
            <a:avLst/>
          </a:prstGeom>
          <a:noFill/>
          <a:ln w="9525">
            <a:noFill/>
            <a:miter lim="800000"/>
            <a:headEnd/>
            <a:tailEnd/>
          </a:ln>
          <a:effec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338948" name="Rectangle 4"/>
          <p:cNvSpPr>
            <a:spLocks noGrp="1" noChangeArrowheads="1"/>
          </p:cNvSpPr>
          <p:nvPr>
            <p:ph type="body" idx="1"/>
          </p:nvPr>
        </p:nvSpPr>
        <p:spPr>
          <a:xfrm>
            <a:off x="1295400" y="1066800"/>
            <a:ext cx="6324600" cy="2116138"/>
          </a:xfrm>
          <a:solidFill>
            <a:srgbClr val="CC6600"/>
          </a:solidFill>
        </p:spPr>
        <p:txBody>
          <a:bodyPr lIns="90488" tIns="44450" rIns="90488" bIns="44450"/>
          <a:lstStyle/>
          <a:p>
            <a:pPr marL="401638" indent="-401638" eaLnBrk="1" hangingPunct="1">
              <a:lnSpc>
                <a:spcPct val="160000"/>
              </a:lnSpc>
              <a:buFont typeface="Wingdings" pitchFamily="2" charset="2"/>
              <a:buNone/>
              <a:defRPr/>
            </a:pPr>
            <a:r>
              <a:rPr lang="en-US" sz="1200" b="0" dirty="0">
                <a:solidFill>
                  <a:srgbClr val="FF0000"/>
                </a:solidFill>
                <a:effectLst>
                  <a:outerShdw blurRad="38100" dist="38100" dir="2700000" algn="tl">
                    <a:srgbClr val="000000"/>
                  </a:outerShdw>
                </a:effectLst>
              </a:rPr>
              <a:t>        </a:t>
            </a:r>
            <a:r>
              <a:rPr lang="en-US" sz="2000" b="0" dirty="0">
                <a:cs typeface="Times New Roman" pitchFamily="18" charset="0"/>
              </a:rPr>
              <a:t>What theory would say that this man, who knows he works hard and is performing well, will be motivated by a gym membership for being a high performer? </a:t>
            </a:r>
          </a:p>
        </p:txBody>
      </p:sp>
      <p:sp>
        <p:nvSpPr>
          <p:cNvPr id="18438" name="Text Box 7"/>
          <p:cNvSpPr txBox="1">
            <a:spLocks noChangeArrowheads="1"/>
          </p:cNvSpPr>
          <p:nvPr/>
        </p:nvSpPr>
        <p:spPr bwMode="auto">
          <a:xfrm>
            <a:off x="762000" y="0"/>
            <a:ext cx="72390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Motivation </a:t>
            </a:r>
          </a:p>
        </p:txBody>
      </p:sp>
      <p:pic>
        <p:nvPicPr>
          <p:cNvPr id="18439" name="Picture 8"/>
          <p:cNvPicPr>
            <a:picLocks noChangeAspect="1" noChangeArrowheads="1"/>
          </p:cNvPicPr>
          <p:nvPr/>
        </p:nvPicPr>
        <p:blipFill>
          <a:blip r:embed="rId3"/>
          <a:srcRect/>
          <a:stretch>
            <a:fillRect/>
          </a:stretch>
        </p:blipFill>
        <p:spPr bwMode="auto">
          <a:xfrm>
            <a:off x="3200400" y="3268663"/>
            <a:ext cx="2868613" cy="35893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1"/>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19459" name="Text Box 2"/>
          <p:cNvSpPr txBox="1">
            <a:spLocks noChangeArrowheads="1"/>
          </p:cNvSpPr>
          <p:nvPr/>
        </p:nvSpPr>
        <p:spPr bwMode="auto">
          <a:xfrm>
            <a:off x="1676400" y="1828800"/>
            <a:ext cx="5257800" cy="3260725"/>
          </a:xfrm>
          <a:prstGeom prst="rect">
            <a:avLst/>
          </a:prstGeom>
          <a:solidFill>
            <a:srgbClr val="CC6600"/>
          </a:solidFill>
          <a:ln w="9525">
            <a:noFill/>
            <a:miter lim="800000"/>
            <a:headEnd/>
            <a:tailEnd/>
          </a:ln>
        </p:spPr>
        <p:txBody>
          <a:bodyPr>
            <a:spAutoFit/>
          </a:bodyPr>
          <a:lstStyle/>
          <a:p>
            <a:pPr>
              <a:spcBef>
                <a:spcPct val="50000"/>
              </a:spcBef>
            </a:pPr>
            <a:r>
              <a:rPr lang="en-US" sz="3200"/>
              <a:t>Expectancy Theory.  </a:t>
            </a:r>
          </a:p>
          <a:p>
            <a:pPr>
              <a:spcBef>
                <a:spcPct val="50000"/>
              </a:spcBef>
            </a:pPr>
            <a:r>
              <a:rPr lang="en-US" sz="3200"/>
              <a:t>Would a gym membership be considered a motivator or hygiene factor, according to Herzberg?  Discuss with a classmate.  </a:t>
            </a:r>
          </a:p>
        </p:txBody>
      </p:sp>
      <p:sp>
        <p:nvSpPr>
          <p:cNvPr id="19460" name="Text Box 3"/>
          <p:cNvSpPr txBox="1">
            <a:spLocks noChangeArrowheads="1"/>
          </p:cNvSpPr>
          <p:nvPr/>
        </p:nvSpPr>
        <p:spPr bwMode="auto">
          <a:xfrm>
            <a:off x="762000" y="228600"/>
            <a:ext cx="72390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t>Chapter Check-Up:  Motivation</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1187</Words>
  <Application>Microsoft Office PowerPoint</Application>
  <PresentationFormat>On-screen Show (4:3)</PresentationFormat>
  <Paragraphs>206</Paragraphs>
  <Slides>30</Slides>
  <Notes>22</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Organizational Behavior</vt:lpstr>
      <vt:lpstr>Managing Motivation</vt:lpstr>
      <vt:lpstr>Recap Lecture 6</vt:lpstr>
      <vt:lpstr>Outline</vt:lpstr>
      <vt:lpstr>Goal-Setting Theory (Edwin Locke)</vt:lpstr>
      <vt:lpstr>Goal-Setting Theory (Edwin Locke)</vt:lpstr>
      <vt:lpstr> Goal Setting in Action: MBO Programs </vt:lpstr>
      <vt:lpstr>What is MBO?</vt:lpstr>
      <vt:lpstr>Cascading of Objectives</vt:lpstr>
      <vt:lpstr>Linking MBO and Goal-Setting Theory</vt:lpstr>
      <vt:lpstr>MBO and Goal Setting</vt:lpstr>
      <vt:lpstr>Why MBOs Fail</vt:lpstr>
      <vt:lpstr>Self-Efficacy</vt:lpstr>
      <vt:lpstr> Self-Efficacy and Goal Setting </vt:lpstr>
      <vt:lpstr>Four Ways of Increasing Self Efficacy (Bandura)</vt:lpstr>
      <vt:lpstr>Self-Efficacy</vt:lpstr>
      <vt:lpstr>Self-efficacy and Goal Setting</vt:lpstr>
      <vt:lpstr>Reinforcement Theory</vt:lpstr>
      <vt:lpstr>Reinforcement Theory</vt:lpstr>
      <vt:lpstr>Equity Theory</vt:lpstr>
      <vt:lpstr>Equity Theory (cont’d)</vt:lpstr>
      <vt:lpstr>Equity Theory (cont’d)</vt:lpstr>
      <vt:lpstr>Justice and Equity Theory</vt:lpstr>
      <vt:lpstr>Three types of Justice </vt:lpstr>
      <vt:lpstr> Expectancy Theory </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Behavior</dc:title>
  <dc:creator>Amna</dc:creator>
  <cp:lastModifiedBy>NTS</cp:lastModifiedBy>
  <cp:revision>6</cp:revision>
  <dcterms:created xsi:type="dcterms:W3CDTF">2014-04-13T10:54:48Z</dcterms:created>
  <dcterms:modified xsi:type="dcterms:W3CDTF">2014-04-14T08:46:03Z</dcterms:modified>
</cp:coreProperties>
</file>