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99" r:id="rId3"/>
    <p:sldId id="300" r:id="rId4"/>
    <p:sldId id="273" r:id="rId5"/>
    <p:sldId id="277" r:id="rId6"/>
    <p:sldId id="294" r:id="rId7"/>
    <p:sldId id="274" r:id="rId8"/>
    <p:sldId id="302" r:id="rId9"/>
    <p:sldId id="303" r:id="rId10"/>
    <p:sldId id="305" r:id="rId11"/>
    <p:sldId id="306" r:id="rId12"/>
    <p:sldId id="307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8" r:id="rId22"/>
    <p:sldId id="320" r:id="rId23"/>
    <p:sldId id="321" r:id="rId24"/>
    <p:sldId id="322" r:id="rId25"/>
    <p:sldId id="32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87D3D-5162-4BF0-B7B9-DFBDFD2C22CB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A40EE-6612-4FD8-B0B2-4CE0B2E983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07C2D-62AA-4A36-9F21-F070CDA98DDC}" type="datetimeFigureOut">
              <a:rPr lang="en-US" smtClean="0"/>
              <a:pPr/>
              <a:t>5/19/2014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1A6B0-AC6F-455F-810A-A2B5F9B26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862"/>
          </a:xfrm>
        </p:spPr>
        <p:txBody>
          <a:bodyPr/>
          <a:lstStyle/>
          <a:p>
            <a:r>
              <a:rPr lang="en-US" dirty="0" smtClean="0"/>
              <a:t>Organizational Behavior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755650" y="2924175"/>
            <a:ext cx="7931150" cy="3201988"/>
          </a:xfrm>
        </p:spPr>
        <p:txBody>
          <a:bodyPr/>
          <a:lstStyle/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endParaRPr lang="en-US" dirty="0" smtClean="0"/>
          </a:p>
          <a:p>
            <a:pPr algn="r">
              <a:buFontTx/>
              <a:buNone/>
            </a:pPr>
            <a:r>
              <a:rPr lang="en-US" smtClean="0"/>
              <a:t>Lecture 32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Forces for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Planned versus unplanned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Resistance to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Overcoming resistance to change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Approaches to managing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err="1" smtClean="0"/>
              <a:t>Lewin’s</a:t>
            </a:r>
            <a:r>
              <a:rPr lang="en-US" sz="2000" dirty="0" smtClean="0"/>
              <a:t> three step change model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err="1" smtClean="0"/>
              <a:t>Kotter’s</a:t>
            </a:r>
            <a:r>
              <a:rPr lang="en-US" sz="2000" dirty="0" smtClean="0"/>
              <a:t> eight step plan for implementing change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Organizational development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400" dirty="0" smtClean="0"/>
              <a:t>Creating culture for  change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Innovation</a:t>
            </a:r>
          </a:p>
          <a:p>
            <a:pPr marL="933450" lvl="1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sz="2000" dirty="0" smtClean="0"/>
              <a:t>Learning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Explain what is meant by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Discuss important factors that shape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Describe at least four specific ways in which  management can influence ethical behavior at work.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Employ fair disciplinary practices.</a:t>
            </a:r>
          </a:p>
          <a:p>
            <a:pPr marL="533400" indent="-533400">
              <a:spcBef>
                <a:spcPct val="60000"/>
              </a:spcBef>
              <a:buClr>
                <a:srgbClr val="FFCC66"/>
              </a:buClr>
              <a:buSzPct val="125000"/>
              <a:buFontTx/>
              <a:buAutoNum type="arabicPeriod"/>
              <a:tabLst>
                <a:tab pos="3200400" algn="r"/>
              </a:tabLst>
            </a:pPr>
            <a:r>
              <a:rPr lang="en-US" dirty="0" smtClean="0"/>
              <a:t>List at least four important factors in managing dismissals effectively.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Identify main functions of communication</a:t>
            </a:r>
          </a:p>
          <a:p>
            <a:r>
              <a:rPr lang="en-US" sz="2400" dirty="0" smtClean="0"/>
              <a:t>Describe the communication process and distinguish between formal and informal communication</a:t>
            </a:r>
          </a:p>
          <a:p>
            <a:r>
              <a:rPr lang="en-US" sz="2400" dirty="0" smtClean="0"/>
              <a:t>Contrast downward, upward and lateral communication and provide examples of each</a:t>
            </a:r>
          </a:p>
          <a:p>
            <a:r>
              <a:rPr lang="en-US" sz="2400" dirty="0" smtClean="0"/>
              <a:t>Contrast oral, written and non verbal communication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Contrast formal communication networks and the grapevine</a:t>
            </a:r>
          </a:p>
          <a:p>
            <a:r>
              <a:rPr lang="en-US" dirty="0" smtClean="0"/>
              <a:t>Analyze the advantages and challenges of electronic communication</a:t>
            </a:r>
          </a:p>
          <a:p>
            <a:r>
              <a:rPr lang="en-US" dirty="0" smtClean="0"/>
              <a:t>Show how channel richness underlies the choice of communication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Recap from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dirty="0" smtClean="0"/>
              <a:t>Identify common barriers to effective communication</a:t>
            </a:r>
          </a:p>
          <a:p>
            <a:r>
              <a:rPr lang="en-US" sz="2400" dirty="0" smtClean="0"/>
              <a:t>Show how to overcome potential barriers in cross-cultural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leadership</a:t>
            </a:r>
          </a:p>
          <a:p>
            <a:r>
              <a:rPr lang="en-US" dirty="0" smtClean="0"/>
              <a:t>Trait Theories of Leadership</a:t>
            </a:r>
          </a:p>
          <a:p>
            <a:pPr lvl="1"/>
            <a:r>
              <a:rPr lang="en-US" dirty="0" smtClean="0"/>
              <a:t>Big five personality model</a:t>
            </a:r>
          </a:p>
          <a:p>
            <a:pPr lvl="1"/>
            <a:r>
              <a:rPr lang="en-US" dirty="0" smtClean="0"/>
              <a:t>Limitations</a:t>
            </a:r>
          </a:p>
          <a:p>
            <a:r>
              <a:rPr lang="en-US" dirty="0" smtClean="0"/>
              <a:t>Behavioral Approaches to leadership</a:t>
            </a:r>
          </a:p>
          <a:p>
            <a:pPr lvl="1"/>
            <a:r>
              <a:rPr lang="en-US" dirty="0" smtClean="0"/>
              <a:t>Ohio State Studies/U. of Michigan</a:t>
            </a:r>
          </a:p>
          <a:p>
            <a:pPr lvl="1"/>
            <a:r>
              <a:rPr lang="en-US" dirty="0" smtClean="0"/>
              <a:t>University of Michigan Studies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Recap Lecture 17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Contingency Theories of Leadership</a:t>
            </a:r>
          </a:p>
          <a:p>
            <a:pPr lvl="1"/>
            <a:r>
              <a:rPr lang="en-US" dirty="0" smtClean="0"/>
              <a:t>Fiedler’s Contingency Model</a:t>
            </a:r>
          </a:p>
          <a:p>
            <a:pPr lvl="1"/>
            <a:r>
              <a:rPr lang="en-US" dirty="0" smtClean="0"/>
              <a:t>Cognitive Resource Theory</a:t>
            </a:r>
          </a:p>
          <a:p>
            <a:pPr lvl="1"/>
            <a:r>
              <a:rPr lang="en-US" dirty="0" smtClean="0"/>
              <a:t>Hersey and Blanchard’s Situational Leadership Model </a:t>
            </a:r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371600" y="7543800"/>
            <a:ext cx="3352800" cy="2444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Recap Lecture 18</a:t>
            </a:r>
            <a:endParaRPr lang="en-US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Path Goal Theory</a:t>
            </a:r>
          </a:p>
          <a:p>
            <a:r>
              <a:rPr lang="en-US" dirty="0" smtClean="0"/>
              <a:t>LMX Theory</a:t>
            </a:r>
          </a:p>
          <a:p>
            <a:r>
              <a:rPr lang="en-US" dirty="0" smtClean="0"/>
              <a:t>Inspirational Approaches to Leadership</a:t>
            </a:r>
          </a:p>
          <a:p>
            <a:pPr lvl="1"/>
            <a:r>
              <a:rPr lang="en-US" dirty="0" smtClean="0"/>
              <a:t>Transformational Leaders</a:t>
            </a:r>
          </a:p>
          <a:p>
            <a:pPr lvl="1"/>
            <a:r>
              <a:rPr lang="en-US" dirty="0" smtClean="0"/>
              <a:t>Transactional Leaders</a:t>
            </a:r>
          </a:p>
          <a:p>
            <a:pPr lvl="1"/>
            <a:r>
              <a:rPr lang="en-US" dirty="0" smtClean="0"/>
              <a:t>Laissez-Faire Leadership </a:t>
            </a:r>
          </a:p>
          <a:p>
            <a:pPr lvl="1"/>
            <a:r>
              <a:rPr lang="en-US" dirty="0" smtClean="0"/>
              <a:t>Ethical Leadership</a:t>
            </a:r>
          </a:p>
          <a:p>
            <a:pPr lvl="1"/>
            <a:r>
              <a:rPr lang="en-US" dirty="0" smtClean="0"/>
              <a:t>Online Leadership</a:t>
            </a:r>
          </a:p>
          <a:p>
            <a:pPr lvl="1"/>
            <a:r>
              <a:rPr lang="en-US" dirty="0" smtClean="0"/>
              <a:t>Mentoring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you should be able to:</a:t>
            </a:r>
          </a:p>
          <a:p>
            <a:pPr lvl="1">
              <a:defRPr/>
            </a:pPr>
            <a:r>
              <a:rPr lang="en-US" dirty="0" smtClean="0"/>
              <a:t>Define conflict.</a:t>
            </a:r>
          </a:p>
          <a:p>
            <a:pPr lvl="1">
              <a:defRPr/>
            </a:pPr>
            <a:r>
              <a:rPr lang="en-US" dirty="0" smtClean="0"/>
              <a:t>Differentiate between the traditional, human relations, and </a:t>
            </a:r>
            <a:r>
              <a:rPr lang="en-US" dirty="0" err="1" smtClean="0"/>
              <a:t>interactionist</a:t>
            </a:r>
            <a:r>
              <a:rPr lang="en-US" dirty="0" smtClean="0"/>
              <a:t> views of conflict.</a:t>
            </a:r>
          </a:p>
          <a:p>
            <a:pPr lvl="1">
              <a:defRPr/>
            </a:pPr>
            <a:r>
              <a:rPr lang="en-US" dirty="0" smtClean="0"/>
              <a:t>Outline the conflict process.</a:t>
            </a:r>
          </a:p>
          <a:p>
            <a:pPr lvl="1">
              <a:defRPr/>
            </a:pPr>
            <a:r>
              <a:rPr lang="en-US" dirty="0" smtClean="0"/>
              <a:t>Define negotiation.</a:t>
            </a:r>
          </a:p>
          <a:p>
            <a:pPr lvl="1">
              <a:defRPr/>
            </a:pPr>
            <a:r>
              <a:rPr lang="en-US" dirty="0" smtClean="0"/>
              <a:t>Contrast distributive and integrative bargaining.</a:t>
            </a:r>
          </a:p>
          <a:p>
            <a:pPr lvl="1">
              <a:defRPr/>
            </a:pPr>
            <a:r>
              <a:rPr lang="en-US" dirty="0" smtClean="0"/>
              <a:t>Apply the five steps in the negotiation process.</a:t>
            </a:r>
          </a:p>
          <a:p>
            <a:pPr lvl="1">
              <a:defRPr/>
            </a:pPr>
            <a:r>
              <a:rPr lang="en-US" dirty="0" smtClean="0"/>
              <a:t>Show how individual differences influence negotiations.</a:t>
            </a:r>
          </a:p>
          <a:p>
            <a:pPr lvl="1">
              <a:defRPr/>
            </a:pPr>
            <a:r>
              <a:rPr lang="en-US" dirty="0" smtClean="0"/>
              <a:t>Assess the roles and functions of third-party negotiations.</a:t>
            </a:r>
          </a:p>
          <a:p>
            <a:pPr lvl="1">
              <a:defRPr/>
            </a:pPr>
            <a:r>
              <a:rPr lang="en-US" dirty="0" smtClean="0"/>
              <a:t>Describe cultural differences in negotiations.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Safety is Important</a:t>
            </a:r>
          </a:p>
          <a:p>
            <a:r>
              <a:rPr lang="en-US" dirty="0" smtClean="0"/>
              <a:t>Occupational Safety Laws in Pakistan</a:t>
            </a:r>
          </a:p>
          <a:p>
            <a:r>
              <a:rPr lang="en-US" dirty="0" smtClean="0"/>
              <a:t>Responsibilities and Rights of Employers and Employees</a:t>
            </a:r>
          </a:p>
          <a:p>
            <a:r>
              <a:rPr lang="en-US" dirty="0" smtClean="0"/>
              <a:t>Top Management’s Role in Safety</a:t>
            </a:r>
          </a:p>
          <a:p>
            <a:r>
              <a:rPr lang="en-US" dirty="0" smtClean="0"/>
              <a:t>What Causes Accidents?</a:t>
            </a:r>
          </a:p>
          <a:p>
            <a:pPr lvl="1"/>
            <a:r>
              <a:rPr lang="en-US" dirty="0" smtClean="0"/>
              <a:t>Unsafe conditions and other work related factors</a:t>
            </a:r>
          </a:p>
          <a:p>
            <a:r>
              <a:rPr lang="en-US" dirty="0" smtClean="0"/>
              <a:t>What causes unsafe acts?</a:t>
            </a:r>
          </a:p>
          <a:p>
            <a:r>
              <a:rPr lang="en-US" dirty="0" smtClean="0"/>
              <a:t>How to prevent accidents?</a:t>
            </a:r>
          </a:p>
          <a:p>
            <a:pPr lvl="1"/>
            <a:r>
              <a:rPr lang="en-US" dirty="0" smtClean="0"/>
              <a:t>Reducing unsafe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Reducing unsafe acts by emphasizing safety</a:t>
            </a:r>
          </a:p>
          <a:p>
            <a:r>
              <a:rPr lang="en-US" dirty="0" smtClean="0"/>
              <a:t>Reducing unsafe acts through </a:t>
            </a:r>
          </a:p>
          <a:p>
            <a:pPr lvl="1"/>
            <a:r>
              <a:rPr lang="en-US" dirty="0" smtClean="0"/>
              <a:t>selection and placement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 motivation</a:t>
            </a:r>
          </a:p>
          <a:p>
            <a:r>
              <a:rPr lang="en-US" dirty="0" smtClean="0"/>
              <a:t>Conduct safety and health audits</a:t>
            </a:r>
          </a:p>
          <a:p>
            <a:r>
              <a:rPr lang="en-US" dirty="0" smtClean="0"/>
              <a:t>Workplace health hazards</a:t>
            </a:r>
          </a:p>
          <a:p>
            <a:r>
              <a:rPr lang="en-US" dirty="0" smtClean="0"/>
              <a:t>Workplace substance abuse</a:t>
            </a:r>
          </a:p>
          <a:p>
            <a:r>
              <a:rPr lang="en-US" dirty="0" smtClean="0"/>
              <a:t>Infectious diseases</a:t>
            </a:r>
          </a:p>
          <a:p>
            <a:r>
              <a:rPr lang="en-US" dirty="0" smtClean="0"/>
              <a:t>Stress burnout and depression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related health problems</a:t>
            </a:r>
          </a:p>
          <a:p>
            <a:r>
              <a:rPr lang="en-US" dirty="0" smtClean="0"/>
              <a:t>Workplace smoking</a:t>
            </a:r>
          </a:p>
          <a:p>
            <a:r>
              <a:rPr lang="en-US" dirty="0" smtClean="0"/>
              <a:t>Violence at work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Power?</a:t>
            </a:r>
          </a:p>
          <a:p>
            <a:r>
              <a:rPr lang="en-US" dirty="0" smtClean="0"/>
              <a:t>Contrasting leadership and power</a:t>
            </a:r>
          </a:p>
          <a:p>
            <a:r>
              <a:rPr lang="en-US" dirty="0" smtClean="0"/>
              <a:t>Basis of power</a:t>
            </a:r>
          </a:p>
          <a:p>
            <a:r>
              <a:rPr lang="en-US" dirty="0" smtClean="0"/>
              <a:t>Dependency – the key to power</a:t>
            </a:r>
          </a:p>
          <a:p>
            <a:r>
              <a:rPr lang="en-US" dirty="0" smtClean="0"/>
              <a:t>Power Tactics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Effectiveness of Power Basis</a:t>
            </a:r>
          </a:p>
          <a:p>
            <a:r>
              <a:rPr lang="en-US" dirty="0" smtClean="0"/>
              <a:t>Power Tactics</a:t>
            </a:r>
          </a:p>
          <a:p>
            <a:r>
              <a:rPr lang="en-US" dirty="0" smtClean="0"/>
              <a:t>Factors Influencing the Choice and Effectiveness of Power Tactics</a:t>
            </a:r>
          </a:p>
          <a:p>
            <a:r>
              <a:rPr lang="en-US" dirty="0" smtClean="0"/>
              <a:t>Preferred Power Tactics by Influence Direction</a:t>
            </a:r>
          </a:p>
          <a:p>
            <a:r>
              <a:rPr lang="en-US" dirty="0" smtClean="0"/>
              <a:t>Political Behavior</a:t>
            </a:r>
          </a:p>
          <a:p>
            <a:r>
              <a:rPr lang="en-US" dirty="0" smtClean="0"/>
              <a:t>Determinants of Political Behavior</a:t>
            </a:r>
          </a:p>
          <a:p>
            <a:r>
              <a:rPr lang="en-US" dirty="0" smtClean="0"/>
              <a:t>Influences of Political Behavior</a:t>
            </a:r>
          </a:p>
          <a:p>
            <a:r>
              <a:rPr lang="en-US" dirty="0" smtClean="0"/>
              <a:t>Organizational Policies and Resource Allocations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 smtClean="0"/>
              <a:t>What is Equal Employment Opportunity?</a:t>
            </a:r>
          </a:p>
          <a:p>
            <a:pPr>
              <a:defRPr/>
            </a:pPr>
            <a:r>
              <a:rPr lang="en-US" sz="2800" dirty="0" smtClean="0"/>
              <a:t>What is sexual Harassment?</a:t>
            </a:r>
          </a:p>
          <a:p>
            <a:pPr>
              <a:defRPr/>
            </a:pPr>
            <a:r>
              <a:rPr lang="en-US" sz="2800" dirty="0" smtClean="0"/>
              <a:t>Defenses against discrimination allegations</a:t>
            </a:r>
          </a:p>
          <a:p>
            <a:pPr>
              <a:defRPr/>
            </a:pPr>
            <a:r>
              <a:rPr lang="en-US" sz="2800" dirty="0" smtClean="0"/>
              <a:t>Adverse Impact</a:t>
            </a:r>
          </a:p>
          <a:p>
            <a:pPr>
              <a:defRPr/>
            </a:pPr>
            <a:r>
              <a:rPr lang="en-US" sz="2800" dirty="0" smtClean="0"/>
              <a:t>Bona fide occupational qualifications</a:t>
            </a:r>
          </a:p>
          <a:p>
            <a:pPr>
              <a:defRPr/>
            </a:pPr>
            <a:r>
              <a:rPr lang="en-US" sz="2800" dirty="0" smtClean="0"/>
              <a:t>Business Necessity</a:t>
            </a:r>
          </a:p>
          <a:p>
            <a:pPr>
              <a:defRPr/>
            </a:pPr>
            <a:r>
              <a:rPr lang="en-US" sz="2800" dirty="0" smtClean="0"/>
              <a:t>Discriminatory Employment Practices</a:t>
            </a:r>
          </a:p>
          <a:p>
            <a:pPr lvl="1">
              <a:defRPr/>
            </a:pPr>
            <a:r>
              <a:rPr lang="en-US" dirty="0" smtClean="0"/>
              <a:t>Recruitment</a:t>
            </a:r>
          </a:p>
          <a:p>
            <a:pPr lvl="1">
              <a:defRPr/>
            </a:pPr>
            <a:r>
              <a:rPr lang="en-US" dirty="0" smtClean="0"/>
              <a:t>Selection standards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 smtClean="0"/>
              <a:t>Diversity Management</a:t>
            </a:r>
          </a:p>
          <a:p>
            <a:pPr>
              <a:defRPr/>
            </a:pPr>
            <a:r>
              <a:rPr lang="en-US" dirty="0" smtClean="0"/>
              <a:t>Workforce Diversity in Practice</a:t>
            </a:r>
          </a:p>
          <a:p>
            <a:pPr>
              <a:defRPr/>
            </a:pPr>
            <a:r>
              <a:rPr lang="en-US" dirty="0" smtClean="0"/>
              <a:t>Diversity’s Benefits</a:t>
            </a:r>
          </a:p>
          <a:p>
            <a:pPr>
              <a:defRPr/>
            </a:pPr>
            <a:r>
              <a:rPr lang="en-US" dirty="0" smtClean="0"/>
              <a:t>Equal Employment Opportunity versus Affirmative Action</a:t>
            </a:r>
          </a:p>
          <a:p>
            <a:pPr>
              <a:defRPr/>
            </a:pPr>
            <a:r>
              <a:rPr lang="en-US" dirty="0" smtClean="0"/>
              <a:t>Steps in Affirmative Action Program</a:t>
            </a:r>
          </a:p>
          <a:p>
            <a:pPr>
              <a:defRPr/>
            </a:pPr>
            <a:r>
              <a:rPr lang="en-US" dirty="0" smtClean="0"/>
              <a:t>Improving Productivity through Diversity Management</a:t>
            </a:r>
          </a:p>
          <a:p>
            <a:pPr>
              <a:defRPr/>
            </a:pPr>
            <a:r>
              <a:rPr lang="en-US" dirty="0" smtClean="0"/>
              <a:t>Recruiting Minorities Online</a:t>
            </a:r>
          </a:p>
          <a:p>
            <a:pPr>
              <a:defRPr/>
            </a:pPr>
            <a:r>
              <a:rPr lang="en-US" dirty="0" smtClean="0"/>
              <a:t>Reverse Discrimination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Recruitment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Sources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Internal Searches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Employee Referrals/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	Recommendations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What is Recruitment </a:t>
            </a:r>
          </a:p>
          <a:p>
            <a:pPr>
              <a:lnSpc>
                <a:spcPct val="9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Sources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External Searches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 pitchFamily="34" charset="0"/>
                <a:cs typeface="Times New Roman" pitchFamily="18" charset="0"/>
              </a:rPr>
              <a:t>Alternatives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Recruiting Globally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selection process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: 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initial screening interview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completion of the application form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employment tests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comprehensive interview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background investigation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conditional job offer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medical/physical exam</a:t>
            </a:r>
          </a:p>
          <a:p>
            <a:pPr marL="914400" lvl="1" indent="-457200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permanent job offer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 lvl="1">
              <a:lnSpc>
                <a:spcPct val="90000"/>
              </a:lnSpc>
              <a:buNone/>
            </a:pPr>
            <a:endParaRPr lang="en-US" sz="2400" dirty="0" smtClean="0">
              <a:solidFill>
                <a:srgbClr val="000000"/>
              </a:solidFill>
              <a:latin typeface="Arial" pitchFamily="34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selection process</a:t>
            </a:r>
          </a:p>
          <a:p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Selection from a global perspective</a:t>
            </a:r>
          </a:p>
          <a:p>
            <a:r>
              <a:rPr lang="en-US" dirty="0" smtClean="0"/>
              <a:t>Final Thoughts: Excelling at the Interview</a:t>
            </a:r>
          </a:p>
          <a:p>
            <a:r>
              <a:rPr lang="en-US" dirty="0" smtClean="0"/>
              <a:t>Training &amp; Development</a:t>
            </a:r>
          </a:p>
          <a:p>
            <a:r>
              <a:rPr lang="en-US" dirty="0" smtClean="0"/>
              <a:t>HR: Who is Managed?</a:t>
            </a:r>
          </a:p>
          <a:p>
            <a:r>
              <a:rPr lang="en-US" dirty="0" smtClean="0"/>
              <a:t>HR: Who is involved</a:t>
            </a:r>
          </a:p>
          <a:p>
            <a:r>
              <a:rPr lang="nl-NL" dirty="0" smtClean="0"/>
              <a:t>Elements of 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Critical HR goals</a:t>
            </a:r>
          </a:p>
          <a:p>
            <a:r>
              <a:rPr lang="nl-NL" dirty="0" smtClean="0"/>
              <a:t>Strategic Tensions </a:t>
            </a:r>
          </a:p>
          <a:p>
            <a:r>
              <a:rPr lang="nl-NL" dirty="0" smtClean="0"/>
              <a:t>Best Fit/Best Practices</a:t>
            </a:r>
          </a:p>
          <a:p>
            <a:r>
              <a:rPr lang="nl-NL" dirty="0" smtClean="0"/>
              <a:t>Critique of the 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Structure</a:t>
            </a:r>
          </a:p>
          <a:p>
            <a:r>
              <a:rPr lang="en-US" dirty="0" smtClean="0"/>
              <a:t>Matching Strategy with structure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Forms of organizational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Functional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Divisional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SBU Structure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Matrix structure</a:t>
            </a:r>
          </a:p>
          <a:p>
            <a:r>
              <a:rPr lang="en-US" dirty="0" smtClean="0"/>
              <a:t>Conclusions and implications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Strategy Develops, Vision and mission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13011</TotalTime>
  <Words>710</Words>
  <Application>Microsoft Office PowerPoint</Application>
  <PresentationFormat>On-screen Show (4:3)</PresentationFormat>
  <Paragraphs>178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Organizational Behavior</vt:lpstr>
      <vt:lpstr>Recap from Lecture 10</vt:lpstr>
      <vt:lpstr>Recap from Lecture 11</vt:lpstr>
      <vt:lpstr>Recap from Lecture 12</vt:lpstr>
      <vt:lpstr>Recap from Lecture 13</vt:lpstr>
      <vt:lpstr>Recap from Lecture 14</vt:lpstr>
      <vt:lpstr>Recap from Lecture 15</vt:lpstr>
      <vt:lpstr>Recap Lecture 16</vt:lpstr>
      <vt:lpstr>Recap Lecture 17</vt:lpstr>
      <vt:lpstr>Recap Lecture 18</vt:lpstr>
      <vt:lpstr>Recap Lecture 19</vt:lpstr>
      <vt:lpstr>Recap Lecture 20</vt:lpstr>
      <vt:lpstr>Recap Lecture 20</vt:lpstr>
      <vt:lpstr>Recap Lecture 20</vt:lpstr>
      <vt:lpstr>Recap Lecture 21</vt:lpstr>
      <vt:lpstr>Recap Lecture 22</vt:lpstr>
      <vt:lpstr>Recap Lecture 23</vt:lpstr>
      <vt:lpstr>Recap Lecture 23</vt:lpstr>
      <vt:lpstr>Recap Lecture 24</vt:lpstr>
      <vt:lpstr>Recap Lecture 25</vt:lpstr>
      <vt:lpstr>Recap Lecture 26</vt:lpstr>
      <vt:lpstr>Recap Lecture 27</vt:lpstr>
      <vt:lpstr>Recap Lecture 28</vt:lpstr>
      <vt:lpstr>Recap Lecture 29</vt:lpstr>
      <vt:lpstr>Recap Lecture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Management, Organizational Policies and Practices</dc:title>
  <dc:creator>`syad m irfan</dc:creator>
  <cp:lastModifiedBy>Administrator</cp:lastModifiedBy>
  <cp:revision>36</cp:revision>
  <dcterms:created xsi:type="dcterms:W3CDTF">2013-02-04T11:39:24Z</dcterms:created>
  <dcterms:modified xsi:type="dcterms:W3CDTF">2014-05-19T08:39:58Z</dcterms:modified>
</cp:coreProperties>
</file>