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72" r:id="rId3"/>
    <p:sldId id="290" r:id="rId4"/>
    <p:sldId id="291" r:id="rId5"/>
    <p:sldId id="289" r:id="rId6"/>
    <p:sldId id="292" r:id="rId7"/>
    <p:sldId id="293" r:id="rId8"/>
    <p:sldId id="295" r:id="rId9"/>
    <p:sldId id="296" r:id="rId10"/>
    <p:sldId id="297" r:id="rId11"/>
    <p:sldId id="298" r:id="rId12"/>
    <p:sldId id="30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87D3D-5162-4BF0-B7B9-DFBDFD2C22CB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1A40EE-6612-4FD8-B0B2-4CE0B2E983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07C2D-62AA-4A36-9F21-F070CDA98DDC}" type="datetimeFigureOut">
              <a:rPr lang="en-US" smtClean="0"/>
              <a:pPr/>
              <a:t>5/13/2014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862"/>
          </a:xfrm>
        </p:spPr>
        <p:txBody>
          <a:bodyPr/>
          <a:lstStyle/>
          <a:p>
            <a:r>
              <a:rPr lang="en-US" dirty="0" smtClean="0"/>
              <a:t>Organizational Behavior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>
          <a:xfrm>
            <a:off x="755650" y="2924175"/>
            <a:ext cx="7931150" cy="3201988"/>
          </a:xfrm>
        </p:spPr>
        <p:txBody>
          <a:bodyPr/>
          <a:lstStyle/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r>
              <a:rPr lang="en-US" dirty="0" smtClean="0"/>
              <a:t>Lecture 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lnSpc>
                <a:spcPct val="110000"/>
              </a:lnSpc>
              <a:buClr>
                <a:srgbClr val="CC6600"/>
              </a:buClr>
              <a:buFont typeface="Wingdings" pitchFamily="2" charset="2"/>
              <a:buAutoNum type="arabicPeriod"/>
            </a:pPr>
            <a:r>
              <a:rPr lang="en-US" dirty="0" smtClean="0"/>
              <a:t>Describe what managers do.</a:t>
            </a:r>
          </a:p>
          <a:p>
            <a:pPr marL="457200" indent="-457200">
              <a:lnSpc>
                <a:spcPct val="110000"/>
              </a:lnSpc>
              <a:buClr>
                <a:srgbClr val="CC6600"/>
              </a:buClr>
              <a:buFont typeface="Wingdings" pitchFamily="2" charset="2"/>
              <a:buAutoNum type="arabicPeriod"/>
            </a:pPr>
            <a:r>
              <a:rPr lang="en-US" dirty="0" smtClean="0"/>
              <a:t>Define organizational behavior (OB).</a:t>
            </a:r>
          </a:p>
          <a:p>
            <a:pPr marL="457200" indent="-457200">
              <a:lnSpc>
                <a:spcPct val="110000"/>
              </a:lnSpc>
              <a:buClr>
                <a:srgbClr val="CC6600"/>
              </a:buClr>
              <a:buFont typeface="Wingdings" pitchFamily="2" charset="2"/>
              <a:buAutoNum type="arabicPeriod"/>
            </a:pPr>
            <a:r>
              <a:rPr lang="en-US" dirty="0" smtClean="0"/>
              <a:t>Explain the value of the systematic study of OB.</a:t>
            </a:r>
          </a:p>
          <a:p>
            <a:pPr marL="457200" indent="-457200">
              <a:lnSpc>
                <a:spcPct val="110000"/>
              </a:lnSpc>
              <a:buClr>
                <a:srgbClr val="CC6600"/>
              </a:buClr>
              <a:buFont typeface="Wingdings" pitchFamily="2" charset="2"/>
              <a:buAutoNum type="arabicPeriod"/>
            </a:pPr>
            <a:r>
              <a:rPr lang="en-US" dirty="0" smtClean="0"/>
              <a:t>Identify the contributions made by major behavioral science disciplines to OB.</a:t>
            </a:r>
          </a:p>
          <a:p>
            <a:pPr marL="457200" indent="-457200">
              <a:lnSpc>
                <a:spcPct val="110000"/>
              </a:lnSpc>
              <a:buClr>
                <a:srgbClr val="CC6600"/>
              </a:buClr>
              <a:buFont typeface="Wingdings" pitchFamily="2" charset="2"/>
              <a:buAutoNum type="arabicPeriod"/>
            </a:pPr>
            <a:r>
              <a:rPr lang="en-US" dirty="0" smtClean="0"/>
              <a:t>List the major challenges and opportunities for managers to use OB concepts.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Model of Employee Behavior</a:t>
            </a:r>
          </a:p>
          <a:p>
            <a:r>
              <a:rPr lang="en-US" dirty="0" smtClean="0"/>
              <a:t>Major Categories of Employee Behavior</a:t>
            </a:r>
          </a:p>
          <a:p>
            <a:r>
              <a:rPr lang="en-US" dirty="0" smtClean="0"/>
              <a:t>External Influences on Employee Behavior</a:t>
            </a:r>
          </a:p>
          <a:p>
            <a:pPr lvl="1"/>
            <a:r>
              <a:rPr lang="en-US" dirty="0" smtClean="0"/>
              <a:t>Factors in the External Environment</a:t>
            </a:r>
          </a:p>
          <a:p>
            <a:pPr lvl="1"/>
            <a:r>
              <a:rPr lang="en-US" dirty="0" smtClean="0"/>
              <a:t>Factors in the Work Environment</a:t>
            </a:r>
          </a:p>
          <a:p>
            <a:r>
              <a:rPr lang="en-US" dirty="0" smtClean="0"/>
              <a:t>Internal Factors that Influence Employee Behavior</a:t>
            </a:r>
          </a:p>
          <a:p>
            <a:pPr lvl="1"/>
            <a:r>
              <a:rPr lang="en-US" dirty="0" smtClean="0"/>
              <a:t>Attitudes</a:t>
            </a:r>
          </a:p>
          <a:p>
            <a:pPr lvl="1"/>
            <a:r>
              <a:rPr lang="en-US" dirty="0" smtClean="0"/>
              <a:t>Knowledge, Skills and Abilities (KSAs)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Main Components of Attitudes</a:t>
            </a:r>
          </a:p>
          <a:p>
            <a:pPr lvl="1"/>
            <a:r>
              <a:rPr lang="en-US" dirty="0" smtClean="0"/>
              <a:t>Does behavior always follow from attitudes</a:t>
            </a:r>
          </a:p>
          <a:p>
            <a:pPr lvl="1"/>
            <a:r>
              <a:rPr lang="en-US" dirty="0" smtClean="0"/>
              <a:t>What are major job attitudes</a:t>
            </a:r>
          </a:p>
          <a:p>
            <a:pPr lvl="1"/>
            <a:r>
              <a:rPr lang="en-US" dirty="0" smtClean="0"/>
              <a:t>Measuring job satisfaction</a:t>
            </a:r>
          </a:p>
          <a:p>
            <a:pPr lvl="1"/>
            <a:r>
              <a:rPr lang="en-US" dirty="0" smtClean="0"/>
              <a:t>How satisfied people are with their jobs?</a:t>
            </a:r>
          </a:p>
          <a:p>
            <a:pPr lvl="1"/>
            <a:r>
              <a:rPr lang="en-US" dirty="0" smtClean="0"/>
              <a:t>Impact of satisfied and dissatisfied people on workplace</a:t>
            </a:r>
          </a:p>
          <a:p>
            <a:pPr lvl="1"/>
            <a:r>
              <a:rPr lang="en-US" dirty="0" smtClean="0"/>
              <a:t>Job satisfaction and National culture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What is personality and personality traits?</a:t>
            </a:r>
          </a:p>
          <a:p>
            <a:r>
              <a:rPr lang="en-US" dirty="0" smtClean="0"/>
              <a:t>Measuring Personality</a:t>
            </a:r>
          </a:p>
          <a:p>
            <a:r>
              <a:rPr lang="en-US" dirty="0" smtClean="0"/>
              <a:t>Determinants of Personality</a:t>
            </a:r>
          </a:p>
          <a:p>
            <a:pPr lvl="1"/>
            <a:r>
              <a:rPr lang="en-US" dirty="0" smtClean="0"/>
              <a:t>Heredity</a:t>
            </a:r>
          </a:p>
          <a:p>
            <a:pPr lvl="1"/>
            <a:r>
              <a:rPr lang="en-US" dirty="0" smtClean="0"/>
              <a:t>Environmental</a:t>
            </a:r>
          </a:p>
          <a:p>
            <a:pPr lvl="1"/>
            <a:r>
              <a:rPr lang="en-US" dirty="0" smtClean="0"/>
              <a:t>Situational</a:t>
            </a:r>
          </a:p>
          <a:p>
            <a:r>
              <a:rPr lang="en-US" dirty="0" smtClean="0"/>
              <a:t>The Myers-Briggs Type Indicator</a:t>
            </a:r>
          </a:p>
          <a:p>
            <a:r>
              <a:rPr lang="en-US" dirty="0" smtClean="0"/>
              <a:t>Big-Five Personality Traits</a:t>
            </a:r>
          </a:p>
          <a:p>
            <a:r>
              <a:rPr lang="en-US" dirty="0" smtClean="0"/>
              <a:t>Personality Traits and outcomes</a:t>
            </a:r>
          </a:p>
          <a:p>
            <a:r>
              <a:rPr lang="en-US" dirty="0" smtClean="0"/>
              <a:t>Core self-evaluations</a:t>
            </a:r>
          </a:p>
          <a:p>
            <a:pPr lvl="1"/>
            <a:r>
              <a:rPr lang="en-US" dirty="0" smtClean="0"/>
              <a:t>Self esteem</a:t>
            </a:r>
          </a:p>
          <a:p>
            <a:pPr lvl="1"/>
            <a:r>
              <a:rPr lang="en-US" dirty="0" smtClean="0"/>
              <a:t>Locus of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Other personality traits</a:t>
            </a:r>
          </a:p>
          <a:p>
            <a:pPr lvl="1"/>
            <a:r>
              <a:rPr lang="en-US" sz="2000" dirty="0" smtClean="0"/>
              <a:t>Machiavellianism (Mach)</a:t>
            </a:r>
          </a:p>
          <a:p>
            <a:pPr lvl="1"/>
            <a:r>
              <a:rPr lang="en-US" dirty="0" smtClean="0"/>
              <a:t>Self-Monitoring</a:t>
            </a:r>
          </a:p>
          <a:p>
            <a:pPr lvl="1"/>
            <a:r>
              <a:rPr lang="en-US" dirty="0" smtClean="0"/>
              <a:t>Risk-Taking</a:t>
            </a:r>
          </a:p>
          <a:p>
            <a:pPr lvl="1"/>
            <a:r>
              <a:rPr lang="en-US" dirty="0" smtClean="0"/>
              <a:t>Type A and Type B personality</a:t>
            </a:r>
          </a:p>
          <a:p>
            <a:pPr lvl="1"/>
            <a:r>
              <a:rPr lang="en-US" dirty="0" smtClean="0"/>
              <a:t>Proactive Personality</a:t>
            </a:r>
          </a:p>
          <a:p>
            <a:pPr lvl="1"/>
            <a:r>
              <a:rPr lang="en-US" dirty="0" smtClean="0"/>
              <a:t>Self-Efficacy</a:t>
            </a:r>
          </a:p>
          <a:p>
            <a:pPr lvl="1"/>
            <a:r>
              <a:rPr lang="en-US" dirty="0" smtClean="0"/>
              <a:t>Political Skills</a:t>
            </a:r>
          </a:p>
          <a:p>
            <a:r>
              <a:rPr lang="en-US" dirty="0" smtClean="0"/>
              <a:t>Person-Job Fit</a:t>
            </a:r>
          </a:p>
          <a:p>
            <a:r>
              <a:rPr lang="en-US" dirty="0" smtClean="0"/>
              <a:t>Conclusions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motivation</a:t>
            </a:r>
          </a:p>
          <a:p>
            <a:r>
              <a:rPr lang="en-US" dirty="0" smtClean="0"/>
              <a:t>Motivation theories</a:t>
            </a:r>
          </a:p>
          <a:p>
            <a:pPr lvl="1"/>
            <a:r>
              <a:rPr lang="en-US" dirty="0" smtClean="0"/>
              <a:t>Maslow’s Need Theory</a:t>
            </a:r>
          </a:p>
          <a:p>
            <a:pPr lvl="1"/>
            <a:r>
              <a:rPr lang="en-US" dirty="0" smtClean="0"/>
              <a:t>ERG Theory</a:t>
            </a:r>
          </a:p>
          <a:p>
            <a:pPr lvl="1"/>
            <a:r>
              <a:rPr lang="en-US" dirty="0" smtClean="0"/>
              <a:t>Theory X and Theory Y</a:t>
            </a:r>
          </a:p>
          <a:p>
            <a:pPr lvl="1"/>
            <a:r>
              <a:rPr lang="en-US" dirty="0" smtClean="0"/>
              <a:t>Two-factor Theory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 theories</a:t>
            </a:r>
          </a:p>
          <a:p>
            <a:pPr lvl="1"/>
            <a:r>
              <a:rPr lang="en-US" dirty="0" smtClean="0"/>
              <a:t>McClelland’s Theory of Needs</a:t>
            </a:r>
          </a:p>
          <a:p>
            <a:pPr lvl="1"/>
            <a:r>
              <a:rPr lang="en-US" dirty="0" smtClean="0"/>
              <a:t>Cognitive Evaluations Theory</a:t>
            </a:r>
          </a:p>
          <a:p>
            <a:pPr lvl="1"/>
            <a:r>
              <a:rPr lang="en-US" dirty="0" smtClean="0"/>
              <a:t>Goal Setting Theory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Goal Setting Theory</a:t>
            </a:r>
          </a:p>
          <a:p>
            <a:r>
              <a:rPr lang="en-US" dirty="0" smtClean="0"/>
              <a:t>MBO as application of Goal Setting</a:t>
            </a:r>
          </a:p>
          <a:p>
            <a:r>
              <a:rPr lang="en-US" dirty="0" smtClean="0"/>
              <a:t>Self-efficacy Theory</a:t>
            </a:r>
          </a:p>
          <a:p>
            <a:r>
              <a:rPr lang="en-US" dirty="0" smtClean="0"/>
              <a:t>Reinforcement Theory</a:t>
            </a:r>
          </a:p>
          <a:p>
            <a:r>
              <a:rPr lang="en-US" dirty="0" smtClean="0"/>
              <a:t>Equity Theory</a:t>
            </a:r>
          </a:p>
          <a:p>
            <a:r>
              <a:rPr lang="en-US" dirty="0" smtClean="0"/>
              <a:t>Justice and Equity Theory</a:t>
            </a:r>
          </a:p>
          <a:p>
            <a:r>
              <a:rPr lang="en-US" dirty="0" smtClean="0"/>
              <a:t>Expectancy Theory</a:t>
            </a:r>
          </a:p>
          <a:p>
            <a:r>
              <a:rPr lang="en-US" dirty="0" smtClean="0"/>
              <a:t>Implications for Managers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Job Characteristics Model</a:t>
            </a:r>
          </a:p>
          <a:p>
            <a:r>
              <a:rPr lang="en-US" dirty="0" smtClean="0"/>
              <a:t>How can Jobs be Redesigned?</a:t>
            </a:r>
          </a:p>
          <a:p>
            <a:r>
              <a:rPr lang="en-US" dirty="0" smtClean="0"/>
              <a:t>Alternative Work Arrangements</a:t>
            </a:r>
          </a:p>
          <a:p>
            <a:r>
              <a:rPr lang="en-US" dirty="0" smtClean="0"/>
              <a:t>Conclusions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Employee Involvement</a:t>
            </a:r>
          </a:p>
          <a:p>
            <a:pPr lvl="1"/>
            <a:r>
              <a:rPr lang="en-US" dirty="0" smtClean="0"/>
              <a:t>Participative Management</a:t>
            </a:r>
          </a:p>
          <a:p>
            <a:pPr lvl="1"/>
            <a:r>
              <a:rPr lang="en-US" dirty="0" smtClean="0"/>
              <a:t>Representative Participation</a:t>
            </a:r>
          </a:p>
          <a:p>
            <a:pPr lvl="1"/>
            <a:r>
              <a:rPr lang="en-US" dirty="0" smtClean="0"/>
              <a:t>Quality Circles</a:t>
            </a:r>
          </a:p>
          <a:p>
            <a:r>
              <a:rPr lang="en-US" dirty="0" smtClean="0"/>
              <a:t>Linking Employee Involvement programs &amp; Motivation Theories</a:t>
            </a:r>
          </a:p>
          <a:p>
            <a:r>
              <a:rPr lang="en-US" dirty="0" smtClean="0"/>
              <a:t>Using Rewards to Motivate Employees</a:t>
            </a:r>
          </a:p>
          <a:p>
            <a:r>
              <a:rPr lang="en-US" dirty="0" smtClean="0"/>
              <a:t>What to Pay: establishing a Pay Structure</a:t>
            </a:r>
          </a:p>
          <a:p>
            <a:r>
              <a:rPr lang="en-US" dirty="0" smtClean="0"/>
              <a:t>How to Pay: Rewarding individual Employees Through Variable-Pay Programs</a:t>
            </a:r>
          </a:p>
          <a:p>
            <a:pPr lvl="1"/>
            <a:r>
              <a:rPr lang="en-US" dirty="0" smtClean="0"/>
              <a:t>Piece-Rate Pay</a:t>
            </a:r>
          </a:p>
          <a:p>
            <a:pPr lvl="1"/>
            <a:r>
              <a:rPr lang="en-US" dirty="0" smtClean="0"/>
              <a:t>Merit Based Pay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Bonuses</a:t>
            </a:r>
          </a:p>
          <a:p>
            <a:pPr lvl="1"/>
            <a:r>
              <a:rPr lang="en-US" dirty="0" smtClean="0"/>
              <a:t>Skill Based Pay</a:t>
            </a:r>
          </a:p>
          <a:p>
            <a:pPr lvl="1"/>
            <a:r>
              <a:rPr lang="en-US" dirty="0" smtClean="0"/>
              <a:t>Profit-sharing plans</a:t>
            </a:r>
          </a:p>
          <a:p>
            <a:pPr lvl="1"/>
            <a:r>
              <a:rPr lang="en-US" dirty="0" smtClean="0"/>
              <a:t>Gain –sharing</a:t>
            </a:r>
          </a:p>
          <a:p>
            <a:pPr lvl="1"/>
            <a:r>
              <a:rPr lang="en-US" dirty="0" smtClean="0"/>
              <a:t>Employee Stock Ownership Plans</a:t>
            </a:r>
          </a:p>
          <a:p>
            <a:r>
              <a:rPr lang="en-US" dirty="0" smtClean="0"/>
              <a:t>Global Implications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4217</TotalTime>
  <Words>352</Words>
  <Application>Microsoft Office PowerPoint</Application>
  <PresentationFormat>On-screen Show (4:3)</PresentationFormat>
  <Paragraphs>97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Organizational Behavior</vt:lpstr>
      <vt:lpstr>Recap from Lecture 1</vt:lpstr>
      <vt:lpstr>Recap from Lecture 2</vt:lpstr>
      <vt:lpstr>Recap from Lecture 3</vt:lpstr>
      <vt:lpstr>Recap from Lecture 4</vt:lpstr>
      <vt:lpstr>Recap from Lecture 4</vt:lpstr>
      <vt:lpstr>Recap from Lecture 5</vt:lpstr>
      <vt:lpstr>Recap from Lecture 6</vt:lpstr>
      <vt:lpstr>Recap from Lecture 7</vt:lpstr>
      <vt:lpstr>Recap from Lecture 8</vt:lpstr>
      <vt:lpstr>Recap from Lecture 9</vt:lpstr>
      <vt:lpstr>Recap from Lecture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Management, Organizational Policies and Practices</dc:title>
  <dc:creator>`syad m irfan</dc:creator>
  <cp:lastModifiedBy>NTS</cp:lastModifiedBy>
  <cp:revision>37</cp:revision>
  <dcterms:created xsi:type="dcterms:W3CDTF">2013-02-04T11:39:24Z</dcterms:created>
  <dcterms:modified xsi:type="dcterms:W3CDTF">2014-05-13T06:07:46Z</dcterms:modified>
</cp:coreProperties>
</file>