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72" r:id="rId2"/>
    <p:sldId id="273" r:id="rId3"/>
    <p:sldId id="274"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106E1E-6A74-4FD1-B838-90CD94E4F180}" type="datetimeFigureOut">
              <a:rPr lang="en-US" smtClean="0"/>
              <a:pPr/>
              <a:t>5/5/2014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03F9CA-5971-4826-B0B0-B6A37B7276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dt" sz="quarter" idx="1"/>
          </p:nvPr>
        </p:nvSpPr>
        <p:spPr>
          <a:noFill/>
        </p:spPr>
        <p:txBody>
          <a:bodyPr/>
          <a:lstStyle/>
          <a:p>
            <a:r>
              <a:rPr lang="en-US" smtClean="0">
                <a:ea typeface="MS PGothic" pitchFamily="34" charset="-128"/>
              </a:rPr>
              <a:t>CHAPTER THREE</a:t>
            </a:r>
          </a:p>
        </p:txBody>
      </p:sp>
      <p:sp>
        <p:nvSpPr>
          <p:cNvPr id="47107" name="Rectangle 7"/>
          <p:cNvSpPr>
            <a:spLocks noGrp="1" noChangeArrowheads="1"/>
          </p:cNvSpPr>
          <p:nvPr>
            <p:ph type="sldNum" sz="quarter" idx="5"/>
          </p:nvPr>
        </p:nvSpPr>
        <p:spPr>
          <a:noFill/>
        </p:spPr>
        <p:txBody>
          <a:bodyPr/>
          <a:lstStyle/>
          <a:p>
            <a:fld id="{C0744309-C799-4DE9-BBE2-D3DEE1B203B9}" type="slidenum">
              <a:rPr lang="en-US" smtClean="0">
                <a:ea typeface="MS PGothic" pitchFamily="34" charset="-128"/>
              </a:rPr>
              <a:pPr/>
              <a:t>2</a:t>
            </a:fld>
            <a:endParaRPr lang="en-US" smtClean="0">
              <a:ea typeface="MS PGothic" pitchFamily="34" charset="-128"/>
            </a:endParaRPr>
          </a:p>
        </p:txBody>
      </p:sp>
      <p:sp>
        <p:nvSpPr>
          <p:cNvPr id="47108" name="Rectangle 2"/>
          <p:cNvSpPr>
            <a:spLocks noGrp="1" noRot="1" noChangeAspect="1" noChangeArrowheads="1" noTextEdit="1"/>
          </p:cNvSpPr>
          <p:nvPr>
            <p:ph type="sldImg"/>
          </p:nvPr>
        </p:nvSpPr>
        <p:spPr>
          <a:ln/>
        </p:spPr>
      </p:sp>
      <p:sp>
        <p:nvSpPr>
          <p:cNvPr id="4710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CD8F7EF9-07AA-448E-91F6-444E2AD9DE8B}" type="slidenum">
              <a:rPr lang="en-US" smtClean="0"/>
              <a:pPr/>
              <a:t>4</a:t>
            </a:fld>
            <a:endParaRPr lang="en-US" smtClean="0"/>
          </a:p>
        </p:txBody>
      </p:sp>
      <p:sp>
        <p:nvSpPr>
          <p:cNvPr id="72707" name="Rectangle 2"/>
          <p:cNvSpPr>
            <a:spLocks noGrp="1" noRot="1" noChangeAspect="1" noChangeArrowheads="1" noTextEdit="1"/>
          </p:cNvSpPr>
          <p:nvPr>
            <p:ph type="sldImg"/>
          </p:nvPr>
        </p:nvSpPr>
        <p:spPr>
          <a:xfrm>
            <a:off x="1159413" y="687159"/>
            <a:ext cx="4539176" cy="3426203"/>
          </a:xfrm>
          <a:ln w="12700" cap="flat"/>
        </p:spPr>
      </p:sp>
      <p:sp>
        <p:nvSpPr>
          <p:cNvPr id="72708" name="Rectangle 3"/>
          <p:cNvSpPr>
            <a:spLocks noGrp="1" noChangeArrowheads="1"/>
          </p:cNvSpPr>
          <p:nvPr>
            <p:ph type="body" idx="1"/>
          </p:nvPr>
        </p:nvSpPr>
        <p:spPr>
          <a:noFill/>
          <a:ln/>
        </p:spPr>
        <p:txBody>
          <a:bodyPr lIns="92065" tIns="46033" rIns="92065" bIns="46033"/>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A43C50C9-AB56-470C-A626-5D43ECE438A1}" type="slidenum">
              <a:rPr lang="en-US" smtClean="0"/>
              <a:pPr/>
              <a:t>13</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09C2A577-9BA9-400B-BAE0-A974220C39E7}" type="slidenum">
              <a:rPr lang="en-US" smtClean="0"/>
              <a:pPr/>
              <a:t>15</a:t>
            </a:fld>
            <a:endParaRPr lang="en-US" smtClean="0"/>
          </a:p>
        </p:txBody>
      </p:sp>
      <p:sp>
        <p:nvSpPr>
          <p:cNvPr id="74755" name="Rectangle 2"/>
          <p:cNvSpPr>
            <a:spLocks noGrp="1" noRot="1" noChangeAspect="1" noChangeArrowheads="1" noTextEdit="1"/>
          </p:cNvSpPr>
          <p:nvPr>
            <p:ph type="sldImg"/>
          </p:nvPr>
        </p:nvSpPr>
        <p:spPr>
          <a:xfrm>
            <a:off x="1164177" y="691954"/>
            <a:ext cx="4528058" cy="3416615"/>
          </a:xfrm>
          <a:solidFill>
            <a:srgbClr val="FFFFFF"/>
          </a:solidFill>
          <a:ln/>
        </p:spPr>
      </p:sp>
      <p:sp>
        <p:nvSpPr>
          <p:cNvPr id="747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1AECE1EE-F569-4C87-98D1-DA25B524D6AE}" type="slidenum">
              <a:rPr lang="en-US" smtClean="0"/>
              <a:pPr/>
              <a:t>16</a:t>
            </a:fld>
            <a:endParaRPr lang="en-US" smtClean="0"/>
          </a:p>
        </p:txBody>
      </p:sp>
      <p:sp>
        <p:nvSpPr>
          <p:cNvPr id="75779" name="Rectangle 2"/>
          <p:cNvSpPr>
            <a:spLocks noGrp="1" noRot="1" noChangeAspect="1" noChangeArrowheads="1" noTextEdit="1"/>
          </p:cNvSpPr>
          <p:nvPr>
            <p:ph type="sldImg"/>
          </p:nvPr>
        </p:nvSpPr>
        <p:spPr>
          <a:xfrm>
            <a:off x="1164177" y="691954"/>
            <a:ext cx="4528058" cy="3416615"/>
          </a:xfrm>
          <a:solidFill>
            <a:srgbClr val="FFFFFF"/>
          </a:solidFill>
          <a:ln/>
        </p:spPr>
      </p:sp>
      <p:sp>
        <p:nvSpPr>
          <p:cNvPr id="7578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67BA77D2-46DF-476C-9D43-4345FB93D00B}" type="slidenum">
              <a:rPr lang="en-US" smtClean="0"/>
              <a:pPr/>
              <a:t>17</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miter lim="800000"/>
            <a:headEnd/>
            <a:tailEnd/>
          </a:ln>
        </p:spPr>
        <p:txBody>
          <a:bodyPr/>
          <a:lstStyle/>
          <a:p>
            <a:fld id="{93D4AE24-6912-4242-B9F4-4F430BAC80CD}" type="slidenum">
              <a:rPr lang="en-US" smtClean="0">
                <a:latin typeface="Arial" pitchFamily="34" charset="0"/>
              </a:rPr>
              <a:pPr/>
              <a:t>19</a:t>
            </a:fld>
            <a:endParaRPr lang="en-US" smtClean="0">
              <a:latin typeface="Arial" pitchFamily="34"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miter lim="800000"/>
            <a:headEnd/>
            <a:tailEnd/>
          </a:ln>
        </p:spPr>
        <p:txBody>
          <a:bodyPr/>
          <a:lstStyle/>
          <a:p>
            <a:fld id="{4198FFEA-AB67-4B2A-9789-8B502382AEDA}" type="slidenum">
              <a:rPr lang="en-US" smtClean="0">
                <a:latin typeface="Arial" pitchFamily="34" charset="0"/>
              </a:rPr>
              <a:pPr/>
              <a:t>20</a:t>
            </a:fld>
            <a:endParaRPr lang="en-US" smtClean="0">
              <a:latin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miter lim="800000"/>
            <a:headEnd/>
            <a:tailEnd/>
          </a:ln>
        </p:spPr>
        <p:txBody>
          <a:bodyPr/>
          <a:lstStyle/>
          <a:p>
            <a:fld id="{0C164531-219D-4A5C-91B5-DF4DBF25FDC3}" type="slidenum">
              <a:rPr lang="en-US" smtClean="0">
                <a:latin typeface="Arial" pitchFamily="34" charset="0"/>
              </a:rPr>
              <a:pPr/>
              <a:t>21</a:t>
            </a:fld>
            <a:endParaRPr lang="en-US" smtClean="0">
              <a:latin typeface="Arial"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miter lim="800000"/>
            <a:headEnd/>
            <a:tailEnd/>
          </a:ln>
        </p:spPr>
        <p:txBody>
          <a:bodyPr/>
          <a:lstStyle/>
          <a:p>
            <a:fld id="{5F775258-C5E3-4037-B59F-84AEA134FD43}" type="slidenum">
              <a:rPr lang="en-US" smtClean="0">
                <a:latin typeface="Arial" pitchFamily="34" charset="0"/>
              </a:rPr>
              <a:pPr/>
              <a:t>28</a:t>
            </a:fld>
            <a:endParaRPr lang="en-US" smtClean="0">
              <a:latin typeface="Arial" pitchFamily="34"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miter lim="800000"/>
            <a:headEnd/>
            <a:tailEnd/>
          </a:ln>
        </p:spPr>
        <p:txBody>
          <a:bodyPr/>
          <a:lstStyle/>
          <a:p>
            <a:fld id="{2A1708A3-6595-4881-9946-57071BBDB121}" type="slidenum">
              <a:rPr lang="en-US" smtClean="0">
                <a:latin typeface="Arial" pitchFamily="34" charset="0"/>
              </a:rPr>
              <a:pPr/>
              <a:t>29</a:t>
            </a:fld>
            <a:endParaRPr lang="en-US" smtClean="0">
              <a:latin typeface="Arial" pitchFamily="34"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miter lim="800000"/>
            <a:headEnd/>
            <a:tailEnd/>
          </a:ln>
        </p:spPr>
        <p:txBody>
          <a:bodyPr/>
          <a:lstStyle/>
          <a:p>
            <a:fld id="{7C5C8E9E-308D-4756-BCE1-2946724887E9}" type="slidenum">
              <a:rPr lang="en-US" smtClean="0">
                <a:latin typeface="Arial" pitchFamily="34" charset="0"/>
              </a:rPr>
              <a:pPr/>
              <a:t>40</a:t>
            </a:fld>
            <a:endParaRPr lang="en-US" smtClean="0">
              <a:latin typeface="Arial"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miter lim="800000"/>
            <a:headEnd/>
            <a:tailEnd/>
          </a:ln>
        </p:spPr>
        <p:txBody>
          <a:bodyPr/>
          <a:lstStyle/>
          <a:p>
            <a:fld id="{6D61D301-6317-45FC-AF05-B5954443684A}" type="slidenum">
              <a:rPr lang="en-US" smtClean="0">
                <a:latin typeface="Arial" pitchFamily="34" charset="0"/>
              </a:rPr>
              <a:pPr/>
              <a:t>41</a:t>
            </a:fld>
            <a:endParaRPr lang="en-US" smtClean="0">
              <a:latin typeface="Arial" pitchFamily="34"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miter lim="800000"/>
            <a:headEnd/>
            <a:tailEnd/>
          </a:ln>
        </p:spPr>
        <p:txBody>
          <a:bodyPr/>
          <a:lstStyle/>
          <a:p>
            <a:fld id="{37218BD5-4BEF-4EC6-A5D3-F5159F92DD0D}" type="slidenum">
              <a:rPr lang="en-US" smtClean="0">
                <a:latin typeface="Arial" pitchFamily="34" charset="0"/>
              </a:rPr>
              <a:pPr/>
              <a:t>42</a:t>
            </a:fld>
            <a:endParaRPr lang="en-US" smtClean="0">
              <a:latin typeface="Arial" pitchFamily="34" charset="0"/>
            </a:endParaRPr>
          </a:p>
        </p:txBody>
      </p:sp>
      <p:sp>
        <p:nvSpPr>
          <p:cNvPr id="57347" name="Rectangle 2"/>
          <p:cNvSpPr>
            <a:spLocks noGrp="1" noRot="1" noChangeAspect="1" noChangeArrowheads="1" noTextEdit="1"/>
          </p:cNvSpPr>
          <p:nvPr>
            <p:ph type="sldImg"/>
          </p:nvPr>
        </p:nvSpPr>
        <p:spPr>
          <a:xfrm>
            <a:off x="1144588" y="687388"/>
            <a:ext cx="4568825" cy="3425825"/>
          </a:xfrm>
          <a:ln w="12700" cap="flat"/>
        </p:spPr>
      </p:sp>
      <p:sp>
        <p:nvSpPr>
          <p:cNvPr id="57348"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miter lim="800000"/>
            <a:headEnd/>
            <a:tailEnd/>
          </a:ln>
        </p:spPr>
        <p:txBody>
          <a:bodyPr/>
          <a:lstStyle/>
          <a:p>
            <a:fld id="{44B303E6-0D9A-4D39-8902-A2D8EA3B7FBD}" type="slidenum">
              <a:rPr lang="en-US" smtClean="0">
                <a:latin typeface="Arial" pitchFamily="34" charset="0"/>
              </a:rPr>
              <a:pPr/>
              <a:t>43</a:t>
            </a:fld>
            <a:endParaRPr lang="en-US" smtClean="0">
              <a:latin typeface="Arial" pitchFamily="34" charset="0"/>
            </a:endParaRPr>
          </a:p>
        </p:txBody>
      </p:sp>
      <p:sp>
        <p:nvSpPr>
          <p:cNvPr id="58371" name="Rectangle 2"/>
          <p:cNvSpPr>
            <a:spLocks noGrp="1" noRot="1" noChangeAspect="1" noChangeArrowheads="1" noTextEdit="1"/>
          </p:cNvSpPr>
          <p:nvPr>
            <p:ph type="sldImg"/>
          </p:nvPr>
        </p:nvSpPr>
        <p:spPr>
          <a:xfrm>
            <a:off x="1144588" y="687388"/>
            <a:ext cx="4568825" cy="3425825"/>
          </a:xfrm>
          <a:ln w="12700" cap="flat"/>
        </p:spPr>
      </p:sp>
      <p:sp>
        <p:nvSpPr>
          <p:cNvPr id="58372"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miter lim="800000"/>
            <a:headEnd/>
            <a:tailEnd/>
          </a:ln>
        </p:spPr>
        <p:txBody>
          <a:bodyPr/>
          <a:lstStyle/>
          <a:p>
            <a:fld id="{6D4B57E6-EBDA-460C-9CD0-885A6D6052F6}" type="slidenum">
              <a:rPr lang="en-US" smtClean="0">
                <a:latin typeface="Arial" pitchFamily="34" charset="0"/>
              </a:rPr>
              <a:pPr/>
              <a:t>44</a:t>
            </a:fld>
            <a:endParaRPr lang="en-US" smtClean="0">
              <a:latin typeface="Arial" pitchFamily="34" charset="0"/>
            </a:endParaRPr>
          </a:p>
        </p:txBody>
      </p:sp>
      <p:sp>
        <p:nvSpPr>
          <p:cNvPr id="59395" name="Rectangle 2"/>
          <p:cNvSpPr>
            <a:spLocks noGrp="1" noRot="1" noChangeAspect="1" noChangeArrowheads="1" noTextEdit="1"/>
          </p:cNvSpPr>
          <p:nvPr>
            <p:ph type="sldImg"/>
          </p:nvPr>
        </p:nvSpPr>
        <p:spPr>
          <a:xfrm>
            <a:off x="1144588" y="687388"/>
            <a:ext cx="4568825" cy="3425825"/>
          </a:xfrm>
          <a:ln w="12700" cap="flat"/>
        </p:spPr>
      </p:sp>
      <p:sp>
        <p:nvSpPr>
          <p:cNvPr id="59396"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miter lim="800000"/>
            <a:headEnd/>
            <a:tailEnd/>
          </a:ln>
        </p:spPr>
        <p:txBody>
          <a:bodyPr/>
          <a:lstStyle/>
          <a:p>
            <a:fld id="{3C0B809A-6287-4814-A3DC-3C6644DF180B}" type="slidenum">
              <a:rPr lang="en-US" smtClean="0">
                <a:latin typeface="Arial" pitchFamily="34" charset="0"/>
              </a:rPr>
              <a:pPr/>
              <a:t>45</a:t>
            </a:fld>
            <a:endParaRPr lang="en-US" smtClean="0">
              <a:latin typeface="Arial" pitchFamily="34" charset="0"/>
            </a:endParaRPr>
          </a:p>
        </p:txBody>
      </p:sp>
      <p:sp>
        <p:nvSpPr>
          <p:cNvPr id="60419" name="Rectangle 2"/>
          <p:cNvSpPr>
            <a:spLocks noGrp="1" noRot="1" noChangeAspect="1" noChangeArrowheads="1" noTextEdit="1"/>
          </p:cNvSpPr>
          <p:nvPr>
            <p:ph type="sldImg"/>
          </p:nvPr>
        </p:nvSpPr>
        <p:spPr>
          <a:xfrm>
            <a:off x="1144588" y="687388"/>
            <a:ext cx="4568825" cy="3425825"/>
          </a:xfrm>
          <a:ln w="12700" cap="flat"/>
        </p:spPr>
      </p:sp>
      <p:sp>
        <p:nvSpPr>
          <p:cNvPr id="60420"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miter lim="800000"/>
            <a:headEnd/>
            <a:tailEnd/>
          </a:ln>
        </p:spPr>
        <p:txBody>
          <a:bodyPr/>
          <a:lstStyle/>
          <a:p>
            <a:fld id="{01F109ED-B0EA-4310-B9EB-C6C51DD79038}" type="slidenum">
              <a:rPr lang="en-US" smtClean="0">
                <a:latin typeface="Arial" pitchFamily="34" charset="0"/>
              </a:rPr>
              <a:pPr/>
              <a:t>46</a:t>
            </a:fld>
            <a:endParaRPr lang="en-US" smtClean="0">
              <a:latin typeface="Arial" pitchFamily="34" charset="0"/>
            </a:endParaRPr>
          </a:p>
        </p:txBody>
      </p:sp>
      <p:sp>
        <p:nvSpPr>
          <p:cNvPr id="61443" name="Rectangle 2"/>
          <p:cNvSpPr>
            <a:spLocks noGrp="1" noRot="1" noChangeAspect="1" noChangeArrowheads="1" noTextEdit="1"/>
          </p:cNvSpPr>
          <p:nvPr>
            <p:ph type="sldImg"/>
          </p:nvPr>
        </p:nvSpPr>
        <p:spPr>
          <a:xfrm>
            <a:off x="1144588" y="687388"/>
            <a:ext cx="4568825" cy="3425825"/>
          </a:xfrm>
          <a:ln w="12700" cap="flat"/>
        </p:spPr>
      </p:sp>
      <p:sp>
        <p:nvSpPr>
          <p:cNvPr id="61444"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miter lim="800000"/>
            <a:headEnd/>
            <a:tailEnd/>
          </a:ln>
        </p:spPr>
        <p:txBody>
          <a:bodyPr/>
          <a:lstStyle/>
          <a:p>
            <a:fld id="{4FBA807E-49DC-44D0-8595-932AB79024CE}" type="slidenum">
              <a:rPr lang="en-US" smtClean="0">
                <a:latin typeface="Arial" pitchFamily="34" charset="0"/>
              </a:rPr>
              <a:pPr/>
              <a:t>47</a:t>
            </a:fld>
            <a:endParaRPr lang="en-US" smtClean="0">
              <a:latin typeface="Arial" pitchFamily="34" charset="0"/>
            </a:endParaRPr>
          </a:p>
        </p:txBody>
      </p:sp>
      <p:sp>
        <p:nvSpPr>
          <p:cNvPr id="62467" name="Rectangle 2"/>
          <p:cNvSpPr>
            <a:spLocks noGrp="1" noRot="1" noChangeAspect="1" noChangeArrowheads="1" noTextEdit="1"/>
          </p:cNvSpPr>
          <p:nvPr>
            <p:ph type="sldImg"/>
          </p:nvPr>
        </p:nvSpPr>
        <p:spPr>
          <a:xfrm>
            <a:off x="1144588" y="687388"/>
            <a:ext cx="4568825" cy="3425825"/>
          </a:xfrm>
          <a:ln w="12700" cap="flat"/>
        </p:spPr>
      </p:sp>
      <p:sp>
        <p:nvSpPr>
          <p:cNvPr id="62468"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miter lim="800000"/>
            <a:headEnd/>
            <a:tailEnd/>
          </a:ln>
        </p:spPr>
        <p:txBody>
          <a:bodyPr/>
          <a:lstStyle/>
          <a:p>
            <a:fld id="{33339F02-7070-489B-A4C8-E07BD0F26C94}" type="slidenum">
              <a:rPr lang="en-US" smtClean="0">
                <a:latin typeface="Arial" pitchFamily="34" charset="0"/>
              </a:rPr>
              <a:pPr/>
              <a:t>48</a:t>
            </a:fld>
            <a:endParaRPr lang="en-US" smtClean="0">
              <a:latin typeface="Arial" pitchFamily="34" charset="0"/>
            </a:endParaRPr>
          </a:p>
        </p:txBody>
      </p:sp>
      <p:sp>
        <p:nvSpPr>
          <p:cNvPr id="63491" name="Rectangle 2"/>
          <p:cNvSpPr>
            <a:spLocks noGrp="1" noRot="1" noChangeAspect="1" noChangeArrowheads="1" noTextEdit="1"/>
          </p:cNvSpPr>
          <p:nvPr>
            <p:ph type="sldImg"/>
          </p:nvPr>
        </p:nvSpPr>
        <p:spPr>
          <a:xfrm>
            <a:off x="1144588" y="687388"/>
            <a:ext cx="4568825" cy="3425825"/>
          </a:xfrm>
          <a:ln w="12700" cap="flat"/>
        </p:spPr>
      </p:sp>
      <p:sp>
        <p:nvSpPr>
          <p:cNvPr id="63492"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miter lim="800000"/>
            <a:headEnd/>
            <a:tailEnd/>
          </a:ln>
        </p:spPr>
        <p:txBody>
          <a:bodyPr/>
          <a:lstStyle/>
          <a:p>
            <a:fld id="{AB5505AB-62F7-4A34-A249-A98D99FAAB88}" type="slidenum">
              <a:rPr lang="en-US" smtClean="0">
                <a:latin typeface="Arial" pitchFamily="34" charset="0"/>
              </a:rPr>
              <a:pPr/>
              <a:t>49</a:t>
            </a:fld>
            <a:endParaRPr lang="en-US" smtClean="0">
              <a:latin typeface="Arial" pitchFamily="34" charset="0"/>
            </a:endParaRPr>
          </a:p>
        </p:txBody>
      </p:sp>
      <p:sp>
        <p:nvSpPr>
          <p:cNvPr id="64515" name="Rectangle 2"/>
          <p:cNvSpPr>
            <a:spLocks noGrp="1" noRot="1" noChangeAspect="1" noChangeArrowheads="1" noTextEdit="1"/>
          </p:cNvSpPr>
          <p:nvPr>
            <p:ph type="sldImg"/>
          </p:nvPr>
        </p:nvSpPr>
        <p:spPr>
          <a:xfrm>
            <a:off x="1144588" y="687388"/>
            <a:ext cx="4568825" cy="3425825"/>
          </a:xfrm>
          <a:ln w="12700" cap="flat"/>
        </p:spPr>
      </p:sp>
      <p:sp>
        <p:nvSpPr>
          <p:cNvPr id="64516"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miter lim="800000"/>
            <a:headEnd/>
            <a:tailEnd/>
          </a:ln>
        </p:spPr>
        <p:txBody>
          <a:bodyPr/>
          <a:lstStyle/>
          <a:p>
            <a:fld id="{ECE944D1-B202-4663-AFAD-2F52E18910A9}" type="slidenum">
              <a:rPr lang="en-US" smtClean="0">
                <a:latin typeface="Arial" pitchFamily="34" charset="0"/>
              </a:rPr>
              <a:pPr/>
              <a:t>50</a:t>
            </a:fld>
            <a:endParaRPr lang="en-US" smtClean="0">
              <a:latin typeface="Arial" pitchFamily="34" charset="0"/>
            </a:endParaRPr>
          </a:p>
        </p:txBody>
      </p:sp>
      <p:sp>
        <p:nvSpPr>
          <p:cNvPr id="65539" name="Rectangle 2"/>
          <p:cNvSpPr>
            <a:spLocks noGrp="1" noRot="1" noChangeAspect="1" noChangeArrowheads="1" noTextEdit="1"/>
          </p:cNvSpPr>
          <p:nvPr>
            <p:ph type="sldImg"/>
          </p:nvPr>
        </p:nvSpPr>
        <p:spPr>
          <a:xfrm>
            <a:off x="1144588" y="687388"/>
            <a:ext cx="4568825" cy="3425825"/>
          </a:xfrm>
          <a:ln w="12700" cap="flat"/>
        </p:spPr>
      </p:sp>
      <p:sp>
        <p:nvSpPr>
          <p:cNvPr id="65540"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miter lim="800000"/>
            <a:headEnd/>
            <a:tailEnd/>
          </a:ln>
        </p:spPr>
        <p:txBody>
          <a:bodyPr/>
          <a:lstStyle/>
          <a:p>
            <a:fld id="{79ED9BF8-E039-40CC-B19B-2F03DB943261}" type="slidenum">
              <a:rPr lang="en-US" smtClean="0">
                <a:latin typeface="Arial" pitchFamily="34" charset="0"/>
              </a:rPr>
              <a:pPr/>
              <a:t>51</a:t>
            </a:fld>
            <a:endParaRPr lang="en-US" smtClean="0">
              <a:latin typeface="Arial" pitchFamily="34" charset="0"/>
            </a:endParaRPr>
          </a:p>
        </p:txBody>
      </p:sp>
      <p:sp>
        <p:nvSpPr>
          <p:cNvPr id="66563" name="Rectangle 2"/>
          <p:cNvSpPr>
            <a:spLocks noGrp="1" noRot="1" noChangeAspect="1" noChangeArrowheads="1" noTextEdit="1"/>
          </p:cNvSpPr>
          <p:nvPr>
            <p:ph type="sldImg"/>
          </p:nvPr>
        </p:nvSpPr>
        <p:spPr>
          <a:xfrm>
            <a:off x="1144588" y="687388"/>
            <a:ext cx="4568825" cy="3425825"/>
          </a:xfrm>
          <a:ln w="12700" cap="flat"/>
        </p:spPr>
      </p:sp>
      <p:sp>
        <p:nvSpPr>
          <p:cNvPr id="66564"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02459725-2EE0-4D5E-86A7-4E958B4AEE70}" type="slidenum">
              <a:rPr lang="en-US" smtClean="0">
                <a:latin typeface="Arial" pitchFamily="34" charset="0"/>
              </a:rPr>
              <a:pPr/>
              <a:t>52</a:t>
            </a:fld>
            <a:endParaRPr lang="en-US" smtClean="0">
              <a:latin typeface="Arial" pitchFamily="34" charset="0"/>
            </a:endParaRPr>
          </a:p>
        </p:txBody>
      </p:sp>
      <p:sp>
        <p:nvSpPr>
          <p:cNvPr id="67587" name="Rectangle 2"/>
          <p:cNvSpPr>
            <a:spLocks noGrp="1" noRot="1" noChangeAspect="1" noChangeArrowheads="1" noTextEdit="1"/>
          </p:cNvSpPr>
          <p:nvPr>
            <p:ph type="sldImg"/>
          </p:nvPr>
        </p:nvSpPr>
        <p:spPr>
          <a:xfrm>
            <a:off x="1144588" y="687388"/>
            <a:ext cx="4568825" cy="3425825"/>
          </a:xfrm>
          <a:ln w="12700" cap="flat"/>
        </p:spPr>
      </p:sp>
      <p:sp>
        <p:nvSpPr>
          <p:cNvPr id="67588"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miter lim="800000"/>
            <a:headEnd/>
            <a:tailEnd/>
          </a:ln>
        </p:spPr>
        <p:txBody>
          <a:bodyPr/>
          <a:lstStyle/>
          <a:p>
            <a:fld id="{51274B06-AE98-4CC1-9825-B6F8C7D228D8}" type="slidenum">
              <a:rPr lang="en-US" smtClean="0">
                <a:latin typeface="Arial" pitchFamily="34" charset="0"/>
              </a:rPr>
              <a:pPr/>
              <a:t>54</a:t>
            </a:fld>
            <a:endParaRPr lang="en-US" smtClean="0">
              <a:latin typeface="Arial" pitchFamily="34" charset="0"/>
            </a:endParaRPr>
          </a:p>
        </p:txBody>
      </p:sp>
      <p:sp>
        <p:nvSpPr>
          <p:cNvPr id="68611" name="Rectangle 2"/>
          <p:cNvSpPr>
            <a:spLocks noGrp="1" noRot="1" noChangeAspect="1" noChangeArrowheads="1" noTextEdit="1"/>
          </p:cNvSpPr>
          <p:nvPr>
            <p:ph type="sldImg"/>
          </p:nvPr>
        </p:nvSpPr>
        <p:spPr>
          <a:xfrm>
            <a:off x="1144588" y="687388"/>
            <a:ext cx="4568825" cy="3425825"/>
          </a:xfrm>
          <a:ln w="12700" cap="flat"/>
        </p:spPr>
      </p:sp>
      <p:sp>
        <p:nvSpPr>
          <p:cNvPr id="68612"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B35E286D-CDA8-4C9B-9139-FE68C69765B9}" type="slidenum">
              <a:rPr lang="en-US" smtClean="0">
                <a:latin typeface="Arial" pitchFamily="34" charset="0"/>
              </a:rPr>
              <a:pPr/>
              <a:t>55</a:t>
            </a:fld>
            <a:endParaRPr lang="en-US" smtClean="0">
              <a:latin typeface="Arial" pitchFamily="34" charset="0"/>
            </a:endParaRPr>
          </a:p>
        </p:txBody>
      </p:sp>
      <p:sp>
        <p:nvSpPr>
          <p:cNvPr id="69635" name="Rectangle 2"/>
          <p:cNvSpPr>
            <a:spLocks noGrp="1" noRot="1" noChangeAspect="1" noChangeArrowheads="1" noTextEdit="1"/>
          </p:cNvSpPr>
          <p:nvPr>
            <p:ph type="sldImg"/>
          </p:nvPr>
        </p:nvSpPr>
        <p:spPr>
          <a:xfrm>
            <a:off x="1144588" y="687388"/>
            <a:ext cx="4568825" cy="3425825"/>
          </a:xfrm>
          <a:ln w="12700" cap="flat"/>
        </p:spPr>
      </p:sp>
      <p:sp>
        <p:nvSpPr>
          <p:cNvPr id="69636"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96BDB2F8-4456-4467-A07F-BB046450C887}" type="slidenum">
              <a:rPr lang="en-US" smtClean="0">
                <a:latin typeface="Arial" pitchFamily="34" charset="0"/>
              </a:rPr>
              <a:pPr/>
              <a:t>56</a:t>
            </a:fld>
            <a:endParaRPr lang="en-US" smtClean="0">
              <a:latin typeface="Arial" pitchFamily="34" charset="0"/>
            </a:endParaRPr>
          </a:p>
        </p:txBody>
      </p:sp>
      <p:sp>
        <p:nvSpPr>
          <p:cNvPr id="70659" name="Rectangle 2"/>
          <p:cNvSpPr>
            <a:spLocks noGrp="1" noRot="1" noChangeAspect="1" noChangeArrowheads="1" noTextEdit="1"/>
          </p:cNvSpPr>
          <p:nvPr>
            <p:ph type="sldImg"/>
          </p:nvPr>
        </p:nvSpPr>
        <p:spPr>
          <a:xfrm>
            <a:off x="1144588" y="687388"/>
            <a:ext cx="4568825" cy="3425825"/>
          </a:xfrm>
          <a:ln w="12700" cap="flat"/>
        </p:spPr>
      </p:sp>
      <p:sp>
        <p:nvSpPr>
          <p:cNvPr id="70660"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7847C889-106C-49B5-8F3F-A608486AB20A}" type="slidenum">
              <a:rPr lang="en-US" smtClean="0">
                <a:latin typeface="Arial" pitchFamily="34" charset="0"/>
              </a:rPr>
              <a:pPr/>
              <a:t>57</a:t>
            </a:fld>
            <a:endParaRPr lang="en-US" smtClean="0">
              <a:latin typeface="Arial" pitchFamily="34" charset="0"/>
            </a:endParaRPr>
          </a:p>
        </p:txBody>
      </p:sp>
      <p:sp>
        <p:nvSpPr>
          <p:cNvPr id="71683" name="Rectangle 2"/>
          <p:cNvSpPr>
            <a:spLocks noGrp="1" noRot="1" noChangeAspect="1" noChangeArrowheads="1" noTextEdit="1"/>
          </p:cNvSpPr>
          <p:nvPr>
            <p:ph type="sldImg"/>
          </p:nvPr>
        </p:nvSpPr>
        <p:spPr>
          <a:xfrm>
            <a:off x="1144588" y="687388"/>
            <a:ext cx="4568825" cy="3425825"/>
          </a:xfrm>
          <a:ln w="12700" cap="flat"/>
        </p:spPr>
      </p:sp>
      <p:sp>
        <p:nvSpPr>
          <p:cNvPr id="71684" name="Rectangle 3"/>
          <p:cNvSpPr>
            <a:spLocks noGrp="1" noChangeArrowheads="1"/>
          </p:cNvSpPr>
          <p:nvPr>
            <p:ph type="body" idx="1"/>
          </p:nvPr>
        </p:nvSpPr>
        <p:spPr>
          <a:xfrm>
            <a:off x="914400" y="4343400"/>
            <a:ext cx="5029200" cy="4114800"/>
          </a:xfrm>
          <a:noFill/>
        </p:spPr>
        <p:txBody>
          <a:bodyPr lIns="92075" tIns="46038" rIns="92075" bIns="46038"/>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B64DDA-0D96-458C-86A3-5506FA0F8F6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B64DDA-0D96-458C-86A3-5506FA0F8F6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B64DDA-0D96-458C-86A3-5506FA0F8F6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B64DDA-0D96-458C-86A3-5506FA0F8F6D}" type="datetimeFigureOut">
              <a:rPr lang="en-US" smtClean="0"/>
              <a:pPr/>
              <a:t>5/5/2014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B64DDA-0D96-458C-86A3-5506FA0F8F6D}" type="datetimeFigureOut">
              <a:rPr lang="en-US" smtClean="0"/>
              <a:pPr/>
              <a:t>5/5/2014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B64DDA-0D96-458C-86A3-5506FA0F8F6D}" type="datetimeFigureOut">
              <a:rPr lang="en-US" smtClean="0"/>
              <a:pPr/>
              <a:t>5/5/2014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B64DDA-0D96-458C-86A3-5506FA0F8F6D}" type="datetimeFigureOut">
              <a:rPr lang="en-US" smtClean="0"/>
              <a:pPr/>
              <a:t>5/5/2014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B64DDA-0D96-458C-86A3-5506FA0F8F6D}" type="datetimeFigureOut">
              <a:rPr lang="en-US" smtClean="0"/>
              <a:pPr/>
              <a:t>5/5/2014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B64DDA-0D96-458C-86A3-5506FA0F8F6D}" type="datetimeFigureOut">
              <a:rPr lang="en-US" smtClean="0"/>
              <a:pPr/>
              <a:t>5/5/2014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B64DDA-0D96-458C-86A3-5506FA0F8F6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B64DDA-0D96-458C-86A3-5506FA0F8F6D}" type="datetimeFigureOut">
              <a:rPr lang="en-US" smtClean="0"/>
              <a:pPr/>
              <a:t>5/5/2014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508E3B-2F6E-4CDD-94BF-656926C7821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7E1058-D6D8-4516-99B5-C5AC9CC4B967}"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D7F63B56-82E2-48FC-AAED-597DC38810B9}"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33947E0-C6E5-4C3F-93EA-A4FE1428A48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B64DDA-0D96-458C-86A3-5506FA0F8F6D}" type="datetimeFigureOut">
              <a:rPr lang="en-US" smtClean="0"/>
              <a:pPr/>
              <a:t>5/5/2014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508E3B-2F6E-4CDD-94BF-656926C782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normAutofit/>
          </a:bodyPr>
          <a:lstStyle/>
          <a:p>
            <a:pPr eaLnBrk="1" hangingPunct="1">
              <a:defRPr/>
            </a:pPr>
            <a:r>
              <a:rPr lang="en-US" dirty="0" smtClean="0"/>
              <a:t>Organizational Behavior</a:t>
            </a:r>
          </a:p>
        </p:txBody>
      </p:sp>
      <p:sp>
        <p:nvSpPr>
          <p:cNvPr id="9219" name="Content Placeholder 5"/>
          <p:cNvSpPr>
            <a:spLocks noGrp="1"/>
          </p:cNvSpPr>
          <p:nvPr>
            <p:ph sz="half" idx="1"/>
          </p:nvPr>
        </p:nvSpPr>
        <p:spPr>
          <a:xfrm>
            <a:off x="838200" y="1600200"/>
            <a:ext cx="3886200" cy="4297363"/>
          </a:xfrm>
        </p:spPr>
        <p:txBody>
          <a:bodyPr/>
          <a:lstStyle/>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endParaRPr lang="en-US" dirty="0" smtClean="0"/>
          </a:p>
          <a:p>
            <a:pPr eaLnBrk="1" hangingPunct="1">
              <a:buFont typeface="Monotype Sorts" pitchFamily="2" charset="2"/>
              <a:buNone/>
            </a:pPr>
            <a:r>
              <a:rPr lang="en-US" dirty="0" smtClean="0"/>
              <a:t>	</a:t>
            </a:r>
            <a:r>
              <a:rPr lang="en-US" sz="3600" dirty="0" smtClean="0"/>
              <a:t>	Lecture 30</a:t>
            </a:r>
          </a:p>
        </p:txBody>
      </p:sp>
      <p:sp>
        <p:nvSpPr>
          <p:cNvPr id="9220"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10243"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0244"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10245"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0246"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10247"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4" name="Rectangle 2"/>
          <p:cNvSpPr>
            <a:spLocks noGrp="1" noChangeArrowheads="1"/>
          </p:cNvSpPr>
          <p:nvPr>
            <p:ph type="title"/>
          </p:nvPr>
        </p:nvSpPr>
        <p:spPr>
          <a:xfrm>
            <a:off x="457200" y="2027238"/>
            <a:ext cx="8229600" cy="868362"/>
          </a:xfrm>
        </p:spPr>
        <p:txBody>
          <a:bodyPr>
            <a:normAutofit fontScale="90000"/>
          </a:bodyPr>
          <a:lstStyle/>
          <a:p>
            <a:pPr marL="342900" indent="-342900">
              <a:spcBef>
                <a:spcPct val="20000"/>
              </a:spcBef>
              <a:defRPr/>
            </a:pPr>
            <a:r>
              <a:rPr lang="en-US" dirty="0" smtClean="0">
                <a:solidFill>
                  <a:schemeClr val="tx1"/>
                </a:solidFill>
              </a:rPr>
              <a:t>Foundations of Organizational Structure  and </a:t>
            </a:r>
            <a:r>
              <a:rPr lang="en-US" smtClean="0">
                <a:solidFill>
                  <a:schemeClr val="tx1"/>
                </a:solidFill>
              </a:rPr>
              <a:t>Strategy Development</a:t>
            </a:r>
            <a:endParaRPr lang="en-US" dirty="0">
              <a:solidFill>
                <a:schemeClr val="tx1"/>
              </a:solidFill>
            </a:endParaRPr>
          </a:p>
        </p:txBody>
      </p:sp>
      <p:sp>
        <p:nvSpPr>
          <p:cNvPr id="10249"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30</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defRPr/>
            </a:pPr>
            <a:r>
              <a:rPr lang="en-US" dirty="0" smtClean="0"/>
              <a:t>Lecture Objectives</a:t>
            </a:r>
          </a:p>
        </p:txBody>
      </p:sp>
      <p:sp>
        <p:nvSpPr>
          <p:cNvPr id="11267" name="Content Placeholder 2"/>
          <p:cNvSpPr>
            <a:spLocks noGrp="1"/>
          </p:cNvSpPr>
          <p:nvPr>
            <p:ph idx="1"/>
          </p:nvPr>
        </p:nvSpPr>
        <p:spPr/>
        <p:txBody>
          <a:bodyPr>
            <a:normAutofit fontScale="92500" lnSpcReduction="20000"/>
          </a:bodyPr>
          <a:lstStyle/>
          <a:p>
            <a:pPr eaLnBrk="1" hangingPunct="1">
              <a:buFont typeface="Arial" pitchFamily="34" charset="0"/>
              <a:buChar char="•"/>
            </a:pPr>
            <a:r>
              <a:rPr lang="en-US" dirty="0" smtClean="0"/>
              <a:t>What is Structure</a:t>
            </a:r>
          </a:p>
          <a:p>
            <a:pPr eaLnBrk="1" hangingPunct="1">
              <a:buFont typeface="Arial" pitchFamily="34" charset="0"/>
              <a:buChar char="•"/>
            </a:pPr>
            <a:r>
              <a:rPr lang="en-US" dirty="0" smtClean="0"/>
              <a:t>Matching Strategy with structure</a:t>
            </a:r>
          </a:p>
          <a:p>
            <a:pPr eaLnBrk="1" hangingPunct="1">
              <a:buFont typeface="Arial" pitchFamily="34" charset="0"/>
              <a:buChar char="•"/>
            </a:pPr>
            <a:r>
              <a:rPr lang="en-US" dirty="0" smtClean="0"/>
              <a:t>Forms of organizational structure</a:t>
            </a:r>
          </a:p>
          <a:p>
            <a:pPr lvl="1" eaLnBrk="1" hangingPunct="1">
              <a:buFont typeface="Arial" pitchFamily="34" charset="0"/>
              <a:buChar char="•"/>
            </a:pPr>
            <a:r>
              <a:rPr lang="en-US" dirty="0" smtClean="0"/>
              <a:t>Functional structure</a:t>
            </a:r>
          </a:p>
          <a:p>
            <a:pPr lvl="1" eaLnBrk="1" hangingPunct="1">
              <a:buFont typeface="Arial" pitchFamily="34" charset="0"/>
              <a:buChar char="•"/>
            </a:pPr>
            <a:r>
              <a:rPr lang="en-US" dirty="0" smtClean="0"/>
              <a:t>Divisional structure</a:t>
            </a:r>
          </a:p>
          <a:p>
            <a:pPr lvl="1" eaLnBrk="1" hangingPunct="1">
              <a:buFont typeface="Arial" pitchFamily="34" charset="0"/>
              <a:buChar char="•"/>
            </a:pPr>
            <a:r>
              <a:rPr lang="en-US" dirty="0" smtClean="0"/>
              <a:t>SBU Structure</a:t>
            </a:r>
          </a:p>
          <a:p>
            <a:pPr lvl="1" eaLnBrk="1" hangingPunct="1">
              <a:buFont typeface="Arial" pitchFamily="34" charset="0"/>
              <a:buChar char="•"/>
            </a:pPr>
            <a:r>
              <a:rPr lang="en-US" dirty="0" smtClean="0"/>
              <a:t>Matrix structure</a:t>
            </a:r>
          </a:p>
          <a:p>
            <a:pPr eaLnBrk="1" hangingPunct="1">
              <a:buFont typeface="Arial" pitchFamily="34" charset="0"/>
              <a:buChar char="•"/>
            </a:pPr>
            <a:r>
              <a:rPr lang="en-US" dirty="0" smtClean="0"/>
              <a:t>Conclusions and implications</a:t>
            </a:r>
          </a:p>
          <a:p>
            <a:pPr eaLnBrk="1" hangingPunct="1">
              <a:buFont typeface="Arial" pitchFamily="34" charset="0"/>
              <a:buChar char="•"/>
            </a:pPr>
            <a:r>
              <a:rPr lang="en-US" dirty="0" smtClean="0"/>
              <a:t>How Strategy Develops, Vision and mission statement</a:t>
            </a:r>
          </a:p>
          <a:p>
            <a:pPr eaLnBrk="1" hangingPunct="1">
              <a:buFont typeface="Wingdings" pitchFamily="2" charset="2"/>
              <a:buNone/>
            </a:pPr>
            <a:endParaRPr lang="en-US" dirty="0" smtClean="0"/>
          </a:p>
        </p:txBody>
      </p:sp>
      <p:sp>
        <p:nvSpPr>
          <p:cNvPr id="11268" name="Slide Number Placeholder 5"/>
          <p:cNvSpPr>
            <a:spLocks noGrp="1"/>
          </p:cNvSpPr>
          <p:nvPr>
            <p:ph type="sldNum" sz="quarter" idx="4294967295"/>
          </p:nvPr>
        </p:nvSpPr>
        <p:spPr bwMode="auto">
          <a:xfrm>
            <a:off x="6553200" y="6324600"/>
            <a:ext cx="2133600" cy="365125"/>
          </a:xfrm>
          <a:prstGeom prst="rect">
            <a:avLst/>
          </a:prstGeom>
          <a:noFill/>
          <a:ln>
            <a:miter lim="800000"/>
            <a:headEnd/>
            <a:tailEnd/>
          </a:ln>
        </p:spPr>
        <p:txBody>
          <a:bodyPr/>
          <a:lstStyle/>
          <a:p>
            <a:r>
              <a:rPr lang="en-US"/>
              <a:t>10-</a:t>
            </a:r>
            <a:fld id="{D50343D2-A211-4E18-92AB-35DD7CF28457}" type="slidenum">
              <a:rPr lang="en-US"/>
              <a:pPr/>
              <a:t>3</a:t>
            </a:fld>
            <a:endParaRPr lang="en-US"/>
          </a:p>
        </p:txBody>
      </p:sp>
      <p:sp>
        <p:nvSpPr>
          <p:cNvPr id="11269" name="Footer Placeholder 6"/>
          <p:cNvSpPr>
            <a:spLocks noGrp="1"/>
          </p:cNvSpPr>
          <p:nvPr>
            <p:ph type="ftr" sz="quarter" idx="10"/>
          </p:nvPr>
        </p:nvSpPr>
        <p:spPr>
          <a:xfrm>
            <a:off x="457200" y="6324600"/>
            <a:ext cx="5562600" cy="365125"/>
          </a:xfrm>
          <a:noFill/>
        </p:spPr>
        <p:txBody>
          <a:bodyPr/>
          <a:lstStyle/>
          <a:p>
            <a:r>
              <a:rPr lang="en-US" smtClean="0"/>
              <a:t>© 2009 Prentice-Hall Inc. All rights reserved.</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Footer Placeholder 3"/>
          <p:cNvSpPr>
            <a:spLocks noGrp="1"/>
          </p:cNvSpPr>
          <p:nvPr>
            <p:ph type="ftr" sz="quarter" idx="10"/>
          </p:nvPr>
        </p:nvSpPr>
        <p:spPr>
          <a:noFill/>
        </p:spPr>
        <p:txBody>
          <a:bodyPr/>
          <a:lstStyle/>
          <a:p>
            <a:r>
              <a:rPr lang="en-US" smtClean="0"/>
              <a:t>© 2007 Prentice Hall Inc. All rights reserved.</a:t>
            </a:r>
          </a:p>
        </p:txBody>
      </p:sp>
      <p:sp>
        <p:nvSpPr>
          <p:cNvPr id="41987" name="Rectangle 2"/>
          <p:cNvSpPr>
            <a:spLocks noGrp="1" noChangeArrowheads="1"/>
          </p:cNvSpPr>
          <p:nvPr>
            <p:ph type="title"/>
          </p:nvPr>
        </p:nvSpPr>
        <p:spPr>
          <a:xfrm>
            <a:off x="685800" y="304800"/>
            <a:ext cx="7769225" cy="1139825"/>
          </a:xfrm>
          <a:solidFill>
            <a:srgbClr val="DDDDDD"/>
          </a:solidFill>
          <a:ln>
            <a:noFill/>
          </a:ln>
        </p:spPr>
        <p:txBody>
          <a:bodyPr lIns="92075" tIns="46038" rIns="92075" bIns="46038"/>
          <a:lstStyle/>
          <a:p>
            <a:pPr eaLnBrk="1" hangingPunct="1">
              <a:defRPr/>
            </a:pPr>
            <a:r>
              <a:rPr lang="en-US" smtClean="0">
                <a:solidFill>
                  <a:schemeClr val="tx1"/>
                </a:solidFill>
              </a:rPr>
              <a:t> Basic Forms of Structure</a:t>
            </a:r>
          </a:p>
        </p:txBody>
      </p:sp>
      <p:sp>
        <p:nvSpPr>
          <p:cNvPr id="476163" name="Rectangle 3"/>
          <p:cNvSpPr>
            <a:spLocks noGrp="1" noChangeArrowheads="1"/>
          </p:cNvSpPr>
          <p:nvPr>
            <p:ph type="body" idx="1"/>
          </p:nvPr>
        </p:nvSpPr>
        <p:spPr>
          <a:xfrm>
            <a:off x="609600" y="2209800"/>
            <a:ext cx="7997825" cy="3581400"/>
          </a:xfrm>
          <a:noFill/>
        </p:spPr>
        <p:txBody>
          <a:bodyPr lIns="92075" tIns="46038" rIns="92075" bIns="46038"/>
          <a:lstStyle/>
          <a:p>
            <a:pPr marL="990600" lvl="1" indent="-533400" eaLnBrk="1" hangingPunct="1">
              <a:buFontTx/>
              <a:buAutoNum type="arabicPeriod"/>
            </a:pPr>
            <a:r>
              <a:rPr lang="en-US" smtClean="0">
                <a:solidFill>
                  <a:schemeClr val="tx1"/>
                </a:solidFill>
              </a:rPr>
              <a:t>Functional Structure</a:t>
            </a:r>
          </a:p>
          <a:p>
            <a:pPr marL="1371600" lvl="2" indent="-457200" eaLnBrk="1" hangingPunct="1"/>
            <a:r>
              <a:rPr lang="en-US" smtClean="0"/>
              <a:t>Groups tasks and activities by business function</a:t>
            </a:r>
          </a:p>
          <a:p>
            <a:pPr marL="1371600" lvl="2" indent="-457200" eaLnBrk="1" hangingPunct="1"/>
            <a:r>
              <a:rPr lang="nl-NL" smtClean="0"/>
              <a:t>Simple and inexpensive</a:t>
            </a:r>
          </a:p>
          <a:p>
            <a:pPr marL="1371600" lvl="2" indent="-457200" eaLnBrk="1" hangingPunct="1"/>
            <a:r>
              <a:rPr lang="nl-NL" smtClean="0"/>
              <a:t>Speicalization of business activities</a:t>
            </a:r>
          </a:p>
          <a:p>
            <a:pPr marL="1371600" lvl="2" indent="-457200" eaLnBrk="1" hangingPunct="1"/>
            <a:r>
              <a:rPr lang="nl-NL" smtClean="0"/>
              <a:t>Minimizes need of elaborate control systems</a:t>
            </a:r>
          </a:p>
          <a:p>
            <a:pPr marL="1371600" lvl="2" indent="-457200" eaLnBrk="1" hangingPunct="1"/>
            <a:r>
              <a:rPr lang="nl-NL" smtClean="0"/>
              <a:t>Accountability at the top</a:t>
            </a:r>
          </a:p>
          <a:p>
            <a:pPr marL="1371600" lvl="2" indent="-457200" eaLnBrk="1" hangingPunct="1"/>
            <a:r>
              <a:rPr lang="nl-NL" smtClean="0"/>
              <a:t>Delegation of authority not encouraged</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6163">
                                            <p:txEl>
                                              <p:pRg st="0" end="0"/>
                                            </p:txEl>
                                          </p:spTgt>
                                        </p:tgtEl>
                                        <p:attrNameLst>
                                          <p:attrName>style.visibility</p:attrName>
                                        </p:attrNameLst>
                                      </p:cBhvr>
                                      <p:to>
                                        <p:strVal val="visible"/>
                                      </p:to>
                                    </p:set>
                                    <p:animEffect transition="in" filter="dissolve">
                                      <p:cBhvr>
                                        <p:cTn id="7" dur="500"/>
                                        <p:tgtEl>
                                          <p:spTgt spid="47616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76163">
                                            <p:txEl>
                                              <p:pRg st="1" end="1"/>
                                            </p:txEl>
                                          </p:spTgt>
                                        </p:tgtEl>
                                        <p:attrNameLst>
                                          <p:attrName>style.visibility</p:attrName>
                                        </p:attrNameLst>
                                      </p:cBhvr>
                                      <p:to>
                                        <p:strVal val="visible"/>
                                      </p:to>
                                    </p:set>
                                    <p:animEffect transition="in" filter="dissolve">
                                      <p:cBhvr>
                                        <p:cTn id="10" dur="500"/>
                                        <p:tgtEl>
                                          <p:spTgt spid="47616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76163">
                                            <p:txEl>
                                              <p:pRg st="2" end="2"/>
                                            </p:txEl>
                                          </p:spTgt>
                                        </p:tgtEl>
                                        <p:attrNameLst>
                                          <p:attrName>style.visibility</p:attrName>
                                        </p:attrNameLst>
                                      </p:cBhvr>
                                      <p:to>
                                        <p:strVal val="visible"/>
                                      </p:to>
                                    </p:set>
                                    <p:animEffect transition="in" filter="dissolve">
                                      <p:cBhvr>
                                        <p:cTn id="13" dur="500"/>
                                        <p:tgtEl>
                                          <p:spTgt spid="47616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76163">
                                            <p:txEl>
                                              <p:pRg st="3" end="3"/>
                                            </p:txEl>
                                          </p:spTgt>
                                        </p:tgtEl>
                                        <p:attrNameLst>
                                          <p:attrName>style.visibility</p:attrName>
                                        </p:attrNameLst>
                                      </p:cBhvr>
                                      <p:to>
                                        <p:strVal val="visible"/>
                                      </p:to>
                                    </p:set>
                                    <p:animEffect transition="in" filter="dissolve">
                                      <p:cBhvr>
                                        <p:cTn id="16" dur="500"/>
                                        <p:tgtEl>
                                          <p:spTgt spid="47616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76163">
                                            <p:txEl>
                                              <p:pRg st="4" end="4"/>
                                            </p:txEl>
                                          </p:spTgt>
                                        </p:tgtEl>
                                        <p:attrNameLst>
                                          <p:attrName>style.visibility</p:attrName>
                                        </p:attrNameLst>
                                      </p:cBhvr>
                                      <p:to>
                                        <p:strVal val="visible"/>
                                      </p:to>
                                    </p:set>
                                    <p:animEffect transition="in" filter="dissolve">
                                      <p:cBhvr>
                                        <p:cTn id="19" dur="500"/>
                                        <p:tgtEl>
                                          <p:spTgt spid="47616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476163">
                                            <p:txEl>
                                              <p:pRg st="5" end="5"/>
                                            </p:txEl>
                                          </p:spTgt>
                                        </p:tgtEl>
                                        <p:attrNameLst>
                                          <p:attrName>style.visibility</p:attrName>
                                        </p:attrNameLst>
                                      </p:cBhvr>
                                      <p:to>
                                        <p:strVal val="visible"/>
                                      </p:to>
                                    </p:set>
                                    <p:animEffect transition="in" filter="dissolve">
                                      <p:cBhvr>
                                        <p:cTn id="22" dur="500"/>
                                        <p:tgtEl>
                                          <p:spTgt spid="476163">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76163">
                                            <p:txEl>
                                              <p:pRg st="6" end="6"/>
                                            </p:txEl>
                                          </p:spTgt>
                                        </p:tgtEl>
                                        <p:attrNameLst>
                                          <p:attrName>style.visibility</p:attrName>
                                        </p:attrNameLst>
                                      </p:cBhvr>
                                      <p:to>
                                        <p:strVal val="visible"/>
                                      </p:to>
                                    </p:set>
                                    <p:animEffect transition="in" filter="dissolve">
                                      <p:cBhvr>
                                        <p:cTn id="25" dur="500"/>
                                        <p:tgtEl>
                                          <p:spTgt spid="4761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3"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3"/>
          <p:cNvSpPr>
            <a:spLocks noGrp="1"/>
          </p:cNvSpPr>
          <p:nvPr>
            <p:ph type="ftr" sz="quarter" idx="10"/>
          </p:nvPr>
        </p:nvSpPr>
        <p:spPr>
          <a:noFill/>
        </p:spPr>
        <p:txBody>
          <a:bodyPr/>
          <a:lstStyle/>
          <a:p>
            <a:r>
              <a:rPr lang="en-US" smtClean="0"/>
              <a:t>© 2007 Prentice Hall Inc. All rights reserved.</a:t>
            </a:r>
          </a:p>
        </p:txBody>
      </p:sp>
      <p:sp>
        <p:nvSpPr>
          <p:cNvPr id="478210" name="Rectangle 2"/>
          <p:cNvSpPr>
            <a:spLocks noGrp="1" noChangeArrowheads="1"/>
          </p:cNvSpPr>
          <p:nvPr>
            <p:ph type="title"/>
          </p:nvPr>
        </p:nvSpPr>
        <p:spPr/>
        <p:txBody>
          <a:bodyPr/>
          <a:lstStyle/>
          <a:p>
            <a:pPr eaLnBrk="1" hangingPunct="1">
              <a:defRPr/>
            </a:pPr>
            <a:r>
              <a:rPr lang="en-US" smtClean="0">
                <a:solidFill>
                  <a:schemeClr val="tx1"/>
                </a:solidFill>
              </a:rPr>
              <a:t>Basic Forms of Structure</a:t>
            </a:r>
          </a:p>
        </p:txBody>
      </p:sp>
      <p:sp>
        <p:nvSpPr>
          <p:cNvPr id="32772" name="Rectangle 3"/>
          <p:cNvSpPr>
            <a:spLocks noGrp="1" noChangeArrowheads="1"/>
          </p:cNvSpPr>
          <p:nvPr>
            <p:ph type="body" idx="1"/>
          </p:nvPr>
        </p:nvSpPr>
        <p:spPr/>
        <p:txBody>
          <a:bodyPr/>
          <a:lstStyle/>
          <a:p>
            <a:pPr marL="914400" lvl="1" indent="-457200" eaLnBrk="1" hangingPunct="1">
              <a:lnSpc>
                <a:spcPct val="90000"/>
              </a:lnSpc>
              <a:buFontTx/>
              <a:buAutoNum type="arabicPeriod"/>
            </a:pPr>
            <a:r>
              <a:rPr lang="en-US" sz="1800" smtClean="0">
                <a:solidFill>
                  <a:schemeClr val="tx1"/>
                </a:solidFill>
              </a:rPr>
              <a:t>Functional Structure</a:t>
            </a:r>
          </a:p>
          <a:p>
            <a:pPr marL="1295400" lvl="2" indent="-381000" eaLnBrk="1" hangingPunct="1">
              <a:lnSpc>
                <a:spcPct val="90000"/>
              </a:lnSpc>
              <a:buFontTx/>
              <a:buNone/>
            </a:pPr>
            <a:endParaRPr lang="nl-NL" sz="1600" smtClean="0"/>
          </a:p>
          <a:p>
            <a:pPr marL="1295400" lvl="2" indent="-381000" eaLnBrk="1" hangingPunct="1">
              <a:lnSpc>
                <a:spcPct val="90000"/>
              </a:lnSpc>
            </a:pPr>
            <a:r>
              <a:rPr lang="nl-NL" sz="1600" smtClean="0"/>
              <a:t>Low employee morale</a:t>
            </a:r>
          </a:p>
          <a:p>
            <a:pPr marL="1295400" lvl="2" indent="-381000" eaLnBrk="1" hangingPunct="1">
              <a:lnSpc>
                <a:spcPct val="90000"/>
              </a:lnSpc>
            </a:pPr>
            <a:r>
              <a:rPr lang="nl-NL" sz="1600" smtClean="0"/>
              <a:t>Inadequate planning of products and markets</a:t>
            </a:r>
          </a:p>
          <a:p>
            <a:pPr marL="1295400" lvl="2" indent="-381000" eaLnBrk="1" hangingPunct="1">
              <a:lnSpc>
                <a:spcPct val="90000"/>
              </a:lnSpc>
            </a:pPr>
            <a:r>
              <a:rPr lang="nl-NL" sz="1600" smtClean="0"/>
              <a:t>Leads to short term and narrow thinking</a:t>
            </a:r>
          </a:p>
          <a:p>
            <a:pPr marL="1295400" lvl="2" indent="-381000" eaLnBrk="1" hangingPunct="1">
              <a:lnSpc>
                <a:spcPct val="90000"/>
              </a:lnSpc>
            </a:pPr>
            <a:r>
              <a:rPr lang="nl-NL" sz="1600" smtClean="0"/>
              <a:t>Lack of integration and communication</a:t>
            </a:r>
          </a:p>
          <a:p>
            <a:pPr marL="1295400" lvl="2" indent="-381000" eaLnBrk="1" hangingPunct="1">
              <a:lnSpc>
                <a:spcPct val="90000"/>
              </a:lnSpc>
            </a:pPr>
            <a:r>
              <a:rPr lang="nl-NL" sz="1600" smtClean="0"/>
              <a:t>Centralized</a:t>
            </a:r>
          </a:p>
          <a:p>
            <a:pPr marL="1295400" lvl="2" indent="-381000" eaLnBrk="1" hangingPunct="1">
              <a:lnSpc>
                <a:spcPct val="90000"/>
              </a:lnSpc>
            </a:pPr>
            <a:endParaRPr lang="nl-NL" sz="1600" smtClean="0"/>
          </a:p>
          <a:p>
            <a:pPr marL="1295400" lvl="2" indent="-381000" eaLnBrk="1" hangingPunct="1">
              <a:lnSpc>
                <a:spcPct val="90000"/>
              </a:lnSpc>
              <a:buFontTx/>
              <a:buNone/>
            </a:pPr>
            <a:r>
              <a:rPr lang="nl-NL" sz="1600" smtClean="0"/>
              <a:t>R &amp; D may strive to overdesign products while manufacturing may favor low frills products that are mass produced.</a:t>
            </a:r>
          </a:p>
          <a:p>
            <a:pPr marL="1295400" lvl="2" indent="-381000" eaLnBrk="1" hangingPunct="1">
              <a:lnSpc>
                <a:spcPct val="90000"/>
              </a:lnSpc>
              <a:buFontTx/>
              <a:buNone/>
            </a:pPr>
            <a:r>
              <a:rPr lang="nl-NL" sz="1600" smtClean="0"/>
              <a:t>Speicailization, economies of scale, standarized products such as manufacturing. </a:t>
            </a:r>
          </a:p>
          <a:p>
            <a:pPr marL="1295400" lvl="2" indent="-381000" eaLnBrk="1" hangingPunct="1">
              <a:lnSpc>
                <a:spcPct val="90000"/>
              </a:lnSpc>
              <a:buFontTx/>
              <a:buNone/>
            </a:pPr>
            <a:r>
              <a:rPr lang="nl-NL" sz="1600" smtClean="0"/>
              <a:t>Sharp – consumer electronics firm as an examaple</a:t>
            </a:r>
            <a:endParaRPr lang="en-US" sz="1600" smtClean="0"/>
          </a:p>
          <a:p>
            <a:pPr marL="1295400" lvl="2" indent="-381000" eaLnBrk="1" hangingPunct="1">
              <a:lnSpc>
                <a:spcPct val="90000"/>
              </a:lnSpc>
            </a:pPr>
            <a:endParaRPr lang="en-US" sz="1600" smtClean="0"/>
          </a:p>
          <a:p>
            <a:pPr marL="533400" indent="-533400" eaLnBrk="1" hangingPunct="1">
              <a:lnSpc>
                <a:spcPct val="90000"/>
              </a:lnSpc>
            </a:pPr>
            <a:endParaRPr lang="en-US" sz="180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p:spPr>
        <p:txBody>
          <a:bodyPr/>
          <a:lstStyle/>
          <a:p>
            <a:r>
              <a:rPr lang="en-US" smtClean="0"/>
              <a:t>© 2007 Prentice Hall Inc. All rights reserved.</a:t>
            </a:r>
          </a:p>
        </p:txBody>
      </p:sp>
      <p:sp>
        <p:nvSpPr>
          <p:cNvPr id="479234" name="Rectangle 2"/>
          <p:cNvSpPr>
            <a:spLocks noGrp="1" noChangeArrowheads="1"/>
          </p:cNvSpPr>
          <p:nvPr>
            <p:ph type="title"/>
          </p:nvPr>
        </p:nvSpPr>
        <p:spPr/>
        <p:txBody>
          <a:bodyPr/>
          <a:lstStyle/>
          <a:p>
            <a:pPr eaLnBrk="1" hangingPunct="1">
              <a:defRPr/>
            </a:pPr>
            <a:r>
              <a:rPr lang="en-US" smtClean="0">
                <a:solidFill>
                  <a:schemeClr val="tx1"/>
                </a:solidFill>
              </a:rPr>
              <a:t>Basic Forms of Structure</a:t>
            </a:r>
          </a:p>
        </p:txBody>
      </p:sp>
      <p:sp>
        <p:nvSpPr>
          <p:cNvPr id="33796" name="Rectangle 3"/>
          <p:cNvSpPr>
            <a:spLocks noGrp="1" noChangeArrowheads="1"/>
          </p:cNvSpPr>
          <p:nvPr>
            <p:ph type="body" idx="1"/>
          </p:nvPr>
        </p:nvSpPr>
        <p:spPr/>
        <p:txBody>
          <a:bodyPr/>
          <a:lstStyle/>
          <a:p>
            <a:pPr marL="990600" lvl="1" indent="-533400" eaLnBrk="1" hangingPunct="1">
              <a:lnSpc>
                <a:spcPct val="90000"/>
              </a:lnSpc>
              <a:buClr>
                <a:schemeClr val="bg1"/>
              </a:buClr>
              <a:buFontTx/>
              <a:buNone/>
            </a:pPr>
            <a:r>
              <a:rPr lang="en-US" smtClean="0">
                <a:solidFill>
                  <a:schemeClr val="tx1"/>
                </a:solidFill>
              </a:rPr>
              <a:t>2. 	    Divisional Structure</a:t>
            </a:r>
          </a:p>
          <a:p>
            <a:pPr marL="1371600" lvl="2" indent="-457200" eaLnBrk="1" hangingPunct="1">
              <a:lnSpc>
                <a:spcPct val="90000"/>
              </a:lnSpc>
              <a:buClr>
                <a:schemeClr val="bg1"/>
              </a:buClr>
            </a:pPr>
            <a:r>
              <a:rPr lang="en-US" smtClean="0"/>
              <a:t>Decentralized</a:t>
            </a:r>
          </a:p>
          <a:p>
            <a:pPr marL="1371600" lvl="2" indent="-457200" eaLnBrk="1" hangingPunct="1">
              <a:lnSpc>
                <a:spcPct val="90000"/>
              </a:lnSpc>
              <a:buClr>
                <a:schemeClr val="bg1"/>
              </a:buClr>
            </a:pPr>
            <a:r>
              <a:rPr lang="nl-NL" smtClean="0"/>
              <a:t>Promotes delegation of authority</a:t>
            </a:r>
          </a:p>
          <a:p>
            <a:pPr marL="1371600" lvl="2" indent="-457200" eaLnBrk="1" hangingPunct="1">
              <a:lnSpc>
                <a:spcPct val="90000"/>
              </a:lnSpc>
              <a:buClr>
                <a:schemeClr val="bg1"/>
              </a:buClr>
            </a:pPr>
            <a:r>
              <a:rPr lang="nl-NL" smtClean="0"/>
              <a:t>Allows local control of local situations</a:t>
            </a:r>
          </a:p>
          <a:p>
            <a:pPr marL="1371600" lvl="2" indent="-457200" eaLnBrk="1" hangingPunct="1">
              <a:lnSpc>
                <a:spcPct val="90000"/>
              </a:lnSpc>
              <a:buClr>
                <a:schemeClr val="bg1"/>
              </a:buClr>
            </a:pPr>
            <a:r>
              <a:rPr lang="nl-NL" smtClean="0"/>
              <a:t>Can be costly</a:t>
            </a:r>
          </a:p>
          <a:p>
            <a:pPr marL="1371600" lvl="2" indent="-457200" eaLnBrk="1" hangingPunct="1">
              <a:lnSpc>
                <a:spcPct val="90000"/>
              </a:lnSpc>
              <a:buClr>
                <a:schemeClr val="bg1"/>
              </a:buClr>
            </a:pPr>
            <a:r>
              <a:rPr lang="nl-NL" smtClean="0"/>
              <a:t>Requires elaborate control system</a:t>
            </a:r>
          </a:p>
          <a:p>
            <a:pPr marL="1371600" lvl="2" indent="-457200" eaLnBrk="1" hangingPunct="1">
              <a:lnSpc>
                <a:spcPct val="90000"/>
              </a:lnSpc>
              <a:buClr>
                <a:schemeClr val="bg1"/>
              </a:buClr>
            </a:pPr>
            <a:r>
              <a:rPr lang="nl-NL" smtClean="0"/>
              <a:t>Competition can become dysfunctional , limited sharing of ideas</a:t>
            </a:r>
          </a:p>
          <a:p>
            <a:pPr marL="1371600" lvl="2" indent="-457200" eaLnBrk="1" hangingPunct="1">
              <a:lnSpc>
                <a:spcPct val="90000"/>
              </a:lnSpc>
              <a:buClr>
                <a:schemeClr val="bg1"/>
              </a:buClr>
            </a:pPr>
            <a:r>
              <a:rPr lang="nl-NL" smtClean="0"/>
              <a:t>Some division/regions may receive preferential treatment</a:t>
            </a:r>
            <a:endParaRPr lang="en-US" smtClean="0"/>
          </a:p>
          <a:p>
            <a:pPr marL="1371600" lvl="2" indent="-457200" eaLnBrk="1" hangingPunct="1">
              <a:lnSpc>
                <a:spcPct val="90000"/>
              </a:lnSpc>
              <a:buClr>
                <a:schemeClr val="bg1"/>
              </a:buClr>
            </a:pPr>
            <a:endParaRPr lang="nl-NL" smtClean="0"/>
          </a:p>
          <a:p>
            <a:pPr marL="1371600" lvl="2" indent="-457200" eaLnBrk="1" hangingPunct="1">
              <a:lnSpc>
                <a:spcPct val="90000"/>
              </a:lnSpc>
              <a:buClr>
                <a:schemeClr val="bg1"/>
              </a:buClr>
              <a:buFontTx/>
              <a:buNone/>
            </a:pPr>
            <a:endParaRPr lang="en-US" smtClean="0"/>
          </a:p>
          <a:p>
            <a:pPr marL="609600" indent="-609600" eaLnBrk="1" hangingPunct="1">
              <a:lnSpc>
                <a:spcPct val="90000"/>
              </a:lnSpc>
            </a:pPr>
            <a:endParaRPr lang="en-US"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3"/>
          <p:cNvSpPr>
            <a:spLocks noGrp="1"/>
          </p:cNvSpPr>
          <p:nvPr>
            <p:ph type="ftr" sz="quarter" idx="10"/>
          </p:nvPr>
        </p:nvSpPr>
        <p:spPr>
          <a:noFill/>
        </p:spPr>
        <p:txBody>
          <a:bodyPr/>
          <a:lstStyle/>
          <a:p>
            <a:r>
              <a:rPr lang="en-US" smtClean="0"/>
              <a:t>© 2007 Prentice Hall Inc. All rights reserved.</a:t>
            </a:r>
          </a:p>
        </p:txBody>
      </p:sp>
      <p:sp>
        <p:nvSpPr>
          <p:cNvPr id="480258" name="Rectangle 2"/>
          <p:cNvSpPr>
            <a:spLocks noGrp="1" noChangeArrowheads="1"/>
          </p:cNvSpPr>
          <p:nvPr>
            <p:ph type="title"/>
          </p:nvPr>
        </p:nvSpPr>
        <p:spPr/>
        <p:txBody>
          <a:bodyPr/>
          <a:lstStyle/>
          <a:p>
            <a:pPr eaLnBrk="1" hangingPunct="1">
              <a:defRPr/>
            </a:pPr>
            <a:r>
              <a:rPr lang="en-US" smtClean="0">
                <a:solidFill>
                  <a:schemeClr val="tx1"/>
                </a:solidFill>
              </a:rPr>
              <a:t>Basic Forms of Structure</a:t>
            </a:r>
          </a:p>
        </p:txBody>
      </p:sp>
      <p:sp>
        <p:nvSpPr>
          <p:cNvPr id="34820" name="Rectangle 3"/>
          <p:cNvSpPr>
            <a:spLocks noGrp="1" noChangeArrowheads="1"/>
          </p:cNvSpPr>
          <p:nvPr>
            <p:ph type="body" idx="1"/>
          </p:nvPr>
        </p:nvSpPr>
        <p:spPr/>
        <p:txBody>
          <a:bodyPr/>
          <a:lstStyle/>
          <a:p>
            <a:pPr marL="990600" lvl="1" indent="-533400" eaLnBrk="1" hangingPunct="1">
              <a:buClr>
                <a:schemeClr val="bg1"/>
              </a:buClr>
              <a:buFontTx/>
              <a:buNone/>
            </a:pPr>
            <a:r>
              <a:rPr lang="en-US" smtClean="0">
                <a:solidFill>
                  <a:schemeClr val="tx1"/>
                </a:solidFill>
              </a:rPr>
              <a:t>Hershey foods – consumer goods company </a:t>
            </a:r>
          </a:p>
          <a:p>
            <a:pPr marL="990600" lvl="1" indent="-533400" eaLnBrk="1" hangingPunct="1">
              <a:buClr>
                <a:schemeClr val="bg1"/>
              </a:buClr>
              <a:buFontTx/>
              <a:buChar char="•"/>
            </a:pPr>
            <a:r>
              <a:rPr lang="en-US" smtClean="0">
                <a:solidFill>
                  <a:schemeClr val="tx1"/>
                </a:solidFill>
              </a:rPr>
              <a:t>Divisions by geographic region such as USA, Mexico, Brazil etc</a:t>
            </a:r>
          </a:p>
          <a:p>
            <a:pPr marL="990600" lvl="1" indent="-533400" eaLnBrk="1" hangingPunct="1">
              <a:buClr>
                <a:schemeClr val="bg1"/>
              </a:buClr>
              <a:buFontTx/>
              <a:buChar char="•"/>
            </a:pPr>
            <a:r>
              <a:rPr lang="en-US" smtClean="0">
                <a:solidFill>
                  <a:schemeClr val="tx1"/>
                </a:solidFill>
              </a:rPr>
              <a:t>However, Divisions by product might be more useful such as chocolate, non chocolate and grocery   </a:t>
            </a:r>
          </a:p>
          <a:p>
            <a:pPr marL="990600" lvl="1" indent="-533400" eaLnBrk="1" hangingPunct="1">
              <a:buClr>
                <a:schemeClr val="bg1"/>
              </a:buClr>
              <a:buFontTx/>
              <a:buNone/>
            </a:pPr>
            <a:endParaRPr lang="en-US" smtClean="0">
              <a:solidFill>
                <a:schemeClr val="tx1"/>
              </a:solidFill>
            </a:endParaRPr>
          </a:p>
          <a:p>
            <a:pPr marL="609600" indent="-609600" eaLnBrk="1" hangingPunct="1"/>
            <a:endParaRPr lang="en-US"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3"/>
          <p:cNvSpPr>
            <a:spLocks noGrp="1"/>
          </p:cNvSpPr>
          <p:nvPr>
            <p:ph type="ftr" sz="quarter" idx="10"/>
          </p:nvPr>
        </p:nvSpPr>
        <p:spPr>
          <a:noFill/>
        </p:spPr>
        <p:txBody>
          <a:bodyPr/>
          <a:lstStyle/>
          <a:p>
            <a:r>
              <a:rPr lang="en-US" smtClean="0"/>
              <a:t>© 2007 Prentice Hall Inc. All rights reserved.</a:t>
            </a:r>
          </a:p>
        </p:txBody>
      </p:sp>
      <p:sp>
        <p:nvSpPr>
          <p:cNvPr id="481282" name="Rectangle 2"/>
          <p:cNvSpPr>
            <a:spLocks noGrp="1" noChangeArrowheads="1"/>
          </p:cNvSpPr>
          <p:nvPr>
            <p:ph type="title"/>
          </p:nvPr>
        </p:nvSpPr>
        <p:spPr/>
        <p:txBody>
          <a:bodyPr/>
          <a:lstStyle/>
          <a:p>
            <a:pPr eaLnBrk="1" hangingPunct="1">
              <a:defRPr/>
            </a:pPr>
            <a:r>
              <a:rPr lang="nl-NL" smtClean="0"/>
              <a:t>The SBU Structure</a:t>
            </a:r>
            <a:endParaRPr lang="en-US" smtClean="0"/>
          </a:p>
        </p:txBody>
      </p:sp>
      <p:sp>
        <p:nvSpPr>
          <p:cNvPr id="35844" name="Rectangle 3"/>
          <p:cNvSpPr>
            <a:spLocks noGrp="1" noChangeArrowheads="1"/>
          </p:cNvSpPr>
          <p:nvPr>
            <p:ph type="body" idx="1"/>
          </p:nvPr>
        </p:nvSpPr>
        <p:spPr/>
        <p:txBody>
          <a:bodyPr/>
          <a:lstStyle/>
          <a:p>
            <a:pPr eaLnBrk="1" hangingPunct="1"/>
            <a:r>
              <a:rPr lang="nl-NL" smtClean="0"/>
              <a:t>Similar divsions put under one SBU</a:t>
            </a:r>
          </a:p>
          <a:p>
            <a:pPr eaLnBrk="1" hangingPunct="1"/>
            <a:r>
              <a:rPr lang="nl-NL" smtClean="0"/>
              <a:t>Makes strategy implementation easier</a:t>
            </a:r>
          </a:p>
          <a:p>
            <a:pPr eaLnBrk="1" hangingPunct="1"/>
            <a:r>
              <a:rPr lang="nl-NL" smtClean="0"/>
              <a:t>Costly</a:t>
            </a:r>
          </a:p>
          <a:p>
            <a:pPr lvl="1" eaLnBrk="1" hangingPunct="1"/>
            <a:r>
              <a:rPr lang="nl-NL" smtClean="0"/>
              <a:t>Dell reorganized in to two SBU’s: Consumer products and commercial products</a:t>
            </a:r>
          </a:p>
          <a:p>
            <a:pPr lvl="1" eaLnBrk="1" hangingPunct="1">
              <a:buFontTx/>
              <a:buNone/>
            </a:pPr>
            <a:endParaRPr lang="en-US"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3"/>
          <p:cNvSpPr>
            <a:spLocks noGrp="1"/>
          </p:cNvSpPr>
          <p:nvPr>
            <p:ph type="ftr" sz="quarter" idx="10"/>
          </p:nvPr>
        </p:nvSpPr>
        <p:spPr>
          <a:noFill/>
        </p:spPr>
        <p:txBody>
          <a:bodyPr/>
          <a:lstStyle/>
          <a:p>
            <a:r>
              <a:rPr lang="en-US" smtClean="0"/>
              <a:t>© 2007 Prentice Hall Inc. All rights reserved.</a:t>
            </a:r>
          </a:p>
        </p:txBody>
      </p:sp>
      <p:sp>
        <p:nvSpPr>
          <p:cNvPr id="482306" name="Rectangle 2"/>
          <p:cNvSpPr>
            <a:spLocks noGrp="1" noChangeArrowheads="1"/>
          </p:cNvSpPr>
          <p:nvPr>
            <p:ph type="title"/>
          </p:nvPr>
        </p:nvSpPr>
        <p:spPr/>
        <p:txBody>
          <a:bodyPr/>
          <a:lstStyle/>
          <a:p>
            <a:pPr eaLnBrk="1" hangingPunct="1">
              <a:defRPr/>
            </a:pPr>
            <a:r>
              <a:rPr lang="en-US" smtClean="0">
                <a:solidFill>
                  <a:schemeClr val="tx1"/>
                </a:solidFill>
              </a:rPr>
              <a:t>Basic Forms of Structure</a:t>
            </a:r>
          </a:p>
        </p:txBody>
      </p:sp>
      <p:sp>
        <p:nvSpPr>
          <p:cNvPr id="36868" name="Rectangle 3"/>
          <p:cNvSpPr>
            <a:spLocks noGrp="1" noChangeArrowheads="1"/>
          </p:cNvSpPr>
          <p:nvPr>
            <p:ph type="body" idx="1"/>
          </p:nvPr>
        </p:nvSpPr>
        <p:spPr/>
        <p:txBody>
          <a:bodyPr/>
          <a:lstStyle/>
          <a:p>
            <a:pPr lvl="1" eaLnBrk="1" hangingPunct="1">
              <a:buClr>
                <a:schemeClr val="bg1"/>
              </a:buClr>
              <a:buFontTx/>
              <a:buNone/>
            </a:pPr>
            <a:r>
              <a:rPr lang="en-US" smtClean="0">
                <a:solidFill>
                  <a:schemeClr val="tx1"/>
                </a:solidFill>
              </a:rPr>
              <a:t> 3.   Matrix Structure</a:t>
            </a:r>
          </a:p>
          <a:p>
            <a:pPr lvl="2" eaLnBrk="1" hangingPunct="1">
              <a:buClr>
                <a:schemeClr val="bg1"/>
              </a:buClr>
            </a:pPr>
            <a:r>
              <a:rPr lang="en-US" smtClean="0"/>
              <a:t>Most complex of all designs.  Depends upon both vertical and horizontal flows of authority and communication</a:t>
            </a:r>
          </a:p>
          <a:p>
            <a:pPr lvl="2" eaLnBrk="1" hangingPunct="1">
              <a:buClr>
                <a:schemeClr val="bg1"/>
              </a:buClr>
            </a:pPr>
            <a:r>
              <a:rPr lang="nl-NL" smtClean="0"/>
              <a:t>Voilation of unity of command principal, dual lines of budget authority, dual sources of reward and punishment, shared authority, dual reporting channels, </a:t>
            </a:r>
          </a:p>
          <a:p>
            <a:pPr lvl="2" eaLnBrk="1" hangingPunct="1">
              <a:buClr>
                <a:schemeClr val="bg1"/>
              </a:buClr>
            </a:pPr>
            <a:r>
              <a:rPr lang="nl-NL" smtClean="0"/>
              <a:t>Project objectives clear</a:t>
            </a:r>
          </a:p>
          <a:p>
            <a:pPr lvl="2" eaLnBrk="1" hangingPunct="1">
              <a:buClr>
                <a:schemeClr val="bg1"/>
              </a:buClr>
            </a:pPr>
            <a:endParaRPr lang="nl-NL" smtClean="0"/>
          </a:p>
          <a:p>
            <a:pPr lvl="2" eaLnBrk="1" hangingPunct="1">
              <a:buClr>
                <a:schemeClr val="bg1"/>
              </a:buClr>
            </a:pPr>
            <a:endParaRPr lang="en-US" smtClean="0"/>
          </a:p>
          <a:p>
            <a:pPr eaLnBrk="1" hangingPunct="1"/>
            <a:endParaRPr lang="en-US"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p:cNvSpPr>
            <a:spLocks noGrp="1"/>
          </p:cNvSpPr>
          <p:nvPr>
            <p:ph type="ftr" sz="quarter" idx="10"/>
          </p:nvPr>
        </p:nvSpPr>
        <p:spPr>
          <a:noFill/>
        </p:spPr>
        <p:txBody>
          <a:bodyPr/>
          <a:lstStyle/>
          <a:p>
            <a:r>
              <a:rPr lang="en-US" smtClean="0"/>
              <a:t>© 2007 Prentice Hall Inc. All rights reserved.</a:t>
            </a:r>
          </a:p>
        </p:txBody>
      </p:sp>
      <p:sp>
        <p:nvSpPr>
          <p:cNvPr id="483330" name="Rectangle 2"/>
          <p:cNvSpPr>
            <a:spLocks noGrp="1" noChangeArrowheads="1"/>
          </p:cNvSpPr>
          <p:nvPr>
            <p:ph type="title"/>
          </p:nvPr>
        </p:nvSpPr>
        <p:spPr/>
        <p:txBody>
          <a:bodyPr/>
          <a:lstStyle/>
          <a:p>
            <a:pPr eaLnBrk="1" hangingPunct="1">
              <a:defRPr/>
            </a:pPr>
            <a:r>
              <a:rPr lang="nl-NL" sz="2400" smtClean="0"/>
              <a:t>Project and Functional Leaders</a:t>
            </a:r>
            <a:endParaRPr lang="en-US" sz="2400" smtClean="0"/>
          </a:p>
        </p:txBody>
      </p:sp>
      <p:sp>
        <p:nvSpPr>
          <p:cNvPr id="37892" name="Rectangle 3"/>
          <p:cNvSpPr>
            <a:spLocks noGrp="1" noChangeArrowheads="1"/>
          </p:cNvSpPr>
          <p:nvPr>
            <p:ph type="body" idx="1"/>
          </p:nvPr>
        </p:nvSpPr>
        <p:spPr/>
        <p:txBody>
          <a:bodyPr/>
          <a:lstStyle/>
          <a:p>
            <a:pPr eaLnBrk="1" hangingPunct="1">
              <a:lnSpc>
                <a:spcPct val="90000"/>
              </a:lnSpc>
            </a:pPr>
            <a:r>
              <a:rPr lang="nl-NL" sz="2000" smtClean="0"/>
              <a:t>Project leaders define features and functionalities of product, timilness and delivery. They need to be well connected with customer</a:t>
            </a:r>
          </a:p>
          <a:p>
            <a:pPr eaLnBrk="1" hangingPunct="1">
              <a:lnSpc>
                <a:spcPct val="90000"/>
              </a:lnSpc>
            </a:pPr>
            <a:r>
              <a:rPr lang="nl-NL" sz="2000" smtClean="0"/>
              <a:t>Functional leaders are technical specialist having high specialized knowledge of their area. They take product requirements and vision from project leaders and motivate and train their staff to achieve desired product specifications and technical sound. </a:t>
            </a:r>
            <a:endParaRPr lang="en-US" sz="2000" smtClean="0"/>
          </a:p>
          <a:p>
            <a:pPr eaLnBrk="1" hangingPunct="1">
              <a:lnSpc>
                <a:spcPct val="90000"/>
              </a:lnSpc>
            </a:pPr>
            <a:endParaRPr lang="en-US" sz="200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3"/>
          <p:cNvSpPr>
            <a:spLocks noGrp="1"/>
          </p:cNvSpPr>
          <p:nvPr>
            <p:ph type="ftr" sz="quarter" idx="10"/>
          </p:nvPr>
        </p:nvSpPr>
        <p:spPr>
          <a:noFill/>
        </p:spPr>
        <p:txBody>
          <a:bodyPr/>
          <a:lstStyle/>
          <a:p>
            <a:r>
              <a:rPr lang="en-US" smtClean="0"/>
              <a:t>© 2007 Prentice Hall Inc. All rights reserved.</a:t>
            </a:r>
          </a:p>
        </p:txBody>
      </p:sp>
      <p:pic>
        <p:nvPicPr>
          <p:cNvPr id="38915" name="Picture 2" descr="ANd9GcS2QycaDoyPKB7M6xi6LdVWcwf9pGgyBocc8diuqmxCq6ep6Ud4"/>
          <p:cNvPicPr>
            <a:picLocks noChangeAspect="1" noChangeArrowheads="1"/>
          </p:cNvPicPr>
          <p:nvPr/>
        </p:nvPicPr>
        <p:blipFill>
          <a:blip r:embed="rId2"/>
          <a:srcRect/>
          <a:stretch>
            <a:fillRect/>
          </a:stretch>
        </p:blipFill>
        <p:spPr bwMode="auto">
          <a:xfrm>
            <a:off x="990600" y="1298575"/>
            <a:ext cx="6934200" cy="41243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p:cNvSpPr>
            <a:spLocks noGrp="1"/>
          </p:cNvSpPr>
          <p:nvPr>
            <p:ph type="ftr" sz="quarter" idx="10"/>
          </p:nvPr>
        </p:nvSpPr>
        <p:spPr>
          <a:noFill/>
        </p:spPr>
        <p:txBody>
          <a:bodyPr/>
          <a:lstStyle/>
          <a:p>
            <a:r>
              <a:rPr lang="en-US" smtClean="0"/>
              <a:t>© 2007 Prentice Hall Inc. All rights reserved.</a:t>
            </a:r>
          </a:p>
        </p:txBody>
      </p:sp>
      <p:pic>
        <p:nvPicPr>
          <p:cNvPr id="39939" name="Picture 2" descr="divisional-corporate-organizational-structure"/>
          <p:cNvPicPr>
            <a:picLocks noChangeAspect="1" noChangeArrowheads="1"/>
          </p:cNvPicPr>
          <p:nvPr/>
        </p:nvPicPr>
        <p:blipFill>
          <a:blip r:embed="rId2"/>
          <a:srcRect/>
          <a:stretch>
            <a:fillRect/>
          </a:stretch>
        </p:blipFill>
        <p:spPr bwMode="auto">
          <a:xfrm>
            <a:off x="838200" y="596900"/>
            <a:ext cx="7543800" cy="57229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2"/>
          <p:cNvSpPr>
            <a:spLocks noGrp="1"/>
          </p:cNvSpPr>
          <p:nvPr>
            <p:ph type="ftr" sz="quarter" idx="10"/>
          </p:nvPr>
        </p:nvSpPr>
        <p:spPr>
          <a:noFill/>
        </p:spPr>
        <p:txBody>
          <a:bodyPr/>
          <a:lstStyle/>
          <a:p>
            <a:r>
              <a:rPr lang="en-US" smtClean="0"/>
              <a:t>© 2007 Prentice Hall Inc. All rights reserved.</a:t>
            </a:r>
          </a:p>
        </p:txBody>
      </p:sp>
      <p:graphicFrame>
        <p:nvGraphicFramePr>
          <p:cNvPr id="6146" name="Object 2"/>
          <p:cNvGraphicFramePr>
            <a:graphicFrameLocks noChangeAspect="1"/>
          </p:cNvGraphicFramePr>
          <p:nvPr/>
        </p:nvGraphicFramePr>
        <p:xfrm>
          <a:off x="762000" y="1219200"/>
          <a:ext cx="7772400" cy="4724400"/>
        </p:xfrm>
        <a:graphic>
          <a:graphicData uri="http://schemas.openxmlformats.org/presentationml/2006/ole">
            <p:oleObj spid="_x0000_s1026" name="Photo Editor Photo" r:id="rId4" imgW="8333333" imgH="4828571" progId="">
              <p:embed/>
            </p:oleObj>
          </a:graphicData>
        </a:graphic>
      </p:graphicFrame>
      <p:sp>
        <p:nvSpPr>
          <p:cNvPr id="414723" name="Rectangle 3"/>
          <p:cNvSpPr>
            <a:spLocks noGrp="1" noChangeArrowheads="1"/>
          </p:cNvSpPr>
          <p:nvPr>
            <p:ph type="title"/>
          </p:nvPr>
        </p:nvSpPr>
        <p:spPr>
          <a:xfrm>
            <a:off x="685800" y="152400"/>
            <a:ext cx="7772400" cy="685800"/>
          </a:xfrm>
        </p:spPr>
        <p:txBody>
          <a:bodyPr/>
          <a:lstStyle/>
          <a:p>
            <a:pPr eaLnBrk="1" hangingPunct="1">
              <a:defRPr/>
            </a:pPr>
            <a:r>
              <a:rPr lang="en-US" sz="2400" smtClean="0"/>
              <a:t>Matrix Structure (College of Business Administration)</a:t>
            </a:r>
          </a:p>
        </p:txBody>
      </p:sp>
      <p:sp>
        <p:nvSpPr>
          <p:cNvPr id="6149" name="Text Box 4"/>
          <p:cNvSpPr txBox="1">
            <a:spLocks noChangeArrowheads="1"/>
          </p:cNvSpPr>
          <p:nvPr/>
        </p:nvSpPr>
        <p:spPr bwMode="auto">
          <a:xfrm>
            <a:off x="1403350" y="3387725"/>
            <a:ext cx="774700" cy="304800"/>
          </a:xfrm>
          <a:prstGeom prst="rect">
            <a:avLst/>
          </a:prstGeom>
          <a:noFill/>
          <a:ln w="9525">
            <a:noFill/>
            <a:miter lim="800000"/>
            <a:headEnd/>
            <a:tailEnd/>
          </a:ln>
        </p:spPr>
        <p:txBody>
          <a:bodyPr lIns="0" rIns="0">
            <a:spAutoFit/>
          </a:bodyPr>
          <a:lstStyle/>
          <a:p>
            <a:pPr algn="ctr">
              <a:spcBef>
                <a:spcPct val="50000"/>
              </a:spcBef>
            </a:pPr>
            <a:r>
              <a:rPr lang="en-US" sz="1400">
                <a:solidFill>
                  <a:srgbClr val="333333"/>
                </a:solidFill>
              </a:rPr>
              <a:t> (Dean)</a:t>
            </a:r>
          </a:p>
        </p:txBody>
      </p:sp>
      <p:sp>
        <p:nvSpPr>
          <p:cNvPr id="6150" name="Text Box 5"/>
          <p:cNvSpPr txBox="1">
            <a:spLocks noChangeArrowheads="1"/>
          </p:cNvSpPr>
          <p:nvPr/>
        </p:nvSpPr>
        <p:spPr bwMode="auto">
          <a:xfrm>
            <a:off x="6858000" y="2003425"/>
            <a:ext cx="1295400" cy="304800"/>
          </a:xfrm>
          <a:prstGeom prst="rect">
            <a:avLst/>
          </a:prstGeom>
          <a:noFill/>
          <a:ln w="9525">
            <a:noFill/>
            <a:miter lim="800000"/>
            <a:headEnd/>
            <a:tailEnd/>
          </a:ln>
        </p:spPr>
        <p:txBody>
          <a:bodyPr lIns="0" rIns="0">
            <a:spAutoFit/>
          </a:bodyPr>
          <a:lstStyle/>
          <a:p>
            <a:pPr algn="ctr">
              <a:spcBef>
                <a:spcPct val="50000"/>
              </a:spcBef>
            </a:pPr>
            <a:r>
              <a:rPr lang="en-US" sz="1400">
                <a:solidFill>
                  <a:srgbClr val="333333"/>
                </a:solidFill>
              </a:rPr>
              <a:t>(Director)</a:t>
            </a:r>
          </a:p>
        </p:txBody>
      </p:sp>
      <p:sp>
        <p:nvSpPr>
          <p:cNvPr id="6151" name="Text Box 6"/>
          <p:cNvSpPr txBox="1">
            <a:spLocks noChangeArrowheads="1"/>
          </p:cNvSpPr>
          <p:nvPr/>
        </p:nvSpPr>
        <p:spPr bwMode="auto">
          <a:xfrm>
            <a:off x="6972300" y="3403600"/>
            <a:ext cx="1143000" cy="304800"/>
          </a:xfrm>
          <a:prstGeom prst="rect">
            <a:avLst/>
          </a:prstGeom>
          <a:noFill/>
          <a:ln w="9525">
            <a:noFill/>
            <a:miter lim="800000"/>
            <a:headEnd/>
            <a:tailEnd/>
          </a:ln>
        </p:spPr>
        <p:txBody>
          <a:bodyPr lIns="0" rIns="0" anchor="ctr" anchorCtr="1">
            <a:spAutoFit/>
          </a:bodyPr>
          <a:lstStyle/>
          <a:p>
            <a:pPr algn="ctr">
              <a:spcBef>
                <a:spcPct val="50000"/>
              </a:spcBef>
            </a:pPr>
            <a:r>
              <a:rPr lang="en-US" sz="1400"/>
              <a:t>Employee</a:t>
            </a:r>
          </a:p>
        </p:txBody>
      </p:sp>
      <p:sp>
        <p:nvSpPr>
          <p:cNvPr id="6152" name="Line 7"/>
          <p:cNvSpPr>
            <a:spLocks noChangeShapeType="1"/>
          </p:cNvSpPr>
          <p:nvPr/>
        </p:nvSpPr>
        <p:spPr bwMode="auto">
          <a:xfrm>
            <a:off x="2184400" y="3556000"/>
            <a:ext cx="4826000" cy="0"/>
          </a:xfrm>
          <a:prstGeom prst="line">
            <a:avLst/>
          </a:prstGeom>
          <a:noFill/>
          <a:ln w="28575">
            <a:solidFill>
              <a:schemeClr val="tx1"/>
            </a:solidFill>
            <a:round/>
            <a:headEnd/>
            <a:tailEnd type="triangle" w="med" len="lg"/>
          </a:ln>
        </p:spPr>
        <p:txBody>
          <a:bodyPr/>
          <a:lstStyle/>
          <a:p>
            <a:endParaRPr lang="en-US"/>
          </a:p>
        </p:txBody>
      </p:sp>
      <p:sp>
        <p:nvSpPr>
          <p:cNvPr id="6153" name="Line 8"/>
          <p:cNvSpPr>
            <a:spLocks noChangeShapeType="1"/>
          </p:cNvSpPr>
          <p:nvPr/>
        </p:nvSpPr>
        <p:spPr bwMode="auto">
          <a:xfrm>
            <a:off x="7493000" y="2336800"/>
            <a:ext cx="0" cy="1066800"/>
          </a:xfrm>
          <a:prstGeom prst="line">
            <a:avLst/>
          </a:prstGeom>
          <a:noFill/>
          <a:ln w="28575">
            <a:solidFill>
              <a:schemeClr val="tx1"/>
            </a:solidFill>
            <a:round/>
            <a:headEnd/>
            <a:tailEnd type="triangle" w="med" len="lg"/>
          </a:ln>
        </p:spPr>
        <p:txBody>
          <a:bodyPr/>
          <a:lstStyle/>
          <a:p>
            <a:endParaRPr lang="en-US"/>
          </a:p>
        </p:txBody>
      </p:sp>
      <p:sp>
        <p:nvSpPr>
          <p:cNvPr id="414729" name="Text Box 9"/>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16</a:t>
            </a:r>
            <a:r>
              <a:rPr lang="en-US">
                <a:solidFill>
                  <a:schemeClr val="bg1"/>
                </a:solidFill>
                <a:cs typeface="Arial" pitchFamily="34" charset="0"/>
              </a:rPr>
              <a:t>–6</a:t>
            </a:r>
            <a:endParaRPr lang="en-US">
              <a:solidFill>
                <a:schemeClr val="bg1"/>
              </a:solidFill>
            </a:endParaRPr>
          </a:p>
        </p:txBody>
      </p:sp>
      <p:sp>
        <p:nvSpPr>
          <p:cNvPr id="6155" name="Rectangle 10"/>
          <p:cNvSpPr>
            <a:spLocks noChangeArrowheads="1"/>
          </p:cNvSpPr>
          <p:nvPr/>
        </p:nvSpPr>
        <p:spPr bwMode="auto">
          <a:xfrm>
            <a:off x="762000" y="4724400"/>
            <a:ext cx="7620000" cy="990600"/>
          </a:xfrm>
          <a:prstGeom prst="rect">
            <a:avLst/>
          </a:prstGeom>
          <a:gradFill rotWithShape="0">
            <a:gsLst>
              <a:gs pos="0">
                <a:srgbClr val="CC6600"/>
              </a:gs>
              <a:gs pos="100000">
                <a:srgbClr val="FFFFFF"/>
              </a:gs>
            </a:gsLst>
            <a:lin ang="5400000" scaled="1"/>
          </a:gradFill>
          <a:ln w="9525">
            <a:solidFill>
              <a:schemeClr val="tx1"/>
            </a:solidFill>
            <a:miter lim="800000"/>
            <a:headEnd/>
            <a:tailEnd/>
          </a:ln>
        </p:spPr>
        <p:txBody>
          <a:bodyPr wrap="none" anchor="ctr"/>
          <a:lstStyle/>
          <a:p>
            <a:endParaRPr lang="en-US"/>
          </a:p>
        </p:txBody>
      </p:sp>
      <p:sp>
        <p:nvSpPr>
          <p:cNvPr id="6156" name="Rectangle 11"/>
          <p:cNvSpPr>
            <a:spLocks noChangeArrowheads="1"/>
          </p:cNvSpPr>
          <p:nvPr/>
        </p:nvSpPr>
        <p:spPr bwMode="auto">
          <a:xfrm>
            <a:off x="762000" y="914400"/>
            <a:ext cx="7620000" cy="381000"/>
          </a:xfrm>
          <a:prstGeom prst="rect">
            <a:avLst/>
          </a:prstGeom>
          <a:gradFill rotWithShape="0">
            <a:gsLst>
              <a:gs pos="0">
                <a:srgbClr val="CC6600"/>
              </a:gs>
              <a:gs pos="100000">
                <a:srgbClr val="FFFFFF"/>
              </a:gs>
            </a:gsLst>
            <a:lin ang="5400000" scaled="1"/>
          </a:gradFill>
          <a:ln w="9525">
            <a:solidFill>
              <a:schemeClr val="tx1"/>
            </a:solidFill>
            <a:miter lim="800000"/>
            <a:headEnd/>
            <a:tailEnd/>
          </a:ln>
        </p:spPr>
        <p:txBody>
          <a:bodyPr wrap="none" anchor="ctr"/>
          <a:lstStyle/>
          <a:p>
            <a:endParaRPr lang="en-US"/>
          </a:p>
        </p:txBody>
      </p:sp>
    </p:spTree>
  </p:cSld>
  <p:clrMapOvr>
    <a:masterClrMapping/>
  </p:clrMapOvr>
  <p:transition>
    <p:cut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p:cNvSpPr>
            <a:spLocks noGrp="1"/>
          </p:cNvSpPr>
          <p:nvPr>
            <p:ph type="ftr" sz="quarter" idx="10"/>
          </p:nvPr>
        </p:nvSpPr>
        <p:spPr>
          <a:noFill/>
        </p:spPr>
        <p:txBody>
          <a:bodyPr/>
          <a:lstStyle/>
          <a:p>
            <a:r>
              <a:rPr lang="en-US" smtClean="0"/>
              <a:t>© 2007 Prentice Hall Inc. All rights reserved.</a:t>
            </a:r>
          </a:p>
        </p:txBody>
      </p:sp>
      <p:sp>
        <p:nvSpPr>
          <p:cNvPr id="487426" name="Rectangle 2"/>
          <p:cNvSpPr>
            <a:spLocks noGrp="1" noChangeArrowheads="1"/>
          </p:cNvSpPr>
          <p:nvPr>
            <p:ph type="title"/>
          </p:nvPr>
        </p:nvSpPr>
        <p:spPr/>
        <p:txBody>
          <a:bodyPr/>
          <a:lstStyle/>
          <a:p>
            <a:pPr eaLnBrk="1" hangingPunct="1">
              <a:defRPr/>
            </a:pPr>
            <a:r>
              <a:rPr lang="en-US" sz="2400" smtClean="0">
                <a:solidFill>
                  <a:schemeClr val="tx1"/>
                </a:solidFill>
              </a:rPr>
              <a:t>Matching Structure with Strategy</a:t>
            </a:r>
          </a:p>
        </p:txBody>
      </p:sp>
      <p:sp>
        <p:nvSpPr>
          <p:cNvPr id="40964" name="Rectangle 3"/>
          <p:cNvSpPr>
            <a:spLocks noGrp="1" noChangeArrowheads="1"/>
          </p:cNvSpPr>
          <p:nvPr>
            <p:ph type="body" idx="1"/>
          </p:nvPr>
        </p:nvSpPr>
        <p:spPr/>
        <p:txBody>
          <a:bodyPr/>
          <a:lstStyle/>
          <a:p>
            <a:pPr eaLnBrk="1" hangingPunct="1"/>
            <a:r>
              <a:rPr lang="nl-NL" smtClean="0"/>
              <a:t>No one optimal organizational design</a:t>
            </a:r>
          </a:p>
          <a:p>
            <a:pPr lvl="1" eaLnBrk="1" hangingPunct="1"/>
            <a:r>
              <a:rPr lang="nl-NL" smtClean="0"/>
              <a:t>Small firms - functional structure</a:t>
            </a:r>
          </a:p>
          <a:p>
            <a:pPr lvl="1" eaLnBrk="1" hangingPunct="1"/>
            <a:r>
              <a:rPr lang="nl-NL" smtClean="0"/>
              <a:t>Consumer firms - divisional</a:t>
            </a:r>
          </a:p>
          <a:p>
            <a:pPr lvl="1" eaLnBrk="1" hangingPunct="1"/>
            <a:r>
              <a:rPr lang="nl-NL" smtClean="0"/>
              <a:t>Large firms -  matrix structure</a:t>
            </a:r>
          </a:p>
          <a:p>
            <a:pPr eaLnBrk="1" hangingPunct="1"/>
            <a:r>
              <a:rPr lang="nl-NL" smtClean="0"/>
              <a:t>Changes in strcuture may not make bad strategy good, bad managers good and make bad products sell</a:t>
            </a:r>
            <a:endParaRPr lang="en-US"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3"/>
          <p:cNvSpPr>
            <a:spLocks noGrp="1"/>
          </p:cNvSpPr>
          <p:nvPr>
            <p:ph type="ftr" sz="quarter" idx="10"/>
          </p:nvPr>
        </p:nvSpPr>
        <p:spPr>
          <a:noFill/>
        </p:spPr>
        <p:txBody>
          <a:bodyPr/>
          <a:lstStyle/>
          <a:p>
            <a:r>
              <a:rPr lang="en-US" smtClean="0"/>
              <a:t>© 2007 Prentice Hall Inc. All rights reserved.</a:t>
            </a:r>
          </a:p>
        </p:txBody>
      </p:sp>
      <p:sp>
        <p:nvSpPr>
          <p:cNvPr id="41987" name="AutoShape 1026"/>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49187" name="Rectangle 1027"/>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349188" name="Rectangle 1028"/>
          <p:cNvSpPr>
            <a:spLocks noGrp="1" noChangeArrowheads="1"/>
          </p:cNvSpPr>
          <p:nvPr>
            <p:ph type="body" idx="1"/>
          </p:nvPr>
        </p:nvSpPr>
        <p:spPr>
          <a:xfrm>
            <a:off x="1295400" y="990600"/>
            <a:ext cx="6553200" cy="2116138"/>
          </a:xfrm>
        </p:spPr>
        <p:txBody>
          <a:bodyPr lIns="90488" tIns="44450" rIns="90488" bIns="44450"/>
          <a:lstStyle/>
          <a:p>
            <a:pPr marL="401638" indent="-401638" eaLnBrk="1" hangingPunct="1">
              <a:spcBef>
                <a:spcPct val="0"/>
              </a:spcBef>
              <a:buFont typeface="Wingdings" pitchFamily="2" charset="2"/>
              <a:buNone/>
              <a:defRPr/>
            </a:pPr>
            <a:r>
              <a:rPr lang="en-US" sz="1200" b="0" i="1" smtClean="0">
                <a:effectLst>
                  <a:outerShdw blurRad="38100" dist="38100" dir="2700000" algn="tl">
                    <a:srgbClr val="C0C0C0"/>
                  </a:outerShdw>
                </a:effectLst>
              </a:rPr>
              <a:t>	</a:t>
            </a:r>
            <a:r>
              <a:rPr lang="en-US" sz="3200" b="0" i="1" smtClean="0">
                <a:solidFill>
                  <a:schemeClr val="bg2"/>
                </a:solidFill>
                <a:cs typeface="Times New Roman" pitchFamily="18" charset="0"/>
              </a:rPr>
              <a:t>What kind of structure might someone who has a low tolerance for ambiguity feel most comfortable in? </a:t>
            </a:r>
            <a:endParaRPr lang="en-US" sz="3200" b="0" i="1" smtClean="0">
              <a:solidFill>
                <a:schemeClr val="bg2"/>
              </a:solidFill>
            </a:endParaRPr>
          </a:p>
          <a:p>
            <a:pPr marL="401638" indent="-401638" eaLnBrk="1" hangingPunct="1">
              <a:lnSpc>
                <a:spcPct val="160000"/>
              </a:lnSpc>
              <a:buFont typeface="Wingdings" pitchFamily="2" charset="2"/>
              <a:buNone/>
              <a:defRPr/>
            </a:pPr>
            <a:endParaRPr lang="en-US" sz="3200" b="0" i="1" smtClean="0">
              <a:solidFill>
                <a:schemeClr val="accent2"/>
              </a:solidFill>
              <a:effectLst>
                <a:outerShdw blurRad="38100" dist="38100" dir="2700000" algn="tl">
                  <a:srgbClr val="C0C0C0"/>
                </a:outerShdw>
              </a:effectLst>
            </a:endParaRPr>
          </a:p>
        </p:txBody>
      </p:sp>
      <p:sp>
        <p:nvSpPr>
          <p:cNvPr id="349189" name="Rectangle 1029"/>
          <p:cNvSpPr>
            <a:spLocks noChangeArrowheads="1"/>
          </p:cNvSpPr>
          <p:nvPr/>
        </p:nvSpPr>
        <p:spPr bwMode="auto">
          <a:xfrm>
            <a:off x="2743200" y="3048000"/>
            <a:ext cx="2514600" cy="2217738"/>
          </a:xfrm>
          <a:prstGeom prst="rect">
            <a:avLst/>
          </a:prstGeom>
          <a:noFill/>
          <a:ln w="9525">
            <a:noFill/>
            <a:miter lim="800000"/>
            <a:headEnd/>
            <a:tailEnd/>
          </a:ln>
          <a:effectLst/>
        </p:spPr>
        <p:txBody>
          <a:bodyPr lIns="90488" tIns="44450" rIns="90488" bIns="44450"/>
          <a:lstStyle/>
          <a:p>
            <a:pPr marL="457200" indent="-457200">
              <a:lnSpc>
                <a:spcPct val="120000"/>
              </a:lnSpc>
              <a:spcBef>
                <a:spcPct val="20000"/>
              </a:spcBef>
              <a:buClr>
                <a:schemeClr val="tx1"/>
              </a:buClr>
              <a:defRPr/>
            </a:pPr>
            <a:r>
              <a:rPr lang="en-US" sz="2000" b="0">
                <a:solidFill>
                  <a:schemeClr val="bg2"/>
                </a:solidFill>
                <a:effectLst>
                  <a:outerShdw blurRad="38100" dist="38100" dir="2700000" algn="tl">
                    <a:srgbClr val="C0C0C0"/>
                  </a:outerShdw>
                </a:effectLst>
                <a:cs typeface="Times New Roman" pitchFamily="18" charset="0"/>
              </a:rPr>
              <a:t>Bureaucratic </a:t>
            </a:r>
          </a:p>
          <a:p>
            <a:pPr marL="457200" indent="-457200">
              <a:lnSpc>
                <a:spcPct val="120000"/>
              </a:lnSpc>
              <a:spcBef>
                <a:spcPct val="20000"/>
              </a:spcBef>
              <a:buClr>
                <a:schemeClr val="tx1"/>
              </a:buClr>
              <a:defRPr/>
            </a:pPr>
            <a:r>
              <a:rPr lang="en-US" sz="2000" b="0">
                <a:solidFill>
                  <a:schemeClr val="bg2"/>
                </a:solidFill>
                <a:effectLst>
                  <a:outerShdw blurRad="38100" dist="38100" dir="2700000" algn="tl">
                    <a:srgbClr val="C0C0C0"/>
                  </a:outerShdw>
                </a:effectLst>
                <a:cs typeface="Times New Roman" pitchFamily="18" charset="0"/>
              </a:rPr>
              <a:t>Organic</a:t>
            </a:r>
          </a:p>
          <a:p>
            <a:pPr marL="457200" indent="-457200">
              <a:lnSpc>
                <a:spcPct val="120000"/>
              </a:lnSpc>
              <a:spcBef>
                <a:spcPct val="20000"/>
              </a:spcBef>
              <a:buClr>
                <a:schemeClr val="tx1"/>
              </a:buClr>
              <a:defRPr/>
            </a:pPr>
            <a:r>
              <a:rPr lang="en-US" sz="2000" b="0">
                <a:solidFill>
                  <a:schemeClr val="bg2"/>
                </a:solidFill>
                <a:effectLst>
                  <a:outerShdw blurRad="38100" dist="38100" dir="2700000" algn="tl">
                    <a:srgbClr val="C0C0C0"/>
                  </a:outerShdw>
                </a:effectLst>
                <a:cs typeface="Times New Roman" pitchFamily="18" charset="0"/>
              </a:rPr>
              <a:t>Matrix</a:t>
            </a:r>
          </a:p>
          <a:p>
            <a:pPr marL="457200" indent="-457200">
              <a:lnSpc>
                <a:spcPct val="120000"/>
              </a:lnSpc>
              <a:spcBef>
                <a:spcPct val="20000"/>
              </a:spcBef>
              <a:buClr>
                <a:schemeClr val="tx1"/>
              </a:buClr>
              <a:defRPr/>
            </a:pPr>
            <a:r>
              <a:rPr lang="en-US" sz="2000" b="0">
                <a:solidFill>
                  <a:schemeClr val="bg2"/>
                </a:solidFill>
                <a:effectLst>
                  <a:outerShdw blurRad="38100" dist="38100" dir="2700000" algn="tl">
                    <a:srgbClr val="C0C0C0"/>
                  </a:outerShdw>
                </a:effectLst>
                <a:cs typeface="Times New Roman" pitchFamily="18" charset="0"/>
              </a:rPr>
              <a:t>Virtual </a:t>
            </a:r>
          </a:p>
          <a:p>
            <a:pPr marL="457200" indent="-457200">
              <a:lnSpc>
                <a:spcPct val="120000"/>
              </a:lnSpc>
              <a:spcBef>
                <a:spcPct val="20000"/>
              </a:spcBef>
              <a:buClr>
                <a:schemeClr val="tx1"/>
              </a:buClr>
              <a:defRPr/>
            </a:pPr>
            <a:endParaRPr lang="en-US" sz="2000" b="0">
              <a:solidFill>
                <a:schemeClr val="bg2"/>
              </a:solidFill>
              <a:effectLst>
                <a:outerShdw blurRad="38100" dist="38100" dir="2700000" algn="tl">
                  <a:srgbClr val="C0C0C0"/>
                </a:outerShdw>
              </a:effectLst>
              <a:cs typeface="Times New Roman" pitchFamily="18" charset="0"/>
            </a:endParaRPr>
          </a:p>
        </p:txBody>
      </p:sp>
      <p:sp>
        <p:nvSpPr>
          <p:cNvPr id="41991" name="Text Box 1030"/>
          <p:cNvSpPr txBox="1">
            <a:spLocks noChangeArrowheads="1"/>
          </p:cNvSpPr>
          <p:nvPr/>
        </p:nvSpPr>
        <p:spPr bwMode="auto">
          <a:xfrm>
            <a:off x="990600" y="152400"/>
            <a:ext cx="74676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Structure</a:t>
            </a:r>
          </a:p>
        </p:txBody>
      </p:sp>
      <p:sp>
        <p:nvSpPr>
          <p:cNvPr id="349191" name="Oval 1031"/>
          <p:cNvSpPr>
            <a:spLocks noChangeArrowheads="1"/>
          </p:cNvSpPr>
          <p:nvPr/>
        </p:nvSpPr>
        <p:spPr bwMode="auto">
          <a:xfrm>
            <a:off x="2133600" y="3048000"/>
            <a:ext cx="2819400" cy="457200"/>
          </a:xfrm>
          <a:prstGeom prst="ellipse">
            <a:avLst/>
          </a:prstGeom>
          <a:noFill/>
          <a:ln w="50800">
            <a:solidFill>
              <a:srgbClr val="CC6600"/>
            </a:solidFill>
            <a:round/>
            <a:headEnd/>
            <a:tailEnd/>
          </a:ln>
        </p:spPr>
        <p:txBody>
          <a:bodyPr wrap="none" anchor="ctr"/>
          <a:lstStyle/>
          <a:p>
            <a:endParaRPr lang="en-US"/>
          </a:p>
        </p:txBody>
      </p:sp>
      <p:sp>
        <p:nvSpPr>
          <p:cNvPr id="349192" name="Rectangle 1032"/>
          <p:cNvSpPr>
            <a:spLocks noChangeArrowheads="1"/>
          </p:cNvSpPr>
          <p:nvPr/>
        </p:nvSpPr>
        <p:spPr bwMode="auto">
          <a:xfrm>
            <a:off x="228600" y="5181600"/>
            <a:ext cx="8001000" cy="1143000"/>
          </a:xfrm>
          <a:prstGeom prst="rect">
            <a:avLst/>
          </a:prstGeom>
          <a:solidFill>
            <a:srgbClr val="CC6600"/>
          </a:solidFill>
          <a:ln w="9525">
            <a:noFill/>
            <a:miter lim="800000"/>
            <a:headEnd/>
            <a:tailEnd/>
          </a:ln>
        </p:spPr>
        <p:txBody>
          <a:bodyPr lIns="90488" tIns="44450" rIns="90488" bIns="44450"/>
          <a:lstStyle/>
          <a:p>
            <a:pPr marL="401638" indent="-401638" algn="ctr">
              <a:lnSpc>
                <a:spcPct val="130000"/>
              </a:lnSpc>
              <a:spcBef>
                <a:spcPct val="20000"/>
              </a:spcBef>
              <a:buClr>
                <a:schemeClr val="tx1"/>
              </a:buClr>
              <a:buFont typeface="Wingdings" pitchFamily="2" charset="2"/>
              <a:buNone/>
            </a:pPr>
            <a:r>
              <a:rPr lang="en-US" sz="2400" b="0">
                <a:cs typeface="Times New Roman" pitchFamily="18" charset="0"/>
              </a:rPr>
              <a:t>Discuss with your neighbor why a virtual organization would not make this same person feel comfortable.  </a:t>
            </a:r>
          </a:p>
          <a:p>
            <a:pPr marL="401638" indent="-401638">
              <a:lnSpc>
                <a:spcPct val="130000"/>
              </a:lnSpc>
              <a:spcBef>
                <a:spcPct val="20000"/>
              </a:spcBef>
              <a:buClr>
                <a:schemeClr val="tx1"/>
              </a:buClr>
              <a:buFont typeface="Wingdings" pitchFamily="2" charset="2"/>
              <a:buNone/>
            </a:pPr>
            <a:endParaRPr lang="en-US" sz="2400" b="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type="wd">
                                    <p:tmPct val="100000"/>
                                  </p:iterate>
                                  <p:childTnLst>
                                    <p:set>
                                      <p:cBhvr>
                                        <p:cTn id="6" dur="1" fill="hold">
                                          <p:stCondLst>
                                            <p:cond delay="0"/>
                                          </p:stCondLst>
                                        </p:cTn>
                                        <p:tgtEl>
                                          <p:spTgt spid="349192">
                                            <p:txEl>
                                              <p:pRg st="0" end="0"/>
                                            </p:txEl>
                                          </p:spTgt>
                                        </p:tgtEl>
                                        <p:attrNameLst>
                                          <p:attrName>style.visibility</p:attrName>
                                        </p:attrNameLst>
                                      </p:cBhvr>
                                      <p:to>
                                        <p:strVal val="visible"/>
                                      </p:to>
                                    </p:set>
                                    <p:anim calcmode="lin" valueType="num">
                                      <p:cBhvr additive="base">
                                        <p:cTn id="7" dur="300" fill="hold"/>
                                        <p:tgtEl>
                                          <p:spTgt spid="349192">
                                            <p:txEl>
                                              <p:pRg st="0" end="0"/>
                                            </p:txEl>
                                          </p:spTgt>
                                        </p:tgtEl>
                                        <p:attrNameLst>
                                          <p:attrName>ppt_x</p:attrName>
                                        </p:attrNameLst>
                                      </p:cBhvr>
                                      <p:tavLst>
                                        <p:tav tm="0">
                                          <p:val>
                                            <p:strVal val="#ppt_x"/>
                                          </p:val>
                                        </p:tav>
                                        <p:tav tm="100000">
                                          <p:val>
                                            <p:strVal val="#ppt_x"/>
                                          </p:val>
                                        </p:tav>
                                      </p:tavLst>
                                    </p:anim>
                                    <p:anim calcmode="lin" valueType="num">
                                      <p:cBhvr additive="base">
                                        <p:cTn id="8" dur="300" fill="hold"/>
                                        <p:tgtEl>
                                          <p:spTgt spid="34919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49191"/>
                                        </p:tgtEl>
                                        <p:attrNameLst>
                                          <p:attrName>style.visibility</p:attrName>
                                        </p:attrNameLst>
                                      </p:cBhvr>
                                      <p:to>
                                        <p:strVal val="visible"/>
                                      </p:to>
                                    </p:set>
                                    <p:animEffect transition="in" filter="wipe(left)">
                                      <p:cBhvr>
                                        <p:cTn id="13" dur="500"/>
                                        <p:tgtEl>
                                          <p:spTgt spid="349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1" grpId="0" animBg="1"/>
      <p:bldP spid="349192"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p:spPr>
        <p:txBody>
          <a:bodyPr/>
          <a:lstStyle/>
          <a:p>
            <a:r>
              <a:rPr lang="en-US" smtClean="0"/>
              <a:t>© 2007 Prentice Hall Inc. All rights reserved.</a:t>
            </a:r>
          </a:p>
        </p:txBody>
      </p:sp>
      <p:sp>
        <p:nvSpPr>
          <p:cNvPr id="43011"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55331"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355333" name="Rectangle 5"/>
          <p:cNvSpPr>
            <a:spLocks noChangeArrowheads="1"/>
          </p:cNvSpPr>
          <p:nvPr/>
        </p:nvSpPr>
        <p:spPr bwMode="auto">
          <a:xfrm>
            <a:off x="3124200" y="3733800"/>
            <a:ext cx="2514600" cy="2217738"/>
          </a:xfrm>
          <a:prstGeom prst="rect">
            <a:avLst/>
          </a:prstGeom>
          <a:noFill/>
          <a:ln w="9525">
            <a:noFill/>
            <a:miter lim="800000"/>
            <a:headEnd/>
            <a:tailEnd/>
          </a:ln>
          <a:effectLst/>
        </p:spPr>
        <p:txBody>
          <a:bodyPr lIns="90488" tIns="44450" rIns="90488" bIns="44450"/>
          <a:lstStyle/>
          <a:p>
            <a:pPr marL="457200" indent="-457200">
              <a:lnSpc>
                <a:spcPct val="120000"/>
              </a:lnSpc>
              <a:spcBef>
                <a:spcPct val="20000"/>
              </a:spcBef>
              <a:buClr>
                <a:schemeClr val="tx1"/>
              </a:buClr>
              <a:defRPr/>
            </a:pPr>
            <a:endParaRPr lang="en-US" sz="2400" b="0">
              <a:solidFill>
                <a:schemeClr val="bg2"/>
              </a:solidFill>
              <a:effectLst>
                <a:outerShdw blurRad="38100" dist="38100" dir="2700000" algn="tl">
                  <a:srgbClr val="C0C0C0"/>
                </a:outerShdw>
              </a:effectLst>
              <a:cs typeface="Times New Roman" pitchFamily="18" charset="0"/>
            </a:endParaRPr>
          </a:p>
        </p:txBody>
      </p:sp>
      <p:sp>
        <p:nvSpPr>
          <p:cNvPr id="43014" name="Text Box 6"/>
          <p:cNvSpPr txBox="1">
            <a:spLocks noChangeArrowheads="1"/>
          </p:cNvSpPr>
          <p:nvPr/>
        </p:nvSpPr>
        <p:spPr bwMode="auto">
          <a:xfrm>
            <a:off x="990600" y="152400"/>
            <a:ext cx="72390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Structure</a:t>
            </a:r>
          </a:p>
        </p:txBody>
      </p:sp>
      <p:sp>
        <p:nvSpPr>
          <p:cNvPr id="355336" name="Rectangle 8"/>
          <p:cNvSpPr>
            <a:spLocks noChangeArrowheads="1"/>
          </p:cNvSpPr>
          <p:nvPr/>
        </p:nvSpPr>
        <p:spPr bwMode="auto">
          <a:xfrm>
            <a:off x="1600200" y="914400"/>
            <a:ext cx="6096000" cy="2286000"/>
          </a:xfrm>
          <a:prstGeom prst="rect">
            <a:avLst/>
          </a:prstGeom>
          <a:noFill/>
          <a:ln w="9525">
            <a:noFill/>
            <a:miter lim="800000"/>
            <a:headEnd/>
            <a:tailEnd/>
          </a:ln>
          <a:effectLst/>
        </p:spPr>
        <p:txBody>
          <a:bodyPr lIns="90488" tIns="44450" rIns="90488" bIns="44450"/>
          <a:lstStyle/>
          <a:p>
            <a:pPr marL="401638" indent="-401638">
              <a:lnSpc>
                <a:spcPct val="160000"/>
              </a:lnSpc>
              <a:spcBef>
                <a:spcPct val="20000"/>
              </a:spcBef>
              <a:buClr>
                <a:schemeClr val="tx1"/>
              </a:buClr>
              <a:buFont typeface="Wingdings" pitchFamily="2" charset="2"/>
              <a:buNone/>
              <a:defRPr/>
            </a:pPr>
            <a:r>
              <a:rPr lang="en-US" b="0">
                <a:effectLst>
                  <a:outerShdw blurRad="38100" dist="38100" dir="2700000" algn="tl">
                    <a:srgbClr val="C0C0C0"/>
                  </a:outerShdw>
                </a:effectLst>
              </a:rPr>
              <a:t>           </a:t>
            </a:r>
            <a:r>
              <a:rPr lang="en-US" sz="2400" b="0">
                <a:solidFill>
                  <a:srgbClr val="000000"/>
                </a:solidFill>
                <a:effectLst>
                  <a:outerShdw blurRad="38100" dist="38100" dir="2700000" algn="tl">
                    <a:srgbClr val="C0C0C0"/>
                  </a:outerShdw>
                </a:effectLst>
                <a:cs typeface="Times New Roman" pitchFamily="18" charset="0"/>
              </a:rPr>
              <a:t>If someone has a high need for affiliation, would a virtual organization be a good fit for him or her?  Why or why not?  </a:t>
            </a:r>
          </a:p>
          <a:p>
            <a:pPr marL="401638" indent="-401638">
              <a:lnSpc>
                <a:spcPct val="160000"/>
              </a:lnSpc>
              <a:spcBef>
                <a:spcPct val="20000"/>
              </a:spcBef>
              <a:buClr>
                <a:schemeClr val="tx1"/>
              </a:buClr>
              <a:buFont typeface="Wingdings" pitchFamily="2" charset="2"/>
              <a:buNone/>
              <a:defRPr/>
            </a:pPr>
            <a:endParaRPr lang="en-US" sz="2400" b="0">
              <a:solidFill>
                <a:srgbClr val="000000"/>
              </a:solidFill>
              <a:effectLst>
                <a:outerShdw blurRad="38100" dist="38100" dir="2700000" algn="tl">
                  <a:srgbClr val="C0C0C0"/>
                </a:outerShdw>
              </a:effectLst>
              <a:cs typeface="Times New Roman" pitchFamily="18" charset="0"/>
            </a:endParaRPr>
          </a:p>
          <a:p>
            <a:pPr marL="401638" indent="-401638">
              <a:lnSpc>
                <a:spcPct val="160000"/>
              </a:lnSpc>
              <a:spcBef>
                <a:spcPct val="20000"/>
              </a:spcBef>
              <a:buClr>
                <a:schemeClr val="tx1"/>
              </a:buClr>
              <a:buFont typeface="Wingdings" pitchFamily="2" charset="2"/>
              <a:buNone/>
              <a:defRPr/>
            </a:pPr>
            <a:endParaRPr lang="en-US" sz="2400" b="0">
              <a:solidFill>
                <a:srgbClr val="000000"/>
              </a:solidFill>
              <a:effectLst>
                <a:outerShdw blurRad="38100" dist="38100" dir="2700000" algn="tl">
                  <a:srgbClr val="C0C0C0"/>
                </a:outerShdw>
              </a:effectLst>
            </a:endParaRPr>
          </a:p>
          <a:p>
            <a:pPr marL="401638" indent="-401638">
              <a:lnSpc>
                <a:spcPct val="160000"/>
              </a:lnSpc>
              <a:spcBef>
                <a:spcPct val="20000"/>
              </a:spcBef>
              <a:buClr>
                <a:schemeClr val="tx1"/>
              </a:buClr>
              <a:buFont typeface="Wingdings" pitchFamily="2" charset="2"/>
              <a:buNone/>
              <a:defRPr/>
            </a:pPr>
            <a:endParaRPr lang="en-US" sz="1800" b="0">
              <a:solidFill>
                <a:schemeClr val="accent2"/>
              </a:solidFill>
              <a:effectLst>
                <a:outerShdw blurRad="38100" dist="38100" dir="2700000" algn="tl">
                  <a:srgbClr val="C0C0C0"/>
                </a:outerShdw>
              </a:effectLst>
            </a:endParaRPr>
          </a:p>
        </p:txBody>
      </p:sp>
      <p:sp>
        <p:nvSpPr>
          <p:cNvPr id="355338" name="Rectangle 10"/>
          <p:cNvSpPr>
            <a:spLocks noChangeArrowheads="1"/>
          </p:cNvSpPr>
          <p:nvPr/>
        </p:nvSpPr>
        <p:spPr bwMode="auto">
          <a:xfrm>
            <a:off x="381000" y="4572000"/>
            <a:ext cx="8001000" cy="1447800"/>
          </a:xfrm>
          <a:prstGeom prst="rect">
            <a:avLst/>
          </a:prstGeom>
          <a:solidFill>
            <a:srgbClr val="CC6600"/>
          </a:soli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Discuss with a classmate whether or not an organic organization would be a good fit for this same person.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55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338"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1"/>
          <p:cNvSpPr>
            <a:spLocks noGrp="1"/>
          </p:cNvSpPr>
          <p:nvPr>
            <p:ph type="ftr" sz="quarter" idx="10"/>
          </p:nvPr>
        </p:nvSpPr>
        <p:spPr>
          <a:noFill/>
        </p:spPr>
        <p:txBody>
          <a:bodyPr/>
          <a:lstStyle/>
          <a:p>
            <a:r>
              <a:rPr lang="en-US" smtClean="0"/>
              <a:t>© 2007 Prentice Hall Inc. All rights reserved.</a:t>
            </a:r>
          </a:p>
        </p:txBody>
      </p:sp>
      <p:sp>
        <p:nvSpPr>
          <p:cNvPr id="357378" name="Rectangle 2"/>
          <p:cNvSpPr>
            <a:spLocks noChangeArrowheads="1"/>
          </p:cNvSpPr>
          <p:nvPr/>
        </p:nvSpPr>
        <p:spPr bwMode="auto">
          <a:xfrm>
            <a:off x="2133600" y="1752600"/>
            <a:ext cx="4724400" cy="2819400"/>
          </a:xfrm>
          <a:prstGeom prst="rect">
            <a:avLst/>
          </a:prstGeom>
          <a:gradFill rotWithShape="0">
            <a:gsLst>
              <a:gs pos="0">
                <a:srgbClr val="CC6600"/>
              </a:gs>
              <a:gs pos="100000">
                <a:srgbClr val="DE9D5C"/>
              </a:gs>
            </a:gsLst>
            <a:lin ang="5400000" scaled="1"/>
          </a:gra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With which type of structure do you think trust is most necessary?  Why? Are the “substitutes for trust” that are potentially built into some structures?  If so, which ones?  </a:t>
            </a:r>
          </a:p>
        </p:txBody>
      </p:sp>
      <p:sp>
        <p:nvSpPr>
          <p:cNvPr id="44036" name="Text Box 3"/>
          <p:cNvSpPr txBox="1">
            <a:spLocks noChangeArrowheads="1"/>
          </p:cNvSpPr>
          <p:nvPr/>
        </p:nvSpPr>
        <p:spPr bwMode="auto">
          <a:xfrm>
            <a:off x="1066800" y="228600"/>
            <a:ext cx="71628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rgbClr val="060606"/>
                </a:solidFill>
              </a:rPr>
              <a:t>Chapter Check-Up:  Structure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7378"/>
                                        </p:tgtEl>
                                        <p:attrNameLst>
                                          <p:attrName>style.visibility</p:attrName>
                                        </p:attrNameLst>
                                      </p:cBhvr>
                                      <p:to>
                                        <p:strVal val="visible"/>
                                      </p:to>
                                    </p:set>
                                    <p:anim calcmode="lin" valueType="num">
                                      <p:cBhvr additive="base">
                                        <p:cTn id="7" dur="500" fill="hold"/>
                                        <p:tgtEl>
                                          <p:spTgt spid="357378"/>
                                        </p:tgtEl>
                                        <p:attrNameLst>
                                          <p:attrName>ppt_x</p:attrName>
                                        </p:attrNameLst>
                                      </p:cBhvr>
                                      <p:tavLst>
                                        <p:tav tm="0">
                                          <p:val>
                                            <p:strVal val="1+#ppt_w/2"/>
                                          </p:val>
                                        </p:tav>
                                        <p:tav tm="100000">
                                          <p:val>
                                            <p:strVal val="#ppt_x"/>
                                          </p:val>
                                        </p:tav>
                                      </p:tavLst>
                                    </p:anim>
                                    <p:anim calcmode="lin" valueType="num">
                                      <p:cBhvr additive="base">
                                        <p:cTn id="8" dur="500" fill="hold"/>
                                        <p:tgtEl>
                                          <p:spTgt spid="35737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rbrak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378"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Forms of Strategy Development</a:t>
            </a:r>
          </a:p>
        </p:txBody>
      </p:sp>
      <p:sp>
        <p:nvSpPr>
          <p:cNvPr id="6147" name="Content Placeholder 2"/>
          <p:cNvSpPr>
            <a:spLocks noGrp="1"/>
          </p:cNvSpPr>
          <p:nvPr>
            <p:ph idx="1"/>
          </p:nvPr>
        </p:nvSpPr>
        <p:spPr/>
        <p:txBody>
          <a:bodyPr/>
          <a:lstStyle/>
          <a:p>
            <a:r>
              <a:rPr lang="en-US" smtClean="0"/>
              <a:t>Intended Strategy</a:t>
            </a:r>
          </a:p>
          <a:p>
            <a:r>
              <a:rPr lang="en-US" smtClean="0"/>
              <a:t>Emergent Strategy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p:cNvSpPr>
            <a:spLocks noGrp="1"/>
          </p:cNvSpPr>
          <p:nvPr>
            <p:ph type="ftr" sz="quarter" idx="11"/>
          </p:nvPr>
        </p:nvSpPr>
        <p:spPr>
          <a:xfrm>
            <a:off x="457200" y="6245225"/>
            <a:ext cx="2133600" cy="476250"/>
          </a:xfrm>
          <a:noFill/>
          <a:ln>
            <a:miter lim="800000"/>
            <a:headEnd/>
            <a:tailEnd/>
          </a:ln>
        </p:spPr>
        <p:txBody>
          <a:bodyPr/>
          <a:lstStyle/>
          <a:p>
            <a:pPr algn="l"/>
            <a:r>
              <a:rPr lang="en-US" smtClean="0">
                <a:latin typeface="Arial" pitchFamily="34" charset="0"/>
              </a:rPr>
              <a:t>11-</a:t>
            </a:r>
            <a:fld id="{09A41F4F-3426-4FB9-AC3B-43B91F88217F}" type="slidenum">
              <a:rPr lang="en-US" smtClean="0">
                <a:latin typeface="Arial" pitchFamily="34" charset="0"/>
              </a:rPr>
              <a:pPr algn="l"/>
              <a:t>19</a:t>
            </a:fld>
            <a:endParaRPr lang="en-US" smtClean="0">
              <a:latin typeface="Arial" pitchFamily="34" charset="0"/>
            </a:endParaRPr>
          </a:p>
        </p:txBody>
      </p:sp>
      <p:sp>
        <p:nvSpPr>
          <p:cNvPr id="7171" name="Rectangle 2"/>
          <p:cNvSpPr>
            <a:spLocks noGrp="1" noChangeArrowheads="1"/>
          </p:cNvSpPr>
          <p:nvPr>
            <p:ph type="title"/>
          </p:nvPr>
        </p:nvSpPr>
        <p:spPr/>
        <p:txBody>
          <a:bodyPr/>
          <a:lstStyle/>
          <a:p>
            <a:pPr eaLnBrk="1" hangingPunct="1"/>
            <a:r>
              <a:rPr lang="en-US" sz="2800" smtClean="0"/>
              <a:t>Strategy Development Processes</a:t>
            </a:r>
          </a:p>
        </p:txBody>
      </p:sp>
      <p:pic>
        <p:nvPicPr>
          <p:cNvPr id="7172" name="Picture 3"/>
          <p:cNvPicPr>
            <a:picLocks noGrp="1" noChangeAspect="1" noChangeArrowheads="1"/>
          </p:cNvPicPr>
          <p:nvPr>
            <p:ph idx="1"/>
          </p:nvPr>
        </p:nvPicPr>
        <p:blipFill>
          <a:blip r:embed="rId3">
            <a:clrChange>
              <a:clrFrom>
                <a:srgbClr val="E5F7F7"/>
              </a:clrFrom>
              <a:clrTo>
                <a:srgbClr val="E5F7F7">
                  <a:alpha val="0"/>
                </a:srgbClr>
              </a:clrTo>
            </a:clrChange>
          </a:blip>
          <a:srcRect/>
          <a:stretch>
            <a:fillRect/>
          </a:stretch>
        </p:blipFill>
        <p:spPr>
          <a:xfrm>
            <a:off x="1295400" y="1828800"/>
            <a:ext cx="7010400" cy="4572000"/>
          </a:xfrm>
          <a:noFill/>
        </p:spPr>
      </p:pic>
    </p:spTree>
  </p:cSld>
  <p:clrMapOvr>
    <a:masterClrMapping/>
  </p:clrMapOvr>
  <p:transition>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xfrm>
            <a:off x="457200" y="6245225"/>
            <a:ext cx="2133600" cy="476250"/>
          </a:xfrm>
          <a:noFill/>
          <a:ln>
            <a:miter lim="800000"/>
            <a:headEnd/>
            <a:tailEnd/>
          </a:ln>
        </p:spPr>
        <p:txBody>
          <a:bodyPr/>
          <a:lstStyle/>
          <a:p>
            <a:pPr algn="l"/>
            <a:r>
              <a:rPr lang="en-US" smtClean="0">
                <a:latin typeface="Arial" pitchFamily="34" charset="0"/>
              </a:rPr>
              <a:t>11-</a:t>
            </a:r>
            <a:fld id="{24755A22-87FB-4176-BA2A-01BDE5FF6278}" type="slidenum">
              <a:rPr lang="en-US" smtClean="0">
                <a:latin typeface="Arial" pitchFamily="34" charset="0"/>
              </a:rPr>
              <a:pPr algn="l"/>
              <a:t>20</a:t>
            </a:fld>
            <a:endParaRPr lang="en-US" smtClean="0">
              <a:latin typeface="Arial" pitchFamily="34" charset="0"/>
            </a:endParaRPr>
          </a:p>
        </p:txBody>
      </p:sp>
      <p:sp>
        <p:nvSpPr>
          <p:cNvPr id="8195" name="Rectangle 2"/>
          <p:cNvSpPr>
            <a:spLocks noGrp="1" noChangeArrowheads="1"/>
          </p:cNvSpPr>
          <p:nvPr>
            <p:ph type="title"/>
          </p:nvPr>
        </p:nvSpPr>
        <p:spPr/>
        <p:txBody>
          <a:bodyPr/>
          <a:lstStyle/>
          <a:p>
            <a:pPr eaLnBrk="1" hangingPunct="1"/>
            <a:r>
              <a:rPr lang="en-US" sz="3200" smtClean="0"/>
              <a:t>What is an </a:t>
            </a:r>
            <a:br>
              <a:rPr lang="en-US" sz="3200" smtClean="0"/>
            </a:br>
            <a:r>
              <a:rPr lang="en-US" sz="3200" smtClean="0"/>
              <a:t>Intended Strategy?</a:t>
            </a:r>
          </a:p>
        </p:txBody>
      </p:sp>
      <p:sp>
        <p:nvSpPr>
          <p:cNvPr id="380931" name="Rectangle 3"/>
          <p:cNvSpPr>
            <a:spLocks noGrp="1" noChangeArrowheads="1"/>
          </p:cNvSpPr>
          <p:nvPr>
            <p:ph type="body" sz="half" idx="1"/>
          </p:nvPr>
        </p:nvSpPr>
        <p:spPr>
          <a:xfrm>
            <a:off x="1116013" y="1484313"/>
            <a:ext cx="6853237" cy="5373687"/>
          </a:xfrm>
        </p:spPr>
        <p:txBody>
          <a:bodyPr/>
          <a:lstStyle/>
          <a:p>
            <a:pPr indent="7938" eaLnBrk="1" hangingPunct="1">
              <a:buFont typeface="Wingdings" pitchFamily="2" charset="2"/>
              <a:buNone/>
              <a:defRPr/>
            </a:pPr>
            <a:r>
              <a:rPr lang="en-GB" sz="2800" dirty="0" smtClean="0"/>
              <a:t>An</a:t>
            </a:r>
            <a:r>
              <a:rPr lang="en-GB" sz="2800" b="1" dirty="0" smtClean="0"/>
              <a:t> </a:t>
            </a:r>
            <a:r>
              <a:rPr lang="en-GB" sz="2800" b="1" dirty="0" smtClean="0">
                <a:solidFill>
                  <a:srgbClr val="CC0099"/>
                </a:solidFill>
              </a:rPr>
              <a:t>intended strategy</a:t>
            </a:r>
            <a:r>
              <a:rPr lang="en-GB" sz="2800" b="1" dirty="0" smtClean="0"/>
              <a:t> </a:t>
            </a:r>
            <a:r>
              <a:rPr lang="en-GB" sz="2800" dirty="0" smtClean="0"/>
              <a:t>is an expression of a desired strategy as deliberately formulated or planned by managers. </a:t>
            </a:r>
          </a:p>
          <a:p>
            <a:pPr lvl="1" eaLnBrk="1" hangingPunct="1">
              <a:lnSpc>
                <a:spcPct val="90000"/>
              </a:lnSpc>
              <a:buFont typeface="Wingdings" pitchFamily="2" charset="2"/>
              <a:buChar char="ü"/>
              <a:defRPr/>
            </a:pPr>
            <a:r>
              <a:rPr lang="nl-NL" sz="2400" dirty="0" smtClean="0"/>
              <a:t>Drawn up in careful ways</a:t>
            </a:r>
          </a:p>
          <a:p>
            <a:pPr lvl="1" eaLnBrk="1" hangingPunct="1">
              <a:lnSpc>
                <a:spcPct val="90000"/>
              </a:lnSpc>
              <a:buFont typeface="Wingdings" pitchFamily="2" charset="2"/>
              <a:buChar char="ü"/>
              <a:defRPr/>
            </a:pPr>
            <a:r>
              <a:rPr lang="nl-NL" sz="2400" dirty="0" smtClean="0"/>
              <a:t>Systemic</a:t>
            </a:r>
          </a:p>
          <a:p>
            <a:pPr lvl="1" eaLnBrk="1" hangingPunct="1">
              <a:lnSpc>
                <a:spcPct val="90000"/>
              </a:lnSpc>
              <a:buFont typeface="Wingdings" pitchFamily="2" charset="2"/>
              <a:buChar char="ü"/>
              <a:defRPr/>
            </a:pPr>
            <a:r>
              <a:rPr lang="nl-NL" sz="2400" dirty="0" smtClean="0"/>
              <a:t>Underpinning explainations well grounded and explained</a:t>
            </a:r>
          </a:p>
          <a:p>
            <a:pPr lvl="1" eaLnBrk="1" hangingPunct="1">
              <a:lnSpc>
                <a:spcPct val="90000"/>
              </a:lnSpc>
              <a:buFont typeface="Wingdings" pitchFamily="2" charset="2"/>
              <a:buChar char="ü"/>
              <a:defRPr/>
            </a:pPr>
            <a:r>
              <a:rPr lang="nl-NL" sz="2400" dirty="0" smtClean="0"/>
              <a:t>Number of issues prioritized</a:t>
            </a:r>
          </a:p>
          <a:p>
            <a:pPr lvl="1" eaLnBrk="1" hangingPunct="1">
              <a:lnSpc>
                <a:spcPct val="90000"/>
              </a:lnSpc>
              <a:buFont typeface="Wingdings" pitchFamily="2" charset="2"/>
              <a:buChar char="ü"/>
              <a:defRPr/>
            </a:pPr>
            <a:r>
              <a:rPr lang="nl-NL" sz="2400" dirty="0" smtClean="0"/>
              <a:t>Also planned in terms of resource allocations, control systems and organzational structure</a:t>
            </a:r>
          </a:p>
          <a:p>
            <a:pPr eaLnBrk="1" hangingPunct="1">
              <a:lnSpc>
                <a:spcPct val="90000"/>
              </a:lnSpc>
              <a:buFontTx/>
              <a:buNone/>
              <a:defRPr/>
            </a:pPr>
            <a:endParaRPr lang="en-US" sz="2800" dirty="0" smtClean="0"/>
          </a:p>
          <a:p>
            <a:pPr indent="7938" algn="ctr" eaLnBrk="1" hangingPunct="1">
              <a:buFont typeface="Wingdings" pitchFamily="2" charset="2"/>
              <a:buNone/>
              <a:defRPr/>
            </a:pPr>
            <a:endParaRPr lang="en-GB" sz="2800" dirty="0" smtClean="0"/>
          </a:p>
        </p:txBody>
      </p:sp>
      <p:pic>
        <p:nvPicPr>
          <p:cNvPr id="8197" name="Picture 4" descr="kc"/>
          <p:cNvPicPr>
            <a:picLocks noGrp="1" noChangeAspect="1" noChangeArrowheads="1"/>
          </p:cNvPicPr>
          <p:nvPr>
            <p:ph sz="half" idx="2"/>
          </p:nvPr>
        </p:nvPicPr>
        <p:blipFill>
          <a:blip r:embed="rId3">
            <a:clrChange>
              <a:clrFrom>
                <a:srgbClr val="FFFFFF"/>
              </a:clrFrom>
              <a:clrTo>
                <a:srgbClr val="FFFFFF">
                  <a:alpha val="0"/>
                </a:srgbClr>
              </a:clrTo>
            </a:clrChange>
          </a:blip>
          <a:srcRect/>
          <a:stretch>
            <a:fillRect/>
          </a:stretch>
        </p:blipFill>
        <p:spPr>
          <a:xfrm>
            <a:off x="7391400" y="762000"/>
            <a:ext cx="917575" cy="917575"/>
          </a:xfrm>
          <a:noFill/>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0931">
                                            <p:txEl>
                                              <p:pRg st="0" end="0"/>
                                            </p:txEl>
                                          </p:spTgt>
                                        </p:tgtEl>
                                        <p:attrNameLst>
                                          <p:attrName>style.visibility</p:attrName>
                                        </p:attrNameLst>
                                      </p:cBhvr>
                                      <p:to>
                                        <p:strVal val="visible"/>
                                      </p:to>
                                    </p:set>
                                    <p:animEffect transition="in" filter="blinds(horizontal)">
                                      <p:cBhvr>
                                        <p:cTn id="7" dur="500"/>
                                        <p:tgtEl>
                                          <p:spTgt spid="38093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0931">
                                            <p:txEl>
                                              <p:pRg st="1" end="1"/>
                                            </p:txEl>
                                          </p:spTgt>
                                        </p:tgtEl>
                                        <p:attrNameLst>
                                          <p:attrName>style.visibility</p:attrName>
                                        </p:attrNameLst>
                                      </p:cBhvr>
                                      <p:to>
                                        <p:strVal val="visible"/>
                                      </p:to>
                                    </p:set>
                                    <p:animEffect transition="in" filter="blinds(horizontal)">
                                      <p:cBhvr>
                                        <p:cTn id="10" dur="500"/>
                                        <p:tgtEl>
                                          <p:spTgt spid="380931">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80931">
                                            <p:txEl>
                                              <p:pRg st="2" end="2"/>
                                            </p:txEl>
                                          </p:spTgt>
                                        </p:tgtEl>
                                        <p:attrNameLst>
                                          <p:attrName>style.visibility</p:attrName>
                                        </p:attrNameLst>
                                      </p:cBhvr>
                                      <p:to>
                                        <p:strVal val="visible"/>
                                      </p:to>
                                    </p:set>
                                    <p:animEffect transition="in" filter="blinds(horizontal)">
                                      <p:cBhvr>
                                        <p:cTn id="13" dur="500"/>
                                        <p:tgtEl>
                                          <p:spTgt spid="380931">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80931">
                                            <p:txEl>
                                              <p:pRg st="3" end="3"/>
                                            </p:txEl>
                                          </p:spTgt>
                                        </p:tgtEl>
                                        <p:attrNameLst>
                                          <p:attrName>style.visibility</p:attrName>
                                        </p:attrNameLst>
                                      </p:cBhvr>
                                      <p:to>
                                        <p:strVal val="visible"/>
                                      </p:to>
                                    </p:set>
                                    <p:animEffect transition="in" filter="blinds(horizontal)">
                                      <p:cBhvr>
                                        <p:cTn id="16" dur="500"/>
                                        <p:tgtEl>
                                          <p:spTgt spid="380931">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80931">
                                            <p:txEl>
                                              <p:pRg st="4" end="4"/>
                                            </p:txEl>
                                          </p:spTgt>
                                        </p:tgtEl>
                                        <p:attrNameLst>
                                          <p:attrName>style.visibility</p:attrName>
                                        </p:attrNameLst>
                                      </p:cBhvr>
                                      <p:to>
                                        <p:strVal val="visible"/>
                                      </p:to>
                                    </p:set>
                                    <p:animEffect transition="in" filter="blinds(horizontal)">
                                      <p:cBhvr>
                                        <p:cTn id="19" dur="500"/>
                                        <p:tgtEl>
                                          <p:spTgt spid="380931">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80931">
                                            <p:txEl>
                                              <p:pRg st="5" end="5"/>
                                            </p:txEl>
                                          </p:spTgt>
                                        </p:tgtEl>
                                        <p:attrNameLst>
                                          <p:attrName>style.visibility</p:attrName>
                                        </p:attrNameLst>
                                      </p:cBhvr>
                                      <p:to>
                                        <p:strVal val="visible"/>
                                      </p:to>
                                    </p:set>
                                    <p:animEffect transition="in" filter="blinds(horizontal)">
                                      <p:cBhvr>
                                        <p:cTn id="22" dur="500"/>
                                        <p:tgtEl>
                                          <p:spTgt spid="3809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a:spLocks noGrp="1"/>
          </p:cNvSpPr>
          <p:nvPr>
            <p:ph type="ftr" sz="quarter" idx="11"/>
          </p:nvPr>
        </p:nvSpPr>
        <p:spPr>
          <a:xfrm>
            <a:off x="457200" y="6245225"/>
            <a:ext cx="2133600" cy="476250"/>
          </a:xfrm>
          <a:noFill/>
          <a:ln>
            <a:miter lim="800000"/>
            <a:headEnd/>
            <a:tailEnd/>
          </a:ln>
        </p:spPr>
        <p:txBody>
          <a:bodyPr/>
          <a:lstStyle/>
          <a:p>
            <a:pPr algn="l"/>
            <a:r>
              <a:rPr lang="en-US" smtClean="0">
                <a:latin typeface="Arial" pitchFamily="34" charset="0"/>
              </a:rPr>
              <a:t>11-</a:t>
            </a:r>
            <a:fld id="{616706B9-5A50-4AEA-8E41-D05C94E7572C}" type="slidenum">
              <a:rPr lang="en-US" smtClean="0">
                <a:latin typeface="Arial" pitchFamily="34" charset="0"/>
              </a:rPr>
              <a:pPr algn="l"/>
              <a:t>21</a:t>
            </a:fld>
            <a:endParaRPr lang="en-US" smtClean="0">
              <a:latin typeface="Arial" pitchFamily="34" charset="0"/>
            </a:endParaRPr>
          </a:p>
        </p:txBody>
      </p:sp>
      <p:sp>
        <p:nvSpPr>
          <p:cNvPr id="9219" name="Rectangle 2"/>
          <p:cNvSpPr>
            <a:spLocks noGrp="1" noChangeArrowheads="1"/>
          </p:cNvSpPr>
          <p:nvPr>
            <p:ph type="title"/>
          </p:nvPr>
        </p:nvSpPr>
        <p:spPr>
          <a:xfrm>
            <a:off x="468313" y="0"/>
            <a:ext cx="8218487" cy="1268413"/>
          </a:xfrm>
        </p:spPr>
        <p:txBody>
          <a:bodyPr>
            <a:normAutofit fontScale="90000"/>
          </a:bodyPr>
          <a:lstStyle/>
          <a:p>
            <a:pPr eaLnBrk="1" hangingPunct="1"/>
            <a:r>
              <a:rPr lang="nl-NL" smtClean="0"/>
              <a:t>Intended Strategy Development Processes</a:t>
            </a:r>
            <a:endParaRPr lang="en-US" smtClean="0"/>
          </a:p>
        </p:txBody>
      </p:sp>
      <p:sp>
        <p:nvSpPr>
          <p:cNvPr id="382979" name="AutoShape 3"/>
          <p:cNvSpPr>
            <a:spLocks noChangeArrowheads="1"/>
          </p:cNvSpPr>
          <p:nvPr/>
        </p:nvSpPr>
        <p:spPr bwMode="auto">
          <a:xfrm>
            <a:off x="1905000" y="1828800"/>
            <a:ext cx="5715000" cy="762000"/>
          </a:xfrm>
          <a:prstGeom prst="octagon">
            <a:avLst>
              <a:gd name="adj" fmla="val 29287"/>
            </a:avLst>
          </a:prstGeom>
          <a:gradFill rotWithShape="1">
            <a:gsLst>
              <a:gs pos="0">
                <a:srgbClr val="DEDEF4"/>
              </a:gs>
              <a:gs pos="100000">
                <a:schemeClr val="bg1"/>
              </a:gs>
            </a:gsLst>
            <a:lin ang="2700000" scaled="1"/>
          </a:gradFill>
          <a:ln w="28575">
            <a:noFill/>
            <a:miter lim="800000"/>
            <a:headEnd/>
            <a:tailEnd/>
          </a:ln>
        </p:spPr>
        <p:txBody>
          <a:bodyPr wrap="none" anchor="ctr"/>
          <a:lstStyle/>
          <a:p>
            <a:pPr algn="ctr"/>
            <a:r>
              <a:rPr lang="en-US" sz="2400"/>
              <a:t>Initial guidelines</a:t>
            </a:r>
          </a:p>
        </p:txBody>
      </p:sp>
      <p:sp>
        <p:nvSpPr>
          <p:cNvPr id="382980" name="AutoShape 4"/>
          <p:cNvSpPr>
            <a:spLocks noChangeArrowheads="1"/>
          </p:cNvSpPr>
          <p:nvPr/>
        </p:nvSpPr>
        <p:spPr bwMode="auto">
          <a:xfrm>
            <a:off x="1905000" y="2667000"/>
            <a:ext cx="5715000" cy="762000"/>
          </a:xfrm>
          <a:prstGeom prst="octagon">
            <a:avLst>
              <a:gd name="adj" fmla="val 29287"/>
            </a:avLst>
          </a:prstGeom>
          <a:gradFill rotWithShape="1">
            <a:gsLst>
              <a:gs pos="0">
                <a:srgbClr val="DEDEF4"/>
              </a:gs>
              <a:gs pos="100000">
                <a:schemeClr val="bg1"/>
              </a:gs>
            </a:gsLst>
            <a:lin ang="2700000" scaled="1"/>
          </a:gradFill>
          <a:ln w="28575">
            <a:noFill/>
            <a:miter lim="800000"/>
            <a:headEnd/>
            <a:tailEnd/>
          </a:ln>
        </p:spPr>
        <p:txBody>
          <a:bodyPr wrap="none" anchor="ctr"/>
          <a:lstStyle/>
          <a:p>
            <a:pPr algn="ctr"/>
            <a:r>
              <a:rPr lang="en-US" sz="2400"/>
              <a:t>Business-level planning</a:t>
            </a:r>
          </a:p>
        </p:txBody>
      </p:sp>
      <p:sp>
        <p:nvSpPr>
          <p:cNvPr id="382981" name="AutoShape 5"/>
          <p:cNvSpPr>
            <a:spLocks noChangeArrowheads="1"/>
          </p:cNvSpPr>
          <p:nvPr/>
        </p:nvSpPr>
        <p:spPr bwMode="auto">
          <a:xfrm>
            <a:off x="1905000" y="3505200"/>
            <a:ext cx="5715000" cy="762000"/>
          </a:xfrm>
          <a:prstGeom prst="octagon">
            <a:avLst>
              <a:gd name="adj" fmla="val 29287"/>
            </a:avLst>
          </a:prstGeom>
          <a:gradFill rotWithShape="1">
            <a:gsLst>
              <a:gs pos="0">
                <a:srgbClr val="DEDEF4"/>
              </a:gs>
              <a:gs pos="100000">
                <a:schemeClr val="bg1"/>
              </a:gs>
            </a:gsLst>
            <a:lin ang="2700000" scaled="1"/>
          </a:gradFill>
          <a:ln w="28575">
            <a:noFill/>
            <a:miter lim="800000"/>
            <a:headEnd/>
            <a:tailEnd/>
          </a:ln>
        </p:spPr>
        <p:txBody>
          <a:bodyPr wrap="none" anchor="ctr"/>
          <a:lstStyle/>
          <a:p>
            <a:pPr algn="ctr"/>
            <a:r>
              <a:rPr lang="en-US" sz="2400"/>
              <a:t>Corporate-level planning</a:t>
            </a:r>
          </a:p>
        </p:txBody>
      </p:sp>
      <p:sp>
        <p:nvSpPr>
          <p:cNvPr id="382982" name="AutoShape 6"/>
          <p:cNvSpPr>
            <a:spLocks noChangeArrowheads="1"/>
          </p:cNvSpPr>
          <p:nvPr/>
        </p:nvSpPr>
        <p:spPr bwMode="auto">
          <a:xfrm>
            <a:off x="1905000" y="4343400"/>
            <a:ext cx="5715000" cy="762000"/>
          </a:xfrm>
          <a:prstGeom prst="octagon">
            <a:avLst>
              <a:gd name="adj" fmla="val 29287"/>
            </a:avLst>
          </a:prstGeom>
          <a:gradFill rotWithShape="1">
            <a:gsLst>
              <a:gs pos="0">
                <a:srgbClr val="DEDEF4"/>
              </a:gs>
              <a:gs pos="100000">
                <a:schemeClr val="bg1"/>
              </a:gs>
            </a:gsLst>
            <a:lin ang="2700000" scaled="1"/>
          </a:gradFill>
          <a:ln w="28575">
            <a:noFill/>
            <a:miter lim="800000"/>
            <a:headEnd/>
            <a:tailEnd/>
          </a:ln>
        </p:spPr>
        <p:txBody>
          <a:bodyPr wrap="none" anchor="ctr"/>
          <a:lstStyle/>
          <a:p>
            <a:pPr algn="ctr"/>
            <a:r>
              <a:rPr lang="en-US" sz="2400"/>
              <a:t>Financial and strategic targets</a:t>
            </a:r>
          </a:p>
        </p:txBody>
      </p:sp>
      <p:sp>
        <p:nvSpPr>
          <p:cNvPr id="9224" name="Rectangle 7"/>
          <p:cNvSpPr>
            <a:spLocks noChangeArrowheads="1"/>
          </p:cNvSpPr>
          <p:nvPr/>
        </p:nvSpPr>
        <p:spPr bwMode="auto">
          <a:xfrm>
            <a:off x="323850" y="1412875"/>
            <a:ext cx="4695825" cy="461963"/>
          </a:xfrm>
          <a:prstGeom prst="rect">
            <a:avLst/>
          </a:prstGeom>
          <a:noFill/>
          <a:ln w="9525">
            <a:noFill/>
            <a:miter lim="800000"/>
            <a:headEnd/>
            <a:tailEnd/>
          </a:ln>
        </p:spPr>
        <p:txBody>
          <a:bodyPr wrap="none">
            <a:spAutoFit/>
          </a:bodyPr>
          <a:lstStyle/>
          <a:p>
            <a:r>
              <a:rPr lang="en-US" sz="2400" b="1"/>
              <a:t>1. Stages of Strategic Planning</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2979"/>
                                        </p:tgtEl>
                                        <p:attrNameLst>
                                          <p:attrName>style.visibility</p:attrName>
                                        </p:attrNameLst>
                                      </p:cBhvr>
                                      <p:to>
                                        <p:strVal val="visible"/>
                                      </p:to>
                                    </p:set>
                                    <p:animEffect transition="in" filter="blinds(horizontal)">
                                      <p:cBhvr>
                                        <p:cTn id="7" dur="500"/>
                                        <p:tgtEl>
                                          <p:spTgt spid="38297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2980"/>
                                        </p:tgtEl>
                                        <p:attrNameLst>
                                          <p:attrName>style.visibility</p:attrName>
                                        </p:attrNameLst>
                                      </p:cBhvr>
                                      <p:to>
                                        <p:strVal val="visible"/>
                                      </p:to>
                                    </p:set>
                                    <p:animEffect transition="in" filter="blinds(horizontal)">
                                      <p:cBhvr>
                                        <p:cTn id="12" dur="500"/>
                                        <p:tgtEl>
                                          <p:spTgt spid="38298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82981"/>
                                        </p:tgtEl>
                                        <p:attrNameLst>
                                          <p:attrName>style.visibility</p:attrName>
                                        </p:attrNameLst>
                                      </p:cBhvr>
                                      <p:to>
                                        <p:strVal val="visible"/>
                                      </p:to>
                                    </p:set>
                                    <p:animEffect transition="in" filter="blinds(horizontal)">
                                      <p:cBhvr>
                                        <p:cTn id="17" dur="500"/>
                                        <p:tgtEl>
                                          <p:spTgt spid="38298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82982"/>
                                        </p:tgtEl>
                                        <p:attrNameLst>
                                          <p:attrName>style.visibility</p:attrName>
                                        </p:attrNameLst>
                                      </p:cBhvr>
                                      <p:to>
                                        <p:strVal val="visible"/>
                                      </p:to>
                                    </p:set>
                                    <p:animEffect transition="in" filter="blinds(horizontal)">
                                      <p:cBhvr>
                                        <p:cTn id="22" dur="500"/>
                                        <p:tgtEl>
                                          <p:spTgt spid="382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9" grpId="0" animBg="1"/>
      <p:bldP spid="382980" grpId="0" animBg="1"/>
      <p:bldP spid="382981" grpId="0" animBg="1"/>
      <p:bldP spid="38298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nl-NL" smtClean="0"/>
              <a:t>Intended but Unrealized!</a:t>
            </a:r>
            <a:endParaRPr lang="en-US" smtClean="0"/>
          </a:p>
        </p:txBody>
      </p:sp>
      <p:sp>
        <p:nvSpPr>
          <p:cNvPr id="10243" name="Rectangle 3"/>
          <p:cNvSpPr>
            <a:spLocks noGrp="1" noChangeArrowheads="1"/>
          </p:cNvSpPr>
          <p:nvPr>
            <p:ph type="body" idx="1"/>
          </p:nvPr>
        </p:nvSpPr>
        <p:spPr/>
        <p:txBody>
          <a:bodyPr/>
          <a:lstStyle/>
          <a:p>
            <a:pPr eaLnBrk="1" hangingPunct="1"/>
            <a:r>
              <a:rPr lang="en-US" smtClean="0"/>
              <a:t>Large part of strategy in practice remains unrealized</a:t>
            </a:r>
          </a:p>
          <a:p>
            <a:pPr lvl="1" eaLnBrk="1" hangingPunct="1"/>
            <a:r>
              <a:rPr lang="nl-NL" smtClean="0"/>
              <a:t>The plans are not workable in practice</a:t>
            </a:r>
          </a:p>
          <a:p>
            <a:pPr lvl="1" eaLnBrk="1" hangingPunct="1"/>
            <a:r>
              <a:rPr lang="nl-NL" smtClean="0"/>
              <a:t>Environemntal change later on</a:t>
            </a:r>
          </a:p>
          <a:p>
            <a:pPr lvl="1" eaLnBrk="1" hangingPunct="1"/>
            <a:r>
              <a:rPr lang="nl-NL" smtClean="0"/>
              <a:t>Influencial people or stakeholders may not go along with the plan</a:t>
            </a:r>
          </a:p>
          <a:p>
            <a:pPr lvl="1" eaLnBrk="1" hangingPunct="1"/>
            <a:r>
              <a:rPr lang="nl-NL" smtClean="0"/>
              <a:t>Managers may not implement</a:t>
            </a:r>
          </a:p>
          <a:p>
            <a:pPr eaLnBrk="1" hangingPunct="1"/>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5" descr="Wsjcartoon"/>
          <p:cNvPicPr>
            <a:picLocks noChangeAspect="1" noChangeArrowheads="1"/>
          </p:cNvPicPr>
          <p:nvPr/>
        </p:nvPicPr>
        <p:blipFill>
          <a:blip r:embed="rId2"/>
          <a:srcRect/>
          <a:stretch>
            <a:fillRect/>
          </a:stretch>
        </p:blipFill>
        <p:spPr bwMode="auto">
          <a:xfrm>
            <a:off x="2700338" y="1341438"/>
            <a:ext cx="3765550" cy="417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nl-NL" smtClean="0"/>
              <a:t>Intended Strategy Development Processes</a:t>
            </a:r>
            <a:endParaRPr lang="en-US" smtClean="0"/>
          </a:p>
        </p:txBody>
      </p:sp>
      <p:sp>
        <p:nvSpPr>
          <p:cNvPr id="12291" name="Rectangle 3"/>
          <p:cNvSpPr>
            <a:spLocks noGrp="1" noChangeArrowheads="1"/>
          </p:cNvSpPr>
          <p:nvPr>
            <p:ph type="body" idx="1"/>
          </p:nvPr>
        </p:nvSpPr>
        <p:spPr/>
        <p:txBody>
          <a:bodyPr/>
          <a:lstStyle/>
          <a:p>
            <a:pPr eaLnBrk="1" hangingPunct="1">
              <a:lnSpc>
                <a:spcPct val="80000"/>
              </a:lnSpc>
              <a:buFontTx/>
              <a:buNone/>
            </a:pPr>
            <a:r>
              <a:rPr lang="nl-NL" sz="2400" b="1" smtClean="0"/>
              <a:t>2. Strategic Workshops</a:t>
            </a:r>
          </a:p>
          <a:p>
            <a:pPr eaLnBrk="1" hangingPunct="1">
              <a:lnSpc>
                <a:spcPct val="80000"/>
              </a:lnSpc>
              <a:buFontTx/>
              <a:buNone/>
            </a:pPr>
            <a:endParaRPr lang="nl-NL" sz="2000" smtClean="0"/>
          </a:p>
          <a:p>
            <a:pPr eaLnBrk="1" hangingPunct="1">
              <a:lnSpc>
                <a:spcPct val="80000"/>
              </a:lnSpc>
            </a:pPr>
            <a:r>
              <a:rPr lang="nl-NL" sz="2000" smtClean="0"/>
              <a:t>Purely top down management planning process is unrealistsic</a:t>
            </a:r>
          </a:p>
          <a:p>
            <a:pPr lvl="1" eaLnBrk="1" hangingPunct="1">
              <a:lnSpc>
                <a:spcPct val="80000"/>
              </a:lnSpc>
            </a:pPr>
            <a:r>
              <a:rPr lang="nl-NL" sz="2000" smtClean="0"/>
              <a:t>Group of top executives make discussions from functiional/line managers and other lower level management – their direct personal experiences about company operations , customers etc</a:t>
            </a:r>
          </a:p>
          <a:p>
            <a:pPr lvl="1" eaLnBrk="1" hangingPunct="1">
              <a:lnSpc>
                <a:spcPct val="80000"/>
              </a:lnSpc>
            </a:pPr>
            <a:r>
              <a:rPr lang="nl-NL" sz="2000" smtClean="0"/>
              <a:t>Such workshops could also intend to examine existing strategy</a:t>
            </a:r>
          </a:p>
          <a:p>
            <a:pPr lvl="1" eaLnBrk="1" hangingPunct="1">
              <a:lnSpc>
                <a:spcPct val="80000"/>
              </a:lnSpc>
            </a:pPr>
            <a:r>
              <a:rPr lang="nl-NL" sz="2000" smtClean="0"/>
              <a:t>To examine blockages to strategic change</a:t>
            </a:r>
          </a:p>
          <a:p>
            <a:pPr lvl="1" eaLnBrk="1" hangingPunct="1">
              <a:lnSpc>
                <a:spcPct val="80000"/>
              </a:lnSpc>
            </a:pPr>
            <a:r>
              <a:rPr lang="nl-NL" sz="2000" smtClean="0"/>
              <a:t>To monitor the progress of strategy</a:t>
            </a:r>
          </a:p>
          <a:p>
            <a:pPr lvl="1" eaLnBrk="1" hangingPunct="1">
              <a:lnSpc>
                <a:spcPct val="80000"/>
              </a:lnSpc>
            </a:pPr>
            <a:r>
              <a:rPr lang="nl-NL" sz="2000" smtClean="0"/>
              <a:t>To generate new ideas which may otherwise remain surfaced</a:t>
            </a:r>
          </a:p>
          <a:p>
            <a:pPr lvl="2" eaLnBrk="1" hangingPunct="1">
              <a:lnSpc>
                <a:spcPct val="80000"/>
              </a:lnSpc>
            </a:pPr>
            <a:r>
              <a:rPr lang="nl-NL" sz="2000" smtClean="0"/>
              <a:t>Lower level involvement important to innovate!</a:t>
            </a:r>
            <a:endParaRPr lang="en-US" sz="20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nl-NL" smtClean="0"/>
              <a:t>Intended Strategy Development Processes</a:t>
            </a:r>
            <a:endParaRPr lang="en-US" smtClean="0"/>
          </a:p>
        </p:txBody>
      </p:sp>
      <p:sp>
        <p:nvSpPr>
          <p:cNvPr id="13315" name="Rectangle 3"/>
          <p:cNvSpPr>
            <a:spLocks noGrp="1" noChangeArrowheads="1"/>
          </p:cNvSpPr>
          <p:nvPr>
            <p:ph type="body" idx="1"/>
          </p:nvPr>
        </p:nvSpPr>
        <p:spPr>
          <a:xfrm>
            <a:off x="395288" y="1268413"/>
            <a:ext cx="8291512" cy="5256212"/>
          </a:xfrm>
        </p:spPr>
        <p:txBody>
          <a:bodyPr/>
          <a:lstStyle/>
          <a:p>
            <a:pPr eaLnBrk="1" hangingPunct="1">
              <a:buFontTx/>
              <a:buNone/>
            </a:pPr>
            <a:r>
              <a:rPr lang="nl-NL" smtClean="0"/>
              <a:t>3. External Consultants </a:t>
            </a:r>
          </a:p>
          <a:p>
            <a:pPr lvl="2" eaLnBrk="1" hangingPunct="1"/>
            <a:r>
              <a:rPr lang="nl-NL" smtClean="0"/>
              <a:t>Analyze, develop, prioritize different options</a:t>
            </a:r>
          </a:p>
          <a:p>
            <a:pPr lvl="2" eaLnBrk="1" hangingPunct="1"/>
            <a:r>
              <a:rPr lang="nl-NL" smtClean="0"/>
              <a:t>Resolve disagreements between managers</a:t>
            </a:r>
          </a:p>
          <a:p>
            <a:pPr lvl="2" eaLnBrk="1" hangingPunct="1"/>
            <a:r>
              <a:rPr lang="nl-NL" smtClean="0"/>
              <a:t>Consultants may be engaged in coachings and trainings associated with strategic change thus promoting the same</a:t>
            </a:r>
          </a:p>
          <a:p>
            <a:pPr lvl="2" eaLnBrk="1" hangingPunct="1"/>
            <a:r>
              <a:rPr lang="nl-NL" smtClean="0"/>
              <a:t>Provide more objective view of issues relating strategy of thier organzation</a:t>
            </a:r>
          </a:p>
          <a:p>
            <a:pPr lvl="1" eaLnBrk="1" hangingPunct="1"/>
            <a:r>
              <a:rPr lang="nl-NL" smtClean="0"/>
              <a:t>Role of Mckinsey criticized in Swissair strategic policy – strategic expansion of investment in shares of small and troubled companies </a:t>
            </a:r>
            <a:endParaRPr lang="en-US" smtClean="0"/>
          </a:p>
          <a:p>
            <a:pPr lvl="2" eaLnBrk="1" hangingPunct="1"/>
            <a:endParaRPr lang="nl-NL"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5" descr="ANd9GcQd3XlQ0qxoz3mZs7xAMeO3fNXWyegIQKzCptY2WHbGoiLT15HV5Q"/>
          <p:cNvPicPr>
            <a:picLocks noChangeAspect="1" noChangeArrowheads="1"/>
          </p:cNvPicPr>
          <p:nvPr/>
        </p:nvPicPr>
        <p:blipFill>
          <a:blip r:embed="rId2"/>
          <a:srcRect/>
          <a:stretch>
            <a:fillRect/>
          </a:stretch>
        </p:blipFill>
        <p:spPr bwMode="auto">
          <a:xfrm>
            <a:off x="684213" y="252413"/>
            <a:ext cx="7920037" cy="6515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pPr eaLnBrk="1" hangingPunct="1"/>
            <a:r>
              <a:rPr lang="nl-NL" smtClean="0"/>
              <a:t>Intended Strategy Development Processes</a:t>
            </a:r>
            <a:endParaRPr lang="en-US" smtClean="0"/>
          </a:p>
        </p:txBody>
      </p:sp>
      <p:sp>
        <p:nvSpPr>
          <p:cNvPr id="15363" name="Rectangle 3"/>
          <p:cNvSpPr>
            <a:spLocks noGrp="1" noChangeArrowheads="1"/>
          </p:cNvSpPr>
          <p:nvPr>
            <p:ph type="body" idx="4294967295"/>
          </p:nvPr>
        </p:nvSpPr>
        <p:spPr>
          <a:xfrm>
            <a:off x="0" y="1600200"/>
            <a:ext cx="8229600" cy="4525963"/>
          </a:xfrm>
        </p:spPr>
        <p:txBody>
          <a:bodyPr/>
          <a:lstStyle/>
          <a:p>
            <a:pPr eaLnBrk="1" hangingPunct="1">
              <a:buFontTx/>
              <a:buNone/>
            </a:pPr>
            <a:r>
              <a:rPr lang="nl-NL" smtClean="0"/>
              <a:t>4. Externally Imposed Strategy</a:t>
            </a:r>
          </a:p>
          <a:p>
            <a:pPr eaLnBrk="1" hangingPunct="1"/>
            <a:r>
              <a:rPr lang="nl-NL" smtClean="0"/>
              <a:t>Extrenally powerful stakeholders may impose restrictions or dictate strategic actions</a:t>
            </a:r>
          </a:p>
          <a:p>
            <a:pPr lvl="1" eaLnBrk="1" hangingPunct="1"/>
            <a:r>
              <a:rPr lang="nl-NL" smtClean="0"/>
              <a:t>Government imposing regulations on public sector or choose to derregulate/privatize private sector firms</a:t>
            </a:r>
          </a:p>
          <a:p>
            <a:pPr lvl="1" eaLnBrk="1" hangingPunct="1"/>
            <a:r>
              <a:rPr lang="nl-NL" smtClean="0"/>
              <a:t>May serve as a way of bringing necessary change where managemnet fails to do so</a:t>
            </a: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p:cNvSpPr>
            <a:spLocks noGrp="1"/>
          </p:cNvSpPr>
          <p:nvPr>
            <p:ph type="ftr" sz="quarter" idx="11"/>
          </p:nvPr>
        </p:nvSpPr>
        <p:spPr>
          <a:xfrm>
            <a:off x="457200" y="6245225"/>
            <a:ext cx="2133600" cy="476250"/>
          </a:xfrm>
          <a:noFill/>
          <a:ln>
            <a:miter lim="800000"/>
            <a:headEnd/>
            <a:tailEnd/>
          </a:ln>
        </p:spPr>
        <p:txBody>
          <a:bodyPr/>
          <a:lstStyle/>
          <a:p>
            <a:pPr algn="l"/>
            <a:r>
              <a:rPr lang="en-US" smtClean="0">
                <a:latin typeface="Arial" pitchFamily="34" charset="0"/>
              </a:rPr>
              <a:t>11-</a:t>
            </a:r>
            <a:fld id="{D84EB066-B9C1-413C-A07C-53B92B1877FE}" type="slidenum">
              <a:rPr lang="en-US" smtClean="0">
                <a:latin typeface="Arial" pitchFamily="34" charset="0"/>
              </a:rPr>
              <a:pPr algn="l"/>
              <a:t>28</a:t>
            </a:fld>
            <a:endParaRPr lang="en-US" smtClean="0">
              <a:latin typeface="Arial" pitchFamily="34" charset="0"/>
            </a:endParaRPr>
          </a:p>
        </p:txBody>
      </p:sp>
      <p:sp>
        <p:nvSpPr>
          <p:cNvPr id="16387" name="Rectangle 2"/>
          <p:cNvSpPr>
            <a:spLocks noGrp="1" noChangeArrowheads="1"/>
          </p:cNvSpPr>
          <p:nvPr>
            <p:ph type="title"/>
          </p:nvPr>
        </p:nvSpPr>
        <p:spPr/>
        <p:txBody>
          <a:bodyPr/>
          <a:lstStyle/>
          <a:p>
            <a:pPr eaLnBrk="1" hangingPunct="1"/>
            <a:r>
              <a:rPr lang="en-US" smtClean="0"/>
              <a:t>Possible Benefits of Planning</a:t>
            </a:r>
          </a:p>
        </p:txBody>
      </p:sp>
      <p:sp>
        <p:nvSpPr>
          <p:cNvPr id="16388" name="Rectangle 3"/>
          <p:cNvSpPr>
            <a:spLocks noGrp="1" noChangeArrowheads="1"/>
          </p:cNvSpPr>
          <p:nvPr>
            <p:ph type="body" sz="half" idx="1"/>
          </p:nvPr>
        </p:nvSpPr>
        <p:spPr>
          <a:xfrm>
            <a:off x="1143000" y="1828800"/>
            <a:ext cx="3582988" cy="4114800"/>
          </a:xfrm>
        </p:spPr>
        <p:txBody>
          <a:bodyPr/>
          <a:lstStyle/>
          <a:p>
            <a:pPr eaLnBrk="1" hangingPunct="1"/>
            <a:r>
              <a:rPr lang="en-US" sz="2400" smtClean="0"/>
              <a:t>Help structure analysis and thinking about complex problems</a:t>
            </a:r>
          </a:p>
          <a:p>
            <a:pPr eaLnBrk="1" hangingPunct="1"/>
            <a:r>
              <a:rPr lang="en-US" sz="2400" smtClean="0"/>
              <a:t>Encourage questioning</a:t>
            </a:r>
          </a:p>
          <a:p>
            <a:pPr eaLnBrk="1" hangingPunct="1"/>
            <a:r>
              <a:rPr lang="en-US" sz="2400" smtClean="0"/>
              <a:t>Encourage longer-term view</a:t>
            </a:r>
          </a:p>
          <a:p>
            <a:pPr eaLnBrk="1" hangingPunct="1"/>
            <a:r>
              <a:rPr lang="en-US" sz="2400" smtClean="0"/>
              <a:t>Enhance coordination</a:t>
            </a:r>
          </a:p>
        </p:txBody>
      </p:sp>
      <p:sp>
        <p:nvSpPr>
          <p:cNvPr id="16389" name="Rectangle 4"/>
          <p:cNvSpPr>
            <a:spLocks noGrp="1" noChangeArrowheads="1"/>
          </p:cNvSpPr>
          <p:nvPr>
            <p:ph type="body" sz="half" idx="2"/>
          </p:nvPr>
        </p:nvSpPr>
        <p:spPr>
          <a:xfrm>
            <a:off x="4875213" y="1828800"/>
            <a:ext cx="3582987" cy="4114800"/>
          </a:xfrm>
        </p:spPr>
        <p:txBody>
          <a:bodyPr/>
          <a:lstStyle/>
          <a:p>
            <a:pPr eaLnBrk="1" hangingPunct="1"/>
            <a:r>
              <a:rPr lang="en-US" sz="2400" smtClean="0"/>
              <a:t>Improve communication</a:t>
            </a:r>
          </a:p>
          <a:p>
            <a:pPr eaLnBrk="1" hangingPunct="1"/>
            <a:r>
              <a:rPr lang="en-US" sz="2400" smtClean="0"/>
              <a:t>Provide agreed objectives</a:t>
            </a:r>
          </a:p>
          <a:p>
            <a:pPr eaLnBrk="1" hangingPunct="1"/>
            <a:r>
              <a:rPr lang="en-US" sz="2400" smtClean="0"/>
              <a:t>Involve people</a:t>
            </a:r>
          </a:p>
          <a:p>
            <a:pPr eaLnBrk="1" hangingPunct="1"/>
            <a:r>
              <a:rPr lang="en-US" sz="2400" smtClean="0"/>
              <a:t>Provide a sense of security</a:t>
            </a:r>
          </a:p>
        </p:txBody>
      </p:sp>
    </p:spTree>
  </p:cSld>
  <p:clrMapOvr>
    <a:masterClrMapping/>
  </p:clrMapOvr>
  <p:transition>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3"/>
          <p:cNvSpPr>
            <a:spLocks noGrp="1"/>
          </p:cNvSpPr>
          <p:nvPr>
            <p:ph type="ftr" sz="quarter" idx="11"/>
          </p:nvPr>
        </p:nvSpPr>
        <p:spPr>
          <a:xfrm>
            <a:off x="457200" y="6245225"/>
            <a:ext cx="2133600" cy="476250"/>
          </a:xfrm>
          <a:noFill/>
          <a:ln>
            <a:miter lim="800000"/>
            <a:headEnd/>
            <a:tailEnd/>
          </a:ln>
        </p:spPr>
        <p:txBody>
          <a:bodyPr/>
          <a:lstStyle/>
          <a:p>
            <a:pPr algn="l"/>
            <a:r>
              <a:rPr lang="en-US" smtClean="0">
                <a:latin typeface="Arial" pitchFamily="34" charset="0"/>
              </a:rPr>
              <a:t>11-</a:t>
            </a:r>
            <a:fld id="{799D6BD5-579C-4819-9B08-2B72E96BA7E1}" type="slidenum">
              <a:rPr lang="en-US" smtClean="0">
                <a:latin typeface="Arial" pitchFamily="34" charset="0"/>
              </a:rPr>
              <a:pPr algn="l"/>
              <a:t>29</a:t>
            </a:fld>
            <a:endParaRPr lang="en-US" smtClean="0">
              <a:latin typeface="Arial" pitchFamily="34" charset="0"/>
            </a:endParaRPr>
          </a:p>
        </p:txBody>
      </p:sp>
      <p:sp>
        <p:nvSpPr>
          <p:cNvPr id="17411" name="Rectangle 2"/>
          <p:cNvSpPr>
            <a:spLocks noGrp="1" noChangeArrowheads="1"/>
          </p:cNvSpPr>
          <p:nvPr>
            <p:ph type="title"/>
          </p:nvPr>
        </p:nvSpPr>
        <p:spPr/>
        <p:txBody>
          <a:bodyPr/>
          <a:lstStyle/>
          <a:p>
            <a:pPr eaLnBrk="1" hangingPunct="1"/>
            <a:r>
              <a:rPr lang="en-US" sz="3200" b="1" smtClean="0"/>
              <a:t>Dangers Associated with </a:t>
            </a:r>
            <a:br>
              <a:rPr lang="en-US" sz="3200" b="1" smtClean="0"/>
            </a:br>
            <a:r>
              <a:rPr lang="en-US" sz="3200" b="1" smtClean="0"/>
              <a:t>Strategic Planning Programs</a:t>
            </a:r>
          </a:p>
        </p:txBody>
      </p:sp>
      <p:sp>
        <p:nvSpPr>
          <p:cNvPr id="389123" name="Rectangle 3"/>
          <p:cNvSpPr>
            <a:spLocks noGrp="1" noChangeArrowheads="1"/>
          </p:cNvSpPr>
          <p:nvPr>
            <p:ph type="body" idx="1"/>
          </p:nvPr>
        </p:nvSpPr>
        <p:spPr>
          <a:xfrm>
            <a:off x="1447800" y="1828800"/>
            <a:ext cx="7010400" cy="4114800"/>
          </a:xfrm>
        </p:spPr>
        <p:txBody>
          <a:bodyPr/>
          <a:lstStyle/>
          <a:p>
            <a:pPr eaLnBrk="1" hangingPunct="1"/>
            <a:r>
              <a:rPr lang="en-US" sz="2800" smtClean="0"/>
              <a:t>Detachment from reality</a:t>
            </a:r>
          </a:p>
          <a:p>
            <a:pPr eaLnBrk="1" hangingPunct="1"/>
            <a:r>
              <a:rPr lang="en-US" sz="2800" smtClean="0"/>
              <a:t>Lack of ownership</a:t>
            </a:r>
          </a:p>
          <a:p>
            <a:pPr eaLnBrk="1" hangingPunct="1"/>
            <a:r>
              <a:rPr lang="en-US" sz="2800" smtClean="0"/>
              <a:t>Dampening of innovation</a:t>
            </a:r>
          </a:p>
          <a:p>
            <a:pPr eaLnBrk="1" hangingPunct="1"/>
            <a:r>
              <a:rPr lang="en-US" sz="2800" smtClean="0"/>
              <a:t>Managers cede responsibility-intellectual exercise</a:t>
            </a:r>
          </a:p>
          <a:p>
            <a:pPr eaLnBrk="1" hangingPunct="1"/>
            <a:r>
              <a:rPr lang="en-US" sz="2800" smtClean="0"/>
              <a:t>Information overload</a:t>
            </a:r>
          </a:p>
          <a:p>
            <a:pPr eaLnBrk="1" hangingPunct="1">
              <a:buFontTx/>
              <a:buNone/>
            </a:pPr>
            <a:endParaRPr lang="en-US" sz="2800" smtClean="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9123">
                                            <p:txEl>
                                              <p:pRg st="0" end="0"/>
                                            </p:txEl>
                                          </p:spTgt>
                                        </p:tgtEl>
                                        <p:attrNameLst>
                                          <p:attrName>style.visibility</p:attrName>
                                        </p:attrNameLst>
                                      </p:cBhvr>
                                      <p:to>
                                        <p:strVal val="visible"/>
                                      </p:to>
                                    </p:set>
                                    <p:animEffect transition="in" filter="blinds(horizontal)">
                                      <p:cBhvr>
                                        <p:cTn id="7" dur="500"/>
                                        <p:tgtEl>
                                          <p:spTgt spid="389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89123">
                                            <p:txEl>
                                              <p:pRg st="1" end="1"/>
                                            </p:txEl>
                                          </p:spTgt>
                                        </p:tgtEl>
                                        <p:attrNameLst>
                                          <p:attrName>style.visibility</p:attrName>
                                        </p:attrNameLst>
                                      </p:cBhvr>
                                      <p:to>
                                        <p:strVal val="visible"/>
                                      </p:to>
                                    </p:set>
                                    <p:animEffect transition="in" filter="blinds(horizontal)">
                                      <p:cBhvr>
                                        <p:cTn id="12" dur="500"/>
                                        <p:tgtEl>
                                          <p:spTgt spid="389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89123">
                                            <p:txEl>
                                              <p:pRg st="2" end="2"/>
                                            </p:txEl>
                                          </p:spTgt>
                                        </p:tgtEl>
                                        <p:attrNameLst>
                                          <p:attrName>style.visibility</p:attrName>
                                        </p:attrNameLst>
                                      </p:cBhvr>
                                      <p:to>
                                        <p:strVal val="visible"/>
                                      </p:to>
                                    </p:set>
                                    <p:animEffect transition="in" filter="blinds(horizontal)">
                                      <p:cBhvr>
                                        <p:cTn id="17" dur="500"/>
                                        <p:tgtEl>
                                          <p:spTgt spid="389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89123">
                                            <p:txEl>
                                              <p:pRg st="3" end="3"/>
                                            </p:txEl>
                                          </p:spTgt>
                                        </p:tgtEl>
                                        <p:attrNameLst>
                                          <p:attrName>style.visibility</p:attrName>
                                        </p:attrNameLst>
                                      </p:cBhvr>
                                      <p:to>
                                        <p:strVal val="visible"/>
                                      </p:to>
                                    </p:set>
                                    <p:animEffect transition="in" filter="blinds(horizontal)">
                                      <p:cBhvr>
                                        <p:cTn id="22" dur="500"/>
                                        <p:tgtEl>
                                          <p:spTgt spid="3891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89123">
                                            <p:txEl>
                                              <p:pRg st="4" end="4"/>
                                            </p:txEl>
                                          </p:spTgt>
                                        </p:tgtEl>
                                        <p:attrNameLst>
                                          <p:attrName>style.visibility</p:attrName>
                                        </p:attrNameLst>
                                      </p:cBhvr>
                                      <p:to>
                                        <p:strVal val="visible"/>
                                      </p:to>
                                    </p:set>
                                    <p:animEffect transition="in" filter="blinds(horizontal)">
                                      <p:cBhvr>
                                        <p:cTn id="27" dur="500"/>
                                        <p:tgtEl>
                                          <p:spTgt spid="3891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2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68313" y="274638"/>
            <a:ext cx="8218487" cy="1143000"/>
          </a:xfrm>
        </p:spPr>
        <p:txBody>
          <a:bodyPr/>
          <a:lstStyle/>
          <a:p>
            <a:pPr eaLnBrk="1" hangingPunct="1"/>
            <a:r>
              <a:rPr lang="nl-NL" smtClean="0"/>
              <a:t>Emergent Strategy Developemnt</a:t>
            </a:r>
            <a:endParaRPr lang="en-US" smtClean="0"/>
          </a:p>
        </p:txBody>
      </p:sp>
      <p:sp>
        <p:nvSpPr>
          <p:cNvPr id="18435" name="Rectangle 3"/>
          <p:cNvSpPr>
            <a:spLocks noGrp="1" noChangeArrowheads="1"/>
          </p:cNvSpPr>
          <p:nvPr>
            <p:ph type="body" idx="1"/>
          </p:nvPr>
        </p:nvSpPr>
        <p:spPr/>
        <p:txBody>
          <a:bodyPr/>
          <a:lstStyle/>
          <a:p>
            <a:pPr eaLnBrk="1" hangingPunct="1">
              <a:lnSpc>
                <a:spcPct val="80000"/>
              </a:lnSpc>
            </a:pPr>
            <a:r>
              <a:rPr lang="nl-NL" sz="2400" smtClean="0"/>
              <a:t>Realized strategies of organziations better accounted for as emergent</a:t>
            </a:r>
          </a:p>
          <a:p>
            <a:pPr eaLnBrk="1" hangingPunct="1">
              <a:lnSpc>
                <a:spcPct val="80000"/>
              </a:lnSpc>
            </a:pPr>
            <a:endParaRPr lang="nl-NL" sz="2400" smtClean="0"/>
          </a:p>
          <a:p>
            <a:pPr eaLnBrk="1" hangingPunct="1">
              <a:lnSpc>
                <a:spcPct val="80000"/>
              </a:lnSpc>
            </a:pPr>
            <a:r>
              <a:rPr lang="nl-NL" sz="2400" smtClean="0"/>
              <a:t>Emergent strategy comes about through everyday routines, activities and processes in organization</a:t>
            </a:r>
          </a:p>
          <a:p>
            <a:pPr eaLnBrk="1" hangingPunct="1">
              <a:lnSpc>
                <a:spcPct val="80000"/>
              </a:lnSpc>
            </a:pPr>
            <a:endParaRPr lang="nl-NL" sz="2400" smtClean="0"/>
          </a:p>
          <a:p>
            <a:pPr eaLnBrk="1" hangingPunct="1">
              <a:lnSpc>
                <a:spcPct val="80000"/>
              </a:lnSpc>
            </a:pPr>
            <a:r>
              <a:rPr lang="nl-NL" sz="2400" smtClean="0"/>
              <a:t>Processes and activities in the oragnzation give rise to long term direction which becomes strategy of organization</a:t>
            </a:r>
          </a:p>
          <a:p>
            <a:pPr lvl="2" eaLnBrk="1" hangingPunct="1">
              <a:lnSpc>
                <a:spcPct val="80000"/>
              </a:lnSpc>
            </a:pPr>
            <a:r>
              <a:rPr lang="nl-NL" sz="1800" smtClean="0"/>
              <a:t>These decisions formally described in annual reports as strategy of organization</a:t>
            </a:r>
            <a:endParaRPr lang="en-US" sz="180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hangingPunct="1"/>
            <a:r>
              <a:rPr lang="nl-NL" sz="4000" smtClean="0"/>
              <a:t>Emergent Strategy Developemnt Processes</a:t>
            </a:r>
            <a:endParaRPr lang="en-US" sz="4000" smtClean="0"/>
          </a:p>
        </p:txBody>
      </p:sp>
      <p:sp>
        <p:nvSpPr>
          <p:cNvPr id="212995" name="Rectangle 3"/>
          <p:cNvSpPr>
            <a:spLocks noGrp="1" noChangeArrowheads="1"/>
          </p:cNvSpPr>
          <p:nvPr>
            <p:ph type="body" idx="1"/>
          </p:nvPr>
        </p:nvSpPr>
        <p:spPr/>
        <p:txBody>
          <a:bodyPr/>
          <a:lstStyle/>
          <a:p>
            <a:pPr marL="514350" indent="-514350" eaLnBrk="1" hangingPunct="1">
              <a:buFontTx/>
              <a:buAutoNum type="arabicPeriod"/>
              <a:defRPr/>
            </a:pPr>
            <a:r>
              <a:rPr lang="nl-NL" sz="2800" b="1" dirty="0" smtClean="0"/>
              <a:t>Logical Incrementalism</a:t>
            </a:r>
          </a:p>
          <a:p>
            <a:pPr marL="457200" indent="-457200" eaLnBrk="1" hangingPunct="1">
              <a:buFont typeface="Wingdings" pitchFamily="2" charset="2"/>
              <a:buChar char="ü"/>
              <a:defRPr/>
            </a:pPr>
            <a:r>
              <a:rPr lang="nl-NL" sz="2400" dirty="0" smtClean="0"/>
              <a:t>Strategy does not change fundamentally but incrementally</a:t>
            </a:r>
            <a:endParaRPr lang="en-US" sz="2400" dirty="0" smtClean="0"/>
          </a:p>
          <a:p>
            <a:pPr eaLnBrk="1" hangingPunct="1">
              <a:buFont typeface="Wingdings" pitchFamily="2" charset="2"/>
              <a:buChar char="ü"/>
              <a:defRPr/>
            </a:pPr>
            <a:r>
              <a:rPr lang="nl-NL" sz="2400" dirty="0" smtClean="0"/>
              <a:t>Developemnt of strategy by experimentation and learning from partial commitments Specifying precise objectives too early may stifle ideas and prevent experiemntation</a:t>
            </a:r>
          </a:p>
          <a:p>
            <a:pPr eaLnBrk="1" hangingPunct="1">
              <a:buFont typeface="Wingdings" pitchFamily="2" charset="2"/>
              <a:buChar char="ü"/>
              <a:defRPr/>
            </a:pPr>
            <a:r>
              <a:rPr lang="nl-NL" sz="2400" dirty="0" smtClean="0"/>
              <a:t>One strategic move evolves from the previous such as a new product launch may guide future strategic decision such as  market development</a:t>
            </a:r>
          </a:p>
          <a:p>
            <a:pPr lvl="1" eaLnBrk="1" hangingPunct="1">
              <a:buFont typeface="Wingdings" pitchFamily="2" charset="2"/>
              <a:buChar char="ü"/>
              <a:defRPr/>
            </a:pPr>
            <a:endParaRPr lang="nl-NL" sz="2400" dirty="0" smtClean="0"/>
          </a:p>
          <a:p>
            <a:pPr marL="457200" lvl="1" indent="0" eaLnBrk="1" hangingPunct="1">
              <a:buFont typeface="Wingdings" pitchFamily="2" charset="2"/>
              <a:buChar char="ü"/>
              <a:defRPr/>
            </a:pPr>
            <a:endParaRPr lang="en-US" sz="24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eaLnBrk="1" hangingPunct="1"/>
            <a:r>
              <a:rPr lang="nl-NL" sz="4000" smtClean="0"/>
              <a:t>Emergent Strategy Development Processes</a:t>
            </a:r>
            <a:endParaRPr lang="en-US" sz="4000" smtClean="0"/>
          </a:p>
        </p:txBody>
      </p:sp>
      <p:sp>
        <p:nvSpPr>
          <p:cNvPr id="20483" name="Rectangle 3"/>
          <p:cNvSpPr>
            <a:spLocks noGrp="1" noChangeArrowheads="1"/>
          </p:cNvSpPr>
          <p:nvPr>
            <p:ph type="body" idx="1"/>
          </p:nvPr>
        </p:nvSpPr>
        <p:spPr>
          <a:xfrm>
            <a:off x="457200" y="1600200"/>
            <a:ext cx="8229600" cy="4997450"/>
          </a:xfrm>
        </p:spPr>
        <p:txBody>
          <a:bodyPr/>
          <a:lstStyle/>
          <a:p>
            <a:pPr lvl="1" eaLnBrk="1" hangingPunct="1">
              <a:buFont typeface="Wingdings" pitchFamily="2" charset="2"/>
              <a:buChar char="ü"/>
            </a:pPr>
            <a:r>
              <a:rPr lang="nl-NL" sz="2400" smtClean="0"/>
              <a:t>Effective managers realize they can not avoid uncertainity by predicting future; constant scanning and small steps make strategy effective</a:t>
            </a:r>
          </a:p>
          <a:p>
            <a:pPr lvl="1" eaLnBrk="1" hangingPunct="1">
              <a:buFont typeface="Wingdings" pitchFamily="2" charset="2"/>
              <a:buChar char="ü"/>
            </a:pPr>
            <a:r>
              <a:rPr lang="nl-NL" sz="2400" smtClean="0"/>
              <a:t>Helps build people’s psychologucal identification resulting in less resistence to change</a:t>
            </a:r>
          </a:p>
          <a:p>
            <a:pPr lvl="1" eaLnBrk="1" hangingPunct="1">
              <a:buFont typeface="Wingdings" pitchFamily="2" charset="2"/>
              <a:buChar char="ü"/>
            </a:pPr>
            <a:r>
              <a:rPr lang="nl-NL" smtClean="0"/>
              <a:t>Continual testing of strategy</a:t>
            </a:r>
          </a:p>
          <a:p>
            <a:pPr lvl="1" eaLnBrk="1" hangingPunct="1">
              <a:buFont typeface="Wingdings" pitchFamily="2" charset="2"/>
              <a:buChar char="ü"/>
            </a:pPr>
            <a:r>
              <a:rPr lang="nl-NL" smtClean="0"/>
              <a:t>Improved quality of information for decision making</a:t>
            </a:r>
          </a:p>
          <a:p>
            <a:pPr lvl="1" eaLnBrk="1" hangingPunct="1">
              <a:buFont typeface="Wingdings" pitchFamily="2" charset="2"/>
              <a:buChar char="ü"/>
            </a:pPr>
            <a:r>
              <a:rPr lang="nl-NL" smtClean="0"/>
              <a:t>Better sequencing of elements of major decisions</a:t>
            </a:r>
          </a:p>
          <a:p>
            <a:pPr lvl="1" eaLnBrk="1" hangingPunct="1"/>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eaLnBrk="1" hangingPunct="1"/>
            <a:r>
              <a:rPr lang="nl-NL" sz="4000" smtClean="0"/>
              <a:t>Emergent Strategy Developemnt</a:t>
            </a:r>
            <a:br>
              <a:rPr lang="nl-NL" sz="4000" smtClean="0"/>
            </a:br>
            <a:r>
              <a:rPr lang="nl-NL" sz="4000" smtClean="0"/>
              <a:t> Processes</a:t>
            </a:r>
            <a:endParaRPr lang="en-US" sz="4000" smtClean="0"/>
          </a:p>
        </p:txBody>
      </p:sp>
      <p:sp>
        <p:nvSpPr>
          <p:cNvPr id="20483" name="Rectangle 3"/>
          <p:cNvSpPr>
            <a:spLocks noGrp="1" noChangeArrowheads="1"/>
          </p:cNvSpPr>
          <p:nvPr>
            <p:ph type="body" idx="1"/>
          </p:nvPr>
        </p:nvSpPr>
        <p:spPr/>
        <p:txBody>
          <a:bodyPr/>
          <a:lstStyle/>
          <a:p>
            <a:pPr eaLnBrk="1" hangingPunct="1">
              <a:buFontTx/>
              <a:buNone/>
              <a:defRPr/>
            </a:pPr>
            <a:r>
              <a:rPr lang="nl-NL" b="1" dirty="0" smtClean="0"/>
              <a:t>2.Resource Allocation Routines</a:t>
            </a:r>
          </a:p>
          <a:p>
            <a:pPr indent="7938" algn="ctr" eaLnBrk="1" hangingPunct="1">
              <a:buFont typeface="Wingdings" pitchFamily="2" charset="2"/>
              <a:buNone/>
              <a:defRPr/>
            </a:pPr>
            <a:r>
              <a:rPr lang="en-GB" dirty="0" smtClean="0"/>
              <a:t>The </a:t>
            </a:r>
            <a:r>
              <a:rPr lang="en-GB" b="1" dirty="0" smtClean="0">
                <a:solidFill>
                  <a:srgbClr val="CC0099"/>
                </a:solidFill>
              </a:rPr>
              <a:t>resource allocation process (RAP)</a:t>
            </a:r>
            <a:r>
              <a:rPr lang="en-GB" b="1" dirty="0" smtClean="0"/>
              <a:t> </a:t>
            </a:r>
            <a:r>
              <a:rPr lang="en-GB" dirty="0" smtClean="0"/>
              <a:t>explanation of strategy development explains that realised strategies emerge as a result of the way resources are allocated in organisations. </a:t>
            </a:r>
            <a:endParaRPr lang="en-US" dirty="0" smtClean="0"/>
          </a:p>
          <a:p>
            <a:pPr eaLnBrk="1" hangingPunct="1">
              <a:defRPr/>
            </a:pPr>
            <a:r>
              <a:rPr lang="nl-NL" dirty="0" smtClean="0"/>
              <a:t>Nature of projects approved</a:t>
            </a: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pPr eaLnBrk="1" hangingPunct="1"/>
            <a:r>
              <a:rPr lang="nl-NL" sz="4000" b="1" smtClean="0"/>
              <a:t>Emergent Strategy Development</a:t>
            </a:r>
            <a:r>
              <a:rPr lang="nl-NL" sz="4000" smtClean="0"/>
              <a:t> </a:t>
            </a:r>
            <a:r>
              <a:rPr lang="nl-NL" sz="4000" b="1" smtClean="0"/>
              <a:t>Processes</a:t>
            </a:r>
            <a:endParaRPr lang="en-US" sz="4000" b="1" smtClean="0"/>
          </a:p>
        </p:txBody>
      </p:sp>
      <p:sp>
        <p:nvSpPr>
          <p:cNvPr id="22531" name="Rectangle 3"/>
          <p:cNvSpPr>
            <a:spLocks noGrp="1" noChangeArrowheads="1"/>
          </p:cNvSpPr>
          <p:nvPr>
            <p:ph type="body" idx="1"/>
          </p:nvPr>
        </p:nvSpPr>
        <p:spPr>
          <a:xfrm>
            <a:off x="468313" y="1557338"/>
            <a:ext cx="8229600" cy="4525962"/>
          </a:xfrm>
        </p:spPr>
        <p:txBody>
          <a:bodyPr/>
          <a:lstStyle/>
          <a:p>
            <a:pPr eaLnBrk="1" hangingPunct="1">
              <a:buFontTx/>
              <a:buNone/>
            </a:pPr>
            <a:r>
              <a:rPr lang="nl-NL" sz="2800" b="1" smtClean="0"/>
              <a:t>3. Cultural Processes</a:t>
            </a:r>
          </a:p>
          <a:p>
            <a:pPr eaLnBrk="1" hangingPunct="1">
              <a:buFont typeface="Wingdings" pitchFamily="2" charset="2"/>
              <a:buChar char="ü"/>
            </a:pPr>
            <a:r>
              <a:rPr lang="nl-NL" sz="2800" smtClean="0"/>
              <a:t>Organizational culture might be understood in terms of taken for granted</a:t>
            </a:r>
          </a:p>
          <a:p>
            <a:pPr eaLnBrk="1" hangingPunct="1">
              <a:buFont typeface="Wingdings" pitchFamily="2" charset="2"/>
              <a:buChar char="ü"/>
            </a:pPr>
            <a:r>
              <a:rPr lang="nl-NL" sz="2800" smtClean="0"/>
              <a:t>If performance of an organization falls, managers may tighten controls and apply for stringent checks but if that does not work, change of strategy may occur in line with culture. </a:t>
            </a:r>
          </a:p>
          <a:p>
            <a:pPr lvl="1" eaLnBrk="1" hangingPunct="1">
              <a:buFont typeface="Wingdings" pitchFamily="2" charset="2"/>
              <a:buChar char="ü"/>
            </a:pPr>
            <a:r>
              <a:rPr lang="nl-NL" sz="2400" smtClean="0"/>
              <a:t>Expansion in target market similar to the current one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eaLnBrk="1" hangingPunct="1"/>
            <a:r>
              <a:rPr lang="nl-NL" sz="4000" b="1" smtClean="0"/>
              <a:t>Emergent Strategy Developemnt Processes</a:t>
            </a:r>
            <a:endParaRPr lang="en-US" sz="4000" b="1" smtClean="0"/>
          </a:p>
        </p:txBody>
      </p:sp>
      <p:sp>
        <p:nvSpPr>
          <p:cNvPr id="23555" name="Rectangle 3"/>
          <p:cNvSpPr>
            <a:spLocks noGrp="1" noChangeArrowheads="1"/>
          </p:cNvSpPr>
          <p:nvPr>
            <p:ph type="body" idx="1"/>
          </p:nvPr>
        </p:nvSpPr>
        <p:spPr/>
        <p:txBody>
          <a:bodyPr/>
          <a:lstStyle/>
          <a:p>
            <a:pPr lvl="1" eaLnBrk="1" hangingPunct="1">
              <a:lnSpc>
                <a:spcPct val="90000"/>
              </a:lnSpc>
              <a:buFont typeface="Wingdings" pitchFamily="2" charset="2"/>
              <a:buChar char="ü"/>
            </a:pPr>
            <a:r>
              <a:rPr lang="nl-NL" smtClean="0"/>
              <a:t>Managers’ need to change might be hampered by strong cultural norms</a:t>
            </a:r>
          </a:p>
          <a:p>
            <a:pPr lvl="1" eaLnBrk="1" hangingPunct="1">
              <a:lnSpc>
                <a:spcPct val="90000"/>
              </a:lnSpc>
              <a:buFont typeface="Wingdings" pitchFamily="2" charset="2"/>
              <a:buChar char="ü"/>
            </a:pPr>
            <a:r>
              <a:rPr lang="nl-NL" smtClean="0"/>
              <a:t>Outcomes of change in stragtey guided by culture may not encapsulate environemntal change and strategic drift might occur</a:t>
            </a:r>
          </a:p>
          <a:p>
            <a:pPr lvl="2" eaLnBrk="1" hangingPunct="1">
              <a:lnSpc>
                <a:spcPct val="90000"/>
              </a:lnSpc>
              <a:buFont typeface="Wingdings" pitchFamily="2" charset="2"/>
              <a:buChar char="ü"/>
            </a:pPr>
            <a:r>
              <a:rPr lang="nl-NL" smtClean="0"/>
              <a:t>Strategic drift is where strategise progressively fail to address market challeneges  and perforamnce deteriorates</a:t>
            </a:r>
          </a:p>
          <a:p>
            <a:pPr eaLnBrk="1" hangingPunct="1">
              <a:lnSpc>
                <a:spcPct val="90000"/>
              </a:lnSpc>
            </a:pPr>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pPr eaLnBrk="1" hangingPunct="1"/>
            <a:r>
              <a:rPr lang="nl-NL" sz="4000" b="1" smtClean="0"/>
              <a:t>Emergent Strategy Development Processes</a:t>
            </a:r>
            <a:endParaRPr lang="en-US" sz="4000" b="1" smtClean="0"/>
          </a:p>
        </p:txBody>
      </p:sp>
      <p:sp>
        <p:nvSpPr>
          <p:cNvPr id="24579" name="Rectangle 3"/>
          <p:cNvSpPr>
            <a:spLocks noGrp="1" noChangeArrowheads="1"/>
          </p:cNvSpPr>
          <p:nvPr>
            <p:ph type="body" idx="1"/>
          </p:nvPr>
        </p:nvSpPr>
        <p:spPr/>
        <p:txBody>
          <a:bodyPr/>
          <a:lstStyle/>
          <a:p>
            <a:pPr eaLnBrk="1" hangingPunct="1">
              <a:lnSpc>
                <a:spcPct val="80000"/>
              </a:lnSpc>
              <a:buFontTx/>
              <a:buNone/>
            </a:pPr>
            <a:r>
              <a:rPr lang="nl-NL" sz="2800" b="1" smtClean="0"/>
              <a:t>4. Organizational Politics</a:t>
            </a:r>
          </a:p>
          <a:p>
            <a:pPr eaLnBrk="1" hangingPunct="1">
              <a:lnSpc>
                <a:spcPct val="80000"/>
              </a:lnSpc>
              <a:buFont typeface="Wingdings" pitchFamily="2" charset="2"/>
              <a:buChar char="ü"/>
            </a:pPr>
            <a:r>
              <a:rPr lang="nl-NL" sz="2800" smtClean="0"/>
              <a:t>Political view suggests that organizational strategy is guided by the political powers of top executives</a:t>
            </a:r>
          </a:p>
          <a:p>
            <a:pPr lvl="1" eaLnBrk="1" hangingPunct="1">
              <a:lnSpc>
                <a:spcPct val="80000"/>
              </a:lnSpc>
              <a:buFont typeface="Wingdings" pitchFamily="2" charset="2"/>
              <a:buChar char="ü"/>
            </a:pPr>
            <a:r>
              <a:rPr lang="nl-NL" sz="2400" smtClean="0"/>
              <a:t>They try to keep hold of organziatioanl resources and want to protect thier interests</a:t>
            </a:r>
          </a:p>
          <a:p>
            <a:pPr lvl="1" eaLnBrk="1" hangingPunct="1">
              <a:lnSpc>
                <a:spcPct val="80000"/>
              </a:lnSpc>
              <a:buFont typeface="Wingdings" pitchFamily="2" charset="2"/>
              <a:buChar char="ü"/>
            </a:pPr>
            <a:r>
              <a:rPr lang="nl-NL" sz="2400" smtClean="0"/>
              <a:t>Rational and analytical processes in strategy development may not be as objective. </a:t>
            </a:r>
          </a:p>
          <a:p>
            <a:pPr lvl="2" eaLnBrk="1" hangingPunct="1">
              <a:lnSpc>
                <a:spcPct val="80000"/>
              </a:lnSpc>
              <a:buFont typeface="Wingdings" pitchFamily="2" charset="2"/>
              <a:buChar char="ü"/>
            </a:pPr>
            <a:r>
              <a:rPr lang="nl-NL" sz="2000" smtClean="0"/>
              <a:t>Objectives set in organizatioanl strategies may reflect ambitions of power people</a:t>
            </a:r>
          </a:p>
          <a:p>
            <a:pPr lvl="2" eaLnBrk="1" hangingPunct="1">
              <a:lnSpc>
                <a:spcPct val="80000"/>
              </a:lnSpc>
              <a:buFont typeface="Wingdings" pitchFamily="2" charset="2"/>
              <a:buChar char="ü"/>
            </a:pPr>
            <a:r>
              <a:rPr lang="nl-NL" sz="2000" smtClean="0"/>
              <a:t>Different organizational managers seem to protect thier own views in approaching strategic problems</a:t>
            </a:r>
          </a:p>
          <a:p>
            <a:pPr lvl="2" eaLnBrk="1" hangingPunct="1">
              <a:lnSpc>
                <a:spcPct val="80000"/>
              </a:lnSpc>
              <a:buFont typeface="Wingdings" pitchFamily="2" charset="2"/>
              <a:buChar char="ü"/>
            </a:pPr>
            <a:r>
              <a:rPr lang="nl-NL" sz="2000" smtClean="0"/>
              <a:t>Political activity may result in incremental or emergent paterns of strategy developemnt</a:t>
            </a:r>
            <a:endParaRPr lang="en-US" sz="20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nl-NL" smtClean="0"/>
              <a:t>Mutiple Strategic Processes</a:t>
            </a:r>
            <a:endParaRPr lang="en-US" smtClean="0"/>
          </a:p>
        </p:txBody>
      </p:sp>
      <p:sp>
        <p:nvSpPr>
          <p:cNvPr id="25603" name="Rectangle 3"/>
          <p:cNvSpPr>
            <a:spLocks noGrp="1" noChangeArrowheads="1"/>
          </p:cNvSpPr>
          <p:nvPr>
            <p:ph type="body" idx="1"/>
          </p:nvPr>
        </p:nvSpPr>
        <p:spPr/>
        <p:txBody>
          <a:bodyPr/>
          <a:lstStyle/>
          <a:p>
            <a:pPr eaLnBrk="1" hangingPunct="1"/>
            <a:r>
              <a:rPr lang="nl-NL" sz="2800" smtClean="0"/>
              <a:t>No one right way of strategy developemnt</a:t>
            </a:r>
          </a:p>
          <a:p>
            <a:pPr eaLnBrk="1" hangingPunct="1"/>
            <a:r>
              <a:rPr lang="nl-NL" sz="2800" smtClean="0"/>
              <a:t>Strategy development depends on context, environemntal change and the process differs over time</a:t>
            </a:r>
          </a:p>
          <a:p>
            <a:pPr eaLnBrk="1" hangingPunct="1"/>
            <a:r>
              <a:rPr lang="nl-NL" sz="2800" smtClean="0"/>
              <a:t>Strategy development perceptions also vary by managerial position</a:t>
            </a:r>
          </a:p>
          <a:p>
            <a:pPr lvl="1" eaLnBrk="1" hangingPunct="1"/>
            <a:r>
              <a:rPr lang="nl-NL" sz="2400" smtClean="0"/>
              <a:t>Coroprate head may view it as an intended effort </a:t>
            </a:r>
          </a:p>
          <a:p>
            <a:pPr lvl="1" eaLnBrk="1" hangingPunct="1"/>
            <a:r>
              <a:rPr lang="nl-NL" sz="2400" smtClean="0"/>
              <a:t>middle manager may view it as guided by political and cultural processes</a:t>
            </a:r>
          </a:p>
          <a:p>
            <a:pPr lvl="1" eaLnBrk="1" hangingPunct="1">
              <a:buFontTx/>
              <a:buNone/>
            </a:pPr>
            <a:endParaRPr lang="en-US" sz="240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nl-NL" smtClean="0"/>
              <a:t>Mutiple Strategic Processes</a:t>
            </a:r>
            <a:endParaRPr lang="en-US" smtClean="0"/>
          </a:p>
        </p:txBody>
      </p:sp>
      <p:sp>
        <p:nvSpPr>
          <p:cNvPr id="26627" name="Rectangle 3"/>
          <p:cNvSpPr>
            <a:spLocks noGrp="1" noChangeArrowheads="1"/>
          </p:cNvSpPr>
          <p:nvPr>
            <p:ph type="body" idx="1"/>
          </p:nvPr>
        </p:nvSpPr>
        <p:spPr/>
        <p:txBody>
          <a:bodyPr/>
          <a:lstStyle/>
          <a:p>
            <a:pPr lvl="1" eaLnBrk="1" hangingPunct="1"/>
            <a:r>
              <a:rPr lang="nl-NL" smtClean="0"/>
              <a:t>Government sector employees may view it as imposed by governemnt</a:t>
            </a:r>
          </a:p>
          <a:p>
            <a:pPr lvl="1" eaLnBrk="1" hangingPunct="1"/>
            <a:r>
              <a:rPr lang="nl-NL" smtClean="0"/>
              <a:t>Employees of family owned businesses may view it as owned by the few important people</a:t>
            </a:r>
          </a:p>
          <a:p>
            <a:pPr eaLnBrk="1" hangingPunct="1"/>
            <a:r>
              <a:rPr lang="nl-NL" smtClean="0"/>
              <a:t>Multiple processes at work! Strategic and systemetic planning is also intervened by political and cultural processes </a:t>
            </a:r>
          </a:p>
          <a:p>
            <a:pPr lvl="1" eaLnBrk="1" hangingPunct="1"/>
            <a:r>
              <a:rPr lang="nl-NL" smtClean="0"/>
              <a:t>Organziations adopting multiple processes tend to be more successful</a:t>
            </a:r>
          </a:p>
          <a:p>
            <a:pPr eaLnBrk="1" hangingPunct="1"/>
            <a:endParaRPr 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nl-NL" sz="4000" b="1" smtClean="0"/>
              <a:t>Challenges of Strategy Development</a:t>
            </a:r>
            <a:endParaRPr lang="en-US" sz="4000" b="1" smtClean="0"/>
          </a:p>
        </p:txBody>
      </p:sp>
      <p:sp>
        <p:nvSpPr>
          <p:cNvPr id="27651" name="Rectangle 3"/>
          <p:cNvSpPr>
            <a:spLocks noGrp="1" noChangeArrowheads="1"/>
          </p:cNvSpPr>
          <p:nvPr>
            <p:ph type="body" idx="1"/>
          </p:nvPr>
        </p:nvSpPr>
        <p:spPr/>
        <p:txBody>
          <a:bodyPr/>
          <a:lstStyle/>
          <a:p>
            <a:pPr eaLnBrk="1" hangingPunct="1"/>
            <a:r>
              <a:rPr lang="nl-NL" sz="2800" smtClean="0"/>
              <a:t>The challenge of strategic drift</a:t>
            </a:r>
          </a:p>
          <a:p>
            <a:pPr lvl="1" eaLnBrk="1" hangingPunct="1"/>
            <a:r>
              <a:rPr lang="nl-NL" sz="2400" smtClean="0"/>
              <a:t>Changes in oragnziational environment at greater rate than rate of incremental strategic change</a:t>
            </a:r>
          </a:p>
          <a:p>
            <a:pPr lvl="1" eaLnBrk="1" hangingPunct="1"/>
            <a:r>
              <a:rPr lang="nl-NL" sz="2400" smtClean="0"/>
              <a:t>Organizations are merely reactive which means they show minimum steps to innovate and create new opportunities</a:t>
            </a:r>
          </a:p>
          <a:p>
            <a:pPr eaLnBrk="1" hangingPunct="1"/>
            <a:r>
              <a:rPr lang="nl-NL" sz="2800" smtClean="0"/>
              <a:t>People should show the capability and motivation to challenge the existing assumtions of busniess and ways of doing things</a:t>
            </a:r>
          </a:p>
          <a:p>
            <a:pPr lvl="1" eaLnBrk="1" hangingPunct="1"/>
            <a:endParaRPr lang="nl-NL" sz="2400" smtClean="0"/>
          </a:p>
          <a:p>
            <a:pPr lvl="1" eaLnBrk="1" hangingPunct="1">
              <a:buFontTx/>
              <a:buNone/>
            </a:pPr>
            <a:endParaRPr lang="en-US" sz="240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oter Placeholder 3"/>
          <p:cNvSpPr>
            <a:spLocks noGrp="1"/>
          </p:cNvSpPr>
          <p:nvPr>
            <p:ph type="ftr" sz="quarter" idx="11"/>
          </p:nvPr>
        </p:nvSpPr>
        <p:spPr>
          <a:xfrm>
            <a:off x="457200" y="6245225"/>
            <a:ext cx="2133600" cy="476250"/>
          </a:xfrm>
          <a:noFill/>
          <a:ln>
            <a:miter lim="800000"/>
            <a:headEnd/>
            <a:tailEnd/>
          </a:ln>
        </p:spPr>
        <p:txBody>
          <a:bodyPr/>
          <a:lstStyle/>
          <a:p>
            <a:pPr algn="l"/>
            <a:r>
              <a:rPr lang="en-US" smtClean="0">
                <a:latin typeface="Arial" pitchFamily="34" charset="0"/>
              </a:rPr>
              <a:t>11-</a:t>
            </a:r>
            <a:fld id="{B12ECD1E-4DA7-4812-BB38-73CCC6671F5F}" type="slidenum">
              <a:rPr lang="en-US" smtClean="0">
                <a:latin typeface="Arial" pitchFamily="34" charset="0"/>
              </a:rPr>
              <a:pPr algn="l"/>
              <a:t>40</a:t>
            </a:fld>
            <a:endParaRPr lang="en-US" smtClean="0">
              <a:latin typeface="Arial" pitchFamily="34" charset="0"/>
            </a:endParaRPr>
          </a:p>
        </p:txBody>
      </p:sp>
      <p:sp>
        <p:nvSpPr>
          <p:cNvPr id="28675" name="Rectangle 2"/>
          <p:cNvSpPr>
            <a:spLocks noGrp="1" noChangeArrowheads="1"/>
          </p:cNvSpPr>
          <p:nvPr>
            <p:ph type="title"/>
          </p:nvPr>
        </p:nvSpPr>
        <p:spPr/>
        <p:txBody>
          <a:bodyPr/>
          <a:lstStyle/>
          <a:p>
            <a:pPr eaLnBrk="1" hangingPunct="1"/>
            <a:r>
              <a:rPr lang="en-US" sz="3200" smtClean="0"/>
              <a:t>What is a Learning Organisation?</a:t>
            </a:r>
          </a:p>
        </p:txBody>
      </p:sp>
      <p:sp>
        <p:nvSpPr>
          <p:cNvPr id="413699" name="Rectangle 3"/>
          <p:cNvSpPr>
            <a:spLocks noGrp="1" noChangeArrowheads="1"/>
          </p:cNvSpPr>
          <p:nvPr>
            <p:ph type="body" idx="1"/>
          </p:nvPr>
        </p:nvSpPr>
        <p:spPr>
          <a:xfrm>
            <a:off x="1066800" y="1828800"/>
            <a:ext cx="7239000" cy="3886200"/>
          </a:xfrm>
        </p:spPr>
        <p:txBody>
          <a:bodyPr/>
          <a:lstStyle/>
          <a:p>
            <a:pPr indent="7938" algn="ctr" eaLnBrk="1" hangingPunct="1">
              <a:buFont typeface="Wingdings" pitchFamily="2" charset="2"/>
              <a:buNone/>
            </a:pPr>
            <a:r>
              <a:rPr lang="en-GB" smtClean="0"/>
              <a:t>The </a:t>
            </a:r>
            <a:r>
              <a:rPr lang="en-GB" b="1" smtClean="0">
                <a:solidFill>
                  <a:srgbClr val="CC0099"/>
                </a:solidFill>
              </a:rPr>
              <a:t>learning organisation</a:t>
            </a:r>
            <a:r>
              <a:rPr lang="en-GB" b="1" smtClean="0"/>
              <a:t> </a:t>
            </a:r>
            <a:r>
              <a:rPr lang="en-GB" smtClean="0"/>
              <a:t>is capable of continual regeneration from the variety of knowledge, experience and skills of individuals within a culture which encourages mutual questioning and challenge around a shared purpose or vision. </a:t>
            </a:r>
            <a:endParaRPr lang="en-US" smtClean="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3699">
                                            <p:txEl>
                                              <p:pRg st="0" end="0"/>
                                            </p:txEl>
                                          </p:spTgt>
                                        </p:tgtEl>
                                        <p:attrNameLst>
                                          <p:attrName>style.visibility</p:attrName>
                                        </p:attrNameLst>
                                      </p:cBhvr>
                                      <p:to>
                                        <p:strVal val="visible"/>
                                      </p:to>
                                    </p:set>
                                    <p:animEffect transition="in" filter="blinds(horizontal)">
                                      <p:cBhvr>
                                        <p:cTn id="7" dur="500"/>
                                        <p:tgtEl>
                                          <p:spTgt spid="4136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Footer Placeholder 3"/>
          <p:cNvSpPr>
            <a:spLocks noGrp="1"/>
          </p:cNvSpPr>
          <p:nvPr>
            <p:ph type="ftr" sz="quarter" idx="11"/>
          </p:nvPr>
        </p:nvSpPr>
        <p:spPr>
          <a:xfrm>
            <a:off x="457200" y="6245225"/>
            <a:ext cx="2133600" cy="476250"/>
          </a:xfrm>
          <a:noFill/>
          <a:ln>
            <a:miter lim="800000"/>
            <a:headEnd/>
            <a:tailEnd/>
          </a:ln>
        </p:spPr>
        <p:txBody>
          <a:bodyPr/>
          <a:lstStyle/>
          <a:p>
            <a:pPr algn="l"/>
            <a:r>
              <a:rPr lang="en-US" smtClean="0">
                <a:latin typeface="Arial" pitchFamily="34" charset="0"/>
              </a:rPr>
              <a:t>11-</a:t>
            </a:r>
            <a:fld id="{2386B343-A53F-41DA-87FC-7E8DDCDC0811}" type="slidenum">
              <a:rPr lang="en-US" smtClean="0">
                <a:latin typeface="Arial" pitchFamily="34" charset="0"/>
              </a:rPr>
              <a:pPr algn="l"/>
              <a:t>41</a:t>
            </a:fld>
            <a:endParaRPr lang="en-US" smtClean="0">
              <a:latin typeface="Arial" pitchFamily="34" charset="0"/>
            </a:endParaRPr>
          </a:p>
        </p:txBody>
      </p:sp>
      <p:sp>
        <p:nvSpPr>
          <p:cNvPr id="29699" name="Rectangle 4"/>
          <p:cNvSpPr>
            <a:spLocks noGrp="1" noChangeArrowheads="1"/>
          </p:cNvSpPr>
          <p:nvPr>
            <p:ph type="title"/>
          </p:nvPr>
        </p:nvSpPr>
        <p:spPr/>
        <p:txBody>
          <a:bodyPr>
            <a:normAutofit fontScale="90000"/>
          </a:bodyPr>
          <a:lstStyle/>
          <a:p>
            <a:pPr eaLnBrk="1" hangingPunct="1"/>
            <a:r>
              <a:rPr lang="en-US" smtClean="0"/>
              <a:t>Tenets of </a:t>
            </a:r>
            <a:br>
              <a:rPr lang="en-US" smtClean="0"/>
            </a:br>
            <a:r>
              <a:rPr lang="en-US" smtClean="0"/>
              <a:t>Organisational Learning</a:t>
            </a:r>
          </a:p>
        </p:txBody>
      </p:sp>
      <p:sp>
        <p:nvSpPr>
          <p:cNvPr id="415749" name="Rectangle 5"/>
          <p:cNvSpPr>
            <a:spLocks noGrp="1" noChangeArrowheads="1"/>
          </p:cNvSpPr>
          <p:nvPr>
            <p:ph type="body" idx="1"/>
          </p:nvPr>
        </p:nvSpPr>
        <p:spPr/>
        <p:txBody>
          <a:bodyPr/>
          <a:lstStyle/>
          <a:p>
            <a:pPr eaLnBrk="1" hangingPunct="1"/>
            <a:r>
              <a:rPr lang="en-US" smtClean="0"/>
              <a:t>Managers facilitate rather than direct</a:t>
            </a:r>
          </a:p>
          <a:p>
            <a:pPr eaLnBrk="1" hangingPunct="1"/>
            <a:r>
              <a:rPr lang="en-US" smtClean="0"/>
              <a:t>Information flows and relationships are lateral as well as vertical</a:t>
            </a:r>
          </a:p>
          <a:p>
            <a:pPr eaLnBrk="1" hangingPunct="1"/>
            <a:r>
              <a:rPr lang="en-US" smtClean="0"/>
              <a:t>Organisations are pluralistic</a:t>
            </a:r>
          </a:p>
          <a:p>
            <a:pPr eaLnBrk="1" hangingPunct="1"/>
            <a:r>
              <a:rPr lang="en-US" smtClean="0"/>
              <a:t>Experimentation is the norm</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15749">
                                            <p:txEl>
                                              <p:pRg st="0" end="0"/>
                                            </p:txEl>
                                          </p:spTgt>
                                        </p:tgtEl>
                                        <p:attrNameLst>
                                          <p:attrName>style.visibility</p:attrName>
                                        </p:attrNameLst>
                                      </p:cBhvr>
                                      <p:to>
                                        <p:strVal val="visible"/>
                                      </p:to>
                                    </p:set>
                                    <p:animEffect transition="in" filter="blinds(horizontal)">
                                      <p:cBhvr>
                                        <p:cTn id="7" dur="500"/>
                                        <p:tgtEl>
                                          <p:spTgt spid="4157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15749">
                                            <p:txEl>
                                              <p:pRg st="1" end="1"/>
                                            </p:txEl>
                                          </p:spTgt>
                                        </p:tgtEl>
                                        <p:attrNameLst>
                                          <p:attrName>style.visibility</p:attrName>
                                        </p:attrNameLst>
                                      </p:cBhvr>
                                      <p:to>
                                        <p:strVal val="visible"/>
                                      </p:to>
                                    </p:set>
                                    <p:animEffect transition="in" filter="blinds(horizontal)">
                                      <p:cBhvr>
                                        <p:cTn id="12" dur="500"/>
                                        <p:tgtEl>
                                          <p:spTgt spid="4157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15749">
                                            <p:txEl>
                                              <p:pRg st="2" end="2"/>
                                            </p:txEl>
                                          </p:spTgt>
                                        </p:tgtEl>
                                        <p:attrNameLst>
                                          <p:attrName>style.visibility</p:attrName>
                                        </p:attrNameLst>
                                      </p:cBhvr>
                                      <p:to>
                                        <p:strVal val="visible"/>
                                      </p:to>
                                    </p:set>
                                    <p:animEffect transition="in" filter="blinds(horizontal)">
                                      <p:cBhvr>
                                        <p:cTn id="17" dur="500"/>
                                        <p:tgtEl>
                                          <p:spTgt spid="4157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15749">
                                            <p:txEl>
                                              <p:pRg st="3" end="3"/>
                                            </p:txEl>
                                          </p:spTgt>
                                        </p:tgtEl>
                                        <p:attrNameLst>
                                          <p:attrName>style.visibility</p:attrName>
                                        </p:attrNameLst>
                                      </p:cBhvr>
                                      <p:to>
                                        <p:strVal val="visible"/>
                                      </p:to>
                                    </p:set>
                                    <p:animEffect transition="in" filter="blinds(horizontal)">
                                      <p:cBhvr>
                                        <p:cTn id="22" dur="500"/>
                                        <p:tgtEl>
                                          <p:spTgt spid="41574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9"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body" idx="1"/>
          </p:nvPr>
        </p:nvSpPr>
        <p:spPr>
          <a:xfrm>
            <a:off x="762000" y="1600200"/>
            <a:ext cx="7620000" cy="1446213"/>
          </a:xfrm>
          <a:solidFill>
            <a:srgbClr val="FFFFCC"/>
          </a:solidFill>
        </p:spPr>
        <p:txBody>
          <a:bodyPr lIns="92075" tIns="46038" rIns="92075" bIns="46038"/>
          <a:lstStyle/>
          <a:p>
            <a:pPr eaLnBrk="1" hangingPunct="1">
              <a:lnSpc>
                <a:spcPct val="90000"/>
              </a:lnSpc>
              <a:buFontTx/>
              <a:buNone/>
            </a:pPr>
            <a:r>
              <a:rPr lang="en-US" i="1" smtClean="0">
                <a:solidFill>
                  <a:srgbClr val="663300"/>
                </a:solidFill>
              </a:rPr>
              <a:t/>
            </a:r>
            <a:br>
              <a:rPr lang="en-US" i="1" smtClean="0">
                <a:solidFill>
                  <a:srgbClr val="663300"/>
                </a:solidFill>
              </a:rPr>
            </a:br>
            <a:r>
              <a:rPr lang="en-US" i="1" smtClean="0">
                <a:solidFill>
                  <a:srgbClr val="800000"/>
                </a:solidFill>
              </a:rPr>
              <a:t>“The last thing IBM needs right now is a vision.”  (July 1993)</a:t>
            </a:r>
            <a:endParaRPr lang="en-US" smtClean="0">
              <a:solidFill>
                <a:srgbClr val="800000"/>
              </a:solidFill>
            </a:endParaRPr>
          </a:p>
        </p:txBody>
      </p:sp>
      <p:sp>
        <p:nvSpPr>
          <p:cNvPr id="30723" name="Text Box 3"/>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Vision</a:t>
            </a:r>
          </a:p>
        </p:txBody>
      </p:sp>
      <p:sp>
        <p:nvSpPr>
          <p:cNvPr id="16388" name="Rectangle 4"/>
          <p:cNvSpPr>
            <a:spLocks noChangeArrowheads="1"/>
          </p:cNvSpPr>
          <p:nvPr/>
        </p:nvSpPr>
        <p:spPr bwMode="auto">
          <a:xfrm>
            <a:off x="762000" y="3505200"/>
            <a:ext cx="7620000" cy="1447800"/>
          </a:xfrm>
          <a:prstGeom prst="rect">
            <a:avLst/>
          </a:prstGeom>
          <a:solidFill>
            <a:srgbClr val="FFFFCC"/>
          </a:solidFill>
          <a:ln w="12700">
            <a:noFill/>
            <a:miter lim="800000"/>
            <a:headEnd/>
            <a:tailEnd/>
          </a:ln>
        </p:spPr>
        <p:txBody>
          <a:bodyPr lIns="92075" tIns="46038" rIns="92075" bIns="46038"/>
          <a:lstStyle/>
          <a:p>
            <a:pPr marL="342900" indent="-342900">
              <a:lnSpc>
                <a:spcPct val="90000"/>
              </a:lnSpc>
              <a:spcBef>
                <a:spcPct val="20000"/>
              </a:spcBef>
            </a:pPr>
            <a:r>
              <a:rPr lang="en-US" sz="3200" i="1">
                <a:solidFill>
                  <a:srgbClr val="663300"/>
                </a:solidFill>
              </a:rPr>
              <a:t/>
            </a:r>
            <a:br>
              <a:rPr lang="en-US" sz="3200" i="1">
                <a:solidFill>
                  <a:srgbClr val="663300"/>
                </a:solidFill>
              </a:rPr>
            </a:br>
            <a:r>
              <a:rPr lang="en-US" sz="3200" i="1">
                <a:solidFill>
                  <a:srgbClr val="800000"/>
                </a:solidFill>
              </a:rPr>
              <a:t>What IBM needs most right now is a vision.”  (March 1996)</a:t>
            </a:r>
            <a:endParaRPr lang="en-US" sz="3200">
              <a:solidFill>
                <a:srgbClr val="800000"/>
              </a:solidFill>
            </a:endParaRPr>
          </a:p>
        </p:txBody>
      </p:sp>
      <p:sp>
        <p:nvSpPr>
          <p:cNvPr id="16389" name="Text Box 5"/>
          <p:cNvSpPr txBox="1">
            <a:spLocks noChangeArrowheads="1"/>
          </p:cNvSpPr>
          <p:nvPr/>
        </p:nvSpPr>
        <p:spPr bwMode="auto">
          <a:xfrm>
            <a:off x="1143000" y="5334000"/>
            <a:ext cx="6858000" cy="457200"/>
          </a:xfrm>
          <a:prstGeom prst="rect">
            <a:avLst/>
          </a:prstGeom>
          <a:noFill/>
          <a:ln w="9525">
            <a:noFill/>
            <a:miter lim="800000"/>
            <a:headEnd/>
            <a:tailEnd/>
          </a:ln>
        </p:spPr>
        <p:txBody>
          <a:bodyPr>
            <a:spAutoFit/>
          </a:bodyPr>
          <a:lstStyle/>
          <a:p>
            <a:pPr>
              <a:spcBef>
                <a:spcPct val="50000"/>
              </a:spcBef>
            </a:pPr>
            <a:r>
              <a:rPr lang="en-US" sz="2400">
                <a:cs typeface="Arial" pitchFamily="34" charset="0"/>
              </a:rPr>
              <a:t>-- Louis V. Gerstner, Jr., CEO, IBM Corporation</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dissolve">
                                      <p:cBhvr>
                                        <p:cTn id="7" dur="500"/>
                                        <p:tgtEl>
                                          <p:spTgt spid="16386">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6388">
                                            <p:txEl>
                                              <p:pRg st="0" end="0"/>
                                            </p:txEl>
                                          </p:spTgt>
                                        </p:tgtEl>
                                        <p:attrNameLst>
                                          <p:attrName>style.visibility</p:attrName>
                                        </p:attrNameLst>
                                      </p:cBhvr>
                                      <p:to>
                                        <p:strVal val="visible"/>
                                      </p:to>
                                    </p:set>
                                    <p:animEffect transition="in" filter="dissolve">
                                      <p:cBhvr>
                                        <p:cTn id="11" dur="500"/>
                                        <p:tgtEl>
                                          <p:spTgt spid="16388">
                                            <p:txEl>
                                              <p:pRg st="0" end="0"/>
                                            </p:txEl>
                                          </p:spTgt>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389"/>
                                        </p:tgtEl>
                                        <p:attrNameLst>
                                          <p:attrName>style.visibility</p:attrName>
                                        </p:attrNameLst>
                                      </p:cBhvr>
                                      <p:to>
                                        <p:strVal val="visible"/>
                                      </p:to>
                                    </p:set>
                                    <p:animEffect transition="in" filter="wipe(down)">
                                      <p:cBhvr>
                                        <p:cTn id="15" dur="500"/>
                                        <p:tgtEl>
                                          <p:spTgt spid="16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autoUpdateAnimBg="0"/>
      <p:bldP spid="16388" grpId="0" build="p" autoUpdateAnimBg="0"/>
      <p:bldP spid="16389"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Vision</a:t>
            </a:r>
          </a:p>
        </p:txBody>
      </p:sp>
      <p:sp>
        <p:nvSpPr>
          <p:cNvPr id="19459" name="Rectangle 3"/>
          <p:cNvSpPr>
            <a:spLocks noGrp="1" noChangeArrowheads="1"/>
          </p:cNvSpPr>
          <p:nvPr>
            <p:ph type="body" idx="1"/>
          </p:nvPr>
        </p:nvSpPr>
        <p:spPr>
          <a:xfrm>
            <a:off x="395288" y="1700213"/>
            <a:ext cx="8229600" cy="2359025"/>
          </a:xfrm>
          <a:noFill/>
          <a:ln w="38100">
            <a:solidFill>
              <a:schemeClr val="accent1"/>
            </a:solidFill>
          </a:ln>
        </p:spPr>
        <p:txBody>
          <a:bodyPr/>
          <a:lstStyle/>
          <a:p>
            <a:pPr eaLnBrk="1" hangingPunct="1">
              <a:buFontTx/>
              <a:buNone/>
            </a:pPr>
            <a:r>
              <a:rPr lang="en-US" smtClean="0"/>
              <a:t/>
            </a:r>
            <a:br>
              <a:rPr lang="en-US" smtClean="0"/>
            </a:br>
            <a:r>
              <a:rPr lang="en-US" smtClean="0">
                <a:solidFill>
                  <a:srgbClr val="800000"/>
                </a:solidFill>
              </a:rPr>
              <a:t>Agreement on the basic vision for which the firm strives to achieve in the long run is critically important to the firm’s success.</a:t>
            </a:r>
          </a:p>
        </p:txBody>
      </p:sp>
      <p:sp>
        <p:nvSpPr>
          <p:cNvPr id="19460" name="Rectangle 4"/>
          <p:cNvSpPr>
            <a:spLocks noChangeArrowheads="1"/>
          </p:cNvSpPr>
          <p:nvPr/>
        </p:nvSpPr>
        <p:spPr bwMode="auto">
          <a:xfrm>
            <a:off x="611188" y="4508500"/>
            <a:ext cx="6337300" cy="504825"/>
          </a:xfrm>
          <a:prstGeom prst="rect">
            <a:avLst/>
          </a:prstGeom>
          <a:solidFill>
            <a:srgbClr val="FFFFCC"/>
          </a:solidFill>
          <a:ln w="12700">
            <a:noFill/>
            <a:miter lim="800000"/>
            <a:headEnd/>
            <a:tailEnd/>
          </a:ln>
        </p:spPr>
        <p:txBody>
          <a:bodyPr lIns="92075" tIns="46038" rIns="92075" bIns="46038"/>
          <a:lstStyle/>
          <a:p>
            <a:pPr marL="342900" indent="-342900">
              <a:spcBef>
                <a:spcPct val="20000"/>
              </a:spcBef>
            </a:pPr>
            <a:r>
              <a:rPr lang="en-US" sz="3200" b="1">
                <a:solidFill>
                  <a:srgbClr val="800000"/>
                </a:solidFill>
              </a:rPr>
              <a:t>What do we want to become?</a:t>
            </a:r>
            <a:endParaRPr lang="en-US" sz="3200" b="1" i="1">
              <a:solidFill>
                <a:srgbClr val="800000"/>
              </a:solidFill>
            </a:endParaRPr>
          </a:p>
          <a:p>
            <a:pPr marL="742950" lvl="1" indent="-285750">
              <a:spcBef>
                <a:spcPct val="20000"/>
              </a:spcBef>
            </a:pPr>
            <a:endParaRPr lang="en-US" sz="2800" b="1" i="1">
              <a:solidFill>
                <a:srgbClr val="800000"/>
              </a:solidFill>
            </a:endParaRPr>
          </a:p>
        </p:txBody>
      </p:sp>
      <p:pic>
        <p:nvPicPr>
          <p:cNvPr id="19461" name="Picture 5" descr="2assvp2q[1]"/>
          <p:cNvPicPr>
            <a:picLocks noChangeAspect="1" noChangeArrowheads="1"/>
          </p:cNvPicPr>
          <p:nvPr/>
        </p:nvPicPr>
        <p:blipFill>
          <a:blip r:embed="rId3"/>
          <a:srcRect/>
          <a:stretch>
            <a:fillRect/>
          </a:stretch>
        </p:blipFill>
        <p:spPr bwMode="auto">
          <a:xfrm>
            <a:off x="7634288" y="0"/>
            <a:ext cx="1509712" cy="1628775"/>
          </a:xfrm>
          <a:prstGeom prst="rect">
            <a:avLst/>
          </a:prstGeom>
          <a:noFill/>
          <a:ln w="9525">
            <a:no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9459">
                                            <p:bg/>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0" end="0"/>
                                            </p:txEl>
                                          </p:spTgt>
                                        </p:tgtEl>
                                        <p:attrNameLst>
                                          <p:attrName>style.visibility</p:attrName>
                                        </p:attrNameLst>
                                      </p:cBhvr>
                                      <p:to>
                                        <p:strVal val="visible"/>
                                      </p:to>
                                    </p:set>
                                  </p:childTnLst>
                                </p:cTn>
                              </p:par>
                            </p:childTnLst>
                          </p:cTn>
                        </p:par>
                        <p:par>
                          <p:cTn id="11" fill="hold" nodeType="afterGroup">
                            <p:stCondLst>
                              <p:cond delay="0"/>
                            </p:stCondLst>
                            <p:childTnLst>
                              <p:par>
                                <p:cTn id="12" presetID="9" presetClass="entr" presetSubtype="0" fill="hold" nodeType="afterEffect">
                                  <p:stCondLst>
                                    <p:cond delay="0"/>
                                  </p:stCondLst>
                                  <p:childTnLst>
                                    <p:set>
                                      <p:cBhvr>
                                        <p:cTn id="13" dur="1" fill="hold">
                                          <p:stCondLst>
                                            <p:cond delay="0"/>
                                          </p:stCondLst>
                                        </p:cTn>
                                        <p:tgtEl>
                                          <p:spTgt spid="19459">
                                            <p:txEl>
                                              <p:charRg st="0" end="131"/>
                                            </p:txEl>
                                          </p:spTgt>
                                        </p:tgtEl>
                                        <p:attrNameLst>
                                          <p:attrName>style.visibility</p:attrName>
                                        </p:attrNameLst>
                                      </p:cBhvr>
                                      <p:to>
                                        <p:strVal val="visible"/>
                                      </p:to>
                                    </p:set>
                                    <p:animEffect transition="in" filter="dissolve">
                                      <p:cBhvr>
                                        <p:cTn id="14" dur="500"/>
                                        <p:tgtEl>
                                          <p:spTgt spid="19459">
                                            <p:txEl>
                                              <p:charRg st="0" end="131"/>
                                            </p:txEl>
                                          </p:spTgt>
                                        </p:tgtEl>
                                      </p:cBhvr>
                                    </p:animEffect>
                                  </p:childTnLst>
                                </p:cTn>
                              </p:par>
                            </p:childTnLst>
                          </p:cTn>
                        </p:par>
                        <p:par>
                          <p:cTn id="15" fill="hold" nodeType="afterGroup">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19460">
                                            <p:txEl>
                                              <p:pRg st="0" end="0"/>
                                            </p:txEl>
                                          </p:spTgt>
                                        </p:tgtEl>
                                        <p:attrNameLst>
                                          <p:attrName>style.visibility</p:attrName>
                                        </p:attrNameLst>
                                      </p:cBhvr>
                                      <p:to>
                                        <p:strVal val="visible"/>
                                      </p:to>
                                    </p:set>
                                    <p:animEffect transition="in" filter="dissolve">
                                      <p:cBhvr>
                                        <p:cTn id="18" dur="500"/>
                                        <p:tgtEl>
                                          <p:spTgt spid="19460">
                                            <p:txEl>
                                              <p:pRg st="0" end="0"/>
                                            </p:txEl>
                                          </p:spTgt>
                                        </p:tgtEl>
                                      </p:cBhvr>
                                    </p:animEffect>
                                  </p:childTnLst>
                                </p:cTn>
                              </p:par>
                            </p:childTnLst>
                          </p:cTn>
                        </p:par>
                        <p:par>
                          <p:cTn id="19" fill="hold" nodeType="afterGroup">
                            <p:stCondLst>
                              <p:cond delay="1000"/>
                            </p:stCondLst>
                            <p:childTnLst>
                              <p:par>
                                <p:cTn id="20" presetID="9" presetClass="entr" presetSubtype="0" fill="hold" nodeType="afterEffect">
                                  <p:stCondLst>
                                    <p:cond delay="0"/>
                                  </p:stCondLst>
                                  <p:childTnLst>
                                    <p:set>
                                      <p:cBhvr>
                                        <p:cTn id="21" dur="1" fill="hold">
                                          <p:stCondLst>
                                            <p:cond delay="0"/>
                                          </p:stCondLst>
                                        </p:cTn>
                                        <p:tgtEl>
                                          <p:spTgt spid="19461"/>
                                        </p:tgtEl>
                                        <p:attrNameLst>
                                          <p:attrName>style.visibility</p:attrName>
                                        </p:attrNameLst>
                                      </p:cBhvr>
                                      <p:to>
                                        <p:strVal val="visible"/>
                                      </p:to>
                                    </p:set>
                                    <p:animEffect transition="in" filter="dissolve">
                                      <p:cBhvr>
                                        <p:cTn id="22" dur="5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nimBg="1"/>
      <p:bldP spid="19460"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body" sz="half" idx="1"/>
          </p:nvPr>
        </p:nvSpPr>
        <p:spPr>
          <a:xfrm>
            <a:off x="457200" y="2057400"/>
            <a:ext cx="8001000" cy="2359025"/>
          </a:xfrm>
          <a:solidFill>
            <a:srgbClr val="FFFFCC"/>
          </a:solidFill>
        </p:spPr>
        <p:txBody>
          <a:bodyPr lIns="92075" tIns="46038" rIns="92075" bIns="46038"/>
          <a:lstStyle/>
          <a:p>
            <a:pPr eaLnBrk="1" hangingPunct="1">
              <a:buFontTx/>
              <a:buNone/>
            </a:pPr>
            <a:r>
              <a:rPr lang="en-US" i="1" smtClean="0">
                <a:solidFill>
                  <a:srgbClr val="663300"/>
                </a:solidFill>
              </a:rPr>
              <a:t/>
            </a:r>
            <a:br>
              <a:rPr lang="en-US" i="1" smtClean="0">
                <a:solidFill>
                  <a:srgbClr val="663300"/>
                </a:solidFill>
              </a:rPr>
            </a:br>
            <a:r>
              <a:rPr lang="en-US" smtClean="0">
                <a:solidFill>
                  <a:srgbClr val="800000"/>
                </a:solidFill>
              </a:rPr>
              <a:t>A national organization which represents its members in all aspects of poultry and eggs on both a national and international level</a:t>
            </a:r>
            <a:endParaRPr lang="en-US" i="1" smtClean="0">
              <a:solidFill>
                <a:srgbClr val="800000"/>
              </a:solidFill>
            </a:endParaRPr>
          </a:p>
        </p:txBody>
      </p:sp>
      <p:sp>
        <p:nvSpPr>
          <p:cNvPr id="32771" name="Text Box 3"/>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Vision Statement Examples</a:t>
            </a:r>
          </a:p>
        </p:txBody>
      </p:sp>
      <p:sp>
        <p:nvSpPr>
          <p:cNvPr id="32772" name="Text Box 4"/>
          <p:cNvSpPr txBox="1">
            <a:spLocks noChangeArrowheads="1"/>
          </p:cNvSpPr>
          <p:nvPr/>
        </p:nvSpPr>
        <p:spPr bwMode="auto">
          <a:xfrm>
            <a:off x="1752600" y="4800600"/>
            <a:ext cx="6705600" cy="457200"/>
          </a:xfrm>
          <a:prstGeom prst="rect">
            <a:avLst/>
          </a:prstGeom>
          <a:noFill/>
          <a:ln w="9525">
            <a:noFill/>
            <a:miter lim="800000"/>
            <a:headEnd/>
            <a:tailEnd/>
          </a:ln>
        </p:spPr>
        <p:txBody>
          <a:bodyPr>
            <a:spAutoFit/>
          </a:bodyPr>
          <a:lstStyle/>
          <a:p>
            <a:pPr algn="r">
              <a:spcBef>
                <a:spcPct val="50000"/>
              </a:spcBef>
            </a:pPr>
            <a:r>
              <a:rPr lang="en-US" sz="2400" b="1">
                <a:cs typeface="Arial" pitchFamily="34" charset="0"/>
              </a:rPr>
              <a:t>-- U.S. Poultry &amp; Egg Association</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dissolve">
                                      <p:cBhvr>
                                        <p:cTn id="7" dur="500"/>
                                        <p:tgtEl>
                                          <p:spTgt spid="2765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body" sz="half" idx="1"/>
          </p:nvPr>
        </p:nvSpPr>
        <p:spPr>
          <a:xfrm>
            <a:off x="609600" y="2286000"/>
            <a:ext cx="8001000" cy="2359025"/>
          </a:xfrm>
          <a:solidFill>
            <a:srgbClr val="FFFFCC"/>
          </a:solidFill>
        </p:spPr>
        <p:txBody>
          <a:bodyPr lIns="92075" tIns="46038" rIns="92075" bIns="46038"/>
          <a:lstStyle/>
          <a:p>
            <a:pPr eaLnBrk="1" hangingPunct="1">
              <a:lnSpc>
                <a:spcPct val="80000"/>
              </a:lnSpc>
              <a:buFontTx/>
              <a:buNone/>
            </a:pPr>
            <a:r>
              <a:rPr lang="en-US" sz="2400" i="1" smtClean="0">
                <a:solidFill>
                  <a:srgbClr val="663300"/>
                </a:solidFill>
              </a:rPr>
              <a:t/>
            </a:r>
            <a:br>
              <a:rPr lang="en-US" sz="2400" i="1" smtClean="0">
                <a:solidFill>
                  <a:srgbClr val="663300"/>
                </a:solidFill>
              </a:rPr>
            </a:br>
            <a:r>
              <a:rPr lang="en-US" smtClean="0">
                <a:solidFill>
                  <a:srgbClr val="800000"/>
                </a:solidFill>
              </a:rPr>
              <a:t>The Vision of USGS is to be a world leader in the natural sciences through our scientific excellence and responsiveness to society’s needs</a:t>
            </a:r>
            <a:br>
              <a:rPr lang="en-US" smtClean="0">
                <a:solidFill>
                  <a:srgbClr val="800000"/>
                </a:solidFill>
              </a:rPr>
            </a:br>
            <a:endParaRPr lang="en-US" i="1" smtClean="0">
              <a:solidFill>
                <a:srgbClr val="800000"/>
              </a:solidFill>
            </a:endParaRPr>
          </a:p>
        </p:txBody>
      </p:sp>
      <p:sp>
        <p:nvSpPr>
          <p:cNvPr id="33795" name="Text Box 3"/>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Vision Statement Examples</a:t>
            </a:r>
          </a:p>
        </p:txBody>
      </p:sp>
      <p:sp>
        <p:nvSpPr>
          <p:cNvPr id="33796" name="Text Box 4"/>
          <p:cNvSpPr txBox="1">
            <a:spLocks noChangeArrowheads="1"/>
          </p:cNvSpPr>
          <p:nvPr/>
        </p:nvSpPr>
        <p:spPr bwMode="auto">
          <a:xfrm>
            <a:off x="1143000" y="5181600"/>
            <a:ext cx="6705600" cy="457200"/>
          </a:xfrm>
          <a:prstGeom prst="rect">
            <a:avLst/>
          </a:prstGeom>
          <a:noFill/>
          <a:ln w="9525">
            <a:noFill/>
            <a:miter lim="800000"/>
            <a:headEnd/>
            <a:tailEnd/>
          </a:ln>
        </p:spPr>
        <p:txBody>
          <a:bodyPr>
            <a:spAutoFit/>
          </a:bodyPr>
          <a:lstStyle/>
          <a:p>
            <a:pPr algn="r">
              <a:spcBef>
                <a:spcPct val="50000"/>
              </a:spcBef>
            </a:pPr>
            <a:r>
              <a:rPr lang="en-US" sz="2400" b="1">
                <a:cs typeface="Arial" pitchFamily="34" charset="0"/>
              </a:rPr>
              <a:t>-- U.S. Geological Survey (USGS)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dissolve">
                                      <p:cBhvr>
                                        <p:cTn id="7" dur="500"/>
                                        <p:tgtEl>
                                          <p:spTgt spid="317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body" sz="half" idx="1"/>
          </p:nvPr>
        </p:nvSpPr>
        <p:spPr>
          <a:xfrm>
            <a:off x="323850" y="1628775"/>
            <a:ext cx="7620000" cy="1873250"/>
          </a:xfrm>
          <a:solidFill>
            <a:srgbClr val="FFFFCC"/>
          </a:solidFill>
        </p:spPr>
        <p:txBody>
          <a:bodyPr lIns="92075" tIns="46038" rIns="92075" bIns="46038"/>
          <a:lstStyle/>
          <a:p>
            <a:pPr eaLnBrk="1" hangingPunct="1">
              <a:lnSpc>
                <a:spcPct val="90000"/>
              </a:lnSpc>
              <a:buFontTx/>
              <a:buNone/>
            </a:pPr>
            <a:r>
              <a:rPr lang="en-US" i="1" smtClean="0">
                <a:solidFill>
                  <a:srgbClr val="663300"/>
                </a:solidFill>
              </a:rPr>
              <a:t/>
            </a:r>
            <a:br>
              <a:rPr lang="en-US" i="1" smtClean="0">
                <a:solidFill>
                  <a:srgbClr val="663300"/>
                </a:solidFill>
              </a:rPr>
            </a:br>
            <a:r>
              <a:rPr lang="en-US" smtClean="0">
                <a:solidFill>
                  <a:srgbClr val="800000"/>
                </a:solidFill>
              </a:rPr>
              <a:t>-- 90% of all companies have used a mission statement in the previous five years</a:t>
            </a:r>
          </a:p>
        </p:txBody>
      </p:sp>
      <p:sp>
        <p:nvSpPr>
          <p:cNvPr id="34819" name="Text Box 3"/>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Mission Statements</a:t>
            </a:r>
          </a:p>
        </p:txBody>
      </p:sp>
      <p:sp>
        <p:nvSpPr>
          <p:cNvPr id="35844" name="Rectangle 4"/>
          <p:cNvSpPr>
            <a:spLocks noChangeArrowheads="1"/>
          </p:cNvSpPr>
          <p:nvPr/>
        </p:nvSpPr>
        <p:spPr bwMode="auto">
          <a:xfrm>
            <a:off x="2700338" y="3789363"/>
            <a:ext cx="3024187" cy="1306512"/>
          </a:xfrm>
          <a:prstGeom prst="rect">
            <a:avLst/>
          </a:prstGeom>
          <a:solidFill>
            <a:srgbClr val="FFFFCC"/>
          </a:solidFill>
          <a:ln w="12700">
            <a:noFill/>
            <a:miter lim="800000"/>
            <a:headEnd/>
            <a:tailEnd/>
          </a:ln>
        </p:spPr>
        <p:txBody>
          <a:bodyPr lIns="92075" tIns="46038" rIns="92075" bIns="46038"/>
          <a:lstStyle/>
          <a:p>
            <a:pPr marL="342900" indent="-342900">
              <a:spcBef>
                <a:spcPct val="20000"/>
              </a:spcBef>
            </a:pPr>
            <a:r>
              <a:rPr lang="en-US" sz="3200" b="1">
                <a:solidFill>
                  <a:srgbClr val="800000"/>
                </a:solidFill>
              </a:rPr>
              <a:t>What is our business?”</a:t>
            </a:r>
            <a:endParaRPr lang="en-US" sz="3200" b="1" i="1">
              <a:solidFill>
                <a:srgbClr val="800000"/>
              </a:solidFill>
            </a:endParaRPr>
          </a:p>
          <a:p>
            <a:pPr marL="742950" lvl="1" indent="-285750">
              <a:spcBef>
                <a:spcPct val="20000"/>
              </a:spcBef>
            </a:pPr>
            <a:endParaRPr lang="en-US" sz="2800" b="1" i="1">
              <a:solidFill>
                <a:srgbClr val="800000"/>
              </a:solidFill>
            </a:endParaRPr>
          </a:p>
        </p:txBody>
      </p:sp>
      <p:sp>
        <p:nvSpPr>
          <p:cNvPr id="35845" name="Picture 5" descr="j0283209"/>
          <p:cNvSpPr>
            <a:spLocks noChangeAspect="1" noChangeArrowheads="1"/>
          </p:cNvSpPr>
          <p:nvPr/>
        </p:nvSpPr>
        <p:spPr bwMode="auto">
          <a:xfrm>
            <a:off x="7596188" y="0"/>
            <a:ext cx="1547812" cy="1514475"/>
          </a:xfrm>
          <a:prstGeom prst="rect">
            <a:avLst/>
          </a:prstGeom>
          <a:noFill/>
          <a:ln w="9525">
            <a:noFill/>
            <a:miter lim="800000"/>
            <a:headEnd/>
            <a:tailEnd/>
          </a:ln>
        </p:spPr>
        <p:txBody>
          <a:bodyPr/>
          <a:lstStyle/>
          <a:p>
            <a:endParaRPr lang="en-US"/>
          </a:p>
        </p:txBody>
      </p:sp>
      <p:sp>
        <p:nvSpPr>
          <p:cNvPr id="35846" name="Rectangle 6"/>
          <p:cNvSpPr>
            <a:spLocks noChangeArrowheads="1"/>
          </p:cNvSpPr>
          <p:nvPr/>
        </p:nvSpPr>
        <p:spPr bwMode="auto">
          <a:xfrm>
            <a:off x="900113" y="5373688"/>
            <a:ext cx="7315200" cy="1217612"/>
          </a:xfrm>
          <a:prstGeom prst="rect">
            <a:avLst/>
          </a:prstGeom>
          <a:solidFill>
            <a:srgbClr val="FFFFCC"/>
          </a:solidFill>
          <a:ln w="12700">
            <a:noFill/>
            <a:miter lim="800000"/>
            <a:headEnd/>
            <a:tailEnd/>
          </a:ln>
        </p:spPr>
        <p:txBody>
          <a:bodyPr lIns="92075" tIns="46038" rIns="92075" bIns="46038"/>
          <a:lstStyle/>
          <a:p>
            <a:pPr marL="342900" indent="-342900">
              <a:lnSpc>
                <a:spcPct val="90000"/>
              </a:lnSpc>
              <a:spcBef>
                <a:spcPct val="20000"/>
              </a:spcBef>
            </a:pPr>
            <a:r>
              <a:rPr lang="en-US" sz="2800" i="1">
                <a:solidFill>
                  <a:srgbClr val="663300"/>
                </a:solidFill>
              </a:rPr>
              <a:t/>
            </a:r>
            <a:br>
              <a:rPr lang="en-US" sz="2800" i="1">
                <a:solidFill>
                  <a:srgbClr val="663300"/>
                </a:solidFill>
              </a:rPr>
            </a:br>
            <a:r>
              <a:rPr lang="en-US" sz="3000">
                <a:solidFill>
                  <a:srgbClr val="800000"/>
                </a:solidFill>
              </a:rPr>
              <a:t>Reveal what an organization wants to be and whom it wants to serve</a:t>
            </a:r>
            <a:endParaRPr lang="en-US" sz="3300" i="1">
              <a:solidFill>
                <a:srgbClr val="800000"/>
              </a:solidFill>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animEffect transition="in" filter="dissolve">
                                      <p:cBhvr>
                                        <p:cTn id="7" dur="500"/>
                                        <p:tgtEl>
                                          <p:spTgt spid="35842">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5844">
                                            <p:txEl>
                                              <p:pRg st="0" end="0"/>
                                            </p:txEl>
                                          </p:spTgt>
                                        </p:tgtEl>
                                        <p:attrNameLst>
                                          <p:attrName>style.visibility</p:attrName>
                                        </p:attrNameLst>
                                      </p:cBhvr>
                                      <p:to>
                                        <p:strVal val="visible"/>
                                      </p:to>
                                    </p:set>
                                    <p:animEffect transition="in" filter="dissolve">
                                      <p:cBhvr>
                                        <p:cTn id="11" dur="500"/>
                                        <p:tgtEl>
                                          <p:spTgt spid="35844">
                                            <p:txEl>
                                              <p:pRg st="0" end="0"/>
                                            </p:txEl>
                                          </p:spTgt>
                                        </p:tgtEl>
                                      </p:cBhvr>
                                    </p:animEffect>
                                  </p:childTnLst>
                                </p:cTn>
                              </p:par>
                            </p:childTnLst>
                          </p:cTn>
                        </p:par>
                        <p:par>
                          <p:cTn id="12" fill="hold" nodeType="afterGroup">
                            <p:stCondLst>
                              <p:cond delay="1000"/>
                            </p:stCondLst>
                            <p:childTnLst>
                              <p:par>
                                <p:cTn id="13" presetID="9" presetClass="entr" presetSubtype="0" fill="hold" grpId="0" nodeType="afterEffect" nodePh="1">
                                  <p:stCondLst>
                                    <p:cond delay="0"/>
                                  </p:stCondLst>
                                  <p:endCondLst>
                                    <p:cond evt="begin" delay="0">
                                      <p:tn val="13"/>
                                    </p:cond>
                                  </p:endCondLst>
                                  <p:childTnLst>
                                    <p:set>
                                      <p:cBhvr>
                                        <p:cTn id="14" dur="1" fill="hold">
                                          <p:stCondLst>
                                            <p:cond delay="0"/>
                                          </p:stCondLst>
                                        </p:cTn>
                                        <p:tgtEl>
                                          <p:spTgt spid="35845"/>
                                        </p:tgtEl>
                                        <p:attrNameLst>
                                          <p:attrName>style.visibility</p:attrName>
                                        </p:attrNameLst>
                                      </p:cBhvr>
                                      <p:to>
                                        <p:strVal val="visible"/>
                                      </p:to>
                                    </p:set>
                                    <p:animEffect transition="in" filter="dissolve">
                                      <p:cBhvr>
                                        <p:cTn id="15" dur="500"/>
                                        <p:tgtEl>
                                          <p:spTgt spid="35845"/>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35846">
                                            <p:txEl>
                                              <p:pRg st="0" end="0"/>
                                            </p:txEl>
                                          </p:spTgt>
                                        </p:tgtEl>
                                        <p:attrNameLst>
                                          <p:attrName>style.visibility</p:attrName>
                                        </p:attrNameLst>
                                      </p:cBhvr>
                                      <p:to>
                                        <p:strVal val="visible"/>
                                      </p:to>
                                    </p:set>
                                    <p:animEffect transition="in" filter="dissolve">
                                      <p:cBhvr>
                                        <p:cTn id="19" dur="500"/>
                                        <p:tgtEl>
                                          <p:spTgt spid="358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autoUpdateAnimBg="0"/>
      <p:bldP spid="35844" grpId="0" build="p" autoUpdateAnimBg="0"/>
      <p:bldP spid="35845" grpId="0" animBg="1"/>
      <p:bldP spid="35846"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Mission Statements</a:t>
            </a:r>
            <a:endParaRPr lang="en-US" sz="3200" b="1" i="1">
              <a:solidFill>
                <a:schemeClr val="tx2"/>
              </a:solidFill>
            </a:endParaRPr>
          </a:p>
        </p:txBody>
      </p:sp>
      <p:sp>
        <p:nvSpPr>
          <p:cNvPr id="39939" name="Text Box 3"/>
          <p:cNvSpPr txBox="1">
            <a:spLocks noChangeArrowheads="1"/>
          </p:cNvSpPr>
          <p:nvPr/>
        </p:nvSpPr>
        <p:spPr bwMode="auto">
          <a:xfrm>
            <a:off x="609600" y="2438400"/>
            <a:ext cx="8153400" cy="2043113"/>
          </a:xfrm>
          <a:prstGeom prst="rect">
            <a:avLst/>
          </a:prstGeom>
          <a:solidFill>
            <a:srgbClr val="FFFFCC"/>
          </a:solidFill>
          <a:ln w="9525">
            <a:noFill/>
            <a:miter lim="800000"/>
            <a:headEnd/>
            <a:tailEnd/>
          </a:ln>
        </p:spPr>
        <p:txBody>
          <a:bodyPr>
            <a:spAutoFit/>
          </a:bodyPr>
          <a:lstStyle/>
          <a:p>
            <a:pPr>
              <a:spcBef>
                <a:spcPct val="50000"/>
              </a:spcBef>
              <a:buSzPct val="105000"/>
              <a:buFontTx/>
              <a:buChar char="•"/>
            </a:pPr>
            <a:r>
              <a:rPr lang="en-US" sz="3200">
                <a:solidFill>
                  <a:srgbClr val="800000"/>
                </a:solidFill>
                <a:cs typeface="Arial" pitchFamily="34" charset="0"/>
              </a:rPr>
              <a:t>Enduring statement of purpose</a:t>
            </a:r>
          </a:p>
          <a:p>
            <a:pPr>
              <a:spcBef>
                <a:spcPct val="50000"/>
              </a:spcBef>
              <a:buFontTx/>
              <a:buChar char="•"/>
            </a:pPr>
            <a:r>
              <a:rPr lang="en-US" sz="3200">
                <a:solidFill>
                  <a:srgbClr val="800000"/>
                </a:solidFill>
                <a:cs typeface="Arial" pitchFamily="34" charset="0"/>
              </a:rPr>
              <a:t>Distinguish one firm from another</a:t>
            </a:r>
          </a:p>
          <a:p>
            <a:pPr>
              <a:spcBef>
                <a:spcPct val="50000"/>
              </a:spcBef>
              <a:buFontTx/>
              <a:buChar char="•"/>
            </a:pPr>
            <a:r>
              <a:rPr lang="en-US" sz="3200">
                <a:solidFill>
                  <a:srgbClr val="800000"/>
                </a:solidFill>
                <a:cs typeface="Arial" pitchFamily="34" charset="0"/>
              </a:rPr>
              <a:t>Declare the firm’s reason for being</a:t>
            </a:r>
            <a:endParaRPr lang="en-US" sz="2800">
              <a:solidFill>
                <a:srgbClr val="800000"/>
              </a:solidFill>
              <a:cs typeface="Arial" pitchFamily="34" charset="0"/>
            </a:endParaRPr>
          </a:p>
        </p:txBody>
      </p:sp>
      <p:sp>
        <p:nvSpPr>
          <p:cNvPr id="39940" name="Rectangle 4"/>
          <p:cNvSpPr>
            <a:spLocks noGrp="1" noChangeArrowheads="1"/>
          </p:cNvSpPr>
          <p:nvPr>
            <p:ph type="body" sz="half" idx="1"/>
          </p:nvPr>
        </p:nvSpPr>
        <p:spPr>
          <a:xfrm>
            <a:off x="539750" y="4941888"/>
            <a:ext cx="7010400" cy="1522412"/>
          </a:xfrm>
          <a:solidFill>
            <a:srgbClr val="FFFFCC"/>
          </a:solidFill>
        </p:spPr>
        <p:txBody>
          <a:bodyPr lIns="92075" tIns="46038" rIns="92075" bIns="46038"/>
          <a:lstStyle/>
          <a:p>
            <a:pPr eaLnBrk="1" hangingPunct="1">
              <a:lnSpc>
                <a:spcPct val="90000"/>
              </a:lnSpc>
              <a:buFontTx/>
              <a:buNone/>
            </a:pPr>
            <a:r>
              <a:rPr lang="en-US" sz="2800" i="1" smtClean="0"/>
              <a:t/>
            </a:r>
            <a:br>
              <a:rPr lang="en-US" sz="2800" i="1" smtClean="0"/>
            </a:br>
            <a:r>
              <a:rPr lang="en-US" sz="2800" smtClean="0"/>
              <a:t>Essential for effectively establishing objectives and formulating strategies</a:t>
            </a:r>
            <a:endParaRPr lang="en-US" sz="2800" i="1" smtClean="0"/>
          </a:p>
          <a:p>
            <a:pPr lvl="1" eaLnBrk="1" hangingPunct="1">
              <a:lnSpc>
                <a:spcPct val="90000"/>
              </a:lnSpc>
              <a:buFontTx/>
              <a:buNone/>
            </a:pPr>
            <a:endParaRPr lang="en-US" sz="2200" i="1" smtClean="0">
              <a:solidFill>
                <a:srgbClr val="800000"/>
              </a:solidFill>
            </a:endParaRPr>
          </a:p>
        </p:txBody>
      </p:sp>
      <p:pic>
        <p:nvPicPr>
          <p:cNvPr id="35845" name="Picture 5" descr="sk1lyrz0[1]"/>
          <p:cNvPicPr>
            <a:picLocks noGrp="1" noChangeAspect="1" noChangeArrowheads="1"/>
          </p:cNvPicPr>
          <p:nvPr>
            <p:ph sz="half" idx="2"/>
          </p:nvPr>
        </p:nvPicPr>
        <p:blipFill>
          <a:blip r:embed="rId3"/>
          <a:srcRect/>
          <a:stretch>
            <a:fillRect/>
          </a:stretch>
        </p:blipFill>
        <p:spPr>
          <a:xfrm>
            <a:off x="6877050" y="4868863"/>
            <a:ext cx="1881188" cy="1606550"/>
          </a:xfrm>
          <a:noFill/>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 calcmode="lin" valueType="num">
                                      <p:cBhvr additive="base">
                                        <p:cTn id="7" dur="500" fill="hold"/>
                                        <p:tgtEl>
                                          <p:spTgt spid="399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9939">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 calcmode="lin" valueType="num">
                                      <p:cBhvr additive="base">
                                        <p:cTn id="12" dur="500" fill="hold"/>
                                        <p:tgtEl>
                                          <p:spTgt spid="39939">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9939">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 calcmode="lin" valueType="num">
                                      <p:cBhvr additive="base">
                                        <p:cTn id="17" dur="500" fill="hold"/>
                                        <p:tgtEl>
                                          <p:spTgt spid="3993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9939">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39940">
                                            <p:txEl>
                                              <p:pRg st="0" end="0"/>
                                            </p:txEl>
                                          </p:spTgt>
                                        </p:tgtEl>
                                        <p:attrNameLst>
                                          <p:attrName>style.visibility</p:attrName>
                                        </p:attrNameLst>
                                      </p:cBhvr>
                                      <p:to>
                                        <p:strVal val="visible"/>
                                      </p:to>
                                    </p:set>
                                    <p:animEffect transition="in" filter="dissolve">
                                      <p:cBhvr>
                                        <p:cTn id="22" dur="500"/>
                                        <p:tgtEl>
                                          <p:spTgt spid="399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Mission Statements</a:t>
            </a:r>
            <a:endParaRPr lang="en-US" sz="3200" b="1" i="1">
              <a:solidFill>
                <a:schemeClr val="tx2"/>
              </a:solidFill>
            </a:endParaRPr>
          </a:p>
        </p:txBody>
      </p:sp>
      <p:sp>
        <p:nvSpPr>
          <p:cNvPr id="41987" name="Text Box 3"/>
          <p:cNvSpPr txBox="1">
            <a:spLocks noChangeArrowheads="1"/>
          </p:cNvSpPr>
          <p:nvPr/>
        </p:nvSpPr>
        <p:spPr bwMode="auto">
          <a:xfrm>
            <a:off x="609600" y="2438400"/>
            <a:ext cx="8153400" cy="2774950"/>
          </a:xfrm>
          <a:prstGeom prst="rect">
            <a:avLst/>
          </a:prstGeom>
          <a:solidFill>
            <a:srgbClr val="FFFFCC"/>
          </a:solidFill>
          <a:ln w="9525">
            <a:noFill/>
            <a:miter lim="800000"/>
            <a:headEnd/>
            <a:tailEnd/>
          </a:ln>
        </p:spPr>
        <p:txBody>
          <a:bodyPr>
            <a:spAutoFit/>
          </a:bodyPr>
          <a:lstStyle/>
          <a:p>
            <a:pPr>
              <a:spcBef>
                <a:spcPct val="50000"/>
              </a:spcBef>
              <a:buSzPct val="105000"/>
              <a:buFontTx/>
              <a:buChar char="•"/>
            </a:pPr>
            <a:r>
              <a:rPr lang="en-US" sz="3200">
                <a:solidFill>
                  <a:srgbClr val="800000"/>
                </a:solidFill>
                <a:cs typeface="Arial" pitchFamily="34" charset="0"/>
              </a:rPr>
              <a:t>Creed statement</a:t>
            </a:r>
          </a:p>
          <a:p>
            <a:pPr>
              <a:spcBef>
                <a:spcPct val="50000"/>
              </a:spcBef>
              <a:buSzPct val="105000"/>
              <a:buFontTx/>
              <a:buChar char="•"/>
            </a:pPr>
            <a:r>
              <a:rPr lang="en-US" sz="3200">
                <a:solidFill>
                  <a:srgbClr val="800000"/>
                </a:solidFill>
                <a:cs typeface="Arial" pitchFamily="34" charset="0"/>
              </a:rPr>
              <a:t>Statement of purpose</a:t>
            </a:r>
          </a:p>
          <a:p>
            <a:pPr>
              <a:spcBef>
                <a:spcPct val="50000"/>
              </a:spcBef>
              <a:buSzPct val="105000"/>
              <a:buFontTx/>
              <a:buChar char="•"/>
            </a:pPr>
            <a:r>
              <a:rPr lang="en-US" sz="3200">
                <a:solidFill>
                  <a:srgbClr val="800000"/>
                </a:solidFill>
                <a:cs typeface="Arial" pitchFamily="34" charset="0"/>
              </a:rPr>
              <a:t>Statement of philosophy</a:t>
            </a:r>
          </a:p>
          <a:p>
            <a:pPr>
              <a:spcBef>
                <a:spcPct val="50000"/>
              </a:spcBef>
              <a:buSzPct val="105000"/>
              <a:buFontTx/>
              <a:buChar char="•"/>
            </a:pPr>
            <a:r>
              <a:rPr lang="en-US" sz="3200">
                <a:solidFill>
                  <a:srgbClr val="800000"/>
                </a:solidFill>
                <a:cs typeface="Arial" pitchFamily="34" charset="0"/>
              </a:rPr>
              <a:t>Statement of business principles</a:t>
            </a:r>
            <a:endParaRPr lang="en-US" sz="2800">
              <a:solidFill>
                <a:srgbClr val="800000"/>
              </a:solidFill>
              <a:cs typeface="Arial" pitchFamily="34" charset="0"/>
            </a:endParaRPr>
          </a:p>
        </p:txBody>
      </p:sp>
      <p:sp>
        <p:nvSpPr>
          <p:cNvPr id="36868" name="Text Box 4"/>
          <p:cNvSpPr txBox="1">
            <a:spLocks noChangeArrowheads="1"/>
          </p:cNvSpPr>
          <p:nvPr/>
        </p:nvSpPr>
        <p:spPr bwMode="auto">
          <a:xfrm>
            <a:off x="533400" y="1676400"/>
            <a:ext cx="5638800" cy="519113"/>
          </a:xfrm>
          <a:prstGeom prst="rect">
            <a:avLst/>
          </a:prstGeom>
          <a:noFill/>
          <a:ln w="9525">
            <a:noFill/>
            <a:miter lim="800000"/>
            <a:headEnd/>
            <a:tailEnd/>
          </a:ln>
        </p:spPr>
        <p:txBody>
          <a:bodyPr>
            <a:spAutoFit/>
          </a:bodyPr>
          <a:lstStyle/>
          <a:p>
            <a:pPr>
              <a:spcBef>
                <a:spcPct val="50000"/>
              </a:spcBef>
            </a:pPr>
            <a:r>
              <a:rPr lang="en-US" sz="2800" b="1">
                <a:cs typeface="Arial" pitchFamily="34" charset="0"/>
              </a:rPr>
              <a:t>Also referred to as: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additive="base">
                                        <p:cTn id="7" dur="500" fill="hold"/>
                                        <p:tgtEl>
                                          <p:spTgt spid="419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987">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 calcmode="lin" valueType="num">
                                      <p:cBhvr additive="base">
                                        <p:cTn id="12" dur="500" fill="hold"/>
                                        <p:tgtEl>
                                          <p:spTgt spid="4198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1987">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 calcmode="lin" valueType="num">
                                      <p:cBhvr additive="base">
                                        <p:cTn id="17" dur="5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1987">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 calcmode="lin" valueType="num">
                                      <p:cBhvr additive="base">
                                        <p:cTn id="22" dur="500" fill="hold"/>
                                        <p:tgtEl>
                                          <p:spTgt spid="41987">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198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Vision &amp; Mission</a:t>
            </a:r>
            <a:endParaRPr lang="en-US" sz="3200" b="1" i="1">
              <a:solidFill>
                <a:schemeClr val="tx2"/>
              </a:solidFill>
            </a:endParaRPr>
          </a:p>
        </p:txBody>
      </p:sp>
      <p:sp>
        <p:nvSpPr>
          <p:cNvPr id="49155" name="Text Box 3"/>
          <p:cNvSpPr txBox="1">
            <a:spLocks noChangeArrowheads="1"/>
          </p:cNvSpPr>
          <p:nvPr/>
        </p:nvSpPr>
        <p:spPr bwMode="auto">
          <a:xfrm>
            <a:off x="381000" y="2743200"/>
            <a:ext cx="8153400" cy="1066800"/>
          </a:xfrm>
          <a:prstGeom prst="rect">
            <a:avLst/>
          </a:prstGeom>
          <a:solidFill>
            <a:srgbClr val="FFFFCC"/>
          </a:solidFill>
          <a:ln w="9525">
            <a:noFill/>
            <a:miter lim="800000"/>
            <a:headEnd/>
            <a:tailEnd/>
          </a:ln>
        </p:spPr>
        <p:txBody>
          <a:bodyPr>
            <a:spAutoFit/>
          </a:bodyPr>
          <a:lstStyle/>
          <a:p>
            <a:pPr>
              <a:spcBef>
                <a:spcPct val="50000"/>
              </a:spcBef>
              <a:buSzPct val="105000"/>
            </a:pPr>
            <a:r>
              <a:rPr lang="en-US" sz="3200">
                <a:solidFill>
                  <a:srgbClr val="800000"/>
                </a:solidFill>
                <a:cs typeface="Arial" pitchFamily="34" charset="0"/>
              </a:rPr>
              <a:t>Many organizations develop both vision &amp; mission statements</a:t>
            </a:r>
          </a:p>
        </p:txBody>
      </p:sp>
      <p:pic>
        <p:nvPicPr>
          <p:cNvPr id="37892" name="Picture 4" descr="vpp1mhy_[1]"/>
          <p:cNvPicPr>
            <a:picLocks noGrp="1" noChangeAspect="1" noChangeArrowheads="1"/>
          </p:cNvPicPr>
          <p:nvPr>
            <p:ph/>
          </p:nvPr>
        </p:nvPicPr>
        <p:blipFill>
          <a:blip r:embed="rId3"/>
          <a:srcRect/>
          <a:stretch>
            <a:fillRect/>
          </a:stretch>
        </p:blipFill>
        <p:spPr>
          <a:xfrm>
            <a:off x="6496050" y="0"/>
            <a:ext cx="2647950" cy="1747838"/>
          </a:xfrm>
          <a:noFill/>
        </p:spPr>
      </p:pic>
      <p:sp>
        <p:nvSpPr>
          <p:cNvPr id="49157" name="Text Box 5"/>
          <p:cNvSpPr txBox="1">
            <a:spLocks noChangeArrowheads="1"/>
          </p:cNvSpPr>
          <p:nvPr/>
        </p:nvSpPr>
        <p:spPr bwMode="auto">
          <a:xfrm>
            <a:off x="395288" y="4508500"/>
            <a:ext cx="8153400" cy="1066800"/>
          </a:xfrm>
          <a:prstGeom prst="rect">
            <a:avLst/>
          </a:prstGeom>
          <a:solidFill>
            <a:srgbClr val="FFFFCC"/>
          </a:solidFill>
          <a:ln w="9525">
            <a:noFill/>
            <a:miter lim="800000"/>
            <a:headEnd/>
            <a:tailEnd/>
          </a:ln>
        </p:spPr>
        <p:txBody>
          <a:bodyPr>
            <a:spAutoFit/>
          </a:bodyPr>
          <a:lstStyle/>
          <a:p>
            <a:pPr>
              <a:spcBef>
                <a:spcPct val="50000"/>
              </a:spcBef>
              <a:buSzPct val="105000"/>
            </a:pPr>
            <a:r>
              <a:rPr lang="en-US" sz="3200">
                <a:solidFill>
                  <a:srgbClr val="800000"/>
                </a:solidFill>
                <a:cs typeface="Arial" pitchFamily="34" charset="0"/>
              </a:rPr>
              <a:t>Profit and vision are necessary to effectively motivate a workforce</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additive="base">
                                        <p:cTn id="7" dur="5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155">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49157">
                                            <p:txEl>
                                              <p:pRg st="0" end="0"/>
                                            </p:txEl>
                                          </p:spTgt>
                                        </p:tgtEl>
                                        <p:attrNameLst>
                                          <p:attrName>style.visibility</p:attrName>
                                        </p:attrNameLst>
                                      </p:cBhvr>
                                      <p:to>
                                        <p:strVal val="visible"/>
                                      </p:to>
                                    </p:set>
                                    <p:anim calcmode="lin" valueType="num">
                                      <p:cBhvr additive="base">
                                        <p:cTn id="12" dur="500" fill="hold"/>
                                        <p:tgtEl>
                                          <p:spTgt spid="49157">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915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Developing Vision &amp; Mission</a:t>
            </a:r>
            <a:endParaRPr lang="en-US" sz="3200" b="1" i="1">
              <a:solidFill>
                <a:schemeClr val="tx2"/>
              </a:solidFill>
            </a:endParaRPr>
          </a:p>
        </p:txBody>
      </p:sp>
      <p:sp>
        <p:nvSpPr>
          <p:cNvPr id="55299" name="Text Box 3"/>
          <p:cNvSpPr txBox="1">
            <a:spLocks noChangeArrowheads="1"/>
          </p:cNvSpPr>
          <p:nvPr/>
        </p:nvSpPr>
        <p:spPr bwMode="auto">
          <a:xfrm>
            <a:off x="457200" y="2590800"/>
            <a:ext cx="8153400" cy="1554163"/>
          </a:xfrm>
          <a:prstGeom prst="rect">
            <a:avLst/>
          </a:prstGeom>
          <a:solidFill>
            <a:srgbClr val="FFFFCC"/>
          </a:solidFill>
          <a:ln w="9525">
            <a:noFill/>
            <a:miter lim="800000"/>
            <a:headEnd/>
            <a:tailEnd/>
          </a:ln>
        </p:spPr>
        <p:txBody>
          <a:bodyPr>
            <a:spAutoFit/>
          </a:bodyPr>
          <a:lstStyle/>
          <a:p>
            <a:pPr>
              <a:spcBef>
                <a:spcPct val="50000"/>
              </a:spcBef>
              <a:buSzPct val="105000"/>
            </a:pPr>
            <a:r>
              <a:rPr lang="en-US" sz="3200">
                <a:solidFill>
                  <a:srgbClr val="800000"/>
                </a:solidFill>
                <a:cs typeface="Arial" pitchFamily="34" charset="0"/>
              </a:rPr>
              <a:t>Clear mission is needed before alternative strategies can be formulated and implemented</a:t>
            </a:r>
            <a:endParaRPr lang="en-US" sz="2800">
              <a:solidFill>
                <a:srgbClr val="800000"/>
              </a:solidFill>
              <a:cs typeface="Arial"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 calcmode="lin" valueType="num">
                                      <p:cBhvr additive="base">
                                        <p:cTn id="7" dur="500" fill="hold"/>
                                        <p:tgtEl>
                                          <p:spTgt spid="552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29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Developing Vision &amp; Mission</a:t>
            </a:r>
            <a:endParaRPr lang="en-US" sz="3200" b="1" i="1">
              <a:solidFill>
                <a:schemeClr val="tx2"/>
              </a:solidFill>
            </a:endParaRPr>
          </a:p>
        </p:txBody>
      </p:sp>
      <p:sp>
        <p:nvSpPr>
          <p:cNvPr id="57347" name="Text Box 3"/>
          <p:cNvSpPr txBox="1">
            <a:spLocks noChangeArrowheads="1"/>
          </p:cNvSpPr>
          <p:nvPr/>
        </p:nvSpPr>
        <p:spPr bwMode="auto">
          <a:xfrm>
            <a:off x="323850" y="1628775"/>
            <a:ext cx="8153400" cy="5078413"/>
          </a:xfrm>
          <a:prstGeom prst="rect">
            <a:avLst/>
          </a:prstGeom>
          <a:solidFill>
            <a:srgbClr val="FFFFCC"/>
          </a:solidFill>
          <a:ln w="9525">
            <a:noFill/>
            <a:miter lim="800000"/>
            <a:headEnd/>
            <a:tailEnd/>
          </a:ln>
        </p:spPr>
        <p:txBody>
          <a:bodyPr>
            <a:spAutoFit/>
          </a:bodyPr>
          <a:lstStyle/>
          <a:p>
            <a:pPr>
              <a:spcBef>
                <a:spcPct val="50000"/>
              </a:spcBef>
              <a:buSzPct val="105000"/>
            </a:pPr>
            <a:r>
              <a:rPr lang="en-US" sz="2400">
                <a:solidFill>
                  <a:srgbClr val="800000"/>
                </a:solidFill>
                <a:cs typeface="Arial" pitchFamily="34" charset="0"/>
              </a:rPr>
              <a:t>Participation from diverse managers is important in developing the mission </a:t>
            </a:r>
          </a:p>
          <a:p>
            <a:pPr>
              <a:spcBef>
                <a:spcPct val="50000"/>
              </a:spcBef>
              <a:buSzPct val="105000"/>
            </a:pPr>
            <a:r>
              <a:rPr lang="nl-NL" sz="2400">
                <a:solidFill>
                  <a:srgbClr val="800000"/>
                </a:solidFill>
                <a:cs typeface="Arial" pitchFamily="34" charset="0"/>
              </a:rPr>
              <a:t>Read as many artricles as possible </a:t>
            </a:r>
          </a:p>
          <a:p>
            <a:endParaRPr lang="nl-NL" sz="2400">
              <a:solidFill>
                <a:srgbClr val="800000"/>
              </a:solidFill>
            </a:endParaRPr>
          </a:p>
          <a:p>
            <a:r>
              <a:rPr lang="nl-NL" sz="2400">
                <a:solidFill>
                  <a:srgbClr val="800000"/>
                </a:solidFill>
              </a:rPr>
              <a:t>Committee of top managers put these documents into a single document </a:t>
            </a:r>
          </a:p>
          <a:p>
            <a:endParaRPr lang="nl-NL" sz="2400">
              <a:solidFill>
                <a:srgbClr val="800000"/>
              </a:solidFill>
            </a:endParaRPr>
          </a:p>
          <a:p>
            <a:r>
              <a:rPr lang="nl-NL" sz="2400">
                <a:solidFill>
                  <a:srgbClr val="800000"/>
                </a:solidFill>
              </a:rPr>
              <a:t>Requests for modifications, additions and deletions</a:t>
            </a:r>
          </a:p>
          <a:p>
            <a:endParaRPr lang="nl-NL" sz="2400">
              <a:solidFill>
                <a:srgbClr val="800000"/>
              </a:solidFill>
            </a:endParaRPr>
          </a:p>
          <a:p>
            <a:r>
              <a:rPr lang="nl-NL" sz="2400">
                <a:solidFill>
                  <a:srgbClr val="800000"/>
                </a:solidFill>
              </a:rPr>
              <a:t>Consultants may be hired - draft of language</a:t>
            </a:r>
          </a:p>
          <a:p>
            <a:endParaRPr lang="nl-NL" sz="2400">
              <a:solidFill>
                <a:srgbClr val="800000"/>
              </a:solidFill>
            </a:endParaRPr>
          </a:p>
          <a:p>
            <a:r>
              <a:rPr lang="nl-NL" sz="2400">
                <a:solidFill>
                  <a:srgbClr val="800000"/>
                </a:solidFill>
              </a:rPr>
              <a:t>Final document communicated to stakeholders</a:t>
            </a:r>
          </a:p>
          <a:p>
            <a:endParaRPr lang="nl-NL" sz="2400">
              <a:solidFill>
                <a:srgbClr val="800000"/>
              </a:solidFill>
            </a:endParaRPr>
          </a:p>
        </p:txBody>
      </p:sp>
      <p:pic>
        <p:nvPicPr>
          <p:cNvPr id="39940" name="Picture 4" descr="rcjgrzya[1]"/>
          <p:cNvPicPr>
            <a:picLocks noChangeAspect="1" noChangeArrowheads="1"/>
          </p:cNvPicPr>
          <p:nvPr/>
        </p:nvPicPr>
        <p:blipFill>
          <a:blip r:embed="rId3"/>
          <a:srcRect/>
          <a:stretch>
            <a:fillRect/>
          </a:stretch>
        </p:blipFill>
        <p:spPr bwMode="auto">
          <a:xfrm>
            <a:off x="7308850" y="1755775"/>
            <a:ext cx="1562100" cy="1817688"/>
          </a:xfrm>
          <a:prstGeom prst="rect">
            <a:avLst/>
          </a:prstGeom>
          <a:noFill/>
          <a:ln w="9525">
            <a:no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5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7347">
                                            <p:txEl>
                                              <p:pRg st="1" end="1"/>
                                            </p:txEl>
                                          </p:spTgt>
                                        </p:tgtEl>
                                        <p:attrNameLst>
                                          <p:attrName>style.visibility</p:attrName>
                                        </p:attrNameLst>
                                      </p:cBhvr>
                                      <p:to>
                                        <p:strVal val="visible"/>
                                      </p:to>
                                    </p:set>
                                    <p:anim calcmode="lin" valueType="num">
                                      <p:cBhvr additive="base">
                                        <p:cTn id="12" dur="500" fill="hold"/>
                                        <p:tgtEl>
                                          <p:spTgt spid="5734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7347">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7347">
                                            <p:txEl>
                                              <p:pRg st="3" end="3"/>
                                            </p:txEl>
                                          </p:spTgt>
                                        </p:tgtEl>
                                        <p:attrNameLst>
                                          <p:attrName>style.visibility</p:attrName>
                                        </p:attrNameLst>
                                      </p:cBhvr>
                                      <p:to>
                                        <p:strVal val="visible"/>
                                      </p:to>
                                    </p:set>
                                    <p:anim calcmode="lin" valueType="num">
                                      <p:cBhvr additive="base">
                                        <p:cTn id="17" dur="5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7347">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7347">
                                            <p:txEl>
                                              <p:pRg st="5" end="5"/>
                                            </p:txEl>
                                          </p:spTgt>
                                        </p:tgtEl>
                                        <p:attrNameLst>
                                          <p:attrName>style.visibility</p:attrName>
                                        </p:attrNameLst>
                                      </p:cBhvr>
                                      <p:to>
                                        <p:strVal val="visible"/>
                                      </p:to>
                                    </p:set>
                                    <p:anim calcmode="lin" valueType="num">
                                      <p:cBhvr additive="base">
                                        <p:cTn id="22" dur="500" fill="hold"/>
                                        <p:tgtEl>
                                          <p:spTgt spid="57347">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7347">
                                            <p:txEl>
                                              <p:pRg st="5" end="5"/>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7347">
                                            <p:txEl>
                                              <p:pRg st="7" end="7"/>
                                            </p:txEl>
                                          </p:spTgt>
                                        </p:tgtEl>
                                        <p:attrNameLst>
                                          <p:attrName>style.visibility</p:attrName>
                                        </p:attrNameLst>
                                      </p:cBhvr>
                                      <p:to>
                                        <p:strVal val="visible"/>
                                      </p:to>
                                    </p:set>
                                    <p:anim calcmode="lin" valueType="num">
                                      <p:cBhvr additive="base">
                                        <p:cTn id="27" dur="500" fill="hold"/>
                                        <p:tgtEl>
                                          <p:spTgt spid="57347">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7347">
                                            <p:txEl>
                                              <p:pRg st="7" end="7"/>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57347">
                                            <p:txEl>
                                              <p:pRg st="9" end="9"/>
                                            </p:txEl>
                                          </p:spTgt>
                                        </p:tgtEl>
                                        <p:attrNameLst>
                                          <p:attrName>style.visibility</p:attrName>
                                        </p:attrNameLst>
                                      </p:cBhvr>
                                      <p:to>
                                        <p:strVal val="visible"/>
                                      </p:to>
                                    </p:set>
                                    <p:anim calcmode="lin" valueType="num">
                                      <p:cBhvr additive="base">
                                        <p:cTn id="32" dur="500" fill="hold"/>
                                        <p:tgtEl>
                                          <p:spTgt spid="57347">
                                            <p:txEl>
                                              <p:pRg st="9" end="9"/>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734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533400" y="457200"/>
            <a:ext cx="6096000" cy="579438"/>
          </a:xfrm>
          <a:prstGeom prst="rect">
            <a:avLst/>
          </a:prstGeom>
          <a:noFill/>
          <a:ln w="9525">
            <a:noFill/>
            <a:miter lim="800000"/>
            <a:headEnd/>
            <a:tailEnd/>
          </a:ln>
        </p:spPr>
        <p:txBody>
          <a:bodyPr>
            <a:spAutoFit/>
          </a:bodyPr>
          <a:lstStyle/>
          <a:p>
            <a:pPr>
              <a:spcBef>
                <a:spcPct val="50000"/>
              </a:spcBef>
            </a:pPr>
            <a:r>
              <a:rPr lang="en-US" sz="3200" b="1">
                <a:solidFill>
                  <a:schemeClr val="tx2"/>
                </a:solidFill>
              </a:rPr>
              <a:t>Importance of Mission</a:t>
            </a:r>
            <a:endParaRPr lang="en-US" sz="3200" b="1" i="1">
              <a:solidFill>
                <a:schemeClr val="tx2"/>
              </a:solidFill>
            </a:endParaRPr>
          </a:p>
        </p:txBody>
      </p:sp>
      <p:sp>
        <p:nvSpPr>
          <p:cNvPr id="65539" name="Oval 3"/>
          <p:cNvSpPr>
            <a:spLocks noChangeArrowheads="1"/>
          </p:cNvSpPr>
          <p:nvPr/>
        </p:nvSpPr>
        <p:spPr bwMode="auto">
          <a:xfrm>
            <a:off x="990600" y="2971800"/>
            <a:ext cx="2819400" cy="2286000"/>
          </a:xfrm>
          <a:prstGeom prst="ellipse">
            <a:avLst/>
          </a:prstGeom>
          <a:solidFill>
            <a:srgbClr val="E0D4B4"/>
          </a:solidFill>
          <a:ln w="9525">
            <a:solidFill>
              <a:schemeClr val="tx1"/>
            </a:solidFill>
            <a:round/>
            <a:headEnd/>
            <a:tailEnd/>
          </a:ln>
        </p:spPr>
        <p:txBody>
          <a:bodyPr wrap="none" anchor="ctr"/>
          <a:lstStyle/>
          <a:p>
            <a:pPr algn="ctr"/>
            <a:r>
              <a:rPr lang="en-US" sz="2800" b="1">
                <a:solidFill>
                  <a:srgbClr val="800000"/>
                </a:solidFill>
                <a:cs typeface="Arial" pitchFamily="34" charset="0"/>
              </a:rPr>
              <a:t>Mission</a:t>
            </a:r>
          </a:p>
        </p:txBody>
      </p:sp>
      <p:sp>
        <p:nvSpPr>
          <p:cNvPr id="65540" name="Rectangle 4"/>
          <p:cNvSpPr>
            <a:spLocks noChangeArrowheads="1"/>
          </p:cNvSpPr>
          <p:nvPr/>
        </p:nvSpPr>
        <p:spPr bwMode="auto">
          <a:xfrm>
            <a:off x="4648200" y="3429000"/>
            <a:ext cx="2971800" cy="609600"/>
          </a:xfrm>
          <a:prstGeom prst="rect">
            <a:avLst/>
          </a:prstGeom>
          <a:solidFill>
            <a:schemeClr val="accent1"/>
          </a:solidFill>
          <a:ln w="9525">
            <a:solidFill>
              <a:schemeClr val="tx1"/>
            </a:solidFill>
            <a:miter lim="800000"/>
            <a:headEnd/>
            <a:tailEnd/>
          </a:ln>
        </p:spPr>
        <p:txBody>
          <a:bodyPr wrap="none" anchor="ctr"/>
          <a:lstStyle/>
          <a:p>
            <a:pPr algn="ctr"/>
            <a:r>
              <a:rPr lang="en-US" b="1">
                <a:cs typeface="Arial" pitchFamily="34" charset="0"/>
              </a:rPr>
              <a:t>Basis for </a:t>
            </a:r>
          </a:p>
          <a:p>
            <a:pPr algn="ctr"/>
            <a:r>
              <a:rPr lang="en-US" b="1">
                <a:cs typeface="Arial" pitchFamily="34" charset="0"/>
              </a:rPr>
              <a:t>Resource Allocation</a:t>
            </a:r>
          </a:p>
        </p:txBody>
      </p:sp>
      <p:sp>
        <p:nvSpPr>
          <p:cNvPr id="65541" name="Rectangle 5"/>
          <p:cNvSpPr>
            <a:spLocks noChangeArrowheads="1"/>
          </p:cNvSpPr>
          <p:nvPr/>
        </p:nvSpPr>
        <p:spPr bwMode="auto">
          <a:xfrm>
            <a:off x="4716463" y="2133600"/>
            <a:ext cx="3816350" cy="1066800"/>
          </a:xfrm>
          <a:prstGeom prst="rect">
            <a:avLst/>
          </a:prstGeom>
          <a:solidFill>
            <a:schemeClr val="accent1"/>
          </a:solidFill>
          <a:ln w="9525">
            <a:solidFill>
              <a:schemeClr val="tx1"/>
            </a:solidFill>
            <a:miter lim="800000"/>
            <a:headEnd/>
            <a:tailEnd/>
          </a:ln>
        </p:spPr>
        <p:txBody>
          <a:bodyPr wrap="none" anchor="ctr"/>
          <a:lstStyle/>
          <a:p>
            <a:pPr algn="ctr"/>
            <a:r>
              <a:rPr lang="en-US" b="1">
                <a:cs typeface="Arial" pitchFamily="34" charset="0"/>
              </a:rPr>
              <a:t>Unanimity of Purpose – specifies</a:t>
            </a:r>
          </a:p>
          <a:p>
            <a:pPr algn="ctr"/>
            <a:r>
              <a:rPr lang="en-US" b="1">
                <a:cs typeface="Arial" pitchFamily="34" charset="0"/>
              </a:rPr>
              <a:t>organizational purposes which</a:t>
            </a:r>
          </a:p>
          <a:p>
            <a:pPr algn="ctr"/>
            <a:r>
              <a:rPr lang="en-US" b="1">
                <a:cs typeface="Arial" pitchFamily="34" charset="0"/>
              </a:rPr>
              <a:t> translate into objectives</a:t>
            </a:r>
          </a:p>
        </p:txBody>
      </p:sp>
      <p:sp>
        <p:nvSpPr>
          <p:cNvPr id="65542" name="Rectangle 6"/>
          <p:cNvSpPr>
            <a:spLocks noChangeArrowheads="1"/>
          </p:cNvSpPr>
          <p:nvPr/>
        </p:nvSpPr>
        <p:spPr bwMode="auto">
          <a:xfrm>
            <a:off x="4648200" y="4267200"/>
            <a:ext cx="2971800" cy="609600"/>
          </a:xfrm>
          <a:prstGeom prst="rect">
            <a:avLst/>
          </a:prstGeom>
          <a:solidFill>
            <a:schemeClr val="accent1"/>
          </a:solidFill>
          <a:ln w="9525">
            <a:solidFill>
              <a:schemeClr val="tx1"/>
            </a:solidFill>
            <a:miter lim="800000"/>
            <a:headEnd/>
            <a:tailEnd/>
          </a:ln>
        </p:spPr>
        <p:txBody>
          <a:bodyPr wrap="none" anchor="ctr"/>
          <a:lstStyle/>
          <a:p>
            <a:pPr algn="ctr"/>
            <a:r>
              <a:rPr lang="en-US" b="1">
                <a:cs typeface="Arial" pitchFamily="34" charset="0"/>
              </a:rPr>
              <a:t>General tone or </a:t>
            </a:r>
          </a:p>
          <a:p>
            <a:pPr algn="ctr"/>
            <a:r>
              <a:rPr lang="en-US" b="1">
                <a:cs typeface="Arial" pitchFamily="34" charset="0"/>
              </a:rPr>
              <a:t>Organizational Climate</a:t>
            </a:r>
          </a:p>
        </p:txBody>
      </p:sp>
      <p:sp>
        <p:nvSpPr>
          <p:cNvPr id="65543" name="Rectangle 7"/>
          <p:cNvSpPr>
            <a:spLocks noChangeArrowheads="1"/>
          </p:cNvSpPr>
          <p:nvPr/>
        </p:nvSpPr>
        <p:spPr bwMode="auto">
          <a:xfrm>
            <a:off x="4648200" y="5105400"/>
            <a:ext cx="2971800" cy="609600"/>
          </a:xfrm>
          <a:prstGeom prst="rect">
            <a:avLst/>
          </a:prstGeom>
          <a:solidFill>
            <a:schemeClr val="accent1"/>
          </a:solidFill>
          <a:ln w="9525">
            <a:solidFill>
              <a:schemeClr val="tx1"/>
            </a:solidFill>
            <a:miter lim="800000"/>
            <a:headEnd/>
            <a:tailEnd/>
          </a:ln>
        </p:spPr>
        <p:txBody>
          <a:bodyPr wrap="none" anchor="ctr"/>
          <a:lstStyle/>
          <a:p>
            <a:pPr algn="ctr"/>
            <a:r>
              <a:rPr lang="en-US" b="1">
                <a:cs typeface="Arial" pitchFamily="34" charset="0"/>
              </a:rPr>
              <a:t>Focal point for employees</a:t>
            </a:r>
          </a:p>
        </p:txBody>
      </p:sp>
      <p:sp>
        <p:nvSpPr>
          <p:cNvPr id="40968" name="Line 8"/>
          <p:cNvSpPr>
            <a:spLocks noChangeShapeType="1"/>
          </p:cNvSpPr>
          <p:nvPr/>
        </p:nvSpPr>
        <p:spPr bwMode="auto">
          <a:xfrm flipV="1">
            <a:off x="3810000" y="2895600"/>
            <a:ext cx="838200" cy="1219200"/>
          </a:xfrm>
          <a:prstGeom prst="line">
            <a:avLst/>
          </a:prstGeom>
          <a:noFill/>
          <a:ln w="9525">
            <a:solidFill>
              <a:schemeClr val="tx1"/>
            </a:solidFill>
            <a:round/>
            <a:headEnd/>
            <a:tailEnd type="triangle" w="med" len="med"/>
          </a:ln>
        </p:spPr>
        <p:txBody>
          <a:bodyPr/>
          <a:lstStyle/>
          <a:p>
            <a:endParaRPr lang="en-US"/>
          </a:p>
        </p:txBody>
      </p:sp>
      <p:sp>
        <p:nvSpPr>
          <p:cNvPr id="40969" name="Line 9"/>
          <p:cNvSpPr>
            <a:spLocks noChangeShapeType="1"/>
          </p:cNvSpPr>
          <p:nvPr/>
        </p:nvSpPr>
        <p:spPr bwMode="auto">
          <a:xfrm flipV="1">
            <a:off x="3810000" y="3733800"/>
            <a:ext cx="838200" cy="381000"/>
          </a:xfrm>
          <a:prstGeom prst="line">
            <a:avLst/>
          </a:prstGeom>
          <a:noFill/>
          <a:ln w="9525">
            <a:solidFill>
              <a:schemeClr val="tx1"/>
            </a:solidFill>
            <a:round/>
            <a:headEnd/>
            <a:tailEnd type="triangle" w="med" len="med"/>
          </a:ln>
        </p:spPr>
        <p:txBody>
          <a:bodyPr/>
          <a:lstStyle/>
          <a:p>
            <a:endParaRPr lang="en-US"/>
          </a:p>
        </p:txBody>
      </p:sp>
      <p:sp>
        <p:nvSpPr>
          <p:cNvPr id="40970" name="Line 10"/>
          <p:cNvSpPr>
            <a:spLocks noChangeShapeType="1"/>
          </p:cNvSpPr>
          <p:nvPr/>
        </p:nvSpPr>
        <p:spPr bwMode="auto">
          <a:xfrm>
            <a:off x="3810000" y="4114800"/>
            <a:ext cx="838200" cy="457200"/>
          </a:xfrm>
          <a:prstGeom prst="line">
            <a:avLst/>
          </a:prstGeom>
          <a:noFill/>
          <a:ln w="9525">
            <a:solidFill>
              <a:schemeClr val="tx1"/>
            </a:solidFill>
            <a:round/>
            <a:headEnd/>
            <a:tailEnd type="triangle" w="med" len="med"/>
          </a:ln>
        </p:spPr>
        <p:txBody>
          <a:bodyPr/>
          <a:lstStyle/>
          <a:p>
            <a:endParaRPr lang="en-US"/>
          </a:p>
        </p:txBody>
      </p:sp>
      <p:sp>
        <p:nvSpPr>
          <p:cNvPr id="40971" name="Line 11"/>
          <p:cNvSpPr>
            <a:spLocks noChangeShapeType="1"/>
          </p:cNvSpPr>
          <p:nvPr/>
        </p:nvSpPr>
        <p:spPr bwMode="auto">
          <a:xfrm>
            <a:off x="3810000" y="4114800"/>
            <a:ext cx="838200" cy="1295400"/>
          </a:xfrm>
          <a:prstGeom prst="line">
            <a:avLst/>
          </a:prstGeom>
          <a:noFill/>
          <a:ln w="9525">
            <a:solidFill>
              <a:schemeClr val="tx1"/>
            </a:solidFill>
            <a:round/>
            <a:headEnd/>
            <a:tailEnd type="triangle" w="med" len="med"/>
          </a:ln>
        </p:spPr>
        <p:txBody>
          <a:bodyPr/>
          <a:lstStyle/>
          <a:p>
            <a:endParaRPr lang="en-US"/>
          </a:p>
        </p:txBody>
      </p:sp>
      <p:sp>
        <p:nvSpPr>
          <p:cNvPr id="40972" name="Text Box 12"/>
          <p:cNvSpPr txBox="1">
            <a:spLocks noChangeArrowheads="1"/>
          </p:cNvSpPr>
          <p:nvPr/>
        </p:nvSpPr>
        <p:spPr bwMode="auto">
          <a:xfrm>
            <a:off x="762000" y="1447800"/>
            <a:ext cx="6400800" cy="519113"/>
          </a:xfrm>
          <a:prstGeom prst="rect">
            <a:avLst/>
          </a:prstGeom>
          <a:noFill/>
          <a:ln w="9525">
            <a:noFill/>
            <a:miter lim="800000"/>
            <a:headEnd/>
            <a:tailEnd/>
          </a:ln>
        </p:spPr>
        <p:txBody>
          <a:bodyPr>
            <a:spAutoFit/>
          </a:bodyPr>
          <a:lstStyle/>
          <a:p>
            <a:pPr>
              <a:spcBef>
                <a:spcPct val="50000"/>
              </a:spcBef>
            </a:pPr>
            <a:r>
              <a:rPr lang="en-US" sz="2800" b="1">
                <a:cs typeface="Arial" pitchFamily="34" charset="0"/>
              </a:rPr>
              <a:t>Benefits from a strong mission</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5539"/>
                                        </p:tgtEl>
                                        <p:attrNameLst>
                                          <p:attrName>style.visibility</p:attrName>
                                        </p:attrNameLst>
                                      </p:cBhvr>
                                      <p:to>
                                        <p:strVal val="visible"/>
                                      </p:to>
                                    </p:set>
                                    <p:animEffect transition="in" filter="blinds(horizontal)">
                                      <p:cBhvr>
                                        <p:cTn id="7" dur="500"/>
                                        <p:tgtEl>
                                          <p:spTgt spid="65539"/>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5541"/>
                                        </p:tgtEl>
                                        <p:attrNameLst>
                                          <p:attrName>style.visibility</p:attrName>
                                        </p:attrNameLst>
                                      </p:cBhvr>
                                      <p:to>
                                        <p:strVal val="visible"/>
                                      </p:to>
                                    </p:set>
                                    <p:animEffect transition="in" filter="wipe(down)">
                                      <p:cBhvr>
                                        <p:cTn id="11" dur="500"/>
                                        <p:tgtEl>
                                          <p:spTgt spid="65541"/>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5540"/>
                                        </p:tgtEl>
                                        <p:attrNameLst>
                                          <p:attrName>style.visibility</p:attrName>
                                        </p:attrNameLst>
                                      </p:cBhvr>
                                      <p:to>
                                        <p:strVal val="visible"/>
                                      </p:to>
                                    </p:set>
                                    <p:animEffect transition="in" filter="wipe(down)">
                                      <p:cBhvr>
                                        <p:cTn id="15" dur="500"/>
                                        <p:tgtEl>
                                          <p:spTgt spid="65540"/>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5542"/>
                                        </p:tgtEl>
                                        <p:attrNameLst>
                                          <p:attrName>style.visibility</p:attrName>
                                        </p:attrNameLst>
                                      </p:cBhvr>
                                      <p:to>
                                        <p:strVal val="visible"/>
                                      </p:to>
                                    </p:set>
                                    <p:animEffect transition="in" filter="wipe(down)">
                                      <p:cBhvr>
                                        <p:cTn id="19" dur="500"/>
                                        <p:tgtEl>
                                          <p:spTgt spid="65542"/>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5543"/>
                                        </p:tgtEl>
                                        <p:attrNameLst>
                                          <p:attrName>style.visibility</p:attrName>
                                        </p:attrNameLst>
                                      </p:cBhvr>
                                      <p:to>
                                        <p:strVal val="visible"/>
                                      </p:to>
                                    </p:set>
                                    <p:animEffect transition="in" filter="wipe(down)">
                                      <p:cBhvr>
                                        <p:cTn id="23" dur="500"/>
                                        <p:tgtEl>
                                          <p:spTgt spid="655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animBg="1"/>
      <p:bldP spid="65540" grpId="0" animBg="1"/>
      <p:bldP spid="65541" grpId="0" animBg="1"/>
      <p:bldP spid="65542" grpId="0" animBg="1"/>
      <p:bldP spid="6554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nl-NL" smtClean="0"/>
              <a:t>Resolution of Divergent Views</a:t>
            </a:r>
            <a:endParaRPr lang="en-US" smtClean="0"/>
          </a:p>
        </p:txBody>
      </p:sp>
      <p:sp>
        <p:nvSpPr>
          <p:cNvPr id="41987" name="Rectangle 3"/>
          <p:cNvSpPr>
            <a:spLocks noGrp="1" noChangeArrowheads="1"/>
          </p:cNvSpPr>
          <p:nvPr>
            <p:ph type="body" idx="1"/>
          </p:nvPr>
        </p:nvSpPr>
        <p:spPr/>
        <p:txBody>
          <a:bodyPr/>
          <a:lstStyle/>
          <a:p>
            <a:pPr eaLnBrk="1" hangingPunct="1"/>
            <a:r>
              <a:rPr lang="nl-NL" smtClean="0"/>
              <a:t>Failure to develop a compehensive vision and mission  amounts to loss of portraying itself favorbale in eyes of stakeholders</a:t>
            </a:r>
          </a:p>
          <a:p>
            <a:pPr lvl="1" eaLnBrk="1" hangingPunct="1"/>
            <a:r>
              <a:rPr lang="nl-NL" smtClean="0"/>
              <a:t>Effective way of communication with external and internal stakeholders</a:t>
            </a:r>
          </a:p>
          <a:p>
            <a:pPr lvl="1" eaLnBrk="1" hangingPunct="1"/>
            <a:r>
              <a:rPr lang="nl-NL" smtClean="0"/>
              <a:t>Help resolve divergent opinions among managers</a:t>
            </a:r>
            <a:endParaRPr lang="en-US" smtClean="0"/>
          </a:p>
          <a:p>
            <a:pPr lvl="1" eaLnBrk="1" hangingPunct="1"/>
            <a:r>
              <a:rPr lang="en-US" smtClean="0"/>
              <a:t>Profitability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Documents"/>
          <p:cNvSpPr>
            <a:spLocks noEditPoints="1" noChangeArrowheads="1"/>
          </p:cNvSpPr>
          <p:nvPr/>
        </p:nvSpPr>
        <p:spPr bwMode="auto">
          <a:xfrm>
            <a:off x="2895600" y="457200"/>
            <a:ext cx="5486400" cy="5943600"/>
          </a:xfrm>
          <a:custGeom>
            <a:avLst/>
            <a:gdLst>
              <a:gd name="T0" fmla="*/ 0 w 21600"/>
              <a:gd name="T1" fmla="*/ 212006836 h 21600"/>
              <a:gd name="T2" fmla="*/ 223741488 w 21600"/>
              <a:gd name="T3" fmla="*/ 0 h 21600"/>
              <a:gd name="T4" fmla="*/ 1396964948 w 21600"/>
              <a:gd name="T5" fmla="*/ 1425593923 h 21600"/>
              <a:gd name="T6" fmla="*/ 1287352264 w 21600"/>
              <a:gd name="T7" fmla="*/ 1530537262 h 21600"/>
              <a:gd name="T8" fmla="*/ 1177804096 w 21600"/>
              <a:gd name="T9" fmla="*/ 1637600759 h 21600"/>
              <a:gd name="T10" fmla="*/ 1287352264 w 21600"/>
              <a:gd name="T11" fmla="*/ 108123440 h 21600"/>
              <a:gd name="T12" fmla="*/ 1177804096 w 21600"/>
              <a:gd name="T13" fmla="*/ 212006836 h 21600"/>
              <a:gd name="T14" fmla="*/ 106128820 w 21600"/>
              <a:gd name="T15" fmla="*/ 108123440 h 21600"/>
              <a:gd name="T16" fmla="*/ 1393545600 w 21600"/>
              <a:gd name="T17" fmla="*/ 0 h 21600"/>
              <a:gd name="T18" fmla="*/ 696772800 w 21600"/>
              <a:gd name="T19" fmla="*/ 0 h 21600"/>
              <a:gd name="T20" fmla="*/ 0 w 21600"/>
              <a:gd name="T21" fmla="*/ 817740300 h 21600"/>
              <a:gd name="T22" fmla="*/ 1393545600 w 21600"/>
              <a:gd name="T23" fmla="*/ 81774030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buClr>
                <a:srgbClr val="800000"/>
              </a:buClr>
              <a:buFont typeface="Wingdings" pitchFamily="2" charset="2"/>
              <a:buChar char="ü"/>
              <a:defRPr/>
            </a:pPr>
            <a:r>
              <a:rPr lang="en-US" sz="2000" b="1">
                <a:latin typeface="Arial" charset="0"/>
                <a:cs typeface="Arial" charset="0"/>
              </a:rPr>
              <a:t>Broad in scope</a:t>
            </a: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Generate strategic alternatives</a:t>
            </a: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Reconciles interests among diverse stakeholders</a:t>
            </a: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Finely balanced between specificity &amp; generality</a:t>
            </a:r>
          </a:p>
          <a:p>
            <a:pPr>
              <a:buClr>
                <a:srgbClr val="800000"/>
              </a:buClr>
              <a:buFont typeface="Wingdings" pitchFamily="2" charset="2"/>
              <a:buChar char="ü"/>
              <a:defRPr/>
            </a:pPr>
            <a:endParaRPr lang="en-US" sz="2000" b="1">
              <a:latin typeface="Arial" charset="0"/>
              <a:cs typeface="Arial" charset="0"/>
            </a:endParaRPr>
          </a:p>
        </p:txBody>
      </p:sp>
      <p:sp>
        <p:nvSpPr>
          <p:cNvPr id="43011" name="Text Box 3"/>
          <p:cNvSpPr txBox="1">
            <a:spLocks noChangeArrowheads="1"/>
          </p:cNvSpPr>
          <p:nvPr/>
        </p:nvSpPr>
        <p:spPr bwMode="auto">
          <a:xfrm>
            <a:off x="381000" y="304800"/>
            <a:ext cx="3352800" cy="519113"/>
          </a:xfrm>
          <a:prstGeom prst="rect">
            <a:avLst/>
          </a:prstGeom>
          <a:noFill/>
          <a:ln w="9525">
            <a:noFill/>
            <a:miter lim="800000"/>
            <a:headEnd/>
            <a:tailEnd/>
          </a:ln>
        </p:spPr>
        <p:txBody>
          <a:bodyPr>
            <a:spAutoFit/>
          </a:bodyPr>
          <a:lstStyle/>
          <a:p>
            <a:pPr>
              <a:spcBef>
                <a:spcPct val="50000"/>
              </a:spcBef>
            </a:pPr>
            <a:r>
              <a:rPr lang="en-US" sz="2800" b="1">
                <a:solidFill>
                  <a:schemeClr val="tx2"/>
                </a:solidFill>
                <a:cs typeface="Arial" pitchFamily="34" charset="0"/>
              </a:rPr>
              <a:t>Effective Missions</a:t>
            </a:r>
          </a:p>
        </p:txBody>
      </p:sp>
      <p:sp>
        <p:nvSpPr>
          <p:cNvPr id="43012" name="Picture 4" descr="q3c_22bv[1]"/>
          <p:cNvSpPr>
            <a:spLocks noChangeAspect="1" noChangeArrowheads="1"/>
          </p:cNvSpPr>
          <p:nvPr/>
        </p:nvSpPr>
        <p:spPr bwMode="auto">
          <a:xfrm>
            <a:off x="609600" y="2514600"/>
            <a:ext cx="2114550" cy="1414463"/>
          </a:xfrm>
          <a:prstGeom prst="rect">
            <a:avLst/>
          </a:prstGeom>
          <a:noFill/>
          <a:ln w="9525">
            <a:noFill/>
            <a:miter lim="800000"/>
            <a:headEnd/>
            <a:tailEnd/>
          </a:ln>
        </p:spPr>
        <p:txBody>
          <a:bodyPr/>
          <a:lstStyle/>
          <a:p>
            <a:endParaRPr lang="en-US"/>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box(in)">
                                      <p:cBhvr>
                                        <p:cTn id="7" dur="500"/>
                                        <p:tgtEl>
                                          <p:spTgt spid="675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Documents"/>
          <p:cNvSpPr>
            <a:spLocks noEditPoints="1" noChangeArrowheads="1"/>
          </p:cNvSpPr>
          <p:nvPr/>
        </p:nvSpPr>
        <p:spPr bwMode="auto">
          <a:xfrm>
            <a:off x="2895600" y="457200"/>
            <a:ext cx="5486400" cy="5943600"/>
          </a:xfrm>
          <a:custGeom>
            <a:avLst/>
            <a:gdLst>
              <a:gd name="T0" fmla="*/ 0 w 21600"/>
              <a:gd name="T1" fmla="*/ 212006836 h 21600"/>
              <a:gd name="T2" fmla="*/ 223741488 w 21600"/>
              <a:gd name="T3" fmla="*/ 0 h 21600"/>
              <a:gd name="T4" fmla="*/ 1396964948 w 21600"/>
              <a:gd name="T5" fmla="*/ 1425593923 h 21600"/>
              <a:gd name="T6" fmla="*/ 1287352264 w 21600"/>
              <a:gd name="T7" fmla="*/ 1530537262 h 21600"/>
              <a:gd name="T8" fmla="*/ 1177804096 w 21600"/>
              <a:gd name="T9" fmla="*/ 1637600759 h 21600"/>
              <a:gd name="T10" fmla="*/ 1287352264 w 21600"/>
              <a:gd name="T11" fmla="*/ 108123440 h 21600"/>
              <a:gd name="T12" fmla="*/ 1177804096 w 21600"/>
              <a:gd name="T13" fmla="*/ 212006836 h 21600"/>
              <a:gd name="T14" fmla="*/ 106128820 w 21600"/>
              <a:gd name="T15" fmla="*/ 108123440 h 21600"/>
              <a:gd name="T16" fmla="*/ 1393545600 w 21600"/>
              <a:gd name="T17" fmla="*/ 0 h 21600"/>
              <a:gd name="T18" fmla="*/ 696772800 w 21600"/>
              <a:gd name="T19" fmla="*/ 0 h 21600"/>
              <a:gd name="T20" fmla="*/ 0 w 21600"/>
              <a:gd name="T21" fmla="*/ 817740300 h 21600"/>
              <a:gd name="T22" fmla="*/ 1393545600 w 21600"/>
              <a:gd name="T23" fmla="*/ 81774030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Arouse positive feelings &amp; emotions</a:t>
            </a: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Generate favorable impression of the firm</a:t>
            </a:r>
          </a:p>
          <a:p>
            <a:pPr>
              <a:buClr>
                <a:srgbClr val="800000"/>
              </a:buClr>
              <a:buFont typeface="Wingdings" pitchFamily="2" charset="2"/>
              <a:buChar char="ü"/>
              <a:defRPr/>
            </a:pPr>
            <a:endParaRPr lang="en-US" sz="2000" b="1">
              <a:latin typeface="Arial" charset="0"/>
              <a:cs typeface="Arial" charset="0"/>
            </a:endParaRPr>
          </a:p>
        </p:txBody>
      </p:sp>
      <p:sp>
        <p:nvSpPr>
          <p:cNvPr id="44035" name="Text Box 3"/>
          <p:cNvSpPr txBox="1">
            <a:spLocks noChangeArrowheads="1"/>
          </p:cNvSpPr>
          <p:nvPr/>
        </p:nvSpPr>
        <p:spPr bwMode="auto">
          <a:xfrm>
            <a:off x="457200" y="304800"/>
            <a:ext cx="3352800" cy="519113"/>
          </a:xfrm>
          <a:prstGeom prst="rect">
            <a:avLst/>
          </a:prstGeom>
          <a:noFill/>
          <a:ln w="9525">
            <a:noFill/>
            <a:miter lim="800000"/>
            <a:headEnd/>
            <a:tailEnd/>
          </a:ln>
        </p:spPr>
        <p:txBody>
          <a:bodyPr>
            <a:spAutoFit/>
          </a:bodyPr>
          <a:lstStyle/>
          <a:p>
            <a:pPr>
              <a:spcBef>
                <a:spcPct val="50000"/>
              </a:spcBef>
            </a:pPr>
            <a:r>
              <a:rPr lang="en-US" sz="2800" b="1">
                <a:solidFill>
                  <a:schemeClr val="tx2"/>
                </a:solidFill>
                <a:cs typeface="Arial" pitchFamily="34" charset="0"/>
              </a:rPr>
              <a:t>Effective Missions</a:t>
            </a:r>
          </a:p>
        </p:txBody>
      </p:sp>
      <p:pic>
        <p:nvPicPr>
          <p:cNvPr id="44036" name="Picture 4" descr="td1ft12r[1]"/>
          <p:cNvPicPr>
            <a:picLocks noChangeAspect="1" noChangeArrowheads="1"/>
          </p:cNvPicPr>
          <p:nvPr/>
        </p:nvPicPr>
        <p:blipFill>
          <a:blip r:embed="rId3"/>
          <a:srcRect/>
          <a:stretch>
            <a:fillRect/>
          </a:stretch>
        </p:blipFill>
        <p:spPr bwMode="auto">
          <a:xfrm>
            <a:off x="685800" y="2438400"/>
            <a:ext cx="2144713" cy="1939925"/>
          </a:xfrm>
          <a:prstGeom prst="rect">
            <a:avLst/>
          </a:prstGeom>
          <a:noFill/>
          <a:ln w="9525">
            <a:noFill/>
            <a:miter lim="800000"/>
            <a:headEnd/>
            <a:tailEnd/>
          </a:ln>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blinds(horizontal)">
                                      <p:cBhvr>
                                        <p:cTn id="7" dur="500"/>
                                        <p:tgtEl>
                                          <p:spTgt spid="69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Documents"/>
          <p:cNvSpPr>
            <a:spLocks noEditPoints="1" noChangeArrowheads="1"/>
          </p:cNvSpPr>
          <p:nvPr/>
        </p:nvSpPr>
        <p:spPr bwMode="auto">
          <a:xfrm>
            <a:off x="2895600" y="457200"/>
            <a:ext cx="5486400" cy="5943600"/>
          </a:xfrm>
          <a:custGeom>
            <a:avLst/>
            <a:gdLst>
              <a:gd name="T0" fmla="*/ 0 w 21600"/>
              <a:gd name="T1" fmla="*/ 212006836 h 21600"/>
              <a:gd name="T2" fmla="*/ 223741488 w 21600"/>
              <a:gd name="T3" fmla="*/ 0 h 21600"/>
              <a:gd name="T4" fmla="*/ 1396964948 w 21600"/>
              <a:gd name="T5" fmla="*/ 1425593923 h 21600"/>
              <a:gd name="T6" fmla="*/ 1287352264 w 21600"/>
              <a:gd name="T7" fmla="*/ 1530537262 h 21600"/>
              <a:gd name="T8" fmla="*/ 1177804096 w 21600"/>
              <a:gd name="T9" fmla="*/ 1637600759 h 21600"/>
              <a:gd name="T10" fmla="*/ 1287352264 w 21600"/>
              <a:gd name="T11" fmla="*/ 108123440 h 21600"/>
              <a:gd name="T12" fmla="*/ 1177804096 w 21600"/>
              <a:gd name="T13" fmla="*/ 212006836 h 21600"/>
              <a:gd name="T14" fmla="*/ 106128820 w 21600"/>
              <a:gd name="T15" fmla="*/ 108123440 h 21600"/>
              <a:gd name="T16" fmla="*/ 1393545600 w 21600"/>
              <a:gd name="T17" fmla="*/ 0 h 21600"/>
              <a:gd name="T18" fmla="*/ 696772800 w 21600"/>
              <a:gd name="T19" fmla="*/ 0 h 21600"/>
              <a:gd name="T20" fmla="*/ 0 w 21600"/>
              <a:gd name="T21" fmla="*/ 817740300 h 21600"/>
              <a:gd name="T22" fmla="*/ 1393545600 w 21600"/>
              <a:gd name="T23" fmla="*/ 81774030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1"/>
          </a:solidFill>
          <a:ln w="9525">
            <a:solidFill>
              <a:srgbClr val="000000"/>
            </a:solidFill>
            <a:miter lim="800000"/>
            <a:headEnd/>
            <a:tailEnd/>
          </a:ln>
          <a:effectLst>
            <a:outerShdw dist="107763" dir="2700000" algn="ctr" rotWithShape="0">
              <a:srgbClr val="808080"/>
            </a:outerShdw>
          </a:effectLst>
        </p:spPr>
        <p:txBody>
          <a:bodyPr/>
          <a:lstStyle/>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Reflect future growth</a:t>
            </a: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Provide criteria for strategy selection</a:t>
            </a: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Basis for generating &amp; evaluating strategic options</a:t>
            </a:r>
          </a:p>
          <a:p>
            <a:pPr>
              <a:buClr>
                <a:srgbClr val="800000"/>
              </a:buClr>
              <a:buFont typeface="Wingdings" pitchFamily="2" charset="2"/>
              <a:buChar char="ü"/>
              <a:defRPr/>
            </a:pPr>
            <a:endParaRPr lang="en-US" sz="2000" b="1">
              <a:latin typeface="Arial" charset="0"/>
              <a:cs typeface="Arial" charset="0"/>
            </a:endParaRPr>
          </a:p>
          <a:p>
            <a:pPr>
              <a:buClr>
                <a:srgbClr val="800000"/>
              </a:buClr>
              <a:buFont typeface="Wingdings" pitchFamily="2" charset="2"/>
              <a:buChar char="ü"/>
              <a:defRPr/>
            </a:pPr>
            <a:r>
              <a:rPr lang="en-US" sz="2000" b="1">
                <a:latin typeface="Arial" charset="0"/>
                <a:cs typeface="Arial" charset="0"/>
              </a:rPr>
              <a:t>Are dynamic in nature</a:t>
            </a:r>
          </a:p>
        </p:txBody>
      </p:sp>
      <p:sp>
        <p:nvSpPr>
          <p:cNvPr id="45059" name="Text Box 3"/>
          <p:cNvSpPr txBox="1">
            <a:spLocks noChangeArrowheads="1"/>
          </p:cNvSpPr>
          <p:nvPr/>
        </p:nvSpPr>
        <p:spPr bwMode="auto">
          <a:xfrm>
            <a:off x="457200" y="304800"/>
            <a:ext cx="3352800" cy="519113"/>
          </a:xfrm>
          <a:prstGeom prst="rect">
            <a:avLst/>
          </a:prstGeom>
          <a:noFill/>
          <a:ln w="9525">
            <a:noFill/>
            <a:miter lim="800000"/>
            <a:headEnd/>
            <a:tailEnd/>
          </a:ln>
        </p:spPr>
        <p:txBody>
          <a:bodyPr>
            <a:spAutoFit/>
          </a:bodyPr>
          <a:lstStyle/>
          <a:p>
            <a:pPr>
              <a:spcBef>
                <a:spcPct val="50000"/>
              </a:spcBef>
            </a:pPr>
            <a:r>
              <a:rPr lang="en-US" sz="2800" b="1">
                <a:solidFill>
                  <a:schemeClr val="tx2"/>
                </a:solidFill>
                <a:cs typeface="Arial" pitchFamily="34" charset="0"/>
              </a:rPr>
              <a:t>Effective Missions</a:t>
            </a:r>
          </a:p>
        </p:txBody>
      </p:sp>
      <p:pic>
        <p:nvPicPr>
          <p:cNvPr id="45060" name="Picture 4" descr="prv_ygjw[1]"/>
          <p:cNvPicPr>
            <a:picLocks noGrp="1" noChangeAspect="1" noChangeArrowheads="1" noCrop="1"/>
          </p:cNvPicPr>
          <p:nvPr>
            <p:ph/>
          </p:nvPr>
        </p:nvPicPr>
        <p:blipFill>
          <a:blip r:embed="rId3"/>
          <a:srcRect/>
          <a:stretch>
            <a:fillRect/>
          </a:stretch>
        </p:blipFill>
        <p:spPr>
          <a:xfrm>
            <a:off x="1219200" y="2435225"/>
            <a:ext cx="1423988" cy="1903413"/>
          </a:xfrm>
          <a:noFill/>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1682"/>
                                        </p:tgtEl>
                                        <p:attrNameLst>
                                          <p:attrName>style.visibility</p:attrName>
                                        </p:attrNameLst>
                                      </p:cBhvr>
                                      <p:to>
                                        <p:strVal val="visible"/>
                                      </p:to>
                                    </p:set>
                                    <p:animEffect transition="in" filter="blinds(horizontal)">
                                      <p:cBhvr>
                                        <p:cTn id="7" dur="500"/>
                                        <p:tgtEl>
                                          <p:spTgt spid="71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609600" y="1752600"/>
            <a:ext cx="8229600" cy="838200"/>
          </a:xfrm>
          <a:noFill/>
        </p:spPr>
        <p:txBody>
          <a:bodyPr>
            <a:normAutofit lnSpcReduction="10000"/>
          </a:bodyPr>
          <a:lstStyle/>
          <a:p>
            <a:pPr eaLnBrk="1" hangingPunct="1">
              <a:lnSpc>
                <a:spcPct val="90000"/>
              </a:lnSpc>
              <a:buFontTx/>
              <a:buNone/>
            </a:pPr>
            <a:r>
              <a:rPr lang="en-US" sz="2800" smtClean="0"/>
              <a:t/>
            </a:r>
            <a:br>
              <a:rPr lang="en-US" sz="2800" smtClean="0"/>
            </a:br>
            <a:endParaRPr lang="en-US" sz="2800" b="1" smtClean="0"/>
          </a:p>
        </p:txBody>
      </p:sp>
      <p:sp>
        <p:nvSpPr>
          <p:cNvPr id="86019" name="AutoShape 3"/>
          <p:cNvSpPr>
            <a:spLocks noChangeArrowheads="1"/>
          </p:cNvSpPr>
          <p:nvPr/>
        </p:nvSpPr>
        <p:spPr bwMode="auto">
          <a:xfrm>
            <a:off x="2438400" y="2438400"/>
            <a:ext cx="3124200" cy="1524000"/>
          </a:xfrm>
          <a:prstGeom prst="octagon">
            <a:avLst>
              <a:gd name="adj" fmla="val 29287"/>
            </a:avLst>
          </a:prstGeom>
          <a:solidFill>
            <a:schemeClr val="tx2"/>
          </a:solidFill>
          <a:ln w="9525">
            <a:solidFill>
              <a:schemeClr val="tx1"/>
            </a:solidFill>
            <a:miter lim="800000"/>
            <a:headEnd/>
            <a:tailEnd/>
          </a:ln>
        </p:spPr>
        <p:txBody>
          <a:bodyPr wrap="none" anchor="ctr"/>
          <a:lstStyle/>
          <a:p>
            <a:pPr algn="ctr"/>
            <a:r>
              <a:rPr lang="en-US" sz="2400" b="1">
                <a:solidFill>
                  <a:srgbClr val="FFFFCC"/>
                </a:solidFill>
                <a:cs typeface="Arial" pitchFamily="34" charset="0"/>
              </a:rPr>
              <a:t>Mission</a:t>
            </a:r>
            <a:br>
              <a:rPr lang="en-US" sz="2400" b="1">
                <a:solidFill>
                  <a:srgbClr val="FFFFCC"/>
                </a:solidFill>
                <a:cs typeface="Arial" pitchFamily="34" charset="0"/>
              </a:rPr>
            </a:br>
            <a:r>
              <a:rPr lang="en-US" sz="2400" b="1">
                <a:solidFill>
                  <a:srgbClr val="FFFFCC"/>
                </a:solidFill>
                <a:cs typeface="Arial" pitchFamily="34" charset="0"/>
              </a:rPr>
              <a:t> Elements</a:t>
            </a:r>
          </a:p>
        </p:txBody>
      </p:sp>
      <p:sp>
        <p:nvSpPr>
          <p:cNvPr id="86020" name="Oval 4"/>
          <p:cNvSpPr>
            <a:spLocks noChangeArrowheads="1"/>
          </p:cNvSpPr>
          <p:nvPr/>
        </p:nvSpPr>
        <p:spPr bwMode="auto">
          <a:xfrm>
            <a:off x="762000" y="7620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Customers</a:t>
            </a:r>
          </a:p>
        </p:txBody>
      </p:sp>
      <p:sp>
        <p:nvSpPr>
          <p:cNvPr id="86021" name="Oval 5"/>
          <p:cNvSpPr>
            <a:spLocks noChangeArrowheads="1"/>
          </p:cNvSpPr>
          <p:nvPr/>
        </p:nvSpPr>
        <p:spPr bwMode="auto">
          <a:xfrm>
            <a:off x="4495800" y="6096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Markets</a:t>
            </a:r>
          </a:p>
        </p:txBody>
      </p:sp>
      <p:sp>
        <p:nvSpPr>
          <p:cNvPr id="86022" name="Oval 6"/>
          <p:cNvSpPr>
            <a:spLocks noChangeArrowheads="1"/>
          </p:cNvSpPr>
          <p:nvPr/>
        </p:nvSpPr>
        <p:spPr bwMode="auto">
          <a:xfrm>
            <a:off x="457200" y="25146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Employees</a:t>
            </a:r>
          </a:p>
        </p:txBody>
      </p:sp>
      <p:sp>
        <p:nvSpPr>
          <p:cNvPr id="86023" name="Oval 7"/>
          <p:cNvSpPr>
            <a:spLocks noChangeArrowheads="1"/>
          </p:cNvSpPr>
          <p:nvPr/>
        </p:nvSpPr>
        <p:spPr bwMode="auto">
          <a:xfrm>
            <a:off x="533400" y="42672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Public</a:t>
            </a:r>
          </a:p>
          <a:p>
            <a:pPr algn="ctr"/>
            <a:r>
              <a:rPr lang="en-US" b="1">
                <a:solidFill>
                  <a:srgbClr val="FFFFCC"/>
                </a:solidFill>
                <a:cs typeface="Arial" pitchFamily="34" charset="0"/>
              </a:rPr>
              <a:t>Image </a:t>
            </a:r>
          </a:p>
          <a:p>
            <a:pPr algn="ctr"/>
            <a:r>
              <a:rPr lang="en-US" b="1">
                <a:solidFill>
                  <a:srgbClr val="FFFFCC"/>
                </a:solidFill>
                <a:cs typeface="Arial" pitchFamily="34" charset="0"/>
              </a:rPr>
              <a:t>response to </a:t>
            </a:r>
          </a:p>
          <a:p>
            <a:pPr algn="ctr"/>
            <a:r>
              <a:rPr lang="en-US" b="1">
                <a:solidFill>
                  <a:srgbClr val="FFFFCC"/>
                </a:solidFill>
                <a:cs typeface="Arial" pitchFamily="34" charset="0"/>
              </a:rPr>
              <a:t>envrnmnt</a:t>
            </a:r>
          </a:p>
        </p:txBody>
      </p:sp>
      <p:sp>
        <p:nvSpPr>
          <p:cNvPr id="86024" name="Oval 8"/>
          <p:cNvSpPr>
            <a:spLocks noChangeArrowheads="1"/>
          </p:cNvSpPr>
          <p:nvPr/>
        </p:nvSpPr>
        <p:spPr bwMode="auto">
          <a:xfrm>
            <a:off x="2362200" y="46482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Self-Concept</a:t>
            </a:r>
          </a:p>
        </p:txBody>
      </p:sp>
      <p:sp>
        <p:nvSpPr>
          <p:cNvPr id="86025" name="Oval 9"/>
          <p:cNvSpPr>
            <a:spLocks noChangeArrowheads="1"/>
          </p:cNvSpPr>
          <p:nvPr/>
        </p:nvSpPr>
        <p:spPr bwMode="auto">
          <a:xfrm>
            <a:off x="4267200" y="45720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Philosophy – </a:t>
            </a:r>
          </a:p>
          <a:p>
            <a:pPr algn="ctr"/>
            <a:r>
              <a:rPr lang="en-US" b="1">
                <a:solidFill>
                  <a:srgbClr val="FFFFCC"/>
                </a:solidFill>
                <a:cs typeface="Arial" pitchFamily="34" charset="0"/>
              </a:rPr>
              <a:t>basic beliefs</a:t>
            </a:r>
          </a:p>
        </p:txBody>
      </p:sp>
      <p:sp>
        <p:nvSpPr>
          <p:cNvPr id="86026" name="Oval 10"/>
          <p:cNvSpPr>
            <a:spLocks noChangeArrowheads="1"/>
          </p:cNvSpPr>
          <p:nvPr/>
        </p:nvSpPr>
        <p:spPr bwMode="auto">
          <a:xfrm>
            <a:off x="5867400" y="36576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Survival</a:t>
            </a:r>
          </a:p>
          <a:p>
            <a:pPr algn="ctr"/>
            <a:r>
              <a:rPr lang="en-US" b="1">
                <a:solidFill>
                  <a:srgbClr val="FFFFCC"/>
                </a:solidFill>
                <a:cs typeface="Arial" pitchFamily="34" charset="0"/>
              </a:rPr>
              <a:t>Growth</a:t>
            </a:r>
          </a:p>
          <a:p>
            <a:pPr algn="ctr"/>
            <a:r>
              <a:rPr lang="en-US" b="1">
                <a:solidFill>
                  <a:srgbClr val="FFFFCC"/>
                </a:solidFill>
                <a:cs typeface="Arial" pitchFamily="34" charset="0"/>
              </a:rPr>
              <a:t>Profit</a:t>
            </a:r>
          </a:p>
        </p:txBody>
      </p:sp>
      <p:sp>
        <p:nvSpPr>
          <p:cNvPr id="86027" name="Oval 11"/>
          <p:cNvSpPr>
            <a:spLocks noChangeArrowheads="1"/>
          </p:cNvSpPr>
          <p:nvPr/>
        </p:nvSpPr>
        <p:spPr bwMode="auto">
          <a:xfrm>
            <a:off x="2590800" y="5334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Products</a:t>
            </a:r>
            <a:br>
              <a:rPr lang="en-US" b="1">
                <a:solidFill>
                  <a:srgbClr val="FFFFCC"/>
                </a:solidFill>
                <a:cs typeface="Arial" pitchFamily="34" charset="0"/>
              </a:rPr>
            </a:br>
            <a:r>
              <a:rPr lang="en-US" b="1">
                <a:solidFill>
                  <a:srgbClr val="FFFFCC"/>
                </a:solidFill>
                <a:cs typeface="Arial" pitchFamily="34" charset="0"/>
              </a:rPr>
              <a:t>Services</a:t>
            </a:r>
          </a:p>
        </p:txBody>
      </p:sp>
      <p:sp>
        <p:nvSpPr>
          <p:cNvPr id="86028" name="Oval 12"/>
          <p:cNvSpPr>
            <a:spLocks noChangeArrowheads="1"/>
          </p:cNvSpPr>
          <p:nvPr/>
        </p:nvSpPr>
        <p:spPr bwMode="auto">
          <a:xfrm>
            <a:off x="5867400" y="1905000"/>
            <a:ext cx="1524000" cy="1371600"/>
          </a:xfrm>
          <a:prstGeom prst="ellipse">
            <a:avLst/>
          </a:prstGeom>
          <a:solidFill>
            <a:srgbClr val="800000"/>
          </a:solidFill>
          <a:ln w="9525">
            <a:solidFill>
              <a:schemeClr val="tx1"/>
            </a:solidFill>
            <a:round/>
            <a:headEnd/>
            <a:tailEnd/>
          </a:ln>
        </p:spPr>
        <p:txBody>
          <a:bodyPr wrap="none" anchor="ctr"/>
          <a:lstStyle/>
          <a:p>
            <a:pPr algn="ctr"/>
            <a:r>
              <a:rPr lang="en-US" b="1">
                <a:solidFill>
                  <a:srgbClr val="FFFFCC"/>
                </a:solidFill>
                <a:cs typeface="Arial" pitchFamily="34" charset="0"/>
              </a:rPr>
              <a:t>Technology</a:t>
            </a:r>
          </a:p>
        </p:txBody>
      </p:sp>
      <p:sp>
        <p:nvSpPr>
          <p:cNvPr id="46093" name="Line 13"/>
          <p:cNvSpPr>
            <a:spLocks noChangeShapeType="1"/>
          </p:cNvSpPr>
          <p:nvPr/>
        </p:nvSpPr>
        <p:spPr bwMode="auto">
          <a:xfrm flipH="1">
            <a:off x="3352800" y="3962400"/>
            <a:ext cx="533400" cy="685800"/>
          </a:xfrm>
          <a:prstGeom prst="line">
            <a:avLst/>
          </a:prstGeom>
          <a:noFill/>
          <a:ln w="9525">
            <a:solidFill>
              <a:schemeClr val="tx1"/>
            </a:solidFill>
            <a:round/>
            <a:headEnd/>
            <a:tailEnd/>
          </a:ln>
        </p:spPr>
        <p:txBody>
          <a:bodyPr/>
          <a:lstStyle/>
          <a:p>
            <a:endParaRPr lang="en-US"/>
          </a:p>
        </p:txBody>
      </p:sp>
      <p:sp>
        <p:nvSpPr>
          <p:cNvPr id="46094" name="Line 14"/>
          <p:cNvSpPr>
            <a:spLocks noChangeShapeType="1"/>
          </p:cNvSpPr>
          <p:nvPr/>
        </p:nvSpPr>
        <p:spPr bwMode="auto">
          <a:xfrm>
            <a:off x="5410200" y="3657600"/>
            <a:ext cx="609600" cy="304800"/>
          </a:xfrm>
          <a:prstGeom prst="line">
            <a:avLst/>
          </a:prstGeom>
          <a:noFill/>
          <a:ln w="9525">
            <a:solidFill>
              <a:schemeClr val="tx1"/>
            </a:solidFill>
            <a:round/>
            <a:headEnd/>
            <a:tailEnd/>
          </a:ln>
        </p:spPr>
        <p:txBody>
          <a:bodyPr/>
          <a:lstStyle/>
          <a:p>
            <a:endParaRPr lang="en-US"/>
          </a:p>
        </p:txBody>
      </p:sp>
      <p:sp>
        <p:nvSpPr>
          <p:cNvPr id="46095" name="Line 15"/>
          <p:cNvSpPr>
            <a:spLocks noChangeShapeType="1"/>
          </p:cNvSpPr>
          <p:nvPr/>
        </p:nvSpPr>
        <p:spPr bwMode="auto">
          <a:xfrm flipV="1">
            <a:off x="5562600" y="2819400"/>
            <a:ext cx="304800" cy="76200"/>
          </a:xfrm>
          <a:prstGeom prst="line">
            <a:avLst/>
          </a:prstGeom>
          <a:noFill/>
          <a:ln w="9525">
            <a:solidFill>
              <a:schemeClr val="tx1"/>
            </a:solidFill>
            <a:round/>
            <a:headEnd/>
            <a:tailEnd/>
          </a:ln>
        </p:spPr>
        <p:txBody>
          <a:bodyPr/>
          <a:lstStyle/>
          <a:p>
            <a:endParaRPr lang="en-US"/>
          </a:p>
        </p:txBody>
      </p:sp>
      <p:sp>
        <p:nvSpPr>
          <p:cNvPr id="46096" name="Line 16"/>
          <p:cNvSpPr>
            <a:spLocks noChangeShapeType="1"/>
          </p:cNvSpPr>
          <p:nvPr/>
        </p:nvSpPr>
        <p:spPr bwMode="auto">
          <a:xfrm flipV="1">
            <a:off x="5105400" y="1981200"/>
            <a:ext cx="76200" cy="457200"/>
          </a:xfrm>
          <a:prstGeom prst="line">
            <a:avLst/>
          </a:prstGeom>
          <a:noFill/>
          <a:ln w="9525">
            <a:solidFill>
              <a:schemeClr val="tx1"/>
            </a:solidFill>
            <a:round/>
            <a:headEnd/>
            <a:tailEnd/>
          </a:ln>
        </p:spPr>
        <p:txBody>
          <a:bodyPr/>
          <a:lstStyle/>
          <a:p>
            <a:endParaRPr lang="en-US"/>
          </a:p>
        </p:txBody>
      </p:sp>
      <p:sp>
        <p:nvSpPr>
          <p:cNvPr id="46097" name="Line 17"/>
          <p:cNvSpPr>
            <a:spLocks noChangeShapeType="1"/>
          </p:cNvSpPr>
          <p:nvPr/>
        </p:nvSpPr>
        <p:spPr bwMode="auto">
          <a:xfrm flipH="1" flipV="1">
            <a:off x="3733800" y="1752600"/>
            <a:ext cx="228600" cy="685800"/>
          </a:xfrm>
          <a:prstGeom prst="line">
            <a:avLst/>
          </a:prstGeom>
          <a:noFill/>
          <a:ln w="9525">
            <a:solidFill>
              <a:schemeClr val="tx1"/>
            </a:solidFill>
            <a:round/>
            <a:headEnd/>
            <a:tailEnd/>
          </a:ln>
        </p:spPr>
        <p:txBody>
          <a:bodyPr/>
          <a:lstStyle/>
          <a:p>
            <a:endParaRPr lang="en-US"/>
          </a:p>
        </p:txBody>
      </p:sp>
      <p:sp>
        <p:nvSpPr>
          <p:cNvPr id="46098" name="Line 18"/>
          <p:cNvSpPr>
            <a:spLocks noChangeShapeType="1"/>
          </p:cNvSpPr>
          <p:nvPr/>
        </p:nvSpPr>
        <p:spPr bwMode="auto">
          <a:xfrm flipH="1">
            <a:off x="5029200" y="3962400"/>
            <a:ext cx="76200" cy="609600"/>
          </a:xfrm>
          <a:prstGeom prst="line">
            <a:avLst/>
          </a:prstGeom>
          <a:noFill/>
          <a:ln w="9525">
            <a:solidFill>
              <a:schemeClr val="tx1"/>
            </a:solidFill>
            <a:round/>
            <a:headEnd/>
            <a:tailEnd/>
          </a:ln>
        </p:spPr>
        <p:txBody>
          <a:bodyPr/>
          <a:lstStyle/>
          <a:p>
            <a:endParaRPr lang="en-US"/>
          </a:p>
        </p:txBody>
      </p:sp>
      <p:sp>
        <p:nvSpPr>
          <p:cNvPr id="46099" name="Line 19"/>
          <p:cNvSpPr>
            <a:spLocks noChangeShapeType="1"/>
          </p:cNvSpPr>
          <p:nvPr/>
        </p:nvSpPr>
        <p:spPr bwMode="auto">
          <a:xfrm flipH="1" flipV="1">
            <a:off x="2133600" y="1905000"/>
            <a:ext cx="762000" cy="533400"/>
          </a:xfrm>
          <a:prstGeom prst="line">
            <a:avLst/>
          </a:prstGeom>
          <a:noFill/>
          <a:ln w="9525">
            <a:solidFill>
              <a:schemeClr val="tx1"/>
            </a:solidFill>
            <a:round/>
            <a:headEnd/>
            <a:tailEnd/>
          </a:ln>
        </p:spPr>
        <p:txBody>
          <a:bodyPr/>
          <a:lstStyle/>
          <a:p>
            <a:endParaRPr lang="en-US"/>
          </a:p>
        </p:txBody>
      </p:sp>
      <p:sp>
        <p:nvSpPr>
          <p:cNvPr id="46100" name="Line 20"/>
          <p:cNvSpPr>
            <a:spLocks noChangeShapeType="1"/>
          </p:cNvSpPr>
          <p:nvPr/>
        </p:nvSpPr>
        <p:spPr bwMode="auto">
          <a:xfrm flipH="1">
            <a:off x="1981200" y="3200400"/>
            <a:ext cx="457200" cy="0"/>
          </a:xfrm>
          <a:prstGeom prst="line">
            <a:avLst/>
          </a:prstGeom>
          <a:noFill/>
          <a:ln w="9525">
            <a:solidFill>
              <a:schemeClr val="tx1"/>
            </a:solidFill>
            <a:round/>
            <a:headEnd/>
            <a:tailEnd/>
          </a:ln>
        </p:spPr>
        <p:txBody>
          <a:bodyPr/>
          <a:lstStyle/>
          <a:p>
            <a:endParaRPr lang="en-US"/>
          </a:p>
        </p:txBody>
      </p:sp>
      <p:sp>
        <p:nvSpPr>
          <p:cNvPr id="46101" name="Line 21"/>
          <p:cNvSpPr>
            <a:spLocks noChangeShapeType="1"/>
          </p:cNvSpPr>
          <p:nvPr/>
        </p:nvSpPr>
        <p:spPr bwMode="auto">
          <a:xfrm flipH="1">
            <a:off x="1905000" y="3962400"/>
            <a:ext cx="990600" cy="609600"/>
          </a:xfrm>
          <a:prstGeom prst="line">
            <a:avLst/>
          </a:prstGeom>
          <a:noFill/>
          <a:ln w="9525">
            <a:solidFill>
              <a:schemeClr val="tx1"/>
            </a:solidFill>
            <a:round/>
            <a:headEnd/>
            <a:tailEnd/>
          </a:ln>
        </p:spPr>
        <p:txBody>
          <a:bodyPr/>
          <a:lstStyle/>
          <a:p>
            <a:endParaRPr lang="en-US"/>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6019"/>
                                        </p:tgtEl>
                                        <p:attrNameLst>
                                          <p:attrName>style.visibility</p:attrName>
                                        </p:attrNameLst>
                                      </p:cBhvr>
                                      <p:to>
                                        <p:strVal val="visible"/>
                                      </p:to>
                                    </p:set>
                                    <p:animEffect transition="in" filter="blinds(horizontal)">
                                      <p:cBhvr>
                                        <p:cTn id="7" dur="500"/>
                                        <p:tgtEl>
                                          <p:spTgt spid="86019"/>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6028"/>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6026"/>
                                        </p:tgtEl>
                                        <p:attrNameLst>
                                          <p:attrName>style.visibility</p:attrName>
                                        </p:attrNameLst>
                                      </p:cBhvr>
                                      <p:to>
                                        <p:strVal val="visible"/>
                                      </p:to>
                                    </p:set>
                                  </p:childTnLst>
                                </p:cTn>
                              </p:par>
                            </p:childTnLst>
                          </p:cTn>
                        </p:par>
                        <p:par>
                          <p:cTn id="14" fill="hold" nodeType="afterGroup">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86025"/>
                                        </p:tgtEl>
                                        <p:attrNameLst>
                                          <p:attrName>style.visibility</p:attrName>
                                        </p:attrNameLst>
                                      </p:cBhvr>
                                      <p:to>
                                        <p:strVal val="visible"/>
                                      </p:to>
                                    </p:set>
                                  </p:childTnLst>
                                </p:cTn>
                              </p:par>
                            </p:childTnLst>
                          </p:cTn>
                        </p:par>
                        <p:par>
                          <p:cTn id="17" fill="hold" nodeType="afterGroup">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86024"/>
                                        </p:tgtEl>
                                        <p:attrNameLst>
                                          <p:attrName>style.visibility</p:attrName>
                                        </p:attrNameLst>
                                      </p:cBhvr>
                                      <p:to>
                                        <p:strVal val="visible"/>
                                      </p:to>
                                    </p:set>
                                  </p:childTnLst>
                                </p:cTn>
                              </p:par>
                            </p:childTnLst>
                          </p:cTn>
                        </p:par>
                        <p:par>
                          <p:cTn id="20" fill="hold" nodeType="afterGroup">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86023"/>
                                        </p:tgtEl>
                                        <p:attrNameLst>
                                          <p:attrName>style.visibility</p:attrName>
                                        </p:attrNameLst>
                                      </p:cBhvr>
                                      <p:to>
                                        <p:strVal val="visible"/>
                                      </p:to>
                                    </p:set>
                                  </p:childTnLst>
                                </p:cTn>
                              </p:par>
                            </p:childTnLst>
                          </p:cTn>
                        </p:par>
                        <p:par>
                          <p:cTn id="23" fill="hold" nodeType="afterGroup">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86022"/>
                                        </p:tgtEl>
                                        <p:attrNameLst>
                                          <p:attrName>style.visibility</p:attrName>
                                        </p:attrNameLst>
                                      </p:cBhvr>
                                      <p:to>
                                        <p:strVal val="visible"/>
                                      </p:to>
                                    </p:set>
                                  </p:childTnLst>
                                </p:cTn>
                              </p:par>
                            </p:childTnLst>
                          </p:cTn>
                        </p:par>
                        <p:par>
                          <p:cTn id="26" fill="hold" nodeType="afterGroup">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86020"/>
                                        </p:tgtEl>
                                        <p:attrNameLst>
                                          <p:attrName>style.visibility</p:attrName>
                                        </p:attrNameLst>
                                      </p:cBhvr>
                                      <p:to>
                                        <p:strVal val="visible"/>
                                      </p:to>
                                    </p:set>
                                  </p:childTnLst>
                                </p:cTn>
                              </p:par>
                            </p:childTnLst>
                          </p:cTn>
                        </p:par>
                        <p:par>
                          <p:cTn id="29" fill="hold" nodeType="afterGroup">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86027"/>
                                        </p:tgtEl>
                                        <p:attrNameLst>
                                          <p:attrName>style.visibility</p:attrName>
                                        </p:attrNameLst>
                                      </p:cBhvr>
                                      <p:to>
                                        <p:strVal val="visible"/>
                                      </p:to>
                                    </p:set>
                                  </p:childTnLst>
                                </p:cTn>
                              </p:par>
                            </p:childTnLst>
                          </p:cTn>
                        </p:par>
                        <p:par>
                          <p:cTn id="32" fill="hold" nodeType="afterGroup">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860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animBg="1"/>
      <p:bldP spid="86020" grpId="0" animBg="1"/>
      <p:bldP spid="86021" grpId="0" animBg="1"/>
      <p:bldP spid="86022" grpId="0" animBg="1"/>
      <p:bldP spid="86023" grpId="0" animBg="1"/>
      <p:bldP spid="86024" grpId="0" animBg="1"/>
      <p:bldP spid="86025" grpId="0" animBg="1"/>
      <p:bldP spid="86026" grpId="0" animBg="1"/>
      <p:bldP spid="86027" grpId="0" animBg="1"/>
      <p:bldP spid="8602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2022</Words>
  <Application>Microsoft Office PowerPoint</Application>
  <PresentationFormat>On-screen Show (4:3)</PresentationFormat>
  <Paragraphs>372</Paragraphs>
  <Slides>57</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57</vt:i4>
      </vt:variant>
    </vt:vector>
  </HeadingPairs>
  <TitlesOfParts>
    <vt:vector size="59" baseType="lpstr">
      <vt:lpstr>Office Theme</vt:lpstr>
      <vt:lpstr>Photo Editor Photo</vt:lpstr>
      <vt:lpstr>Organizational Behavior</vt:lpstr>
      <vt:lpstr>Foundations of Organizational Structure  and Strategy Development</vt:lpstr>
      <vt:lpstr>Lecture Objectives</vt:lpstr>
      <vt:lpstr> Basic Forms of Structure</vt:lpstr>
      <vt:lpstr>Basic Forms of Structure</vt:lpstr>
      <vt:lpstr>Basic Forms of Structure</vt:lpstr>
      <vt:lpstr>Basic Forms of Structure</vt:lpstr>
      <vt:lpstr>The SBU Structure</vt:lpstr>
      <vt:lpstr>Basic Forms of Structure</vt:lpstr>
      <vt:lpstr>Project and Functional Leaders</vt:lpstr>
      <vt:lpstr>Slide 11</vt:lpstr>
      <vt:lpstr>Slide 12</vt:lpstr>
      <vt:lpstr>Matrix Structure (College of Business Administration)</vt:lpstr>
      <vt:lpstr>Matching Structure with Strategy</vt:lpstr>
      <vt:lpstr>Slide 15</vt:lpstr>
      <vt:lpstr>Slide 16</vt:lpstr>
      <vt:lpstr>Slide 17</vt:lpstr>
      <vt:lpstr>Forms of Strategy Development</vt:lpstr>
      <vt:lpstr>Strategy Development Processes</vt:lpstr>
      <vt:lpstr>What is an  Intended Strategy?</vt:lpstr>
      <vt:lpstr>Intended Strategy Development Processes</vt:lpstr>
      <vt:lpstr>Intended but Unrealized!</vt:lpstr>
      <vt:lpstr>Slide 23</vt:lpstr>
      <vt:lpstr>Intended Strategy Development Processes</vt:lpstr>
      <vt:lpstr>Intended Strategy Development Processes</vt:lpstr>
      <vt:lpstr>Slide 26</vt:lpstr>
      <vt:lpstr>Intended Strategy Development Processes</vt:lpstr>
      <vt:lpstr>Possible Benefits of Planning</vt:lpstr>
      <vt:lpstr>Dangers Associated with  Strategic Planning Programs</vt:lpstr>
      <vt:lpstr>Emergent Strategy Developemnt</vt:lpstr>
      <vt:lpstr>Emergent Strategy Developemnt Processes</vt:lpstr>
      <vt:lpstr>Emergent Strategy Development Processes</vt:lpstr>
      <vt:lpstr>Emergent Strategy Developemnt  Processes</vt:lpstr>
      <vt:lpstr>Emergent Strategy Development Processes</vt:lpstr>
      <vt:lpstr>Emergent Strategy Developemnt Processes</vt:lpstr>
      <vt:lpstr>Emergent Strategy Development Processes</vt:lpstr>
      <vt:lpstr>Mutiple Strategic Processes</vt:lpstr>
      <vt:lpstr>Mutiple Strategic Processes</vt:lpstr>
      <vt:lpstr>Challenges of Strategy Development</vt:lpstr>
      <vt:lpstr>What is a Learning Organisation?</vt:lpstr>
      <vt:lpstr>Tenets of  Organisational Learning</vt:lpstr>
      <vt:lpstr>Slide 42</vt:lpstr>
      <vt:lpstr>Slide 43</vt:lpstr>
      <vt:lpstr>Slide 44</vt:lpstr>
      <vt:lpstr>Slide 45</vt:lpstr>
      <vt:lpstr>Slide 46</vt:lpstr>
      <vt:lpstr>Slide 47</vt:lpstr>
      <vt:lpstr>Slide 48</vt:lpstr>
      <vt:lpstr>Slide 49</vt:lpstr>
      <vt:lpstr>Slide 50</vt:lpstr>
      <vt:lpstr>Slide 51</vt:lpstr>
      <vt:lpstr>Slide 52</vt:lpstr>
      <vt:lpstr>Resolution of Divergent Views</vt:lpstr>
      <vt:lpstr>Slide 54</vt:lpstr>
      <vt:lpstr>Slide 55</vt:lpstr>
      <vt:lpstr>Slide 56</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dc:title>
  <dc:creator>Amna</dc:creator>
  <cp:lastModifiedBy>NTS</cp:lastModifiedBy>
  <cp:revision>3</cp:revision>
  <dcterms:created xsi:type="dcterms:W3CDTF">2014-05-05T05:54:20Z</dcterms:created>
  <dcterms:modified xsi:type="dcterms:W3CDTF">2014-05-05T07:16:10Z</dcterms:modified>
</cp:coreProperties>
</file>