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80" r:id="rId2"/>
    <p:sldId id="281" r:id="rId3"/>
    <p:sldId id="282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7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488557-9BBB-4C8C-961C-84EF33C7DC6B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DD206F-2667-4510-A9BD-9A6635582EE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smtClean="0">
                <a:ea typeface="MS PGothic" pitchFamily="34" charset="-128"/>
              </a:rPr>
              <a:t>CHAPTER THREE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744309-C799-4DE9-BBE2-D3DEE1B203B9}" type="slidenum">
              <a:rPr lang="en-US" smtClean="0">
                <a:ea typeface="MS PGothic" pitchFamily="34" charset="-128"/>
              </a:rPr>
              <a:pPr/>
              <a:t>2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97D32C-EB5B-4F23-922C-63F02F6C55BC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241035-EBFD-4537-B949-62B87115FC53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73FD09-9013-4E30-A733-E3530518D6A9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D62CFE-12ED-4BB1-BA91-84DDC2406A41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C1757E-237B-42A8-8D7D-D6818AFCF860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D6642B-D244-4965-B0EB-1A1BABD85874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81AF73-264D-4630-8702-C309955D16B8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9413" y="687159"/>
            <a:ext cx="4539176" cy="3426203"/>
          </a:xfrm>
          <a:ln w="12700" cap="flat"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65" tIns="46033" rIns="92065" bIns="46033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C4F172-0743-4973-BE33-7B02EFBABE5B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9413" y="687159"/>
            <a:ext cx="4539176" cy="3426203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8F7EF9-07AA-448E-91F6-444E2AD9DE8B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9413" y="687159"/>
            <a:ext cx="4539176" cy="3426203"/>
          </a:xfrm>
          <a:ln w="12700" cap="flat"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65" tIns="46033" rIns="92065" bIns="46033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1248A-1B1F-4E85-BB71-57FB629C4D69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34B4-35F1-4658-B5DF-E7B552FFE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1248A-1B1F-4E85-BB71-57FB629C4D69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34B4-35F1-4658-B5DF-E7B552FFE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1248A-1B1F-4E85-BB71-57FB629C4D69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34B4-35F1-4658-B5DF-E7B552FFE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1248A-1B1F-4E85-BB71-57FB629C4D69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34B4-35F1-4658-B5DF-E7B552FFE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1248A-1B1F-4E85-BB71-57FB629C4D69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34B4-35F1-4658-B5DF-E7B552FFE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1248A-1B1F-4E85-BB71-57FB629C4D69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34B4-35F1-4658-B5DF-E7B552FFE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1248A-1B1F-4E85-BB71-57FB629C4D69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34B4-35F1-4658-B5DF-E7B552FFE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1248A-1B1F-4E85-BB71-57FB629C4D69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34B4-35F1-4658-B5DF-E7B552FFE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1248A-1B1F-4E85-BB71-57FB629C4D69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34B4-35F1-4658-B5DF-E7B552FFE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1248A-1B1F-4E85-BB71-57FB629C4D69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34B4-35F1-4658-B5DF-E7B552FFE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1248A-1B1F-4E85-BB71-57FB629C4D69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34B4-35F1-4658-B5DF-E7B552FFE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1248A-1B1F-4E85-BB71-57FB629C4D69}" type="datetimeFigureOut">
              <a:rPr lang="en-US" smtClean="0"/>
              <a:pPr/>
              <a:t>5/5/2014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334B4-35F1-4658-B5DF-E7B552FFE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Organizational Behavior</a:t>
            </a:r>
          </a:p>
        </p:txBody>
      </p:sp>
      <p:sp>
        <p:nvSpPr>
          <p:cNvPr id="9219" name="Content Placeholder 5"/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3886200" cy="4297363"/>
          </a:xfrm>
        </p:spPr>
        <p:txBody>
          <a:bodyPr/>
          <a:lstStyle/>
          <a:p>
            <a:pPr eaLnBrk="1" hangingPunct="1">
              <a:buFont typeface="Monotype Sorts" pitchFamily="2" charset="2"/>
              <a:buNone/>
            </a:pPr>
            <a:endParaRPr lang="en-US" dirty="0" smtClean="0"/>
          </a:p>
          <a:p>
            <a:pPr eaLnBrk="1" hangingPunct="1">
              <a:buFont typeface="Monotype Sorts" pitchFamily="2" charset="2"/>
              <a:buNone/>
            </a:pPr>
            <a:endParaRPr lang="en-US" dirty="0" smtClean="0"/>
          </a:p>
          <a:p>
            <a:pPr eaLnBrk="1" hangingPunct="1">
              <a:buFont typeface="Monotype Sorts" pitchFamily="2" charset="2"/>
              <a:buNone/>
            </a:pPr>
            <a:endParaRPr lang="en-US" dirty="0" smtClean="0"/>
          </a:p>
          <a:p>
            <a:pPr eaLnBrk="1" hangingPunct="1">
              <a:buFont typeface="Monotype Sorts" pitchFamily="2" charset="2"/>
              <a:buNone/>
            </a:pPr>
            <a:r>
              <a:rPr lang="en-US" dirty="0" smtClean="0"/>
              <a:t>	</a:t>
            </a:r>
            <a:r>
              <a:rPr lang="en-US" sz="3600" dirty="0" smtClean="0"/>
              <a:t>	Lecture 29</a:t>
            </a:r>
          </a:p>
        </p:txBody>
      </p:sp>
      <p:sp>
        <p:nvSpPr>
          <p:cNvPr id="9220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/>
              <a:t>Dr. Amna Yousaf</a:t>
            </a:r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/>
              <a:t>PhD (HRM)</a:t>
            </a:r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/>
              <a:t>University of Twente, the Netherlands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ChangeArrowheads="1"/>
          </p:cNvSpPr>
          <p:nvPr/>
        </p:nvSpPr>
        <p:spPr bwMode="auto">
          <a:xfrm>
            <a:off x="762000" y="1122363"/>
            <a:ext cx="7924800" cy="3429000"/>
          </a:xfrm>
          <a:prstGeom prst="rect">
            <a:avLst/>
          </a:prstGeom>
          <a:solidFill>
            <a:srgbClr val="F9C86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10243" name="Oval 5"/>
          <p:cNvSpPr>
            <a:spLocks noChangeArrowheads="1"/>
          </p:cNvSpPr>
          <p:nvPr/>
        </p:nvSpPr>
        <p:spPr bwMode="auto">
          <a:xfrm>
            <a:off x="914400" y="30480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57999"/>
                </a:srgbClr>
              </a:gs>
              <a:gs pos="100000">
                <a:srgbClr val="FDE9C7">
                  <a:alpha val="51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4" name="Oval 6"/>
          <p:cNvSpPr>
            <a:spLocks noChangeArrowheads="1"/>
          </p:cNvSpPr>
          <p:nvPr/>
        </p:nvSpPr>
        <p:spPr bwMode="auto">
          <a:xfrm>
            <a:off x="2667000" y="40386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32001"/>
                </a:srgbClr>
              </a:gs>
              <a:gs pos="100000">
                <a:srgbClr val="FDF0D8">
                  <a:alpha val="68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5" name="Oval 15"/>
          <p:cNvSpPr>
            <a:spLocks noChangeArrowheads="1"/>
          </p:cNvSpPr>
          <p:nvPr/>
        </p:nvSpPr>
        <p:spPr bwMode="auto">
          <a:xfrm>
            <a:off x="1066800" y="12192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57999"/>
                </a:srgbClr>
              </a:gs>
              <a:gs pos="100000">
                <a:srgbClr val="FDE9C7">
                  <a:alpha val="51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6" name="Oval 16"/>
          <p:cNvSpPr>
            <a:spLocks noChangeArrowheads="1"/>
          </p:cNvSpPr>
          <p:nvPr/>
        </p:nvSpPr>
        <p:spPr bwMode="auto">
          <a:xfrm>
            <a:off x="2667000" y="25146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57999"/>
                </a:srgbClr>
              </a:gs>
              <a:gs pos="100000">
                <a:srgbClr val="FDE9C7">
                  <a:alpha val="51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7" name="Oval 17"/>
          <p:cNvSpPr>
            <a:spLocks noChangeArrowheads="1"/>
          </p:cNvSpPr>
          <p:nvPr/>
        </p:nvSpPr>
        <p:spPr bwMode="auto">
          <a:xfrm>
            <a:off x="6858000" y="5334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57999"/>
                </a:srgbClr>
              </a:gs>
              <a:gs pos="100000">
                <a:srgbClr val="FDE9C7">
                  <a:alpha val="51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27238"/>
            <a:ext cx="8229600" cy="868362"/>
          </a:xfrm>
        </p:spPr>
        <p:txBody>
          <a:bodyPr>
            <a:normAutofit fontScale="90000"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dirty="0" smtClean="0">
                <a:solidFill>
                  <a:schemeClr val="tx1"/>
                </a:solidFill>
              </a:rPr>
              <a:t>Foundations of Organizational Structure 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249" name="Rectangle 14"/>
          <p:cNvSpPr>
            <a:spLocks noChangeArrowheads="1"/>
          </p:cNvSpPr>
          <p:nvPr/>
        </p:nvSpPr>
        <p:spPr bwMode="auto">
          <a:xfrm>
            <a:off x="990600" y="5535613"/>
            <a:ext cx="38862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600" dirty="0">
                <a:latin typeface="Impact" pitchFamily="34" charset="0"/>
              </a:rPr>
              <a:t>Lecture </a:t>
            </a:r>
            <a:r>
              <a:rPr lang="en-US" sz="3600" dirty="0" smtClean="0">
                <a:latin typeface="Impact" pitchFamily="34" charset="0"/>
              </a:rPr>
              <a:t>29</a:t>
            </a:r>
            <a:endParaRPr lang="en-US" sz="3600" dirty="0">
              <a:latin typeface="Impac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Lecture Objectives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itchFamily="34" charset="0"/>
              <a:buChar char="•"/>
            </a:pPr>
            <a:r>
              <a:rPr lang="en-US" smtClean="0"/>
              <a:t>What is Structure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smtClean="0"/>
              <a:t>Matching Strategy with structure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smtClean="0"/>
              <a:t>Forms of organizational structure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smtClean="0"/>
              <a:t>Functional structure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smtClean="0"/>
              <a:t>Divisional structure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smtClean="0"/>
              <a:t>SBU Structure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smtClean="0"/>
              <a:t>Matrix structure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smtClean="0"/>
              <a:t>Conclusions and implications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1126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553200" y="6324600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/>
              <a:t>10-</a:t>
            </a:r>
            <a:fld id="{D50343D2-A211-4E18-92AB-35DD7CF28457}" type="slidenum">
              <a:rPr lang="en-US"/>
              <a:pPr/>
              <a:t>3</a:t>
            </a:fld>
            <a:endParaRPr lang="en-US"/>
          </a:p>
        </p:txBody>
      </p:sp>
      <p:sp>
        <p:nvSpPr>
          <p:cNvPr id="11269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457200" y="6324600"/>
            <a:ext cx="5562600" cy="365125"/>
          </a:xfrm>
          <a:noFill/>
        </p:spPr>
        <p:txBody>
          <a:bodyPr/>
          <a:lstStyle/>
          <a:p>
            <a:r>
              <a:rPr lang="en-US" smtClean="0"/>
              <a:t>© 2009 Prentice-Hall Inc. All rights reserved.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© 2007 Prentice Hall Inc. All rights reserved.</a:t>
            </a:r>
          </a:p>
        </p:txBody>
      </p:sp>
      <p:sp>
        <p:nvSpPr>
          <p:cNvPr id="422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Why Do Structures Differ? </a:t>
            </a:r>
            <a:r>
              <a:rPr lang="en-US" smtClean="0">
                <a:cs typeface="Arial" pitchFamily="34" charset="0"/>
              </a:rPr>
              <a:t>– Strategy</a:t>
            </a:r>
            <a:endParaRPr lang="en-US" smtClean="0"/>
          </a:p>
        </p:txBody>
      </p:sp>
      <p:sp>
        <p:nvSpPr>
          <p:cNvPr id="422915" name="Line 3"/>
          <p:cNvSpPr>
            <a:spLocks noChangeShapeType="1"/>
          </p:cNvSpPr>
          <p:nvPr/>
        </p:nvSpPr>
        <p:spPr bwMode="auto">
          <a:xfrm>
            <a:off x="914400" y="4613275"/>
            <a:ext cx="7315200" cy="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1" name="Line 4"/>
          <p:cNvSpPr>
            <a:spLocks noChangeShapeType="1"/>
          </p:cNvSpPr>
          <p:nvPr/>
        </p:nvSpPr>
        <p:spPr bwMode="auto">
          <a:xfrm>
            <a:off x="914400" y="2686050"/>
            <a:ext cx="7315200" cy="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2" name="Text Box 5"/>
          <p:cNvSpPr txBox="1">
            <a:spLocks noChangeArrowheads="1"/>
          </p:cNvSpPr>
          <p:nvPr/>
        </p:nvSpPr>
        <p:spPr bwMode="auto">
          <a:xfrm>
            <a:off x="914400" y="1312863"/>
            <a:ext cx="73152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Innovation Strategy</a:t>
            </a:r>
            <a:br>
              <a:rPr lang="en-US" sz="2400"/>
            </a:br>
            <a:r>
              <a:rPr lang="en-US" sz="2400" b="0">
                <a:latin typeface="Tahoma" pitchFamily="34" charset="0"/>
              </a:rPr>
              <a:t>A strategy that emphasizes the introduction of major new products and services.</a:t>
            </a:r>
          </a:p>
        </p:txBody>
      </p:sp>
      <p:sp>
        <p:nvSpPr>
          <p:cNvPr id="24583" name="Text Box 6"/>
          <p:cNvSpPr txBox="1">
            <a:spLocks noChangeArrowheads="1"/>
          </p:cNvSpPr>
          <p:nvPr/>
        </p:nvSpPr>
        <p:spPr bwMode="auto">
          <a:xfrm>
            <a:off x="914400" y="4772025"/>
            <a:ext cx="73152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Imitation Strategy</a:t>
            </a:r>
            <a:br>
              <a:rPr lang="en-US" sz="2400"/>
            </a:br>
            <a:r>
              <a:rPr lang="en-US" sz="2400" b="0">
                <a:latin typeface="Tahoma" pitchFamily="34" charset="0"/>
              </a:rPr>
              <a:t>A strategy that seeks to move into new products or new markets only after their viability has already been proven.</a:t>
            </a:r>
          </a:p>
        </p:txBody>
      </p:sp>
      <p:sp>
        <p:nvSpPr>
          <p:cNvPr id="24584" name="Text Box 7"/>
          <p:cNvSpPr txBox="1">
            <a:spLocks noChangeArrowheads="1"/>
          </p:cNvSpPr>
          <p:nvPr/>
        </p:nvSpPr>
        <p:spPr bwMode="auto">
          <a:xfrm>
            <a:off x="914400" y="2867025"/>
            <a:ext cx="73152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Cost-minimization Strategy</a:t>
            </a:r>
            <a:br>
              <a:rPr lang="en-US" sz="2400"/>
            </a:br>
            <a:r>
              <a:rPr lang="en-US" sz="2400" b="0">
                <a:latin typeface="Tahoma" pitchFamily="34" charset="0"/>
              </a:rPr>
              <a:t>A strategy that emphasizes tight cost controls, avoidance of unnecessary innovation or marketing expenses, and price cutting.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2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29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© 2007 Prentice Hall Inc. All rights reserved.</a:t>
            </a:r>
          </a:p>
        </p:txBody>
      </p:sp>
      <p:sp>
        <p:nvSpPr>
          <p:cNvPr id="423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The Strategy-Structure Relationship</a:t>
            </a:r>
          </a:p>
        </p:txBody>
      </p:sp>
      <p:sp>
        <p:nvSpPr>
          <p:cNvPr id="423939" name="Text Box 3"/>
          <p:cNvSpPr txBox="1">
            <a:spLocks noChangeArrowheads="1"/>
          </p:cNvSpPr>
          <p:nvPr/>
        </p:nvSpPr>
        <p:spPr bwMode="blackWhite">
          <a:xfrm>
            <a:off x="7162800" y="6096000"/>
            <a:ext cx="1447800" cy="247650"/>
          </a:xfrm>
          <a:prstGeom prst="rect">
            <a:avLst/>
          </a:prstGeom>
          <a:solidFill>
            <a:srgbClr val="CC6600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anchor="ctr" anchorCtr="1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>
                <a:solidFill>
                  <a:schemeClr val="bg1"/>
                </a:solidFill>
              </a:rPr>
              <a:t>E X H I B I T  16</a:t>
            </a:r>
            <a:r>
              <a:rPr lang="en-US">
                <a:solidFill>
                  <a:schemeClr val="bg1"/>
                </a:solidFill>
                <a:cs typeface="Arial" pitchFamily="34" charset="0"/>
              </a:rPr>
              <a:t>–9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914400" y="1371600"/>
            <a:ext cx="7315200" cy="435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43200" indent="-2743200"/>
            <a:r>
              <a:rPr lang="en-US" sz="2000"/>
              <a:t>Strategy </a:t>
            </a:r>
            <a:r>
              <a:rPr lang="en-US" sz="2000" b="0"/>
              <a:t>	</a:t>
            </a:r>
            <a:r>
              <a:rPr lang="en-US" sz="2000"/>
              <a:t>Structural Option</a:t>
            </a:r>
            <a:br>
              <a:rPr lang="en-US" sz="2000"/>
            </a:br>
            <a:r>
              <a:rPr lang="en-US" sz="2000"/>
              <a:t> </a:t>
            </a:r>
            <a:r>
              <a:rPr lang="en-US" sz="2000" b="0"/>
              <a:t>	</a:t>
            </a:r>
          </a:p>
          <a:p>
            <a:pPr marL="2743200" indent="-2743200"/>
            <a:r>
              <a:rPr lang="en-US" sz="2000"/>
              <a:t>Innovation </a:t>
            </a:r>
            <a:r>
              <a:rPr lang="en-US" sz="2000" b="0"/>
              <a:t>	</a:t>
            </a:r>
            <a:r>
              <a:rPr lang="en-US" sz="2000"/>
              <a:t>Organic: </a:t>
            </a:r>
            <a:r>
              <a:rPr lang="en-US" sz="2000" b="0"/>
              <a:t>A loose structure; low specialization, low formalization, decentralized</a:t>
            </a:r>
          </a:p>
          <a:p>
            <a:pPr marL="2743200" indent="-2743200"/>
            <a:endParaRPr lang="en-US" sz="2000" b="0"/>
          </a:p>
          <a:p>
            <a:pPr marL="2743200" indent="-2743200"/>
            <a:r>
              <a:rPr lang="en-US" sz="2000"/>
              <a:t>Cost minimization </a:t>
            </a:r>
            <a:r>
              <a:rPr lang="en-US" sz="2000" b="0"/>
              <a:t>	</a:t>
            </a:r>
            <a:r>
              <a:rPr lang="en-US" sz="2000"/>
              <a:t>Mechanistic: </a:t>
            </a:r>
            <a:r>
              <a:rPr lang="en-US" sz="2000" b="0"/>
              <a:t>Tight control; extensive work specialization, high formalization, high centralization</a:t>
            </a:r>
          </a:p>
          <a:p>
            <a:pPr marL="2743200" indent="-2743200"/>
            <a:endParaRPr lang="en-US" sz="2000" b="0"/>
          </a:p>
          <a:p>
            <a:pPr marL="2743200" indent="-2743200"/>
            <a:r>
              <a:rPr lang="en-US" sz="2000"/>
              <a:t>Imitation </a:t>
            </a:r>
            <a:r>
              <a:rPr lang="en-US" sz="2000" b="0"/>
              <a:t>	</a:t>
            </a:r>
            <a:r>
              <a:rPr lang="en-US" sz="2000"/>
              <a:t>Mechanistic and organic: </a:t>
            </a:r>
            <a:r>
              <a:rPr lang="en-US" sz="2000" b="0"/>
              <a:t>Mix of loose with tight properties; tight controls over current activities and looser controls for new undertakings</a:t>
            </a:r>
            <a:endParaRPr lang="en-US" sz="2000" b="0">
              <a:latin typeface="Frutiger" charset="0"/>
            </a:endParaRPr>
          </a:p>
        </p:txBody>
      </p:sp>
      <p:sp>
        <p:nvSpPr>
          <p:cNvPr id="25606" name="Line 5"/>
          <p:cNvSpPr>
            <a:spLocks noChangeShapeType="1"/>
          </p:cNvSpPr>
          <p:nvPr/>
        </p:nvSpPr>
        <p:spPr bwMode="auto">
          <a:xfrm>
            <a:off x="990600" y="1828800"/>
            <a:ext cx="72390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© 2007 Prentice Hall Inc. All rights reserved.</a:t>
            </a:r>
          </a:p>
        </p:txBody>
      </p:sp>
      <p:sp>
        <p:nvSpPr>
          <p:cNvPr id="424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Why Do Structures Differ? </a:t>
            </a:r>
            <a:r>
              <a:rPr lang="en-US" smtClean="0">
                <a:cs typeface="Arial" pitchFamily="34" charset="0"/>
              </a:rPr>
              <a:t>– </a:t>
            </a:r>
            <a:r>
              <a:rPr lang="en-US" smtClean="0"/>
              <a:t>Size</a:t>
            </a:r>
          </a:p>
        </p:txBody>
      </p:sp>
      <p:sp>
        <p:nvSpPr>
          <p:cNvPr id="424963" name="Text Box 3"/>
          <p:cNvSpPr txBox="1">
            <a:spLocks noChangeArrowheads="1"/>
          </p:cNvSpPr>
          <p:nvPr/>
        </p:nvSpPr>
        <p:spPr bwMode="blackWhite">
          <a:xfrm>
            <a:off x="1905000" y="3505200"/>
            <a:ext cx="5257800" cy="2133600"/>
          </a:xfrm>
          <a:prstGeom prst="rect">
            <a:avLst/>
          </a:prstGeom>
          <a:solidFill>
            <a:srgbClr val="CC66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anchor="ctr"/>
          <a:lstStyle/>
          <a:p>
            <a:pPr marL="346075" indent="-173038">
              <a:spcBef>
                <a:spcPct val="35000"/>
              </a:spcBef>
              <a:defRPr/>
            </a:pPr>
            <a:r>
              <a:rPr lang="en-US" sz="2000">
                <a:solidFill>
                  <a:srgbClr val="FFFFCC"/>
                </a:solidFill>
              </a:rPr>
              <a:t>Characteristics of large organizations:</a:t>
            </a:r>
          </a:p>
          <a:p>
            <a:pPr marL="346075" indent="-173038">
              <a:spcBef>
                <a:spcPct val="35000"/>
              </a:spcBef>
              <a:buFontTx/>
              <a:buChar char="•"/>
              <a:defRPr/>
            </a:pPr>
            <a:r>
              <a:rPr lang="en-US" sz="2000">
                <a:solidFill>
                  <a:schemeClr val="bg1"/>
                </a:solidFill>
              </a:rPr>
              <a:t>More specialization</a:t>
            </a:r>
          </a:p>
          <a:p>
            <a:pPr marL="346075" indent="-173038">
              <a:spcBef>
                <a:spcPct val="35000"/>
              </a:spcBef>
              <a:buFontTx/>
              <a:buChar char="•"/>
              <a:defRPr/>
            </a:pPr>
            <a:r>
              <a:rPr lang="en-US" sz="2000">
                <a:solidFill>
                  <a:schemeClr val="bg1"/>
                </a:solidFill>
              </a:rPr>
              <a:t>More vertical levels</a:t>
            </a:r>
          </a:p>
          <a:p>
            <a:pPr marL="346075" indent="-173038">
              <a:spcBef>
                <a:spcPct val="35000"/>
              </a:spcBef>
              <a:buFontTx/>
              <a:buChar char="•"/>
              <a:defRPr/>
            </a:pPr>
            <a:r>
              <a:rPr lang="en-US" sz="2000">
                <a:solidFill>
                  <a:schemeClr val="bg1"/>
                </a:solidFill>
              </a:rPr>
              <a:t>More rules and regulations</a:t>
            </a:r>
          </a:p>
        </p:txBody>
      </p:sp>
      <p:sp>
        <p:nvSpPr>
          <p:cNvPr id="26629" name="Text Box 4"/>
          <p:cNvSpPr txBox="1">
            <a:spLocks noChangeArrowheads="1"/>
          </p:cNvSpPr>
          <p:nvPr/>
        </p:nvSpPr>
        <p:spPr bwMode="auto">
          <a:xfrm>
            <a:off x="914400" y="1357313"/>
            <a:ext cx="746760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Size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How the size of an organization affects its structure. As an organization grows larger, it becomes more mechanistic.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24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4963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© 2007 Prentice Hall Inc. All rights reserved.</a:t>
            </a:r>
          </a:p>
        </p:txBody>
      </p:sp>
      <p:sp>
        <p:nvSpPr>
          <p:cNvPr id="429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“Bureaucracy Is Dead”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2000" smtClean="0"/>
              <a:t>Characteristics of Bureaucracies</a:t>
            </a:r>
          </a:p>
          <a:p>
            <a:pPr lvl="1" eaLnBrk="1" hangingPunct="1"/>
            <a:r>
              <a:rPr lang="en-US" sz="2000" smtClean="0"/>
              <a:t>Specialization</a:t>
            </a:r>
          </a:p>
          <a:p>
            <a:pPr lvl="1" eaLnBrk="1" hangingPunct="1"/>
            <a:r>
              <a:rPr lang="en-US" sz="2000" smtClean="0"/>
              <a:t>Formalization</a:t>
            </a:r>
          </a:p>
          <a:p>
            <a:pPr lvl="1" eaLnBrk="1" hangingPunct="1"/>
            <a:r>
              <a:rPr lang="en-US" sz="2000" smtClean="0"/>
              <a:t>Departmentalization</a:t>
            </a:r>
          </a:p>
          <a:p>
            <a:pPr lvl="1" eaLnBrk="1" hangingPunct="1"/>
            <a:r>
              <a:rPr lang="en-US" sz="2000" smtClean="0"/>
              <a:t>Centralization</a:t>
            </a:r>
          </a:p>
          <a:p>
            <a:pPr lvl="1" eaLnBrk="1" hangingPunct="1"/>
            <a:r>
              <a:rPr lang="en-US" sz="2000" smtClean="0"/>
              <a:t>Narrow spans of control</a:t>
            </a:r>
          </a:p>
          <a:p>
            <a:pPr lvl="1" eaLnBrk="1" hangingPunct="1"/>
            <a:r>
              <a:rPr lang="en-US" sz="2000" smtClean="0"/>
              <a:t>Adherence to a chain of command</a:t>
            </a:r>
          </a:p>
        </p:txBody>
      </p:sp>
      <p:sp>
        <p:nvSpPr>
          <p:cNvPr id="27653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219200"/>
            <a:ext cx="3657600" cy="5105400"/>
          </a:xfrm>
        </p:spPr>
        <p:txBody>
          <a:bodyPr/>
          <a:lstStyle/>
          <a:p>
            <a:pPr eaLnBrk="1" hangingPunct="1"/>
            <a:r>
              <a:rPr lang="en-US" sz="2000" smtClean="0"/>
              <a:t>Why Bureaucracy Survives</a:t>
            </a:r>
          </a:p>
          <a:p>
            <a:pPr lvl="1" eaLnBrk="1" hangingPunct="1"/>
            <a:r>
              <a:rPr lang="en-US" sz="2000" smtClean="0"/>
              <a:t>Large size prevails</a:t>
            </a:r>
          </a:p>
          <a:p>
            <a:pPr lvl="1" eaLnBrk="1" hangingPunct="1"/>
            <a:r>
              <a:rPr lang="en-US" sz="2000" smtClean="0"/>
              <a:t>Environmental turbulence can be largely managed</a:t>
            </a:r>
          </a:p>
          <a:p>
            <a:pPr lvl="1" eaLnBrk="1" hangingPunct="1"/>
            <a:r>
              <a:rPr lang="en-US" sz="2000" smtClean="0"/>
              <a:t>Standardization achieved through hiring people who have undergone extensive educational training</a:t>
            </a:r>
          </a:p>
          <a:p>
            <a:pPr lvl="1" eaLnBrk="1" hangingPunct="1"/>
            <a:r>
              <a:rPr lang="en-US" sz="2000" smtClean="0"/>
              <a:t>Technology maintains control</a:t>
            </a:r>
          </a:p>
          <a:p>
            <a:pPr eaLnBrk="1" hangingPunct="1"/>
            <a:endParaRPr lang="en-US" sz="20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© 2007 Prentice Hall Inc. All rights reserved.</a:t>
            </a:r>
          </a:p>
        </p:txBody>
      </p:sp>
      <p:sp>
        <p:nvSpPr>
          <p:cNvPr id="430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9906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Organizational Designs and Employee Behavior</a:t>
            </a:r>
          </a:p>
        </p:txBody>
      </p:sp>
      <p:sp>
        <p:nvSpPr>
          <p:cNvPr id="430083" name="Text Box 3"/>
          <p:cNvSpPr txBox="1">
            <a:spLocks noChangeArrowheads="1"/>
          </p:cNvSpPr>
          <p:nvPr/>
        </p:nvSpPr>
        <p:spPr bwMode="blackWhite">
          <a:xfrm>
            <a:off x="711200" y="1752600"/>
            <a:ext cx="7696200" cy="4267200"/>
          </a:xfrm>
          <a:prstGeom prst="rect">
            <a:avLst/>
          </a:prstGeom>
          <a:gradFill rotWithShape="0">
            <a:gsLst>
              <a:gs pos="0">
                <a:srgbClr val="CC6600"/>
              </a:gs>
              <a:gs pos="100000">
                <a:srgbClr val="CC6600">
                  <a:gamma/>
                  <a:tint val="50980"/>
                  <a:invGamma/>
                </a:srgbClr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182880" rIns="182880" anchor="ctr"/>
          <a:lstStyle/>
          <a:p>
            <a:pPr marL="222250" indent="-222250">
              <a:spcBef>
                <a:spcPct val="50000"/>
              </a:spcBef>
              <a:defRPr/>
            </a:pPr>
            <a:r>
              <a:rPr lang="en-US" sz="2000">
                <a:solidFill>
                  <a:srgbClr val="FFFFCC"/>
                </a:solidFill>
              </a:rPr>
              <a:t>Research Findings:</a:t>
            </a:r>
          </a:p>
          <a:p>
            <a:pPr marL="222250" indent="-222250">
              <a:spcBef>
                <a:spcPct val="50000"/>
              </a:spcBef>
              <a:buFontTx/>
              <a:buChar char="•"/>
              <a:defRPr/>
            </a:pPr>
            <a:r>
              <a:rPr lang="en-US" sz="2000">
                <a:solidFill>
                  <a:schemeClr val="bg1"/>
                </a:solidFill>
              </a:rPr>
              <a:t>Work specialization contributes to higher employee productivity, but it reduces job satisfaction.</a:t>
            </a:r>
          </a:p>
          <a:p>
            <a:pPr marL="222250" indent="-222250">
              <a:spcBef>
                <a:spcPct val="50000"/>
              </a:spcBef>
              <a:buFontTx/>
              <a:buChar char="•"/>
              <a:defRPr/>
            </a:pPr>
            <a:r>
              <a:rPr lang="en-US" sz="2000">
                <a:solidFill>
                  <a:schemeClr val="bg1"/>
                </a:solidFill>
              </a:rPr>
              <a:t>The benefits of specialization have decreased rapidly as employees seek more intrinsically rewarding jobs.</a:t>
            </a:r>
          </a:p>
          <a:p>
            <a:pPr marL="222250" indent="-222250">
              <a:spcBef>
                <a:spcPct val="50000"/>
              </a:spcBef>
              <a:buFontTx/>
              <a:buChar char="•"/>
              <a:defRPr/>
            </a:pPr>
            <a:r>
              <a:rPr lang="en-US" sz="2000">
                <a:solidFill>
                  <a:schemeClr val="bg1"/>
                </a:solidFill>
              </a:rPr>
              <a:t>The effect of span of control on employee performance is contingent upon individual differences and abilities, task structures, and other organizational factors.</a:t>
            </a:r>
          </a:p>
          <a:p>
            <a:pPr marL="222250" indent="-222250">
              <a:spcBef>
                <a:spcPct val="50000"/>
              </a:spcBef>
              <a:buFontTx/>
              <a:buChar char="•"/>
              <a:defRPr/>
            </a:pPr>
            <a:r>
              <a:rPr lang="en-US" sz="2000">
                <a:solidFill>
                  <a:schemeClr val="bg1"/>
                </a:solidFill>
              </a:rPr>
              <a:t>Participative decision making in decentralized organizations is positively related to job satisfaction.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30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083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© 2007 Prentice Hall Inc. All rights reserved.</a:t>
            </a: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666750" y="2022475"/>
          <a:ext cx="7991475" cy="2949575"/>
        </p:xfrm>
        <a:graphic>
          <a:graphicData uri="http://schemas.openxmlformats.org/presentationml/2006/ole">
            <p:oleObj spid="_x0000_s1026" name="Photo Editor Photo" r:id="rId4" imgW="8361905" imgH="3086531" progId="">
              <p:embed/>
            </p:oleObj>
          </a:graphicData>
        </a:graphic>
      </p:graphicFrame>
      <p:sp>
        <p:nvSpPr>
          <p:cNvPr id="43110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2192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Organization Structure: Its Determinants and Outcomes</a:t>
            </a:r>
          </a:p>
        </p:txBody>
      </p:sp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685800" y="4114800"/>
            <a:ext cx="38862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Implicit Models of Organizational Structure</a:t>
            </a:r>
          </a:p>
          <a:p>
            <a:pPr>
              <a:spcBef>
                <a:spcPct val="50000"/>
              </a:spcBef>
            </a:pPr>
            <a:r>
              <a:rPr lang="en-US" sz="1800" b="0">
                <a:latin typeface="Tahoma" pitchFamily="34" charset="0"/>
              </a:rPr>
              <a:t>Perceptions that people hold regarding structural variables formed by observing things around them in an unscientific fashion.</a:t>
            </a:r>
          </a:p>
        </p:txBody>
      </p:sp>
      <p:sp>
        <p:nvSpPr>
          <p:cNvPr id="431109" name="Text Box 5"/>
          <p:cNvSpPr txBox="1">
            <a:spLocks noChangeArrowheads="1"/>
          </p:cNvSpPr>
          <p:nvPr/>
        </p:nvSpPr>
        <p:spPr bwMode="blackWhite">
          <a:xfrm>
            <a:off x="7162800" y="6096000"/>
            <a:ext cx="1447800" cy="247650"/>
          </a:xfrm>
          <a:prstGeom prst="rect">
            <a:avLst/>
          </a:prstGeom>
          <a:solidFill>
            <a:srgbClr val="CC6600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anchor="ctr" anchorCtr="1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>
                <a:solidFill>
                  <a:schemeClr val="bg1"/>
                </a:solidFill>
              </a:rPr>
              <a:t>E X H I B I T  16</a:t>
            </a:r>
            <a:r>
              <a:rPr lang="en-US">
                <a:solidFill>
                  <a:schemeClr val="bg1"/>
                </a:solidFill>
                <a:cs typeface="Arial" pitchFamily="34" charset="0"/>
              </a:rPr>
              <a:t>–11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5127" name="Text Box 6"/>
          <p:cNvSpPr txBox="1">
            <a:spLocks noChangeArrowheads="1"/>
          </p:cNvSpPr>
          <p:nvPr/>
        </p:nvSpPr>
        <p:spPr bwMode="auto">
          <a:xfrm>
            <a:off x="5562600" y="2209800"/>
            <a:ext cx="1066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200"/>
              <a:t>Associated with</a:t>
            </a: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© 2007 Prentice Hall Inc. All rights reserved.</a:t>
            </a:r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69225" cy="1139825"/>
          </a:xfrm>
          <a:solidFill>
            <a:srgbClr val="DDDDDD"/>
          </a:solidFill>
          <a:ln>
            <a:noFill/>
          </a:ln>
        </p:spPr>
        <p:txBody>
          <a:bodyPr lIns="92075" tIns="46038" rIns="92075" bIns="46038"/>
          <a:lstStyle/>
          <a:p>
            <a:pPr eaLnBrk="1" hangingPunct="1">
              <a:defRPr/>
            </a:pPr>
            <a:r>
              <a:rPr lang="en-US" sz="2400" smtClean="0">
                <a:solidFill>
                  <a:schemeClr val="tx1"/>
                </a:solidFill>
              </a:rPr>
              <a:t>Matching Structure with Strategy</a:t>
            </a:r>
          </a:p>
        </p:txBody>
      </p:sp>
      <p:sp>
        <p:nvSpPr>
          <p:cNvPr id="472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514600"/>
            <a:ext cx="7997825" cy="3429000"/>
          </a:xfrm>
          <a:noFill/>
        </p:spPr>
        <p:txBody>
          <a:bodyPr lIns="92075" tIns="46038" rIns="92075" bIns="46038"/>
          <a:lstStyle/>
          <a:p>
            <a:pPr marL="609600" indent="-609600" eaLnBrk="1" hangingPunct="1">
              <a:buFont typeface="Wingdings" pitchFamily="2" charset="2"/>
              <a:buNone/>
            </a:pPr>
            <a:r>
              <a:rPr lang="en-US" sz="2000" smtClean="0"/>
              <a:t>Changes in Strategy         Changes in Structure</a:t>
            </a:r>
          </a:p>
          <a:p>
            <a:pPr marL="609600" indent="-609600" eaLnBrk="1" hangingPunct="1">
              <a:buFontTx/>
              <a:buAutoNum type="arabicPeriod"/>
            </a:pPr>
            <a:endParaRPr lang="en-US" sz="2000" smtClean="0"/>
          </a:p>
          <a:p>
            <a:pPr marL="609600" indent="-609600" eaLnBrk="1" hangingPunct="1">
              <a:buFontTx/>
              <a:buAutoNum type="arabicPeriod"/>
            </a:pPr>
            <a:r>
              <a:rPr lang="en-US" sz="2000" smtClean="0"/>
              <a:t>Structure largely dictates how objectives and policies will be established.</a:t>
            </a:r>
          </a:p>
          <a:p>
            <a:pPr marL="609600" indent="-609600" eaLnBrk="1" hangingPunct="1">
              <a:buFontTx/>
              <a:buAutoNum type="arabicPeriod"/>
            </a:pPr>
            <a:endParaRPr lang="en-US" sz="2000" smtClean="0"/>
          </a:p>
          <a:p>
            <a:pPr marL="609600" indent="-609600" eaLnBrk="1" hangingPunct="1">
              <a:buFontTx/>
              <a:buAutoNum type="arabicPeriod"/>
            </a:pPr>
            <a:r>
              <a:rPr lang="en-US" sz="2000" smtClean="0"/>
              <a:t>Structure dictates how resources will be allocated</a:t>
            </a:r>
          </a:p>
        </p:txBody>
      </p:sp>
      <p:sp>
        <p:nvSpPr>
          <p:cNvPr id="29701" name="Line 4"/>
          <p:cNvSpPr>
            <a:spLocks noChangeShapeType="1"/>
          </p:cNvSpPr>
          <p:nvPr/>
        </p:nvSpPr>
        <p:spPr bwMode="auto">
          <a:xfrm>
            <a:off x="4191000" y="2819400"/>
            <a:ext cx="38100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 type="triangle" w="med" len="med"/>
          </a:ln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2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72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72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2067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© 2007 Prentice Hall Inc. All rights reserved.</a:t>
            </a:r>
          </a:p>
        </p:txBody>
      </p:sp>
      <p:sp>
        <p:nvSpPr>
          <p:cNvPr id="4741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/>
              <a:t>Chandler’s Strategy-Structure</a:t>
            </a:r>
            <a:br>
              <a:rPr lang="en-US" sz="2400" smtClean="0"/>
            </a:br>
            <a:r>
              <a:rPr lang="en-US" sz="2400" smtClean="0"/>
              <a:t>Relationship</a:t>
            </a:r>
          </a:p>
        </p:txBody>
      </p:sp>
      <p:sp>
        <p:nvSpPr>
          <p:cNvPr id="474115" name="Rectangle 3"/>
          <p:cNvSpPr>
            <a:spLocks noChangeArrowheads="1"/>
          </p:cNvSpPr>
          <p:nvPr/>
        </p:nvSpPr>
        <p:spPr bwMode="auto">
          <a:xfrm>
            <a:off x="3200400" y="2362200"/>
            <a:ext cx="2362200" cy="1066800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100000">
                <a:srgbClr val="FFFF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DDDDDD"/>
            </a:extrusionClr>
          </a:sp3d>
        </p:spPr>
        <p:txBody>
          <a:bodyPr wrap="none" lIns="92075" tIns="46038" rIns="92075" bIns="46038" anchor="ctr">
            <a:flatTx/>
          </a:bodyPr>
          <a:lstStyle/>
          <a:p>
            <a:pPr algn="ctr"/>
            <a:r>
              <a:rPr lang="en-US" sz="1800" b="0">
                <a:solidFill>
                  <a:srgbClr val="003366"/>
                </a:solidFill>
              </a:rPr>
              <a:t>New administrative</a:t>
            </a:r>
          </a:p>
          <a:p>
            <a:pPr algn="ctr"/>
            <a:r>
              <a:rPr lang="en-US" sz="1800" b="0">
                <a:solidFill>
                  <a:srgbClr val="003366"/>
                </a:solidFill>
              </a:rPr>
              <a:t>problems emerge</a:t>
            </a:r>
          </a:p>
        </p:txBody>
      </p:sp>
      <p:sp>
        <p:nvSpPr>
          <p:cNvPr id="474116" name="Rectangle 4"/>
          <p:cNvSpPr>
            <a:spLocks noChangeArrowheads="1"/>
          </p:cNvSpPr>
          <p:nvPr/>
        </p:nvSpPr>
        <p:spPr bwMode="auto">
          <a:xfrm>
            <a:off x="304800" y="2362200"/>
            <a:ext cx="2362200" cy="1066800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100000">
                <a:srgbClr val="FFFF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DDDDDD"/>
            </a:extrusionClr>
          </a:sp3d>
        </p:spPr>
        <p:txBody>
          <a:bodyPr wrap="none" lIns="92075" tIns="46038" rIns="92075" bIns="46038" anchor="ctr">
            <a:flatTx/>
          </a:bodyPr>
          <a:lstStyle/>
          <a:p>
            <a:pPr algn="ctr"/>
            <a:r>
              <a:rPr lang="en-US" sz="1800" b="0">
                <a:solidFill>
                  <a:srgbClr val="003366"/>
                </a:solidFill>
              </a:rPr>
              <a:t>New strategy</a:t>
            </a:r>
          </a:p>
          <a:p>
            <a:pPr algn="ctr"/>
            <a:r>
              <a:rPr lang="en-US" sz="1800" b="0">
                <a:solidFill>
                  <a:srgbClr val="003366"/>
                </a:solidFill>
              </a:rPr>
              <a:t>Is formulated</a:t>
            </a:r>
          </a:p>
        </p:txBody>
      </p:sp>
      <p:sp>
        <p:nvSpPr>
          <p:cNvPr id="30726" name="Line 5"/>
          <p:cNvSpPr>
            <a:spLocks noChangeShapeType="1"/>
          </p:cNvSpPr>
          <p:nvPr/>
        </p:nvSpPr>
        <p:spPr bwMode="auto">
          <a:xfrm>
            <a:off x="6705600" y="3124200"/>
            <a:ext cx="0" cy="3048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30727" name="Line 6"/>
          <p:cNvSpPr>
            <a:spLocks noChangeShapeType="1"/>
          </p:cNvSpPr>
          <p:nvPr/>
        </p:nvSpPr>
        <p:spPr bwMode="auto">
          <a:xfrm flipH="1">
            <a:off x="6705600" y="4648200"/>
            <a:ext cx="0" cy="30480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474119" name="Rectangle 7"/>
          <p:cNvSpPr>
            <a:spLocks noChangeArrowheads="1"/>
          </p:cNvSpPr>
          <p:nvPr/>
        </p:nvSpPr>
        <p:spPr bwMode="auto">
          <a:xfrm>
            <a:off x="6172200" y="2362200"/>
            <a:ext cx="2362200" cy="1066800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100000">
                <a:srgbClr val="FFFF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DDDDDD"/>
            </a:extrusionClr>
          </a:sp3d>
        </p:spPr>
        <p:txBody>
          <a:bodyPr wrap="none" lIns="92075" tIns="46038" rIns="92075" bIns="46038" anchor="ctr">
            <a:flatTx/>
          </a:bodyPr>
          <a:lstStyle/>
          <a:p>
            <a:pPr algn="ctr"/>
            <a:r>
              <a:rPr lang="en-US" sz="1800" b="0">
                <a:solidFill>
                  <a:srgbClr val="003366"/>
                </a:solidFill>
              </a:rPr>
              <a:t>Organizational</a:t>
            </a:r>
          </a:p>
          <a:p>
            <a:pPr algn="ctr"/>
            <a:r>
              <a:rPr lang="en-US" sz="1800" b="0">
                <a:solidFill>
                  <a:srgbClr val="003366"/>
                </a:solidFill>
              </a:rPr>
              <a:t>performance </a:t>
            </a:r>
          </a:p>
          <a:p>
            <a:pPr algn="ctr"/>
            <a:r>
              <a:rPr lang="en-US" sz="1800" b="0">
                <a:solidFill>
                  <a:srgbClr val="003366"/>
                </a:solidFill>
              </a:rPr>
              <a:t>declines</a:t>
            </a:r>
          </a:p>
        </p:txBody>
      </p:sp>
      <p:sp>
        <p:nvSpPr>
          <p:cNvPr id="474120" name="Rectangle 8"/>
          <p:cNvSpPr>
            <a:spLocks noChangeArrowheads="1"/>
          </p:cNvSpPr>
          <p:nvPr/>
        </p:nvSpPr>
        <p:spPr bwMode="auto">
          <a:xfrm>
            <a:off x="1219200" y="4419600"/>
            <a:ext cx="2743200" cy="1066800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100000">
                <a:srgbClr val="FFFF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DDDDDD"/>
            </a:extrusionClr>
          </a:sp3d>
        </p:spPr>
        <p:txBody>
          <a:bodyPr wrap="none" lIns="92075" tIns="46038" rIns="92075" bIns="46038" anchor="ctr">
            <a:flatTx/>
          </a:bodyPr>
          <a:lstStyle/>
          <a:p>
            <a:pPr algn="ctr"/>
            <a:r>
              <a:rPr lang="en-US" sz="1800" b="0">
                <a:solidFill>
                  <a:srgbClr val="003366"/>
                </a:solidFill>
              </a:rPr>
              <a:t>Organizational </a:t>
            </a:r>
          </a:p>
          <a:p>
            <a:pPr algn="ctr"/>
            <a:r>
              <a:rPr lang="en-US" sz="1800" b="0">
                <a:solidFill>
                  <a:srgbClr val="003366"/>
                </a:solidFill>
              </a:rPr>
              <a:t>performance</a:t>
            </a:r>
          </a:p>
          <a:p>
            <a:pPr algn="ctr"/>
            <a:r>
              <a:rPr lang="en-US" sz="1800" b="0">
                <a:solidFill>
                  <a:srgbClr val="003366"/>
                </a:solidFill>
              </a:rPr>
              <a:t>improves</a:t>
            </a:r>
          </a:p>
        </p:txBody>
      </p:sp>
      <p:sp>
        <p:nvSpPr>
          <p:cNvPr id="474121" name="Rectangle 9"/>
          <p:cNvSpPr>
            <a:spLocks noChangeArrowheads="1"/>
          </p:cNvSpPr>
          <p:nvPr/>
        </p:nvSpPr>
        <p:spPr bwMode="auto">
          <a:xfrm>
            <a:off x="5105400" y="4419600"/>
            <a:ext cx="2743200" cy="1066800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100000">
                <a:srgbClr val="FFFFFF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DDDDDD"/>
            </a:extrusionClr>
          </a:sp3d>
        </p:spPr>
        <p:txBody>
          <a:bodyPr wrap="none" lIns="92075" tIns="46038" rIns="92075" bIns="46038" anchor="ctr">
            <a:flatTx/>
          </a:bodyPr>
          <a:lstStyle/>
          <a:p>
            <a:pPr algn="ctr"/>
            <a:r>
              <a:rPr lang="en-US" sz="1800" b="0">
                <a:solidFill>
                  <a:srgbClr val="003366"/>
                </a:solidFill>
              </a:rPr>
              <a:t>New organizational</a:t>
            </a:r>
          </a:p>
          <a:p>
            <a:pPr algn="ctr"/>
            <a:r>
              <a:rPr lang="en-US" sz="1800" b="0">
                <a:solidFill>
                  <a:srgbClr val="003366"/>
                </a:solidFill>
              </a:rPr>
              <a:t>structure is established</a:t>
            </a:r>
          </a:p>
        </p:txBody>
      </p:sp>
      <p:sp>
        <p:nvSpPr>
          <p:cNvPr id="474122" name="Line 10"/>
          <p:cNvSpPr>
            <a:spLocks noChangeShapeType="1"/>
          </p:cNvSpPr>
          <p:nvPr/>
        </p:nvSpPr>
        <p:spPr bwMode="auto">
          <a:xfrm>
            <a:off x="2895600" y="2819400"/>
            <a:ext cx="22860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474123" name="Line 11"/>
          <p:cNvSpPr>
            <a:spLocks noChangeShapeType="1"/>
          </p:cNvSpPr>
          <p:nvPr/>
        </p:nvSpPr>
        <p:spPr bwMode="auto">
          <a:xfrm>
            <a:off x="5867400" y="2819400"/>
            <a:ext cx="22860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474124" name="Line 12"/>
          <p:cNvSpPr>
            <a:spLocks noChangeShapeType="1"/>
          </p:cNvSpPr>
          <p:nvPr/>
        </p:nvSpPr>
        <p:spPr bwMode="auto">
          <a:xfrm>
            <a:off x="8382000" y="3429000"/>
            <a:ext cx="0" cy="14478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474125" name="Line 13"/>
          <p:cNvSpPr>
            <a:spLocks noChangeShapeType="1"/>
          </p:cNvSpPr>
          <p:nvPr/>
        </p:nvSpPr>
        <p:spPr bwMode="auto">
          <a:xfrm flipH="1">
            <a:off x="8077200" y="4876800"/>
            <a:ext cx="30480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474126" name="Line 14"/>
          <p:cNvSpPr>
            <a:spLocks noChangeShapeType="1"/>
          </p:cNvSpPr>
          <p:nvPr/>
        </p:nvSpPr>
        <p:spPr bwMode="auto">
          <a:xfrm flipH="1">
            <a:off x="4495800" y="4876800"/>
            <a:ext cx="304800" cy="0"/>
          </a:xfrm>
          <a:prstGeom prst="line">
            <a:avLst/>
          </a:prstGeom>
          <a:noFill/>
          <a:ln w="57150">
            <a:solidFill>
              <a:srgbClr val="FFFFFF"/>
            </a:solidFill>
            <a:round/>
            <a:headEnd/>
            <a:tailEnd type="triangle" w="med" len="med"/>
          </a:ln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474127" name="Line 15"/>
          <p:cNvSpPr>
            <a:spLocks noChangeShapeType="1"/>
          </p:cNvSpPr>
          <p:nvPr/>
        </p:nvSpPr>
        <p:spPr bwMode="auto">
          <a:xfrm flipH="1">
            <a:off x="685800" y="4953000"/>
            <a:ext cx="53340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</p:spPr>
        <p:txBody>
          <a:bodyPr lIns="92075" tIns="46038" rIns="92075" bIns="46038"/>
          <a:lstStyle/>
          <a:p>
            <a:endParaRPr lang="en-US"/>
          </a:p>
        </p:txBody>
      </p:sp>
      <p:sp>
        <p:nvSpPr>
          <p:cNvPr id="474128" name="Line 16"/>
          <p:cNvSpPr>
            <a:spLocks noChangeShapeType="1"/>
          </p:cNvSpPr>
          <p:nvPr/>
        </p:nvSpPr>
        <p:spPr bwMode="auto">
          <a:xfrm flipV="1">
            <a:off x="685800" y="3505200"/>
            <a:ext cx="0" cy="14478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 type="triangle" w="med" len="med"/>
          </a:ln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4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4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4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4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74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74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4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4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74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74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74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74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4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74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74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74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74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74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4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4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74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74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74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74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4115" grpId="0" animBg="1"/>
      <p:bldP spid="474116" grpId="0" animBg="1"/>
      <p:bldP spid="474119" grpId="0" animBg="1"/>
      <p:bldP spid="474120" grpId="0" animBg="1"/>
      <p:bldP spid="474121" grpId="0" animBg="1"/>
      <p:bldP spid="474122" grpId="0" animBg="1"/>
      <p:bldP spid="474123" grpId="0" animBg="1"/>
      <p:bldP spid="474124" grpId="0" animBg="1"/>
      <p:bldP spid="474125" grpId="0" animBg="1"/>
      <p:bldP spid="474126" grpId="0" animBg="1"/>
      <p:bldP spid="474127" grpId="0" animBg="1"/>
      <p:bldP spid="4741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© 2007 Prentice Hall Inc. All rights reserved.</a:t>
            </a: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69225" cy="1139825"/>
          </a:xfrm>
          <a:solidFill>
            <a:srgbClr val="DDDDDD"/>
          </a:solidFill>
          <a:ln>
            <a:noFill/>
          </a:ln>
        </p:spPr>
        <p:txBody>
          <a:bodyPr lIns="92075" tIns="46038" rIns="92075" bIns="46038"/>
          <a:lstStyle/>
          <a:p>
            <a:pPr eaLnBrk="1" hangingPunct="1">
              <a:defRPr/>
            </a:pPr>
            <a:r>
              <a:rPr lang="en-US" smtClean="0">
                <a:solidFill>
                  <a:schemeClr val="tx1"/>
                </a:solidFill>
              </a:rPr>
              <a:t> Basic Forms of Structure</a:t>
            </a:r>
          </a:p>
        </p:txBody>
      </p:sp>
      <p:sp>
        <p:nvSpPr>
          <p:cNvPr id="476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209800"/>
            <a:ext cx="7997825" cy="3581400"/>
          </a:xfrm>
          <a:noFill/>
        </p:spPr>
        <p:txBody>
          <a:bodyPr lIns="92075" tIns="46038" rIns="92075" bIns="46038"/>
          <a:lstStyle/>
          <a:p>
            <a:pPr marL="990600" lvl="1" indent="-533400" eaLnBrk="1" hangingPunct="1">
              <a:buFontTx/>
              <a:buAutoNum type="arabicPeriod"/>
            </a:pPr>
            <a:r>
              <a:rPr lang="en-US" smtClean="0">
                <a:solidFill>
                  <a:schemeClr val="tx1"/>
                </a:solidFill>
              </a:rPr>
              <a:t>Functional Structure</a:t>
            </a:r>
          </a:p>
          <a:p>
            <a:pPr marL="1371600" lvl="2" indent="-457200" eaLnBrk="1" hangingPunct="1"/>
            <a:r>
              <a:rPr lang="en-US" smtClean="0"/>
              <a:t>Groups tasks and activities by business function</a:t>
            </a:r>
          </a:p>
          <a:p>
            <a:pPr marL="1371600" lvl="2" indent="-457200" eaLnBrk="1" hangingPunct="1"/>
            <a:r>
              <a:rPr lang="nl-NL" smtClean="0"/>
              <a:t>Simple and inexpensive</a:t>
            </a:r>
          </a:p>
          <a:p>
            <a:pPr marL="1371600" lvl="2" indent="-457200" eaLnBrk="1" hangingPunct="1"/>
            <a:r>
              <a:rPr lang="nl-NL" smtClean="0"/>
              <a:t>Speicalization of business activities</a:t>
            </a:r>
          </a:p>
          <a:p>
            <a:pPr marL="1371600" lvl="2" indent="-457200" eaLnBrk="1" hangingPunct="1"/>
            <a:r>
              <a:rPr lang="nl-NL" smtClean="0"/>
              <a:t>Minimizes need of elaborate control systems</a:t>
            </a:r>
          </a:p>
          <a:p>
            <a:pPr marL="1371600" lvl="2" indent="-457200" eaLnBrk="1" hangingPunct="1"/>
            <a:r>
              <a:rPr lang="nl-NL" smtClean="0"/>
              <a:t>Accountability at the top</a:t>
            </a:r>
          </a:p>
          <a:p>
            <a:pPr marL="1371600" lvl="2" indent="-457200" eaLnBrk="1" hangingPunct="1"/>
            <a:r>
              <a:rPr lang="nl-NL" smtClean="0"/>
              <a:t>Delegation of authority not encouraged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6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76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76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76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76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76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76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6163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© 2007 Prentice Hall Inc. All rights reserved.</a:t>
            </a:r>
          </a:p>
        </p:txBody>
      </p:sp>
      <p:sp>
        <p:nvSpPr>
          <p:cNvPr id="478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chemeClr val="tx1"/>
                </a:solidFill>
              </a:rPr>
              <a:t>Basic Forms of Structure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914400" lvl="1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en-US" sz="1800" smtClean="0">
                <a:solidFill>
                  <a:schemeClr val="tx1"/>
                </a:solidFill>
              </a:rPr>
              <a:t>Functional Structure</a:t>
            </a:r>
          </a:p>
          <a:p>
            <a:pPr marL="1295400" lvl="2" indent="-381000" eaLnBrk="1" hangingPunct="1">
              <a:lnSpc>
                <a:spcPct val="90000"/>
              </a:lnSpc>
              <a:buFontTx/>
              <a:buNone/>
            </a:pPr>
            <a:endParaRPr lang="nl-NL" sz="1600" smtClean="0"/>
          </a:p>
          <a:p>
            <a:pPr marL="1295400" lvl="2" indent="-381000" eaLnBrk="1" hangingPunct="1">
              <a:lnSpc>
                <a:spcPct val="90000"/>
              </a:lnSpc>
            </a:pPr>
            <a:r>
              <a:rPr lang="nl-NL" sz="1600" smtClean="0"/>
              <a:t>Low employee morale</a:t>
            </a:r>
          </a:p>
          <a:p>
            <a:pPr marL="1295400" lvl="2" indent="-381000" eaLnBrk="1" hangingPunct="1">
              <a:lnSpc>
                <a:spcPct val="90000"/>
              </a:lnSpc>
            </a:pPr>
            <a:r>
              <a:rPr lang="nl-NL" sz="1600" smtClean="0"/>
              <a:t>Inadequate planning of products and markets</a:t>
            </a:r>
          </a:p>
          <a:p>
            <a:pPr marL="1295400" lvl="2" indent="-381000" eaLnBrk="1" hangingPunct="1">
              <a:lnSpc>
                <a:spcPct val="90000"/>
              </a:lnSpc>
            </a:pPr>
            <a:r>
              <a:rPr lang="nl-NL" sz="1600" smtClean="0"/>
              <a:t>Leads to short term and narrow thinking</a:t>
            </a:r>
          </a:p>
          <a:p>
            <a:pPr marL="1295400" lvl="2" indent="-381000" eaLnBrk="1" hangingPunct="1">
              <a:lnSpc>
                <a:spcPct val="90000"/>
              </a:lnSpc>
            </a:pPr>
            <a:r>
              <a:rPr lang="nl-NL" sz="1600" smtClean="0"/>
              <a:t>Lack of integration and communication</a:t>
            </a:r>
          </a:p>
          <a:p>
            <a:pPr marL="1295400" lvl="2" indent="-381000" eaLnBrk="1" hangingPunct="1">
              <a:lnSpc>
                <a:spcPct val="90000"/>
              </a:lnSpc>
            </a:pPr>
            <a:r>
              <a:rPr lang="nl-NL" sz="1600" smtClean="0"/>
              <a:t>Centralized</a:t>
            </a:r>
          </a:p>
          <a:p>
            <a:pPr marL="1295400" lvl="2" indent="-381000" eaLnBrk="1" hangingPunct="1">
              <a:lnSpc>
                <a:spcPct val="90000"/>
              </a:lnSpc>
            </a:pPr>
            <a:endParaRPr lang="nl-NL" sz="1600" smtClean="0"/>
          </a:p>
          <a:p>
            <a:pPr marL="1295400" lvl="2" indent="-381000" eaLnBrk="1" hangingPunct="1">
              <a:lnSpc>
                <a:spcPct val="90000"/>
              </a:lnSpc>
              <a:buFontTx/>
              <a:buNone/>
            </a:pPr>
            <a:r>
              <a:rPr lang="nl-NL" sz="1600" smtClean="0"/>
              <a:t>R &amp; D may strive to overdesign products while manufacturing may favor low frills products that are mass produced.</a:t>
            </a:r>
          </a:p>
          <a:p>
            <a:pPr marL="1295400" lvl="2" indent="-381000" eaLnBrk="1" hangingPunct="1">
              <a:lnSpc>
                <a:spcPct val="90000"/>
              </a:lnSpc>
              <a:buFontTx/>
              <a:buNone/>
            </a:pPr>
            <a:r>
              <a:rPr lang="nl-NL" sz="1600" smtClean="0"/>
              <a:t>Speicailization, economies of scale, standarized products such as manufacturing. </a:t>
            </a:r>
          </a:p>
          <a:p>
            <a:pPr marL="1295400" lvl="2" indent="-381000" eaLnBrk="1" hangingPunct="1">
              <a:lnSpc>
                <a:spcPct val="90000"/>
              </a:lnSpc>
              <a:buFontTx/>
              <a:buNone/>
            </a:pPr>
            <a:r>
              <a:rPr lang="nl-NL" sz="1600" smtClean="0"/>
              <a:t>Sharp – consumer electronics firm as an examaple</a:t>
            </a:r>
            <a:endParaRPr lang="en-US" sz="1600" smtClean="0"/>
          </a:p>
          <a:p>
            <a:pPr marL="1295400" lvl="2" indent="-381000" eaLnBrk="1" hangingPunct="1">
              <a:lnSpc>
                <a:spcPct val="90000"/>
              </a:lnSpc>
            </a:pPr>
            <a:endParaRPr lang="en-US" sz="1600" smtClean="0"/>
          </a:p>
          <a:p>
            <a:pPr marL="533400" indent="-533400" eaLnBrk="1" hangingPunct="1">
              <a:lnSpc>
                <a:spcPct val="90000"/>
              </a:lnSpc>
            </a:pPr>
            <a:endParaRPr lang="en-US" sz="18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endParaRPr lang="en-US" sz="4400" smtClean="0"/>
          </a:p>
          <a:p>
            <a:pPr algn="ctr" eaLnBrk="1" hangingPunct="1">
              <a:buFont typeface="Wingdings" pitchFamily="2" charset="2"/>
              <a:buNone/>
            </a:pPr>
            <a:endParaRPr lang="en-US" sz="4400" smtClean="0"/>
          </a:p>
          <a:p>
            <a:pPr algn="ctr" eaLnBrk="1" hangingPunct="1">
              <a:buFont typeface="Wingdings" pitchFamily="2" charset="2"/>
              <a:buNone/>
            </a:pPr>
            <a:r>
              <a:rPr lang="en-US" sz="4400" smtClean="0"/>
              <a:t>Thank You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554</Words>
  <Application>Microsoft Office PowerPoint</Application>
  <PresentationFormat>On-screen Show (4:3)</PresentationFormat>
  <Paragraphs>132</Paragraphs>
  <Slides>14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Photo Editor Photo</vt:lpstr>
      <vt:lpstr>Organizational Behavior</vt:lpstr>
      <vt:lpstr>Foundations of Organizational Structure  </vt:lpstr>
      <vt:lpstr>Lecture Objectives</vt:lpstr>
      <vt:lpstr>Why Do Structures Differ? – Strategy</vt:lpstr>
      <vt:lpstr>The Strategy-Structure Relationship</vt:lpstr>
      <vt:lpstr>Why Do Structures Differ? – Size</vt:lpstr>
      <vt:lpstr>“Bureaucracy Is Dead”</vt:lpstr>
      <vt:lpstr>Organizational Designs and Employee Behavior</vt:lpstr>
      <vt:lpstr>Organization Structure: Its Determinants and Outcomes</vt:lpstr>
      <vt:lpstr>Matching Structure with Strategy</vt:lpstr>
      <vt:lpstr>Chandler’s Strategy-Structure Relationship</vt:lpstr>
      <vt:lpstr> Basic Forms of Structure</vt:lpstr>
      <vt:lpstr>Basic Forms of Structure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Organizational Behavior</dc:title>
  <dc:creator>Amna</dc:creator>
  <cp:lastModifiedBy>NTS</cp:lastModifiedBy>
  <cp:revision>4</cp:revision>
  <dcterms:created xsi:type="dcterms:W3CDTF">2014-05-05T04:20:05Z</dcterms:created>
  <dcterms:modified xsi:type="dcterms:W3CDTF">2014-05-05T05:58:00Z</dcterms:modified>
</cp:coreProperties>
</file>