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1" r:id="rId2"/>
    <p:sldId id="292" r:id="rId3"/>
    <p:sldId id="29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E4D71-6E2C-463E-8ED7-C84D27A40E4D}" type="datetimeFigureOut">
              <a:rPr lang="en-US" smtClean="0"/>
              <a:pPr/>
              <a:t>5/7/2014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C98F8D-C4BB-4F44-B70A-4B7CBF2CF26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dt" sz="quarter" idx="1"/>
          </p:nvPr>
        </p:nvSpPr>
        <p:spPr>
          <a:noFill/>
        </p:spPr>
        <p:txBody>
          <a:bodyPr/>
          <a:lstStyle/>
          <a:p>
            <a:r>
              <a:rPr lang="en-US" smtClean="0">
                <a:ea typeface="MS PGothic" pitchFamily="34" charset="-128"/>
              </a:rPr>
              <a:t>CHAPTER THREE</a:t>
            </a:r>
          </a:p>
        </p:txBody>
      </p:sp>
      <p:sp>
        <p:nvSpPr>
          <p:cNvPr id="47107" name="Rectangle 7"/>
          <p:cNvSpPr>
            <a:spLocks noGrp="1" noChangeArrowheads="1"/>
          </p:cNvSpPr>
          <p:nvPr>
            <p:ph type="sldNum" sz="quarter" idx="5"/>
          </p:nvPr>
        </p:nvSpPr>
        <p:spPr>
          <a:noFill/>
        </p:spPr>
        <p:txBody>
          <a:bodyPr/>
          <a:lstStyle/>
          <a:p>
            <a:fld id="{C0744309-C799-4DE9-BBE2-D3DEE1B203B9}" type="slidenum">
              <a:rPr lang="en-US" smtClean="0">
                <a:ea typeface="MS PGothic" pitchFamily="34" charset="-128"/>
              </a:rPr>
              <a:pPr/>
              <a:t>2</a:t>
            </a:fld>
            <a:endParaRPr lang="en-US" smtClean="0">
              <a:ea typeface="MS PGothic" pitchFamily="34" charset="-128"/>
            </a:endParaRPr>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286B45-FBD0-4BAC-BA93-6A839D820F30}" type="datetimeFigureOut">
              <a:rPr lang="en-US" smtClean="0"/>
              <a:pPr/>
              <a:t>5/7/2014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86B45-FBD0-4BAC-BA93-6A839D820F30}" type="datetimeFigureOut">
              <a:rPr lang="en-US" smtClean="0"/>
              <a:pPr/>
              <a:t>5/7/2014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286B45-FBD0-4BAC-BA93-6A839D820F30}" type="datetimeFigureOut">
              <a:rPr lang="en-US" smtClean="0"/>
              <a:pPr/>
              <a:t>5/7/2014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286B45-FBD0-4BAC-BA93-6A839D820F30}" type="datetimeFigureOut">
              <a:rPr lang="en-US" smtClean="0"/>
              <a:pPr/>
              <a:t>5/7/2014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286B45-FBD0-4BAC-BA93-6A839D820F30}" type="datetimeFigureOut">
              <a:rPr lang="en-US" smtClean="0"/>
              <a:pPr/>
              <a:t>5/7/2014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286B45-FBD0-4BAC-BA93-6A839D820F30}" type="datetimeFigureOut">
              <a:rPr lang="en-US" smtClean="0"/>
              <a:pPr/>
              <a:t>5/7/2014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86B45-FBD0-4BAC-BA93-6A839D820F30}" type="datetimeFigureOut">
              <a:rPr lang="en-US" smtClean="0"/>
              <a:pPr/>
              <a:t>5/7/2014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86B45-FBD0-4BAC-BA93-6A839D820F30}" type="datetimeFigureOut">
              <a:rPr lang="en-US" smtClean="0"/>
              <a:pPr/>
              <a:t>5/7/2014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86B45-FBD0-4BAC-BA93-6A839D820F30}" type="datetimeFigureOut">
              <a:rPr lang="en-US" smtClean="0"/>
              <a:pPr/>
              <a:t>5/7/2014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86B45-FBD0-4BAC-BA93-6A839D820F30}" type="datetimeFigureOut">
              <a:rPr lang="en-US" smtClean="0"/>
              <a:pPr/>
              <a:t>5/7/2014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86B45-FBD0-4BAC-BA93-6A839D820F30}" type="datetimeFigureOut">
              <a:rPr lang="en-US" smtClean="0"/>
              <a:pPr/>
              <a:t>5/7/2014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967648-3923-4FAF-AC7F-660E825FA52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r>
              <a:rPr lang="en-GB"/>
              <a:t>Boxall and Purcell chapter three</a:t>
            </a:r>
          </a:p>
        </p:txBody>
      </p:sp>
      <p:sp>
        <p:nvSpPr>
          <p:cNvPr id="6" name="Rectangle 6"/>
          <p:cNvSpPr>
            <a:spLocks noGrp="1" noChangeArrowheads="1"/>
          </p:cNvSpPr>
          <p:nvPr>
            <p:ph type="sldNum" sz="quarter" idx="12"/>
          </p:nvPr>
        </p:nvSpPr>
        <p:spPr/>
        <p:txBody>
          <a:bodyPr/>
          <a:lstStyle>
            <a:lvl1pPr>
              <a:defRPr/>
            </a:lvl1pPr>
          </a:lstStyle>
          <a:p>
            <a:pPr>
              <a:defRPr/>
            </a:pPr>
            <a:fld id="{61A38B79-DE8D-4DE0-AD66-059924E29FD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86B45-FBD0-4BAC-BA93-6A839D820F30}" type="datetimeFigureOut">
              <a:rPr lang="en-US" smtClean="0"/>
              <a:pPr/>
              <a:t>5/7/2014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67648-3923-4FAF-AC7F-660E825FA5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n.wiktionary.org/wiki/coherent" TargetMode="External"/><Relationship Id="rId2" Type="http://schemas.openxmlformats.org/officeDocument/2006/relationships/hyperlink" Target="http://en.wikipedia.org/wiki/Strategic" TargetMode="External"/><Relationship Id="rId1" Type="http://schemas.openxmlformats.org/officeDocument/2006/relationships/slideLayout" Target="../slideLayouts/slideLayout2.xml"/><Relationship Id="rId4" Type="http://schemas.openxmlformats.org/officeDocument/2006/relationships/hyperlink" Target="http://en.wikipedia.org/wiki/Managem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imgres?imgurl=http://i.ehow.co.uk/images/a06/fc/ne/workplace-management-styles-4.1-800X800.jpg&amp;imgrefurl=http://www.ehow.co.uk/list_6796014_workplace-management-styles.html&amp;usg=__2G_P1WsBC77RRsq5mxYLezPJrro=&amp;h=342&amp;w=351&amp;sz=66&amp;hl=nl&amp;start=101&amp;zoom=1&amp;um=1&amp;itbs=1&amp;tbnid=NwaPrCNt85NpVM:&amp;tbnh=117&amp;tbnw=120&amp;prev=/images?q=management+styles&amp;start=100&amp;um=1&amp;hl=nl&amp;sa=N&amp;ndsp=20&amp;biw=1259&amp;bih=653&amp;tbs=isch:1&amp;ei=uVNmTbGqCo_qOeqtoaA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imgres?imgurl=http://www.lowesforpros.com/sites/default/files/BM_HRMs.jpg&amp;imgrefurl=http://www.lowesforpros.com/creating-an-effective-human-resource-management-program&amp;usg=__iC65guEXlNKSBXFu5TzVZQMnYBM=&amp;h=360&amp;w=540&amp;sz=47&amp;hl=nl&amp;start=33&amp;zoom=1&amp;um=1&amp;itbs=1&amp;tbnid=DdP1YoizWgorCM:&amp;tbnh=88&amp;tbnw=132&amp;prev=/images?q=HR+managing+employees&amp;start=20&amp;um=1&amp;hl=nl&amp;sa=N&amp;ndsp=20&amp;biw=1259&amp;bih=653&amp;tbs=isch:1&amp;ei=EkJmTe7zJoOA4QaY-93SC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imgres?imgurl=http://softwarerockstar.com/wp-content/uploads/2009/06/menwithoutfaces2.jpg&amp;imgrefurl=http://www.softwarerockstar.com/tag/project-management/&amp;usg=__bllNWJs4QfMPt80EchVJn7L8Z40=&amp;h=207&amp;w=300&amp;sz=20&amp;hl=nl&amp;start=138&amp;zoom=1&amp;um=1&amp;itbs=1&amp;tbnid=s5qQZ62OXLHTwM:&amp;tbnh=80&amp;tbnw=116&amp;prev=/images?q=management+styles&amp;start=120&amp;um=1&amp;hl=nl&amp;sa=N&amp;ndsp=20&amp;biw=1259&amp;bih=653&amp;tbs=isch:1&amp;ei=I1RmTY6PMsbpOeyZ1Z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imgres?imgurl=http://perfmanhr.com/blog/wp-content/uploads/2010/09/perfmanhr-goals.jpg&amp;imgrefurl=http://www.perfmanhr.com/blog/personal-success-tips/set-high-goals-%E2%80%94-and-achieve-them/&amp;usg=__rnkup4mSp2p6sJL2-36l2VJxVls=&amp;h=300&amp;w=400&amp;sz=67&amp;hl=nl&amp;start=5&amp;zoom=1&amp;um=1&amp;itbs=1&amp;tbnid=-l2rEf10_PlRwM:&amp;tbnh=93&amp;tbnw=124&amp;prev=/images?q=HR+goals&amp;um=1&amp;hl=nl&amp;sa=N&amp;biw=1259&amp;bih=653&amp;tbs=isch:1&amp;ei=VjxmTfaqD8z_4AaWoKzMC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imgres?imgurl=http://www.measurebusiness.com/wp-content/uploads/2010/06/hr-tasks.png&amp;imgrefurl=http://www.measurebusiness.com/tag/hr-goals&amp;usg=__naEgvl-G8nXl5NhMUwNFvAVNwbM=&amp;h=382&amp;w=380&amp;sz=59&amp;hl=nl&amp;start=33&amp;zoom=1&amp;um=1&amp;itbs=1&amp;tbnid=XcmKcBwDy88BdM:&amp;tbnh=123&amp;tbnw=122&amp;prev=/images?q=HR+goals&amp;start=20&amp;um=1&amp;hl=nl&amp;sa=N&amp;ndsp=20&amp;biw=1259&amp;bih=653&amp;tbs=isch:1&amp;ei=lj1mTff2FYf24AawxrTZC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imgres?imgurl=https://static.flatworldknowledge.com/sites/all/files/imagecache/book/28982/fwk-carpenter-fig16_001.jpg&amp;imgrefurl=http://www.flatworldknowledge.com/node/29158&amp;usg=__JaVwRdIEGhex6nxHDGGxOV63XCs=&amp;h=275&amp;w=412&amp;sz=21&amp;hl=nl&amp;start=11&amp;zoom=1&amp;um=1&amp;itbs=1&amp;tbnid=vcyksWuNfGUPlM:&amp;tbnh=83&amp;tbnw=125&amp;prev=/images?q=strategic+HRM&amp;um=1&amp;hl=nl&amp;biw=1259&amp;bih=653&amp;tbs=isch:1&amp;ei=e1RmTeuyGo6ChQfnvNivDQ"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a:bodyPr>
          <a:lstStyle/>
          <a:p>
            <a:pPr eaLnBrk="1" hangingPunct="1">
              <a:defRPr/>
            </a:pPr>
            <a:r>
              <a:rPr lang="en-US" dirty="0" smtClean="0"/>
              <a:t>Organizational Behavior</a:t>
            </a:r>
          </a:p>
        </p:txBody>
      </p:sp>
      <p:sp>
        <p:nvSpPr>
          <p:cNvPr id="9219" name="Content Placeholder 5"/>
          <p:cNvSpPr>
            <a:spLocks noGrp="1"/>
          </p:cNvSpPr>
          <p:nvPr>
            <p:ph sz="half" idx="1"/>
          </p:nvPr>
        </p:nvSpPr>
        <p:spPr>
          <a:xfrm>
            <a:off x="838200" y="1600200"/>
            <a:ext cx="3886200" cy="4297363"/>
          </a:xfrm>
        </p:spPr>
        <p:txBody>
          <a:bodyPr/>
          <a:lstStyle/>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r>
              <a:rPr lang="en-US" dirty="0" smtClean="0"/>
              <a:t>	</a:t>
            </a:r>
            <a:r>
              <a:rPr lang="en-US" sz="3600" dirty="0" smtClean="0"/>
              <a:t>	Lecture 27</a:t>
            </a:r>
          </a:p>
        </p:txBody>
      </p:sp>
      <p:sp>
        <p:nvSpPr>
          <p:cNvPr id="9220"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10243"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4"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10245"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6"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7"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normAutofit/>
          </a:bodyPr>
          <a:lstStyle/>
          <a:p>
            <a:pPr marL="342900" indent="-342900">
              <a:spcBef>
                <a:spcPct val="20000"/>
              </a:spcBef>
              <a:defRPr/>
            </a:pPr>
            <a:r>
              <a:rPr lang="en-US" dirty="0" smtClean="0">
                <a:solidFill>
                  <a:schemeClr val="tx1"/>
                </a:solidFill>
              </a:rPr>
              <a:t>Strategic HRM </a:t>
            </a:r>
            <a:endParaRPr lang="en-US" dirty="0">
              <a:solidFill>
                <a:schemeClr val="tx1"/>
              </a:solidFill>
            </a:endParaRPr>
          </a:p>
        </p:txBody>
      </p:sp>
      <p:sp>
        <p:nvSpPr>
          <p:cNvPr id="10249"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27</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Lecture26</a:t>
            </a:r>
            <a:endParaRPr lang="en-US" dirty="0"/>
          </a:p>
        </p:txBody>
      </p:sp>
      <p:sp>
        <p:nvSpPr>
          <p:cNvPr id="3" name="Content Placeholder 2"/>
          <p:cNvSpPr>
            <a:spLocks noGrp="1"/>
          </p:cNvSpPr>
          <p:nvPr>
            <p:ph idx="1"/>
          </p:nvPr>
        </p:nvSpPr>
        <p:spPr/>
        <p:txBody>
          <a:bodyPr>
            <a:normAutofit lnSpcReduction="10000"/>
          </a:bodyPr>
          <a:lstStyle/>
          <a:p>
            <a:pPr marL="533400" indent="-533400">
              <a:lnSpc>
                <a:spcPct val="90000"/>
              </a:lnSpc>
              <a:buNone/>
            </a:pPr>
            <a:r>
              <a:rPr lang="en-US" dirty="0" smtClean="0">
                <a:solidFill>
                  <a:srgbClr val="000000"/>
                </a:solidFill>
                <a:latin typeface="Arial" pitchFamily="34" charset="0"/>
                <a:cs typeface="Arial" pitchFamily="34" charset="0"/>
              </a:rPr>
              <a:t>The </a:t>
            </a:r>
            <a:r>
              <a:rPr lang="en-US" b="1" dirty="0" smtClean="0">
                <a:solidFill>
                  <a:srgbClr val="000000"/>
                </a:solidFill>
                <a:latin typeface="Arial" pitchFamily="34" charset="0"/>
                <a:cs typeface="Arial" pitchFamily="34" charset="0"/>
              </a:rPr>
              <a:t>selection process</a:t>
            </a:r>
            <a:r>
              <a:rPr lang="en-US" dirty="0" smtClean="0">
                <a:solidFill>
                  <a:srgbClr val="000000"/>
                </a:solidFill>
                <a:latin typeface="Arial" pitchFamily="34" charset="0"/>
                <a:cs typeface="Arial" pitchFamily="34" charset="0"/>
              </a:rPr>
              <a:t> typically consists of eight steps: </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initial screening interview</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completion of the application form</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employment tests</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comprehensive interview</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background investigation</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conditional job offer</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medical/physical exam</a:t>
            </a:r>
          </a:p>
          <a:p>
            <a:pPr marL="914400" lvl="1" indent="-457200">
              <a:lnSpc>
                <a:spcPct val="90000"/>
              </a:lnSpc>
              <a:buFontTx/>
              <a:buAutoNum type="arabicPeriod"/>
            </a:pPr>
            <a:r>
              <a:rPr lang="en-US" dirty="0" smtClean="0">
                <a:solidFill>
                  <a:srgbClr val="000000"/>
                </a:solidFill>
                <a:latin typeface="Arial" pitchFamily="34" charset="0"/>
                <a:cs typeface="Arial" pitchFamily="34" charset="0"/>
              </a:rPr>
              <a:t>permanent job offer</a:t>
            </a:r>
            <a:endParaRPr lang="en-US" dirty="0" smtClean="0"/>
          </a:p>
          <a:p>
            <a:pPr eaLnBrk="1" hangingPunct="1">
              <a:buNone/>
              <a:defRPr/>
            </a:pPr>
            <a:endParaRPr lang="en-US" dirty="0" smtClean="0"/>
          </a:p>
        </p:txBody>
      </p:sp>
      <p:sp>
        <p:nvSpPr>
          <p:cNvPr id="4" name="Footer Placeholder 3"/>
          <p:cNvSpPr>
            <a:spLocks noGrp="1"/>
          </p:cNvSpPr>
          <p:nvPr>
            <p:ph type="ftr" sz="quarter" idx="10"/>
          </p:nvPr>
        </p:nvSpPr>
        <p:spPr/>
        <p:txBody>
          <a:bodyPr/>
          <a:lstStyle/>
          <a:p>
            <a:pPr>
              <a:defRPr/>
            </a:pPr>
            <a:r>
              <a:rPr lang="en-US" smtClean="0"/>
              <a:t>Fundamentals of Human Resource Management 8e, DeCenzo and Robbins</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&amp; Development</a:t>
            </a:r>
            <a:endParaRPr lang="en-US" dirty="0"/>
          </a:p>
        </p:txBody>
      </p:sp>
      <p:sp>
        <p:nvSpPr>
          <p:cNvPr id="3" name="Content Placeholder 2"/>
          <p:cNvSpPr>
            <a:spLocks noGrp="1"/>
          </p:cNvSpPr>
          <p:nvPr>
            <p:ph idx="1"/>
          </p:nvPr>
        </p:nvSpPr>
        <p:spPr/>
        <p:txBody>
          <a:bodyPr/>
          <a:lstStyle/>
          <a:p>
            <a:r>
              <a:rPr lang="en-US" dirty="0" smtClean="0"/>
              <a:t>Firm Size</a:t>
            </a:r>
          </a:p>
          <a:p>
            <a:r>
              <a:rPr lang="en-US" dirty="0" smtClean="0"/>
              <a:t>Training Need Analysis</a:t>
            </a:r>
          </a:p>
          <a:p>
            <a:r>
              <a:rPr lang="en-US" dirty="0" smtClean="0"/>
              <a:t>Outcomes </a:t>
            </a:r>
          </a:p>
          <a:p>
            <a:endParaRPr lang="en-US" dirty="0" smtClean="0"/>
          </a:p>
          <a:p>
            <a:pPr>
              <a:buNone/>
            </a:pPr>
            <a:r>
              <a:rPr lang="en-US" dirty="0" smtClean="0"/>
              <a:t>Compensation and Rewards</a:t>
            </a:r>
          </a:p>
          <a:p>
            <a:pPr>
              <a:buNone/>
            </a:pPr>
            <a:endParaRPr lang="en-US" dirty="0" smtClean="0"/>
          </a:p>
          <a:p>
            <a:pPr>
              <a:buNone/>
            </a:pPr>
            <a:r>
              <a:rPr lang="en-US" dirty="0" smtClean="0"/>
              <a:t>High Performance work Systems</a:t>
            </a:r>
          </a:p>
          <a:p>
            <a:endParaRPr lang="en-US" dirty="0"/>
          </a:p>
        </p:txBody>
      </p:sp>
      <p:sp>
        <p:nvSpPr>
          <p:cNvPr id="4" name="Footer Placeholder 3"/>
          <p:cNvSpPr>
            <a:spLocks noGrp="1"/>
          </p:cNvSpPr>
          <p:nvPr>
            <p:ph type="ftr" sz="quarter" idx="10"/>
          </p:nvPr>
        </p:nvSpPr>
        <p:spPr/>
        <p:txBody>
          <a:bodyPr/>
          <a:lstStyle/>
          <a:p>
            <a:pPr>
              <a:defRPr/>
            </a:pPr>
            <a:r>
              <a:rPr lang="en-US" smtClean="0"/>
              <a:t>Fundamentals of Human Resource Management 8e, DeCenzo and Robbins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3"/>
          <p:cNvSpPr>
            <a:spLocks noGrp="1"/>
          </p:cNvSpPr>
          <p:nvPr>
            <p:ph type="dt" sz="quarter" idx="10"/>
          </p:nvPr>
        </p:nvSpPr>
        <p:spPr>
          <a:noFill/>
          <a:ln>
            <a:miter lim="800000"/>
            <a:headEnd/>
            <a:tailEnd/>
          </a:ln>
        </p:spPr>
        <p:txBody>
          <a:bodyPr/>
          <a:lstStyle/>
          <a:p>
            <a:fld id="{C5F5798A-2E5C-43B6-BCEE-BBCB811676F4}" type="datetime1">
              <a:rPr lang="en-US" smtClean="0"/>
              <a:pPr/>
              <a:t>5/7/2014</a:t>
            </a:fld>
            <a:endParaRPr lang="en-US" smtClean="0"/>
          </a:p>
        </p:txBody>
      </p:sp>
      <p:sp>
        <p:nvSpPr>
          <p:cNvPr id="9219"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9220" name="Rectangle 2"/>
          <p:cNvSpPr>
            <a:spLocks noGrp="1" noChangeArrowheads="1"/>
          </p:cNvSpPr>
          <p:nvPr>
            <p:ph type="title"/>
          </p:nvPr>
        </p:nvSpPr>
        <p:spPr/>
        <p:txBody>
          <a:bodyPr/>
          <a:lstStyle/>
          <a:p>
            <a:pPr eaLnBrk="1" hangingPunct="1"/>
            <a:r>
              <a:rPr lang="en-US" smtClean="0"/>
              <a:t>Defining…</a:t>
            </a:r>
          </a:p>
        </p:txBody>
      </p:sp>
      <p:sp>
        <p:nvSpPr>
          <p:cNvPr id="26630" name="Rectangle 6"/>
          <p:cNvSpPr>
            <a:spLocks noGrp="1" noChangeArrowheads="1"/>
          </p:cNvSpPr>
          <p:nvPr>
            <p:ph type="body" idx="1"/>
          </p:nvPr>
        </p:nvSpPr>
        <p:spPr>
          <a:xfrm>
            <a:off x="685800" y="2362200"/>
            <a:ext cx="7805738" cy="3581400"/>
          </a:xfrm>
          <a:solidFill>
            <a:schemeClr val="accent1"/>
          </a:solidFill>
          <a:ln>
            <a:solidFill>
              <a:schemeClr val="tx1"/>
            </a:solidFill>
          </a:ln>
        </p:spPr>
        <p:txBody>
          <a:bodyPr/>
          <a:lstStyle/>
          <a:p>
            <a:pPr marL="0" indent="0" eaLnBrk="1" hangingPunct="1">
              <a:buFont typeface="Wingdings" pitchFamily="2" charset="2"/>
              <a:buNone/>
            </a:pPr>
            <a:r>
              <a:rPr lang="en-US" smtClean="0"/>
              <a:t>HRM is the </a:t>
            </a:r>
            <a:r>
              <a:rPr lang="en-US" smtClean="0">
                <a:hlinkClick r:id="rId2" tooltip="Strategic"/>
              </a:rPr>
              <a:t>strategic</a:t>
            </a:r>
            <a:r>
              <a:rPr lang="en-US" smtClean="0"/>
              <a:t> and </a:t>
            </a:r>
            <a:r>
              <a:rPr lang="en-US" smtClean="0">
                <a:hlinkClick r:id="rId3" tooltip="wikt:coherent"/>
              </a:rPr>
              <a:t>coherent</a:t>
            </a:r>
            <a:r>
              <a:rPr lang="en-US" smtClean="0"/>
              <a:t>    approach to the </a:t>
            </a:r>
            <a:r>
              <a:rPr lang="en-US" smtClean="0">
                <a:hlinkClick r:id="rId4"/>
              </a:rPr>
              <a:t>management</a:t>
            </a:r>
            <a:r>
              <a:rPr lang="en-US" smtClean="0"/>
              <a:t> of an organization's most valued assets - the people working there who individually and collectively contribute to the achievement of the objectives of the business </a:t>
            </a:r>
          </a:p>
          <a:p>
            <a:pPr marL="0" indent="0" algn="ctr" eaLnBrk="1" hangingPunct="1">
              <a:lnSpc>
                <a:spcPct val="80000"/>
              </a:lnSpc>
            </a:pPr>
            <a:endParaRPr lang="en-US" sz="19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diamond(in)">
                                      <p:cBhvr>
                                        <p:cTn id="7" dur="20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a:ln>
            <a:miter lim="800000"/>
            <a:headEnd/>
            <a:tailEnd/>
          </a:ln>
        </p:spPr>
        <p:txBody>
          <a:bodyPr/>
          <a:lstStyle/>
          <a:p>
            <a:fld id="{7D98A604-377D-4F80-A2EC-9DC88529EECB}" type="datetime1">
              <a:rPr lang="en-US" smtClean="0"/>
              <a:pPr/>
              <a:t>5/7/2014</a:t>
            </a:fld>
            <a:endParaRPr lang="en-US" smtClean="0"/>
          </a:p>
        </p:txBody>
      </p:sp>
      <p:sp>
        <p:nvSpPr>
          <p:cNvPr id="10243"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0244" name="Rectangle 2"/>
          <p:cNvSpPr>
            <a:spLocks noGrp="1" noChangeArrowheads="1"/>
          </p:cNvSpPr>
          <p:nvPr>
            <p:ph type="title"/>
          </p:nvPr>
        </p:nvSpPr>
        <p:spPr/>
        <p:txBody>
          <a:bodyPr/>
          <a:lstStyle/>
          <a:p>
            <a:pPr eaLnBrk="1" hangingPunct="1"/>
            <a:r>
              <a:rPr lang="en-US" smtClean="0"/>
              <a:t>HR: Who is Managed?</a:t>
            </a:r>
          </a:p>
        </p:txBody>
      </p:sp>
      <p:sp>
        <p:nvSpPr>
          <p:cNvPr id="10245" name="Rectangle 3"/>
          <p:cNvSpPr>
            <a:spLocks noGrp="1" noChangeArrowheads="1"/>
          </p:cNvSpPr>
          <p:nvPr>
            <p:ph type="body" idx="1"/>
          </p:nvPr>
        </p:nvSpPr>
        <p:spPr/>
        <p:txBody>
          <a:bodyPr/>
          <a:lstStyle/>
          <a:p>
            <a:pPr eaLnBrk="1" hangingPunct="1">
              <a:lnSpc>
                <a:spcPct val="90000"/>
              </a:lnSpc>
            </a:pPr>
            <a:r>
              <a:rPr lang="en-US" smtClean="0"/>
              <a:t>Covering all workforce groups</a:t>
            </a:r>
          </a:p>
          <a:p>
            <a:pPr eaLnBrk="1" hangingPunct="1">
              <a:lnSpc>
                <a:spcPct val="90000"/>
              </a:lnSpc>
            </a:pPr>
            <a:r>
              <a:rPr lang="en-US" smtClean="0"/>
              <a:t>All employee cadres including managers thesmsevles</a:t>
            </a:r>
          </a:p>
          <a:p>
            <a:pPr eaLnBrk="1" hangingPunct="1">
              <a:lnSpc>
                <a:spcPct val="90000"/>
              </a:lnSpc>
            </a:pPr>
            <a:r>
              <a:rPr lang="en-US" smtClean="0"/>
              <a:t>Difference in way of treatment “ high trust” manner!</a:t>
            </a:r>
          </a:p>
          <a:p>
            <a:pPr eaLnBrk="1" hangingPunct="1">
              <a:lnSpc>
                <a:spcPct val="90000"/>
              </a:lnSpc>
            </a:pPr>
            <a:r>
              <a:rPr lang="en-US" smtClean="0"/>
              <a:t>All kinds  of employment relations (e.g mananement-worker relations, management-union relations)</a:t>
            </a:r>
          </a:p>
          <a:p>
            <a:pPr eaLnBrk="1" hangingPunct="1">
              <a:lnSpc>
                <a:spcPct val="90000"/>
              </a:lnSpc>
            </a:pPr>
            <a:endParaRPr lang="en-US" smtClean="0"/>
          </a:p>
          <a:p>
            <a:pPr eaLnBrk="1" hangingPunct="1">
              <a:lnSpc>
                <a:spcPct val="90000"/>
              </a:lnSpc>
            </a:pPr>
            <a:endParaRPr lang="en-US" smtClean="0"/>
          </a:p>
        </p:txBody>
      </p:sp>
      <p:pic>
        <p:nvPicPr>
          <p:cNvPr id="10246" name="Picture 8" descr="ANd9GcS6SkvpF3sscTLh3E36i0p5CRK3zDPfZ5IKMx4VsIJ9uU671xnp4_Az2g">
            <a:hlinkClick r:id="rId2"/>
          </p:cNvPr>
          <p:cNvPicPr>
            <a:picLocks noChangeAspect="1" noChangeArrowheads="1"/>
          </p:cNvPicPr>
          <p:nvPr/>
        </p:nvPicPr>
        <p:blipFill>
          <a:blip r:embed="rId3"/>
          <a:srcRect/>
          <a:stretch>
            <a:fillRect/>
          </a:stretch>
        </p:blipFill>
        <p:spPr bwMode="auto">
          <a:xfrm>
            <a:off x="7543800" y="0"/>
            <a:ext cx="1600200" cy="156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a:ln>
            <a:miter lim="800000"/>
            <a:headEnd/>
            <a:tailEnd/>
          </a:ln>
        </p:spPr>
        <p:txBody>
          <a:bodyPr/>
          <a:lstStyle/>
          <a:p>
            <a:fld id="{0DC001B2-88E4-465F-9A5A-3E517DDA55FE}" type="datetime1">
              <a:rPr lang="en-US" smtClean="0"/>
              <a:pPr/>
              <a:t>5/7/2014</a:t>
            </a:fld>
            <a:endParaRPr lang="en-US" smtClean="0"/>
          </a:p>
        </p:txBody>
      </p:sp>
      <p:sp>
        <p:nvSpPr>
          <p:cNvPr id="11267"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1268" name="Rectangle 2"/>
          <p:cNvSpPr>
            <a:spLocks noGrp="1" noChangeArrowheads="1"/>
          </p:cNvSpPr>
          <p:nvPr>
            <p:ph type="title"/>
          </p:nvPr>
        </p:nvSpPr>
        <p:spPr/>
        <p:txBody>
          <a:bodyPr/>
          <a:lstStyle/>
          <a:p>
            <a:pPr eaLnBrk="1" hangingPunct="1"/>
            <a:r>
              <a:rPr lang="en-US" smtClean="0"/>
              <a:t>Who is Involved?</a:t>
            </a:r>
          </a:p>
        </p:txBody>
      </p:sp>
      <p:sp>
        <p:nvSpPr>
          <p:cNvPr id="11269" name="Rectangle 3"/>
          <p:cNvSpPr>
            <a:spLocks noGrp="1" noChangeArrowheads="1"/>
          </p:cNvSpPr>
          <p:nvPr>
            <p:ph type="body" idx="1"/>
          </p:nvPr>
        </p:nvSpPr>
        <p:spPr/>
        <p:txBody>
          <a:bodyPr/>
          <a:lstStyle/>
          <a:p>
            <a:pPr eaLnBrk="1" hangingPunct="1">
              <a:lnSpc>
                <a:spcPct val="80000"/>
              </a:lnSpc>
            </a:pPr>
            <a:r>
              <a:rPr lang="en-US" sz="2600" smtClean="0"/>
              <a:t>Specialist managers</a:t>
            </a:r>
          </a:p>
          <a:p>
            <a:pPr lvl="1" eaLnBrk="1" hangingPunct="1">
              <a:lnSpc>
                <a:spcPct val="80000"/>
              </a:lnSpc>
            </a:pPr>
            <a:r>
              <a:rPr lang="en-US" sz="2200" smtClean="0"/>
              <a:t>Designing selection process</a:t>
            </a:r>
          </a:p>
          <a:p>
            <a:pPr lvl="1" eaLnBrk="1" hangingPunct="1">
              <a:lnSpc>
                <a:spcPct val="80000"/>
              </a:lnSpc>
            </a:pPr>
            <a:r>
              <a:rPr lang="en-US" sz="2200" smtClean="0"/>
              <a:t>Formation of policies and laws such as EEO</a:t>
            </a:r>
          </a:p>
          <a:p>
            <a:pPr lvl="1" eaLnBrk="1" hangingPunct="1">
              <a:lnSpc>
                <a:spcPct val="80000"/>
              </a:lnSpc>
            </a:pPr>
            <a:r>
              <a:rPr lang="en-US" sz="2200" smtClean="0"/>
              <a:t>Training needs analyses</a:t>
            </a:r>
          </a:p>
          <a:p>
            <a:pPr lvl="1" eaLnBrk="1" hangingPunct="1">
              <a:lnSpc>
                <a:spcPct val="80000"/>
              </a:lnSpc>
            </a:pPr>
            <a:r>
              <a:rPr lang="en-US" sz="2200" smtClean="0"/>
              <a:t>Formulation of performance incentive plans</a:t>
            </a:r>
          </a:p>
          <a:p>
            <a:pPr lvl="1" eaLnBrk="1" hangingPunct="1">
              <a:lnSpc>
                <a:spcPct val="80000"/>
              </a:lnSpc>
              <a:buFont typeface="Wingdings" pitchFamily="2" charset="2"/>
              <a:buNone/>
            </a:pPr>
            <a:endParaRPr lang="en-US" sz="2200" smtClean="0"/>
          </a:p>
          <a:p>
            <a:pPr eaLnBrk="1" hangingPunct="1">
              <a:lnSpc>
                <a:spcPct val="80000"/>
              </a:lnSpc>
            </a:pPr>
            <a:r>
              <a:rPr lang="en-US" sz="2600" smtClean="0"/>
              <a:t>Line managers</a:t>
            </a:r>
          </a:p>
          <a:p>
            <a:pPr lvl="1" eaLnBrk="1" hangingPunct="1">
              <a:lnSpc>
                <a:spcPct val="80000"/>
              </a:lnSpc>
            </a:pPr>
            <a:r>
              <a:rPr lang="en-US" sz="2200" smtClean="0"/>
              <a:t>Stay in the loop </a:t>
            </a:r>
          </a:p>
          <a:p>
            <a:pPr eaLnBrk="1" hangingPunct="1">
              <a:lnSpc>
                <a:spcPct val="80000"/>
              </a:lnSpc>
              <a:buFont typeface="Wingdings" pitchFamily="2" charset="2"/>
              <a:buNone/>
            </a:pPr>
            <a:endParaRPr lang="en-US" sz="2600" smtClean="0"/>
          </a:p>
          <a:p>
            <a:pPr eaLnBrk="1" hangingPunct="1">
              <a:lnSpc>
                <a:spcPct val="80000"/>
              </a:lnSpc>
              <a:buFont typeface="Wingdings" pitchFamily="2" charset="2"/>
              <a:buNone/>
            </a:pPr>
            <a:r>
              <a:rPr lang="en-US" sz="2600" smtClean="0"/>
              <a:t>	</a:t>
            </a:r>
          </a:p>
          <a:p>
            <a:pPr eaLnBrk="1" hangingPunct="1">
              <a:lnSpc>
                <a:spcPct val="80000"/>
              </a:lnSpc>
            </a:pPr>
            <a:endParaRPr lang="en-US" sz="2600" smtClean="0"/>
          </a:p>
        </p:txBody>
      </p:sp>
      <p:pic>
        <p:nvPicPr>
          <p:cNvPr id="11270" name="Picture 6" descr="ANd9GcR9VDqJyVSf2JHtoRTCLllpTaartAWEMAnlV6qAs-XXwxn6BXXgvP9yffYm">
            <a:hlinkClick r:id="rId2"/>
          </p:cNvPr>
          <p:cNvPicPr>
            <a:picLocks noChangeAspect="1" noChangeArrowheads="1"/>
          </p:cNvPicPr>
          <p:nvPr/>
        </p:nvPicPr>
        <p:blipFill>
          <a:blip r:embed="rId3"/>
          <a:srcRect/>
          <a:stretch>
            <a:fillRect/>
          </a:stretch>
        </p:blipFill>
        <p:spPr bwMode="auto">
          <a:xfrm>
            <a:off x="6858000" y="0"/>
            <a:ext cx="2286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3"/>
          <p:cNvSpPr>
            <a:spLocks noGrp="1"/>
          </p:cNvSpPr>
          <p:nvPr>
            <p:ph type="dt" sz="quarter" idx="10"/>
          </p:nvPr>
        </p:nvSpPr>
        <p:spPr>
          <a:noFill/>
          <a:ln>
            <a:miter lim="800000"/>
            <a:headEnd/>
            <a:tailEnd/>
          </a:ln>
        </p:spPr>
        <p:txBody>
          <a:bodyPr/>
          <a:lstStyle/>
          <a:p>
            <a:fld id="{27BDAF0D-D869-4A27-A2B2-F1C37DE996AF}" type="datetime1">
              <a:rPr lang="en-US" smtClean="0"/>
              <a:pPr/>
              <a:t>5/7/2014</a:t>
            </a:fld>
            <a:endParaRPr lang="en-US" smtClean="0"/>
          </a:p>
        </p:txBody>
      </p:sp>
      <p:sp>
        <p:nvSpPr>
          <p:cNvPr id="12291"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2292" name="Rectangle 2"/>
          <p:cNvSpPr>
            <a:spLocks noGrp="1" noChangeArrowheads="1"/>
          </p:cNvSpPr>
          <p:nvPr>
            <p:ph type="title"/>
          </p:nvPr>
        </p:nvSpPr>
        <p:spPr/>
        <p:txBody>
          <a:bodyPr/>
          <a:lstStyle/>
          <a:p>
            <a:pPr eaLnBrk="1" hangingPunct="1"/>
            <a:r>
              <a:rPr lang="en-US" smtClean="0"/>
              <a:t>Management Styles</a:t>
            </a:r>
          </a:p>
        </p:txBody>
      </p:sp>
      <p:sp>
        <p:nvSpPr>
          <p:cNvPr id="12293" name="Rectangle 3"/>
          <p:cNvSpPr>
            <a:spLocks noGrp="1" noChangeArrowheads="1"/>
          </p:cNvSpPr>
          <p:nvPr>
            <p:ph type="body" idx="1"/>
          </p:nvPr>
        </p:nvSpPr>
        <p:spPr/>
        <p:txBody>
          <a:bodyPr/>
          <a:lstStyle/>
          <a:p>
            <a:pPr eaLnBrk="1" hangingPunct="1">
              <a:lnSpc>
                <a:spcPct val="90000"/>
              </a:lnSpc>
            </a:pPr>
            <a:r>
              <a:rPr lang="en-US" sz="2100" smtClean="0"/>
              <a:t>Variety depending on nature of contract</a:t>
            </a:r>
          </a:p>
          <a:p>
            <a:pPr lvl="1" eaLnBrk="1" hangingPunct="1">
              <a:lnSpc>
                <a:spcPct val="90000"/>
              </a:lnSpc>
            </a:pPr>
            <a:r>
              <a:rPr lang="en-US" sz="2000" smtClean="0"/>
              <a:t>Permanent or contractual</a:t>
            </a:r>
          </a:p>
          <a:p>
            <a:pPr lvl="1" eaLnBrk="1" hangingPunct="1">
              <a:lnSpc>
                <a:spcPct val="90000"/>
              </a:lnSpc>
            </a:pPr>
            <a:r>
              <a:rPr lang="en-US" sz="2000" smtClean="0"/>
              <a:t>Part time or full time</a:t>
            </a:r>
          </a:p>
          <a:p>
            <a:pPr lvl="1" eaLnBrk="1" hangingPunct="1">
              <a:lnSpc>
                <a:spcPct val="90000"/>
              </a:lnSpc>
            </a:pPr>
            <a:r>
              <a:rPr lang="en-US" sz="2000" smtClean="0"/>
              <a:t>With in and between firm differences</a:t>
            </a:r>
          </a:p>
          <a:p>
            <a:pPr lvl="1" eaLnBrk="1" hangingPunct="1">
              <a:lnSpc>
                <a:spcPct val="90000"/>
              </a:lnSpc>
            </a:pPr>
            <a:r>
              <a:rPr lang="en-US" sz="2000" smtClean="0"/>
              <a:t>Ultimate goal is competitive advantage</a:t>
            </a:r>
          </a:p>
          <a:p>
            <a:pPr lvl="1" eaLnBrk="1" hangingPunct="1">
              <a:lnSpc>
                <a:spcPct val="90000"/>
              </a:lnSpc>
              <a:buFont typeface="Wingdings" pitchFamily="2" charset="2"/>
              <a:buNone/>
            </a:pPr>
            <a:endParaRPr lang="en-US" sz="2000" smtClean="0"/>
          </a:p>
          <a:p>
            <a:pPr eaLnBrk="1" hangingPunct="1">
              <a:lnSpc>
                <a:spcPct val="90000"/>
              </a:lnSpc>
              <a:buClr>
                <a:schemeClr val="tx1"/>
              </a:buClr>
            </a:pPr>
            <a:r>
              <a:rPr lang="en-US" sz="2100" smtClean="0"/>
              <a:t>Overall aim</a:t>
            </a:r>
          </a:p>
          <a:p>
            <a:pPr lvl="1" eaLnBrk="1" hangingPunct="1">
              <a:lnSpc>
                <a:spcPct val="90000"/>
              </a:lnSpc>
            </a:pPr>
            <a:r>
              <a:rPr lang="en-US" sz="2000" smtClean="0"/>
              <a:t>Design of work systems around firm’s strategy</a:t>
            </a:r>
          </a:p>
          <a:p>
            <a:pPr lvl="1" eaLnBrk="1" hangingPunct="1">
              <a:lnSpc>
                <a:spcPct val="90000"/>
              </a:lnSpc>
            </a:pPr>
            <a:r>
              <a:rPr lang="en-US" sz="2000" smtClean="0"/>
              <a:t>Deployment of workers around technogoloies and production processes</a:t>
            </a:r>
          </a:p>
          <a:p>
            <a:pPr lvl="1" eaLnBrk="1" hangingPunct="1">
              <a:lnSpc>
                <a:spcPct val="90000"/>
              </a:lnSpc>
            </a:pPr>
            <a:r>
              <a:rPr lang="en-US" sz="2000" smtClean="0"/>
              <a:t>Other aspects of employee’s life cycle</a:t>
            </a:r>
          </a:p>
          <a:p>
            <a:pPr eaLnBrk="1" hangingPunct="1">
              <a:lnSpc>
                <a:spcPct val="90000"/>
              </a:lnSpc>
            </a:pPr>
            <a:endParaRPr lang="en-US" sz="2100" smtClean="0"/>
          </a:p>
        </p:txBody>
      </p:sp>
      <p:pic>
        <p:nvPicPr>
          <p:cNvPr id="12294" name="Picture 10" descr="ANd9GcS0eAwGbvZRGHLSNYKsrtxJm7erPd4Oc7bkgZFcd4q2IyTcYJE_AkciRg">
            <a:hlinkClick r:id="rId2"/>
          </p:cNvPr>
          <p:cNvPicPr>
            <a:picLocks noChangeAspect="1" noChangeArrowheads="1"/>
          </p:cNvPicPr>
          <p:nvPr/>
        </p:nvPicPr>
        <p:blipFill>
          <a:blip r:embed="rId3"/>
          <a:srcRect/>
          <a:stretch>
            <a:fillRect/>
          </a:stretch>
        </p:blipFill>
        <p:spPr bwMode="auto">
          <a:xfrm>
            <a:off x="6934200" y="0"/>
            <a:ext cx="22098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3"/>
          <p:cNvSpPr>
            <a:spLocks noGrp="1"/>
          </p:cNvSpPr>
          <p:nvPr>
            <p:ph type="dt" sz="quarter" idx="10"/>
          </p:nvPr>
        </p:nvSpPr>
        <p:spPr>
          <a:noFill/>
          <a:ln>
            <a:miter lim="800000"/>
            <a:headEnd/>
            <a:tailEnd/>
          </a:ln>
        </p:spPr>
        <p:txBody>
          <a:bodyPr/>
          <a:lstStyle/>
          <a:p>
            <a:fld id="{424FD503-AB83-45CB-B942-331EAB86CF92}" type="datetime1">
              <a:rPr lang="en-US" smtClean="0"/>
              <a:pPr/>
              <a:t>5/7/2014</a:t>
            </a:fld>
            <a:endParaRPr lang="en-US" smtClean="0"/>
          </a:p>
        </p:txBody>
      </p:sp>
      <p:sp>
        <p:nvSpPr>
          <p:cNvPr id="13315"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3316" name="Rectangle 2"/>
          <p:cNvSpPr>
            <a:spLocks noGrp="1" noChangeArrowheads="1"/>
          </p:cNvSpPr>
          <p:nvPr>
            <p:ph type="title"/>
          </p:nvPr>
        </p:nvSpPr>
        <p:spPr/>
        <p:txBody>
          <a:bodyPr/>
          <a:lstStyle/>
          <a:p>
            <a:pPr eaLnBrk="1" hangingPunct="1"/>
            <a:r>
              <a:rPr lang="nl-NL" smtClean="0"/>
              <a:t>Critical HR Goals (1/3)</a:t>
            </a:r>
            <a:endParaRPr lang="en-US" smtClean="0"/>
          </a:p>
        </p:txBody>
      </p:sp>
      <p:sp>
        <p:nvSpPr>
          <p:cNvPr id="13317" name="Rectangle 3"/>
          <p:cNvSpPr>
            <a:spLocks noGrp="1" noChangeArrowheads="1"/>
          </p:cNvSpPr>
          <p:nvPr>
            <p:ph type="body" idx="1"/>
          </p:nvPr>
        </p:nvSpPr>
        <p:spPr/>
        <p:txBody>
          <a:bodyPr/>
          <a:lstStyle/>
          <a:p>
            <a:pPr eaLnBrk="1" hangingPunct="1"/>
            <a:r>
              <a:rPr lang="nl-NL" smtClean="0"/>
              <a:t>Labor productivity/cost effectiveness</a:t>
            </a:r>
          </a:p>
          <a:p>
            <a:pPr lvl="1" eaLnBrk="1" hangingPunct="1"/>
            <a:r>
              <a:rPr lang="nl-NL" smtClean="0"/>
              <a:t>Investment in HR resources</a:t>
            </a:r>
          </a:p>
          <a:p>
            <a:pPr lvl="1" eaLnBrk="1" hangingPunct="1"/>
            <a:r>
              <a:rPr lang="nl-NL" smtClean="0"/>
              <a:t>Formal feedback/appraisal systems</a:t>
            </a:r>
          </a:p>
          <a:p>
            <a:pPr lvl="1" eaLnBrk="1" hangingPunct="1"/>
            <a:r>
              <a:rPr lang="nl-NL" smtClean="0"/>
              <a:t>Training and selective selection programs</a:t>
            </a:r>
          </a:p>
          <a:p>
            <a:pPr lvl="1" eaLnBrk="1" hangingPunct="1"/>
            <a:r>
              <a:rPr lang="nl-NL" smtClean="0"/>
              <a:t>Firm size/economies of scale</a:t>
            </a:r>
            <a:endParaRPr lang="en-US" smtClean="0"/>
          </a:p>
        </p:txBody>
      </p:sp>
      <p:pic>
        <p:nvPicPr>
          <p:cNvPr id="13318" name="Picture 6" descr="ANd9GcS3UA_xKNaYWkgvI39dfZEJmPAOFItsHewDnW1OE-eB1b9-AwZttdJqzGw">
            <a:hlinkClick r:id="rId2"/>
          </p:cNvPr>
          <p:cNvPicPr>
            <a:picLocks noChangeAspect="1" noChangeArrowheads="1"/>
          </p:cNvPicPr>
          <p:nvPr/>
        </p:nvPicPr>
        <p:blipFill>
          <a:blip r:embed="rId3"/>
          <a:srcRect/>
          <a:stretch>
            <a:fillRect/>
          </a:stretch>
        </p:blipFill>
        <p:spPr bwMode="auto">
          <a:xfrm>
            <a:off x="7124700" y="4572000"/>
            <a:ext cx="2019300" cy="151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a:ln>
            <a:miter lim="800000"/>
            <a:headEnd/>
            <a:tailEnd/>
          </a:ln>
        </p:spPr>
        <p:txBody>
          <a:bodyPr/>
          <a:lstStyle/>
          <a:p>
            <a:fld id="{0E72F8CC-4BDA-4BC4-BF5A-C601915F4283}" type="datetime1">
              <a:rPr lang="en-US" smtClean="0"/>
              <a:pPr/>
              <a:t>5/7/2014</a:t>
            </a:fld>
            <a:endParaRPr lang="en-US" smtClean="0"/>
          </a:p>
        </p:txBody>
      </p:sp>
      <p:sp>
        <p:nvSpPr>
          <p:cNvPr id="14339"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4340" name="Rectangle 2"/>
          <p:cNvSpPr>
            <a:spLocks noGrp="1" noChangeArrowheads="1"/>
          </p:cNvSpPr>
          <p:nvPr>
            <p:ph type="title"/>
          </p:nvPr>
        </p:nvSpPr>
        <p:spPr/>
        <p:txBody>
          <a:bodyPr/>
          <a:lstStyle/>
          <a:p>
            <a:pPr eaLnBrk="1" hangingPunct="1"/>
            <a:r>
              <a:rPr lang="nl-NL" smtClean="0"/>
              <a:t>Critical HR Goals (2/3)</a:t>
            </a:r>
            <a:endParaRPr lang="en-US" smtClean="0"/>
          </a:p>
        </p:txBody>
      </p:sp>
      <p:sp>
        <p:nvSpPr>
          <p:cNvPr id="14341" name="Rectangle 3"/>
          <p:cNvSpPr>
            <a:spLocks noGrp="1" noChangeArrowheads="1"/>
          </p:cNvSpPr>
          <p:nvPr>
            <p:ph type="body" idx="1"/>
          </p:nvPr>
        </p:nvSpPr>
        <p:spPr/>
        <p:txBody>
          <a:bodyPr/>
          <a:lstStyle/>
          <a:p>
            <a:pPr eaLnBrk="1" hangingPunct="1">
              <a:lnSpc>
                <a:spcPct val="80000"/>
              </a:lnSpc>
            </a:pPr>
            <a:r>
              <a:rPr lang="nl-NL" sz="2100" smtClean="0"/>
              <a:t>Organizational felxibility</a:t>
            </a:r>
          </a:p>
          <a:p>
            <a:pPr lvl="1" eaLnBrk="1" hangingPunct="1">
              <a:lnSpc>
                <a:spcPct val="80000"/>
              </a:lnSpc>
            </a:pPr>
            <a:r>
              <a:rPr lang="nl-NL" sz="2000" smtClean="0"/>
              <a:t>Managing change – capability to change</a:t>
            </a:r>
          </a:p>
          <a:p>
            <a:pPr lvl="1" eaLnBrk="1" hangingPunct="1">
              <a:lnSpc>
                <a:spcPct val="80000"/>
              </a:lnSpc>
              <a:buFont typeface="Wingdings" pitchFamily="2" charset="2"/>
              <a:buNone/>
            </a:pPr>
            <a:endParaRPr lang="nl-NL" sz="2000" smtClean="0"/>
          </a:p>
          <a:p>
            <a:pPr eaLnBrk="1" hangingPunct="1">
              <a:lnSpc>
                <a:spcPct val="80000"/>
              </a:lnSpc>
            </a:pPr>
            <a:r>
              <a:rPr lang="nl-NL" sz="2100" smtClean="0"/>
              <a:t>Short Run agiligy (adjusting the price of exisiting labour)</a:t>
            </a:r>
          </a:p>
          <a:p>
            <a:pPr lvl="1" eaLnBrk="1" hangingPunct="1">
              <a:lnSpc>
                <a:spcPct val="80000"/>
              </a:lnSpc>
            </a:pPr>
            <a:r>
              <a:rPr lang="nl-NL" sz="2000" smtClean="0"/>
              <a:t>Functional flexibility </a:t>
            </a:r>
          </a:p>
          <a:p>
            <a:pPr lvl="1" eaLnBrk="1" hangingPunct="1">
              <a:lnSpc>
                <a:spcPct val="80000"/>
              </a:lnSpc>
            </a:pPr>
            <a:r>
              <a:rPr lang="nl-NL" sz="2000" smtClean="0"/>
              <a:t>Numerical flexibility </a:t>
            </a:r>
          </a:p>
          <a:p>
            <a:pPr lvl="1" eaLnBrk="1" hangingPunct="1">
              <a:lnSpc>
                <a:spcPct val="80000"/>
              </a:lnSpc>
              <a:buFont typeface="Wingdings" pitchFamily="2" charset="2"/>
              <a:buNone/>
            </a:pPr>
            <a:endParaRPr lang="nl-NL" sz="2000" smtClean="0"/>
          </a:p>
          <a:p>
            <a:pPr eaLnBrk="1" hangingPunct="1">
              <a:lnSpc>
                <a:spcPct val="80000"/>
              </a:lnSpc>
            </a:pPr>
            <a:r>
              <a:rPr lang="nl-NL" sz="2100" smtClean="0"/>
              <a:t>Long Run agility (meeting long term targets such as change in technology or market demands)</a:t>
            </a:r>
          </a:p>
          <a:p>
            <a:pPr eaLnBrk="1" hangingPunct="1">
              <a:lnSpc>
                <a:spcPct val="80000"/>
              </a:lnSpc>
            </a:pPr>
            <a:endParaRPr lang="nl-NL" sz="2100" smtClean="0"/>
          </a:p>
          <a:p>
            <a:pPr eaLnBrk="1" hangingPunct="1">
              <a:lnSpc>
                <a:spcPct val="80000"/>
              </a:lnSpc>
            </a:pPr>
            <a:r>
              <a:rPr lang="nl-NL" sz="2100" smtClean="0"/>
              <a:t>Tension between the two – contractuals v/s permanent staff e.g.</a:t>
            </a:r>
          </a:p>
          <a:p>
            <a:pPr lvl="1" eaLnBrk="1" hangingPunct="1">
              <a:lnSpc>
                <a:spcPct val="80000"/>
              </a:lnSpc>
            </a:pPr>
            <a:endParaRPr lang="nl-NL" sz="2000" smtClean="0"/>
          </a:p>
          <a:p>
            <a:pPr lvl="1" eaLnBrk="1" hangingPunct="1">
              <a:lnSpc>
                <a:spcPct val="80000"/>
              </a:lnSpc>
            </a:pPr>
            <a:endParaRPr lang="en-US" sz="20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3"/>
          <p:cNvSpPr>
            <a:spLocks noGrp="1"/>
          </p:cNvSpPr>
          <p:nvPr>
            <p:ph type="dt" sz="quarter" idx="10"/>
          </p:nvPr>
        </p:nvSpPr>
        <p:spPr>
          <a:noFill/>
          <a:ln>
            <a:miter lim="800000"/>
            <a:headEnd/>
            <a:tailEnd/>
          </a:ln>
        </p:spPr>
        <p:txBody>
          <a:bodyPr/>
          <a:lstStyle/>
          <a:p>
            <a:fld id="{90CE2339-F71F-4C0F-B494-0FB13537B604}" type="datetime1">
              <a:rPr lang="en-US" smtClean="0"/>
              <a:pPr/>
              <a:t>5/7/2014</a:t>
            </a:fld>
            <a:endParaRPr lang="en-US" smtClean="0"/>
          </a:p>
        </p:txBody>
      </p:sp>
      <p:sp>
        <p:nvSpPr>
          <p:cNvPr id="15363"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5364" name="Rectangle 2"/>
          <p:cNvSpPr>
            <a:spLocks noGrp="1" noChangeArrowheads="1"/>
          </p:cNvSpPr>
          <p:nvPr>
            <p:ph type="title"/>
          </p:nvPr>
        </p:nvSpPr>
        <p:spPr/>
        <p:txBody>
          <a:bodyPr/>
          <a:lstStyle/>
          <a:p>
            <a:pPr eaLnBrk="1" hangingPunct="1"/>
            <a:r>
              <a:rPr lang="nl-NL" smtClean="0"/>
              <a:t>Critical HR Goals (3/3)</a:t>
            </a:r>
            <a:endParaRPr lang="en-US" smtClean="0"/>
          </a:p>
        </p:txBody>
      </p:sp>
      <p:sp>
        <p:nvSpPr>
          <p:cNvPr id="15365" name="Rectangle 3"/>
          <p:cNvSpPr>
            <a:spLocks noGrp="1" noChangeArrowheads="1"/>
          </p:cNvSpPr>
          <p:nvPr>
            <p:ph type="body" idx="1"/>
          </p:nvPr>
        </p:nvSpPr>
        <p:spPr/>
        <p:txBody>
          <a:bodyPr/>
          <a:lstStyle/>
          <a:p>
            <a:pPr eaLnBrk="1" hangingPunct="1"/>
            <a:r>
              <a:rPr lang="nl-NL" sz="2000" smtClean="0"/>
              <a:t>Social legitimacy</a:t>
            </a:r>
          </a:p>
          <a:p>
            <a:pPr lvl="1" eaLnBrk="1" hangingPunct="1"/>
            <a:r>
              <a:rPr lang="nl-NL" sz="2000" smtClean="0"/>
              <a:t>Government regulations</a:t>
            </a:r>
          </a:p>
          <a:p>
            <a:pPr lvl="1" eaLnBrk="1" hangingPunct="1"/>
            <a:r>
              <a:rPr lang="nl-NL" sz="2000" smtClean="0"/>
              <a:t>Protection of natural environment</a:t>
            </a:r>
          </a:p>
          <a:p>
            <a:pPr lvl="1" eaLnBrk="1" hangingPunct="1"/>
            <a:r>
              <a:rPr lang="nl-NL" sz="2000" smtClean="0"/>
              <a:t>Occupational safety and health</a:t>
            </a:r>
          </a:p>
          <a:p>
            <a:pPr lvl="1" eaLnBrk="1" hangingPunct="1"/>
            <a:r>
              <a:rPr lang="nl-NL" sz="2000" smtClean="0"/>
              <a:t>EEO</a:t>
            </a:r>
          </a:p>
          <a:p>
            <a:pPr lvl="1" eaLnBrk="1" hangingPunct="1"/>
            <a:r>
              <a:rPr lang="nl-NL" sz="2000" smtClean="0"/>
              <a:t>Tripple bottom line ( financial, environmental and social)</a:t>
            </a:r>
          </a:p>
          <a:p>
            <a:pPr lvl="1" eaLnBrk="1" hangingPunct="1"/>
            <a:r>
              <a:rPr lang="nl-NL" sz="2000" smtClean="0"/>
              <a:t>Incentives as best comapnies to work for</a:t>
            </a:r>
          </a:p>
          <a:p>
            <a:pPr lvl="1" eaLnBrk="1" hangingPunct="1"/>
            <a:r>
              <a:rPr lang="nl-NL" sz="2000" smtClean="0"/>
              <a:t>Social Accountability 8000 – certified auditors or accredited audit agency</a:t>
            </a:r>
          </a:p>
          <a:p>
            <a:pPr lvl="2" eaLnBrk="1" hangingPunct="1"/>
            <a:r>
              <a:rPr lang="nl-NL" sz="2000" smtClean="0"/>
              <a:t>Consult employees and unions for complaints and non compliance of HR practices</a:t>
            </a:r>
          </a:p>
          <a:p>
            <a:pPr lvl="1"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a:ln>
            <a:miter lim="800000"/>
            <a:headEnd/>
            <a:tailEnd/>
          </a:ln>
        </p:spPr>
        <p:txBody>
          <a:bodyPr/>
          <a:lstStyle/>
          <a:p>
            <a:fld id="{174B095C-2C6B-4C67-BF31-A872F1699702}" type="datetime1">
              <a:rPr lang="en-US" smtClean="0"/>
              <a:pPr/>
              <a:t>5/7/2014</a:t>
            </a:fld>
            <a:endParaRPr lang="en-US" smtClean="0"/>
          </a:p>
        </p:txBody>
      </p:sp>
      <p:sp>
        <p:nvSpPr>
          <p:cNvPr id="16387"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6388" name="Rectangle 2"/>
          <p:cNvSpPr>
            <a:spLocks noGrp="1" noChangeArrowheads="1"/>
          </p:cNvSpPr>
          <p:nvPr>
            <p:ph type="title"/>
          </p:nvPr>
        </p:nvSpPr>
        <p:spPr/>
        <p:txBody>
          <a:bodyPr/>
          <a:lstStyle/>
          <a:p>
            <a:pPr eaLnBrk="1" hangingPunct="1"/>
            <a:r>
              <a:rPr lang="en-US" smtClean="0"/>
              <a:t> Goals: At a Close (1/5)</a:t>
            </a:r>
          </a:p>
        </p:txBody>
      </p:sp>
      <p:sp>
        <p:nvSpPr>
          <p:cNvPr id="16389" name="Rectangle 3"/>
          <p:cNvSpPr>
            <a:spLocks noGrp="1" noChangeArrowheads="1"/>
          </p:cNvSpPr>
          <p:nvPr>
            <p:ph type="body" idx="1"/>
          </p:nvPr>
        </p:nvSpPr>
        <p:spPr/>
        <p:txBody>
          <a:bodyPr/>
          <a:lstStyle/>
          <a:p>
            <a:pPr eaLnBrk="1" hangingPunct="1">
              <a:lnSpc>
                <a:spcPct val="90000"/>
              </a:lnSpc>
            </a:pPr>
            <a:r>
              <a:rPr lang="en-US" sz="2600" smtClean="0"/>
              <a:t>Getting the Best Employees</a:t>
            </a:r>
          </a:p>
          <a:p>
            <a:pPr eaLnBrk="1" hangingPunct="1">
              <a:lnSpc>
                <a:spcPct val="90000"/>
              </a:lnSpc>
              <a:buFont typeface="Wingdings" pitchFamily="2" charset="2"/>
              <a:buNone/>
            </a:pPr>
            <a:endParaRPr lang="en-US" sz="2600" smtClean="0"/>
          </a:p>
          <a:p>
            <a:pPr lvl="1" eaLnBrk="1" hangingPunct="1">
              <a:lnSpc>
                <a:spcPct val="90000"/>
              </a:lnSpc>
            </a:pPr>
            <a:r>
              <a:rPr lang="en-US" sz="2200" smtClean="0"/>
              <a:t>Staffing – Workforce Planning</a:t>
            </a:r>
          </a:p>
          <a:p>
            <a:pPr lvl="1" eaLnBrk="1" hangingPunct="1">
              <a:lnSpc>
                <a:spcPct val="90000"/>
              </a:lnSpc>
            </a:pPr>
            <a:r>
              <a:rPr lang="en-US" sz="2200" smtClean="0"/>
              <a:t>Staffing – Specifying Jobs &amp; Roles</a:t>
            </a:r>
          </a:p>
          <a:p>
            <a:pPr lvl="1" eaLnBrk="1" hangingPunct="1">
              <a:lnSpc>
                <a:spcPct val="90000"/>
              </a:lnSpc>
            </a:pPr>
            <a:r>
              <a:rPr lang="en-US" sz="2200" smtClean="0"/>
              <a:t>Staffing – Recruiting</a:t>
            </a:r>
          </a:p>
          <a:p>
            <a:pPr lvl="1" eaLnBrk="1" hangingPunct="1">
              <a:lnSpc>
                <a:spcPct val="90000"/>
              </a:lnSpc>
            </a:pPr>
            <a:r>
              <a:rPr lang="en-US" sz="2200" smtClean="0"/>
              <a:t>Staffing – Outsourcing (having services and functions performed by non-employees)</a:t>
            </a:r>
          </a:p>
          <a:p>
            <a:pPr lvl="1" eaLnBrk="1" hangingPunct="1">
              <a:lnSpc>
                <a:spcPct val="90000"/>
              </a:lnSpc>
            </a:pPr>
            <a:r>
              <a:rPr lang="en-US" sz="2200" smtClean="0"/>
              <a:t>Staffing – Screening Applicants</a:t>
            </a:r>
          </a:p>
          <a:p>
            <a:pPr lvl="1" eaLnBrk="1" hangingPunct="1">
              <a:lnSpc>
                <a:spcPct val="90000"/>
              </a:lnSpc>
            </a:pPr>
            <a:r>
              <a:rPr lang="en-US" sz="2200" smtClean="0"/>
              <a:t>Staffing – Selecting (Hiring) New Employees</a:t>
            </a:r>
            <a:br>
              <a:rPr lang="en-US" sz="2200" smtClean="0"/>
            </a:br>
            <a:r>
              <a:rPr lang="en-US" sz="2200" smtClean="0"/>
              <a:t/>
            </a:r>
            <a:br>
              <a:rPr lang="en-US" sz="2200" smtClean="0"/>
            </a:br>
            <a:endParaRPr lang="en-US" sz="2200" smtClean="0"/>
          </a:p>
        </p:txBody>
      </p:sp>
      <p:pic>
        <p:nvPicPr>
          <p:cNvPr id="16390" name="Picture 4" descr="CE-Logo-Small"/>
          <p:cNvPicPr>
            <a:picLocks noChangeAspect="1" noChangeArrowheads="1"/>
          </p:cNvPicPr>
          <p:nvPr/>
        </p:nvPicPr>
        <p:blipFill>
          <a:blip r:embed="rId2"/>
          <a:srcRect/>
          <a:stretch>
            <a:fillRect/>
          </a:stretch>
        </p:blipFill>
        <p:spPr bwMode="auto">
          <a:xfrm>
            <a:off x="7086600" y="1524000"/>
            <a:ext cx="20574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a:ln>
            <a:miter lim="800000"/>
            <a:headEnd/>
            <a:tailEnd/>
          </a:ln>
        </p:spPr>
        <p:txBody>
          <a:bodyPr/>
          <a:lstStyle/>
          <a:p>
            <a:fld id="{89D28C07-CB85-4624-93AF-9C7B4C13940E}" type="datetime1">
              <a:rPr lang="en-US" smtClean="0"/>
              <a:pPr/>
              <a:t>5/7/2014</a:t>
            </a:fld>
            <a:endParaRPr lang="en-US" smtClean="0"/>
          </a:p>
        </p:txBody>
      </p:sp>
      <p:sp>
        <p:nvSpPr>
          <p:cNvPr id="17411"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7412" name="Rectangle 2"/>
          <p:cNvSpPr>
            <a:spLocks noGrp="1" noChangeArrowheads="1"/>
          </p:cNvSpPr>
          <p:nvPr>
            <p:ph type="title"/>
          </p:nvPr>
        </p:nvSpPr>
        <p:spPr/>
        <p:txBody>
          <a:bodyPr/>
          <a:lstStyle/>
          <a:p>
            <a:pPr eaLnBrk="1" hangingPunct="1"/>
            <a:r>
              <a:rPr lang="en-US" smtClean="0"/>
              <a:t>Goals: At a Close (2/5)</a:t>
            </a:r>
          </a:p>
        </p:txBody>
      </p:sp>
      <p:sp>
        <p:nvSpPr>
          <p:cNvPr id="17413" name="Rectangle 3"/>
          <p:cNvSpPr>
            <a:spLocks noGrp="1" noChangeArrowheads="1"/>
          </p:cNvSpPr>
          <p:nvPr>
            <p:ph type="body" idx="1"/>
          </p:nvPr>
        </p:nvSpPr>
        <p:spPr/>
        <p:txBody>
          <a:bodyPr/>
          <a:lstStyle/>
          <a:p>
            <a:pPr eaLnBrk="1" hangingPunct="1">
              <a:lnSpc>
                <a:spcPct val="80000"/>
              </a:lnSpc>
            </a:pPr>
            <a:r>
              <a:rPr lang="en-US" sz="2400" smtClean="0"/>
              <a:t>Employee’s due Benefits &amp; Compensation</a:t>
            </a:r>
          </a:p>
          <a:p>
            <a:pPr eaLnBrk="1" hangingPunct="1">
              <a:lnSpc>
                <a:spcPct val="80000"/>
              </a:lnSpc>
            </a:pPr>
            <a:endParaRPr lang="en-US" sz="2400" smtClean="0"/>
          </a:p>
          <a:p>
            <a:pPr eaLnBrk="1" hangingPunct="1">
              <a:lnSpc>
                <a:spcPct val="80000"/>
              </a:lnSpc>
            </a:pPr>
            <a:r>
              <a:rPr lang="en-US" sz="2400" smtClean="0"/>
              <a:t>Training Employees</a:t>
            </a:r>
          </a:p>
          <a:p>
            <a:pPr eaLnBrk="1" hangingPunct="1">
              <a:lnSpc>
                <a:spcPct val="80000"/>
              </a:lnSpc>
              <a:buFont typeface="Wingdings" pitchFamily="2" charset="2"/>
              <a:buNone/>
            </a:pPr>
            <a:endParaRPr lang="en-US" sz="2400" smtClean="0"/>
          </a:p>
          <a:p>
            <a:pPr eaLnBrk="1" hangingPunct="1">
              <a:lnSpc>
                <a:spcPct val="80000"/>
              </a:lnSpc>
            </a:pPr>
            <a:r>
              <a:rPr lang="en-US" sz="2400" smtClean="0"/>
              <a:t>Career Development</a:t>
            </a:r>
          </a:p>
          <a:p>
            <a:pPr lvl="1" eaLnBrk="1" hangingPunct="1">
              <a:lnSpc>
                <a:spcPct val="80000"/>
              </a:lnSpc>
            </a:pPr>
            <a:r>
              <a:rPr lang="en-US" sz="2000" smtClean="0"/>
              <a:t>Employee Orientation		</a:t>
            </a:r>
          </a:p>
          <a:p>
            <a:pPr lvl="1" eaLnBrk="1" hangingPunct="1">
              <a:lnSpc>
                <a:spcPct val="80000"/>
              </a:lnSpc>
            </a:pPr>
            <a:r>
              <a:rPr lang="en-US" sz="2000" smtClean="0"/>
              <a:t>Leadership development</a:t>
            </a:r>
          </a:p>
          <a:p>
            <a:pPr lvl="1" eaLnBrk="1" hangingPunct="1">
              <a:lnSpc>
                <a:spcPct val="80000"/>
              </a:lnSpc>
            </a:pPr>
            <a:r>
              <a:rPr lang="en-US" sz="2000" smtClean="0"/>
              <a:t>Management Development</a:t>
            </a:r>
          </a:p>
          <a:p>
            <a:pPr lvl="1" eaLnBrk="1" hangingPunct="1">
              <a:lnSpc>
                <a:spcPct val="80000"/>
              </a:lnSpc>
            </a:pPr>
            <a:r>
              <a:rPr lang="en-US" sz="2000" smtClean="0"/>
              <a:t>Personal Development</a:t>
            </a:r>
          </a:p>
          <a:p>
            <a:pPr lvl="1" eaLnBrk="1" hangingPunct="1">
              <a:lnSpc>
                <a:spcPct val="80000"/>
              </a:lnSpc>
            </a:pPr>
            <a:r>
              <a:rPr lang="en-US" sz="2000" smtClean="0"/>
              <a:t>Supervisional Development</a:t>
            </a:r>
            <a:br>
              <a:rPr lang="en-US" sz="2000" smtClean="0"/>
            </a:br>
            <a:r>
              <a:rPr lang="en-US" sz="2000" smtClean="0"/>
              <a:t/>
            </a:r>
            <a:br>
              <a:rPr lang="en-US" sz="2000" smtClean="0"/>
            </a:br>
            <a:endParaRPr lang="en-US" sz="2000" smtClean="0"/>
          </a:p>
        </p:txBody>
      </p:sp>
      <p:pic>
        <p:nvPicPr>
          <p:cNvPr id="17414" name="Picture 5" descr="ANd9GcTt1Qw-eaHG3leGIQwLQMqHRDMMz3Jg_QD_lTX5jkLoyLjA6ibr-B5kOA">
            <a:hlinkClick r:id="rId2"/>
          </p:cNvPr>
          <p:cNvPicPr>
            <a:picLocks noChangeAspect="1" noChangeArrowheads="1"/>
          </p:cNvPicPr>
          <p:nvPr/>
        </p:nvPicPr>
        <p:blipFill>
          <a:blip r:embed="rId3"/>
          <a:srcRect/>
          <a:stretch>
            <a:fillRect/>
          </a:stretch>
        </p:blipFill>
        <p:spPr bwMode="auto">
          <a:xfrm>
            <a:off x="7226300" y="4191000"/>
            <a:ext cx="1917700" cy="1933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a:ln>
            <a:miter lim="800000"/>
            <a:headEnd/>
            <a:tailEnd/>
          </a:ln>
        </p:spPr>
        <p:txBody>
          <a:bodyPr/>
          <a:lstStyle/>
          <a:p>
            <a:fld id="{4BE6009B-FCDA-440C-94D1-62F660BF756D}" type="datetime1">
              <a:rPr lang="en-US" smtClean="0"/>
              <a:pPr/>
              <a:t>5/7/2014</a:t>
            </a:fld>
            <a:endParaRPr lang="en-US" smtClean="0"/>
          </a:p>
        </p:txBody>
      </p:sp>
      <p:sp>
        <p:nvSpPr>
          <p:cNvPr id="18435"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8436" name="Rectangle 2"/>
          <p:cNvSpPr>
            <a:spLocks noGrp="1" noChangeArrowheads="1"/>
          </p:cNvSpPr>
          <p:nvPr>
            <p:ph type="title"/>
          </p:nvPr>
        </p:nvSpPr>
        <p:spPr/>
        <p:txBody>
          <a:bodyPr/>
          <a:lstStyle/>
          <a:p>
            <a:pPr eaLnBrk="1" hangingPunct="1"/>
            <a:r>
              <a:rPr lang="en-US" smtClean="0"/>
              <a:t>Goals: At a Close (3/5)</a:t>
            </a:r>
          </a:p>
        </p:txBody>
      </p:sp>
      <p:sp>
        <p:nvSpPr>
          <p:cNvPr id="18437" name="Rectangle 3"/>
          <p:cNvSpPr>
            <a:spLocks noGrp="1" noChangeArrowheads="1"/>
          </p:cNvSpPr>
          <p:nvPr>
            <p:ph type="body" idx="1"/>
          </p:nvPr>
        </p:nvSpPr>
        <p:spPr/>
        <p:txBody>
          <a:bodyPr/>
          <a:lstStyle/>
          <a:p>
            <a:pPr eaLnBrk="1" hangingPunct="1"/>
            <a:r>
              <a:rPr lang="en-US" smtClean="0"/>
              <a:t>Ensuring Compliance to Regulations</a:t>
            </a:r>
          </a:p>
          <a:p>
            <a:pPr lvl="1" eaLnBrk="1" hangingPunct="1"/>
            <a:r>
              <a:rPr lang="en-US" smtClean="0"/>
              <a:t>Personnel Policies &amp; Records</a:t>
            </a:r>
          </a:p>
          <a:p>
            <a:pPr lvl="1" eaLnBrk="1" hangingPunct="1"/>
            <a:r>
              <a:rPr lang="en-US" smtClean="0"/>
              <a:t>Employee Laws, Topics &amp; Issues</a:t>
            </a:r>
          </a:p>
          <a:p>
            <a:pPr lvl="1" eaLnBrk="1" hangingPunct="1"/>
            <a:r>
              <a:rPr lang="en-US" smtClean="0"/>
              <a:t>Ethics – Practical Toolkit</a:t>
            </a:r>
          </a:p>
          <a:p>
            <a:pPr lvl="1" eaLnBrk="1" hangingPunct="1"/>
            <a:r>
              <a:rPr lang="en-US" smtClean="0"/>
              <a:t>To comply all Statutory Requirements under Labour Laws </a:t>
            </a:r>
            <a:br>
              <a:rPr lang="en-US" smtClean="0"/>
            </a:br>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a:ln>
            <a:miter lim="800000"/>
            <a:headEnd/>
            <a:tailEnd/>
          </a:ln>
        </p:spPr>
        <p:txBody>
          <a:bodyPr/>
          <a:lstStyle/>
          <a:p>
            <a:fld id="{8C54DF22-54C7-4071-97F7-14A19B653A4E}" type="datetime1">
              <a:rPr lang="en-US" smtClean="0"/>
              <a:pPr/>
              <a:t>5/7/2014</a:t>
            </a:fld>
            <a:endParaRPr lang="en-US" smtClean="0"/>
          </a:p>
        </p:txBody>
      </p:sp>
      <p:sp>
        <p:nvSpPr>
          <p:cNvPr id="19459"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19460" name="Rectangle 2"/>
          <p:cNvSpPr>
            <a:spLocks noGrp="1" noChangeArrowheads="1"/>
          </p:cNvSpPr>
          <p:nvPr>
            <p:ph type="title"/>
          </p:nvPr>
        </p:nvSpPr>
        <p:spPr/>
        <p:txBody>
          <a:bodyPr/>
          <a:lstStyle/>
          <a:p>
            <a:pPr eaLnBrk="1" hangingPunct="1"/>
            <a:r>
              <a:rPr lang="en-US" smtClean="0"/>
              <a:t>Goals: At a Close (4/5)</a:t>
            </a:r>
          </a:p>
        </p:txBody>
      </p:sp>
      <p:sp>
        <p:nvSpPr>
          <p:cNvPr id="19461" name="Rectangle 3"/>
          <p:cNvSpPr>
            <a:spLocks noGrp="1" noChangeArrowheads="1"/>
          </p:cNvSpPr>
          <p:nvPr>
            <p:ph type="body" idx="1"/>
          </p:nvPr>
        </p:nvSpPr>
        <p:spPr/>
        <p:txBody>
          <a:bodyPr/>
          <a:lstStyle/>
          <a:p>
            <a:pPr eaLnBrk="1" hangingPunct="1"/>
            <a:r>
              <a:rPr lang="en-US" sz="2600" smtClean="0"/>
              <a:t>Ensuring Safe Work Environments</a:t>
            </a:r>
          </a:p>
          <a:p>
            <a:pPr lvl="1" eaLnBrk="1" hangingPunct="1"/>
            <a:r>
              <a:rPr lang="en-US" sz="2200" smtClean="0"/>
              <a:t>Diversity Management</a:t>
            </a:r>
          </a:p>
          <a:p>
            <a:pPr lvl="1" eaLnBrk="1" hangingPunct="1"/>
            <a:r>
              <a:rPr lang="en-US" sz="2200" smtClean="0"/>
              <a:t>Dealing with Drugs at the Work Place</a:t>
            </a:r>
          </a:p>
          <a:p>
            <a:pPr lvl="1" eaLnBrk="1" hangingPunct="1"/>
            <a:r>
              <a:rPr lang="en-US" sz="2200" smtClean="0"/>
              <a:t>Employee Assistance Programs</a:t>
            </a:r>
          </a:p>
          <a:p>
            <a:pPr lvl="1" eaLnBrk="1" hangingPunct="1"/>
            <a:r>
              <a:rPr lang="en-US" sz="2200" smtClean="0"/>
              <a:t>Ergonomics : Safe facilities at the Work Place</a:t>
            </a:r>
          </a:p>
          <a:p>
            <a:pPr lvl="1" eaLnBrk="1" hangingPunct="1"/>
            <a:r>
              <a:rPr lang="en-US" sz="2200" smtClean="0"/>
              <a:t>Personal Wellness</a:t>
            </a:r>
          </a:p>
          <a:p>
            <a:pPr lvl="1" eaLnBrk="1" hangingPunct="1"/>
            <a:r>
              <a:rPr lang="en-US" sz="2200" smtClean="0"/>
              <a:t>Preventing Violence at the Work Place</a:t>
            </a:r>
          </a:p>
          <a:p>
            <a:pPr lvl="1" eaLnBrk="1" hangingPunct="1"/>
            <a:r>
              <a:rPr lang="en-US" sz="2200" smtClean="0"/>
              <a:t>Ensuring Safety at the Work Place</a:t>
            </a:r>
          </a:p>
          <a:p>
            <a:pPr lvl="1" eaLnBrk="1" hangingPunct="1"/>
            <a:r>
              <a:rPr lang="en-US" sz="2200" smtClean="0"/>
              <a:t>Supporting Spirituality at the Work Place</a:t>
            </a:r>
            <a:br>
              <a:rPr lang="en-US" sz="2200" smtClean="0"/>
            </a:br>
            <a:endParaRPr lang="en-US" sz="22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a:ln>
            <a:miter lim="800000"/>
            <a:headEnd/>
            <a:tailEnd/>
          </a:ln>
        </p:spPr>
        <p:txBody>
          <a:bodyPr/>
          <a:lstStyle/>
          <a:p>
            <a:fld id="{E47E9C30-8AB7-4700-91B6-4270C9CAEF1C}" type="datetime1">
              <a:rPr lang="en-US" smtClean="0"/>
              <a:pPr/>
              <a:t>5/7/2014</a:t>
            </a:fld>
            <a:endParaRPr lang="en-US" smtClean="0"/>
          </a:p>
        </p:txBody>
      </p:sp>
      <p:sp>
        <p:nvSpPr>
          <p:cNvPr id="20483"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20484" name="Rectangle 2"/>
          <p:cNvSpPr>
            <a:spLocks noGrp="1" noChangeArrowheads="1"/>
          </p:cNvSpPr>
          <p:nvPr>
            <p:ph type="title"/>
          </p:nvPr>
        </p:nvSpPr>
        <p:spPr/>
        <p:txBody>
          <a:bodyPr/>
          <a:lstStyle/>
          <a:p>
            <a:pPr eaLnBrk="1" hangingPunct="1"/>
            <a:r>
              <a:rPr lang="en-US" smtClean="0"/>
              <a:t>Goals: At a Close (5/5)</a:t>
            </a:r>
          </a:p>
        </p:txBody>
      </p:sp>
      <p:sp>
        <p:nvSpPr>
          <p:cNvPr id="20485" name="Rectangle 3"/>
          <p:cNvSpPr>
            <a:spLocks noGrp="1" noChangeArrowheads="1"/>
          </p:cNvSpPr>
          <p:nvPr>
            <p:ph type="body" idx="1"/>
          </p:nvPr>
        </p:nvSpPr>
        <p:spPr/>
        <p:txBody>
          <a:bodyPr/>
          <a:lstStyle/>
          <a:p>
            <a:pPr eaLnBrk="1" hangingPunct="1"/>
            <a:r>
              <a:rPr lang="en-US" smtClean="0"/>
              <a:t>Sustaining High-Performing Employees</a:t>
            </a:r>
          </a:p>
          <a:p>
            <a:pPr lvl="1" eaLnBrk="1" hangingPunct="1"/>
            <a:r>
              <a:rPr lang="en-US" smtClean="0"/>
              <a:t>Employee Performance Management</a:t>
            </a:r>
          </a:p>
          <a:p>
            <a:pPr lvl="1" eaLnBrk="1" hangingPunct="1"/>
            <a:r>
              <a:rPr lang="en-US" smtClean="0"/>
              <a:t>Group Performance Management</a:t>
            </a:r>
          </a:p>
          <a:p>
            <a:pPr lvl="1" eaLnBrk="1" hangingPunct="1"/>
            <a:r>
              <a:rPr lang="en-US" smtClean="0"/>
              <a:t>Interpersonal Skills</a:t>
            </a:r>
          </a:p>
          <a:p>
            <a:pPr lvl="1" eaLnBrk="1" hangingPunct="1"/>
            <a:r>
              <a:rPr lang="en-US" smtClean="0"/>
              <a:t>Personal Productivity</a:t>
            </a:r>
          </a:p>
          <a:p>
            <a:pPr lvl="1" eaLnBrk="1" hangingPunct="1"/>
            <a:r>
              <a:rPr lang="en-US" smtClean="0"/>
              <a:t>Retaining Employees</a:t>
            </a:r>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a:ln>
            <a:miter lim="800000"/>
            <a:headEnd/>
            <a:tailEnd/>
          </a:ln>
        </p:spPr>
        <p:txBody>
          <a:bodyPr/>
          <a:lstStyle/>
          <a:p>
            <a:fld id="{DDE8A8F9-9C3A-4B02-9720-22EB202B1221}" type="datetime1">
              <a:rPr lang="en-US" smtClean="0"/>
              <a:pPr/>
              <a:t>5/7/2014</a:t>
            </a:fld>
            <a:endParaRPr lang="en-US" smtClean="0"/>
          </a:p>
        </p:txBody>
      </p:sp>
      <p:sp>
        <p:nvSpPr>
          <p:cNvPr id="21507"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21508" name="Rectangle 2"/>
          <p:cNvSpPr>
            <a:spLocks noGrp="1" noChangeArrowheads="1"/>
          </p:cNvSpPr>
          <p:nvPr>
            <p:ph type="title"/>
          </p:nvPr>
        </p:nvSpPr>
        <p:spPr/>
        <p:txBody>
          <a:bodyPr/>
          <a:lstStyle/>
          <a:p>
            <a:pPr eaLnBrk="1" hangingPunct="1"/>
            <a:r>
              <a:rPr lang="nl-NL" smtClean="0"/>
              <a:t>Strategic Tensions in HR (1/3)</a:t>
            </a:r>
            <a:endParaRPr lang="en-US" smtClean="0"/>
          </a:p>
        </p:txBody>
      </p:sp>
      <p:sp>
        <p:nvSpPr>
          <p:cNvPr id="21509" name="Rectangle 3"/>
          <p:cNvSpPr>
            <a:spLocks noGrp="1" noChangeArrowheads="1"/>
          </p:cNvSpPr>
          <p:nvPr>
            <p:ph type="body" idx="1"/>
          </p:nvPr>
        </p:nvSpPr>
        <p:spPr/>
        <p:txBody>
          <a:bodyPr/>
          <a:lstStyle/>
          <a:p>
            <a:pPr eaLnBrk="1" hangingPunct="1">
              <a:lnSpc>
                <a:spcPct val="90000"/>
              </a:lnSpc>
            </a:pPr>
            <a:r>
              <a:rPr lang="nl-NL" smtClean="0"/>
              <a:t>Labor scarcity (Health Care and IT)</a:t>
            </a:r>
          </a:p>
          <a:p>
            <a:pPr lvl="1" eaLnBrk="1" hangingPunct="1">
              <a:lnSpc>
                <a:spcPct val="90000"/>
              </a:lnSpc>
            </a:pPr>
            <a:r>
              <a:rPr lang="nl-NL" smtClean="0"/>
              <a:t>Elimination of forced labor</a:t>
            </a:r>
          </a:p>
          <a:p>
            <a:pPr lvl="1" eaLnBrk="1" hangingPunct="1">
              <a:lnSpc>
                <a:spcPct val="90000"/>
              </a:lnSpc>
            </a:pPr>
            <a:r>
              <a:rPr lang="nl-NL" smtClean="0"/>
              <a:t>Globalization</a:t>
            </a:r>
          </a:p>
          <a:p>
            <a:pPr lvl="1" eaLnBrk="1" hangingPunct="1">
              <a:lnSpc>
                <a:spcPct val="90000"/>
              </a:lnSpc>
            </a:pPr>
            <a:r>
              <a:rPr lang="nl-NL" smtClean="0"/>
              <a:t>Mobility of labor</a:t>
            </a:r>
          </a:p>
          <a:p>
            <a:pPr lvl="1" eaLnBrk="1" hangingPunct="1">
              <a:lnSpc>
                <a:spcPct val="90000"/>
              </a:lnSpc>
            </a:pPr>
            <a:r>
              <a:rPr lang="nl-NL" smtClean="0"/>
              <a:t>Survival of well resourced organizations</a:t>
            </a:r>
          </a:p>
          <a:p>
            <a:pPr lvl="1" eaLnBrk="1" hangingPunct="1">
              <a:lnSpc>
                <a:spcPct val="90000"/>
              </a:lnSpc>
            </a:pPr>
            <a:r>
              <a:rPr lang="nl-NL" smtClean="0"/>
              <a:t>Small firms under pressures  </a:t>
            </a:r>
            <a:endParaRPr lang="en-US" smtClean="0"/>
          </a:p>
        </p:txBody>
      </p:sp>
      <p:pic>
        <p:nvPicPr>
          <p:cNvPr id="21510" name="Picture 7" descr="ANd9GcSuua9tEq8I2_SdkukO_ovvE3IJ75excRvZXnKLcTkHN5N3jFT9X8y3jg">
            <a:hlinkClick r:id="rId2"/>
          </p:cNvPr>
          <p:cNvPicPr>
            <a:picLocks noChangeAspect="1" noChangeArrowheads="1"/>
          </p:cNvPicPr>
          <p:nvPr/>
        </p:nvPicPr>
        <p:blipFill>
          <a:blip r:embed="rId3"/>
          <a:srcRect/>
          <a:stretch>
            <a:fillRect/>
          </a:stretch>
        </p:blipFill>
        <p:spPr bwMode="auto">
          <a:xfrm>
            <a:off x="7315200" y="4953000"/>
            <a:ext cx="1828800" cy="1214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a:noFill/>
          <a:ln>
            <a:miter lim="800000"/>
            <a:headEnd/>
            <a:tailEnd/>
          </a:ln>
        </p:spPr>
        <p:txBody>
          <a:bodyPr/>
          <a:lstStyle/>
          <a:p>
            <a:fld id="{D0A9BC82-E0A3-466F-A9CC-CA1F884C9687}" type="datetime1">
              <a:rPr lang="en-US" smtClean="0"/>
              <a:pPr/>
              <a:t>5/7/2014</a:t>
            </a:fld>
            <a:endParaRPr lang="en-US" smtClean="0"/>
          </a:p>
        </p:txBody>
      </p:sp>
      <p:sp>
        <p:nvSpPr>
          <p:cNvPr id="22531" name="Footer Placeholder 4"/>
          <p:cNvSpPr>
            <a:spLocks noGrp="1"/>
          </p:cNvSpPr>
          <p:nvPr>
            <p:ph type="ftr" sz="quarter" idx="11"/>
          </p:nvPr>
        </p:nvSpPr>
        <p:spPr>
          <a:noFill/>
          <a:ln>
            <a:miter lim="800000"/>
            <a:headEnd/>
            <a:tailEnd/>
          </a:ln>
        </p:spPr>
        <p:txBody>
          <a:bodyPr/>
          <a:lstStyle/>
          <a:p>
            <a:r>
              <a:rPr lang="en-US" smtClean="0"/>
              <a:t>Lecture 1/SHRM</a:t>
            </a:r>
          </a:p>
        </p:txBody>
      </p:sp>
      <p:sp>
        <p:nvSpPr>
          <p:cNvPr id="22532" name="Rectangle 2"/>
          <p:cNvSpPr>
            <a:spLocks noGrp="1" noChangeArrowheads="1"/>
          </p:cNvSpPr>
          <p:nvPr>
            <p:ph type="title"/>
          </p:nvPr>
        </p:nvSpPr>
        <p:spPr/>
        <p:txBody>
          <a:bodyPr/>
          <a:lstStyle/>
          <a:p>
            <a:pPr eaLnBrk="1" hangingPunct="1"/>
            <a:r>
              <a:rPr lang="nl-NL" smtClean="0"/>
              <a:t>Strategic Tensions in HR (2/3)</a:t>
            </a:r>
            <a:endParaRPr lang="en-US" smtClean="0"/>
          </a:p>
        </p:txBody>
      </p:sp>
      <p:sp>
        <p:nvSpPr>
          <p:cNvPr id="22533" name="Rectangle 3"/>
          <p:cNvSpPr>
            <a:spLocks noGrp="1" noChangeArrowheads="1"/>
          </p:cNvSpPr>
          <p:nvPr>
            <p:ph type="body" idx="1"/>
          </p:nvPr>
        </p:nvSpPr>
        <p:spPr/>
        <p:txBody>
          <a:bodyPr/>
          <a:lstStyle/>
          <a:p>
            <a:pPr eaLnBrk="1" hangingPunct="1">
              <a:lnSpc>
                <a:spcPct val="90000"/>
              </a:lnSpc>
            </a:pPr>
            <a:r>
              <a:rPr lang="nl-NL" smtClean="0"/>
              <a:t>Labor Motivation</a:t>
            </a:r>
          </a:p>
          <a:p>
            <a:pPr lvl="1" eaLnBrk="1" hangingPunct="1">
              <a:lnSpc>
                <a:spcPct val="90000"/>
              </a:lnSpc>
            </a:pPr>
            <a:r>
              <a:rPr lang="en-US" smtClean="0"/>
              <a:t>Employment relationship not completely defined. </a:t>
            </a:r>
          </a:p>
          <a:p>
            <a:pPr lvl="1" eaLnBrk="1" hangingPunct="1">
              <a:lnSpc>
                <a:spcPct val="90000"/>
              </a:lnSpc>
            </a:pPr>
            <a:r>
              <a:rPr lang="en-US" smtClean="0"/>
              <a:t>Conflicts can arise</a:t>
            </a:r>
          </a:p>
          <a:p>
            <a:pPr lvl="1" eaLnBrk="1" hangingPunct="1">
              <a:lnSpc>
                <a:spcPct val="90000"/>
              </a:lnSpc>
            </a:pPr>
            <a:r>
              <a:rPr lang="en-US" smtClean="0"/>
              <a:t>Unitarist approach – improve cooperation</a:t>
            </a:r>
          </a:p>
          <a:p>
            <a:pPr lvl="1" eaLnBrk="1" hangingPunct="1">
              <a:lnSpc>
                <a:spcPct val="90000"/>
              </a:lnSpc>
            </a:pPr>
            <a:r>
              <a:rPr lang="en-US" smtClean="0"/>
              <a:t>Plurist approach  - improve intrinsic and extrinsic incentives</a:t>
            </a:r>
          </a:p>
          <a:p>
            <a:pPr lvl="1" eaLnBrk="1" hangingPunct="1">
              <a:lnSpc>
                <a:spcPct val="90000"/>
              </a:lnSpc>
            </a:pPr>
            <a:r>
              <a:rPr lang="en-US" smtClean="0"/>
              <a:t>Conflicts can be detrimental to worker motivation and trust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3"/>
          <p:cNvSpPr>
            <a:spLocks noGrp="1"/>
          </p:cNvSpPr>
          <p:nvPr>
            <p:ph type="dt" sz="quarter" idx="10"/>
          </p:nvPr>
        </p:nvSpPr>
        <p:spPr>
          <a:noFill/>
          <a:ln>
            <a:miter lim="800000"/>
            <a:headEnd/>
            <a:tailEnd/>
          </a:ln>
        </p:spPr>
        <p:txBody>
          <a:bodyPr/>
          <a:lstStyle/>
          <a:p>
            <a:fld id="{81D0BDE1-541D-43A3-BDBD-9C7953BAC89A}" type="datetime1">
              <a:rPr lang="en-US" smtClean="0"/>
              <a:pPr/>
              <a:t>5/7/2014</a:t>
            </a:fld>
            <a:endParaRPr lang="en-US" smtClean="0"/>
          </a:p>
        </p:txBody>
      </p:sp>
      <p:sp>
        <p:nvSpPr>
          <p:cNvPr id="23555" name="Footer Placeholder 4"/>
          <p:cNvSpPr>
            <a:spLocks noGrp="1"/>
          </p:cNvSpPr>
          <p:nvPr>
            <p:ph type="ftr" sz="quarter" idx="11"/>
          </p:nvPr>
        </p:nvSpPr>
        <p:spPr>
          <a:noFill/>
          <a:ln>
            <a:miter lim="800000"/>
            <a:headEnd/>
            <a:tailEnd/>
          </a:ln>
        </p:spPr>
        <p:txBody>
          <a:bodyPr/>
          <a:lstStyle/>
          <a:p>
            <a:r>
              <a:rPr lang="en-US" smtClean="0"/>
              <a:t>Lecture 2/MS (HRM) class</a:t>
            </a:r>
          </a:p>
        </p:txBody>
      </p:sp>
      <p:sp>
        <p:nvSpPr>
          <p:cNvPr id="23556" name="Rectangle 2"/>
          <p:cNvSpPr>
            <a:spLocks noGrp="1" noChangeArrowheads="1"/>
          </p:cNvSpPr>
          <p:nvPr>
            <p:ph type="title"/>
          </p:nvPr>
        </p:nvSpPr>
        <p:spPr/>
        <p:txBody>
          <a:bodyPr/>
          <a:lstStyle/>
          <a:p>
            <a:pPr eaLnBrk="1" hangingPunct="1"/>
            <a:r>
              <a:rPr lang="nl-NL" smtClean="0"/>
              <a:t>Strategic Tensions in HR (3/3)</a:t>
            </a:r>
            <a:endParaRPr lang="en-US" smtClean="0"/>
          </a:p>
        </p:txBody>
      </p:sp>
      <p:sp>
        <p:nvSpPr>
          <p:cNvPr id="23557" name="Rectangle 3"/>
          <p:cNvSpPr>
            <a:spLocks noGrp="1" noChangeArrowheads="1"/>
          </p:cNvSpPr>
          <p:nvPr>
            <p:ph type="body" idx="1"/>
          </p:nvPr>
        </p:nvSpPr>
        <p:spPr/>
        <p:txBody>
          <a:bodyPr/>
          <a:lstStyle/>
          <a:p>
            <a:pPr eaLnBrk="1" hangingPunct="1"/>
            <a:r>
              <a:rPr lang="en-US" smtClean="0"/>
              <a:t>Labour management</a:t>
            </a:r>
          </a:p>
          <a:p>
            <a:pPr lvl="1" eaLnBrk="1" hangingPunct="1"/>
            <a:r>
              <a:rPr lang="en-US" smtClean="0"/>
              <a:t>Dependanle and disposable workers!</a:t>
            </a:r>
          </a:p>
          <a:p>
            <a:pPr lvl="1" eaLnBrk="1" hangingPunct="1"/>
            <a:r>
              <a:rPr lang="en-US" smtClean="0"/>
              <a:t>Flexibility pressures </a:t>
            </a:r>
          </a:p>
          <a:p>
            <a:pPr lvl="1" eaLnBrk="1" hangingPunct="1"/>
            <a:r>
              <a:rPr lang="en-US" smtClean="0"/>
              <a:t>Emregence of core/periphery models</a:t>
            </a:r>
          </a:p>
          <a:p>
            <a:pPr lvl="1" eaLnBrk="1" hangingPunct="1"/>
            <a:r>
              <a:rPr lang="en-US" smtClean="0"/>
              <a:t>Clever balance between short term and long term demands required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p:cNvSpPr>
            <a:spLocks noGrp="1"/>
          </p:cNvSpPr>
          <p:nvPr>
            <p:ph type="ftr" sz="quarter" idx="11"/>
          </p:nvPr>
        </p:nvSpPr>
        <p:spPr>
          <a:noFill/>
          <a:ln>
            <a:miter lim="800000"/>
            <a:headEnd/>
            <a:tailEnd/>
          </a:ln>
        </p:spPr>
        <p:txBody>
          <a:bodyPr/>
          <a:lstStyle/>
          <a:p>
            <a:r>
              <a:rPr lang="en-GB" smtClean="0"/>
              <a:t>Boxall and Purcell chapter three</a:t>
            </a:r>
          </a:p>
        </p:txBody>
      </p:sp>
      <p:sp>
        <p:nvSpPr>
          <p:cNvPr id="24579" name="Slide Number Placeholder 5"/>
          <p:cNvSpPr>
            <a:spLocks noGrp="1"/>
          </p:cNvSpPr>
          <p:nvPr>
            <p:ph type="sldNum" sz="quarter" idx="12"/>
          </p:nvPr>
        </p:nvSpPr>
        <p:spPr>
          <a:noFill/>
          <a:ln>
            <a:miter lim="800000"/>
            <a:headEnd/>
            <a:tailEnd/>
          </a:ln>
        </p:spPr>
        <p:txBody>
          <a:bodyPr/>
          <a:lstStyle/>
          <a:p>
            <a:fld id="{33F9922C-8922-4CB6-8DE5-96CBBACCE0A5}" type="slidenum">
              <a:rPr lang="en-GB" smtClean="0"/>
              <a:pPr/>
              <a:t>20</a:t>
            </a:fld>
            <a:endParaRPr lang="en-GB" smtClean="0"/>
          </a:p>
        </p:txBody>
      </p:sp>
      <p:sp>
        <p:nvSpPr>
          <p:cNvPr id="24580" name="Rectangle 2"/>
          <p:cNvSpPr>
            <a:spLocks noGrp="1" noChangeArrowheads="1"/>
          </p:cNvSpPr>
          <p:nvPr>
            <p:ph type="title"/>
          </p:nvPr>
        </p:nvSpPr>
        <p:spPr>
          <a:xfrm>
            <a:off x="468313" y="260350"/>
            <a:ext cx="8229600" cy="1143000"/>
          </a:xfrm>
        </p:spPr>
        <p:txBody>
          <a:bodyPr/>
          <a:lstStyle/>
          <a:p>
            <a:pPr eaLnBrk="1" hangingPunct="1"/>
            <a:r>
              <a:rPr lang="en-NZ" sz="3200" smtClean="0"/>
              <a:t>Strategic HRM: the Best-Fit School</a:t>
            </a:r>
            <a:endParaRPr lang="en-GB" sz="3200" smtClean="0"/>
          </a:p>
        </p:txBody>
      </p:sp>
      <p:sp>
        <p:nvSpPr>
          <p:cNvPr id="24581" name="Rectangle 3"/>
          <p:cNvSpPr>
            <a:spLocks noGrp="1" noChangeArrowheads="1"/>
          </p:cNvSpPr>
          <p:nvPr>
            <p:ph type="body" idx="1"/>
          </p:nvPr>
        </p:nvSpPr>
        <p:spPr>
          <a:xfrm>
            <a:off x="457200" y="1711325"/>
            <a:ext cx="8229600" cy="4525963"/>
          </a:xfrm>
        </p:spPr>
        <p:txBody>
          <a:bodyPr/>
          <a:lstStyle/>
          <a:p>
            <a:pPr indent="12700" eaLnBrk="1" hangingPunct="1">
              <a:buFontTx/>
              <a:buNone/>
            </a:pPr>
            <a:r>
              <a:rPr lang="en-NZ" sz="2800" smtClean="0"/>
              <a:t>In strategic HRM, there is a fundamental debate over how HRM is, and should, be linked to wider business strategy.</a:t>
            </a:r>
          </a:p>
          <a:p>
            <a:pPr indent="12700" eaLnBrk="1" hangingPunct="1">
              <a:buFontTx/>
              <a:buNone/>
            </a:pPr>
            <a:endParaRPr lang="en-NZ" sz="2800" smtClean="0"/>
          </a:p>
          <a:p>
            <a:pPr indent="12700" eaLnBrk="1" hangingPunct="1">
              <a:buFontTx/>
              <a:buNone/>
            </a:pPr>
            <a:r>
              <a:rPr lang="en-NZ" sz="2800" smtClean="0"/>
              <a:t>To many scholars, it seems obvious that strategic HRM rests on a contingency position: firms fit their HRM to their particular strategies and environment and are wise to do so (the best-fit school).</a:t>
            </a:r>
          </a:p>
          <a:p>
            <a:pPr indent="12700" eaLnBrk="1" hangingPunct="1">
              <a:buFontTx/>
              <a:buNone/>
            </a:pPr>
            <a:endParaRPr lang="en-NZ" sz="2800" smtClean="0"/>
          </a:p>
          <a:p>
            <a:pPr indent="12700" eaLnBrk="1" hangingPunct="1">
              <a:buFontTx/>
              <a:buNone/>
            </a:pPr>
            <a:endParaRPr lang="en-NZ" sz="2800" smtClean="0"/>
          </a:p>
          <a:p>
            <a:pPr indent="12700" eaLnBrk="1" hangingPunct="1">
              <a:buFontTx/>
              <a:buNone/>
            </a:pPr>
            <a:endParaRPr lang="en-NZ" smtClean="0"/>
          </a:p>
          <a:p>
            <a:pPr indent="12700" eaLnBrk="1" hangingPunct="1">
              <a:buFontTx/>
              <a:buNone/>
            </a:pPr>
            <a:endParaRPr lang="en-NZ" smtClean="0"/>
          </a:p>
          <a:p>
            <a:pPr indent="12700" eaLnBrk="1" hangingPunct="1">
              <a:buFontTx/>
              <a:buNone/>
            </a:pPr>
            <a:endParaRPr lang="en-GB" sz="44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p:cNvSpPr>
            <a:spLocks noGrp="1"/>
          </p:cNvSpPr>
          <p:nvPr>
            <p:ph type="ftr" sz="quarter" idx="11"/>
          </p:nvPr>
        </p:nvSpPr>
        <p:spPr>
          <a:noFill/>
          <a:ln>
            <a:miter lim="800000"/>
            <a:headEnd/>
            <a:tailEnd/>
          </a:ln>
        </p:spPr>
        <p:txBody>
          <a:bodyPr/>
          <a:lstStyle/>
          <a:p>
            <a:r>
              <a:rPr lang="en-GB" smtClean="0"/>
              <a:t>Boxall and Purcell chapter three</a:t>
            </a:r>
          </a:p>
        </p:txBody>
      </p:sp>
      <p:sp>
        <p:nvSpPr>
          <p:cNvPr id="25603" name="Slide Number Placeholder 5"/>
          <p:cNvSpPr>
            <a:spLocks noGrp="1"/>
          </p:cNvSpPr>
          <p:nvPr>
            <p:ph type="sldNum" sz="quarter" idx="12"/>
          </p:nvPr>
        </p:nvSpPr>
        <p:spPr>
          <a:noFill/>
          <a:ln>
            <a:miter lim="800000"/>
            <a:headEnd/>
            <a:tailEnd/>
          </a:ln>
        </p:spPr>
        <p:txBody>
          <a:bodyPr/>
          <a:lstStyle/>
          <a:p>
            <a:fld id="{62CBDA44-66BF-4485-8AF1-6BECA860B657}" type="slidenum">
              <a:rPr lang="en-GB" smtClean="0"/>
              <a:pPr/>
              <a:t>21</a:t>
            </a:fld>
            <a:endParaRPr lang="en-GB" smtClean="0"/>
          </a:p>
        </p:txBody>
      </p:sp>
      <p:sp>
        <p:nvSpPr>
          <p:cNvPr id="25604" name="Rectangle 2"/>
          <p:cNvSpPr>
            <a:spLocks noGrp="1" noChangeArrowheads="1"/>
          </p:cNvSpPr>
          <p:nvPr>
            <p:ph type="title"/>
          </p:nvPr>
        </p:nvSpPr>
        <p:spPr>
          <a:xfrm>
            <a:off x="539750" y="260350"/>
            <a:ext cx="8229600" cy="1143000"/>
          </a:xfrm>
        </p:spPr>
        <p:txBody>
          <a:bodyPr/>
          <a:lstStyle/>
          <a:p>
            <a:pPr eaLnBrk="1" hangingPunct="1"/>
            <a:r>
              <a:rPr lang="en-NZ" sz="3200" smtClean="0"/>
              <a:t>Strategic HRM: the Best-Fit School ...</a:t>
            </a:r>
            <a:endParaRPr lang="en-GB" sz="3200" smtClean="0"/>
          </a:p>
        </p:txBody>
      </p:sp>
      <p:sp>
        <p:nvSpPr>
          <p:cNvPr id="25605" name="Rectangle 3"/>
          <p:cNvSpPr>
            <a:spLocks noGrp="1" noChangeArrowheads="1"/>
          </p:cNvSpPr>
          <p:nvPr>
            <p:ph type="body" idx="1"/>
          </p:nvPr>
        </p:nvSpPr>
        <p:spPr/>
        <p:txBody>
          <a:bodyPr/>
          <a:lstStyle/>
          <a:p>
            <a:pPr eaLnBrk="1" hangingPunct="1">
              <a:lnSpc>
                <a:spcPct val="90000"/>
              </a:lnSpc>
            </a:pPr>
            <a:r>
              <a:rPr lang="nl-NL" sz="2600" smtClean="0"/>
              <a:t>HR stratgy should be context specific and </a:t>
            </a:r>
            <a:r>
              <a:rPr lang="en-AU" sz="2800" smtClean="0"/>
              <a:t>argued that situational factors inevitably affected choices in HRM, including</a:t>
            </a:r>
            <a:endParaRPr lang="nl-NL" sz="2600" smtClean="0"/>
          </a:p>
          <a:p>
            <a:pPr lvl="1" eaLnBrk="1" hangingPunct="1">
              <a:lnSpc>
                <a:spcPct val="90000"/>
              </a:lnSpc>
            </a:pPr>
            <a:r>
              <a:rPr lang="nl-NL" sz="2200" smtClean="0"/>
              <a:t>Environment</a:t>
            </a:r>
          </a:p>
          <a:p>
            <a:pPr lvl="1" eaLnBrk="1" hangingPunct="1">
              <a:lnSpc>
                <a:spcPct val="90000"/>
              </a:lnSpc>
            </a:pPr>
            <a:r>
              <a:rPr lang="nl-NL" sz="2200" smtClean="0"/>
              <a:t>Industry</a:t>
            </a:r>
          </a:p>
          <a:p>
            <a:pPr lvl="1" eaLnBrk="1" hangingPunct="1">
              <a:lnSpc>
                <a:spcPct val="90000"/>
              </a:lnSpc>
            </a:pPr>
            <a:r>
              <a:rPr lang="nl-NL" sz="2200" smtClean="0"/>
              <a:t>Government policies</a:t>
            </a:r>
          </a:p>
          <a:p>
            <a:pPr lvl="1" eaLnBrk="1" hangingPunct="1">
              <a:lnSpc>
                <a:spcPct val="90000"/>
              </a:lnSpc>
            </a:pPr>
            <a:r>
              <a:rPr lang="nl-NL" sz="2200" smtClean="0"/>
              <a:t>Work Systems evolve accordingly</a:t>
            </a:r>
          </a:p>
          <a:p>
            <a:pPr lvl="1" eaLnBrk="1" hangingPunct="1">
              <a:lnSpc>
                <a:spcPct val="90000"/>
              </a:lnSpc>
            </a:pPr>
            <a:endParaRPr lang="nl-NL" sz="2200" smtClean="0"/>
          </a:p>
          <a:p>
            <a:pPr eaLnBrk="1" hangingPunct="1">
              <a:lnSpc>
                <a:spcPct val="90000"/>
              </a:lnSpc>
            </a:pPr>
            <a:r>
              <a:rPr lang="en-US" sz="2600" smtClean="0"/>
              <a:t>Small business (SME’s): limited HR function</a:t>
            </a:r>
          </a:p>
          <a:p>
            <a:pPr eaLnBrk="1" hangingPunct="1">
              <a:lnSpc>
                <a:spcPct val="90000"/>
              </a:lnSpc>
            </a:pPr>
            <a:r>
              <a:rPr lang="en-US" sz="2600" smtClean="0"/>
              <a:t>Large companies (corporates): HR departments at sopisticated level</a:t>
            </a:r>
            <a:endParaRPr lang="nl-NL" sz="2600" smtClean="0"/>
          </a:p>
          <a:p>
            <a:pPr lvl="1" eaLnBrk="1" hangingPunct="1">
              <a:lnSpc>
                <a:spcPct val="90000"/>
              </a:lnSpc>
            </a:pPr>
            <a:endParaRPr lang="en-US" sz="22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1800" b="1" smtClean="0"/>
              <a:t>Major Factors Affecting management choices in HR strategy</a:t>
            </a:r>
          </a:p>
        </p:txBody>
      </p:sp>
      <p:graphicFrame>
        <p:nvGraphicFramePr>
          <p:cNvPr id="60419" name="Group 3"/>
          <p:cNvGraphicFramePr>
            <a:graphicFrameLocks noGrp="1"/>
          </p:cNvGraphicFramePr>
          <p:nvPr>
            <p:ph sz="half" idx="1"/>
          </p:nvPr>
        </p:nvGraphicFramePr>
        <p:xfrm>
          <a:off x="457200" y="1600200"/>
          <a:ext cx="2743200" cy="4525963"/>
        </p:xfrm>
        <a:graphic>
          <a:graphicData uri="http://schemas.openxmlformats.org/drawingml/2006/table">
            <a:tbl>
              <a:tblPr/>
              <a:tblGrid>
                <a:gridCol w="2743200"/>
              </a:tblGrid>
              <a:tr h="45259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Economic &amp; Technological factors, inside &amp; outside the firm:</a:t>
                      </a: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Choice of sector &amp; competitivestrategy</a:t>
                      </a:r>
                    </a:p>
                    <a:p>
                      <a:pPr marL="0" marR="0" lvl="0" indent="0" algn="ctr" defTabSz="914400" rtl="0" eaLnBrk="0" fontAlgn="base" latinLnBrk="0" hangingPunct="0">
                        <a:lnSpc>
                          <a:spcPct val="100000"/>
                        </a:lnSpc>
                        <a:spcBef>
                          <a:spcPct val="20000"/>
                        </a:spcBef>
                        <a:spcAft>
                          <a:spcPct val="0"/>
                        </a:spcAft>
                        <a:buClrTx/>
                        <a:buSzTx/>
                        <a:buFontTx/>
                        <a:buChar char="•"/>
                        <a:tabLst/>
                      </a:pPr>
                      <a:endParaRPr kumimoji="0" lang="en-US" sz="1400" b="0" i="0" u="none" strike="noStrike" cap="none" normalizeH="0" baseline="0" smtClean="0">
                        <a:ln>
                          <a:noFill/>
                        </a:ln>
                        <a:solidFill>
                          <a:schemeClr val="hlink"/>
                        </a:solidFill>
                        <a:effectLst/>
                        <a:latin typeface="Arial" charset="0"/>
                        <a:cs typeface="Arial" charset="0"/>
                      </a:endParaRP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Nature of the dominant productive technology</a:t>
                      </a: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    </a:t>
                      </a: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 Size &amp; structure of the firm     &amp; stage in the industry life cycle</a:t>
                      </a:r>
                    </a:p>
                    <a:p>
                      <a:pPr marL="0" marR="0" lvl="0" indent="0" algn="ctr" defTabSz="914400" rtl="0" eaLnBrk="0" fontAlgn="base" latinLnBrk="0" hangingPunct="0">
                        <a:lnSpc>
                          <a:spcPct val="100000"/>
                        </a:lnSpc>
                        <a:spcBef>
                          <a:spcPct val="20000"/>
                        </a:spcBef>
                        <a:spcAft>
                          <a:spcPct val="0"/>
                        </a:spcAft>
                        <a:buClrTx/>
                        <a:buSzTx/>
                        <a:buFontTx/>
                        <a:buChar char="•"/>
                        <a:tabLst/>
                      </a:pPr>
                      <a:endParaRPr kumimoji="0" lang="en-US" sz="1400" b="0" i="0" u="none" strike="noStrike" cap="none" normalizeH="0" baseline="0" smtClean="0">
                        <a:ln>
                          <a:noFill/>
                        </a:ln>
                        <a:solidFill>
                          <a:schemeClr val="hlink"/>
                        </a:solidFill>
                        <a:effectLst/>
                        <a:latin typeface="Arial" charset="0"/>
                        <a:cs typeface="Arial" charset="0"/>
                      </a:endParaRP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Quality of business capital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hlink"/>
                          </a:solidFill>
                          <a:effectLst/>
                          <a:latin typeface="Arial" charset="0"/>
                          <a:cs typeface="Arial" charset="0"/>
                        </a:rPr>
                        <a:t>( well funded or under- capitalize?)</a:t>
                      </a:r>
                    </a:p>
                    <a:p>
                      <a:pPr marL="0" marR="0" lvl="0" indent="0" algn="ctr" defTabSz="914400" rtl="0" eaLnBrk="0" fontAlgn="base" latinLnBrk="0" hangingPunct="0">
                        <a:lnSpc>
                          <a:spcPct val="100000"/>
                        </a:lnSpc>
                        <a:spcBef>
                          <a:spcPct val="20000"/>
                        </a:spcBef>
                        <a:spcAft>
                          <a:spcPct val="0"/>
                        </a:spcAft>
                        <a:buClrTx/>
                        <a:buSzTx/>
                        <a:buFontTx/>
                        <a:buChar char="•"/>
                        <a:tabLst/>
                      </a:pPr>
                      <a:endParaRPr kumimoji="0" lang="en-US" sz="1400" b="0" i="0" u="none" strike="noStrike" cap="none" normalizeH="0" baseline="0" smtClean="0">
                        <a:ln>
                          <a:noFill/>
                        </a:ln>
                        <a:solidFill>
                          <a:schemeClr val="hlink"/>
                        </a:solidFill>
                        <a:effectLst/>
                        <a:latin typeface="Arial" charset="0"/>
                        <a:cs typeface="Arial" charset="0"/>
                      </a:endParaRPr>
                    </a:p>
                    <a:p>
                      <a:pPr marL="0" marR="0" lvl="0" indent="0" algn="ctr" defTabSz="914400" rtl="0" eaLnBrk="0" fontAlgn="base" latinLnBrk="0" hangingPunct="0">
                        <a:lnSpc>
                          <a:spcPct val="100000"/>
                        </a:lnSpc>
                        <a:spcBef>
                          <a:spcPct val="20000"/>
                        </a:spcBef>
                        <a:spcAft>
                          <a:spcPct val="0"/>
                        </a:spcAft>
                        <a:buClrTx/>
                        <a:buSzTx/>
                        <a:buFontTx/>
                        <a:buChar char="•"/>
                        <a:tabLst/>
                      </a:pPr>
                      <a:r>
                        <a:rPr kumimoji="0" lang="en-US" sz="1400" b="0" i="0" u="none" strike="noStrike" cap="none" normalizeH="0" baseline="0" smtClean="0">
                          <a:ln>
                            <a:noFill/>
                          </a:ln>
                          <a:solidFill>
                            <a:schemeClr val="hlink"/>
                          </a:solidFill>
                          <a:effectLst/>
                          <a:latin typeface="Arial" charset="0"/>
                          <a:cs typeface="Arial" charset="0"/>
                        </a:rPr>
                        <a:t>General economic</a:t>
                      </a:r>
                      <a:r>
                        <a:rPr kumimoji="0" lang="en-US" sz="1400" b="1" i="0" u="none" strike="noStrike" cap="none" normalizeH="0" baseline="0" smtClean="0">
                          <a:ln>
                            <a:noFill/>
                          </a:ln>
                          <a:solidFill>
                            <a:schemeClr val="hlink"/>
                          </a:solidFill>
                          <a:effectLst/>
                          <a:latin typeface="Arial" charset="0"/>
                          <a:cs typeface="Arial" charset="0"/>
                        </a:rPr>
                        <a:t> </a:t>
                      </a:r>
                      <a:r>
                        <a:rPr kumimoji="0" lang="en-US" sz="1400" b="0" i="0" u="none" strike="noStrike" cap="none" normalizeH="0" baseline="0" smtClean="0">
                          <a:ln>
                            <a:noFill/>
                          </a:ln>
                          <a:solidFill>
                            <a:schemeClr val="hlink"/>
                          </a:solidFill>
                          <a:effectLst/>
                          <a:latin typeface="Arial" charset="0"/>
                          <a:cs typeface="Arial" charset="0"/>
                        </a:rPr>
                        <a:t>conditions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33" name="Line 9"/>
          <p:cNvSpPr>
            <a:spLocks noChangeShapeType="1"/>
          </p:cNvSpPr>
          <p:nvPr/>
        </p:nvSpPr>
        <p:spPr bwMode="auto">
          <a:xfrm>
            <a:off x="3200400" y="3886200"/>
            <a:ext cx="381000" cy="0"/>
          </a:xfrm>
          <a:prstGeom prst="line">
            <a:avLst/>
          </a:prstGeom>
          <a:noFill/>
          <a:ln w="9525">
            <a:solidFill>
              <a:schemeClr val="tx1"/>
            </a:solidFill>
            <a:round/>
            <a:headEnd/>
            <a:tailEnd type="triangle" w="med" len="med"/>
          </a:ln>
        </p:spPr>
        <p:txBody>
          <a:bodyPr/>
          <a:lstStyle/>
          <a:p>
            <a:endParaRPr lang="en-US"/>
          </a:p>
        </p:txBody>
      </p:sp>
      <p:sp>
        <p:nvSpPr>
          <p:cNvPr id="26634" name="Rectangle 10"/>
          <p:cNvSpPr>
            <a:spLocks noChangeArrowheads="1"/>
          </p:cNvSpPr>
          <p:nvPr/>
        </p:nvSpPr>
        <p:spPr bwMode="auto">
          <a:xfrm>
            <a:off x="3581400" y="3505200"/>
            <a:ext cx="1752600" cy="685800"/>
          </a:xfrm>
          <a:prstGeom prst="rect">
            <a:avLst/>
          </a:prstGeom>
          <a:solidFill>
            <a:schemeClr val="bg1"/>
          </a:solidFill>
          <a:ln w="9525">
            <a:solidFill>
              <a:schemeClr val="tx1"/>
            </a:solidFill>
            <a:miter lim="800000"/>
            <a:headEnd/>
            <a:tailEnd/>
          </a:ln>
        </p:spPr>
        <p:txBody>
          <a:bodyPr wrap="none" anchor="ctr"/>
          <a:lstStyle/>
          <a:p>
            <a:pPr algn="ctr"/>
            <a:r>
              <a:rPr lang="en-US" sz="1200" b="1"/>
              <a:t>Management </a:t>
            </a:r>
          </a:p>
          <a:p>
            <a:pPr algn="ctr"/>
            <a:r>
              <a:rPr lang="en-US" sz="1200" b="1"/>
              <a:t>Choices in HR strategy</a:t>
            </a:r>
          </a:p>
        </p:txBody>
      </p:sp>
      <p:graphicFrame>
        <p:nvGraphicFramePr>
          <p:cNvPr id="60427" name="Group 11"/>
          <p:cNvGraphicFramePr>
            <a:graphicFrameLocks noGrp="1"/>
          </p:cNvGraphicFramePr>
          <p:nvPr>
            <p:ph sz="half" idx="2"/>
          </p:nvPr>
        </p:nvGraphicFramePr>
        <p:xfrm>
          <a:off x="5562600" y="1676400"/>
          <a:ext cx="2971800" cy="4373563"/>
        </p:xfrm>
        <a:graphic>
          <a:graphicData uri="http://schemas.openxmlformats.org/drawingml/2006/table">
            <a:tbl>
              <a:tblPr/>
              <a:tblGrid>
                <a:gridCol w="2971800"/>
              </a:tblGrid>
              <a:tr h="43735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Social &amp; Political factors, inside &amp; outside the form:</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1" i="0" u="none" strike="noStrike" cap="none" normalizeH="0" baseline="0" smtClean="0">
                          <a:ln>
                            <a:noFill/>
                          </a:ln>
                          <a:solidFill>
                            <a:schemeClr val="hlink"/>
                          </a:solidFill>
                          <a:effectLst/>
                          <a:latin typeface="Arial" charset="0"/>
                          <a:cs typeface="Arial" charset="0"/>
                        </a:rPr>
                        <a:t>Degree of labor scarcity</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400" b="1"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1" i="0" u="none" strike="noStrike" cap="none" normalizeH="0" baseline="0" smtClean="0">
                          <a:ln>
                            <a:noFill/>
                          </a:ln>
                          <a:solidFill>
                            <a:schemeClr val="hlink"/>
                          </a:solidFill>
                          <a:effectLst/>
                          <a:latin typeface="Arial" charset="0"/>
                          <a:cs typeface="Arial" charset="0"/>
                        </a:rPr>
                        <a:t>Expectations &amp; power of employees( including union strategies, where these exist)</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400" b="1"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1" i="0" u="none" strike="noStrike" cap="none" normalizeH="0" baseline="0" smtClean="0">
                          <a:ln>
                            <a:noFill/>
                          </a:ln>
                          <a:solidFill>
                            <a:schemeClr val="hlink"/>
                          </a:solidFill>
                          <a:effectLst/>
                          <a:latin typeface="Arial" charset="0"/>
                          <a:cs typeface="Arial" charset="0"/>
                        </a:rPr>
                        <a:t>Managerial capabilities &amp; politics</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400" b="1"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1" i="0" u="none" strike="noStrike" cap="none" normalizeH="0" baseline="0" smtClean="0">
                          <a:ln>
                            <a:noFill/>
                          </a:ln>
                          <a:solidFill>
                            <a:schemeClr val="hlink"/>
                          </a:solidFill>
                          <a:effectLst/>
                          <a:latin typeface="Arial" charset="0"/>
                          <a:cs typeface="Arial" charset="0"/>
                        </a:rPr>
                        <a:t>Labor laws &amp; social norms</a:t>
                      </a:r>
                    </a:p>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en-US" sz="1400" b="1"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1400" b="1" i="0" u="none" strike="noStrike" cap="none" normalizeH="0" baseline="0" smtClean="0">
                          <a:ln>
                            <a:noFill/>
                          </a:ln>
                          <a:solidFill>
                            <a:schemeClr val="hlink"/>
                          </a:solidFill>
                          <a:effectLst/>
                          <a:latin typeface="Arial" charset="0"/>
                          <a:cs typeface="Arial" charset="0"/>
                        </a:rPr>
                        <a:t>General educational levels &amp; vocational training systems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41" name="Line 17"/>
          <p:cNvSpPr>
            <a:spLocks noChangeShapeType="1"/>
          </p:cNvSpPr>
          <p:nvPr/>
        </p:nvSpPr>
        <p:spPr bwMode="auto">
          <a:xfrm>
            <a:off x="5334000" y="3886200"/>
            <a:ext cx="2286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sz="4000" smtClean="0"/>
              <a:t>Linking HR Practices to Competitive Strategy</a:t>
            </a:r>
          </a:p>
        </p:txBody>
      </p:sp>
      <p:sp>
        <p:nvSpPr>
          <p:cNvPr id="27651" name="Rectangle 3"/>
          <p:cNvSpPr>
            <a:spLocks noGrp="1" noChangeArrowheads="1"/>
          </p:cNvSpPr>
          <p:nvPr>
            <p:ph type="body" idx="1"/>
          </p:nvPr>
        </p:nvSpPr>
        <p:spPr/>
        <p:txBody>
          <a:bodyPr/>
          <a:lstStyle/>
          <a:p>
            <a:pPr>
              <a:lnSpc>
                <a:spcPct val="90000"/>
              </a:lnSpc>
            </a:pPr>
            <a:r>
              <a:rPr lang="en-US" sz="3200" smtClean="0"/>
              <a:t>Internal fit</a:t>
            </a:r>
          </a:p>
          <a:p>
            <a:pPr lvl="1">
              <a:lnSpc>
                <a:spcPct val="90000"/>
              </a:lnSpc>
            </a:pPr>
            <a:r>
              <a:rPr lang="en-US" sz="2800" smtClean="0"/>
              <a:t>Between HR practices</a:t>
            </a:r>
          </a:p>
          <a:p>
            <a:pPr>
              <a:lnSpc>
                <a:spcPct val="90000"/>
              </a:lnSpc>
            </a:pPr>
            <a:r>
              <a:rPr lang="en-US" sz="3200" smtClean="0"/>
              <a:t>External fit</a:t>
            </a:r>
          </a:p>
          <a:p>
            <a:pPr lvl="1">
              <a:lnSpc>
                <a:spcPct val="90000"/>
              </a:lnSpc>
            </a:pPr>
            <a:r>
              <a:rPr lang="en-US" sz="3200" smtClean="0"/>
              <a:t> </a:t>
            </a:r>
            <a:r>
              <a:rPr lang="en-US" sz="2800" smtClean="0"/>
              <a:t>Matching HR strategy to competitive strategy of business unit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43000" y="152400"/>
            <a:ext cx="7543800" cy="304800"/>
          </a:xfrm>
        </p:spPr>
        <p:txBody>
          <a:bodyPr>
            <a:normAutofit fontScale="90000"/>
          </a:bodyPr>
          <a:lstStyle/>
          <a:p>
            <a:r>
              <a:rPr lang="en-US" sz="1800" b="1" smtClean="0"/>
              <a:t/>
            </a:r>
            <a:br>
              <a:rPr lang="en-US" sz="1800" b="1" smtClean="0"/>
            </a:br>
            <a:r>
              <a:rPr lang="en-US" sz="1800" b="1" smtClean="0"/>
              <a:t/>
            </a:r>
            <a:br>
              <a:rPr lang="en-US" sz="1800" b="1" smtClean="0"/>
            </a:br>
            <a:r>
              <a:rPr lang="en-US" sz="1800" b="1" smtClean="0"/>
              <a:t/>
            </a:r>
            <a:br>
              <a:rPr lang="en-US" sz="1800" b="1" smtClean="0"/>
            </a:br>
            <a:r>
              <a:rPr lang="en-US" sz="1800" b="1" smtClean="0"/>
              <a:t/>
            </a:r>
            <a:br>
              <a:rPr lang="en-US" sz="1800" b="1" smtClean="0"/>
            </a:br>
            <a:r>
              <a:rPr lang="en-US" sz="1600" b="1" smtClean="0"/>
              <a:t>Selected HRM implications of Miles &amp; Snow’s competitive types</a:t>
            </a:r>
          </a:p>
        </p:txBody>
      </p:sp>
      <p:graphicFrame>
        <p:nvGraphicFramePr>
          <p:cNvPr id="57347" name="Group 3"/>
          <p:cNvGraphicFramePr>
            <a:graphicFrameLocks noGrp="1"/>
          </p:cNvGraphicFramePr>
          <p:nvPr>
            <p:ph idx="1"/>
          </p:nvPr>
        </p:nvGraphicFramePr>
        <p:xfrm>
          <a:off x="304800" y="539750"/>
          <a:ext cx="8534400" cy="6139816"/>
        </p:xfrm>
        <a:graphic>
          <a:graphicData uri="http://schemas.openxmlformats.org/drawingml/2006/table">
            <a:tbl>
              <a:tblPr/>
              <a:tblGrid>
                <a:gridCol w="1676400"/>
                <a:gridCol w="2667000"/>
                <a:gridCol w="2057400"/>
                <a:gridCol w="2133600"/>
              </a:tblGrid>
              <a:tr h="10668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cs typeface="Arial" charset="0"/>
                        </a:rPr>
                        <a:t>Organizational/ Managerial Characteristics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cs typeface="Arial" charset="0"/>
                        </a:rPr>
                        <a:t>Defenders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cs typeface="Arial" charset="0"/>
                        </a:rPr>
                        <a:t>Prospectors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cs typeface="Arial" charset="0"/>
                        </a:rPr>
                        <a:t>Analysers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Competitive Strategies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Limited, stable product line. Growth through penetration. Emphasis on efficiency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Changing Product lines. Growth through innovation &amp; market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Stable &amp; changing Product lines.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Staffing &amp; Development Strategies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Emphasis on internal training &amp; development (‘make’)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Emphasis on Recruitment (‘buy’)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Mixed Approaches( both ‘make’ and ‘Buy’ as needed)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Performance Appraisal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Process Oriented and linked to training needs analysis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Results oriented and linked to rewards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Mostly process Oriented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Pay Policies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Focused on Internal equity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Focused on external competitiveness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Concerned with both internal equity &amp; </a:t>
                      </a:r>
                      <a:r>
                        <a:rPr kumimoji="0" lang="en-US" sz="1600" b="1" i="0" u="none" strike="noStrike" cap="none" normalizeH="0" baseline="0" dirty="0" err="1" smtClean="0">
                          <a:ln>
                            <a:noFill/>
                          </a:ln>
                          <a:solidFill>
                            <a:schemeClr val="hlink"/>
                          </a:solidFill>
                          <a:effectLst/>
                          <a:latin typeface="Arial" charset="0"/>
                          <a:cs typeface="Arial" charset="0"/>
                        </a:rPr>
                        <a:t>externel</a:t>
                      </a:r>
                      <a:r>
                        <a:rPr kumimoji="0" lang="en-US" sz="1600" b="1" i="0" u="none" strike="noStrike" cap="none" normalizeH="0" baseline="0" dirty="0" smtClean="0">
                          <a:ln>
                            <a:noFill/>
                          </a:ln>
                          <a:solidFill>
                            <a:schemeClr val="hlink"/>
                          </a:solidFill>
                          <a:effectLst/>
                          <a:latin typeface="Arial" charset="0"/>
                          <a:cs typeface="Arial" charset="0"/>
                        </a:rPr>
                        <a:t> competitiveness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Examples</a:t>
            </a:r>
          </a:p>
        </p:txBody>
      </p:sp>
      <p:sp>
        <p:nvSpPr>
          <p:cNvPr id="29699" name="Rectangle 3"/>
          <p:cNvSpPr>
            <a:spLocks noGrp="1" noChangeArrowheads="1"/>
          </p:cNvSpPr>
          <p:nvPr>
            <p:ph type="body" idx="1"/>
          </p:nvPr>
        </p:nvSpPr>
        <p:spPr/>
        <p:txBody>
          <a:bodyPr/>
          <a:lstStyle/>
          <a:p>
            <a:r>
              <a:rPr lang="en-US" smtClean="0"/>
              <a:t>A study of 200 Spanish firms: Innovative firms follow employee participation, training and development opportunities, better wages, hiring of creative, innovative people, given greater powers and discretion to employees, reduced controls, extensive trainings, providing more resources for experimentation.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nl-NL" smtClean="0"/>
              <a:t>Internal Fit</a:t>
            </a:r>
            <a:endParaRPr lang="en-US" smtClean="0"/>
          </a:p>
        </p:txBody>
      </p:sp>
      <p:sp>
        <p:nvSpPr>
          <p:cNvPr id="30723" name="Rectangle 3"/>
          <p:cNvSpPr>
            <a:spLocks noGrp="1" noChangeArrowheads="1"/>
          </p:cNvSpPr>
          <p:nvPr>
            <p:ph type="body" idx="1"/>
          </p:nvPr>
        </p:nvSpPr>
        <p:spPr/>
        <p:txBody>
          <a:bodyPr/>
          <a:lstStyle/>
          <a:p>
            <a:pPr>
              <a:lnSpc>
                <a:spcPct val="80000"/>
              </a:lnSpc>
            </a:pPr>
            <a:r>
              <a:rPr lang="nl-NL" sz="2800" smtClean="0"/>
              <a:t>Complementry fit (single employee fit)</a:t>
            </a:r>
          </a:p>
          <a:p>
            <a:pPr lvl="1">
              <a:lnSpc>
                <a:spcPct val="80000"/>
              </a:lnSpc>
            </a:pPr>
            <a:r>
              <a:rPr lang="nl-NL" sz="2400" smtClean="0"/>
              <a:t> Use of expensive selection processes should be accompanied by training programs and retention programs</a:t>
            </a:r>
          </a:p>
          <a:p>
            <a:pPr>
              <a:lnSpc>
                <a:spcPct val="80000"/>
              </a:lnSpc>
            </a:pPr>
            <a:r>
              <a:rPr lang="nl-NL" sz="2800" smtClean="0"/>
              <a:t>Consistecy (across employees) fit</a:t>
            </a:r>
          </a:p>
          <a:p>
            <a:pPr lvl="1">
              <a:lnSpc>
                <a:spcPct val="80000"/>
              </a:lnSpc>
            </a:pPr>
            <a:r>
              <a:rPr lang="nl-NL" sz="2400" smtClean="0"/>
              <a:t> such as standarized employment and work conditions for same occupational group such as clerks. </a:t>
            </a:r>
          </a:p>
          <a:p>
            <a:pPr>
              <a:lnSpc>
                <a:spcPct val="80000"/>
              </a:lnSpc>
            </a:pPr>
            <a:r>
              <a:rPr lang="nl-NL" sz="2800" smtClean="0"/>
              <a:t>Temporal consistecy</a:t>
            </a:r>
          </a:p>
          <a:p>
            <a:pPr lvl="1">
              <a:lnSpc>
                <a:spcPct val="80000"/>
              </a:lnSpc>
            </a:pPr>
            <a:r>
              <a:rPr lang="nl-NL" sz="2400" smtClean="0"/>
              <a:t> employee A should be treated the same way today as yesterday by the employer. Reversal of employer behavior can be demotivating</a:t>
            </a:r>
          </a:p>
          <a:p>
            <a:pPr>
              <a:lnSpc>
                <a:spcPct val="80000"/>
              </a:lnSpc>
            </a:pPr>
            <a:endParaRPr lang="en-US" sz="28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nl-NL" smtClean="0"/>
              <a:t>Internal Fit</a:t>
            </a:r>
            <a:endParaRPr lang="en-US" smtClean="0"/>
          </a:p>
        </p:txBody>
      </p:sp>
      <p:sp>
        <p:nvSpPr>
          <p:cNvPr id="31747" name="Rectangle 3"/>
          <p:cNvSpPr>
            <a:spLocks noGrp="1" noChangeArrowheads="1"/>
          </p:cNvSpPr>
          <p:nvPr>
            <p:ph type="body" idx="1"/>
          </p:nvPr>
        </p:nvSpPr>
        <p:spPr/>
        <p:txBody>
          <a:bodyPr/>
          <a:lstStyle/>
          <a:p>
            <a:r>
              <a:rPr lang="nl-NL" smtClean="0"/>
              <a:t>Avoid costly dupilcation of practices (structured interviewing or assesment center taking 5-6 tests or over designed selection systems where extra ‘ hurdles’ add no value)</a:t>
            </a:r>
          </a:p>
          <a:p>
            <a:r>
              <a:rPr lang="nl-NL" smtClean="0"/>
              <a:t>Avoid deadly combinations (heavy training on teamwork but individualistic rewards)</a:t>
            </a:r>
          </a:p>
          <a:p>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Critique External Fit:</a:t>
            </a:r>
          </a:p>
        </p:txBody>
      </p:sp>
      <p:sp>
        <p:nvSpPr>
          <p:cNvPr id="32771" name="Rectangle 3"/>
          <p:cNvSpPr>
            <a:spLocks noGrp="1" noChangeArrowheads="1"/>
          </p:cNvSpPr>
          <p:nvPr>
            <p:ph type="body" idx="1"/>
          </p:nvPr>
        </p:nvSpPr>
        <p:spPr/>
        <p:txBody>
          <a:bodyPr/>
          <a:lstStyle/>
          <a:p>
            <a:pPr>
              <a:lnSpc>
                <a:spcPct val="90000"/>
              </a:lnSpc>
            </a:pPr>
            <a:r>
              <a:rPr lang="en-US" smtClean="0"/>
              <a:t>Multiple fits needed – Plural HR objectives</a:t>
            </a:r>
          </a:p>
          <a:p>
            <a:pPr lvl="1">
              <a:lnSpc>
                <a:spcPct val="90000"/>
              </a:lnSpc>
            </a:pPr>
            <a:r>
              <a:rPr lang="en-US" smtClean="0"/>
              <a:t>Fit between HR strategy and competitive goals </a:t>
            </a:r>
            <a:r>
              <a:rPr lang="en-US" i="1" smtClean="0"/>
              <a:t>BUT</a:t>
            </a:r>
          </a:p>
          <a:p>
            <a:pPr lvl="1">
              <a:lnSpc>
                <a:spcPct val="90000"/>
              </a:lnSpc>
            </a:pPr>
            <a:r>
              <a:rPr lang="en-US" smtClean="0"/>
              <a:t>What about employee needs? – if ignored, motivational problems can arise</a:t>
            </a:r>
          </a:p>
          <a:p>
            <a:pPr lvl="1">
              <a:lnSpc>
                <a:spcPct val="90000"/>
              </a:lnSpc>
            </a:pPr>
            <a:r>
              <a:rPr lang="nl-NL" smtClean="0"/>
              <a:t>Legitimacy needs, social needs and rights of employees ( max work hrs, minimum wages, safety laws etc). </a:t>
            </a:r>
          </a:p>
          <a:p>
            <a:pPr>
              <a:lnSpc>
                <a:spcPct val="90000"/>
              </a:lnSpc>
            </a:pPr>
            <a:r>
              <a:rPr lang="nl-NL" smtClean="0"/>
              <a:t>A specific HR strategy can not be applied to ‘all rounder’ firms</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nl-NL" smtClean="0"/>
              <a:t>Internal Fit - Critique</a:t>
            </a:r>
            <a:endParaRPr lang="en-US" smtClean="0"/>
          </a:p>
        </p:txBody>
      </p:sp>
      <p:sp>
        <p:nvSpPr>
          <p:cNvPr id="33795" name="Rectangle 3"/>
          <p:cNvSpPr>
            <a:spLocks noGrp="1" noChangeArrowheads="1"/>
          </p:cNvSpPr>
          <p:nvPr>
            <p:ph type="body" idx="1"/>
          </p:nvPr>
        </p:nvSpPr>
        <p:spPr/>
        <p:txBody>
          <a:bodyPr/>
          <a:lstStyle/>
          <a:p>
            <a:pPr>
              <a:lnSpc>
                <a:spcPct val="90000"/>
              </a:lnSpc>
            </a:pPr>
            <a:r>
              <a:rPr lang="nl-NL" sz="2800" smtClean="0"/>
              <a:t>Such kinds of fits not practical: high commitment work systems but at same time organizational flexibility pressures force organziations for layoffs -job insecurity which erode commitment</a:t>
            </a:r>
          </a:p>
          <a:p>
            <a:pPr>
              <a:lnSpc>
                <a:spcPct val="90000"/>
              </a:lnSpc>
              <a:buFont typeface="Wingdings" pitchFamily="2" charset="2"/>
              <a:buNone/>
            </a:pPr>
            <a:endParaRPr lang="nl-NL" sz="2800" smtClean="0"/>
          </a:p>
          <a:p>
            <a:pPr>
              <a:lnSpc>
                <a:spcPct val="90000"/>
              </a:lnSpc>
            </a:pPr>
            <a:endParaRPr lang="en-US" sz="28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304800"/>
            <a:ext cx="8077200" cy="228600"/>
          </a:xfrm>
        </p:spPr>
        <p:txBody>
          <a:bodyPr>
            <a:normAutofit fontScale="90000"/>
          </a:bodyPr>
          <a:lstStyle/>
          <a:p>
            <a:r>
              <a:rPr lang="en-US" sz="1600" b="1" smtClean="0"/>
              <a:t>Configurational thinking in HR strategy: two different scenarios</a:t>
            </a:r>
          </a:p>
        </p:txBody>
      </p:sp>
      <p:graphicFrame>
        <p:nvGraphicFramePr>
          <p:cNvPr id="59425" name="Group 33"/>
          <p:cNvGraphicFramePr>
            <a:graphicFrameLocks noGrp="1"/>
          </p:cNvGraphicFramePr>
          <p:nvPr>
            <p:ph idx="1"/>
          </p:nvPr>
        </p:nvGraphicFramePr>
        <p:xfrm>
          <a:off x="457200" y="990600"/>
          <a:ext cx="8291513" cy="5356273"/>
        </p:xfrm>
        <a:graphic>
          <a:graphicData uri="http://schemas.openxmlformats.org/drawingml/2006/table">
            <a:tbl>
              <a:tblPr/>
              <a:tblGrid>
                <a:gridCol w="1589877"/>
                <a:gridCol w="2220123"/>
                <a:gridCol w="4481513"/>
              </a:tblGrid>
              <a:tr h="118291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Firm’s Choice of Competitive strategy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Nature of productive technology in the sector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Implications for HR Strategy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242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hlink"/>
                          </a:solidFill>
                          <a:effectLst/>
                          <a:latin typeface="Arial" charset="0"/>
                          <a:cs typeface="Arial" charset="0"/>
                        </a:rPr>
                        <a:t>Cost Leadership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hlink"/>
                          </a:solidFill>
                          <a:effectLst/>
                          <a:latin typeface="Arial" charset="0"/>
                          <a:cs typeface="Arial" charset="0"/>
                        </a:rPr>
                        <a:t>High technology or highly capital- intensive; often low staff numbers but key specialist skills very important to operations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hlink"/>
                          </a:solidFill>
                          <a:effectLst/>
                          <a:latin typeface="Arial" charset="0"/>
                          <a:cs typeface="Arial" charset="0"/>
                        </a:rPr>
                        <a:t>HR strategy should be based on developing &amp; motivating workers to maximize the benefits of the technology (which will help to achieve the cost leadership strategy). Prediction: high-wage/high skill models of labor management are cost effective. Investments in creating ‘ high performance work systems’ are likely to be justified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6423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hlink"/>
                        </a:solidFill>
                        <a:effectLst/>
                        <a:latin typeface="Arial"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hlink"/>
                          </a:solidFill>
                          <a:effectLst/>
                          <a:latin typeface="Arial" charset="0"/>
                          <a:cs typeface="Arial" charset="0"/>
                        </a:rPr>
                        <a:t>Cost Leadership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hlink"/>
                          </a:solidFill>
                          <a:effectLst/>
                          <a:latin typeface="Arial" charset="0"/>
                          <a:cs typeface="Arial" charset="0"/>
                        </a:rPr>
                        <a:t>Low-Technology, often highly labor intensive operations &amp; large scale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hlink"/>
                          </a:solidFill>
                          <a:effectLst/>
                          <a:latin typeface="Arial" charset="0"/>
                          <a:cs typeface="Arial" charset="0"/>
                        </a:rPr>
                        <a:t>HR strategy is dominated by the need to survive in an environment where wages are in competition.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hlink"/>
                          </a:solidFill>
                          <a:effectLst/>
                          <a:latin typeface="Arial" charset="0"/>
                          <a:cs typeface="Arial" charset="0"/>
                        </a:rPr>
                        <a:t>Prediction: firm seek out low wage sites where productivity is high and quality is acceptable. Firms will pay the going rate in the local </a:t>
                      </a:r>
                      <a:r>
                        <a:rPr kumimoji="0" lang="en-US" sz="1600" b="0" i="0" u="none" strike="noStrike" cap="none" normalizeH="0" baseline="0" dirty="0" err="1" smtClean="0">
                          <a:ln>
                            <a:noFill/>
                          </a:ln>
                          <a:solidFill>
                            <a:schemeClr val="hlink"/>
                          </a:solidFill>
                          <a:effectLst/>
                          <a:latin typeface="Arial" charset="0"/>
                          <a:cs typeface="Arial" charset="0"/>
                        </a:rPr>
                        <a:t>labour</a:t>
                      </a:r>
                      <a:r>
                        <a:rPr kumimoji="0" lang="en-US" sz="1600" b="0" i="0" u="none" strike="noStrike" cap="none" normalizeH="0" baseline="0" dirty="0" smtClean="0">
                          <a:ln>
                            <a:noFill/>
                          </a:ln>
                          <a:solidFill>
                            <a:schemeClr val="hlink"/>
                          </a:solidFill>
                          <a:effectLst/>
                          <a:latin typeface="Arial" charset="0"/>
                          <a:cs typeface="Arial" charset="0"/>
                        </a:rPr>
                        <a:t> market but avoid paying premium conditions or over investing in  training.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nl-NL" smtClean="0"/>
              <a:t>Internal Fit - Critique</a:t>
            </a:r>
            <a:endParaRPr lang="en-US" smtClean="0"/>
          </a:p>
        </p:txBody>
      </p:sp>
      <p:sp>
        <p:nvSpPr>
          <p:cNvPr id="35843" name="Rectangle 3"/>
          <p:cNvSpPr>
            <a:spLocks noGrp="1" noChangeArrowheads="1"/>
          </p:cNvSpPr>
          <p:nvPr>
            <p:ph type="body" idx="1"/>
          </p:nvPr>
        </p:nvSpPr>
        <p:spPr/>
        <p:txBody>
          <a:bodyPr/>
          <a:lstStyle/>
          <a:p>
            <a:pPr lvl="1"/>
            <a:r>
              <a:rPr lang="nl-NL" smtClean="0"/>
              <a:t>So both firms have same competetive stragty but different nature of busines and production process wich drives different HR stratgy for both. Best fit theory is too thin and overly simple!</a:t>
            </a:r>
          </a:p>
          <a:p>
            <a:r>
              <a:rPr lang="nl-NL" smtClean="0"/>
              <a:t>It is difficult to attain consistency keeping in view the uncertaity a firm faces – both temporal and among employees </a:t>
            </a:r>
          </a:p>
          <a:p>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1"/>
          <p:cNvSpPr>
            <a:spLocks noGrp="1"/>
          </p:cNvSpPr>
          <p:nvPr>
            <p:ph type="title"/>
          </p:nvPr>
        </p:nvSpPr>
        <p:spPr>
          <a:xfrm>
            <a:off x="533400" y="228600"/>
            <a:ext cx="8001000" cy="1216025"/>
          </a:xfrm>
        </p:spPr>
        <p:txBody>
          <a:bodyPr/>
          <a:lstStyle/>
          <a:p>
            <a:r>
              <a:rPr lang="en-US" sz="2800" b="1" smtClean="0"/>
              <a:t>Linking HR practices to competitive strategy (Schuler and Jackson 1987</a:t>
            </a:r>
            <a:r>
              <a:rPr lang="en-US" sz="2800" smtClean="0"/>
              <a:t>)</a:t>
            </a:r>
          </a:p>
        </p:txBody>
      </p:sp>
      <p:sp>
        <p:nvSpPr>
          <p:cNvPr id="36867" name="Slide Number Placeholder 3"/>
          <p:cNvSpPr>
            <a:spLocks noGrp="1"/>
          </p:cNvSpPr>
          <p:nvPr>
            <p:ph type="sldNum" sz="quarter" idx="12"/>
          </p:nvPr>
        </p:nvSpPr>
        <p:spPr>
          <a:xfrm>
            <a:off x="6511925" y="6169025"/>
            <a:ext cx="1981200" cy="476250"/>
          </a:xfrm>
          <a:noFill/>
          <a:ln>
            <a:miter lim="800000"/>
            <a:headEnd/>
            <a:tailEnd/>
          </a:ln>
        </p:spPr>
        <p:txBody>
          <a:bodyPr/>
          <a:lstStyle/>
          <a:p>
            <a:fld id="{82A37359-C54B-402D-BF72-D26A1855B6D6}" type="slidenum">
              <a:rPr lang="en-GB" sz="2000" smtClean="0"/>
              <a:pPr/>
              <a:t>32</a:t>
            </a:fld>
            <a:endParaRPr lang="en-GB" sz="2000" smtClean="0"/>
          </a:p>
        </p:txBody>
      </p:sp>
      <p:sp>
        <p:nvSpPr>
          <p:cNvPr id="36868" name="Text Box 4"/>
          <p:cNvSpPr txBox="1">
            <a:spLocks noChangeArrowheads="1"/>
          </p:cNvSpPr>
          <p:nvPr/>
        </p:nvSpPr>
        <p:spPr bwMode="auto">
          <a:xfrm>
            <a:off x="2586038" y="1587500"/>
            <a:ext cx="3671887" cy="708025"/>
          </a:xfrm>
          <a:prstGeom prst="rect">
            <a:avLst/>
          </a:prstGeom>
          <a:noFill/>
          <a:ln w="9525">
            <a:noFill/>
            <a:miter lim="800000"/>
            <a:headEnd/>
            <a:tailEnd/>
          </a:ln>
        </p:spPr>
        <p:txBody>
          <a:bodyPr>
            <a:spAutoFit/>
          </a:bodyPr>
          <a:lstStyle/>
          <a:p>
            <a:pPr>
              <a:spcBef>
                <a:spcPct val="50000"/>
              </a:spcBef>
            </a:pPr>
            <a:r>
              <a:rPr lang="en-NZ" sz="2000"/>
              <a:t>Desired competitive strategy</a:t>
            </a:r>
            <a:endParaRPr lang="en-GB" sz="2000"/>
          </a:p>
        </p:txBody>
      </p:sp>
      <p:sp>
        <p:nvSpPr>
          <p:cNvPr id="36869" name="Line 5"/>
          <p:cNvSpPr>
            <a:spLocks noChangeShapeType="1"/>
          </p:cNvSpPr>
          <p:nvPr/>
        </p:nvSpPr>
        <p:spPr bwMode="auto">
          <a:xfrm>
            <a:off x="4314825" y="1947863"/>
            <a:ext cx="0" cy="649287"/>
          </a:xfrm>
          <a:prstGeom prst="line">
            <a:avLst/>
          </a:prstGeom>
          <a:noFill/>
          <a:ln w="9525">
            <a:solidFill>
              <a:schemeClr val="tx1"/>
            </a:solidFill>
            <a:round/>
            <a:headEnd/>
            <a:tailEnd type="triangle" w="med" len="med"/>
          </a:ln>
        </p:spPr>
        <p:txBody>
          <a:bodyPr/>
          <a:lstStyle/>
          <a:p>
            <a:endParaRPr lang="en-US"/>
          </a:p>
        </p:txBody>
      </p:sp>
      <p:sp>
        <p:nvSpPr>
          <p:cNvPr id="36870" name="Text Box 6"/>
          <p:cNvSpPr txBox="1">
            <a:spLocks noChangeArrowheads="1"/>
          </p:cNvSpPr>
          <p:nvPr/>
        </p:nvSpPr>
        <p:spPr bwMode="auto">
          <a:xfrm>
            <a:off x="2298700" y="2595563"/>
            <a:ext cx="4537075" cy="708025"/>
          </a:xfrm>
          <a:prstGeom prst="rect">
            <a:avLst/>
          </a:prstGeom>
          <a:noFill/>
          <a:ln w="9525">
            <a:noFill/>
            <a:miter lim="800000"/>
            <a:headEnd/>
            <a:tailEnd/>
          </a:ln>
        </p:spPr>
        <p:txBody>
          <a:bodyPr>
            <a:spAutoFit/>
          </a:bodyPr>
          <a:lstStyle/>
          <a:p>
            <a:pPr>
              <a:spcBef>
                <a:spcPct val="50000"/>
              </a:spcBef>
            </a:pPr>
            <a:r>
              <a:rPr lang="en-NZ" sz="2000"/>
              <a:t>Required employee skills and behaviours</a:t>
            </a:r>
            <a:endParaRPr lang="en-GB" sz="2000"/>
          </a:p>
        </p:txBody>
      </p:sp>
      <p:sp>
        <p:nvSpPr>
          <p:cNvPr id="36871" name="Line 7"/>
          <p:cNvSpPr>
            <a:spLocks noChangeShapeType="1"/>
          </p:cNvSpPr>
          <p:nvPr/>
        </p:nvSpPr>
        <p:spPr bwMode="auto">
          <a:xfrm>
            <a:off x="4314825" y="2955925"/>
            <a:ext cx="0" cy="576263"/>
          </a:xfrm>
          <a:prstGeom prst="line">
            <a:avLst/>
          </a:prstGeom>
          <a:noFill/>
          <a:ln w="9525">
            <a:solidFill>
              <a:schemeClr val="tx1"/>
            </a:solidFill>
            <a:round/>
            <a:headEnd/>
            <a:tailEnd type="triangle" w="med" len="med"/>
          </a:ln>
        </p:spPr>
        <p:txBody>
          <a:bodyPr/>
          <a:lstStyle/>
          <a:p>
            <a:endParaRPr lang="en-US"/>
          </a:p>
        </p:txBody>
      </p:sp>
      <p:sp>
        <p:nvSpPr>
          <p:cNvPr id="36872" name="Text Box 8"/>
          <p:cNvSpPr txBox="1">
            <a:spLocks noChangeArrowheads="1"/>
          </p:cNvSpPr>
          <p:nvPr/>
        </p:nvSpPr>
        <p:spPr bwMode="auto">
          <a:xfrm>
            <a:off x="2659063" y="3603625"/>
            <a:ext cx="4427537" cy="400050"/>
          </a:xfrm>
          <a:prstGeom prst="rect">
            <a:avLst/>
          </a:prstGeom>
          <a:noFill/>
          <a:ln w="9525">
            <a:noFill/>
            <a:miter lim="800000"/>
            <a:headEnd/>
            <a:tailEnd/>
          </a:ln>
        </p:spPr>
        <p:txBody>
          <a:bodyPr>
            <a:spAutoFit/>
          </a:bodyPr>
          <a:lstStyle/>
          <a:p>
            <a:r>
              <a:rPr lang="en-NZ" sz="2000"/>
              <a:t>Supportive HR practices</a:t>
            </a:r>
            <a:endParaRPr lang="en-GB" sz="2000"/>
          </a:p>
        </p:txBody>
      </p:sp>
      <p:sp>
        <p:nvSpPr>
          <p:cNvPr id="36873" name="Line 10"/>
          <p:cNvSpPr>
            <a:spLocks noChangeShapeType="1"/>
          </p:cNvSpPr>
          <p:nvPr/>
        </p:nvSpPr>
        <p:spPr bwMode="auto">
          <a:xfrm>
            <a:off x="4314825" y="3963988"/>
            <a:ext cx="0" cy="433387"/>
          </a:xfrm>
          <a:prstGeom prst="line">
            <a:avLst/>
          </a:prstGeom>
          <a:noFill/>
          <a:ln w="9525">
            <a:solidFill>
              <a:schemeClr val="tx1"/>
            </a:solidFill>
            <a:round/>
            <a:headEnd/>
            <a:tailEnd type="triangle" w="med" len="med"/>
          </a:ln>
        </p:spPr>
        <p:txBody>
          <a:bodyPr/>
          <a:lstStyle/>
          <a:p>
            <a:endParaRPr lang="en-US"/>
          </a:p>
        </p:txBody>
      </p:sp>
      <p:sp>
        <p:nvSpPr>
          <p:cNvPr id="36874" name="Text Box 11"/>
          <p:cNvSpPr txBox="1">
            <a:spLocks noChangeArrowheads="1"/>
          </p:cNvSpPr>
          <p:nvPr/>
        </p:nvSpPr>
        <p:spPr bwMode="auto">
          <a:xfrm>
            <a:off x="3451225" y="4395788"/>
            <a:ext cx="2447925" cy="400050"/>
          </a:xfrm>
          <a:prstGeom prst="rect">
            <a:avLst/>
          </a:prstGeom>
          <a:noFill/>
          <a:ln w="9525">
            <a:noFill/>
            <a:miter lim="800000"/>
            <a:headEnd/>
            <a:tailEnd/>
          </a:ln>
        </p:spPr>
        <p:txBody>
          <a:bodyPr>
            <a:spAutoFit/>
          </a:bodyPr>
          <a:lstStyle/>
          <a:p>
            <a:pPr>
              <a:spcBef>
                <a:spcPct val="50000"/>
              </a:spcBef>
            </a:pPr>
            <a:r>
              <a:rPr lang="en-NZ" sz="2000"/>
              <a:t>HR outcomes</a:t>
            </a:r>
            <a:endParaRPr lang="en-GB" sz="20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4"/>
          <p:cNvSpPr>
            <a:spLocks noGrp="1"/>
          </p:cNvSpPr>
          <p:nvPr>
            <p:ph type="ftr" sz="quarter" idx="11"/>
          </p:nvPr>
        </p:nvSpPr>
        <p:spPr>
          <a:noFill/>
          <a:ln>
            <a:miter lim="800000"/>
            <a:headEnd/>
            <a:tailEnd/>
          </a:ln>
        </p:spPr>
        <p:txBody>
          <a:bodyPr/>
          <a:lstStyle/>
          <a:p>
            <a:r>
              <a:rPr lang="en-GB" smtClean="0"/>
              <a:t>Boxall and Purcell chapter three</a:t>
            </a:r>
          </a:p>
        </p:txBody>
      </p:sp>
      <p:sp>
        <p:nvSpPr>
          <p:cNvPr id="37891" name="Slide Number Placeholder 5"/>
          <p:cNvSpPr>
            <a:spLocks noGrp="1"/>
          </p:cNvSpPr>
          <p:nvPr>
            <p:ph type="sldNum" sz="quarter" idx="12"/>
          </p:nvPr>
        </p:nvSpPr>
        <p:spPr>
          <a:noFill/>
          <a:ln>
            <a:miter lim="800000"/>
            <a:headEnd/>
            <a:tailEnd/>
          </a:ln>
        </p:spPr>
        <p:txBody>
          <a:bodyPr/>
          <a:lstStyle/>
          <a:p>
            <a:fld id="{133EFFBB-0857-4BAF-BEEE-2D82D9E20EF8}" type="slidenum">
              <a:rPr lang="en-GB" smtClean="0"/>
              <a:pPr/>
              <a:t>33</a:t>
            </a:fld>
            <a:endParaRPr lang="en-GB" smtClean="0"/>
          </a:p>
        </p:txBody>
      </p:sp>
      <p:sp>
        <p:nvSpPr>
          <p:cNvPr id="37892" name="Rectangle 2"/>
          <p:cNvSpPr>
            <a:spLocks noGrp="1" noChangeArrowheads="1"/>
          </p:cNvSpPr>
          <p:nvPr>
            <p:ph type="title"/>
          </p:nvPr>
        </p:nvSpPr>
        <p:spPr/>
        <p:txBody>
          <a:bodyPr/>
          <a:lstStyle/>
          <a:p>
            <a:pPr eaLnBrk="1" hangingPunct="1"/>
            <a:r>
              <a:rPr lang="en-NZ" sz="2800" b="1" smtClean="0"/>
              <a:t>Strategic HRM: the Best-Practice School</a:t>
            </a:r>
            <a:endParaRPr lang="en-GB" sz="2800" b="1" smtClean="0"/>
          </a:p>
        </p:txBody>
      </p:sp>
      <p:sp>
        <p:nvSpPr>
          <p:cNvPr id="37893" name="Rectangle 3"/>
          <p:cNvSpPr>
            <a:spLocks noGrp="1" noChangeArrowheads="1"/>
          </p:cNvSpPr>
          <p:nvPr>
            <p:ph type="body" idx="1"/>
          </p:nvPr>
        </p:nvSpPr>
        <p:spPr/>
        <p:txBody>
          <a:bodyPr/>
          <a:lstStyle/>
          <a:p>
            <a:pPr indent="17463" eaLnBrk="1" hangingPunct="1">
              <a:buFontTx/>
              <a:buNone/>
            </a:pPr>
            <a:r>
              <a:rPr lang="en-NZ" smtClean="0"/>
              <a:t>There are HR practices which are best for firms regardless of context ( the best-practice or universalist school).</a:t>
            </a:r>
          </a:p>
          <a:p>
            <a:pPr indent="17463" eaLnBrk="1" hangingPunct="1">
              <a:buFontTx/>
              <a:buNone/>
            </a:pPr>
            <a:endParaRPr lang="en-NZ" smtClean="0"/>
          </a:p>
          <a:p>
            <a:pPr indent="17463" eaLnBrk="1" hangingPunct="1">
              <a:buFontTx/>
              <a:buNone/>
            </a:pPr>
            <a:r>
              <a:rPr lang="en-NZ" smtClean="0"/>
              <a:t>Some practices to be considered sensible or cost-effective for everyone in certain</a:t>
            </a:r>
            <a:r>
              <a:rPr lang="en-NZ" i="1" smtClean="0"/>
              <a:t> micro</a:t>
            </a:r>
            <a:r>
              <a:rPr lang="en-NZ" smtClean="0"/>
              <a:t> aspects of HRM (e.g. in employee selection and appraisal)</a:t>
            </a:r>
          </a:p>
          <a:p>
            <a:pPr indent="17463" eaLnBrk="1" hangingPunct="1">
              <a:buFontTx/>
              <a:buNone/>
            </a:pPr>
            <a:endParaRPr lang="en-NZ" smtClean="0"/>
          </a:p>
          <a:p>
            <a:pPr indent="17463" eaLnBrk="1" hangingPunct="1">
              <a:buFontTx/>
              <a:buNone/>
            </a:pPr>
            <a:endParaRPr lang="en-NZ" smtClean="0"/>
          </a:p>
          <a:p>
            <a:pPr indent="17463" eaLnBrk="1" hangingPunct="1">
              <a:buFontTx/>
              <a:buNone/>
            </a:pPr>
            <a:endParaRPr lang="en-NZ" smtClean="0"/>
          </a:p>
          <a:p>
            <a:pPr indent="17463" eaLnBrk="1" hangingPunct="1">
              <a:buFontTx/>
              <a:buNone/>
            </a:pPr>
            <a:endParaRPr lang="en-NZ" smtClean="0"/>
          </a:p>
          <a:p>
            <a:pPr indent="17463" eaLnBrk="1" hangingPunct="1">
              <a:buFontTx/>
              <a:buNone/>
            </a:pPr>
            <a:endParaRPr lang="en-NZ"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nl-NL" smtClean="0"/>
              <a:t>Best Practice School</a:t>
            </a:r>
            <a:endParaRPr lang="en-US" smtClean="0"/>
          </a:p>
        </p:txBody>
      </p:sp>
      <p:sp>
        <p:nvSpPr>
          <p:cNvPr id="38915" name="Rectangle 3"/>
          <p:cNvSpPr>
            <a:spLocks noGrp="1" noChangeArrowheads="1"/>
          </p:cNvSpPr>
          <p:nvPr>
            <p:ph type="body" idx="1"/>
          </p:nvPr>
        </p:nvSpPr>
        <p:spPr/>
        <p:txBody>
          <a:bodyPr/>
          <a:lstStyle/>
          <a:p>
            <a:pPr>
              <a:lnSpc>
                <a:spcPct val="80000"/>
              </a:lnSpc>
            </a:pPr>
            <a:r>
              <a:rPr lang="nl-NL" sz="2800" smtClean="0"/>
              <a:t>Enhance employee abilities through AMO</a:t>
            </a:r>
          </a:p>
          <a:p>
            <a:pPr>
              <a:lnSpc>
                <a:spcPct val="80000"/>
              </a:lnSpc>
            </a:pPr>
            <a:r>
              <a:rPr lang="nl-NL" sz="2800" smtClean="0"/>
              <a:t>Structured interviews (carefully designed around job aspects) better over unstructured</a:t>
            </a:r>
          </a:p>
          <a:p>
            <a:pPr>
              <a:lnSpc>
                <a:spcPct val="80000"/>
              </a:lnSpc>
            </a:pPr>
            <a:r>
              <a:rPr lang="nl-NL" sz="2800" smtClean="0"/>
              <a:t>Performance appraisal tied to objective results (profits ROI) better over Input based performance apprasial (such as measures of timekeeping) </a:t>
            </a:r>
          </a:p>
          <a:p>
            <a:pPr>
              <a:lnSpc>
                <a:spcPct val="80000"/>
              </a:lnSpc>
            </a:pPr>
            <a:r>
              <a:rPr lang="nl-NL" sz="2800" smtClean="0"/>
              <a:t>High pay but lesser pay inequity to encourage teamworking</a:t>
            </a:r>
          </a:p>
          <a:p>
            <a:pPr>
              <a:lnSpc>
                <a:spcPct val="80000"/>
              </a:lnSpc>
            </a:pPr>
            <a:r>
              <a:rPr lang="nl-NL" sz="2800" smtClean="0"/>
              <a:t>Promotion from within, high wages, participation and empowerment, teams, job redesign etc</a:t>
            </a:r>
          </a:p>
          <a:p>
            <a:pPr>
              <a:lnSpc>
                <a:spcPct val="80000"/>
              </a:lnSpc>
              <a:buFontTx/>
              <a:buNone/>
            </a:pPr>
            <a:endParaRPr lang="nl-NL" sz="2800" smtClean="0"/>
          </a:p>
          <a:p>
            <a:pPr>
              <a:lnSpc>
                <a:spcPct val="80000"/>
              </a:lnSpc>
            </a:pPr>
            <a:endParaRPr lang="nl-NL" sz="2800" smtClean="0"/>
          </a:p>
          <a:p>
            <a:pPr>
              <a:lnSpc>
                <a:spcPct val="80000"/>
              </a:lnSpc>
            </a:pPr>
            <a:endParaRPr lang="en-US" sz="28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nl-NL" smtClean="0"/>
              <a:t>Critique Best Practice</a:t>
            </a:r>
            <a:endParaRPr lang="en-US" smtClean="0"/>
          </a:p>
        </p:txBody>
      </p:sp>
      <p:sp>
        <p:nvSpPr>
          <p:cNvPr id="39939" name="Rectangle 3"/>
          <p:cNvSpPr>
            <a:spLocks noGrp="1" noChangeArrowheads="1"/>
          </p:cNvSpPr>
          <p:nvPr>
            <p:ph type="body" idx="1"/>
          </p:nvPr>
        </p:nvSpPr>
        <p:spPr>
          <a:xfrm>
            <a:off x="566738" y="1524000"/>
            <a:ext cx="8120062" cy="5029200"/>
          </a:xfrm>
        </p:spPr>
        <p:txBody>
          <a:bodyPr/>
          <a:lstStyle/>
          <a:p>
            <a:pPr>
              <a:lnSpc>
                <a:spcPct val="80000"/>
              </a:lnSpc>
            </a:pPr>
            <a:endParaRPr lang="nl-NL" sz="2800" smtClean="0"/>
          </a:p>
          <a:p>
            <a:pPr>
              <a:lnSpc>
                <a:spcPct val="80000"/>
              </a:lnSpc>
            </a:pPr>
            <a:r>
              <a:rPr lang="nl-NL" sz="2800" smtClean="0"/>
              <a:t>Difference in opinion as to what constitutes best practice ( 4-5 or a dozen)</a:t>
            </a:r>
          </a:p>
          <a:p>
            <a:pPr>
              <a:lnSpc>
                <a:spcPct val="80000"/>
              </a:lnSpc>
            </a:pPr>
            <a:r>
              <a:rPr lang="nl-NL" sz="2800" smtClean="0"/>
              <a:t>Beyond a certain amount of uniformity, managers start thinking about diversity in HRP</a:t>
            </a:r>
          </a:p>
          <a:p>
            <a:pPr>
              <a:lnSpc>
                <a:spcPct val="80000"/>
              </a:lnSpc>
            </a:pPr>
            <a:r>
              <a:rPr lang="nl-NL" sz="2800" smtClean="0"/>
              <a:t>What if a practice is good for corporate goals but not for employees such as layoffs – can we still call it a best practice?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nl-NL" smtClean="0"/>
              <a:t>Critique Best Practice</a:t>
            </a:r>
            <a:endParaRPr lang="en-US" smtClean="0"/>
          </a:p>
        </p:txBody>
      </p:sp>
      <p:sp>
        <p:nvSpPr>
          <p:cNvPr id="40963" name="Rectangle 3"/>
          <p:cNvSpPr>
            <a:spLocks noGrp="1" noChangeArrowheads="1"/>
          </p:cNvSpPr>
          <p:nvPr>
            <p:ph type="body" idx="1"/>
          </p:nvPr>
        </p:nvSpPr>
        <p:spPr>
          <a:xfrm>
            <a:off x="566738" y="1447800"/>
            <a:ext cx="8196262" cy="5181600"/>
          </a:xfrm>
        </p:spPr>
        <p:txBody>
          <a:bodyPr/>
          <a:lstStyle/>
          <a:p>
            <a:pPr>
              <a:lnSpc>
                <a:spcPct val="90000"/>
              </a:lnSpc>
            </a:pPr>
            <a:r>
              <a:rPr lang="nl-NL" sz="2800" smtClean="0"/>
              <a:t>Labor (government) laws, cultural practices vary from country to country – union powers vary? Can best practiecs be universalistic?</a:t>
            </a:r>
          </a:p>
          <a:p>
            <a:pPr>
              <a:lnSpc>
                <a:spcPct val="90000"/>
              </a:lnSpc>
            </a:pPr>
            <a:r>
              <a:rPr lang="nl-NL" smtClean="0"/>
              <a:t>Sectoral context: e.g. innovative firms make use of more job rotation, team working, TQM compared to low tech firms. </a:t>
            </a:r>
          </a:p>
          <a:p>
            <a:pPr>
              <a:lnSpc>
                <a:spcPct val="90000"/>
              </a:lnSpc>
            </a:pPr>
            <a:r>
              <a:rPr lang="nl-NL" smtClean="0"/>
              <a:t>Organziational structure: Firm size; introductrion of new technology etc plays major role – such firms use more best practices. </a:t>
            </a:r>
          </a:p>
          <a:p>
            <a:pPr>
              <a:lnSpc>
                <a:spcPct val="90000"/>
              </a:lnSpc>
            </a:pPr>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nl-NL" smtClean="0"/>
              <a:t>Critique Best Practice</a:t>
            </a:r>
            <a:endParaRPr lang="en-US" smtClean="0"/>
          </a:p>
        </p:txBody>
      </p:sp>
      <p:sp>
        <p:nvSpPr>
          <p:cNvPr id="41987" name="Rectangle 3"/>
          <p:cNvSpPr>
            <a:spLocks noGrp="1" noChangeArrowheads="1"/>
          </p:cNvSpPr>
          <p:nvPr>
            <p:ph type="body" idx="1"/>
          </p:nvPr>
        </p:nvSpPr>
        <p:spPr/>
        <p:txBody>
          <a:bodyPr/>
          <a:lstStyle/>
          <a:p>
            <a:r>
              <a:rPr lang="nl-NL" sz="2800" smtClean="0"/>
              <a:t>Best practices more relevant for sectors which emphasize quality, high tech where firms need motivated and skilled employees and pay them higher in return. Even in high tech sectors low skilled workers dont benefit as they are paid less and best practices not for them ( labor market very loose for them). </a:t>
            </a:r>
          </a:p>
          <a:p>
            <a:r>
              <a:rPr lang="nl-NL" sz="2800" smtClean="0"/>
              <a:t>Employers will only invest in employees when they wil be sure of returns –to stay cost effective</a:t>
            </a:r>
            <a:endParaRPr lang="en-US" sz="2800" smtClean="0"/>
          </a:p>
          <a:p>
            <a:endParaRPr lang="en-US" sz="28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1984</Words>
  <Application>Microsoft Office PowerPoint</Application>
  <PresentationFormat>On-screen Show (4:3)</PresentationFormat>
  <Paragraphs>333</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Organizational Behavior</vt:lpstr>
      <vt:lpstr>Strategic HRM </vt:lpstr>
      <vt:lpstr>Recap Lecture26</vt:lpstr>
      <vt:lpstr>Training &amp; Development</vt:lpstr>
      <vt:lpstr>Defining…</vt:lpstr>
      <vt:lpstr>HR: Who is Managed?</vt:lpstr>
      <vt:lpstr>Who is Involved?</vt:lpstr>
      <vt:lpstr>Management Styles</vt:lpstr>
      <vt:lpstr>Critical HR Goals (1/3)</vt:lpstr>
      <vt:lpstr>Critical HR Goals (2/3)</vt:lpstr>
      <vt:lpstr>Critical HR Goals (3/3)</vt:lpstr>
      <vt:lpstr> Goals: At a Close (1/5)</vt:lpstr>
      <vt:lpstr>Goals: At a Close (2/5)</vt:lpstr>
      <vt:lpstr>Goals: At a Close (3/5)</vt:lpstr>
      <vt:lpstr>Goals: At a Close (4/5)</vt:lpstr>
      <vt:lpstr>Goals: At a Close (5/5)</vt:lpstr>
      <vt:lpstr>Strategic Tensions in HR (1/3)</vt:lpstr>
      <vt:lpstr>Strategic Tensions in HR (2/3)</vt:lpstr>
      <vt:lpstr>Strategic Tensions in HR (3/3)</vt:lpstr>
      <vt:lpstr>Strategic HRM: the Best-Fit School</vt:lpstr>
      <vt:lpstr>Strategic HRM: the Best-Fit School ...</vt:lpstr>
      <vt:lpstr>Major Factors Affecting management choices in HR strategy</vt:lpstr>
      <vt:lpstr>Linking HR Practices to Competitive Strategy</vt:lpstr>
      <vt:lpstr>    Selected HRM implications of Miles &amp; Snow’s competitive types</vt:lpstr>
      <vt:lpstr>Examples</vt:lpstr>
      <vt:lpstr>Internal Fit</vt:lpstr>
      <vt:lpstr>Internal Fit</vt:lpstr>
      <vt:lpstr>Critique External Fit:</vt:lpstr>
      <vt:lpstr>Internal Fit - Critique</vt:lpstr>
      <vt:lpstr>Configurational thinking in HR strategy: two different scenarios</vt:lpstr>
      <vt:lpstr>Internal Fit - Critique</vt:lpstr>
      <vt:lpstr>Linking HR practices to competitive strategy (Schuler and Jackson 1987)</vt:lpstr>
      <vt:lpstr>Strategic HRM: the Best-Practice School</vt:lpstr>
      <vt:lpstr>Best Practice School</vt:lpstr>
      <vt:lpstr>Critique Best Practice</vt:lpstr>
      <vt:lpstr>Critique Best Practice</vt:lpstr>
      <vt:lpstr>Critique Best Practice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4</cp:revision>
  <dcterms:created xsi:type="dcterms:W3CDTF">2014-05-07T06:33:36Z</dcterms:created>
  <dcterms:modified xsi:type="dcterms:W3CDTF">2014-05-07T08:04:46Z</dcterms:modified>
</cp:coreProperties>
</file>