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77" r:id="rId2"/>
    <p:sldId id="278" r:id="rId3"/>
    <p:sldId id="279" r:id="rId4"/>
    <p:sldId id="280" r:id="rId5"/>
    <p:sldId id="281" r:id="rId6"/>
    <p:sldId id="282" r:id="rId7"/>
    <p:sldId id="283" r:id="rId8"/>
    <p:sldId id="257" r:id="rId9"/>
    <p:sldId id="258" r:id="rId10"/>
    <p:sldId id="259" r:id="rId11"/>
    <p:sldId id="260" r:id="rId12"/>
    <p:sldId id="261" r:id="rId13"/>
    <p:sldId id="262" r:id="rId14"/>
    <p:sldId id="263" r:id="rId15"/>
    <p:sldId id="264" r:id="rId16"/>
    <p:sldId id="265" r:id="rId17"/>
    <p:sldId id="266" r:id="rId18"/>
    <p:sldId id="267" r:id="rId19"/>
    <p:sldId id="27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1D4EF3-9DA4-49B9-978A-51C80E964FDC}" type="datetimeFigureOut">
              <a:rPr lang="en-US" smtClean="0"/>
              <a:pPr/>
              <a:t>4/29/2014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CF25C5-C13D-4B40-BBBD-D47BEB94D53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p>
            <a:fld id="{EF6F2385-498A-4261-98A8-E665E0914EF6}" type="slidenum">
              <a:rPr lang="en-US"/>
              <a:pPr/>
              <a:t>5</a:t>
            </a:fld>
            <a:endParaRPr lang="en-US"/>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fld id="{0AF19FBE-08AA-45AF-A75C-87DF2C9848E6}" type="slidenum">
              <a:rPr lang="en-US"/>
              <a:pPr/>
              <a:t>6</a:t>
            </a:fld>
            <a:endParaRPr lang="en-US"/>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876897C9-58DE-4907-B083-95905354BB3F}" type="slidenum">
              <a:rPr lang="en-US"/>
              <a:pPr/>
              <a:t>7</a:t>
            </a:fld>
            <a:endParaRPr lang="en-US"/>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p>
            <a:fld id="{D3937B15-2855-4BE7-BBB8-23432706A125}" type="slidenum">
              <a:rPr lang="en-US"/>
              <a:pPr/>
              <a:t>8</a:t>
            </a:fld>
            <a:endParaRPr lang="en-US"/>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p>
            <a:fld id="{92092B4F-DE37-418A-83C4-6F4690ED0F83}" type="slidenum">
              <a:rPr lang="en-US"/>
              <a:pPr/>
              <a:t>9</a:t>
            </a:fld>
            <a:endParaRPr lang="en-US"/>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7FAB420B-47F9-45C7-890C-AB741539CA00}" type="slidenum">
              <a:rPr lang="en-US"/>
              <a:pPr/>
              <a:t>10</a:t>
            </a:fld>
            <a:endParaRPr lang="en-US"/>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p>
            <a:fld id="{D6087A26-3D63-423D-8EA2-D9A1D578B15A}" type="slidenum">
              <a:rPr lang="en-US"/>
              <a:pPr/>
              <a:t>11</a:t>
            </a:fld>
            <a:endParaRPr lang="en-US"/>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p>
            <a:fld id="{0804758C-BBC7-4DF1-9DEE-C1342407DB16}" type="slidenum">
              <a:rPr lang="en-US"/>
              <a:pPr/>
              <a:t>12</a:t>
            </a:fld>
            <a:endParaRPr lang="en-US"/>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p:spPr>
        <p:txBody>
          <a:bodyPr/>
          <a:lstStyle/>
          <a:p>
            <a:fld id="{36F98C3A-7655-4C8F-AB48-E2C25BFD1E42}" type="slidenum">
              <a:rPr lang="en-US"/>
              <a:pPr/>
              <a:t>13</a:t>
            </a:fld>
            <a:endParaRPr lang="en-US"/>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p>
            <a:fld id="{4BFD5B28-3507-4C45-8C20-C4345DB5EAB6}" type="slidenum">
              <a:rPr lang="en-US"/>
              <a:pPr/>
              <a:t>14</a:t>
            </a:fld>
            <a:endParaRPr lang="en-US"/>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p>
            <a:fld id="{ACDAA79B-16D6-45E2-A693-0C75618103A4}" type="slidenum">
              <a:rPr lang="en-US"/>
              <a:pPr/>
              <a:t>15</a:t>
            </a:fld>
            <a:endParaRPr lang="en-US"/>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2DDFA806-CFAB-428C-821A-79B90409BF27}" type="slidenum">
              <a:rPr lang="en-US"/>
              <a:pPr/>
              <a:t>16</a:t>
            </a:fld>
            <a:endParaRPr lang="en-US"/>
          </a:p>
        </p:txBody>
      </p:sp>
      <p:sp>
        <p:nvSpPr>
          <p:cNvPr id="138243" name="Rectangle 2"/>
          <p:cNvSpPr>
            <a:spLocks noGrp="1" noRot="1" noChangeAspect="1" noChangeArrowheads="1" noTextEdit="1"/>
          </p:cNvSpPr>
          <p:nvPr>
            <p:ph type="sldImg"/>
          </p:nvPr>
        </p:nvSpPr>
        <p:spPr>
          <a:xfrm>
            <a:off x="1150938" y="692150"/>
            <a:ext cx="4554537" cy="3416300"/>
          </a:xfrm>
          <a:ln/>
        </p:spPr>
      </p:sp>
      <p:sp>
        <p:nvSpPr>
          <p:cNvPr id="1382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p>
            <a:fld id="{A3E6535D-6377-42A6-A957-C8D376421409}" type="slidenum">
              <a:rPr lang="en-US"/>
              <a:pPr/>
              <a:t>17</a:t>
            </a:fld>
            <a:endParaRPr lang="en-US"/>
          </a:p>
        </p:txBody>
      </p:sp>
      <p:sp>
        <p:nvSpPr>
          <p:cNvPr id="139267" name="Rectangle 2"/>
          <p:cNvSpPr>
            <a:spLocks noGrp="1" noRot="1" noChangeAspect="1" noChangeArrowheads="1" noTextEdit="1"/>
          </p:cNvSpPr>
          <p:nvPr>
            <p:ph type="sldImg"/>
          </p:nvPr>
        </p:nvSpPr>
        <p:spPr>
          <a:xfrm>
            <a:off x="1150938" y="692150"/>
            <a:ext cx="4554537" cy="3416300"/>
          </a:xfrm>
          <a:ln/>
        </p:spPr>
      </p:sp>
      <p:sp>
        <p:nvSpPr>
          <p:cNvPr id="1392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AF599F0A-E08E-468B-B082-41A3226D5CE7}" type="slidenum">
              <a:rPr lang="en-US"/>
              <a:pPr/>
              <a:t>18</a:t>
            </a:fld>
            <a:endParaRPr lang="en-US"/>
          </a:p>
        </p:txBody>
      </p:sp>
      <p:sp>
        <p:nvSpPr>
          <p:cNvPr id="140291" name="Rectangle 2"/>
          <p:cNvSpPr>
            <a:spLocks noGrp="1" noRot="1" noChangeAspect="1" noChangeArrowheads="1" noTextEdit="1"/>
          </p:cNvSpPr>
          <p:nvPr>
            <p:ph type="sldImg"/>
          </p:nvPr>
        </p:nvSpPr>
        <p:spPr>
          <a:xfrm>
            <a:off x="1164177" y="691954"/>
            <a:ext cx="4528058" cy="3416615"/>
          </a:xfrm>
          <a:ln/>
        </p:spPr>
      </p:sp>
      <p:sp>
        <p:nvSpPr>
          <p:cNvPr id="1402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6B30D8D-F1C7-44A4-A9FE-E31A0F44A00C}" type="datetimeFigureOut">
              <a:rPr lang="en-US" smtClean="0"/>
              <a:pPr/>
              <a:t>4/29/2014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A23411-49A9-4388-AF59-10BC17888F8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B30D8D-F1C7-44A4-A9FE-E31A0F44A00C}" type="datetimeFigureOut">
              <a:rPr lang="en-US" smtClean="0"/>
              <a:pPr/>
              <a:t>4/29/2014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A23411-49A9-4388-AF59-10BC17888F8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6B30D8D-F1C7-44A4-A9FE-E31A0F44A00C}" type="datetimeFigureOut">
              <a:rPr lang="en-US" smtClean="0"/>
              <a:pPr/>
              <a:t>4/29/2014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A23411-49A9-4388-AF59-10BC17888F8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6B30D8D-F1C7-44A4-A9FE-E31A0F44A00C}" type="datetimeFigureOut">
              <a:rPr lang="en-US" smtClean="0"/>
              <a:pPr/>
              <a:t>4/29/2014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A23411-49A9-4388-AF59-10BC17888F8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6B30D8D-F1C7-44A4-A9FE-E31A0F44A00C}" type="datetimeFigureOut">
              <a:rPr lang="en-US" smtClean="0"/>
              <a:pPr/>
              <a:t>4/29/2014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9A23411-49A9-4388-AF59-10BC17888F8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6B30D8D-F1C7-44A4-A9FE-E31A0F44A00C}" type="datetimeFigureOut">
              <a:rPr lang="en-US" smtClean="0"/>
              <a:pPr/>
              <a:t>4/29/2014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9A23411-49A9-4388-AF59-10BC17888F8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B30D8D-F1C7-44A4-A9FE-E31A0F44A00C}" type="datetimeFigureOut">
              <a:rPr lang="en-US" smtClean="0"/>
              <a:pPr/>
              <a:t>4/29/2014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9A23411-49A9-4388-AF59-10BC17888F8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B30D8D-F1C7-44A4-A9FE-E31A0F44A00C}" type="datetimeFigureOut">
              <a:rPr lang="en-US" smtClean="0"/>
              <a:pPr/>
              <a:t>4/29/2014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A23411-49A9-4388-AF59-10BC17888F8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B30D8D-F1C7-44A4-A9FE-E31A0F44A00C}" type="datetimeFigureOut">
              <a:rPr lang="en-US" smtClean="0"/>
              <a:pPr/>
              <a:t>4/29/2014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A23411-49A9-4388-AF59-10BC17888F8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B30D8D-F1C7-44A4-A9FE-E31A0F44A00C}" type="datetimeFigureOut">
              <a:rPr lang="en-US" smtClean="0"/>
              <a:pPr/>
              <a:t>4/29/2014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A23411-49A9-4388-AF59-10BC17888F8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B30D8D-F1C7-44A4-A9FE-E31A0F44A00C}" type="datetimeFigureOut">
              <a:rPr lang="en-US" smtClean="0"/>
              <a:pPr/>
              <a:t>4/29/2014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A23411-49A9-4388-AF59-10BC17888F8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B30D8D-F1C7-44A4-A9FE-E31A0F44A00C}" type="datetimeFigureOut">
              <a:rPr lang="en-US" smtClean="0"/>
              <a:pPr/>
              <a:t>4/29/2014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A23411-49A9-4388-AF59-10BC17888F8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title"/>
          </p:nvPr>
        </p:nvSpPr>
        <p:spPr>
          <a:xfrm>
            <a:off x="457200" y="152400"/>
            <a:ext cx="8229600" cy="1371600"/>
          </a:xfrm>
        </p:spPr>
        <p:txBody>
          <a:bodyPr>
            <a:normAutofit/>
          </a:bodyPr>
          <a:lstStyle/>
          <a:p>
            <a:pPr eaLnBrk="1" hangingPunct="1"/>
            <a:r>
              <a:rPr lang="en-US" dirty="0" smtClean="0"/>
              <a:t>Organizational Behavior</a:t>
            </a:r>
          </a:p>
        </p:txBody>
      </p:sp>
      <p:sp>
        <p:nvSpPr>
          <p:cNvPr id="6147" name="Content Placeholder 5"/>
          <p:cNvSpPr>
            <a:spLocks noGrp="1"/>
          </p:cNvSpPr>
          <p:nvPr>
            <p:ph sz="half" idx="1"/>
          </p:nvPr>
        </p:nvSpPr>
        <p:spPr>
          <a:xfrm>
            <a:off x="838200" y="1600200"/>
            <a:ext cx="3886200" cy="4297363"/>
          </a:xfrm>
        </p:spPr>
        <p:txBody>
          <a:bodyPr/>
          <a:lstStyle/>
          <a:p>
            <a:pPr eaLnBrk="1" hangingPunct="1">
              <a:buFont typeface="Monotype Sorts"/>
              <a:buNone/>
            </a:pPr>
            <a:endParaRPr lang="en-US" dirty="0" smtClean="0"/>
          </a:p>
          <a:p>
            <a:pPr eaLnBrk="1" hangingPunct="1">
              <a:buFont typeface="Monotype Sorts"/>
              <a:buNone/>
            </a:pPr>
            <a:endParaRPr lang="en-US" dirty="0" smtClean="0"/>
          </a:p>
          <a:p>
            <a:pPr eaLnBrk="1" hangingPunct="1">
              <a:buFont typeface="Monotype Sorts"/>
              <a:buNone/>
            </a:pPr>
            <a:endParaRPr lang="en-US" dirty="0" smtClean="0"/>
          </a:p>
          <a:p>
            <a:pPr eaLnBrk="1" hangingPunct="1">
              <a:buFont typeface="Monotype Sorts"/>
              <a:buNone/>
            </a:pPr>
            <a:r>
              <a:rPr lang="en-US" dirty="0" smtClean="0"/>
              <a:t>	</a:t>
            </a:r>
            <a:r>
              <a:rPr lang="en-US" sz="3600" dirty="0" smtClean="0"/>
              <a:t>	Lecture 22</a:t>
            </a:r>
          </a:p>
        </p:txBody>
      </p:sp>
      <p:sp>
        <p:nvSpPr>
          <p:cNvPr id="6148" name="Content Placeholder 6"/>
          <p:cNvSpPr>
            <a:spLocks noGrp="1"/>
          </p:cNvSpPr>
          <p:nvPr>
            <p:ph sz="half" idx="2"/>
          </p:nvPr>
        </p:nvSpPr>
        <p:spPr/>
        <p:txBody>
          <a:bodyPr/>
          <a:lstStyle/>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r>
              <a:rPr lang="en-US" smtClean="0"/>
              <a:t>Dr. Amna Yousaf</a:t>
            </a:r>
          </a:p>
          <a:p>
            <a:pPr algn="r" eaLnBrk="1" hangingPunct="1">
              <a:lnSpc>
                <a:spcPct val="80000"/>
              </a:lnSpc>
              <a:buFont typeface="Wingdings" pitchFamily="2" charset="2"/>
              <a:buNone/>
            </a:pPr>
            <a:r>
              <a:rPr lang="en-US" smtClean="0"/>
              <a:t>PhD (HRM)</a:t>
            </a:r>
          </a:p>
          <a:p>
            <a:pPr algn="r" eaLnBrk="1" hangingPunct="1">
              <a:lnSpc>
                <a:spcPct val="80000"/>
              </a:lnSpc>
              <a:buFont typeface="Wingdings" pitchFamily="2" charset="2"/>
              <a:buNone/>
            </a:pPr>
            <a:r>
              <a:rPr lang="en-US" smtClean="0"/>
              <a:t>University of Twente, the Netherlands</a:t>
            </a:r>
          </a:p>
          <a:p>
            <a:pPr eaLnBrk="1" hangingPunct="1"/>
            <a:endParaRPr lang="en-US" smtClean="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Lecture 21</a:t>
            </a:r>
            <a:endParaRPr lang="en-US" dirty="0"/>
          </a:p>
        </p:txBody>
      </p:sp>
      <p:sp>
        <p:nvSpPr>
          <p:cNvPr id="3" name="Content Placeholder 2"/>
          <p:cNvSpPr>
            <a:spLocks noGrp="1"/>
          </p:cNvSpPr>
          <p:nvPr>
            <p:ph idx="1"/>
          </p:nvPr>
        </p:nvSpPr>
        <p:spPr/>
        <p:txBody>
          <a:bodyPr>
            <a:normAutofit/>
          </a:bodyPr>
          <a:lstStyle/>
          <a:p>
            <a:r>
              <a:rPr lang="en-US" dirty="0" smtClean="0"/>
              <a:t>What is Power?</a:t>
            </a:r>
          </a:p>
          <a:p>
            <a:r>
              <a:rPr lang="en-US" dirty="0" smtClean="0"/>
              <a:t>Contrasting leadership and power</a:t>
            </a:r>
          </a:p>
          <a:p>
            <a:r>
              <a:rPr lang="en-US" dirty="0" smtClean="0"/>
              <a:t>Basis of power</a:t>
            </a:r>
          </a:p>
          <a:p>
            <a:r>
              <a:rPr lang="en-US" dirty="0" smtClean="0"/>
              <a:t>Dependency – the key to power</a:t>
            </a:r>
          </a:p>
          <a:p>
            <a:r>
              <a:rPr lang="en-US" dirty="0" smtClean="0"/>
              <a:t>Power Tactics</a:t>
            </a:r>
          </a:p>
          <a:p>
            <a:r>
              <a:rPr lang="en-US" dirty="0" smtClean="0"/>
              <a:t>Factors Influencing the Choice and Effectiveness of Power Tactics</a:t>
            </a:r>
          </a:p>
        </p:txBody>
      </p:sp>
      <p:sp>
        <p:nvSpPr>
          <p:cNvPr id="4" name="Footer Placeholder 3"/>
          <p:cNvSpPr>
            <a:spLocks noGrp="1"/>
          </p:cNvSpPr>
          <p:nvPr>
            <p:ph type="ftr" sz="quarter" idx="10"/>
          </p:nvPr>
        </p:nvSpPr>
        <p:spPr/>
        <p:txBody>
          <a:bodyPr/>
          <a:lstStyle/>
          <a:p>
            <a:pPr>
              <a:defRPr/>
            </a:pPr>
            <a:r>
              <a:rPr lang="en-US" smtClean="0"/>
              <a:t>© 2007 Prentice Hall Inc. All rights reserved.</a:t>
            </a:r>
            <a:endParaRPr lang="en-US"/>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22 Outline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Effectiveness of Power Basis</a:t>
            </a:r>
          </a:p>
          <a:p>
            <a:r>
              <a:rPr lang="en-US" dirty="0" smtClean="0"/>
              <a:t>Power Tactics</a:t>
            </a:r>
          </a:p>
          <a:p>
            <a:r>
              <a:rPr lang="en-US" dirty="0" smtClean="0"/>
              <a:t>Factors Influencing the Choice and Effectiveness of Power Tactics</a:t>
            </a:r>
          </a:p>
          <a:p>
            <a:r>
              <a:rPr lang="en-US" dirty="0" smtClean="0"/>
              <a:t>Preferred Power Tactics by Influence Direction</a:t>
            </a:r>
          </a:p>
          <a:p>
            <a:r>
              <a:rPr lang="en-US" dirty="0" smtClean="0"/>
              <a:t>Political Behavior</a:t>
            </a:r>
          </a:p>
          <a:p>
            <a:r>
              <a:rPr lang="en-US" dirty="0" smtClean="0"/>
              <a:t>Determinants of Political Behavior</a:t>
            </a:r>
          </a:p>
          <a:p>
            <a:r>
              <a:rPr lang="en-US" dirty="0" smtClean="0"/>
              <a:t>Influences of Political Behavior</a:t>
            </a:r>
          </a:p>
          <a:p>
            <a:r>
              <a:rPr lang="en-US" dirty="0" smtClean="0"/>
              <a:t>Organizational Policies and Resource Allocations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Effectiveness of Power Sources</a:t>
            </a:r>
            <a:endParaRPr lang="en-US" dirty="0"/>
          </a:p>
        </p:txBody>
      </p:sp>
      <p:sp>
        <p:nvSpPr>
          <p:cNvPr id="3" name="Content Placeholder 2"/>
          <p:cNvSpPr>
            <a:spLocks noGrp="1"/>
          </p:cNvSpPr>
          <p:nvPr>
            <p:ph idx="1"/>
          </p:nvPr>
        </p:nvSpPr>
        <p:spPr/>
        <p:txBody>
          <a:bodyPr/>
          <a:lstStyle/>
          <a:p>
            <a:r>
              <a:rPr lang="en-US" dirty="0" smtClean="0"/>
              <a:t>Legitimate not related</a:t>
            </a:r>
          </a:p>
          <a:p>
            <a:r>
              <a:rPr lang="en-US" dirty="0" smtClean="0"/>
              <a:t>Expert and referent power positive outcomes</a:t>
            </a:r>
          </a:p>
          <a:p>
            <a:r>
              <a:rPr lang="en-US" dirty="0" smtClean="0"/>
              <a:t>Coercive power negative</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Footer Placeholder 2"/>
          <p:cNvSpPr>
            <a:spLocks noGrp="1"/>
          </p:cNvSpPr>
          <p:nvPr>
            <p:ph type="ftr" sz="quarter" idx="10"/>
          </p:nvPr>
        </p:nvSpPr>
        <p:spPr>
          <a:noFill/>
        </p:spPr>
        <p:txBody>
          <a:bodyPr/>
          <a:lstStyle/>
          <a:p>
            <a:r>
              <a:rPr lang="en-US"/>
              <a:t>© 2007 Prentice Hall Inc. All rights reserved.</a:t>
            </a:r>
          </a:p>
        </p:txBody>
      </p:sp>
      <p:sp>
        <p:nvSpPr>
          <p:cNvPr id="531458" name="Rectangle 2"/>
          <p:cNvSpPr>
            <a:spLocks noGrp="1" noChangeArrowheads="1"/>
          </p:cNvSpPr>
          <p:nvPr>
            <p:ph type="title"/>
          </p:nvPr>
        </p:nvSpPr>
        <p:spPr/>
        <p:txBody>
          <a:bodyPr/>
          <a:lstStyle/>
          <a:p>
            <a:pPr eaLnBrk="1" hangingPunct="1">
              <a:defRPr/>
            </a:pPr>
            <a:r>
              <a:rPr lang="en-US" smtClean="0"/>
              <a:t>Power Tactics</a:t>
            </a:r>
          </a:p>
        </p:txBody>
      </p:sp>
      <p:sp>
        <p:nvSpPr>
          <p:cNvPr id="531459" name="Line 3"/>
          <p:cNvSpPr>
            <a:spLocks noChangeShapeType="1"/>
          </p:cNvSpPr>
          <p:nvPr/>
        </p:nvSpPr>
        <p:spPr bwMode="auto">
          <a:xfrm>
            <a:off x="914400" y="3581400"/>
            <a:ext cx="2209800" cy="0"/>
          </a:xfrm>
          <a:prstGeom prst="line">
            <a:avLst/>
          </a:prstGeom>
          <a:noFill/>
          <a:ln w="38100">
            <a:solidFill>
              <a:srgbClr val="CC6600"/>
            </a:solidFill>
            <a:round/>
            <a:headEnd/>
            <a:tailEnd/>
          </a:ln>
        </p:spPr>
        <p:txBody>
          <a:bodyPr/>
          <a:lstStyle/>
          <a:p>
            <a:endParaRPr lang="en-US"/>
          </a:p>
        </p:txBody>
      </p:sp>
      <p:sp>
        <p:nvSpPr>
          <p:cNvPr id="531460" name="Text Box 4"/>
          <p:cNvSpPr txBox="1">
            <a:spLocks noChangeArrowheads="1"/>
          </p:cNvSpPr>
          <p:nvPr/>
        </p:nvSpPr>
        <p:spPr bwMode="blackWhite">
          <a:xfrm>
            <a:off x="4648200" y="1447800"/>
            <a:ext cx="3733800" cy="4800600"/>
          </a:xfrm>
          <a:prstGeom prst="rect">
            <a:avLst/>
          </a:prstGeom>
          <a:solidFill>
            <a:srgbClr val="CC6600"/>
          </a:solidFill>
          <a:ln w="12700">
            <a:solidFill>
              <a:schemeClr val="tx1"/>
            </a:solidFill>
            <a:miter lim="800000"/>
            <a:headEnd/>
            <a:tailEnd/>
          </a:ln>
          <a:effectLst>
            <a:outerShdw dist="135003" dir="2471156" algn="ctr" rotWithShape="0">
              <a:srgbClr val="DDDDDD"/>
            </a:outerShdw>
          </a:effectLst>
        </p:spPr>
        <p:txBody>
          <a:bodyPr lIns="274320" anchor="ctr"/>
          <a:lstStyle/>
          <a:p>
            <a:pPr marL="222250" indent="-222250" algn="l">
              <a:spcBef>
                <a:spcPct val="50000"/>
              </a:spcBef>
              <a:defRPr/>
            </a:pPr>
            <a:r>
              <a:rPr lang="en-US" sz="2400">
                <a:solidFill>
                  <a:srgbClr val="FFFFCC"/>
                </a:solidFill>
              </a:rPr>
              <a:t>Influence Tactics</a:t>
            </a:r>
            <a:r>
              <a:rPr lang="en-US" sz="2000">
                <a:solidFill>
                  <a:srgbClr val="FFFFCC"/>
                </a:solidFill>
              </a:rPr>
              <a:t>:</a:t>
            </a:r>
          </a:p>
          <a:p>
            <a:pPr marL="222250" indent="-222250" algn="l">
              <a:spcBef>
                <a:spcPct val="50000"/>
              </a:spcBef>
              <a:buFontTx/>
              <a:buChar char="•"/>
              <a:defRPr/>
            </a:pPr>
            <a:r>
              <a:rPr lang="en-US" sz="2000">
                <a:solidFill>
                  <a:schemeClr val="bg1"/>
                </a:solidFill>
              </a:rPr>
              <a:t>Legitimacy</a:t>
            </a:r>
          </a:p>
          <a:p>
            <a:pPr marL="222250" indent="-222250" algn="l">
              <a:spcBef>
                <a:spcPct val="50000"/>
              </a:spcBef>
              <a:buFontTx/>
              <a:buChar char="•"/>
              <a:defRPr/>
            </a:pPr>
            <a:r>
              <a:rPr lang="en-US" sz="2000">
                <a:solidFill>
                  <a:schemeClr val="bg1"/>
                </a:solidFill>
              </a:rPr>
              <a:t>Rational persuasion</a:t>
            </a:r>
          </a:p>
          <a:p>
            <a:pPr marL="222250" indent="-222250" algn="l">
              <a:spcBef>
                <a:spcPct val="50000"/>
              </a:spcBef>
              <a:buFontTx/>
              <a:buChar char="•"/>
              <a:defRPr/>
            </a:pPr>
            <a:r>
              <a:rPr lang="en-US" sz="2000">
                <a:solidFill>
                  <a:schemeClr val="bg1"/>
                </a:solidFill>
              </a:rPr>
              <a:t>Inspirational appeals</a:t>
            </a:r>
          </a:p>
          <a:p>
            <a:pPr marL="222250" indent="-222250" algn="l">
              <a:spcBef>
                <a:spcPct val="50000"/>
              </a:spcBef>
              <a:buFontTx/>
              <a:buChar char="•"/>
              <a:defRPr/>
            </a:pPr>
            <a:r>
              <a:rPr lang="en-US" sz="2000">
                <a:solidFill>
                  <a:schemeClr val="bg1"/>
                </a:solidFill>
              </a:rPr>
              <a:t>Consultation</a:t>
            </a:r>
          </a:p>
          <a:p>
            <a:pPr marL="222250" indent="-222250" algn="l">
              <a:spcBef>
                <a:spcPct val="50000"/>
              </a:spcBef>
              <a:buFontTx/>
              <a:buChar char="•"/>
              <a:defRPr/>
            </a:pPr>
            <a:r>
              <a:rPr lang="en-US" sz="2000">
                <a:solidFill>
                  <a:schemeClr val="bg1"/>
                </a:solidFill>
              </a:rPr>
              <a:t>Exchange</a:t>
            </a:r>
          </a:p>
          <a:p>
            <a:pPr marL="222250" indent="-222250" algn="l">
              <a:spcBef>
                <a:spcPct val="50000"/>
              </a:spcBef>
              <a:buFontTx/>
              <a:buChar char="•"/>
              <a:defRPr/>
            </a:pPr>
            <a:r>
              <a:rPr lang="en-US" sz="2000">
                <a:solidFill>
                  <a:schemeClr val="bg1"/>
                </a:solidFill>
              </a:rPr>
              <a:t>Personal appeals</a:t>
            </a:r>
          </a:p>
          <a:p>
            <a:pPr marL="222250" indent="-222250" algn="l">
              <a:spcBef>
                <a:spcPct val="50000"/>
              </a:spcBef>
              <a:buFontTx/>
              <a:buChar char="•"/>
              <a:defRPr/>
            </a:pPr>
            <a:r>
              <a:rPr lang="en-US" sz="2000">
                <a:solidFill>
                  <a:schemeClr val="bg1"/>
                </a:solidFill>
              </a:rPr>
              <a:t>Ingratiation</a:t>
            </a:r>
          </a:p>
          <a:p>
            <a:pPr marL="222250" indent="-222250" algn="l">
              <a:spcBef>
                <a:spcPct val="50000"/>
              </a:spcBef>
              <a:buFontTx/>
              <a:buChar char="•"/>
              <a:defRPr/>
            </a:pPr>
            <a:r>
              <a:rPr lang="en-US" sz="2000">
                <a:solidFill>
                  <a:schemeClr val="bg1"/>
                </a:solidFill>
              </a:rPr>
              <a:t>Pressure</a:t>
            </a:r>
          </a:p>
          <a:p>
            <a:pPr marL="222250" indent="-222250" algn="l">
              <a:spcBef>
                <a:spcPct val="50000"/>
              </a:spcBef>
              <a:buFontTx/>
              <a:buChar char="•"/>
              <a:defRPr/>
            </a:pPr>
            <a:r>
              <a:rPr lang="en-US" sz="2000">
                <a:solidFill>
                  <a:schemeClr val="bg1"/>
                </a:solidFill>
              </a:rPr>
              <a:t>Coalitions</a:t>
            </a:r>
          </a:p>
        </p:txBody>
      </p:sp>
      <p:sp>
        <p:nvSpPr>
          <p:cNvPr id="55302" name="Text Box 5"/>
          <p:cNvSpPr txBox="1">
            <a:spLocks noChangeArrowheads="1"/>
          </p:cNvSpPr>
          <p:nvPr/>
        </p:nvSpPr>
        <p:spPr bwMode="auto">
          <a:xfrm>
            <a:off x="914400" y="1328738"/>
            <a:ext cx="3505200" cy="2100262"/>
          </a:xfrm>
          <a:prstGeom prst="rect">
            <a:avLst/>
          </a:prstGeom>
          <a:noFill/>
          <a:ln w="9525">
            <a:noFill/>
            <a:miter lim="800000"/>
            <a:headEnd/>
            <a:tailEnd/>
          </a:ln>
        </p:spPr>
        <p:txBody>
          <a:bodyPr>
            <a:spAutoFit/>
          </a:bodyPr>
          <a:lstStyle/>
          <a:p>
            <a:pPr algn="l">
              <a:spcBef>
                <a:spcPct val="50000"/>
              </a:spcBef>
            </a:pPr>
            <a:r>
              <a:rPr lang="en-US" sz="2400"/>
              <a:t>Power Tactics</a:t>
            </a:r>
          </a:p>
          <a:p>
            <a:pPr algn="l">
              <a:spcBef>
                <a:spcPct val="50000"/>
              </a:spcBef>
            </a:pPr>
            <a:r>
              <a:rPr lang="en-US" sz="2400" b="0">
                <a:latin typeface="Tahoma" pitchFamily="34" charset="0"/>
              </a:rPr>
              <a:t>Ways in which individuals translate power bases into specific actions.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531460"/>
                                        </p:tgtEl>
                                        <p:attrNameLst>
                                          <p:attrName>style.visibility</p:attrName>
                                        </p:attrNameLst>
                                      </p:cBhvr>
                                      <p:to>
                                        <p:strVal val="visible"/>
                                      </p:to>
                                    </p:set>
                                    <p:animEffect transition="in" filter="box(in)">
                                      <p:cBhvr>
                                        <p:cTn id="7" dur="500"/>
                                        <p:tgtEl>
                                          <p:spTgt spid="531460"/>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499"/>
                                          </p:stCondLst>
                                        </p:cTn>
                                        <p:tgtEl>
                                          <p:spTgt spid="5314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1459" grpId="0" animBg="1"/>
      <p:bldP spid="531460"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ooter Placeholder 2"/>
          <p:cNvSpPr>
            <a:spLocks noGrp="1"/>
          </p:cNvSpPr>
          <p:nvPr>
            <p:ph type="ftr" sz="quarter" idx="10"/>
          </p:nvPr>
        </p:nvSpPr>
        <p:spPr>
          <a:noFill/>
        </p:spPr>
        <p:txBody>
          <a:bodyPr/>
          <a:lstStyle/>
          <a:p>
            <a:r>
              <a:rPr lang="en-US"/>
              <a:t>© 2007 Prentice Hall Inc. All rights reserved.</a:t>
            </a:r>
          </a:p>
        </p:txBody>
      </p:sp>
      <p:sp>
        <p:nvSpPr>
          <p:cNvPr id="533506" name="Rectangle 2"/>
          <p:cNvSpPr>
            <a:spLocks noGrp="1" noChangeArrowheads="1"/>
          </p:cNvSpPr>
          <p:nvPr>
            <p:ph type="title"/>
          </p:nvPr>
        </p:nvSpPr>
        <p:spPr/>
        <p:txBody>
          <a:bodyPr>
            <a:normAutofit fontScale="90000"/>
          </a:bodyPr>
          <a:lstStyle/>
          <a:p>
            <a:pPr eaLnBrk="1" hangingPunct="1">
              <a:defRPr/>
            </a:pPr>
            <a:r>
              <a:rPr lang="en-US" dirty="0" smtClean="0"/>
              <a:t>Preferred Power Tactics by Influence Direction</a:t>
            </a:r>
          </a:p>
        </p:txBody>
      </p:sp>
      <p:sp>
        <p:nvSpPr>
          <p:cNvPr id="533507" name="Text Box 3"/>
          <p:cNvSpPr txBox="1">
            <a:spLocks noChangeArrowheads="1"/>
          </p:cNvSpPr>
          <p:nvPr/>
        </p:nvSpPr>
        <p:spPr bwMode="blackWhite">
          <a:xfrm>
            <a:off x="7162800" y="6096000"/>
            <a:ext cx="1447800" cy="247650"/>
          </a:xfrm>
          <a:prstGeom prst="rect">
            <a:avLst/>
          </a:prstGeom>
          <a:solidFill>
            <a:srgbClr val="CC6600"/>
          </a:solidFill>
          <a:ln w="3175" algn="ctr">
            <a:solidFill>
              <a:schemeClr val="tx1"/>
            </a:solidFill>
            <a:miter lim="800000"/>
            <a:headEnd/>
            <a:tailEnd/>
          </a:ln>
          <a:effectLst>
            <a:outerShdw dist="107763" dir="2700000" algn="ctr" rotWithShape="0">
              <a:srgbClr val="B2B2B2">
                <a:alpha val="50000"/>
              </a:srgbClr>
            </a:outerShdw>
          </a:effectLst>
        </p:spPr>
        <p:txBody>
          <a:bodyPr anchor="ctr" anchorCtr="1">
            <a:spAutoFit/>
          </a:bodyPr>
          <a:lstStyle/>
          <a:p>
            <a:pPr>
              <a:spcBef>
                <a:spcPct val="50000"/>
              </a:spcBef>
              <a:defRPr/>
            </a:pPr>
            <a:r>
              <a:rPr lang="en-US">
                <a:solidFill>
                  <a:schemeClr val="bg1"/>
                </a:solidFill>
              </a:rPr>
              <a:t>E X H I B I T  14</a:t>
            </a:r>
            <a:r>
              <a:rPr lang="en-US">
                <a:solidFill>
                  <a:schemeClr val="bg1"/>
                </a:solidFill>
                <a:cs typeface="Arial" pitchFamily="34" charset="0"/>
              </a:rPr>
              <a:t>–2</a:t>
            </a:r>
            <a:endParaRPr lang="en-US">
              <a:solidFill>
                <a:schemeClr val="bg1"/>
              </a:solidFill>
            </a:endParaRPr>
          </a:p>
        </p:txBody>
      </p:sp>
      <p:sp>
        <p:nvSpPr>
          <p:cNvPr id="56325" name="Rectangle 4"/>
          <p:cNvSpPr>
            <a:spLocks noChangeArrowheads="1"/>
          </p:cNvSpPr>
          <p:nvPr/>
        </p:nvSpPr>
        <p:spPr bwMode="auto">
          <a:xfrm>
            <a:off x="762000" y="1625600"/>
            <a:ext cx="7848600" cy="3238500"/>
          </a:xfrm>
          <a:prstGeom prst="rect">
            <a:avLst/>
          </a:prstGeom>
          <a:noFill/>
          <a:ln w="9525">
            <a:noFill/>
            <a:miter lim="800000"/>
            <a:headEnd/>
            <a:tailEnd/>
          </a:ln>
        </p:spPr>
        <p:txBody>
          <a:bodyPr>
            <a:spAutoFit/>
          </a:bodyPr>
          <a:lstStyle/>
          <a:p>
            <a:pPr algn="l">
              <a:lnSpc>
                <a:spcPct val="150000"/>
              </a:lnSpc>
              <a:spcBef>
                <a:spcPct val="50000"/>
              </a:spcBef>
              <a:tabLst>
                <a:tab pos="2351088" algn="l"/>
                <a:tab pos="5260975" algn="l"/>
              </a:tabLst>
            </a:pPr>
            <a:r>
              <a:rPr lang="en-US" sz="2000">
                <a:solidFill>
                  <a:srgbClr val="C06000"/>
                </a:solidFill>
              </a:rPr>
              <a:t>Upward Influence </a:t>
            </a:r>
            <a:r>
              <a:rPr lang="en-US" sz="2000" b="0">
                <a:solidFill>
                  <a:srgbClr val="C06000"/>
                </a:solidFill>
              </a:rPr>
              <a:t>	</a:t>
            </a:r>
            <a:r>
              <a:rPr lang="en-US" sz="2000">
                <a:solidFill>
                  <a:srgbClr val="C06000"/>
                </a:solidFill>
              </a:rPr>
              <a:t>Downward Influence </a:t>
            </a:r>
            <a:r>
              <a:rPr lang="en-US" sz="2000" b="0">
                <a:solidFill>
                  <a:srgbClr val="C06000"/>
                </a:solidFill>
              </a:rPr>
              <a:t>	</a:t>
            </a:r>
            <a:r>
              <a:rPr lang="en-US" sz="2000">
                <a:solidFill>
                  <a:srgbClr val="C06000"/>
                </a:solidFill>
              </a:rPr>
              <a:t>Lateral Influence</a:t>
            </a:r>
            <a:endParaRPr lang="en-US" sz="1600">
              <a:solidFill>
                <a:srgbClr val="C06000"/>
              </a:solidFill>
            </a:endParaRPr>
          </a:p>
          <a:p>
            <a:pPr algn="l">
              <a:lnSpc>
                <a:spcPct val="150000"/>
              </a:lnSpc>
              <a:spcBef>
                <a:spcPct val="50000"/>
              </a:spcBef>
              <a:tabLst>
                <a:tab pos="2351088" algn="l"/>
                <a:tab pos="5260975" algn="l"/>
              </a:tabLst>
            </a:pPr>
            <a:r>
              <a:rPr lang="en-US" sz="1600">
                <a:solidFill>
                  <a:srgbClr val="000000"/>
                </a:solidFill>
              </a:rPr>
              <a:t>Rational persuasion 	Rational persuasion 	Rational persuasion</a:t>
            </a:r>
            <a:br>
              <a:rPr lang="en-US" sz="1600">
                <a:solidFill>
                  <a:srgbClr val="000000"/>
                </a:solidFill>
              </a:rPr>
            </a:br>
            <a:r>
              <a:rPr lang="en-US" sz="1600"/>
              <a:t>	</a:t>
            </a:r>
            <a:r>
              <a:rPr lang="en-US" sz="1600">
                <a:solidFill>
                  <a:srgbClr val="000000"/>
                </a:solidFill>
              </a:rPr>
              <a:t>Inspirational appeals 	Consultation</a:t>
            </a:r>
            <a:br>
              <a:rPr lang="en-US" sz="1600">
                <a:solidFill>
                  <a:srgbClr val="000000"/>
                </a:solidFill>
              </a:rPr>
            </a:br>
            <a:r>
              <a:rPr lang="en-US" sz="1600"/>
              <a:t>	</a:t>
            </a:r>
            <a:r>
              <a:rPr lang="en-US" sz="1600">
                <a:solidFill>
                  <a:srgbClr val="000000"/>
                </a:solidFill>
              </a:rPr>
              <a:t>Pressure 	Ingratiation</a:t>
            </a:r>
            <a:br>
              <a:rPr lang="en-US" sz="1600">
                <a:solidFill>
                  <a:srgbClr val="000000"/>
                </a:solidFill>
              </a:rPr>
            </a:br>
            <a:r>
              <a:rPr lang="en-US" sz="1600"/>
              <a:t>	</a:t>
            </a:r>
            <a:r>
              <a:rPr lang="en-US" sz="1600">
                <a:solidFill>
                  <a:srgbClr val="000000"/>
                </a:solidFill>
              </a:rPr>
              <a:t>Consultation 	Exchange</a:t>
            </a:r>
            <a:br>
              <a:rPr lang="en-US" sz="1600">
                <a:solidFill>
                  <a:srgbClr val="000000"/>
                </a:solidFill>
              </a:rPr>
            </a:br>
            <a:r>
              <a:rPr lang="en-US" sz="1600"/>
              <a:t>	</a:t>
            </a:r>
            <a:r>
              <a:rPr lang="en-US" sz="1600">
                <a:solidFill>
                  <a:srgbClr val="000000"/>
                </a:solidFill>
              </a:rPr>
              <a:t>Ingratiation 	Legitimacy</a:t>
            </a:r>
            <a:br>
              <a:rPr lang="en-US" sz="1600">
                <a:solidFill>
                  <a:srgbClr val="000000"/>
                </a:solidFill>
              </a:rPr>
            </a:br>
            <a:r>
              <a:rPr lang="en-US" sz="1600"/>
              <a:t>	</a:t>
            </a:r>
            <a:r>
              <a:rPr lang="en-US" sz="1600">
                <a:solidFill>
                  <a:srgbClr val="000000"/>
                </a:solidFill>
              </a:rPr>
              <a:t>Exchange 	Personal appeals</a:t>
            </a:r>
            <a:br>
              <a:rPr lang="en-US" sz="1600">
                <a:solidFill>
                  <a:srgbClr val="000000"/>
                </a:solidFill>
              </a:rPr>
            </a:br>
            <a:r>
              <a:rPr lang="en-US" sz="1600"/>
              <a:t>	</a:t>
            </a:r>
            <a:r>
              <a:rPr lang="en-US" sz="1600">
                <a:solidFill>
                  <a:srgbClr val="000000"/>
                </a:solidFill>
              </a:rPr>
              <a:t>Legitimacy 	Coalitions</a:t>
            </a:r>
            <a:endParaRPr lang="en-US" sz="1600"/>
          </a:p>
        </p:txBody>
      </p:sp>
      <p:sp>
        <p:nvSpPr>
          <p:cNvPr id="56326" name="Line 5"/>
          <p:cNvSpPr>
            <a:spLocks noChangeShapeType="1"/>
          </p:cNvSpPr>
          <p:nvPr/>
        </p:nvSpPr>
        <p:spPr bwMode="auto">
          <a:xfrm>
            <a:off x="838200" y="2189163"/>
            <a:ext cx="7391400" cy="0"/>
          </a:xfrm>
          <a:prstGeom prst="line">
            <a:avLst/>
          </a:prstGeom>
          <a:noFill/>
          <a:ln w="38100">
            <a:solidFill>
              <a:schemeClr val="bg2"/>
            </a:solidFill>
            <a:round/>
            <a:headEnd/>
            <a:tailEnd/>
          </a:ln>
        </p:spPr>
        <p:txBody>
          <a:bodyPr/>
          <a:lstStyle/>
          <a:p>
            <a:endParaRPr lang="en-US"/>
          </a:p>
        </p:txBody>
      </p:sp>
    </p:spTree>
  </p:cSld>
  <p:clrMapOvr>
    <a:masterClrMapping/>
  </p:clrMapOvr>
  <p:transition>
    <p:cut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Footer Placeholder 4"/>
          <p:cNvSpPr>
            <a:spLocks noGrp="1"/>
          </p:cNvSpPr>
          <p:nvPr>
            <p:ph type="ftr" sz="quarter" idx="10"/>
          </p:nvPr>
        </p:nvSpPr>
        <p:spPr>
          <a:noFill/>
        </p:spPr>
        <p:txBody>
          <a:bodyPr/>
          <a:lstStyle/>
          <a:p>
            <a:r>
              <a:rPr lang="en-US"/>
              <a:t>© 2007 Prentice Hall Inc. All rights reserved.</a:t>
            </a:r>
          </a:p>
        </p:txBody>
      </p:sp>
      <p:sp>
        <p:nvSpPr>
          <p:cNvPr id="535554" name="Rectangle 2"/>
          <p:cNvSpPr>
            <a:spLocks noGrp="1" noChangeArrowheads="1"/>
          </p:cNvSpPr>
          <p:nvPr>
            <p:ph type="title"/>
          </p:nvPr>
        </p:nvSpPr>
        <p:spPr>
          <a:xfrm>
            <a:off x="762000" y="457200"/>
            <a:ext cx="7772400" cy="1066800"/>
          </a:xfrm>
        </p:spPr>
        <p:txBody>
          <a:bodyPr>
            <a:normAutofit fontScale="90000"/>
          </a:bodyPr>
          <a:lstStyle/>
          <a:p>
            <a:pPr eaLnBrk="1" hangingPunct="1">
              <a:defRPr/>
            </a:pPr>
            <a:r>
              <a:rPr lang="en-US" dirty="0" smtClean="0"/>
              <a:t>Factors Influencing the Choice and Effectiveness of Power Tactics</a:t>
            </a:r>
          </a:p>
        </p:txBody>
      </p:sp>
      <p:sp>
        <p:nvSpPr>
          <p:cNvPr id="57348" name="Rectangle 3"/>
          <p:cNvSpPr>
            <a:spLocks noGrp="1" noChangeArrowheads="1"/>
          </p:cNvSpPr>
          <p:nvPr>
            <p:ph type="body" sz="half" idx="1"/>
          </p:nvPr>
        </p:nvSpPr>
        <p:spPr>
          <a:xfrm>
            <a:off x="685800" y="1676400"/>
            <a:ext cx="3810000" cy="4648200"/>
          </a:xfrm>
        </p:spPr>
        <p:txBody>
          <a:bodyPr/>
          <a:lstStyle/>
          <a:p>
            <a:pPr eaLnBrk="1" hangingPunct="1"/>
            <a:r>
              <a:rPr lang="en-US" sz="2000" smtClean="0"/>
              <a:t>Sequencing of tactics</a:t>
            </a:r>
          </a:p>
          <a:p>
            <a:pPr lvl="1" eaLnBrk="1" hangingPunct="1"/>
            <a:r>
              <a:rPr lang="en-US" sz="2000" smtClean="0"/>
              <a:t>Softer to harder tactics work best.</a:t>
            </a:r>
          </a:p>
          <a:p>
            <a:pPr eaLnBrk="1" hangingPunct="1"/>
            <a:r>
              <a:rPr lang="en-US" sz="2000" smtClean="0"/>
              <a:t>Skillful use of a tactic</a:t>
            </a:r>
          </a:p>
          <a:p>
            <a:pPr eaLnBrk="1" hangingPunct="1"/>
            <a:r>
              <a:rPr lang="en-US" sz="2000" smtClean="0"/>
              <a:t>Relative power of the tactic user</a:t>
            </a:r>
          </a:p>
          <a:p>
            <a:pPr lvl="1" eaLnBrk="1" hangingPunct="1"/>
            <a:r>
              <a:rPr lang="en-US" sz="2000" smtClean="0"/>
              <a:t>Some tactics work better when applied downward or upward.</a:t>
            </a:r>
          </a:p>
          <a:p>
            <a:pPr eaLnBrk="1" hangingPunct="1"/>
            <a:r>
              <a:rPr lang="en-US" sz="2000" smtClean="0"/>
              <a:t>The type of request attaching to the tactic</a:t>
            </a:r>
          </a:p>
          <a:p>
            <a:pPr lvl="1" eaLnBrk="1" hangingPunct="1"/>
            <a:r>
              <a:rPr lang="en-US" sz="2000" smtClean="0"/>
              <a:t>Is the request legitimate?</a:t>
            </a:r>
          </a:p>
          <a:p>
            <a:pPr lvl="1" eaLnBrk="1" hangingPunct="1"/>
            <a:endParaRPr lang="en-US" sz="2000" smtClean="0"/>
          </a:p>
        </p:txBody>
      </p:sp>
      <p:sp>
        <p:nvSpPr>
          <p:cNvPr id="57349" name="Rectangle 4"/>
          <p:cNvSpPr>
            <a:spLocks noGrp="1" noChangeArrowheads="1"/>
          </p:cNvSpPr>
          <p:nvPr>
            <p:ph type="body" sz="half" idx="2"/>
          </p:nvPr>
        </p:nvSpPr>
        <p:spPr>
          <a:xfrm>
            <a:off x="4648200" y="1676400"/>
            <a:ext cx="3810000" cy="4648200"/>
          </a:xfrm>
        </p:spPr>
        <p:txBody>
          <a:bodyPr/>
          <a:lstStyle/>
          <a:p>
            <a:pPr eaLnBrk="1" hangingPunct="1"/>
            <a:r>
              <a:rPr lang="en-US" sz="2000" smtClean="0"/>
              <a:t>How the request is perceived</a:t>
            </a:r>
          </a:p>
          <a:p>
            <a:pPr lvl="1" eaLnBrk="1" hangingPunct="1"/>
            <a:r>
              <a:rPr lang="en-US" sz="2000" smtClean="0"/>
              <a:t>Is the request consistent with the target’s values? </a:t>
            </a:r>
          </a:p>
          <a:p>
            <a:pPr eaLnBrk="1" hangingPunct="1"/>
            <a:r>
              <a:rPr lang="en-US" sz="2000" smtClean="0"/>
              <a:t>The culture of the organization</a:t>
            </a:r>
          </a:p>
          <a:p>
            <a:pPr lvl="1" eaLnBrk="1" hangingPunct="1"/>
            <a:r>
              <a:rPr lang="en-US" sz="2000" smtClean="0"/>
              <a:t>Culture affects user’s choice of tactic.</a:t>
            </a:r>
          </a:p>
          <a:p>
            <a:pPr eaLnBrk="1" hangingPunct="1"/>
            <a:r>
              <a:rPr lang="en-US" sz="2000" smtClean="0"/>
              <a:t>Country-specific cultural factors</a:t>
            </a:r>
          </a:p>
          <a:p>
            <a:pPr lvl="1" eaLnBrk="1" hangingPunct="1"/>
            <a:r>
              <a:rPr lang="en-US" sz="2000" smtClean="0"/>
              <a:t>Local values favor certain tactics over others.</a:t>
            </a:r>
          </a:p>
          <a:p>
            <a:pPr eaLnBrk="1" hangingPunct="1"/>
            <a:endParaRPr lang="en-US" sz="2000" smtClean="0"/>
          </a:p>
          <a:p>
            <a:pPr eaLnBrk="1" hangingPunct="1"/>
            <a:endParaRPr lang="en-US" sz="2000" smtClean="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Footer Placeholder 2"/>
          <p:cNvSpPr>
            <a:spLocks noGrp="1"/>
          </p:cNvSpPr>
          <p:nvPr>
            <p:ph type="ftr" sz="quarter" idx="10"/>
          </p:nvPr>
        </p:nvSpPr>
        <p:spPr>
          <a:noFill/>
        </p:spPr>
        <p:txBody>
          <a:bodyPr/>
          <a:lstStyle/>
          <a:p>
            <a:r>
              <a:rPr lang="en-US"/>
              <a:t>© 2007 Prentice Hall Inc. All rights reserved.</a:t>
            </a:r>
          </a:p>
        </p:txBody>
      </p:sp>
      <p:sp>
        <p:nvSpPr>
          <p:cNvPr id="537602" name="Rectangle 2"/>
          <p:cNvSpPr>
            <a:spLocks noGrp="1" noChangeArrowheads="1"/>
          </p:cNvSpPr>
          <p:nvPr>
            <p:ph type="title"/>
          </p:nvPr>
        </p:nvSpPr>
        <p:spPr/>
        <p:txBody>
          <a:bodyPr/>
          <a:lstStyle/>
          <a:p>
            <a:pPr eaLnBrk="1" hangingPunct="1">
              <a:defRPr/>
            </a:pPr>
            <a:r>
              <a:rPr lang="en-US" smtClean="0"/>
              <a:t>Power in Groups: Coalitions</a:t>
            </a:r>
          </a:p>
        </p:txBody>
      </p:sp>
      <p:pic>
        <p:nvPicPr>
          <p:cNvPr id="58372" name="Picture 3" descr="pe01561_"/>
          <p:cNvPicPr>
            <a:picLocks noChangeAspect="1" noChangeArrowheads="1"/>
          </p:cNvPicPr>
          <p:nvPr/>
        </p:nvPicPr>
        <p:blipFill>
          <a:blip r:embed="rId3" cstate="print"/>
          <a:srcRect/>
          <a:stretch>
            <a:fillRect/>
          </a:stretch>
        </p:blipFill>
        <p:spPr bwMode="auto">
          <a:xfrm>
            <a:off x="914400" y="3997325"/>
            <a:ext cx="3276600" cy="2174875"/>
          </a:xfrm>
          <a:prstGeom prst="rect">
            <a:avLst/>
          </a:prstGeom>
          <a:noFill/>
          <a:ln w="9525">
            <a:noFill/>
            <a:miter lim="800000"/>
            <a:headEnd/>
            <a:tailEnd/>
          </a:ln>
        </p:spPr>
      </p:pic>
      <p:sp>
        <p:nvSpPr>
          <p:cNvPr id="537604" name="Text Box 4"/>
          <p:cNvSpPr txBox="1">
            <a:spLocks noChangeArrowheads="1"/>
          </p:cNvSpPr>
          <p:nvPr/>
        </p:nvSpPr>
        <p:spPr bwMode="blackWhite">
          <a:xfrm>
            <a:off x="4648200" y="1447800"/>
            <a:ext cx="3733800" cy="4724400"/>
          </a:xfrm>
          <a:prstGeom prst="rect">
            <a:avLst/>
          </a:prstGeom>
          <a:solidFill>
            <a:srgbClr val="CC6600"/>
          </a:solidFill>
          <a:ln w="12700">
            <a:solidFill>
              <a:schemeClr val="tx1"/>
            </a:solidFill>
            <a:miter lim="800000"/>
            <a:headEnd/>
            <a:tailEnd/>
          </a:ln>
          <a:effectLst>
            <a:outerShdw dist="135003" dir="2471156" algn="ctr" rotWithShape="0">
              <a:srgbClr val="DDDDDD"/>
            </a:outerShdw>
          </a:effectLst>
        </p:spPr>
        <p:txBody>
          <a:bodyPr lIns="182880" rIns="182880" anchor="ctr"/>
          <a:lstStyle/>
          <a:p>
            <a:pPr marL="222250" indent="-222250" algn="l">
              <a:spcBef>
                <a:spcPct val="50000"/>
              </a:spcBef>
              <a:buFontTx/>
              <a:buChar char="•"/>
              <a:defRPr/>
            </a:pPr>
            <a:r>
              <a:rPr lang="en-US" sz="2000">
                <a:solidFill>
                  <a:schemeClr val="bg1"/>
                </a:solidFill>
              </a:rPr>
              <a:t>Seek to maximize their size to attain influence.</a:t>
            </a:r>
          </a:p>
          <a:p>
            <a:pPr marL="222250" indent="-222250" algn="l">
              <a:spcBef>
                <a:spcPct val="50000"/>
              </a:spcBef>
              <a:buFontTx/>
              <a:buChar char="•"/>
              <a:defRPr/>
            </a:pPr>
            <a:r>
              <a:rPr lang="en-US" sz="2000">
                <a:solidFill>
                  <a:schemeClr val="bg1"/>
                </a:solidFill>
              </a:rPr>
              <a:t>Seek a broad and diverse constituency for support of their objectives.</a:t>
            </a:r>
          </a:p>
          <a:p>
            <a:pPr marL="222250" indent="-222250" algn="l">
              <a:spcBef>
                <a:spcPct val="50000"/>
              </a:spcBef>
              <a:buFontTx/>
              <a:buChar char="•"/>
              <a:defRPr/>
            </a:pPr>
            <a:r>
              <a:rPr lang="en-US" sz="2000">
                <a:solidFill>
                  <a:schemeClr val="bg1"/>
                </a:solidFill>
              </a:rPr>
              <a:t>Occur more frequently in organizations with high task and resource interdependencies.</a:t>
            </a:r>
          </a:p>
          <a:p>
            <a:pPr marL="222250" indent="-222250" algn="l">
              <a:spcBef>
                <a:spcPct val="50000"/>
              </a:spcBef>
              <a:buFontTx/>
              <a:buChar char="•"/>
              <a:defRPr/>
            </a:pPr>
            <a:r>
              <a:rPr lang="en-US" sz="2000">
                <a:solidFill>
                  <a:schemeClr val="bg1"/>
                </a:solidFill>
              </a:rPr>
              <a:t>Occur more frequently if tasks are standardized and routine.</a:t>
            </a:r>
          </a:p>
        </p:txBody>
      </p:sp>
      <p:sp>
        <p:nvSpPr>
          <p:cNvPr id="58374" name="Text Box 5"/>
          <p:cNvSpPr txBox="1">
            <a:spLocks noChangeArrowheads="1"/>
          </p:cNvSpPr>
          <p:nvPr/>
        </p:nvSpPr>
        <p:spPr bwMode="auto">
          <a:xfrm>
            <a:off x="914400" y="1371600"/>
            <a:ext cx="3657600" cy="2100263"/>
          </a:xfrm>
          <a:prstGeom prst="rect">
            <a:avLst/>
          </a:prstGeom>
          <a:noFill/>
          <a:ln w="9525">
            <a:noFill/>
            <a:miter lim="800000"/>
            <a:headEnd/>
            <a:tailEnd/>
          </a:ln>
        </p:spPr>
        <p:txBody>
          <a:bodyPr>
            <a:spAutoFit/>
          </a:bodyPr>
          <a:lstStyle/>
          <a:p>
            <a:pPr algn="l">
              <a:spcBef>
                <a:spcPct val="50000"/>
              </a:spcBef>
            </a:pPr>
            <a:r>
              <a:rPr lang="en-US" sz="2400"/>
              <a:t>Coalitions</a:t>
            </a:r>
          </a:p>
          <a:p>
            <a:pPr algn="l">
              <a:spcBef>
                <a:spcPct val="50000"/>
              </a:spcBef>
            </a:pPr>
            <a:r>
              <a:rPr lang="en-US" sz="2400" b="0">
                <a:latin typeface="Tahoma" pitchFamily="34" charset="0"/>
              </a:rPr>
              <a:t>Clusters of individuals who temporarily come together to achieve a specific purpose.</a:t>
            </a:r>
          </a:p>
        </p:txBody>
      </p:sp>
      <p:sp>
        <p:nvSpPr>
          <p:cNvPr id="537606" name="Line 6"/>
          <p:cNvSpPr>
            <a:spLocks noChangeShapeType="1"/>
          </p:cNvSpPr>
          <p:nvPr/>
        </p:nvSpPr>
        <p:spPr bwMode="auto">
          <a:xfrm>
            <a:off x="914400" y="3581400"/>
            <a:ext cx="3276600" cy="0"/>
          </a:xfrm>
          <a:prstGeom prst="line">
            <a:avLst/>
          </a:prstGeom>
          <a:noFill/>
          <a:ln w="38100">
            <a:solidFill>
              <a:srgbClr val="CC6600"/>
            </a:solidFill>
            <a:round/>
            <a:headEnd/>
            <a:tailEnd/>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537604"/>
                                        </p:tgtEl>
                                        <p:attrNameLst>
                                          <p:attrName>style.visibility</p:attrName>
                                        </p:attrNameLst>
                                      </p:cBhvr>
                                      <p:to>
                                        <p:strVal val="visible"/>
                                      </p:to>
                                    </p:set>
                                    <p:animEffect transition="in" filter="box(in)">
                                      <p:cBhvr>
                                        <p:cTn id="7" dur="500"/>
                                        <p:tgtEl>
                                          <p:spTgt spid="537604"/>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499"/>
                                          </p:stCondLst>
                                        </p:cTn>
                                        <p:tgtEl>
                                          <p:spTgt spid="5376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7604" grpId="0" animBg="1" autoUpdateAnimBg="0"/>
      <p:bldP spid="53760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Footer Placeholder 2"/>
          <p:cNvSpPr>
            <a:spLocks noGrp="1"/>
          </p:cNvSpPr>
          <p:nvPr>
            <p:ph type="ftr" sz="quarter" idx="10"/>
          </p:nvPr>
        </p:nvSpPr>
        <p:spPr>
          <a:noFill/>
        </p:spPr>
        <p:txBody>
          <a:bodyPr/>
          <a:lstStyle/>
          <a:p>
            <a:r>
              <a:rPr lang="en-US"/>
              <a:t>© 2007 Prentice Hall Inc. All rights reserved.</a:t>
            </a:r>
          </a:p>
        </p:txBody>
      </p:sp>
      <p:sp>
        <p:nvSpPr>
          <p:cNvPr id="543746" name="Rectangle 2"/>
          <p:cNvSpPr>
            <a:spLocks noGrp="1" noChangeArrowheads="1"/>
          </p:cNvSpPr>
          <p:nvPr>
            <p:ph type="title"/>
          </p:nvPr>
        </p:nvSpPr>
        <p:spPr/>
        <p:txBody>
          <a:bodyPr/>
          <a:lstStyle/>
          <a:p>
            <a:pPr eaLnBrk="1" hangingPunct="1">
              <a:defRPr/>
            </a:pPr>
            <a:r>
              <a:rPr lang="en-US" smtClean="0"/>
              <a:t>Politics: Power in Action</a:t>
            </a:r>
          </a:p>
        </p:txBody>
      </p:sp>
      <p:sp>
        <p:nvSpPr>
          <p:cNvPr id="543747" name="Line 3"/>
          <p:cNvSpPr>
            <a:spLocks noChangeShapeType="1"/>
          </p:cNvSpPr>
          <p:nvPr/>
        </p:nvSpPr>
        <p:spPr bwMode="auto">
          <a:xfrm>
            <a:off x="914400" y="3429000"/>
            <a:ext cx="7315200" cy="0"/>
          </a:xfrm>
          <a:prstGeom prst="line">
            <a:avLst/>
          </a:prstGeom>
          <a:noFill/>
          <a:ln w="38100">
            <a:solidFill>
              <a:srgbClr val="CC6600"/>
            </a:solidFill>
            <a:round/>
            <a:headEnd/>
            <a:tailEnd/>
          </a:ln>
        </p:spPr>
        <p:txBody>
          <a:bodyPr/>
          <a:lstStyle/>
          <a:p>
            <a:endParaRPr lang="en-US"/>
          </a:p>
        </p:txBody>
      </p:sp>
      <p:sp>
        <p:nvSpPr>
          <p:cNvPr id="61445" name="Text Box 4"/>
          <p:cNvSpPr txBox="1">
            <a:spLocks noChangeArrowheads="1"/>
          </p:cNvSpPr>
          <p:nvPr/>
        </p:nvSpPr>
        <p:spPr bwMode="auto">
          <a:xfrm>
            <a:off x="914400" y="1181100"/>
            <a:ext cx="7315200" cy="2100263"/>
          </a:xfrm>
          <a:prstGeom prst="rect">
            <a:avLst/>
          </a:prstGeom>
          <a:noFill/>
          <a:ln w="9525">
            <a:noFill/>
            <a:miter lim="800000"/>
            <a:headEnd/>
            <a:tailEnd/>
          </a:ln>
        </p:spPr>
        <p:txBody>
          <a:bodyPr>
            <a:spAutoFit/>
          </a:bodyPr>
          <a:lstStyle/>
          <a:p>
            <a:pPr algn="l">
              <a:spcBef>
                <a:spcPct val="50000"/>
              </a:spcBef>
            </a:pPr>
            <a:r>
              <a:rPr lang="en-US" sz="2400"/>
              <a:t>Political Behavior</a:t>
            </a:r>
          </a:p>
          <a:p>
            <a:pPr algn="l">
              <a:spcBef>
                <a:spcPct val="50000"/>
              </a:spcBef>
            </a:pPr>
            <a:r>
              <a:rPr lang="en-US" sz="2400" b="0">
                <a:latin typeface="Tahoma" pitchFamily="34" charset="0"/>
              </a:rPr>
              <a:t>Activities that are not required as part of one’s formal role in the organization, but that influence, or attempt to influence, the distribution of advantages or disadvantages within the organization.</a:t>
            </a:r>
          </a:p>
        </p:txBody>
      </p:sp>
      <p:sp>
        <p:nvSpPr>
          <p:cNvPr id="61446" name="Text Box 5"/>
          <p:cNvSpPr txBox="1">
            <a:spLocks noChangeArrowheads="1"/>
          </p:cNvSpPr>
          <p:nvPr/>
        </p:nvSpPr>
        <p:spPr bwMode="auto">
          <a:xfrm>
            <a:off x="914400" y="3643313"/>
            <a:ext cx="5715000" cy="822325"/>
          </a:xfrm>
          <a:prstGeom prst="rect">
            <a:avLst/>
          </a:prstGeom>
          <a:noFill/>
          <a:ln w="9525">
            <a:noFill/>
            <a:miter lim="800000"/>
            <a:headEnd/>
            <a:tailEnd/>
          </a:ln>
        </p:spPr>
        <p:txBody>
          <a:bodyPr>
            <a:spAutoFit/>
          </a:bodyPr>
          <a:lstStyle/>
          <a:p>
            <a:pPr algn="l">
              <a:spcBef>
                <a:spcPct val="50000"/>
              </a:spcBef>
            </a:pPr>
            <a:r>
              <a:rPr lang="en-US" sz="2400"/>
              <a:t>Legitimate Political Behavior</a:t>
            </a:r>
            <a:br>
              <a:rPr lang="en-US" sz="2400"/>
            </a:br>
            <a:r>
              <a:rPr lang="en-US" sz="2400" b="0">
                <a:latin typeface="Tahoma" pitchFamily="34" charset="0"/>
              </a:rPr>
              <a:t>Normal everyday politics.</a:t>
            </a:r>
          </a:p>
        </p:txBody>
      </p:sp>
      <p:sp>
        <p:nvSpPr>
          <p:cNvPr id="61447" name="Text Box 6"/>
          <p:cNvSpPr txBox="1">
            <a:spLocks noChangeArrowheads="1"/>
          </p:cNvSpPr>
          <p:nvPr/>
        </p:nvSpPr>
        <p:spPr bwMode="auto">
          <a:xfrm>
            <a:off x="914400" y="4908550"/>
            <a:ext cx="7315200" cy="1187450"/>
          </a:xfrm>
          <a:prstGeom prst="rect">
            <a:avLst/>
          </a:prstGeom>
          <a:noFill/>
          <a:ln w="9525">
            <a:noFill/>
            <a:miter lim="800000"/>
            <a:headEnd/>
            <a:tailEnd/>
          </a:ln>
        </p:spPr>
        <p:txBody>
          <a:bodyPr>
            <a:spAutoFit/>
          </a:bodyPr>
          <a:lstStyle/>
          <a:p>
            <a:pPr algn="l">
              <a:spcBef>
                <a:spcPct val="50000"/>
              </a:spcBef>
            </a:pPr>
            <a:r>
              <a:rPr lang="en-US" sz="2400"/>
              <a:t>Illegitimate Political Behavior</a:t>
            </a:r>
            <a:br>
              <a:rPr lang="en-US" sz="2400"/>
            </a:br>
            <a:r>
              <a:rPr lang="en-US" sz="2400" b="0">
                <a:latin typeface="Tahoma" pitchFamily="34" charset="0"/>
              </a:rPr>
              <a:t>Extreme political behavior that violates the implied rules of the game.</a:t>
            </a:r>
          </a:p>
        </p:txBody>
      </p:sp>
      <p:sp>
        <p:nvSpPr>
          <p:cNvPr id="543751" name="Line 7"/>
          <p:cNvSpPr>
            <a:spLocks noChangeShapeType="1"/>
          </p:cNvSpPr>
          <p:nvPr/>
        </p:nvSpPr>
        <p:spPr bwMode="auto">
          <a:xfrm>
            <a:off x="914400" y="4724400"/>
            <a:ext cx="7315200" cy="0"/>
          </a:xfrm>
          <a:prstGeom prst="line">
            <a:avLst/>
          </a:prstGeom>
          <a:noFill/>
          <a:ln w="38100">
            <a:solidFill>
              <a:srgbClr val="CC6600"/>
            </a:solidFill>
            <a:round/>
            <a:headEnd/>
            <a:tailEnd/>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543747"/>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5437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3747" grpId="0" animBg="1"/>
      <p:bldP spid="54375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Footer Placeholder 2"/>
          <p:cNvSpPr>
            <a:spLocks noGrp="1"/>
          </p:cNvSpPr>
          <p:nvPr>
            <p:ph type="ftr" sz="quarter" idx="10"/>
          </p:nvPr>
        </p:nvSpPr>
        <p:spPr>
          <a:noFill/>
        </p:spPr>
        <p:txBody>
          <a:bodyPr/>
          <a:lstStyle/>
          <a:p>
            <a:r>
              <a:rPr lang="en-US"/>
              <a:t>© 2007 Prentice Hall Inc. All rights reserved.</a:t>
            </a:r>
          </a:p>
        </p:txBody>
      </p:sp>
      <p:sp>
        <p:nvSpPr>
          <p:cNvPr id="545794" name="Rectangle 2"/>
          <p:cNvSpPr>
            <a:spLocks noGrp="1" noChangeArrowheads="1"/>
          </p:cNvSpPr>
          <p:nvPr>
            <p:ph type="title"/>
          </p:nvPr>
        </p:nvSpPr>
        <p:spPr/>
        <p:txBody>
          <a:bodyPr>
            <a:normAutofit fontScale="90000"/>
          </a:bodyPr>
          <a:lstStyle/>
          <a:p>
            <a:pPr eaLnBrk="1" hangingPunct="1">
              <a:defRPr/>
            </a:pPr>
            <a:r>
              <a:rPr lang="en-US" smtClean="0"/>
              <a:t>Politics Is in the Eye of the Beholder</a:t>
            </a:r>
          </a:p>
        </p:txBody>
      </p:sp>
      <p:sp>
        <p:nvSpPr>
          <p:cNvPr id="545795" name="Text Box 3"/>
          <p:cNvSpPr txBox="1">
            <a:spLocks noChangeArrowheads="1"/>
          </p:cNvSpPr>
          <p:nvPr/>
        </p:nvSpPr>
        <p:spPr bwMode="blackWhite">
          <a:xfrm>
            <a:off x="7162800" y="6096000"/>
            <a:ext cx="1447800" cy="247650"/>
          </a:xfrm>
          <a:prstGeom prst="rect">
            <a:avLst/>
          </a:prstGeom>
          <a:solidFill>
            <a:srgbClr val="CC6600"/>
          </a:solidFill>
          <a:ln w="3175" algn="ctr">
            <a:solidFill>
              <a:schemeClr val="tx1"/>
            </a:solidFill>
            <a:miter lim="800000"/>
            <a:headEnd/>
            <a:tailEnd/>
          </a:ln>
          <a:effectLst>
            <a:outerShdw dist="107763" dir="2700000" algn="ctr" rotWithShape="0">
              <a:srgbClr val="B2B2B2">
                <a:alpha val="50000"/>
              </a:srgbClr>
            </a:outerShdw>
          </a:effectLst>
        </p:spPr>
        <p:txBody>
          <a:bodyPr anchor="ctr" anchorCtr="1">
            <a:spAutoFit/>
          </a:bodyPr>
          <a:lstStyle/>
          <a:p>
            <a:pPr>
              <a:spcBef>
                <a:spcPct val="50000"/>
              </a:spcBef>
              <a:defRPr/>
            </a:pPr>
            <a:r>
              <a:rPr lang="en-US">
                <a:solidFill>
                  <a:schemeClr val="bg1"/>
                </a:solidFill>
              </a:rPr>
              <a:t>E X H I B I T  13</a:t>
            </a:r>
            <a:r>
              <a:rPr lang="en-US">
                <a:solidFill>
                  <a:schemeClr val="bg1"/>
                </a:solidFill>
                <a:cs typeface="Arial" pitchFamily="34" charset="0"/>
              </a:rPr>
              <a:t>–3</a:t>
            </a:r>
            <a:endParaRPr lang="en-US">
              <a:solidFill>
                <a:schemeClr val="bg1"/>
              </a:solidFill>
            </a:endParaRPr>
          </a:p>
        </p:txBody>
      </p:sp>
      <p:sp>
        <p:nvSpPr>
          <p:cNvPr id="62469" name="Rectangle 4"/>
          <p:cNvSpPr>
            <a:spLocks noChangeArrowheads="1"/>
          </p:cNvSpPr>
          <p:nvPr/>
        </p:nvSpPr>
        <p:spPr bwMode="auto">
          <a:xfrm>
            <a:off x="947738" y="1219200"/>
            <a:ext cx="7239000" cy="5159375"/>
          </a:xfrm>
          <a:prstGeom prst="rect">
            <a:avLst/>
          </a:prstGeom>
          <a:noFill/>
          <a:ln w="9525">
            <a:noFill/>
            <a:miter lim="800000"/>
            <a:headEnd/>
            <a:tailEnd/>
          </a:ln>
        </p:spPr>
        <p:txBody>
          <a:bodyPr>
            <a:spAutoFit/>
          </a:bodyPr>
          <a:lstStyle/>
          <a:p>
            <a:pPr algn="l">
              <a:spcBef>
                <a:spcPct val="30000"/>
              </a:spcBef>
              <a:tabLst>
                <a:tab pos="2517775" algn="ctr"/>
                <a:tab pos="3205163" algn="l"/>
              </a:tabLst>
            </a:pPr>
            <a:r>
              <a:rPr lang="en-US" sz="2000">
                <a:solidFill>
                  <a:srgbClr val="000000"/>
                </a:solidFill>
                <a:latin typeface="Frutiger" charset="0"/>
              </a:rPr>
              <a:t>“</a:t>
            </a:r>
            <a:r>
              <a:rPr lang="en-US" sz="2000" u="sng">
                <a:solidFill>
                  <a:srgbClr val="000000"/>
                </a:solidFill>
                <a:latin typeface="Frutiger" charset="0"/>
              </a:rPr>
              <a:t>Political” Label 	                 “Effective Management” Label</a:t>
            </a:r>
            <a:r>
              <a:rPr lang="en-US" sz="1600">
                <a:solidFill>
                  <a:srgbClr val="000000"/>
                </a:solidFill>
                <a:latin typeface="Frutiger" charset="0"/>
              </a:rPr>
              <a:t> </a:t>
            </a:r>
          </a:p>
          <a:p>
            <a:pPr algn="l">
              <a:spcBef>
                <a:spcPct val="30000"/>
              </a:spcBef>
              <a:tabLst>
                <a:tab pos="2517775" algn="ctr"/>
                <a:tab pos="3205163" algn="l"/>
              </a:tabLst>
            </a:pPr>
            <a:r>
              <a:rPr lang="en-US" sz="1600">
                <a:solidFill>
                  <a:srgbClr val="000000"/>
                </a:solidFill>
                <a:latin typeface="Frutiger" charset="0"/>
              </a:rPr>
              <a:t>1. Blaming others 	vs. 	Fixing responsibility</a:t>
            </a:r>
          </a:p>
          <a:p>
            <a:pPr algn="l">
              <a:spcBef>
                <a:spcPct val="30000"/>
              </a:spcBef>
              <a:tabLst>
                <a:tab pos="2517775" algn="ctr"/>
                <a:tab pos="3205163" algn="l"/>
              </a:tabLst>
            </a:pPr>
            <a:r>
              <a:rPr lang="en-US" sz="1600">
                <a:solidFill>
                  <a:srgbClr val="000000"/>
                </a:solidFill>
                <a:latin typeface="Frutiger" charset="0"/>
              </a:rPr>
              <a:t>2. “Kissing up” 	vs. 	Developing working relationships</a:t>
            </a:r>
          </a:p>
          <a:p>
            <a:pPr algn="l">
              <a:spcBef>
                <a:spcPct val="30000"/>
              </a:spcBef>
              <a:tabLst>
                <a:tab pos="2517775" algn="ctr"/>
                <a:tab pos="3205163" algn="l"/>
              </a:tabLst>
            </a:pPr>
            <a:r>
              <a:rPr lang="en-US" sz="1600">
                <a:solidFill>
                  <a:srgbClr val="000000"/>
                </a:solidFill>
                <a:latin typeface="Frutiger" charset="0"/>
              </a:rPr>
              <a:t>3. Apple polishing 	vs. 	Demonstrating loyalty </a:t>
            </a:r>
          </a:p>
          <a:p>
            <a:pPr algn="l">
              <a:spcBef>
                <a:spcPct val="30000"/>
              </a:spcBef>
              <a:tabLst>
                <a:tab pos="2517775" algn="ctr"/>
                <a:tab pos="3205163" algn="l"/>
              </a:tabLst>
            </a:pPr>
            <a:r>
              <a:rPr lang="en-US" sz="1600">
                <a:solidFill>
                  <a:srgbClr val="000000"/>
                </a:solidFill>
                <a:latin typeface="Frutiger" charset="0"/>
              </a:rPr>
              <a:t>4. Passing the buck 	vs. 	Delegating authority </a:t>
            </a:r>
          </a:p>
          <a:p>
            <a:pPr algn="l">
              <a:spcBef>
                <a:spcPct val="30000"/>
              </a:spcBef>
              <a:tabLst>
                <a:tab pos="2517775" algn="ctr"/>
                <a:tab pos="3205163" algn="l"/>
              </a:tabLst>
            </a:pPr>
            <a:r>
              <a:rPr lang="en-US" sz="1600">
                <a:solidFill>
                  <a:srgbClr val="000000"/>
                </a:solidFill>
                <a:latin typeface="Frutiger" charset="0"/>
              </a:rPr>
              <a:t>5. Covering your rear 	vs. 	Documenting decisions </a:t>
            </a:r>
          </a:p>
          <a:p>
            <a:pPr algn="l">
              <a:spcBef>
                <a:spcPct val="30000"/>
              </a:spcBef>
              <a:tabLst>
                <a:tab pos="2517775" algn="ctr"/>
                <a:tab pos="3205163" algn="l"/>
              </a:tabLst>
            </a:pPr>
            <a:r>
              <a:rPr lang="en-US" sz="1600">
                <a:solidFill>
                  <a:srgbClr val="000000"/>
                </a:solidFill>
                <a:latin typeface="Frutiger" charset="0"/>
              </a:rPr>
              <a:t>6. Creating conflict 	vs. 	Encouraging change and innovation</a:t>
            </a:r>
          </a:p>
          <a:p>
            <a:pPr algn="l">
              <a:spcBef>
                <a:spcPct val="30000"/>
              </a:spcBef>
              <a:tabLst>
                <a:tab pos="2517775" algn="ctr"/>
                <a:tab pos="3205163" algn="l"/>
              </a:tabLst>
            </a:pPr>
            <a:r>
              <a:rPr lang="en-US" sz="1600">
                <a:solidFill>
                  <a:srgbClr val="000000"/>
                </a:solidFill>
                <a:latin typeface="Frutiger" charset="0"/>
              </a:rPr>
              <a:t>7. Forming coalitions 	vs. 	Facilitating teamwork </a:t>
            </a:r>
          </a:p>
          <a:p>
            <a:pPr algn="l">
              <a:spcBef>
                <a:spcPct val="30000"/>
              </a:spcBef>
              <a:tabLst>
                <a:tab pos="2517775" algn="ctr"/>
                <a:tab pos="3205163" algn="l"/>
              </a:tabLst>
            </a:pPr>
            <a:r>
              <a:rPr lang="en-US" sz="1600">
                <a:solidFill>
                  <a:srgbClr val="000000"/>
                </a:solidFill>
                <a:latin typeface="Frutiger" charset="0"/>
              </a:rPr>
              <a:t>8. Whistle blowing 	vs. 	Improving efficiency </a:t>
            </a:r>
          </a:p>
          <a:p>
            <a:pPr algn="l">
              <a:spcBef>
                <a:spcPct val="30000"/>
              </a:spcBef>
              <a:tabLst>
                <a:tab pos="2517775" algn="ctr"/>
                <a:tab pos="3205163" algn="l"/>
              </a:tabLst>
            </a:pPr>
            <a:r>
              <a:rPr lang="en-US" sz="1600">
                <a:solidFill>
                  <a:srgbClr val="000000"/>
                </a:solidFill>
                <a:latin typeface="Frutiger" charset="0"/>
              </a:rPr>
              <a:t>9. Scheming 	vs. 	Planning ahead </a:t>
            </a:r>
          </a:p>
          <a:p>
            <a:pPr algn="l">
              <a:spcBef>
                <a:spcPct val="30000"/>
              </a:spcBef>
              <a:tabLst>
                <a:tab pos="2517775" algn="ctr"/>
                <a:tab pos="3205163" algn="l"/>
              </a:tabLst>
            </a:pPr>
            <a:r>
              <a:rPr lang="en-US" sz="1600">
                <a:solidFill>
                  <a:srgbClr val="000000"/>
                </a:solidFill>
                <a:latin typeface="Frutiger" charset="0"/>
              </a:rPr>
              <a:t>10. Overachieving 	vs. 	Competent and capable </a:t>
            </a:r>
          </a:p>
          <a:p>
            <a:pPr algn="l">
              <a:spcBef>
                <a:spcPct val="30000"/>
              </a:spcBef>
              <a:tabLst>
                <a:tab pos="2517775" algn="ctr"/>
                <a:tab pos="3205163" algn="l"/>
              </a:tabLst>
            </a:pPr>
            <a:r>
              <a:rPr lang="en-US" sz="1600">
                <a:solidFill>
                  <a:srgbClr val="000000"/>
                </a:solidFill>
                <a:latin typeface="Frutiger" charset="0"/>
              </a:rPr>
              <a:t>11. Ambitious 	vs. 	Career-minded </a:t>
            </a:r>
          </a:p>
          <a:p>
            <a:pPr algn="l">
              <a:spcBef>
                <a:spcPct val="30000"/>
              </a:spcBef>
              <a:tabLst>
                <a:tab pos="2517775" algn="ctr"/>
                <a:tab pos="3205163" algn="l"/>
              </a:tabLst>
            </a:pPr>
            <a:r>
              <a:rPr lang="en-US" sz="1600">
                <a:solidFill>
                  <a:srgbClr val="000000"/>
                </a:solidFill>
                <a:latin typeface="Frutiger" charset="0"/>
              </a:rPr>
              <a:t>12. Opportunistic 	vs. 	Astute </a:t>
            </a:r>
          </a:p>
          <a:p>
            <a:pPr algn="l">
              <a:spcBef>
                <a:spcPct val="30000"/>
              </a:spcBef>
              <a:tabLst>
                <a:tab pos="2517775" algn="ctr"/>
                <a:tab pos="3205163" algn="l"/>
              </a:tabLst>
            </a:pPr>
            <a:r>
              <a:rPr lang="en-US" sz="1600">
                <a:solidFill>
                  <a:srgbClr val="000000"/>
                </a:solidFill>
                <a:latin typeface="Frutiger" charset="0"/>
              </a:rPr>
              <a:t>13. Cunning 	vs. 	Practical-minded </a:t>
            </a:r>
          </a:p>
          <a:p>
            <a:pPr algn="l">
              <a:spcBef>
                <a:spcPct val="30000"/>
              </a:spcBef>
              <a:tabLst>
                <a:tab pos="2517775" algn="ctr"/>
                <a:tab pos="3205163" algn="l"/>
              </a:tabLst>
            </a:pPr>
            <a:r>
              <a:rPr lang="en-US" sz="1600">
                <a:solidFill>
                  <a:srgbClr val="000000"/>
                </a:solidFill>
                <a:latin typeface="Frutiger" charset="0"/>
              </a:rPr>
              <a:t>14. Arrogant 	vs. 	Confident </a:t>
            </a:r>
          </a:p>
          <a:p>
            <a:pPr algn="l">
              <a:spcBef>
                <a:spcPct val="30000"/>
              </a:spcBef>
              <a:tabLst>
                <a:tab pos="2517775" algn="ctr"/>
                <a:tab pos="3205163" algn="l"/>
              </a:tabLst>
            </a:pPr>
            <a:r>
              <a:rPr lang="en-US" sz="1600">
                <a:solidFill>
                  <a:srgbClr val="000000"/>
                </a:solidFill>
                <a:latin typeface="Frutiger" charset="0"/>
              </a:rPr>
              <a:t>15. Perfectionist 	vs. 	Attentive to detail </a:t>
            </a:r>
            <a:endParaRPr lang="en-US" sz="1600">
              <a:latin typeface="Frutiger" charset="0"/>
            </a:endParaRPr>
          </a:p>
        </p:txBody>
      </p:sp>
      <p:sp>
        <p:nvSpPr>
          <p:cNvPr id="62470" name="Rectangle 5"/>
          <p:cNvSpPr>
            <a:spLocks noChangeArrowheads="1"/>
          </p:cNvSpPr>
          <p:nvPr/>
        </p:nvSpPr>
        <p:spPr bwMode="auto">
          <a:xfrm>
            <a:off x="6629400" y="4953000"/>
            <a:ext cx="2209800" cy="1047750"/>
          </a:xfrm>
          <a:prstGeom prst="rect">
            <a:avLst/>
          </a:prstGeom>
          <a:noFill/>
          <a:ln w="9525">
            <a:noFill/>
            <a:miter lim="800000"/>
            <a:headEnd/>
            <a:tailEnd/>
          </a:ln>
        </p:spPr>
        <p:txBody>
          <a:bodyPr>
            <a:spAutoFit/>
          </a:bodyPr>
          <a:lstStyle/>
          <a:p>
            <a:pPr algn="l"/>
            <a:r>
              <a:rPr lang="en-US" sz="900" b="0" i="1"/>
              <a:t>Source: </a:t>
            </a:r>
            <a:r>
              <a:rPr lang="en-US" sz="900" b="0"/>
              <a:t>Based on T. C. Krell, M. E. Mendenhall, and J. Sendry, “Doing Research in the Conceptual Morass of Organizational Politics,” paper presented at the Western Academy of Management Conference, Hollywood, CA, April 1987.</a:t>
            </a:r>
          </a:p>
        </p:txBody>
      </p:sp>
    </p:spTree>
  </p:cSld>
  <p:clrMapOvr>
    <a:masterClrMapping/>
  </p:clrMapOvr>
  <p:transition>
    <p:cut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Footer Placeholder 2"/>
          <p:cNvSpPr>
            <a:spLocks noGrp="1"/>
          </p:cNvSpPr>
          <p:nvPr>
            <p:ph type="ftr" sz="quarter" idx="10"/>
          </p:nvPr>
        </p:nvSpPr>
        <p:spPr>
          <a:noFill/>
        </p:spPr>
        <p:txBody>
          <a:bodyPr/>
          <a:lstStyle/>
          <a:p>
            <a:r>
              <a:rPr lang="en-US"/>
              <a:t>© 2007 Prentice Hall Inc. All rights reserved.</a:t>
            </a:r>
          </a:p>
        </p:txBody>
      </p:sp>
      <p:graphicFrame>
        <p:nvGraphicFramePr>
          <p:cNvPr id="2050" name="Object 2"/>
          <p:cNvGraphicFramePr>
            <a:graphicFrameLocks noChangeAspect="1"/>
          </p:cNvGraphicFramePr>
          <p:nvPr/>
        </p:nvGraphicFramePr>
        <p:xfrm>
          <a:off x="581025" y="1219200"/>
          <a:ext cx="8029575" cy="4557713"/>
        </p:xfrm>
        <a:graphic>
          <a:graphicData uri="http://schemas.openxmlformats.org/presentationml/2006/ole">
            <p:oleObj spid="_x0000_s1026" name="Photo Editor Photo" r:id="rId4" imgW="8287907" imgH="4704762" progId="">
              <p:embed/>
            </p:oleObj>
          </a:graphicData>
        </a:graphic>
      </p:graphicFrame>
      <p:sp>
        <p:nvSpPr>
          <p:cNvPr id="547843" name="Rectangle 3"/>
          <p:cNvSpPr>
            <a:spLocks noGrp="1" noChangeArrowheads="1"/>
          </p:cNvSpPr>
          <p:nvPr>
            <p:ph type="title"/>
          </p:nvPr>
        </p:nvSpPr>
        <p:spPr>
          <a:xfrm>
            <a:off x="5105400" y="609600"/>
            <a:ext cx="3276600" cy="1066800"/>
          </a:xfrm>
        </p:spPr>
        <p:txBody>
          <a:bodyPr lIns="91440"/>
          <a:lstStyle/>
          <a:p>
            <a:pPr algn="ctr" eaLnBrk="1" hangingPunct="1">
              <a:defRPr/>
            </a:pPr>
            <a:r>
              <a:rPr lang="en-US" sz="2400" smtClean="0"/>
              <a:t>Factors That Influence Political Behaviors</a:t>
            </a:r>
          </a:p>
        </p:txBody>
      </p:sp>
      <p:sp>
        <p:nvSpPr>
          <p:cNvPr id="547844" name="Text Box 4"/>
          <p:cNvSpPr txBox="1">
            <a:spLocks noChangeArrowheads="1"/>
          </p:cNvSpPr>
          <p:nvPr/>
        </p:nvSpPr>
        <p:spPr bwMode="blackWhite">
          <a:xfrm>
            <a:off x="7162800" y="6096000"/>
            <a:ext cx="1447800" cy="247650"/>
          </a:xfrm>
          <a:prstGeom prst="rect">
            <a:avLst/>
          </a:prstGeom>
          <a:solidFill>
            <a:srgbClr val="CC6600"/>
          </a:solidFill>
          <a:ln w="3175" algn="ctr">
            <a:solidFill>
              <a:schemeClr val="tx1"/>
            </a:solidFill>
            <a:miter lim="800000"/>
            <a:headEnd/>
            <a:tailEnd/>
          </a:ln>
          <a:effectLst>
            <a:outerShdw dist="107763" dir="2700000" algn="ctr" rotWithShape="0">
              <a:srgbClr val="B2B2B2">
                <a:alpha val="50000"/>
              </a:srgbClr>
            </a:outerShdw>
          </a:effectLst>
        </p:spPr>
        <p:txBody>
          <a:bodyPr anchor="ctr" anchorCtr="1">
            <a:spAutoFit/>
          </a:bodyPr>
          <a:lstStyle/>
          <a:p>
            <a:pPr>
              <a:spcBef>
                <a:spcPct val="50000"/>
              </a:spcBef>
              <a:defRPr/>
            </a:pPr>
            <a:r>
              <a:rPr lang="en-US">
                <a:solidFill>
                  <a:schemeClr val="bg1"/>
                </a:solidFill>
              </a:rPr>
              <a:t>E X H I B I T  14-4</a:t>
            </a:r>
          </a:p>
        </p:txBody>
      </p:sp>
    </p:spTree>
  </p:cSld>
  <p:clrMapOvr>
    <a:masterClrMapping/>
  </p:clrMapOvr>
  <p:transition>
    <p:cut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Footer Placeholder 2"/>
          <p:cNvSpPr>
            <a:spLocks noGrp="1"/>
          </p:cNvSpPr>
          <p:nvPr>
            <p:ph type="ftr" sz="quarter" idx="10"/>
          </p:nvPr>
        </p:nvSpPr>
        <p:spPr>
          <a:noFill/>
        </p:spPr>
        <p:txBody>
          <a:bodyPr/>
          <a:lstStyle/>
          <a:p>
            <a:r>
              <a:rPr lang="en-US"/>
              <a:t>© 2007 Prentice Hall Inc. All rights reserved.</a:t>
            </a:r>
          </a:p>
        </p:txBody>
      </p:sp>
      <p:graphicFrame>
        <p:nvGraphicFramePr>
          <p:cNvPr id="3074" name="Object 2"/>
          <p:cNvGraphicFramePr>
            <a:graphicFrameLocks noChangeAspect="1"/>
          </p:cNvGraphicFramePr>
          <p:nvPr/>
        </p:nvGraphicFramePr>
        <p:xfrm>
          <a:off x="2143125" y="923925"/>
          <a:ext cx="5087938" cy="5248275"/>
        </p:xfrm>
        <a:graphic>
          <a:graphicData uri="http://schemas.openxmlformats.org/presentationml/2006/ole">
            <p:oleObj spid="_x0000_s2050" name="Photo Editor Photo" r:id="rId4" imgW="4858428" imgH="5009524" progId="">
              <p:embed/>
            </p:oleObj>
          </a:graphicData>
        </a:graphic>
      </p:graphicFrame>
      <p:sp>
        <p:nvSpPr>
          <p:cNvPr id="549891" name="Rectangle 3"/>
          <p:cNvSpPr>
            <a:spLocks noGrp="1" noChangeArrowheads="1"/>
          </p:cNvSpPr>
          <p:nvPr>
            <p:ph type="title"/>
          </p:nvPr>
        </p:nvSpPr>
        <p:spPr>
          <a:xfrm>
            <a:off x="609600" y="381000"/>
            <a:ext cx="3200400" cy="1143000"/>
          </a:xfrm>
        </p:spPr>
        <p:txBody>
          <a:bodyPr lIns="91440"/>
          <a:lstStyle/>
          <a:p>
            <a:pPr algn="ctr" eaLnBrk="1" hangingPunct="1">
              <a:defRPr/>
            </a:pPr>
            <a:r>
              <a:rPr lang="en-US" sz="2000" smtClean="0"/>
              <a:t>Employee Responses to Organizational Politics</a:t>
            </a:r>
          </a:p>
        </p:txBody>
      </p:sp>
      <p:sp>
        <p:nvSpPr>
          <p:cNvPr id="549892" name="Text Box 4"/>
          <p:cNvSpPr txBox="1">
            <a:spLocks noChangeArrowheads="1"/>
          </p:cNvSpPr>
          <p:nvPr/>
        </p:nvSpPr>
        <p:spPr bwMode="blackWhite">
          <a:xfrm>
            <a:off x="762000" y="6096000"/>
            <a:ext cx="1447800" cy="247650"/>
          </a:xfrm>
          <a:prstGeom prst="rect">
            <a:avLst/>
          </a:prstGeom>
          <a:solidFill>
            <a:srgbClr val="CC6600"/>
          </a:solidFill>
          <a:ln w="3175" algn="ctr">
            <a:solidFill>
              <a:schemeClr val="tx1"/>
            </a:solidFill>
            <a:miter lim="800000"/>
            <a:headEnd/>
            <a:tailEnd/>
          </a:ln>
          <a:effectLst>
            <a:outerShdw dist="107763" dir="2700000" algn="ctr" rotWithShape="0">
              <a:srgbClr val="B2B2B2">
                <a:alpha val="50000"/>
              </a:srgbClr>
            </a:outerShdw>
          </a:effectLst>
        </p:spPr>
        <p:txBody>
          <a:bodyPr anchor="ctr" anchorCtr="1">
            <a:spAutoFit/>
          </a:bodyPr>
          <a:lstStyle/>
          <a:p>
            <a:pPr>
              <a:spcBef>
                <a:spcPct val="50000"/>
              </a:spcBef>
              <a:defRPr/>
            </a:pPr>
            <a:r>
              <a:rPr lang="en-US">
                <a:solidFill>
                  <a:schemeClr val="bg1"/>
                </a:solidFill>
              </a:rPr>
              <a:t>E X H I B I T  14-5</a:t>
            </a:r>
          </a:p>
        </p:txBody>
      </p:sp>
    </p:spTree>
  </p:cSld>
  <p:clrMapOvr>
    <a:masterClrMapping/>
  </p:clrMapOvr>
  <p:transition>
    <p:cut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Footer Placeholder 2"/>
          <p:cNvSpPr>
            <a:spLocks noGrp="1"/>
          </p:cNvSpPr>
          <p:nvPr>
            <p:ph type="ftr" sz="quarter" idx="10"/>
          </p:nvPr>
        </p:nvSpPr>
        <p:spPr>
          <a:noFill/>
        </p:spPr>
        <p:txBody>
          <a:bodyPr/>
          <a:lstStyle/>
          <a:p>
            <a:r>
              <a:rPr lang="en-US"/>
              <a:t>© 2007 Prentice Hall Inc. All rights reserved.</a:t>
            </a:r>
          </a:p>
        </p:txBody>
      </p:sp>
      <p:sp>
        <p:nvSpPr>
          <p:cNvPr id="551938" name="Rectangle 2"/>
          <p:cNvSpPr>
            <a:spLocks noGrp="1" noChangeArrowheads="1"/>
          </p:cNvSpPr>
          <p:nvPr>
            <p:ph type="title"/>
          </p:nvPr>
        </p:nvSpPr>
        <p:spPr>
          <a:xfrm>
            <a:off x="5791200" y="381000"/>
            <a:ext cx="2667000" cy="1219200"/>
          </a:xfrm>
        </p:spPr>
        <p:txBody>
          <a:bodyPr lIns="91440">
            <a:normAutofit fontScale="90000"/>
          </a:bodyPr>
          <a:lstStyle/>
          <a:p>
            <a:pPr algn="ctr" eaLnBrk="1" hangingPunct="1">
              <a:defRPr/>
            </a:pPr>
            <a:r>
              <a:rPr lang="en-US" smtClean="0"/>
              <a:t>Defensive Behaviors</a:t>
            </a:r>
          </a:p>
        </p:txBody>
      </p:sp>
      <p:sp>
        <p:nvSpPr>
          <p:cNvPr id="551939" name="Text Box 3"/>
          <p:cNvSpPr txBox="1">
            <a:spLocks noChangeArrowheads="1"/>
          </p:cNvSpPr>
          <p:nvPr/>
        </p:nvSpPr>
        <p:spPr bwMode="blackWhite">
          <a:xfrm>
            <a:off x="609600" y="838200"/>
            <a:ext cx="2819400" cy="3048000"/>
          </a:xfrm>
          <a:prstGeom prst="rect">
            <a:avLst/>
          </a:prstGeom>
          <a:solidFill>
            <a:srgbClr val="CC9900"/>
          </a:solidFill>
          <a:ln w="12700">
            <a:solidFill>
              <a:schemeClr val="tx1"/>
            </a:solidFill>
            <a:miter lim="800000"/>
            <a:headEnd/>
            <a:tailEnd/>
          </a:ln>
          <a:effectLst>
            <a:outerShdw dist="135003" dir="2471156" algn="ctr" rotWithShape="0">
              <a:srgbClr val="DDDDDD"/>
            </a:outerShdw>
          </a:effectLst>
        </p:spPr>
        <p:txBody>
          <a:bodyPr lIns="182880" rIns="182880" anchor="ctr"/>
          <a:lstStyle/>
          <a:p>
            <a:pPr marL="222250" indent="-222250" algn="l">
              <a:spcBef>
                <a:spcPct val="50000"/>
              </a:spcBef>
              <a:defRPr/>
            </a:pPr>
            <a:r>
              <a:rPr lang="en-US" sz="2400">
                <a:solidFill>
                  <a:srgbClr val="FFFFCC"/>
                </a:solidFill>
              </a:rPr>
              <a:t>Avoiding Action</a:t>
            </a:r>
            <a:r>
              <a:rPr lang="en-US" sz="2000">
                <a:solidFill>
                  <a:srgbClr val="FFFFCC"/>
                </a:solidFill>
              </a:rPr>
              <a:t>:</a:t>
            </a:r>
          </a:p>
          <a:p>
            <a:pPr marL="222250" indent="-222250" algn="l">
              <a:spcBef>
                <a:spcPct val="50000"/>
              </a:spcBef>
              <a:buFontTx/>
              <a:buChar char="•"/>
              <a:defRPr/>
            </a:pPr>
            <a:r>
              <a:rPr lang="en-US" sz="2000">
                <a:solidFill>
                  <a:schemeClr val="bg1"/>
                </a:solidFill>
              </a:rPr>
              <a:t>Overconforming</a:t>
            </a:r>
          </a:p>
          <a:p>
            <a:pPr marL="222250" indent="-222250" algn="l">
              <a:spcBef>
                <a:spcPct val="50000"/>
              </a:spcBef>
              <a:buFontTx/>
              <a:buChar char="•"/>
              <a:defRPr/>
            </a:pPr>
            <a:r>
              <a:rPr lang="en-US" sz="2000">
                <a:solidFill>
                  <a:schemeClr val="bg1"/>
                </a:solidFill>
              </a:rPr>
              <a:t>Buck passing</a:t>
            </a:r>
          </a:p>
          <a:p>
            <a:pPr marL="222250" indent="-222250" algn="l">
              <a:spcBef>
                <a:spcPct val="50000"/>
              </a:spcBef>
              <a:buFontTx/>
              <a:buChar char="•"/>
              <a:defRPr/>
            </a:pPr>
            <a:r>
              <a:rPr lang="en-US" sz="2000">
                <a:solidFill>
                  <a:schemeClr val="bg1"/>
                </a:solidFill>
              </a:rPr>
              <a:t>Playing dumb</a:t>
            </a:r>
          </a:p>
          <a:p>
            <a:pPr marL="222250" indent="-222250" algn="l">
              <a:spcBef>
                <a:spcPct val="50000"/>
              </a:spcBef>
              <a:buFontTx/>
              <a:buChar char="•"/>
              <a:defRPr/>
            </a:pPr>
            <a:r>
              <a:rPr lang="en-US" sz="2000">
                <a:solidFill>
                  <a:schemeClr val="bg1"/>
                </a:solidFill>
              </a:rPr>
              <a:t>Stretching</a:t>
            </a:r>
          </a:p>
          <a:p>
            <a:pPr marL="222250" indent="-222250" algn="l">
              <a:spcBef>
                <a:spcPct val="50000"/>
              </a:spcBef>
              <a:buFontTx/>
              <a:buChar char="•"/>
              <a:defRPr/>
            </a:pPr>
            <a:r>
              <a:rPr lang="en-US" sz="2000">
                <a:solidFill>
                  <a:schemeClr val="bg1"/>
                </a:solidFill>
              </a:rPr>
              <a:t>Stalling</a:t>
            </a:r>
          </a:p>
        </p:txBody>
      </p:sp>
      <p:sp>
        <p:nvSpPr>
          <p:cNvPr id="551940" name="Text Box 4"/>
          <p:cNvSpPr txBox="1">
            <a:spLocks noChangeArrowheads="1"/>
          </p:cNvSpPr>
          <p:nvPr/>
        </p:nvSpPr>
        <p:spPr bwMode="blackWhite">
          <a:xfrm>
            <a:off x="2971800" y="2133600"/>
            <a:ext cx="2819400" cy="3048000"/>
          </a:xfrm>
          <a:prstGeom prst="rect">
            <a:avLst/>
          </a:prstGeom>
          <a:solidFill>
            <a:srgbClr val="808000"/>
          </a:solidFill>
          <a:ln w="12700">
            <a:solidFill>
              <a:schemeClr val="tx1"/>
            </a:solidFill>
            <a:miter lim="800000"/>
            <a:headEnd/>
            <a:tailEnd/>
          </a:ln>
          <a:effectLst>
            <a:outerShdw dist="135003" dir="2471156" algn="ctr" rotWithShape="0">
              <a:srgbClr val="DDDDDD"/>
            </a:outerShdw>
          </a:effectLst>
        </p:spPr>
        <p:txBody>
          <a:bodyPr lIns="182880" rIns="182880" anchor="ctr"/>
          <a:lstStyle/>
          <a:p>
            <a:pPr marL="222250" indent="-222250" algn="l">
              <a:spcBef>
                <a:spcPct val="50000"/>
              </a:spcBef>
              <a:defRPr/>
            </a:pPr>
            <a:r>
              <a:rPr lang="en-US" sz="2400">
                <a:solidFill>
                  <a:srgbClr val="FFFFCC"/>
                </a:solidFill>
              </a:rPr>
              <a:t>Avoiding Blame</a:t>
            </a:r>
            <a:r>
              <a:rPr lang="en-US" sz="2000">
                <a:solidFill>
                  <a:srgbClr val="FFFFCC"/>
                </a:solidFill>
              </a:rPr>
              <a:t>:</a:t>
            </a:r>
          </a:p>
          <a:p>
            <a:pPr marL="222250" indent="-222250" algn="l">
              <a:spcBef>
                <a:spcPct val="50000"/>
              </a:spcBef>
              <a:buFontTx/>
              <a:buChar char="•"/>
              <a:defRPr/>
            </a:pPr>
            <a:r>
              <a:rPr lang="en-US" sz="2000">
                <a:solidFill>
                  <a:schemeClr val="bg1"/>
                </a:solidFill>
              </a:rPr>
              <a:t>Buffing</a:t>
            </a:r>
          </a:p>
          <a:p>
            <a:pPr marL="222250" indent="-222250" algn="l">
              <a:spcBef>
                <a:spcPct val="50000"/>
              </a:spcBef>
              <a:buFontTx/>
              <a:buChar char="•"/>
              <a:defRPr/>
            </a:pPr>
            <a:r>
              <a:rPr lang="en-US" sz="2000">
                <a:solidFill>
                  <a:schemeClr val="bg1"/>
                </a:solidFill>
              </a:rPr>
              <a:t>Playing safe</a:t>
            </a:r>
          </a:p>
          <a:p>
            <a:pPr marL="222250" indent="-222250" algn="l">
              <a:spcBef>
                <a:spcPct val="50000"/>
              </a:spcBef>
              <a:buFontTx/>
              <a:buChar char="•"/>
              <a:defRPr/>
            </a:pPr>
            <a:r>
              <a:rPr lang="en-US" sz="2000">
                <a:solidFill>
                  <a:schemeClr val="bg1"/>
                </a:solidFill>
              </a:rPr>
              <a:t>Justifying</a:t>
            </a:r>
          </a:p>
          <a:p>
            <a:pPr marL="222250" indent="-222250" algn="l">
              <a:spcBef>
                <a:spcPct val="50000"/>
              </a:spcBef>
              <a:buFontTx/>
              <a:buChar char="•"/>
              <a:defRPr/>
            </a:pPr>
            <a:r>
              <a:rPr lang="en-US" sz="2000">
                <a:solidFill>
                  <a:schemeClr val="bg1"/>
                </a:solidFill>
              </a:rPr>
              <a:t>Scapegoating</a:t>
            </a:r>
          </a:p>
          <a:p>
            <a:pPr marL="222250" indent="-222250" algn="l">
              <a:spcBef>
                <a:spcPct val="50000"/>
              </a:spcBef>
              <a:buFontTx/>
              <a:buChar char="•"/>
              <a:defRPr/>
            </a:pPr>
            <a:r>
              <a:rPr lang="en-US" sz="2000">
                <a:solidFill>
                  <a:schemeClr val="bg1"/>
                </a:solidFill>
              </a:rPr>
              <a:t>Misrepresenting</a:t>
            </a:r>
          </a:p>
        </p:txBody>
      </p:sp>
      <p:sp>
        <p:nvSpPr>
          <p:cNvPr id="551941" name="Text Box 5"/>
          <p:cNvSpPr txBox="1">
            <a:spLocks noChangeArrowheads="1"/>
          </p:cNvSpPr>
          <p:nvPr/>
        </p:nvSpPr>
        <p:spPr bwMode="blackWhite">
          <a:xfrm>
            <a:off x="5486400" y="4191000"/>
            <a:ext cx="2971800" cy="1676400"/>
          </a:xfrm>
          <a:prstGeom prst="rect">
            <a:avLst/>
          </a:prstGeom>
          <a:solidFill>
            <a:srgbClr val="996600"/>
          </a:solidFill>
          <a:ln w="12700">
            <a:solidFill>
              <a:schemeClr val="tx1"/>
            </a:solidFill>
            <a:miter lim="800000"/>
            <a:headEnd/>
            <a:tailEnd/>
          </a:ln>
          <a:effectLst>
            <a:outerShdw dist="135003" dir="2471156" algn="ctr" rotWithShape="0">
              <a:srgbClr val="DDDDDD"/>
            </a:outerShdw>
          </a:effectLst>
        </p:spPr>
        <p:txBody>
          <a:bodyPr lIns="182880" rIns="182880" anchor="ctr"/>
          <a:lstStyle/>
          <a:p>
            <a:pPr marL="222250" indent="-222250" algn="l">
              <a:spcBef>
                <a:spcPct val="50000"/>
              </a:spcBef>
              <a:defRPr/>
            </a:pPr>
            <a:r>
              <a:rPr lang="en-US" sz="2400">
                <a:solidFill>
                  <a:srgbClr val="FFFFCC"/>
                </a:solidFill>
              </a:rPr>
              <a:t>Avoiding Change</a:t>
            </a:r>
            <a:r>
              <a:rPr lang="en-US" sz="2000">
                <a:solidFill>
                  <a:srgbClr val="FFFFCC"/>
                </a:solidFill>
              </a:rPr>
              <a:t>:</a:t>
            </a:r>
          </a:p>
          <a:p>
            <a:pPr marL="222250" indent="-222250" algn="l">
              <a:spcBef>
                <a:spcPct val="50000"/>
              </a:spcBef>
              <a:buFontTx/>
              <a:buChar char="•"/>
              <a:defRPr/>
            </a:pPr>
            <a:r>
              <a:rPr lang="en-US" sz="2000">
                <a:solidFill>
                  <a:schemeClr val="bg1"/>
                </a:solidFill>
              </a:rPr>
              <a:t>Prevention</a:t>
            </a:r>
          </a:p>
          <a:p>
            <a:pPr marL="222250" indent="-222250" algn="l">
              <a:spcBef>
                <a:spcPct val="50000"/>
              </a:spcBef>
              <a:buFontTx/>
              <a:buChar char="•"/>
              <a:defRPr/>
            </a:pPr>
            <a:r>
              <a:rPr lang="en-US" sz="2000">
                <a:solidFill>
                  <a:schemeClr val="bg1"/>
                </a:solidFill>
              </a:rPr>
              <a:t>Self-protection</a:t>
            </a:r>
          </a:p>
        </p:txBody>
      </p:sp>
      <p:sp>
        <p:nvSpPr>
          <p:cNvPr id="551942" name="Text Box 6"/>
          <p:cNvSpPr txBox="1">
            <a:spLocks noChangeArrowheads="1"/>
          </p:cNvSpPr>
          <p:nvPr/>
        </p:nvSpPr>
        <p:spPr bwMode="blackWhite">
          <a:xfrm>
            <a:off x="7162800" y="6096000"/>
            <a:ext cx="1447800" cy="247650"/>
          </a:xfrm>
          <a:prstGeom prst="rect">
            <a:avLst/>
          </a:prstGeom>
          <a:solidFill>
            <a:srgbClr val="CC6600"/>
          </a:solidFill>
          <a:ln w="3175" algn="ctr">
            <a:solidFill>
              <a:schemeClr val="tx1"/>
            </a:solidFill>
            <a:miter lim="800000"/>
            <a:headEnd/>
            <a:tailEnd/>
          </a:ln>
          <a:effectLst>
            <a:outerShdw dist="107763" dir="2700000" algn="ctr" rotWithShape="0">
              <a:srgbClr val="B2B2B2">
                <a:alpha val="50000"/>
              </a:srgbClr>
            </a:outerShdw>
          </a:effectLst>
        </p:spPr>
        <p:txBody>
          <a:bodyPr anchor="ctr" anchorCtr="1">
            <a:spAutoFit/>
          </a:bodyPr>
          <a:lstStyle/>
          <a:p>
            <a:pPr>
              <a:spcBef>
                <a:spcPct val="50000"/>
              </a:spcBef>
              <a:defRPr/>
            </a:pPr>
            <a:r>
              <a:rPr lang="en-US">
                <a:solidFill>
                  <a:schemeClr val="bg1"/>
                </a:solidFill>
              </a:rPr>
              <a:t>E X H I B I T  14</a:t>
            </a:r>
            <a:r>
              <a:rPr lang="en-US">
                <a:solidFill>
                  <a:schemeClr val="bg1"/>
                </a:solidFill>
                <a:cs typeface="Arial" pitchFamily="34" charset="0"/>
              </a:rPr>
              <a:t>–6</a:t>
            </a:r>
            <a:endParaRPr lang="en-US">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551939"/>
                                        </p:tgtEl>
                                        <p:attrNameLst>
                                          <p:attrName>style.visibility</p:attrName>
                                        </p:attrNameLst>
                                      </p:cBhvr>
                                      <p:to>
                                        <p:strVal val="visible"/>
                                      </p:to>
                                    </p:set>
                                    <p:animEffect transition="in" filter="slide(fromTop)">
                                      <p:cBhvr>
                                        <p:cTn id="7" dur="500"/>
                                        <p:tgtEl>
                                          <p:spTgt spid="551939"/>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551940"/>
                                        </p:tgtEl>
                                        <p:attrNameLst>
                                          <p:attrName>style.visibility</p:attrName>
                                        </p:attrNameLst>
                                      </p:cBhvr>
                                      <p:to>
                                        <p:strVal val="visible"/>
                                      </p:to>
                                    </p:set>
                                    <p:animEffect transition="in" filter="slide(fromTop)">
                                      <p:cBhvr>
                                        <p:cTn id="12" dur="500"/>
                                        <p:tgtEl>
                                          <p:spTgt spid="551940"/>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1" fill="hold" grpId="0" nodeType="clickEffect">
                                  <p:stCondLst>
                                    <p:cond delay="0"/>
                                  </p:stCondLst>
                                  <p:childTnLst>
                                    <p:set>
                                      <p:cBhvr>
                                        <p:cTn id="16" dur="1" fill="hold">
                                          <p:stCondLst>
                                            <p:cond delay="0"/>
                                          </p:stCondLst>
                                        </p:cTn>
                                        <p:tgtEl>
                                          <p:spTgt spid="551941"/>
                                        </p:tgtEl>
                                        <p:attrNameLst>
                                          <p:attrName>style.visibility</p:attrName>
                                        </p:attrNameLst>
                                      </p:cBhvr>
                                      <p:to>
                                        <p:strVal val="visible"/>
                                      </p:to>
                                    </p:set>
                                    <p:animEffect transition="in" filter="slide(fromTop)">
                                      <p:cBhvr>
                                        <p:cTn id="17" dur="500"/>
                                        <p:tgtEl>
                                          <p:spTgt spid="5519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1939" grpId="0" animBg="1" autoUpdateAnimBg="0"/>
      <p:bldP spid="551940" grpId="0" animBg="1" autoUpdateAnimBg="0"/>
      <p:bldP spid="551941" grpId="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Footer Placeholder 2"/>
          <p:cNvSpPr>
            <a:spLocks noGrp="1"/>
          </p:cNvSpPr>
          <p:nvPr>
            <p:ph type="ftr" sz="quarter" idx="10"/>
          </p:nvPr>
        </p:nvSpPr>
        <p:spPr>
          <a:noFill/>
        </p:spPr>
        <p:txBody>
          <a:bodyPr/>
          <a:lstStyle/>
          <a:p>
            <a:r>
              <a:rPr lang="en-US"/>
              <a:t>© 2007 Prentice Hall Inc. All rights reserved.</a:t>
            </a:r>
          </a:p>
        </p:txBody>
      </p:sp>
      <p:sp>
        <p:nvSpPr>
          <p:cNvPr id="553986" name="Rectangle 2"/>
          <p:cNvSpPr>
            <a:spLocks noGrp="1" noChangeArrowheads="1"/>
          </p:cNvSpPr>
          <p:nvPr>
            <p:ph type="title"/>
          </p:nvPr>
        </p:nvSpPr>
        <p:spPr/>
        <p:txBody>
          <a:bodyPr/>
          <a:lstStyle/>
          <a:p>
            <a:pPr eaLnBrk="1" hangingPunct="1">
              <a:defRPr/>
            </a:pPr>
            <a:r>
              <a:rPr lang="en-US" smtClean="0"/>
              <a:t>Impression Management (IM)</a:t>
            </a:r>
          </a:p>
        </p:txBody>
      </p:sp>
      <p:sp>
        <p:nvSpPr>
          <p:cNvPr id="553987" name="Text Box 3"/>
          <p:cNvSpPr txBox="1">
            <a:spLocks noChangeArrowheads="1"/>
          </p:cNvSpPr>
          <p:nvPr/>
        </p:nvSpPr>
        <p:spPr bwMode="blackWhite">
          <a:xfrm>
            <a:off x="5105400" y="1524000"/>
            <a:ext cx="3124200" cy="4267200"/>
          </a:xfrm>
          <a:prstGeom prst="rect">
            <a:avLst/>
          </a:prstGeom>
          <a:solidFill>
            <a:srgbClr val="CC6600"/>
          </a:solidFill>
          <a:ln w="12700">
            <a:solidFill>
              <a:schemeClr val="tx1"/>
            </a:solidFill>
            <a:miter lim="800000"/>
            <a:headEnd/>
            <a:tailEnd/>
          </a:ln>
          <a:effectLst>
            <a:outerShdw dist="135003" dir="2471156" algn="ctr" rotWithShape="0">
              <a:srgbClr val="DDDDDD"/>
            </a:outerShdw>
          </a:effectLst>
        </p:spPr>
        <p:txBody>
          <a:bodyPr lIns="274320" anchor="ctr"/>
          <a:lstStyle/>
          <a:p>
            <a:pPr marL="222250" indent="-222250" algn="l">
              <a:spcBef>
                <a:spcPct val="50000"/>
              </a:spcBef>
              <a:defRPr/>
            </a:pPr>
            <a:r>
              <a:rPr lang="en-US" sz="2400">
                <a:solidFill>
                  <a:srgbClr val="FFFFCC"/>
                </a:solidFill>
              </a:rPr>
              <a:t>IM Techniques</a:t>
            </a:r>
            <a:r>
              <a:rPr lang="en-US" sz="2000">
                <a:solidFill>
                  <a:srgbClr val="FFFFCC"/>
                </a:solidFill>
              </a:rPr>
              <a:t>:</a:t>
            </a:r>
          </a:p>
          <a:p>
            <a:pPr marL="222250" indent="-222250" algn="l">
              <a:spcBef>
                <a:spcPct val="50000"/>
              </a:spcBef>
              <a:buFontTx/>
              <a:buChar char="•"/>
              <a:defRPr/>
            </a:pPr>
            <a:r>
              <a:rPr lang="en-US" sz="2000">
                <a:solidFill>
                  <a:schemeClr val="bg1"/>
                </a:solidFill>
              </a:rPr>
              <a:t>Conformity</a:t>
            </a:r>
          </a:p>
          <a:p>
            <a:pPr marL="222250" indent="-222250" algn="l">
              <a:spcBef>
                <a:spcPct val="50000"/>
              </a:spcBef>
              <a:buFontTx/>
              <a:buChar char="•"/>
              <a:defRPr/>
            </a:pPr>
            <a:r>
              <a:rPr lang="en-US" sz="2000">
                <a:solidFill>
                  <a:schemeClr val="bg1"/>
                </a:solidFill>
              </a:rPr>
              <a:t>Excuses</a:t>
            </a:r>
          </a:p>
          <a:p>
            <a:pPr marL="222250" indent="-222250" algn="l">
              <a:spcBef>
                <a:spcPct val="50000"/>
              </a:spcBef>
              <a:buFontTx/>
              <a:buChar char="•"/>
              <a:defRPr/>
            </a:pPr>
            <a:r>
              <a:rPr lang="en-US" sz="2000">
                <a:solidFill>
                  <a:schemeClr val="bg1"/>
                </a:solidFill>
              </a:rPr>
              <a:t>Apologies</a:t>
            </a:r>
          </a:p>
          <a:p>
            <a:pPr marL="222250" indent="-222250" algn="l">
              <a:spcBef>
                <a:spcPct val="50000"/>
              </a:spcBef>
              <a:buFontTx/>
              <a:buChar char="•"/>
              <a:defRPr/>
            </a:pPr>
            <a:r>
              <a:rPr lang="en-US" sz="2000">
                <a:solidFill>
                  <a:schemeClr val="bg1"/>
                </a:solidFill>
              </a:rPr>
              <a:t>Self-Promotion</a:t>
            </a:r>
          </a:p>
          <a:p>
            <a:pPr marL="222250" indent="-222250" algn="l">
              <a:spcBef>
                <a:spcPct val="50000"/>
              </a:spcBef>
              <a:buFontTx/>
              <a:buChar char="•"/>
              <a:defRPr/>
            </a:pPr>
            <a:r>
              <a:rPr lang="en-US" sz="2000">
                <a:solidFill>
                  <a:schemeClr val="bg1"/>
                </a:solidFill>
              </a:rPr>
              <a:t>Flattery</a:t>
            </a:r>
          </a:p>
          <a:p>
            <a:pPr marL="222250" indent="-222250" algn="l">
              <a:spcBef>
                <a:spcPct val="50000"/>
              </a:spcBef>
              <a:buFontTx/>
              <a:buChar char="•"/>
              <a:defRPr/>
            </a:pPr>
            <a:r>
              <a:rPr lang="en-US" sz="2000">
                <a:solidFill>
                  <a:schemeClr val="bg1"/>
                </a:solidFill>
              </a:rPr>
              <a:t>Favors</a:t>
            </a:r>
          </a:p>
          <a:p>
            <a:pPr marL="222250" indent="-222250" algn="l">
              <a:spcBef>
                <a:spcPct val="50000"/>
              </a:spcBef>
              <a:buFontTx/>
              <a:buChar char="•"/>
              <a:defRPr/>
            </a:pPr>
            <a:r>
              <a:rPr lang="en-US" sz="2000">
                <a:solidFill>
                  <a:schemeClr val="bg1"/>
                </a:solidFill>
              </a:rPr>
              <a:t>Association</a:t>
            </a:r>
          </a:p>
        </p:txBody>
      </p:sp>
      <p:sp>
        <p:nvSpPr>
          <p:cNvPr id="64517" name="Text Box 4"/>
          <p:cNvSpPr txBox="1">
            <a:spLocks noChangeArrowheads="1"/>
          </p:cNvSpPr>
          <p:nvPr/>
        </p:nvSpPr>
        <p:spPr bwMode="auto">
          <a:xfrm>
            <a:off x="914400" y="1328738"/>
            <a:ext cx="3886200" cy="2100262"/>
          </a:xfrm>
          <a:prstGeom prst="rect">
            <a:avLst/>
          </a:prstGeom>
          <a:noFill/>
          <a:ln w="9525">
            <a:noFill/>
            <a:miter lim="800000"/>
            <a:headEnd/>
            <a:tailEnd/>
          </a:ln>
        </p:spPr>
        <p:txBody>
          <a:bodyPr>
            <a:spAutoFit/>
          </a:bodyPr>
          <a:lstStyle/>
          <a:p>
            <a:pPr algn="l">
              <a:spcBef>
                <a:spcPct val="50000"/>
              </a:spcBef>
            </a:pPr>
            <a:r>
              <a:rPr lang="en-US" sz="2400"/>
              <a:t>Impression Management</a:t>
            </a:r>
          </a:p>
          <a:p>
            <a:pPr algn="l">
              <a:spcBef>
                <a:spcPct val="50000"/>
              </a:spcBef>
            </a:pPr>
            <a:r>
              <a:rPr lang="en-US" sz="2400" b="0">
                <a:latin typeface="Tahoma" pitchFamily="34" charset="0"/>
              </a:rPr>
              <a:t>The process by which individuals attempt to control the impression others form of them.</a:t>
            </a:r>
          </a:p>
        </p:txBody>
      </p:sp>
      <p:sp>
        <p:nvSpPr>
          <p:cNvPr id="64518" name="Rectangle 5"/>
          <p:cNvSpPr>
            <a:spLocks noChangeArrowheads="1"/>
          </p:cNvSpPr>
          <p:nvPr/>
        </p:nvSpPr>
        <p:spPr bwMode="auto">
          <a:xfrm>
            <a:off x="685800" y="5153025"/>
            <a:ext cx="4114800" cy="911225"/>
          </a:xfrm>
          <a:prstGeom prst="rect">
            <a:avLst/>
          </a:prstGeom>
          <a:noFill/>
          <a:ln w="9525">
            <a:noFill/>
            <a:miter lim="800000"/>
            <a:headEnd/>
            <a:tailEnd/>
          </a:ln>
        </p:spPr>
        <p:txBody>
          <a:bodyPr>
            <a:spAutoFit/>
          </a:bodyPr>
          <a:lstStyle/>
          <a:p>
            <a:pPr algn="l"/>
            <a:r>
              <a:rPr lang="en-US" sz="900" b="0" i="1"/>
              <a:t>Source: </a:t>
            </a:r>
            <a:r>
              <a:rPr lang="en-US" sz="900" b="0"/>
              <a:t>Based on B. R. Schlenker, </a:t>
            </a:r>
            <a:r>
              <a:rPr lang="en-US" sz="900" b="0" i="1"/>
              <a:t>Impression Management </a:t>
            </a:r>
            <a:r>
              <a:rPr lang="en-US" sz="900" b="0"/>
              <a:t>(Monterey, CA: Brooks/Cole, 1980); W. L. Gardner and M. J. Martinko, “Impression Management in Organizations,” </a:t>
            </a:r>
            <a:r>
              <a:rPr lang="en-US" sz="900" b="0" i="1"/>
              <a:t>Journal of Management</a:t>
            </a:r>
            <a:r>
              <a:rPr lang="en-US" sz="900" b="0"/>
              <a:t>, June 1988, p. 332; and R. B. Cialdini, “Indirect Tactics of Image Management Beyond Basking,” in R. A. Giacalone and P. Rosenfeld (eds.), </a:t>
            </a:r>
            <a:r>
              <a:rPr lang="en-US" sz="900" b="0" i="1"/>
              <a:t>Impression Management in the Organization </a:t>
            </a:r>
            <a:r>
              <a:rPr lang="en-US" sz="900" b="0"/>
              <a:t>(Hillsdale, NJ: Lawrence Erlbaum Associates, 1989), pp. 45–71.</a:t>
            </a:r>
          </a:p>
        </p:txBody>
      </p:sp>
      <p:sp>
        <p:nvSpPr>
          <p:cNvPr id="553990" name="Text Box 6"/>
          <p:cNvSpPr txBox="1">
            <a:spLocks noChangeArrowheads="1"/>
          </p:cNvSpPr>
          <p:nvPr/>
        </p:nvSpPr>
        <p:spPr bwMode="blackWhite">
          <a:xfrm>
            <a:off x="6705600" y="6019800"/>
            <a:ext cx="1447800" cy="247650"/>
          </a:xfrm>
          <a:prstGeom prst="rect">
            <a:avLst/>
          </a:prstGeom>
          <a:solidFill>
            <a:srgbClr val="CC6600"/>
          </a:solidFill>
          <a:ln w="3175" algn="ctr">
            <a:solidFill>
              <a:schemeClr val="tx1"/>
            </a:solidFill>
            <a:miter lim="800000"/>
            <a:headEnd/>
            <a:tailEnd/>
          </a:ln>
          <a:effectLst>
            <a:outerShdw dist="107763" dir="2700000" algn="ctr" rotWithShape="0">
              <a:srgbClr val="B2B2B2">
                <a:alpha val="50000"/>
              </a:srgbClr>
            </a:outerShdw>
          </a:effectLst>
        </p:spPr>
        <p:txBody>
          <a:bodyPr anchor="ctr" anchorCtr="1">
            <a:spAutoFit/>
          </a:bodyPr>
          <a:lstStyle/>
          <a:p>
            <a:pPr>
              <a:spcBef>
                <a:spcPct val="50000"/>
              </a:spcBef>
              <a:defRPr/>
            </a:pPr>
            <a:r>
              <a:rPr lang="en-US">
                <a:solidFill>
                  <a:schemeClr val="bg1"/>
                </a:solidFill>
              </a:rPr>
              <a:t>E X H I B I T  14</a:t>
            </a:r>
            <a:r>
              <a:rPr lang="en-US">
                <a:solidFill>
                  <a:schemeClr val="bg1"/>
                </a:solidFill>
                <a:cs typeface="Arial" pitchFamily="34" charset="0"/>
              </a:rPr>
              <a:t>–7</a:t>
            </a:r>
            <a:endParaRPr lang="en-US">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553987"/>
                                        </p:tgtEl>
                                        <p:attrNameLst>
                                          <p:attrName>style.visibility</p:attrName>
                                        </p:attrNameLst>
                                      </p:cBhvr>
                                      <p:to>
                                        <p:strVal val="visible"/>
                                      </p:to>
                                    </p:set>
                                    <p:animEffect transition="in" filter="box(in)">
                                      <p:cBhvr>
                                        <p:cTn id="7" dur="500"/>
                                        <p:tgtEl>
                                          <p:spTgt spid="5539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987" grpId="0"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Footer Placeholder 2"/>
          <p:cNvSpPr>
            <a:spLocks noGrp="1"/>
          </p:cNvSpPr>
          <p:nvPr>
            <p:ph type="ftr" sz="quarter" idx="10"/>
          </p:nvPr>
        </p:nvSpPr>
        <p:spPr>
          <a:noFill/>
        </p:spPr>
        <p:txBody>
          <a:bodyPr/>
          <a:lstStyle/>
          <a:p>
            <a:r>
              <a:rPr lang="en-US"/>
              <a:t>© 2007 Prentice Hall Inc. All rights reserved.</a:t>
            </a:r>
          </a:p>
        </p:txBody>
      </p:sp>
      <p:sp>
        <p:nvSpPr>
          <p:cNvPr id="556034" name="Rectangle 2"/>
          <p:cNvSpPr>
            <a:spLocks noGrp="1" noChangeArrowheads="1"/>
          </p:cNvSpPr>
          <p:nvPr>
            <p:ph type="title"/>
          </p:nvPr>
        </p:nvSpPr>
        <p:spPr/>
        <p:txBody>
          <a:bodyPr/>
          <a:lstStyle/>
          <a:p>
            <a:pPr eaLnBrk="1" hangingPunct="1">
              <a:defRPr/>
            </a:pPr>
            <a:r>
              <a:rPr lang="en-US" smtClean="0"/>
              <a:t>Is A Political Action Ethical?</a:t>
            </a:r>
          </a:p>
        </p:txBody>
      </p:sp>
      <p:sp>
        <p:nvSpPr>
          <p:cNvPr id="556035" name="Text Box 3"/>
          <p:cNvSpPr txBox="1">
            <a:spLocks noChangeArrowheads="1"/>
          </p:cNvSpPr>
          <p:nvPr/>
        </p:nvSpPr>
        <p:spPr bwMode="blackWhite">
          <a:xfrm>
            <a:off x="7162800" y="6096000"/>
            <a:ext cx="1447800" cy="247650"/>
          </a:xfrm>
          <a:prstGeom prst="rect">
            <a:avLst/>
          </a:prstGeom>
          <a:solidFill>
            <a:srgbClr val="CC6600"/>
          </a:solidFill>
          <a:ln w="3175" algn="ctr">
            <a:solidFill>
              <a:schemeClr val="tx1"/>
            </a:solidFill>
            <a:miter lim="800000"/>
            <a:headEnd/>
            <a:tailEnd/>
          </a:ln>
          <a:effectLst>
            <a:outerShdw dist="107763" dir="2700000" algn="ctr" rotWithShape="0">
              <a:srgbClr val="B2B2B2">
                <a:alpha val="50000"/>
              </a:srgbClr>
            </a:outerShdw>
          </a:effectLst>
        </p:spPr>
        <p:txBody>
          <a:bodyPr anchor="ctr" anchorCtr="1">
            <a:spAutoFit/>
          </a:bodyPr>
          <a:lstStyle/>
          <a:p>
            <a:pPr>
              <a:spcBef>
                <a:spcPct val="50000"/>
              </a:spcBef>
              <a:defRPr/>
            </a:pPr>
            <a:r>
              <a:rPr lang="en-US">
                <a:solidFill>
                  <a:schemeClr val="bg1"/>
                </a:solidFill>
              </a:rPr>
              <a:t>E X H I B I T  14</a:t>
            </a:r>
            <a:r>
              <a:rPr lang="en-US">
                <a:solidFill>
                  <a:schemeClr val="bg1"/>
                </a:solidFill>
                <a:cs typeface="Arial" pitchFamily="34" charset="0"/>
              </a:rPr>
              <a:t>–8</a:t>
            </a:r>
            <a:endParaRPr lang="en-US">
              <a:solidFill>
                <a:schemeClr val="bg1"/>
              </a:solidFill>
            </a:endParaRPr>
          </a:p>
        </p:txBody>
      </p:sp>
      <p:sp>
        <p:nvSpPr>
          <p:cNvPr id="65541" name="Text Box 4"/>
          <p:cNvSpPr txBox="1">
            <a:spLocks noChangeArrowheads="1"/>
          </p:cNvSpPr>
          <p:nvPr/>
        </p:nvSpPr>
        <p:spPr bwMode="auto">
          <a:xfrm>
            <a:off x="1524000" y="1600200"/>
            <a:ext cx="3886200" cy="4291013"/>
          </a:xfrm>
          <a:prstGeom prst="rect">
            <a:avLst/>
          </a:prstGeom>
          <a:noFill/>
          <a:ln w="9525">
            <a:noFill/>
            <a:miter lim="800000"/>
            <a:headEnd/>
            <a:tailEnd/>
          </a:ln>
        </p:spPr>
        <p:txBody>
          <a:bodyPr>
            <a:spAutoFit/>
          </a:bodyPr>
          <a:lstStyle/>
          <a:p>
            <a:pPr marL="457200" indent="-457200" algn="l">
              <a:spcBef>
                <a:spcPct val="50000"/>
              </a:spcBef>
              <a:buFontTx/>
              <a:buAutoNum type="arabicPeriod"/>
            </a:pPr>
            <a:r>
              <a:rPr lang="en-US" sz="2400"/>
              <a:t>What is the utility of engaging in the behavior? </a:t>
            </a:r>
          </a:p>
          <a:p>
            <a:pPr marL="457200" indent="-457200" algn="l">
              <a:spcBef>
                <a:spcPct val="50000"/>
              </a:spcBef>
              <a:buFontTx/>
              <a:buAutoNum type="arabicPeriod"/>
            </a:pPr>
            <a:r>
              <a:rPr lang="en-US" sz="2400"/>
              <a:t>Does the utility balance out any harm done by the action? </a:t>
            </a:r>
          </a:p>
          <a:p>
            <a:pPr marL="457200" indent="-457200" algn="l">
              <a:spcBef>
                <a:spcPct val="50000"/>
              </a:spcBef>
              <a:buFontTx/>
              <a:buAutoNum type="arabicPeriod"/>
            </a:pPr>
            <a:r>
              <a:rPr lang="en-US" sz="2400"/>
              <a:t>Does the action conform to standards of equity and justice?  </a:t>
            </a:r>
          </a:p>
          <a:p>
            <a:pPr marL="457200" indent="-457200" algn="l">
              <a:spcBef>
                <a:spcPct val="50000"/>
              </a:spcBef>
            </a:pPr>
            <a:endParaRPr lang="en-US" sz="2400"/>
          </a:p>
        </p:txBody>
      </p:sp>
      <p:pic>
        <p:nvPicPr>
          <p:cNvPr id="65542" name="Picture 5"/>
          <p:cNvPicPr>
            <a:picLocks noChangeAspect="1" noChangeArrowheads="1"/>
          </p:cNvPicPr>
          <p:nvPr/>
        </p:nvPicPr>
        <p:blipFill>
          <a:blip r:embed="rId3" cstate="print"/>
          <a:srcRect/>
          <a:stretch>
            <a:fillRect/>
          </a:stretch>
        </p:blipFill>
        <p:spPr bwMode="auto">
          <a:xfrm>
            <a:off x="5791200" y="1600200"/>
            <a:ext cx="2508250" cy="3589338"/>
          </a:xfrm>
          <a:prstGeom prst="rect">
            <a:avLst/>
          </a:prstGeom>
          <a:noFill/>
          <a:ln w="9525">
            <a:noFill/>
            <a:miter lim="800000"/>
            <a:headEnd/>
            <a:tailEnd/>
          </a:ln>
        </p:spPr>
      </p:pic>
    </p:spTree>
  </p:cSld>
  <p:clrMapOvr>
    <a:masterClrMapping/>
  </p:clrMapOvr>
  <p:transition>
    <p:cut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Footer Placeholder 3"/>
          <p:cNvSpPr>
            <a:spLocks noGrp="1"/>
          </p:cNvSpPr>
          <p:nvPr>
            <p:ph type="ftr" sz="quarter" idx="10"/>
          </p:nvPr>
        </p:nvSpPr>
        <p:spPr>
          <a:noFill/>
        </p:spPr>
        <p:txBody>
          <a:bodyPr/>
          <a:lstStyle/>
          <a:p>
            <a:r>
              <a:rPr lang="en-US"/>
              <a:t>© 2007 Prentice Hall Inc. All rights reserved.</a:t>
            </a:r>
          </a:p>
        </p:txBody>
      </p:sp>
      <p:sp>
        <p:nvSpPr>
          <p:cNvPr id="66563" name="AutoShape 2"/>
          <p:cNvSpPr>
            <a:spLocks noChangeArrowheads="1"/>
          </p:cNvSpPr>
          <p:nvPr/>
        </p:nvSpPr>
        <p:spPr bwMode="auto">
          <a:xfrm>
            <a:off x="0" y="0"/>
            <a:ext cx="9144000" cy="6858000"/>
          </a:xfrm>
          <a:prstGeom prst="roundRect">
            <a:avLst>
              <a:gd name="adj" fmla="val 16667"/>
            </a:avLst>
          </a:prstGeom>
          <a:noFill/>
          <a:ln w="38100">
            <a:noFill/>
            <a:round/>
            <a:headEnd type="none" w="sm" len="sm"/>
            <a:tailEnd type="none" w="sm" len="sm"/>
          </a:ln>
        </p:spPr>
        <p:txBody>
          <a:bodyPr wrap="none" anchor="ctr"/>
          <a:lstStyle/>
          <a:p>
            <a:endParaRPr lang="en-US"/>
          </a:p>
        </p:txBody>
      </p:sp>
      <p:sp>
        <p:nvSpPr>
          <p:cNvPr id="558083" name="Rectangle 3"/>
          <p:cNvSpPr>
            <a:spLocks noChangeArrowheads="1"/>
          </p:cNvSpPr>
          <p:nvPr/>
        </p:nvSpPr>
        <p:spPr bwMode="auto">
          <a:xfrm>
            <a:off x="4572000" y="1219200"/>
            <a:ext cx="4191000" cy="2209800"/>
          </a:xfrm>
          <a:prstGeom prst="rect">
            <a:avLst/>
          </a:prstGeom>
          <a:noFill/>
          <a:ln w="9525">
            <a:noFill/>
            <a:miter lim="800000"/>
            <a:headEnd/>
            <a:tailEnd/>
          </a:ln>
          <a:effectLst/>
        </p:spPr>
        <p:txBody>
          <a:bodyPr lIns="90488" tIns="44450" rIns="90488" bIns="44450"/>
          <a:lstStyle/>
          <a:p>
            <a:pPr marL="401638" indent="-401638" algn="l">
              <a:lnSpc>
                <a:spcPct val="90000"/>
              </a:lnSpc>
              <a:spcBef>
                <a:spcPct val="20000"/>
              </a:spcBef>
              <a:buClr>
                <a:schemeClr val="tx1"/>
              </a:buClr>
              <a:buFont typeface="Wingdings" pitchFamily="2" charset="2"/>
              <a:buNone/>
              <a:defRPr/>
            </a:pPr>
            <a:endParaRPr lang="en-US" sz="2400">
              <a:effectLst>
                <a:outerShdw blurRad="38100" dist="38100" dir="2700000" algn="tl">
                  <a:srgbClr val="C0C0C0"/>
                </a:outerShdw>
              </a:effectLst>
            </a:endParaRPr>
          </a:p>
        </p:txBody>
      </p:sp>
      <p:sp>
        <p:nvSpPr>
          <p:cNvPr id="558084" name="Rectangle 4"/>
          <p:cNvSpPr>
            <a:spLocks noGrp="1" noChangeArrowheads="1"/>
          </p:cNvSpPr>
          <p:nvPr>
            <p:ph type="body" idx="1"/>
          </p:nvPr>
        </p:nvSpPr>
        <p:spPr>
          <a:xfrm>
            <a:off x="1219200" y="1447800"/>
            <a:ext cx="6553200" cy="2116138"/>
          </a:xfrm>
        </p:spPr>
        <p:txBody>
          <a:bodyPr lIns="90488" tIns="44450" rIns="90488" bIns="44450"/>
          <a:lstStyle/>
          <a:p>
            <a:pPr marL="401638" indent="-401638" algn="ctr" eaLnBrk="1" hangingPunct="1">
              <a:lnSpc>
                <a:spcPct val="120000"/>
              </a:lnSpc>
              <a:spcBef>
                <a:spcPct val="0"/>
              </a:spcBef>
              <a:buFont typeface="Wingdings" pitchFamily="2" charset="2"/>
              <a:buNone/>
              <a:defRPr/>
            </a:pPr>
            <a:r>
              <a:rPr lang="en-US" sz="1200" b="0" i="1" dirty="0" smtClean="0">
                <a:effectLst>
                  <a:outerShdw blurRad="38100" dist="38100" dir="2700000" algn="tl">
                    <a:srgbClr val="C0C0C0"/>
                  </a:outerShdw>
                </a:effectLst>
              </a:rPr>
              <a:t>	</a:t>
            </a:r>
            <a:r>
              <a:rPr lang="en-US" sz="3200" dirty="0" smtClean="0">
                <a:cs typeface="Times New Roman" pitchFamily="18" charset="0"/>
              </a:rPr>
              <a:t>Write down two differences between power and leadership.  Discuss with a classmate.  </a:t>
            </a:r>
            <a:endParaRPr lang="en-US" sz="3200" dirty="0" smtClean="0"/>
          </a:p>
          <a:p>
            <a:pPr marL="401638" indent="-401638" eaLnBrk="1" hangingPunct="1">
              <a:lnSpc>
                <a:spcPct val="160000"/>
              </a:lnSpc>
              <a:buFont typeface="Wingdings" pitchFamily="2" charset="2"/>
              <a:buNone/>
              <a:defRPr/>
            </a:pPr>
            <a:endParaRPr lang="en-US" sz="3200" b="0" dirty="0" smtClean="0">
              <a:solidFill>
                <a:schemeClr val="accent2"/>
              </a:solidFill>
              <a:effectLst>
                <a:outerShdw blurRad="38100" dist="38100" dir="2700000" algn="tl">
                  <a:srgbClr val="C0C0C0"/>
                </a:outerShdw>
              </a:effectLst>
            </a:endParaRPr>
          </a:p>
        </p:txBody>
      </p:sp>
      <p:sp>
        <p:nvSpPr>
          <p:cNvPr id="66566" name="Text Box 5"/>
          <p:cNvSpPr txBox="1">
            <a:spLocks noChangeArrowheads="1"/>
          </p:cNvSpPr>
          <p:nvPr/>
        </p:nvSpPr>
        <p:spPr bwMode="auto">
          <a:xfrm>
            <a:off x="381000" y="228600"/>
            <a:ext cx="8229600" cy="641350"/>
          </a:xfrm>
          <a:prstGeom prst="rect">
            <a:avLst/>
          </a:prstGeom>
          <a:solidFill>
            <a:srgbClr val="CC6600"/>
          </a:solidFill>
          <a:ln w="9525">
            <a:noFill/>
            <a:miter lim="800000"/>
            <a:headEnd/>
            <a:tailEnd/>
          </a:ln>
        </p:spPr>
        <p:txBody>
          <a:bodyPr>
            <a:spAutoFit/>
          </a:bodyPr>
          <a:lstStyle/>
          <a:p>
            <a:pPr>
              <a:spcBef>
                <a:spcPct val="50000"/>
              </a:spcBef>
            </a:pPr>
            <a:r>
              <a:rPr lang="en-US" sz="3600" i="1">
                <a:solidFill>
                  <a:schemeClr val="bg2"/>
                </a:solidFill>
              </a:rPr>
              <a:t>Chapter Check-Up:  Power &amp; Politics</a:t>
            </a:r>
          </a:p>
        </p:txBody>
      </p:sp>
      <p:sp>
        <p:nvSpPr>
          <p:cNvPr id="558086" name="Text Box 6"/>
          <p:cNvSpPr txBox="1">
            <a:spLocks noChangeArrowheads="1"/>
          </p:cNvSpPr>
          <p:nvPr/>
        </p:nvSpPr>
        <p:spPr bwMode="auto">
          <a:xfrm>
            <a:off x="914400" y="4953000"/>
            <a:ext cx="7086600" cy="1554163"/>
          </a:xfrm>
          <a:prstGeom prst="rect">
            <a:avLst/>
          </a:prstGeom>
          <a:noFill/>
          <a:ln w="9525">
            <a:noFill/>
            <a:miter lim="800000"/>
            <a:headEnd/>
            <a:tailEnd/>
          </a:ln>
        </p:spPr>
        <p:txBody>
          <a:bodyPr>
            <a:spAutoFit/>
          </a:bodyPr>
          <a:lstStyle/>
          <a:p>
            <a:pPr>
              <a:spcBef>
                <a:spcPct val="50000"/>
              </a:spcBef>
            </a:pPr>
            <a:r>
              <a:rPr lang="en-US" sz="3200">
                <a:solidFill>
                  <a:srgbClr val="AC5600"/>
                </a:solidFill>
              </a:rPr>
              <a:t>Do all leaders have power?  Does everyone with power lead others? Discuss.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8086">
                                            <p:txEl>
                                              <p:pRg st="0" end="0"/>
                                            </p:txEl>
                                          </p:spTgt>
                                        </p:tgtEl>
                                        <p:attrNameLst>
                                          <p:attrName>style.visibility</p:attrName>
                                        </p:attrNameLst>
                                      </p:cBhvr>
                                      <p:to>
                                        <p:strVal val="visible"/>
                                      </p:to>
                                    </p:set>
                                    <p:animEffect transition="in" filter="wipe(left)">
                                      <p:cBhvr>
                                        <p:cTn id="7" dur="500"/>
                                        <p:tgtEl>
                                          <p:spTgt spid="55808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8086"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Footer Placeholder 3"/>
          <p:cNvSpPr>
            <a:spLocks noGrp="1"/>
          </p:cNvSpPr>
          <p:nvPr>
            <p:ph type="ftr" sz="quarter" idx="10"/>
          </p:nvPr>
        </p:nvSpPr>
        <p:spPr>
          <a:noFill/>
        </p:spPr>
        <p:txBody>
          <a:bodyPr/>
          <a:lstStyle/>
          <a:p>
            <a:r>
              <a:rPr lang="en-US"/>
              <a:t>© 2007 Prentice Hall Inc. All rights reserved.</a:t>
            </a:r>
          </a:p>
        </p:txBody>
      </p:sp>
      <p:sp>
        <p:nvSpPr>
          <p:cNvPr id="67587" name="AutoShape 2"/>
          <p:cNvSpPr>
            <a:spLocks noChangeArrowheads="1"/>
          </p:cNvSpPr>
          <p:nvPr/>
        </p:nvSpPr>
        <p:spPr bwMode="auto">
          <a:xfrm>
            <a:off x="0" y="0"/>
            <a:ext cx="9144000" cy="6858000"/>
          </a:xfrm>
          <a:prstGeom prst="roundRect">
            <a:avLst>
              <a:gd name="adj" fmla="val 16667"/>
            </a:avLst>
          </a:prstGeom>
          <a:noFill/>
          <a:ln w="38100">
            <a:noFill/>
            <a:round/>
            <a:headEnd type="none" w="sm" len="sm"/>
            <a:tailEnd type="none" w="sm" len="sm"/>
          </a:ln>
        </p:spPr>
        <p:txBody>
          <a:bodyPr wrap="none" anchor="ctr"/>
          <a:lstStyle/>
          <a:p>
            <a:endParaRPr lang="en-US"/>
          </a:p>
        </p:txBody>
      </p:sp>
      <p:sp>
        <p:nvSpPr>
          <p:cNvPr id="560131" name="Rectangle 3"/>
          <p:cNvSpPr>
            <a:spLocks noChangeArrowheads="1"/>
          </p:cNvSpPr>
          <p:nvPr/>
        </p:nvSpPr>
        <p:spPr bwMode="auto">
          <a:xfrm>
            <a:off x="4572000" y="1219200"/>
            <a:ext cx="4191000" cy="2209800"/>
          </a:xfrm>
          <a:prstGeom prst="rect">
            <a:avLst/>
          </a:prstGeom>
          <a:noFill/>
          <a:ln w="9525">
            <a:noFill/>
            <a:miter lim="800000"/>
            <a:headEnd/>
            <a:tailEnd/>
          </a:ln>
          <a:effectLst/>
        </p:spPr>
        <p:txBody>
          <a:bodyPr lIns="90488" tIns="44450" rIns="90488" bIns="44450"/>
          <a:lstStyle/>
          <a:p>
            <a:pPr marL="401638" indent="-401638" algn="l">
              <a:lnSpc>
                <a:spcPct val="90000"/>
              </a:lnSpc>
              <a:spcBef>
                <a:spcPct val="20000"/>
              </a:spcBef>
              <a:buClr>
                <a:schemeClr val="tx1"/>
              </a:buClr>
              <a:buFont typeface="Wingdings" pitchFamily="2" charset="2"/>
              <a:buNone/>
              <a:defRPr/>
            </a:pPr>
            <a:endParaRPr lang="en-US" sz="2400">
              <a:effectLst>
                <a:outerShdw blurRad="38100" dist="38100" dir="2700000" algn="tl">
                  <a:srgbClr val="C0C0C0"/>
                </a:outerShdw>
              </a:effectLst>
            </a:endParaRPr>
          </a:p>
        </p:txBody>
      </p:sp>
      <p:sp>
        <p:nvSpPr>
          <p:cNvPr id="560132" name="Rectangle 4"/>
          <p:cNvSpPr>
            <a:spLocks noGrp="1" noChangeArrowheads="1"/>
          </p:cNvSpPr>
          <p:nvPr>
            <p:ph type="body" idx="1"/>
          </p:nvPr>
        </p:nvSpPr>
        <p:spPr>
          <a:xfrm>
            <a:off x="1676400" y="990600"/>
            <a:ext cx="5943600" cy="2116138"/>
          </a:xfrm>
        </p:spPr>
        <p:txBody>
          <a:bodyPr lIns="90488" tIns="44450" rIns="90488" bIns="44450">
            <a:normAutofit lnSpcReduction="10000"/>
          </a:bodyPr>
          <a:lstStyle/>
          <a:p>
            <a:pPr marL="401638" indent="-401638" eaLnBrk="1" hangingPunct="1">
              <a:lnSpc>
                <a:spcPct val="105000"/>
              </a:lnSpc>
              <a:spcBef>
                <a:spcPct val="0"/>
              </a:spcBef>
              <a:buFont typeface="Wingdings" pitchFamily="2" charset="2"/>
              <a:buNone/>
              <a:defRPr/>
            </a:pPr>
            <a:r>
              <a:rPr lang="en-US" sz="1200" b="0" i="1" dirty="0" smtClean="0">
                <a:effectLst>
                  <a:outerShdw blurRad="38100" dist="38100" dir="2700000" algn="tl">
                    <a:srgbClr val="C0C0C0"/>
                  </a:outerShdw>
                </a:effectLst>
              </a:rPr>
              <a:t>	</a:t>
            </a:r>
            <a:r>
              <a:rPr lang="en-US" sz="2800" dirty="0" smtClean="0">
                <a:cs typeface="Times New Roman" pitchFamily="18" charset="0"/>
              </a:rPr>
              <a:t>When you go to work, what three things can you do to make people in your organization dependent on you?  Write down your answers on a sheet of paper.  </a:t>
            </a:r>
          </a:p>
          <a:p>
            <a:pPr marL="401638" indent="-401638" eaLnBrk="1" hangingPunct="1">
              <a:lnSpc>
                <a:spcPct val="105000"/>
              </a:lnSpc>
              <a:spcBef>
                <a:spcPct val="0"/>
              </a:spcBef>
              <a:buFont typeface="Wingdings" pitchFamily="2" charset="2"/>
              <a:buNone/>
              <a:defRPr/>
            </a:pPr>
            <a:endParaRPr lang="en-US" sz="2800" dirty="0" smtClean="0">
              <a:solidFill>
                <a:schemeClr val="bg2"/>
              </a:solidFill>
              <a:cs typeface="Times New Roman" pitchFamily="18" charset="0"/>
            </a:endParaRPr>
          </a:p>
          <a:p>
            <a:pPr marL="401638" indent="-401638" eaLnBrk="1" hangingPunct="1">
              <a:lnSpc>
                <a:spcPct val="105000"/>
              </a:lnSpc>
              <a:spcBef>
                <a:spcPct val="0"/>
              </a:spcBef>
              <a:buFont typeface="Wingdings" pitchFamily="2" charset="2"/>
              <a:buNone/>
              <a:defRPr/>
            </a:pPr>
            <a:endParaRPr lang="en-US" sz="2800" dirty="0" smtClean="0">
              <a:solidFill>
                <a:schemeClr val="bg2"/>
              </a:solidFill>
            </a:endParaRPr>
          </a:p>
          <a:p>
            <a:pPr marL="401638" indent="-401638" eaLnBrk="1" hangingPunct="1">
              <a:lnSpc>
                <a:spcPct val="160000"/>
              </a:lnSpc>
              <a:buFont typeface="Wingdings" pitchFamily="2" charset="2"/>
              <a:buNone/>
              <a:defRPr/>
            </a:pPr>
            <a:endParaRPr lang="en-US" sz="2800" dirty="0" smtClean="0">
              <a:solidFill>
                <a:schemeClr val="accent2"/>
              </a:solidFill>
              <a:effectLst>
                <a:outerShdw blurRad="38100" dist="38100" dir="2700000" algn="tl">
                  <a:srgbClr val="C0C0C0"/>
                </a:outerShdw>
              </a:effectLst>
            </a:endParaRPr>
          </a:p>
        </p:txBody>
      </p:sp>
      <p:sp>
        <p:nvSpPr>
          <p:cNvPr id="67590" name="Text Box 5"/>
          <p:cNvSpPr txBox="1">
            <a:spLocks noChangeArrowheads="1"/>
          </p:cNvSpPr>
          <p:nvPr/>
        </p:nvSpPr>
        <p:spPr bwMode="auto">
          <a:xfrm>
            <a:off x="457200" y="152400"/>
            <a:ext cx="8382000" cy="641350"/>
          </a:xfrm>
          <a:prstGeom prst="rect">
            <a:avLst/>
          </a:prstGeom>
          <a:solidFill>
            <a:srgbClr val="CC6600"/>
          </a:solidFill>
          <a:ln w="9525">
            <a:noFill/>
            <a:miter lim="800000"/>
            <a:headEnd/>
            <a:tailEnd/>
          </a:ln>
        </p:spPr>
        <p:txBody>
          <a:bodyPr>
            <a:spAutoFit/>
          </a:bodyPr>
          <a:lstStyle/>
          <a:p>
            <a:pPr>
              <a:spcBef>
                <a:spcPct val="50000"/>
              </a:spcBef>
            </a:pPr>
            <a:r>
              <a:rPr lang="en-US" sz="3600" i="1">
                <a:solidFill>
                  <a:schemeClr val="bg2"/>
                </a:solidFill>
              </a:rPr>
              <a:t>Chapter Check-Up:  Power &amp; Politics </a:t>
            </a:r>
          </a:p>
        </p:txBody>
      </p:sp>
      <p:sp>
        <p:nvSpPr>
          <p:cNvPr id="560134" name="Rectangle 6"/>
          <p:cNvSpPr>
            <a:spLocks noChangeArrowheads="1"/>
          </p:cNvSpPr>
          <p:nvPr/>
        </p:nvSpPr>
        <p:spPr bwMode="auto">
          <a:xfrm>
            <a:off x="609600" y="4343400"/>
            <a:ext cx="8001000" cy="2209800"/>
          </a:xfrm>
          <a:prstGeom prst="rect">
            <a:avLst/>
          </a:prstGeom>
          <a:solidFill>
            <a:srgbClr val="CC6600"/>
          </a:solidFill>
          <a:ln w="9525">
            <a:noFill/>
            <a:miter lim="800000"/>
            <a:headEnd/>
            <a:tailEnd/>
          </a:ln>
        </p:spPr>
        <p:txBody>
          <a:bodyPr lIns="90488" tIns="44450" rIns="90488" bIns="44450"/>
          <a:lstStyle/>
          <a:p>
            <a:pPr marL="401638" indent="-401638">
              <a:lnSpc>
                <a:spcPct val="130000"/>
              </a:lnSpc>
              <a:spcBef>
                <a:spcPct val="20000"/>
              </a:spcBef>
              <a:buClr>
                <a:schemeClr val="tx1"/>
              </a:buClr>
              <a:buFont typeface="Wingdings" pitchFamily="2" charset="2"/>
              <a:buNone/>
            </a:pPr>
            <a:r>
              <a:rPr lang="en-US" sz="2000" b="0">
                <a:solidFill>
                  <a:schemeClr val="bg2"/>
                </a:solidFill>
              </a:rPr>
              <a:t> </a:t>
            </a:r>
            <a:r>
              <a:rPr lang="en-US" sz="3200">
                <a:solidFill>
                  <a:schemeClr val="bg2"/>
                </a:solidFill>
                <a:cs typeface="Times New Roman" pitchFamily="18" charset="0"/>
              </a:rPr>
              <a:t>Discuss your answers with your neighbor. Do you think it’s bad to plan how you’ll get power over others?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60134"/>
                                        </p:tgtEl>
                                        <p:attrNameLst>
                                          <p:attrName>style.visibility</p:attrName>
                                        </p:attrNameLst>
                                      </p:cBhvr>
                                      <p:to>
                                        <p:strVal val="visible"/>
                                      </p:to>
                                    </p:set>
                                    <p:anim calcmode="lin" valueType="num">
                                      <p:cBhvr additive="base">
                                        <p:cTn id="7" dur="500" fill="hold"/>
                                        <p:tgtEl>
                                          <p:spTgt spid="560134"/>
                                        </p:tgtEl>
                                        <p:attrNameLst>
                                          <p:attrName>ppt_x</p:attrName>
                                        </p:attrNameLst>
                                      </p:cBhvr>
                                      <p:tavLst>
                                        <p:tav tm="0">
                                          <p:val>
                                            <p:strVal val="1+#ppt_w/2"/>
                                          </p:val>
                                        </p:tav>
                                        <p:tav tm="100000">
                                          <p:val>
                                            <p:strVal val="#ppt_x"/>
                                          </p:val>
                                        </p:tav>
                                      </p:tavLst>
                                    </p:anim>
                                    <p:anim calcmode="lin" valueType="num">
                                      <p:cBhvr additive="base">
                                        <p:cTn id="8" dur="500" fill="hold"/>
                                        <p:tgtEl>
                                          <p:spTgt spid="56013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carbrak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0134"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Footer Placeholder 3"/>
          <p:cNvSpPr>
            <a:spLocks noGrp="1"/>
          </p:cNvSpPr>
          <p:nvPr>
            <p:ph type="ftr" sz="quarter" idx="10"/>
          </p:nvPr>
        </p:nvSpPr>
        <p:spPr>
          <a:noFill/>
        </p:spPr>
        <p:txBody>
          <a:bodyPr/>
          <a:lstStyle/>
          <a:p>
            <a:r>
              <a:rPr lang="en-US"/>
              <a:t>© 2007 Prentice Hall Inc. All rights reserved.</a:t>
            </a:r>
          </a:p>
        </p:txBody>
      </p:sp>
      <p:sp>
        <p:nvSpPr>
          <p:cNvPr id="68611" name="AutoShape 2"/>
          <p:cNvSpPr>
            <a:spLocks noChangeArrowheads="1"/>
          </p:cNvSpPr>
          <p:nvPr/>
        </p:nvSpPr>
        <p:spPr bwMode="auto">
          <a:xfrm>
            <a:off x="0" y="0"/>
            <a:ext cx="9144000" cy="6858000"/>
          </a:xfrm>
          <a:prstGeom prst="roundRect">
            <a:avLst>
              <a:gd name="adj" fmla="val 16667"/>
            </a:avLst>
          </a:prstGeom>
          <a:noFill/>
          <a:ln w="38100">
            <a:noFill/>
            <a:round/>
            <a:headEnd type="none" w="sm" len="sm"/>
            <a:tailEnd type="none" w="sm" len="sm"/>
          </a:ln>
        </p:spPr>
        <p:txBody>
          <a:bodyPr wrap="none" anchor="ctr"/>
          <a:lstStyle/>
          <a:p>
            <a:endParaRPr lang="en-US"/>
          </a:p>
        </p:txBody>
      </p:sp>
      <p:sp>
        <p:nvSpPr>
          <p:cNvPr id="562179" name="Rectangle 3"/>
          <p:cNvSpPr>
            <a:spLocks noChangeArrowheads="1"/>
          </p:cNvSpPr>
          <p:nvPr/>
        </p:nvSpPr>
        <p:spPr bwMode="auto">
          <a:xfrm>
            <a:off x="4572000" y="1219200"/>
            <a:ext cx="4191000" cy="2209800"/>
          </a:xfrm>
          <a:prstGeom prst="rect">
            <a:avLst/>
          </a:prstGeom>
          <a:noFill/>
          <a:ln w="9525">
            <a:noFill/>
            <a:miter lim="800000"/>
            <a:headEnd/>
            <a:tailEnd/>
          </a:ln>
          <a:effectLst/>
        </p:spPr>
        <p:txBody>
          <a:bodyPr lIns="90488" tIns="44450" rIns="90488" bIns="44450"/>
          <a:lstStyle/>
          <a:p>
            <a:pPr marL="401638" indent="-401638" algn="l">
              <a:lnSpc>
                <a:spcPct val="90000"/>
              </a:lnSpc>
              <a:spcBef>
                <a:spcPct val="20000"/>
              </a:spcBef>
              <a:buClr>
                <a:schemeClr val="tx1"/>
              </a:buClr>
              <a:buFont typeface="Wingdings" pitchFamily="2" charset="2"/>
              <a:buNone/>
              <a:defRPr/>
            </a:pPr>
            <a:endParaRPr lang="en-US" sz="2400">
              <a:effectLst>
                <a:outerShdw blurRad="38100" dist="38100" dir="2700000" algn="tl">
                  <a:srgbClr val="C0C0C0"/>
                </a:outerShdw>
              </a:effectLst>
            </a:endParaRPr>
          </a:p>
        </p:txBody>
      </p:sp>
      <p:sp>
        <p:nvSpPr>
          <p:cNvPr id="562180" name="Rectangle 4"/>
          <p:cNvSpPr>
            <a:spLocks noChangeArrowheads="1"/>
          </p:cNvSpPr>
          <p:nvPr/>
        </p:nvSpPr>
        <p:spPr bwMode="auto">
          <a:xfrm>
            <a:off x="3124200" y="3733800"/>
            <a:ext cx="2514600" cy="2217738"/>
          </a:xfrm>
          <a:prstGeom prst="rect">
            <a:avLst/>
          </a:prstGeom>
          <a:noFill/>
          <a:ln w="9525">
            <a:noFill/>
            <a:miter lim="800000"/>
            <a:headEnd/>
            <a:tailEnd/>
          </a:ln>
          <a:effectLst/>
        </p:spPr>
        <p:txBody>
          <a:bodyPr lIns="90488" tIns="44450" rIns="90488" bIns="44450"/>
          <a:lstStyle/>
          <a:p>
            <a:pPr marL="457200" indent="-457200" algn="l">
              <a:lnSpc>
                <a:spcPct val="120000"/>
              </a:lnSpc>
              <a:spcBef>
                <a:spcPct val="20000"/>
              </a:spcBef>
              <a:buClr>
                <a:schemeClr val="tx1"/>
              </a:buClr>
              <a:defRPr/>
            </a:pPr>
            <a:endParaRPr lang="en-US" sz="2400" b="0">
              <a:solidFill>
                <a:schemeClr val="bg2"/>
              </a:solidFill>
              <a:effectLst>
                <a:outerShdw blurRad="38100" dist="38100" dir="2700000" algn="tl">
                  <a:srgbClr val="C0C0C0"/>
                </a:outerShdw>
              </a:effectLst>
              <a:cs typeface="Times New Roman" pitchFamily="18" charset="0"/>
            </a:endParaRPr>
          </a:p>
        </p:txBody>
      </p:sp>
      <p:sp>
        <p:nvSpPr>
          <p:cNvPr id="68614" name="Text Box 5"/>
          <p:cNvSpPr txBox="1">
            <a:spLocks noChangeArrowheads="1"/>
          </p:cNvSpPr>
          <p:nvPr/>
        </p:nvSpPr>
        <p:spPr bwMode="auto">
          <a:xfrm>
            <a:off x="152400" y="304800"/>
            <a:ext cx="8610600" cy="641350"/>
          </a:xfrm>
          <a:prstGeom prst="rect">
            <a:avLst/>
          </a:prstGeom>
          <a:solidFill>
            <a:srgbClr val="CC6600"/>
          </a:solidFill>
          <a:ln w="9525">
            <a:noFill/>
            <a:miter lim="800000"/>
            <a:headEnd/>
            <a:tailEnd/>
          </a:ln>
        </p:spPr>
        <p:txBody>
          <a:bodyPr>
            <a:spAutoFit/>
          </a:bodyPr>
          <a:lstStyle/>
          <a:p>
            <a:pPr>
              <a:spcBef>
                <a:spcPct val="50000"/>
              </a:spcBef>
            </a:pPr>
            <a:r>
              <a:rPr lang="en-US" sz="3600" i="1">
                <a:solidFill>
                  <a:schemeClr val="bg2"/>
                </a:solidFill>
              </a:rPr>
              <a:t>Chapter Check-Up:  Power &amp; Politics </a:t>
            </a:r>
          </a:p>
        </p:txBody>
      </p:sp>
      <p:sp>
        <p:nvSpPr>
          <p:cNvPr id="562182" name="Rectangle 6"/>
          <p:cNvSpPr>
            <a:spLocks noChangeArrowheads="1"/>
          </p:cNvSpPr>
          <p:nvPr/>
        </p:nvSpPr>
        <p:spPr bwMode="auto">
          <a:xfrm>
            <a:off x="1295400" y="1447800"/>
            <a:ext cx="6096000" cy="2116138"/>
          </a:xfrm>
          <a:prstGeom prst="rect">
            <a:avLst/>
          </a:prstGeom>
          <a:noFill/>
          <a:ln w="9525">
            <a:noFill/>
            <a:miter lim="800000"/>
            <a:headEnd/>
            <a:tailEnd/>
          </a:ln>
          <a:effectLst/>
        </p:spPr>
        <p:txBody>
          <a:bodyPr lIns="90488" tIns="44450" rIns="90488" bIns="44450"/>
          <a:lstStyle/>
          <a:p>
            <a:pPr marL="401638" indent="-401638">
              <a:buClr>
                <a:schemeClr val="tx1"/>
              </a:buClr>
              <a:buFont typeface="Wingdings" pitchFamily="2" charset="2"/>
              <a:buNone/>
              <a:defRPr/>
            </a:pPr>
            <a:r>
              <a:rPr lang="en-US" b="0">
                <a:effectLst>
                  <a:outerShdw blurRad="38100" dist="38100" dir="2700000" algn="tl">
                    <a:srgbClr val="C0C0C0"/>
                  </a:outerShdw>
                </a:effectLst>
              </a:rPr>
              <a:t>           </a:t>
            </a:r>
            <a:r>
              <a:rPr lang="en-US" sz="3600" b="0">
                <a:solidFill>
                  <a:srgbClr val="000000"/>
                </a:solidFill>
                <a:effectLst>
                  <a:outerShdw blurRad="38100" dist="38100" dir="2700000" algn="tl">
                    <a:srgbClr val="C0C0C0"/>
                  </a:outerShdw>
                </a:effectLst>
                <a:cs typeface="Times New Roman" pitchFamily="18" charset="0"/>
              </a:rPr>
              <a:t>What is the difference between a power tactic and an influence tactic?  Discuss with a neighbor.  </a:t>
            </a:r>
          </a:p>
          <a:p>
            <a:pPr marL="401638" indent="-401638" algn="l">
              <a:lnSpc>
                <a:spcPct val="160000"/>
              </a:lnSpc>
              <a:spcBef>
                <a:spcPct val="20000"/>
              </a:spcBef>
              <a:buClr>
                <a:schemeClr val="tx1"/>
              </a:buClr>
              <a:buFont typeface="Wingdings" pitchFamily="2" charset="2"/>
              <a:buNone/>
              <a:defRPr/>
            </a:pPr>
            <a:endParaRPr lang="en-US" sz="3600" b="0">
              <a:solidFill>
                <a:srgbClr val="000000"/>
              </a:solidFill>
              <a:effectLst>
                <a:outerShdw blurRad="38100" dist="38100" dir="2700000" algn="tl">
                  <a:srgbClr val="C0C0C0"/>
                </a:outerShdw>
              </a:effectLst>
              <a:cs typeface="Times New Roman" pitchFamily="18" charset="0"/>
            </a:endParaRPr>
          </a:p>
          <a:p>
            <a:pPr marL="401638" indent="-401638" algn="l">
              <a:lnSpc>
                <a:spcPct val="160000"/>
              </a:lnSpc>
              <a:spcBef>
                <a:spcPct val="20000"/>
              </a:spcBef>
              <a:buClr>
                <a:schemeClr val="tx1"/>
              </a:buClr>
              <a:buFont typeface="Wingdings" pitchFamily="2" charset="2"/>
              <a:buNone/>
              <a:defRPr/>
            </a:pPr>
            <a:endParaRPr lang="en-US" sz="2000" b="0">
              <a:solidFill>
                <a:srgbClr val="000000"/>
              </a:solidFill>
              <a:effectLst>
                <a:outerShdw blurRad="38100" dist="38100" dir="2700000" algn="tl">
                  <a:srgbClr val="C0C0C0"/>
                </a:outerShdw>
              </a:effectLst>
            </a:endParaRPr>
          </a:p>
          <a:p>
            <a:pPr marL="401638" indent="-401638" algn="l">
              <a:lnSpc>
                <a:spcPct val="160000"/>
              </a:lnSpc>
              <a:spcBef>
                <a:spcPct val="20000"/>
              </a:spcBef>
              <a:buClr>
                <a:schemeClr val="tx1"/>
              </a:buClr>
              <a:buFont typeface="Wingdings" pitchFamily="2" charset="2"/>
              <a:buNone/>
              <a:defRPr/>
            </a:pPr>
            <a:endParaRPr lang="en-US" sz="1800" b="0">
              <a:solidFill>
                <a:schemeClr val="accent2"/>
              </a:solidFill>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ontent Placeholder 2"/>
          <p:cNvSpPr>
            <a:spLocks noGrp="1"/>
          </p:cNvSpPr>
          <p:nvPr>
            <p:ph idx="1"/>
          </p:nvPr>
        </p:nvSpPr>
        <p:spPr/>
        <p:txBody>
          <a:bodyPr/>
          <a:lstStyle/>
          <a:p>
            <a:pPr lvl="4" eaLnBrk="1" hangingPunct="1"/>
            <a:endParaRPr lang="en-US" smtClean="0"/>
          </a:p>
          <a:p>
            <a:pPr lvl="4" eaLnBrk="1" hangingPunct="1"/>
            <a:endParaRPr lang="en-US" smtClean="0"/>
          </a:p>
          <a:p>
            <a:pPr lvl="4" eaLnBrk="1" hangingPunct="1"/>
            <a:endParaRPr lang="en-US" smtClean="0"/>
          </a:p>
          <a:p>
            <a:pPr lvl="4" eaLnBrk="1" hangingPunct="1"/>
            <a:endParaRPr lang="en-US" smtClean="0"/>
          </a:p>
          <a:p>
            <a:pPr lvl="4" eaLnBrk="1" hangingPunct="1">
              <a:buFontTx/>
              <a:buNone/>
            </a:pPr>
            <a:r>
              <a:rPr lang="en-US" sz="4400" b="1" smtClean="0"/>
              <a:t>Thank You</a:t>
            </a:r>
          </a:p>
        </p:txBody>
      </p:sp>
      <p:sp>
        <p:nvSpPr>
          <p:cNvPr id="43011" name="Footer Placeholder 3"/>
          <p:cNvSpPr>
            <a:spLocks noGrp="1"/>
          </p:cNvSpPr>
          <p:nvPr>
            <p:ph type="ftr" sz="quarter" idx="10"/>
          </p:nvPr>
        </p:nvSpPr>
        <p:spPr>
          <a:noFill/>
        </p:spPr>
        <p:txBody>
          <a:bodyPr/>
          <a:lstStyle/>
          <a:p>
            <a:r>
              <a:rPr lang="en-US" smtClean="0"/>
              <a:t>© 2007 Prentice Hall Inc. All rights reserved.</a:t>
            </a:r>
          </a:p>
        </p:txBody>
      </p:sp>
    </p:spTree>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TotalTime>
  <Words>912</Words>
  <Application>Microsoft Office PowerPoint</Application>
  <PresentationFormat>On-screen Show (4:3)</PresentationFormat>
  <Paragraphs>179</Paragraphs>
  <Slides>19</Slides>
  <Notes>14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1" baseType="lpstr">
      <vt:lpstr>Office Theme</vt:lpstr>
      <vt:lpstr>Photo Editor Photo</vt:lpstr>
      <vt:lpstr>Organizational Behavior</vt:lpstr>
      <vt:lpstr>Recap Lecture 21</vt:lpstr>
      <vt:lpstr>Lecture 22 Outline</vt:lpstr>
      <vt:lpstr>Effectiveness of Power Sources</vt:lpstr>
      <vt:lpstr>Power Tactics</vt:lpstr>
      <vt:lpstr>Preferred Power Tactics by Influence Direction</vt:lpstr>
      <vt:lpstr>Factors Influencing the Choice and Effectiveness of Power Tactics</vt:lpstr>
      <vt:lpstr>Power in Groups: Coalitions</vt:lpstr>
      <vt:lpstr>Politics: Power in Action</vt:lpstr>
      <vt:lpstr>Politics Is in the Eye of the Beholder</vt:lpstr>
      <vt:lpstr>Factors That Influence Political Behaviors</vt:lpstr>
      <vt:lpstr>Employee Responses to Organizational Politics</vt:lpstr>
      <vt:lpstr>Defensive Behaviors</vt:lpstr>
      <vt:lpstr>Impression Management (IM)</vt:lpstr>
      <vt:lpstr>Is A Political Action Ethical?</vt:lpstr>
      <vt:lpstr>Slide 16</vt:lpstr>
      <vt:lpstr>Slide 17</vt:lpstr>
      <vt:lpstr>Slide 18</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Organizational Behavior</dc:title>
  <dc:creator>Amna</dc:creator>
  <cp:lastModifiedBy>NTS</cp:lastModifiedBy>
  <cp:revision>5</cp:revision>
  <dcterms:created xsi:type="dcterms:W3CDTF">2014-04-29T04:29:38Z</dcterms:created>
  <dcterms:modified xsi:type="dcterms:W3CDTF">2014-04-29T07:11:45Z</dcterms:modified>
</cp:coreProperties>
</file>