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1" r:id="rId2"/>
    <p:sldId id="282" r:id="rId3"/>
    <p:sldId id="283" r:id="rId4"/>
    <p:sldId id="284" r:id="rId5"/>
    <p:sldId id="257"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C784A6-665F-429F-B990-24A7FBC31A37}" type="datetimeFigureOut">
              <a:rPr lang="en-US" smtClean="0"/>
              <a:t>4/28/2014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FF3BFB-5FAD-4785-A846-EB3F4E7497A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dt" sz="quarter" idx="1"/>
          </p:nvPr>
        </p:nvSpPr>
        <p:spPr>
          <a:noFill/>
          <a:ln>
            <a:miter lim="800000"/>
            <a:headEnd/>
            <a:tailEnd/>
          </a:ln>
        </p:spPr>
        <p:txBody>
          <a:bodyPr/>
          <a:lstStyle/>
          <a:p>
            <a:r>
              <a:rPr lang="en-US" smtClean="0">
                <a:ea typeface="MS PGothic" pitchFamily="34" charset="-128"/>
              </a:rPr>
              <a:t>CHAPTER THREE</a:t>
            </a:r>
          </a:p>
        </p:txBody>
      </p:sp>
      <p:sp>
        <p:nvSpPr>
          <p:cNvPr id="54275" name="Rectangle 7"/>
          <p:cNvSpPr>
            <a:spLocks noGrp="1" noChangeArrowheads="1"/>
          </p:cNvSpPr>
          <p:nvPr>
            <p:ph type="sldNum" sz="quarter" idx="5"/>
          </p:nvPr>
        </p:nvSpPr>
        <p:spPr>
          <a:noFill/>
          <a:ln>
            <a:miter lim="800000"/>
            <a:headEnd/>
            <a:tailEnd/>
          </a:ln>
        </p:spPr>
        <p:txBody>
          <a:bodyPr/>
          <a:lstStyle/>
          <a:p>
            <a:fld id="{D87EA1A4-8346-4775-8584-93CDD4DE272B}" type="slidenum">
              <a:rPr lang="en-US" smtClean="0">
                <a:ea typeface="MS PGothic" pitchFamily="34" charset="-128"/>
              </a:rPr>
              <a:pPr/>
              <a:t>3</a:t>
            </a:fld>
            <a:endParaRPr lang="en-US" smtClean="0">
              <a:ea typeface="MS PGothic" pitchFamily="34" charset="-128"/>
            </a:endParaRPr>
          </a:p>
        </p:txBody>
      </p:sp>
      <p:sp>
        <p:nvSpPr>
          <p:cNvPr id="54276" name="Rectangle 2"/>
          <p:cNvSpPr>
            <a:spLocks noGrp="1" noRot="1" noChangeAspect="1" noChangeArrowheads="1" noTextEdit="1"/>
          </p:cNvSpPr>
          <p:nvPr>
            <p:ph type="sldImg"/>
          </p:nvPr>
        </p:nvSpPr>
        <p:spPr>
          <a:ln/>
        </p:spPr>
      </p:sp>
      <p:sp>
        <p:nvSpPr>
          <p:cNvPr id="54277"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miter lim="800000"/>
            <a:headEnd/>
            <a:tailEnd/>
          </a:ln>
        </p:spPr>
        <p:txBody>
          <a:bodyPr/>
          <a:lstStyle/>
          <a:p>
            <a:fld id="{3E0E948D-51E9-403F-A3D5-BED555968C53}" type="slidenum">
              <a:rPr lang="en-US" smtClean="0"/>
              <a:pPr/>
              <a:t>5</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miter lim="800000"/>
            <a:headEnd/>
            <a:tailEnd/>
          </a:ln>
        </p:spPr>
        <p:txBody>
          <a:bodyPr/>
          <a:lstStyle/>
          <a:p>
            <a:fld id="{B9FC26ED-1264-45DD-B937-F1FF0F3599E1}" type="slidenum">
              <a:rPr lang="en-US" smtClean="0"/>
              <a:pPr/>
              <a:t>6</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miter lim="800000"/>
            <a:headEnd/>
            <a:tailEnd/>
          </a:ln>
        </p:spPr>
        <p:txBody>
          <a:bodyPr/>
          <a:lstStyle/>
          <a:p>
            <a:fld id="{EC27EE10-EC75-4BB2-A115-197BEA0B9779}" type="slidenum">
              <a:rPr lang="en-US" smtClean="0"/>
              <a:pPr/>
              <a:t>7</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miter lim="800000"/>
            <a:headEnd/>
            <a:tailEnd/>
          </a:ln>
        </p:spPr>
        <p:txBody>
          <a:bodyPr/>
          <a:lstStyle/>
          <a:p>
            <a:fld id="{571B66DD-1FDA-463F-8CBE-5855F7926C2C}" type="slidenum">
              <a:rPr lang="en-US" smtClean="0"/>
              <a:pPr/>
              <a:t>8</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miter lim="800000"/>
            <a:headEnd/>
            <a:tailEnd/>
          </a:ln>
        </p:spPr>
        <p:txBody>
          <a:bodyPr/>
          <a:lstStyle/>
          <a:p>
            <a:fld id="{9BEA02F3-13FE-4E6D-9D7F-75AB14C072B6}" type="slidenum">
              <a:rPr lang="en-US" smtClean="0"/>
              <a:pPr/>
              <a:t>9</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miter lim="800000"/>
            <a:headEnd/>
            <a:tailEnd/>
          </a:ln>
        </p:spPr>
        <p:txBody>
          <a:bodyPr/>
          <a:lstStyle/>
          <a:p>
            <a:fld id="{3ED043B2-FF6E-4519-B0EA-42E7FED401AD}" type="slidenum">
              <a:rPr lang="en-US" smtClean="0"/>
              <a:pPr/>
              <a:t>10</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miter lim="800000"/>
            <a:headEnd/>
            <a:tailEnd/>
          </a:ln>
        </p:spPr>
        <p:txBody>
          <a:bodyPr/>
          <a:lstStyle/>
          <a:p>
            <a:fld id="{43AA662F-431D-4266-91F2-78339BD9640F}" type="slidenum">
              <a:rPr lang="en-US" smtClean="0"/>
              <a:pPr/>
              <a:t>11</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miter lim="800000"/>
            <a:headEnd/>
            <a:tailEnd/>
          </a:ln>
        </p:spPr>
        <p:txBody>
          <a:bodyPr/>
          <a:lstStyle/>
          <a:p>
            <a:fld id="{A6E383F4-C7CD-4FAA-B9B4-A630A75D3D15}" type="slidenum">
              <a:rPr lang="en-US" smtClean="0"/>
              <a:pPr/>
              <a:t>12</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miter lim="800000"/>
            <a:headEnd/>
            <a:tailEnd/>
          </a:ln>
        </p:spPr>
        <p:txBody>
          <a:bodyPr/>
          <a:lstStyle/>
          <a:p>
            <a:fld id="{78DFBC3E-4CEF-4AA2-A958-8E7030734045}" type="slidenum">
              <a:rPr lang="en-US" smtClean="0"/>
              <a:pPr/>
              <a:t>13</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miter lim="800000"/>
            <a:headEnd/>
            <a:tailEnd/>
          </a:ln>
        </p:spPr>
        <p:txBody>
          <a:bodyPr/>
          <a:lstStyle/>
          <a:p>
            <a:fld id="{411C9678-4592-45B9-886F-E328E6392784}" type="slidenum">
              <a:rPr lang="en-US" smtClean="0"/>
              <a:pPr/>
              <a:t>14</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miter lim="800000"/>
            <a:headEnd/>
            <a:tailEnd/>
          </a:ln>
        </p:spPr>
        <p:txBody>
          <a:bodyPr/>
          <a:lstStyle/>
          <a:p>
            <a:fld id="{8FB82C88-739E-4E1D-B426-1CD2583F2AF5}" type="slidenum">
              <a:rPr lang="en-US" smtClean="0"/>
              <a:pPr/>
              <a:t>15</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miter lim="800000"/>
            <a:headEnd/>
            <a:tailEnd/>
          </a:ln>
        </p:spPr>
        <p:txBody>
          <a:bodyPr/>
          <a:lstStyle/>
          <a:p>
            <a:fld id="{BD6B5723-38EB-4BAE-BB5A-D6B93D0CF356}" type="slidenum">
              <a:rPr lang="en-US" smtClean="0"/>
              <a:pPr/>
              <a:t>16</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miter lim="800000"/>
            <a:headEnd/>
            <a:tailEnd/>
          </a:ln>
        </p:spPr>
        <p:txBody>
          <a:bodyPr/>
          <a:lstStyle/>
          <a:p>
            <a:fld id="{0A3FD35C-97AD-43C6-97E0-790B4B7261BF}" type="slidenum">
              <a:rPr lang="en-US" smtClean="0"/>
              <a:pPr/>
              <a:t>17</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miter lim="800000"/>
            <a:headEnd/>
            <a:tailEnd/>
          </a:ln>
        </p:spPr>
        <p:txBody>
          <a:bodyPr/>
          <a:lstStyle/>
          <a:p>
            <a:fld id="{CF436C2B-C25E-4B0C-B131-521A7D691128}" type="slidenum">
              <a:rPr lang="en-US" smtClean="0"/>
              <a:pPr/>
              <a:t>18</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miter lim="800000"/>
            <a:headEnd/>
            <a:tailEnd/>
          </a:ln>
        </p:spPr>
        <p:txBody>
          <a:bodyPr/>
          <a:lstStyle/>
          <a:p>
            <a:fld id="{E115A186-34DC-4AB5-8B44-FE129400150E}" type="slidenum">
              <a:rPr lang="en-US" smtClean="0"/>
              <a:pPr/>
              <a:t>19</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miter lim="800000"/>
            <a:headEnd/>
            <a:tailEnd/>
          </a:ln>
        </p:spPr>
        <p:txBody>
          <a:bodyPr/>
          <a:lstStyle/>
          <a:p>
            <a:fld id="{6C468C35-0736-4573-90EA-709FCFB35D0E}" type="slidenum">
              <a:rPr lang="en-US" smtClean="0"/>
              <a:pPr/>
              <a:t>20</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0EFD1040-7FA4-4E8F-8220-349A6FC6B851}" type="slidenum">
              <a:rPr lang="en-US" smtClean="0"/>
              <a:pPr/>
              <a:t>21</a:t>
            </a:fld>
            <a:endParaRPr lang="en-US" smtClean="0"/>
          </a:p>
        </p:txBody>
      </p:sp>
      <p:sp>
        <p:nvSpPr>
          <p:cNvPr id="91139" name="Rectangle 2"/>
          <p:cNvSpPr>
            <a:spLocks noGrp="1" noRot="1" noChangeAspect="1" noChangeArrowheads="1" noTextEdit="1"/>
          </p:cNvSpPr>
          <p:nvPr>
            <p:ph type="sldImg"/>
          </p:nvPr>
        </p:nvSpPr>
        <p:spPr>
          <a:xfrm>
            <a:off x="1150938" y="692150"/>
            <a:ext cx="4554537" cy="3416300"/>
          </a:xfrm>
          <a:ln/>
        </p:spPr>
      </p:sp>
      <p:sp>
        <p:nvSpPr>
          <p:cNvPr id="911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miter lim="800000"/>
            <a:headEnd/>
            <a:tailEnd/>
          </a:ln>
        </p:spPr>
        <p:txBody>
          <a:bodyPr/>
          <a:lstStyle/>
          <a:p>
            <a:fld id="{44C22892-F0C0-469A-A997-F8C46D59EDB2}" type="slidenum">
              <a:rPr lang="en-US" smtClean="0"/>
              <a:pPr/>
              <a:t>22</a:t>
            </a:fld>
            <a:endParaRPr lang="en-US" smtClean="0"/>
          </a:p>
        </p:txBody>
      </p:sp>
      <p:sp>
        <p:nvSpPr>
          <p:cNvPr id="92163" name="Rectangle 2"/>
          <p:cNvSpPr>
            <a:spLocks noGrp="1" noRot="1" noChangeAspect="1" noChangeArrowheads="1" noTextEdit="1"/>
          </p:cNvSpPr>
          <p:nvPr>
            <p:ph type="sldImg"/>
          </p:nvPr>
        </p:nvSpPr>
        <p:spPr>
          <a:xfrm>
            <a:off x="1150938" y="692150"/>
            <a:ext cx="4554537" cy="3416300"/>
          </a:xfrm>
          <a:ln/>
        </p:spPr>
      </p:sp>
      <p:sp>
        <p:nvSpPr>
          <p:cNvPr id="921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miter lim="800000"/>
            <a:headEnd/>
            <a:tailEnd/>
          </a:ln>
        </p:spPr>
        <p:txBody>
          <a:bodyPr/>
          <a:lstStyle/>
          <a:p>
            <a:fld id="{97763989-6F16-41A7-A7DB-95C6439242B6}" type="slidenum">
              <a:rPr lang="en-US" smtClean="0"/>
              <a:pPr/>
              <a:t>23</a:t>
            </a:fld>
            <a:endParaRPr lang="en-US" smtClean="0"/>
          </a:p>
        </p:txBody>
      </p:sp>
      <p:sp>
        <p:nvSpPr>
          <p:cNvPr id="93187" name="Rectangle 2"/>
          <p:cNvSpPr>
            <a:spLocks noGrp="1" noRot="1" noChangeAspect="1" noChangeArrowheads="1" noTextEdit="1"/>
          </p:cNvSpPr>
          <p:nvPr>
            <p:ph type="sldImg"/>
          </p:nvPr>
        </p:nvSpPr>
        <p:spPr>
          <a:xfrm>
            <a:off x="1150938" y="692150"/>
            <a:ext cx="4554537" cy="3416300"/>
          </a:xfrm>
          <a:ln/>
        </p:spPr>
      </p:sp>
      <p:sp>
        <p:nvSpPr>
          <p:cNvPr id="931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B7A1DB0F-9432-408C-B636-AE49CCF96E5E}" type="slidenum">
              <a:rPr lang="en-US" smtClean="0"/>
              <a:pPr/>
              <a:t>24</a:t>
            </a:fld>
            <a:endParaRPr lang="en-US" smtClean="0"/>
          </a:p>
        </p:txBody>
      </p:sp>
      <p:sp>
        <p:nvSpPr>
          <p:cNvPr id="94211"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miter lim="800000"/>
            <a:headEnd/>
            <a:tailEnd/>
          </a:ln>
        </p:spPr>
        <p:txBody>
          <a:bodyPr/>
          <a:lstStyle/>
          <a:p>
            <a:fld id="{24BD9D2A-0DD6-439F-9C0D-35556D4BA647}" type="slidenum">
              <a:rPr lang="en-US" smtClean="0"/>
              <a:pPr/>
              <a:t>25</a:t>
            </a:fld>
            <a:endParaRPr lang="en-US" smtClean="0"/>
          </a:p>
        </p:txBody>
      </p:sp>
      <p:sp>
        <p:nvSpPr>
          <p:cNvPr id="95235"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miter lim="800000"/>
            <a:headEnd/>
            <a:tailEnd/>
          </a:ln>
        </p:spPr>
        <p:txBody>
          <a:bodyPr/>
          <a:lstStyle/>
          <a:p>
            <a:fld id="{C6E23C16-BC54-4BCC-BF8C-F7CA1D643BD0}" type="slidenum">
              <a:rPr lang="en-US" smtClean="0"/>
              <a:pPr/>
              <a:t>26</a:t>
            </a:fld>
            <a:endParaRPr lang="en-US" smtClean="0"/>
          </a:p>
        </p:txBody>
      </p:sp>
      <p:sp>
        <p:nvSpPr>
          <p:cNvPr id="96259"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962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97CA9F-D9EE-4B90-8C98-ACAE6D5D4EA5}" type="datetimeFigureOut">
              <a:rPr lang="en-US" smtClean="0"/>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584D0E-7DFE-49A8-B520-FC75AA287DB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97CA9F-D9EE-4B90-8C98-ACAE6D5D4EA5}" type="datetimeFigureOut">
              <a:rPr lang="en-US" smtClean="0"/>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584D0E-7DFE-49A8-B520-FC75AA287DB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97CA9F-D9EE-4B90-8C98-ACAE6D5D4EA5}" type="datetimeFigureOut">
              <a:rPr lang="en-US" smtClean="0"/>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584D0E-7DFE-49A8-B520-FC75AA287DB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A97CA9F-D9EE-4B90-8C98-ACAE6D5D4EA5}" type="datetimeFigureOut">
              <a:rPr lang="en-US" smtClean="0"/>
              <a:t>4/28/2014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584D0E-7DFE-49A8-B520-FC75AA287DB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97CA9F-D9EE-4B90-8C98-ACAE6D5D4EA5}" type="datetimeFigureOut">
              <a:rPr lang="en-US" smtClean="0"/>
              <a:t>4/28/2014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584D0E-7DFE-49A8-B520-FC75AA287DB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97CA9F-D9EE-4B90-8C98-ACAE6D5D4EA5}" type="datetimeFigureOut">
              <a:rPr lang="en-US" smtClean="0"/>
              <a:t>4/28/2014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584D0E-7DFE-49A8-B520-FC75AA287DB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97CA9F-D9EE-4B90-8C98-ACAE6D5D4EA5}" type="datetimeFigureOut">
              <a:rPr lang="en-US" smtClean="0"/>
              <a:t>4/28/2014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584D0E-7DFE-49A8-B520-FC75AA287DB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7CA9F-D9EE-4B90-8C98-ACAE6D5D4EA5}" type="datetimeFigureOut">
              <a:rPr lang="en-US" smtClean="0"/>
              <a:t>4/28/2014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584D0E-7DFE-49A8-B520-FC75AA287DB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97CA9F-D9EE-4B90-8C98-ACAE6D5D4EA5}" type="datetimeFigureOut">
              <a:rPr lang="en-US" smtClean="0"/>
              <a:t>4/28/2014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584D0E-7DFE-49A8-B520-FC75AA287DB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97CA9F-D9EE-4B90-8C98-ACAE6D5D4EA5}" type="datetimeFigureOut">
              <a:rPr lang="en-US" smtClean="0"/>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584D0E-7DFE-49A8-B520-FC75AA287DB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97CA9F-D9EE-4B90-8C98-ACAE6D5D4EA5}" type="datetimeFigureOut">
              <a:rPr lang="en-US" smtClean="0"/>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584D0E-7DFE-49A8-B520-FC75AA287DB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97CA9F-D9EE-4B90-8C98-ACAE6D5D4EA5}" type="datetimeFigureOut">
              <a:rPr lang="en-US" smtClean="0"/>
              <a:t>4/28/2014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584D0E-7DFE-49A8-B520-FC75AA287DB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457200" y="152400"/>
            <a:ext cx="8229600" cy="1371600"/>
          </a:xfrm>
        </p:spPr>
        <p:txBody>
          <a:bodyPr/>
          <a:lstStyle/>
          <a:p>
            <a:pPr eaLnBrk="1" hangingPunct="1">
              <a:defRPr/>
            </a:pPr>
            <a:r>
              <a:rPr lang="en-US" dirty="0" smtClean="0"/>
              <a:t>Organizational Behavior</a:t>
            </a:r>
          </a:p>
        </p:txBody>
      </p:sp>
      <p:sp>
        <p:nvSpPr>
          <p:cNvPr id="6147" name="Content Placeholder 5"/>
          <p:cNvSpPr>
            <a:spLocks noGrp="1"/>
          </p:cNvSpPr>
          <p:nvPr>
            <p:ph sz="half" idx="1"/>
          </p:nvPr>
        </p:nvSpPr>
        <p:spPr>
          <a:xfrm>
            <a:off x="838200" y="1600200"/>
            <a:ext cx="3886200" cy="4297363"/>
          </a:xfrm>
        </p:spPr>
        <p:txBody>
          <a:bodyPr/>
          <a:lstStyle/>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r>
              <a:rPr lang="en-US" dirty="0" smtClean="0"/>
              <a:t>	</a:t>
            </a:r>
            <a:r>
              <a:rPr lang="en-US" sz="3600" dirty="0" smtClean="0"/>
              <a:t>	Lecture </a:t>
            </a:r>
            <a:r>
              <a:rPr lang="en-US" sz="3600" dirty="0" smtClean="0"/>
              <a:t>18</a:t>
            </a:r>
            <a:endParaRPr lang="en-US" sz="3600" dirty="0" smtClean="0"/>
          </a:p>
        </p:txBody>
      </p:sp>
      <p:sp>
        <p:nvSpPr>
          <p:cNvPr id="6148" name="Content Placeholder 6"/>
          <p:cNvSpPr>
            <a:spLocks noGrp="1"/>
          </p:cNvSpPr>
          <p:nvPr>
            <p:ph sz="half" idx="2"/>
          </p:nvPr>
        </p:nvSpPr>
        <p:spPr/>
        <p:txBody>
          <a:bodyPr/>
          <a:lstStyle/>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r>
              <a:rPr lang="en-US" smtClean="0"/>
              <a:t>Dr. Amna Yousaf</a:t>
            </a:r>
          </a:p>
          <a:p>
            <a:pPr algn="r" eaLnBrk="1" hangingPunct="1">
              <a:lnSpc>
                <a:spcPct val="80000"/>
              </a:lnSpc>
              <a:buFont typeface="Wingdings" pitchFamily="2" charset="2"/>
              <a:buNone/>
            </a:pPr>
            <a:r>
              <a:rPr lang="en-US" smtClean="0"/>
              <a:t>PhD (HRM)</a:t>
            </a:r>
          </a:p>
          <a:p>
            <a:pPr algn="r" eaLnBrk="1" hangingPunct="1">
              <a:lnSpc>
                <a:spcPct val="80000"/>
              </a:lnSpc>
              <a:buFont typeface="Wingdings" pitchFamily="2" charset="2"/>
              <a:buNone/>
            </a:pPr>
            <a:r>
              <a:rPr lang="en-US" smtClean="0"/>
              <a:t>University of Twente, the Netherlands</a:t>
            </a:r>
          </a:p>
          <a:p>
            <a:pPr eaLnBrk="1" hangingPunct="1"/>
            <a:endParaRPr lang="en-US" smtClean="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defRPr/>
            </a:pPr>
            <a:r>
              <a:rPr lang="en-US" dirty="0" smtClean="0"/>
              <a:t>Recap Lecture </a:t>
            </a:r>
            <a:r>
              <a:rPr lang="en-US" dirty="0" smtClean="0"/>
              <a:t>17</a:t>
            </a:r>
            <a:endParaRPr lang="en-US" dirty="0" smtClean="0"/>
          </a:p>
        </p:txBody>
      </p:sp>
      <p:sp>
        <p:nvSpPr>
          <p:cNvPr id="7171" name="Content Placeholder 2"/>
          <p:cNvSpPr>
            <a:spLocks noGrp="1"/>
          </p:cNvSpPr>
          <p:nvPr>
            <p:ph idx="1"/>
          </p:nvPr>
        </p:nvSpPr>
        <p:spPr/>
        <p:txBody>
          <a:bodyPr>
            <a:normAutofit/>
          </a:bodyPr>
          <a:lstStyle/>
          <a:p>
            <a:pPr lvl="1"/>
            <a:r>
              <a:rPr lang="en-US" dirty="0" smtClean="0"/>
              <a:t>Fiedler’s </a:t>
            </a:r>
            <a:r>
              <a:rPr lang="en-US" dirty="0" smtClean="0"/>
              <a:t>Contingency Model</a:t>
            </a:r>
          </a:p>
          <a:p>
            <a:pPr lvl="1"/>
            <a:r>
              <a:rPr lang="en-US" dirty="0" smtClean="0"/>
              <a:t>Cognitive Resource Theory</a:t>
            </a:r>
          </a:p>
          <a:p>
            <a:pPr lvl="1"/>
            <a:r>
              <a:rPr lang="en-US" dirty="0" smtClean="0"/>
              <a:t>Hersey and Blanchard’s Situational Leadership Model </a:t>
            </a:r>
          </a:p>
        </p:txBody>
      </p:sp>
      <p:sp>
        <p:nvSpPr>
          <p:cNvPr id="7172" name="Footer Placeholder 3"/>
          <p:cNvSpPr>
            <a:spLocks noGrp="1"/>
          </p:cNvSpPr>
          <p:nvPr>
            <p:ph type="ftr" sz="quarter" idx="10"/>
          </p:nvPr>
        </p:nvSpPr>
        <p:spPr>
          <a:xfrm>
            <a:off x="1371600" y="7543800"/>
            <a:ext cx="3352800" cy="244475"/>
          </a:xfrm>
          <a:noFill/>
          <a:ln>
            <a:miter lim="800000"/>
            <a:headEnd/>
            <a:tailEnd/>
          </a:ln>
        </p:spPr>
        <p:txBody>
          <a:bodyPr/>
          <a:lstStyle/>
          <a:p>
            <a:r>
              <a:rPr lang="en-US" smtClean="0">
                <a:latin typeface="Arial" pitchFamily="34" charset="0"/>
              </a:rPr>
              <a:t>© 2007</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762000" y="1122363"/>
            <a:ext cx="7924800" cy="3429000"/>
          </a:xfrm>
          <a:prstGeom prst="rect">
            <a:avLst/>
          </a:prstGeom>
          <a:solidFill>
            <a:srgbClr val="F9C86F"/>
          </a:solidFill>
          <a:ln w="9525">
            <a:noFill/>
            <a:miter lim="800000"/>
            <a:headEnd/>
            <a:tailEnd/>
          </a:ln>
        </p:spPr>
        <p:txBody>
          <a:bodyPr wrap="none" anchor="ctr"/>
          <a:lstStyle/>
          <a:p>
            <a:endParaRPr lang="en-US">
              <a:solidFill>
                <a:schemeClr val="accent1"/>
              </a:solidFill>
            </a:endParaRPr>
          </a:p>
        </p:txBody>
      </p:sp>
      <p:sp>
        <p:nvSpPr>
          <p:cNvPr id="8195" name="Oval 5"/>
          <p:cNvSpPr>
            <a:spLocks noChangeArrowheads="1"/>
          </p:cNvSpPr>
          <p:nvPr/>
        </p:nvSpPr>
        <p:spPr bwMode="auto">
          <a:xfrm>
            <a:off x="914400" y="30480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8196" name="Oval 6"/>
          <p:cNvSpPr>
            <a:spLocks noChangeArrowheads="1"/>
          </p:cNvSpPr>
          <p:nvPr/>
        </p:nvSpPr>
        <p:spPr bwMode="auto">
          <a:xfrm>
            <a:off x="2667000" y="4038600"/>
            <a:ext cx="1447800" cy="1295400"/>
          </a:xfrm>
          <a:prstGeom prst="ellipse">
            <a:avLst/>
          </a:prstGeom>
          <a:gradFill rotWithShape="1">
            <a:gsLst>
              <a:gs pos="0">
                <a:srgbClr val="FBDBA1">
                  <a:alpha val="32001"/>
                </a:srgbClr>
              </a:gs>
              <a:gs pos="100000">
                <a:srgbClr val="FDF0D8">
                  <a:alpha val="68999"/>
                </a:srgbClr>
              </a:gs>
            </a:gsLst>
            <a:path path="shape">
              <a:fillToRect l="50000" t="50000" r="50000" b="50000"/>
            </a:path>
          </a:gradFill>
          <a:ln w="9525">
            <a:noFill/>
            <a:round/>
            <a:headEnd/>
            <a:tailEnd/>
          </a:ln>
        </p:spPr>
        <p:txBody>
          <a:bodyPr wrap="none" anchor="ctr"/>
          <a:lstStyle/>
          <a:p>
            <a:endParaRPr lang="en-US"/>
          </a:p>
        </p:txBody>
      </p:sp>
      <p:sp>
        <p:nvSpPr>
          <p:cNvPr id="8197" name="Oval 15"/>
          <p:cNvSpPr>
            <a:spLocks noChangeArrowheads="1"/>
          </p:cNvSpPr>
          <p:nvPr/>
        </p:nvSpPr>
        <p:spPr bwMode="auto">
          <a:xfrm>
            <a:off x="1066800" y="12192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8198" name="Oval 16"/>
          <p:cNvSpPr>
            <a:spLocks noChangeArrowheads="1"/>
          </p:cNvSpPr>
          <p:nvPr/>
        </p:nvSpPr>
        <p:spPr bwMode="auto">
          <a:xfrm>
            <a:off x="2667000" y="25146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8199" name="Oval 17"/>
          <p:cNvSpPr>
            <a:spLocks noChangeArrowheads="1"/>
          </p:cNvSpPr>
          <p:nvPr/>
        </p:nvSpPr>
        <p:spPr bwMode="auto">
          <a:xfrm>
            <a:off x="6858000" y="5334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4" name="Rectangle 2"/>
          <p:cNvSpPr>
            <a:spLocks noGrp="1" noChangeArrowheads="1"/>
          </p:cNvSpPr>
          <p:nvPr>
            <p:ph type="title"/>
          </p:nvPr>
        </p:nvSpPr>
        <p:spPr>
          <a:xfrm>
            <a:off x="457200" y="2027238"/>
            <a:ext cx="8229600" cy="868362"/>
          </a:xfrm>
        </p:spPr>
        <p:txBody>
          <a:bodyPr/>
          <a:lstStyle/>
          <a:p>
            <a:pPr marL="342900" indent="-342900">
              <a:spcBef>
                <a:spcPct val="20000"/>
              </a:spcBef>
              <a:defRPr/>
            </a:pPr>
            <a:r>
              <a:rPr lang="en-US" dirty="0" smtClean="0">
                <a:solidFill>
                  <a:schemeClr val="tx1"/>
                </a:solidFill>
              </a:rPr>
              <a:t>Basic Approaches to Leadership  </a:t>
            </a:r>
            <a:endParaRPr lang="en-US" dirty="0">
              <a:solidFill>
                <a:schemeClr val="tx1"/>
              </a:solidFill>
            </a:endParaRPr>
          </a:p>
        </p:txBody>
      </p:sp>
      <p:sp>
        <p:nvSpPr>
          <p:cNvPr id="8201" name="Rectangle 14"/>
          <p:cNvSpPr>
            <a:spLocks noChangeArrowheads="1"/>
          </p:cNvSpPr>
          <p:nvPr/>
        </p:nvSpPr>
        <p:spPr bwMode="auto">
          <a:xfrm>
            <a:off x="990600" y="5535613"/>
            <a:ext cx="3886200" cy="868362"/>
          </a:xfrm>
          <a:prstGeom prst="rect">
            <a:avLst/>
          </a:prstGeom>
          <a:noFill/>
          <a:ln w="9525">
            <a:noFill/>
            <a:miter lim="800000"/>
            <a:headEnd/>
            <a:tailEnd/>
          </a:ln>
        </p:spPr>
        <p:txBody>
          <a:bodyPr anchor="ctr"/>
          <a:lstStyle/>
          <a:p>
            <a:r>
              <a:rPr lang="en-US" sz="3600" dirty="0">
                <a:latin typeface="Impact" pitchFamily="34" charset="0"/>
              </a:rPr>
              <a:t>Lecture </a:t>
            </a:r>
            <a:r>
              <a:rPr lang="en-US" sz="3600" dirty="0" smtClean="0">
                <a:latin typeface="Impact" pitchFamily="34" charset="0"/>
              </a:rPr>
              <a:t>18</a:t>
            </a:r>
            <a:endParaRPr lang="en-US" sz="3600" dirty="0">
              <a:latin typeface="Impact"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Lecture Outline</a:t>
            </a:r>
            <a:endParaRPr lang="en-US" dirty="0"/>
          </a:p>
        </p:txBody>
      </p:sp>
      <p:sp>
        <p:nvSpPr>
          <p:cNvPr id="10243" name="Content Placeholder 2"/>
          <p:cNvSpPr>
            <a:spLocks noGrp="1"/>
          </p:cNvSpPr>
          <p:nvPr>
            <p:ph idx="1"/>
          </p:nvPr>
        </p:nvSpPr>
        <p:spPr/>
        <p:txBody>
          <a:bodyPr>
            <a:normAutofit lnSpcReduction="10000"/>
          </a:bodyPr>
          <a:lstStyle/>
          <a:p>
            <a:r>
              <a:rPr lang="en-US" dirty="0" smtClean="0"/>
              <a:t>Path </a:t>
            </a:r>
            <a:r>
              <a:rPr lang="en-US" dirty="0" smtClean="0"/>
              <a:t>Goal Theory</a:t>
            </a:r>
          </a:p>
          <a:p>
            <a:r>
              <a:rPr lang="en-US" dirty="0" smtClean="0"/>
              <a:t>LMX Theory</a:t>
            </a:r>
          </a:p>
          <a:p>
            <a:r>
              <a:rPr lang="en-US" dirty="0" smtClean="0"/>
              <a:t>Inspirational Approaches to Leadership</a:t>
            </a:r>
          </a:p>
          <a:p>
            <a:pPr lvl="1"/>
            <a:r>
              <a:rPr lang="en-US" dirty="0" smtClean="0"/>
              <a:t>Transformational Leaders</a:t>
            </a:r>
          </a:p>
          <a:p>
            <a:pPr lvl="1"/>
            <a:r>
              <a:rPr lang="en-US" dirty="0" smtClean="0"/>
              <a:t>Transactional Leaders</a:t>
            </a:r>
          </a:p>
          <a:p>
            <a:pPr lvl="1"/>
            <a:r>
              <a:rPr lang="en-US" dirty="0" smtClean="0"/>
              <a:t>Laissez-Faire Leadership </a:t>
            </a:r>
          </a:p>
          <a:p>
            <a:pPr lvl="1"/>
            <a:r>
              <a:rPr lang="en-US" dirty="0" smtClean="0"/>
              <a:t>Ethical Leadership</a:t>
            </a:r>
          </a:p>
          <a:p>
            <a:pPr lvl="1"/>
            <a:r>
              <a:rPr lang="en-US" dirty="0" smtClean="0"/>
              <a:t>Online Leadership</a:t>
            </a:r>
          </a:p>
          <a:p>
            <a:pPr lvl="1"/>
            <a:r>
              <a:rPr lang="en-US" dirty="0" smtClean="0"/>
              <a:t>Mentoring</a:t>
            </a:r>
          </a:p>
        </p:txBody>
      </p:sp>
      <p:sp>
        <p:nvSpPr>
          <p:cNvPr id="10244"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24579" name="Rectangle 2"/>
          <p:cNvSpPr>
            <a:spLocks noGrp="1" noChangeArrowheads="1"/>
          </p:cNvSpPr>
          <p:nvPr>
            <p:ph type="title"/>
          </p:nvPr>
        </p:nvSpPr>
        <p:spPr/>
        <p:txBody>
          <a:bodyPr/>
          <a:lstStyle/>
          <a:p>
            <a:pPr eaLnBrk="1" hangingPunct="1">
              <a:defRPr/>
            </a:pPr>
            <a:r>
              <a:rPr lang="en-US" smtClean="0"/>
              <a:t>Leader</a:t>
            </a:r>
            <a:r>
              <a:rPr lang="en-US" smtClean="0">
                <a:cs typeface="Arial" pitchFamily="34" charset="0"/>
              </a:rPr>
              <a:t>–Member Exchange Theory</a:t>
            </a:r>
            <a:endParaRPr lang="en-US" smtClean="0"/>
          </a:p>
        </p:txBody>
      </p:sp>
      <p:sp>
        <p:nvSpPr>
          <p:cNvPr id="31748" name="Text Box 4"/>
          <p:cNvSpPr txBox="1">
            <a:spLocks noChangeArrowheads="1"/>
          </p:cNvSpPr>
          <p:nvPr/>
        </p:nvSpPr>
        <p:spPr bwMode="auto">
          <a:xfrm>
            <a:off x="914400" y="1252538"/>
            <a:ext cx="7315200" cy="4473575"/>
          </a:xfrm>
          <a:prstGeom prst="rect">
            <a:avLst/>
          </a:prstGeom>
          <a:noFill/>
          <a:ln w="9525">
            <a:noFill/>
            <a:miter lim="800000"/>
            <a:headEnd/>
            <a:tailEnd/>
          </a:ln>
        </p:spPr>
        <p:txBody>
          <a:bodyPr>
            <a:spAutoFit/>
          </a:bodyPr>
          <a:lstStyle/>
          <a:p>
            <a:pPr>
              <a:spcBef>
                <a:spcPct val="50000"/>
              </a:spcBef>
            </a:pPr>
            <a:r>
              <a:rPr lang="en-US" sz="2400"/>
              <a:t>Leader-Member Exchange (LMX) Theory</a:t>
            </a:r>
          </a:p>
          <a:p>
            <a:pPr>
              <a:spcBef>
                <a:spcPct val="50000"/>
              </a:spcBef>
              <a:buFontTx/>
              <a:buChar char="•"/>
            </a:pPr>
            <a:r>
              <a:rPr lang="en-US" sz="2400" b="0">
                <a:latin typeface="Tahoma" pitchFamily="34" charset="0"/>
              </a:rPr>
              <a:t>Leaders select certain followers to be “in” (favorites)	</a:t>
            </a:r>
          </a:p>
          <a:p>
            <a:pPr lvl="2">
              <a:spcBef>
                <a:spcPct val="50000"/>
              </a:spcBef>
            </a:pPr>
            <a:r>
              <a:rPr lang="en-US" sz="2400" b="0">
                <a:latin typeface="Tahoma" pitchFamily="34" charset="0"/>
              </a:rPr>
              <a:t>Based on competence and/or compatibility &amp; similarity to leader </a:t>
            </a:r>
          </a:p>
          <a:p>
            <a:pPr>
              <a:spcBef>
                <a:spcPct val="50000"/>
              </a:spcBef>
              <a:buFontTx/>
              <a:buChar char="•"/>
            </a:pPr>
            <a:r>
              <a:rPr lang="en-US" sz="2400" b="0">
                <a:latin typeface="Tahoma" pitchFamily="34" charset="0"/>
              </a:rPr>
              <a:t>“Exchanges” with these “In” followers will be higher quality than with those who are “Out”</a:t>
            </a:r>
          </a:p>
          <a:p>
            <a:pPr>
              <a:spcBef>
                <a:spcPct val="50000"/>
              </a:spcBef>
              <a:buFontTx/>
              <a:buChar char="•"/>
            </a:pPr>
            <a:r>
              <a:rPr lang="en-US" sz="2400" b="0">
                <a:latin typeface="Tahoma" pitchFamily="34" charset="0"/>
              </a:rPr>
              <a:t>RESULT: “In” subordinates will have higher performance ratings, less turnover, and greater job satisfaction</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25603" name="Rectangle 2"/>
          <p:cNvSpPr>
            <a:spLocks noGrp="1" noChangeArrowheads="1"/>
          </p:cNvSpPr>
          <p:nvPr>
            <p:ph type="title"/>
          </p:nvPr>
        </p:nvSpPr>
        <p:spPr/>
        <p:txBody>
          <a:bodyPr/>
          <a:lstStyle/>
          <a:p>
            <a:pPr eaLnBrk="1" hangingPunct="1">
              <a:defRPr/>
            </a:pPr>
            <a:r>
              <a:rPr lang="en-US" smtClean="0"/>
              <a:t>Leader-Member Exchange Theory</a:t>
            </a:r>
          </a:p>
        </p:txBody>
      </p:sp>
      <p:sp>
        <p:nvSpPr>
          <p:cNvPr id="25604"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12</a:t>
            </a:r>
            <a:r>
              <a:rPr lang="en-US">
                <a:solidFill>
                  <a:schemeClr val="bg1"/>
                </a:solidFill>
                <a:cs typeface="Arial" pitchFamily="34" charset="0"/>
              </a:rPr>
              <a:t>–3</a:t>
            </a:r>
            <a:endParaRPr lang="en-US">
              <a:solidFill>
                <a:schemeClr val="bg1"/>
              </a:solidFill>
            </a:endParaRPr>
          </a:p>
        </p:txBody>
      </p:sp>
      <p:graphicFrame>
        <p:nvGraphicFramePr>
          <p:cNvPr id="2050" name="Object 4"/>
          <p:cNvGraphicFramePr>
            <a:graphicFrameLocks noChangeAspect="1"/>
          </p:cNvGraphicFramePr>
          <p:nvPr/>
        </p:nvGraphicFramePr>
        <p:xfrm>
          <a:off x="609600" y="1524000"/>
          <a:ext cx="7924800" cy="3160713"/>
        </p:xfrm>
        <a:graphic>
          <a:graphicData uri="http://schemas.openxmlformats.org/presentationml/2006/ole">
            <p:oleObj spid="_x0000_s1026" name="Photo Editor Photo" r:id="rId4" imgW="8295238" imgH="3104762" progId="">
              <p:embed/>
            </p:oleObj>
          </a:graphicData>
        </a:graphic>
      </p:graphicFrame>
    </p:spTree>
  </p:cSld>
  <p:clrMapOvr>
    <a:masterClrMapping/>
  </p:clrMapOvr>
  <p:transition>
    <p:cut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26627" name="Rectangle 2"/>
          <p:cNvSpPr>
            <a:spLocks noGrp="1" noChangeArrowheads="1"/>
          </p:cNvSpPr>
          <p:nvPr>
            <p:ph type="title"/>
          </p:nvPr>
        </p:nvSpPr>
        <p:spPr/>
        <p:txBody>
          <a:bodyPr/>
          <a:lstStyle/>
          <a:p>
            <a:pPr eaLnBrk="1" hangingPunct="1">
              <a:defRPr/>
            </a:pPr>
            <a:r>
              <a:rPr lang="en-US" smtClean="0"/>
              <a:t>Path-Goal Theory</a:t>
            </a:r>
          </a:p>
        </p:txBody>
      </p:sp>
      <p:pic>
        <p:nvPicPr>
          <p:cNvPr id="32772" name="Picture 3" descr="bd19652_"/>
          <p:cNvPicPr>
            <a:picLocks noChangeAspect="1" noChangeArrowheads="1"/>
          </p:cNvPicPr>
          <p:nvPr/>
        </p:nvPicPr>
        <p:blipFill>
          <a:blip r:embed="rId3"/>
          <a:srcRect/>
          <a:stretch>
            <a:fillRect/>
          </a:stretch>
        </p:blipFill>
        <p:spPr bwMode="auto">
          <a:xfrm>
            <a:off x="5257800" y="3581400"/>
            <a:ext cx="2971800" cy="2913063"/>
          </a:xfrm>
          <a:prstGeom prst="rect">
            <a:avLst/>
          </a:prstGeom>
          <a:noFill/>
          <a:ln w="9525">
            <a:noFill/>
            <a:miter lim="800000"/>
            <a:headEnd/>
            <a:tailEnd/>
          </a:ln>
        </p:spPr>
      </p:pic>
      <p:sp>
        <p:nvSpPr>
          <p:cNvPr id="32773" name="Text Box 4"/>
          <p:cNvSpPr txBox="1">
            <a:spLocks noChangeArrowheads="1"/>
          </p:cNvSpPr>
          <p:nvPr/>
        </p:nvSpPr>
        <p:spPr bwMode="auto">
          <a:xfrm>
            <a:off x="914400" y="1344613"/>
            <a:ext cx="4953000" cy="3925887"/>
          </a:xfrm>
          <a:prstGeom prst="rect">
            <a:avLst/>
          </a:prstGeom>
          <a:noFill/>
          <a:ln w="9525">
            <a:noFill/>
            <a:miter lim="800000"/>
            <a:headEnd/>
            <a:tailEnd/>
          </a:ln>
        </p:spPr>
        <p:txBody>
          <a:bodyPr>
            <a:spAutoFit/>
          </a:bodyPr>
          <a:lstStyle/>
          <a:p>
            <a:pPr>
              <a:spcBef>
                <a:spcPct val="50000"/>
              </a:spcBef>
            </a:pPr>
            <a:r>
              <a:rPr lang="en-US" sz="2400" b="0" u="sng">
                <a:latin typeface="Tahoma" pitchFamily="34" charset="0"/>
              </a:rPr>
              <a:t>Premise</a:t>
            </a:r>
          </a:p>
          <a:p>
            <a:pPr>
              <a:spcBef>
                <a:spcPct val="50000"/>
              </a:spcBef>
              <a:buFontTx/>
              <a:buChar char="•"/>
            </a:pPr>
            <a:r>
              <a:rPr lang="en-US" sz="2400" b="0">
                <a:latin typeface="Tahoma" pitchFamily="34" charset="0"/>
              </a:rPr>
              <a:t> Leader must help followers attaining goals and reduce roadblocks to success </a:t>
            </a:r>
          </a:p>
          <a:p>
            <a:pPr>
              <a:spcBef>
                <a:spcPct val="50000"/>
              </a:spcBef>
              <a:buFontTx/>
              <a:buChar char="•"/>
            </a:pPr>
            <a:r>
              <a:rPr lang="en-US" sz="2400" b="0">
                <a:latin typeface="Tahoma" pitchFamily="34" charset="0"/>
              </a:rPr>
              <a:t>Leaders must change behaviors to fit the situation (environmental contingencies &amp; subordinate contingencies)</a:t>
            </a:r>
          </a:p>
          <a:p>
            <a:pPr>
              <a:spcBef>
                <a:spcPct val="50000"/>
              </a:spcBef>
            </a:pPr>
            <a:endParaRPr lang="en-US" sz="2400" b="0">
              <a:latin typeface="Tahoma"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27651" name="Rectangle 2"/>
          <p:cNvSpPr>
            <a:spLocks noGrp="1" noChangeArrowheads="1"/>
          </p:cNvSpPr>
          <p:nvPr>
            <p:ph type="title"/>
          </p:nvPr>
        </p:nvSpPr>
        <p:spPr/>
        <p:txBody>
          <a:bodyPr/>
          <a:lstStyle/>
          <a:p>
            <a:pPr eaLnBrk="1" hangingPunct="1">
              <a:defRPr/>
            </a:pPr>
            <a:r>
              <a:rPr lang="en-US" smtClean="0"/>
              <a:t>The Path-Goal Theory</a:t>
            </a:r>
          </a:p>
        </p:txBody>
      </p:sp>
      <p:sp>
        <p:nvSpPr>
          <p:cNvPr id="27652"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12</a:t>
            </a:r>
            <a:r>
              <a:rPr lang="en-US">
                <a:solidFill>
                  <a:schemeClr val="bg1"/>
                </a:solidFill>
                <a:cs typeface="Arial" pitchFamily="34" charset="0"/>
              </a:rPr>
              <a:t>–4</a:t>
            </a:r>
            <a:endParaRPr lang="en-US">
              <a:solidFill>
                <a:schemeClr val="bg1"/>
              </a:solidFill>
            </a:endParaRPr>
          </a:p>
        </p:txBody>
      </p:sp>
      <p:graphicFrame>
        <p:nvGraphicFramePr>
          <p:cNvPr id="3074" name="Object 4"/>
          <p:cNvGraphicFramePr>
            <a:graphicFrameLocks noChangeAspect="1"/>
          </p:cNvGraphicFramePr>
          <p:nvPr/>
        </p:nvGraphicFramePr>
        <p:xfrm>
          <a:off x="409575" y="1328738"/>
          <a:ext cx="8326438" cy="4200525"/>
        </p:xfrm>
        <a:graphic>
          <a:graphicData uri="http://schemas.openxmlformats.org/presentationml/2006/ole">
            <p:oleObj spid="_x0000_s2050" name="Photo Editor Photo" r:id="rId4" imgW="8326012" imgH="4200000" progId="">
              <p:embed/>
            </p:oleObj>
          </a:graphicData>
        </a:graphic>
      </p:graphicFrame>
    </p:spTree>
  </p:cSld>
  <p:clrMapOvr>
    <a:masterClrMapping/>
  </p:clrMapOvr>
  <p:transition>
    <p:cut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0723" name="Rectangle 2"/>
          <p:cNvSpPr>
            <a:spLocks noGrp="1" noChangeArrowheads="1"/>
          </p:cNvSpPr>
          <p:nvPr>
            <p:ph type="title"/>
          </p:nvPr>
        </p:nvSpPr>
        <p:spPr>
          <a:xfrm>
            <a:off x="685800" y="381000"/>
            <a:ext cx="7772400" cy="990600"/>
          </a:xfrm>
        </p:spPr>
        <p:txBody>
          <a:bodyPr>
            <a:normAutofit fontScale="90000"/>
          </a:bodyPr>
          <a:lstStyle/>
          <a:p>
            <a:pPr eaLnBrk="1" hangingPunct="1">
              <a:defRPr/>
            </a:pPr>
            <a:r>
              <a:rPr lang="en-US" smtClean="0"/>
              <a:t>Framing: Using Words to Shape Meaning and Inspire Others</a:t>
            </a:r>
          </a:p>
        </p:txBody>
      </p:sp>
      <p:pic>
        <p:nvPicPr>
          <p:cNvPr id="30724" name="Picture 3" descr="Chap01Bkgd03"/>
          <p:cNvPicPr>
            <a:picLocks noChangeAspect="1" noChangeArrowheads="1"/>
          </p:cNvPicPr>
          <p:nvPr/>
        </p:nvPicPr>
        <p:blipFill>
          <a:blip r:embed="rId3"/>
          <a:srcRect/>
          <a:stretch>
            <a:fillRect/>
          </a:stretch>
        </p:blipFill>
        <p:spPr bwMode="auto">
          <a:xfrm>
            <a:off x="5334000" y="1752600"/>
            <a:ext cx="2743200" cy="4038600"/>
          </a:xfrm>
          <a:prstGeom prst="rect">
            <a:avLst/>
          </a:prstGeom>
          <a:noFill/>
          <a:ln w="12700">
            <a:solidFill>
              <a:schemeClr val="tx1"/>
            </a:solidFill>
            <a:miter lim="800000"/>
            <a:headEnd/>
            <a:tailEnd/>
          </a:ln>
          <a:effectLst>
            <a:outerShdw dist="135003" dir="2471156" algn="ctr" rotWithShape="0">
              <a:srgbClr val="DDDDDD"/>
            </a:outerShdw>
          </a:effectLst>
        </p:spPr>
      </p:pic>
      <p:sp>
        <p:nvSpPr>
          <p:cNvPr id="468996" name="Text Box 4"/>
          <p:cNvSpPr txBox="1">
            <a:spLocks noChangeArrowheads="1"/>
          </p:cNvSpPr>
          <p:nvPr/>
        </p:nvSpPr>
        <p:spPr bwMode="blackWhite">
          <a:xfrm>
            <a:off x="1066800" y="3333750"/>
            <a:ext cx="3124200" cy="24384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274320" rIns="182880" anchor="ctr"/>
          <a:lstStyle/>
          <a:p>
            <a:pPr>
              <a:lnSpc>
                <a:spcPct val="105000"/>
              </a:lnSpc>
              <a:spcBef>
                <a:spcPct val="50000"/>
              </a:spcBef>
              <a:defRPr/>
            </a:pPr>
            <a:r>
              <a:rPr lang="en-US" sz="2000">
                <a:solidFill>
                  <a:schemeClr val="bg1"/>
                </a:solidFill>
              </a:rPr>
              <a:t>Leaders use framing (selectively including or excluding facts) to influence how others see and interpret reality.</a:t>
            </a:r>
          </a:p>
        </p:txBody>
      </p:sp>
      <p:sp>
        <p:nvSpPr>
          <p:cNvPr id="33798" name="Text Box 5"/>
          <p:cNvSpPr txBox="1">
            <a:spLocks noChangeArrowheads="1"/>
          </p:cNvSpPr>
          <p:nvPr/>
        </p:nvSpPr>
        <p:spPr bwMode="auto">
          <a:xfrm>
            <a:off x="914400" y="1677988"/>
            <a:ext cx="3657600" cy="1370012"/>
          </a:xfrm>
          <a:prstGeom prst="rect">
            <a:avLst/>
          </a:prstGeom>
          <a:noFill/>
          <a:ln w="9525">
            <a:noFill/>
            <a:miter lim="800000"/>
            <a:headEnd/>
            <a:tailEnd/>
          </a:ln>
        </p:spPr>
        <p:txBody>
          <a:bodyPr>
            <a:spAutoFit/>
          </a:bodyPr>
          <a:lstStyle/>
          <a:p>
            <a:pPr>
              <a:spcBef>
                <a:spcPct val="50000"/>
              </a:spcBef>
            </a:pPr>
            <a:r>
              <a:rPr lang="en-US" sz="2400"/>
              <a:t>Framing</a:t>
            </a:r>
          </a:p>
          <a:p>
            <a:pPr>
              <a:spcBef>
                <a:spcPct val="50000"/>
              </a:spcBef>
            </a:pPr>
            <a:r>
              <a:rPr lang="en-US" sz="2400" b="0">
                <a:latin typeface="Tahoma" pitchFamily="34" charset="0"/>
              </a:rPr>
              <a:t>A way to use language to manage meaning.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68996"/>
                                        </p:tgtEl>
                                        <p:attrNameLst>
                                          <p:attrName>style.visibility</p:attrName>
                                        </p:attrNameLst>
                                      </p:cBhvr>
                                      <p:to>
                                        <p:strVal val="visible"/>
                                      </p:to>
                                    </p:set>
                                    <p:animEffect transition="in" filter="box(in)">
                                      <p:cBhvr>
                                        <p:cTn id="7" dur="500"/>
                                        <p:tgtEl>
                                          <p:spTgt spid="468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996"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1747" name="Rectangle 2"/>
          <p:cNvSpPr>
            <a:spLocks noGrp="1" noChangeArrowheads="1"/>
          </p:cNvSpPr>
          <p:nvPr>
            <p:ph type="title"/>
          </p:nvPr>
        </p:nvSpPr>
        <p:spPr/>
        <p:txBody>
          <a:bodyPr>
            <a:normAutofit fontScale="90000"/>
          </a:bodyPr>
          <a:lstStyle/>
          <a:p>
            <a:pPr eaLnBrk="1" hangingPunct="1">
              <a:defRPr/>
            </a:pPr>
            <a:r>
              <a:rPr lang="en-US" dirty="0" smtClean="0"/>
              <a:t>Inspirational Approaches to Leadership</a:t>
            </a:r>
          </a:p>
        </p:txBody>
      </p:sp>
      <p:sp>
        <p:nvSpPr>
          <p:cNvPr id="471043" name="Text Box 3"/>
          <p:cNvSpPr txBox="1">
            <a:spLocks noChangeArrowheads="1"/>
          </p:cNvSpPr>
          <p:nvPr/>
        </p:nvSpPr>
        <p:spPr bwMode="blackWhite">
          <a:xfrm>
            <a:off x="1524000" y="3200400"/>
            <a:ext cx="6553200" cy="31242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anchor="ctr"/>
          <a:lstStyle/>
          <a:p>
            <a:pPr marL="457200" indent="-457200">
              <a:lnSpc>
                <a:spcPct val="90000"/>
              </a:lnSpc>
              <a:spcBef>
                <a:spcPct val="50000"/>
              </a:spcBef>
              <a:defRPr/>
            </a:pPr>
            <a:r>
              <a:rPr lang="en-US" sz="2400">
                <a:solidFill>
                  <a:srgbClr val="FFFFCC"/>
                </a:solidFill>
              </a:rPr>
              <a:t>Charismatic Leaders </a:t>
            </a:r>
          </a:p>
          <a:p>
            <a:pPr marL="457200" indent="-457200">
              <a:lnSpc>
                <a:spcPct val="90000"/>
              </a:lnSpc>
              <a:spcBef>
                <a:spcPct val="50000"/>
              </a:spcBef>
              <a:buFontTx/>
              <a:buAutoNum type="arabicPeriod"/>
              <a:defRPr/>
            </a:pPr>
            <a:r>
              <a:rPr lang="en-US" sz="2400">
                <a:solidFill>
                  <a:schemeClr val="bg1"/>
                </a:solidFill>
              </a:rPr>
              <a:t>Have a vision</a:t>
            </a:r>
          </a:p>
          <a:p>
            <a:pPr marL="457200" indent="-457200">
              <a:lnSpc>
                <a:spcPct val="90000"/>
              </a:lnSpc>
              <a:spcBef>
                <a:spcPct val="50000"/>
              </a:spcBef>
              <a:buFontTx/>
              <a:buAutoNum type="arabicPeriod"/>
              <a:defRPr/>
            </a:pPr>
            <a:r>
              <a:rPr lang="en-US" sz="2400">
                <a:solidFill>
                  <a:schemeClr val="bg1"/>
                </a:solidFill>
              </a:rPr>
              <a:t>Are willing to take personal risks to achieve the vision</a:t>
            </a:r>
          </a:p>
          <a:p>
            <a:pPr marL="457200" indent="-457200">
              <a:lnSpc>
                <a:spcPct val="90000"/>
              </a:lnSpc>
              <a:spcBef>
                <a:spcPct val="50000"/>
              </a:spcBef>
              <a:buFontTx/>
              <a:buAutoNum type="arabicPeriod"/>
              <a:defRPr/>
            </a:pPr>
            <a:r>
              <a:rPr lang="en-US" sz="2400">
                <a:solidFill>
                  <a:schemeClr val="bg1"/>
                </a:solidFill>
              </a:rPr>
              <a:t>Are sensitive to follower needs</a:t>
            </a:r>
          </a:p>
          <a:p>
            <a:pPr marL="457200" indent="-457200">
              <a:lnSpc>
                <a:spcPct val="90000"/>
              </a:lnSpc>
              <a:spcBef>
                <a:spcPct val="50000"/>
              </a:spcBef>
              <a:buFontTx/>
              <a:buAutoNum type="arabicPeriod"/>
              <a:defRPr/>
            </a:pPr>
            <a:r>
              <a:rPr lang="en-US" sz="2400">
                <a:solidFill>
                  <a:schemeClr val="bg1"/>
                </a:solidFill>
              </a:rPr>
              <a:t>Exhibit behaviors that are out of the ordinary</a:t>
            </a:r>
          </a:p>
        </p:txBody>
      </p:sp>
      <p:sp>
        <p:nvSpPr>
          <p:cNvPr id="34821" name="Text Box 4"/>
          <p:cNvSpPr txBox="1">
            <a:spLocks noChangeArrowheads="1"/>
          </p:cNvSpPr>
          <p:nvPr/>
        </p:nvSpPr>
        <p:spPr bwMode="auto">
          <a:xfrm>
            <a:off x="914400" y="1328738"/>
            <a:ext cx="7315200" cy="1735137"/>
          </a:xfrm>
          <a:prstGeom prst="rect">
            <a:avLst/>
          </a:prstGeom>
          <a:noFill/>
          <a:ln w="9525">
            <a:noFill/>
            <a:miter lim="800000"/>
            <a:headEnd/>
            <a:tailEnd/>
          </a:ln>
        </p:spPr>
        <p:txBody>
          <a:bodyPr>
            <a:spAutoFit/>
          </a:bodyPr>
          <a:lstStyle/>
          <a:p>
            <a:pPr>
              <a:spcBef>
                <a:spcPct val="50000"/>
              </a:spcBef>
            </a:pPr>
            <a:r>
              <a:rPr lang="en-US" sz="2400"/>
              <a:t>Charismatic Leadership Theory</a:t>
            </a:r>
          </a:p>
          <a:p>
            <a:pPr>
              <a:spcBef>
                <a:spcPct val="50000"/>
              </a:spcBef>
            </a:pPr>
            <a:r>
              <a:rPr lang="en-US" sz="2400" b="0">
                <a:latin typeface="Tahoma" pitchFamily="34" charset="0"/>
              </a:rPr>
              <a:t>Followers make attributions of heroic or extraordinary leadership abilities when they observe certain behaviors.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71043"/>
                                        </p:tgtEl>
                                        <p:attrNameLst>
                                          <p:attrName>style.visibility</p:attrName>
                                        </p:attrNameLst>
                                      </p:cBhvr>
                                      <p:to>
                                        <p:strVal val="visible"/>
                                      </p:to>
                                    </p:set>
                                    <p:animEffect transition="in" filter="box(in)">
                                      <p:cBhvr>
                                        <p:cTn id="7" dur="500"/>
                                        <p:tgtEl>
                                          <p:spTgt spid="471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43"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2771" name="Rectangle 2"/>
          <p:cNvSpPr>
            <a:spLocks noGrp="1" noChangeArrowheads="1"/>
          </p:cNvSpPr>
          <p:nvPr>
            <p:ph type="title"/>
          </p:nvPr>
        </p:nvSpPr>
        <p:spPr/>
        <p:txBody>
          <a:bodyPr>
            <a:normAutofit fontScale="90000"/>
          </a:bodyPr>
          <a:lstStyle/>
          <a:p>
            <a:pPr eaLnBrk="1" hangingPunct="1">
              <a:defRPr/>
            </a:pPr>
            <a:r>
              <a:rPr lang="en-US" smtClean="0"/>
              <a:t>Key Characteristics of Charismatic Leaders</a:t>
            </a:r>
          </a:p>
        </p:txBody>
      </p:sp>
      <p:sp>
        <p:nvSpPr>
          <p:cNvPr id="32772"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13</a:t>
            </a:r>
            <a:r>
              <a:rPr lang="en-US">
                <a:solidFill>
                  <a:schemeClr val="bg1"/>
                </a:solidFill>
                <a:cs typeface="Arial" pitchFamily="34" charset="0"/>
              </a:rPr>
              <a:t>–1</a:t>
            </a:r>
            <a:endParaRPr lang="en-US">
              <a:solidFill>
                <a:schemeClr val="bg1"/>
              </a:solidFill>
            </a:endParaRPr>
          </a:p>
        </p:txBody>
      </p:sp>
      <p:sp>
        <p:nvSpPr>
          <p:cNvPr id="35845" name="Rectangle 4"/>
          <p:cNvSpPr>
            <a:spLocks noChangeArrowheads="1"/>
          </p:cNvSpPr>
          <p:nvPr/>
        </p:nvSpPr>
        <p:spPr bwMode="auto">
          <a:xfrm>
            <a:off x="914400" y="1447800"/>
            <a:ext cx="7315200" cy="4422775"/>
          </a:xfrm>
          <a:prstGeom prst="rect">
            <a:avLst/>
          </a:prstGeom>
          <a:noFill/>
          <a:ln w="9525">
            <a:noFill/>
            <a:miter lim="800000"/>
            <a:headEnd/>
            <a:tailEnd/>
          </a:ln>
        </p:spPr>
        <p:txBody>
          <a:bodyPr>
            <a:spAutoFit/>
          </a:bodyPr>
          <a:lstStyle/>
          <a:p>
            <a:pPr marL="347663" indent="-347663">
              <a:spcBef>
                <a:spcPct val="50000"/>
              </a:spcBef>
              <a:buFontTx/>
              <a:buAutoNum type="arabicPeriod"/>
            </a:pPr>
            <a:r>
              <a:rPr lang="en-US" sz="2000" i="1">
                <a:solidFill>
                  <a:srgbClr val="CC6600"/>
                </a:solidFill>
              </a:rPr>
              <a:t>Vision and articulation.</a:t>
            </a:r>
            <a:r>
              <a:rPr lang="en-US" sz="1800"/>
              <a:t> Has a vision—expressed as an idealized goal—that proposes a future better than the status quo; and is able to clarify the importance of the vision in terms that are understandable to others.</a:t>
            </a:r>
          </a:p>
          <a:p>
            <a:pPr marL="347663" indent="-347663">
              <a:spcBef>
                <a:spcPct val="50000"/>
              </a:spcBef>
              <a:buFontTx/>
              <a:buAutoNum type="arabicPeriod"/>
            </a:pPr>
            <a:r>
              <a:rPr lang="en-US" sz="2000" i="1">
                <a:solidFill>
                  <a:srgbClr val="CC6600"/>
                </a:solidFill>
              </a:rPr>
              <a:t>Personal risk</a:t>
            </a:r>
            <a:r>
              <a:rPr lang="en-US" sz="2000" i="1">
                <a:solidFill>
                  <a:srgbClr val="CC3300"/>
                </a:solidFill>
              </a:rPr>
              <a:t>.</a:t>
            </a:r>
            <a:r>
              <a:rPr lang="en-US" sz="1800"/>
              <a:t> Willing to take on high personal risk, incur high costs and engage in self-sacrifice to achieve the vision.</a:t>
            </a:r>
          </a:p>
          <a:p>
            <a:pPr marL="347663" indent="-347663">
              <a:spcBef>
                <a:spcPct val="50000"/>
              </a:spcBef>
              <a:buFontTx/>
              <a:buAutoNum type="arabicPeriod"/>
            </a:pPr>
            <a:r>
              <a:rPr lang="en-US" sz="2000" i="1">
                <a:solidFill>
                  <a:srgbClr val="CC6600"/>
                </a:solidFill>
              </a:rPr>
              <a:t>Environmental sensitivity.</a:t>
            </a:r>
            <a:r>
              <a:rPr lang="en-US" sz="1800"/>
              <a:t> Able to make realistic assessments of the environmental constraints and resources needed to bring about change.</a:t>
            </a:r>
          </a:p>
          <a:p>
            <a:pPr marL="347663" indent="-347663">
              <a:spcBef>
                <a:spcPct val="50000"/>
              </a:spcBef>
              <a:buFontTx/>
              <a:buAutoNum type="arabicPeriod"/>
            </a:pPr>
            <a:r>
              <a:rPr lang="en-US" sz="2000" i="1">
                <a:solidFill>
                  <a:srgbClr val="CC6600"/>
                </a:solidFill>
              </a:rPr>
              <a:t>Sensitivity to follower needs</a:t>
            </a:r>
            <a:r>
              <a:rPr lang="en-US" sz="2000" i="1">
                <a:solidFill>
                  <a:srgbClr val="CC3300"/>
                </a:solidFill>
              </a:rPr>
              <a:t>.</a:t>
            </a:r>
            <a:r>
              <a:rPr lang="en-US" sz="1800"/>
              <a:t> Perceptive of others’ abilities and responsive to their needs and feelings.</a:t>
            </a:r>
          </a:p>
          <a:p>
            <a:pPr marL="347663" indent="-347663">
              <a:spcBef>
                <a:spcPct val="50000"/>
              </a:spcBef>
              <a:buFontTx/>
              <a:buAutoNum type="arabicPeriod"/>
            </a:pPr>
            <a:r>
              <a:rPr lang="en-US" sz="2000" i="1">
                <a:solidFill>
                  <a:srgbClr val="CC6600"/>
                </a:solidFill>
              </a:rPr>
              <a:t>Unconventional behavior</a:t>
            </a:r>
            <a:r>
              <a:rPr lang="en-US" sz="2000" i="1">
                <a:solidFill>
                  <a:srgbClr val="CC3300"/>
                </a:solidFill>
              </a:rPr>
              <a:t>.</a:t>
            </a:r>
            <a:r>
              <a:rPr lang="en-US" sz="1800"/>
              <a:t> Engages in behaviors that are perceived as novel and counter to norms.</a:t>
            </a:r>
          </a:p>
        </p:txBody>
      </p:sp>
      <p:sp>
        <p:nvSpPr>
          <p:cNvPr id="35846" name="Rectangle 5"/>
          <p:cNvSpPr>
            <a:spLocks noChangeArrowheads="1"/>
          </p:cNvSpPr>
          <p:nvPr/>
        </p:nvSpPr>
        <p:spPr bwMode="auto">
          <a:xfrm>
            <a:off x="685800" y="6149975"/>
            <a:ext cx="3886200" cy="365125"/>
          </a:xfrm>
          <a:prstGeom prst="rect">
            <a:avLst/>
          </a:prstGeom>
          <a:noFill/>
          <a:ln w="9525">
            <a:noFill/>
            <a:miter lim="800000"/>
            <a:headEnd/>
            <a:tailEnd/>
          </a:ln>
        </p:spPr>
        <p:txBody>
          <a:bodyPr>
            <a:spAutoFit/>
          </a:bodyPr>
          <a:lstStyle/>
          <a:p>
            <a:r>
              <a:rPr lang="en-US" sz="900" b="0" i="1"/>
              <a:t>Source: </a:t>
            </a:r>
            <a:r>
              <a:rPr lang="en-US" sz="900" b="0"/>
              <a:t>Based on J. A. Conger and R. N. Kanungo, </a:t>
            </a:r>
            <a:r>
              <a:rPr lang="en-US" sz="900" b="0" i="1"/>
              <a:t>Charismatic Leadership in Organizations </a:t>
            </a:r>
            <a:r>
              <a:rPr lang="en-US" sz="900" b="0"/>
              <a:t>(Thousand Oaks, CA: Sage, 1998), p. 94.</a:t>
            </a:r>
          </a:p>
        </p:txBody>
      </p:sp>
    </p:spTree>
  </p:cSld>
  <p:clrMapOvr>
    <a:masterClrMapping/>
  </p:clrMapOvr>
  <p:transition>
    <p:cut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4819" name="Rectangle 2"/>
          <p:cNvSpPr>
            <a:spLocks noGrp="1" noChangeArrowheads="1"/>
          </p:cNvSpPr>
          <p:nvPr>
            <p:ph type="title"/>
          </p:nvPr>
        </p:nvSpPr>
        <p:spPr/>
        <p:txBody>
          <a:bodyPr>
            <a:normAutofit fontScale="90000"/>
          </a:bodyPr>
          <a:lstStyle/>
          <a:p>
            <a:pPr eaLnBrk="1" hangingPunct="1">
              <a:defRPr/>
            </a:pPr>
            <a:r>
              <a:rPr lang="en-US" smtClean="0"/>
              <a:t>Transactional and Transformational Leadership</a:t>
            </a:r>
          </a:p>
        </p:txBody>
      </p:sp>
      <p:sp>
        <p:nvSpPr>
          <p:cNvPr id="477187" name="Line 3"/>
          <p:cNvSpPr>
            <a:spLocks noChangeShapeType="1"/>
          </p:cNvSpPr>
          <p:nvPr/>
        </p:nvSpPr>
        <p:spPr bwMode="auto">
          <a:xfrm>
            <a:off x="914400" y="3810000"/>
            <a:ext cx="3810000" cy="0"/>
          </a:xfrm>
          <a:prstGeom prst="line">
            <a:avLst/>
          </a:prstGeom>
          <a:noFill/>
          <a:ln w="38100">
            <a:solidFill>
              <a:srgbClr val="CC6600"/>
            </a:solidFill>
            <a:round/>
            <a:headEnd/>
            <a:tailEnd/>
          </a:ln>
        </p:spPr>
        <p:txBody>
          <a:bodyPr/>
          <a:lstStyle/>
          <a:p>
            <a:endParaRPr lang="en-US"/>
          </a:p>
        </p:txBody>
      </p:sp>
      <p:sp>
        <p:nvSpPr>
          <p:cNvPr id="477188" name="Text Box 4"/>
          <p:cNvSpPr txBox="1">
            <a:spLocks noChangeArrowheads="1"/>
          </p:cNvSpPr>
          <p:nvPr/>
        </p:nvSpPr>
        <p:spPr bwMode="blackWhite">
          <a:xfrm>
            <a:off x="5410200" y="1295400"/>
            <a:ext cx="3124200" cy="2362200"/>
          </a:xfrm>
          <a:prstGeom prst="rect">
            <a:avLst/>
          </a:prstGeom>
          <a:solidFill>
            <a:srgbClr val="336600"/>
          </a:solidFill>
          <a:ln w="19050">
            <a:solidFill>
              <a:schemeClr val="tx1"/>
            </a:solidFill>
            <a:miter lim="800000"/>
            <a:headEnd/>
            <a:tailEnd/>
          </a:ln>
        </p:spPr>
        <p:txBody>
          <a:bodyPr lIns="182880" tIns="137160"/>
          <a:lstStyle/>
          <a:p>
            <a:pPr marL="173038" indent="-173038">
              <a:spcBef>
                <a:spcPct val="50000"/>
              </a:spcBef>
              <a:buFontTx/>
              <a:buChar char="•"/>
            </a:pPr>
            <a:r>
              <a:rPr lang="en-US" sz="1800">
                <a:solidFill>
                  <a:schemeClr val="bg1"/>
                </a:solidFill>
              </a:rPr>
              <a:t>Contingent Reward</a:t>
            </a:r>
          </a:p>
          <a:p>
            <a:pPr marL="173038" indent="-173038">
              <a:spcBef>
                <a:spcPct val="50000"/>
              </a:spcBef>
              <a:buFontTx/>
              <a:buChar char="•"/>
            </a:pPr>
            <a:r>
              <a:rPr lang="en-US" sz="1800">
                <a:solidFill>
                  <a:schemeClr val="bg1"/>
                </a:solidFill>
              </a:rPr>
              <a:t>Management by Exception (active)</a:t>
            </a:r>
          </a:p>
          <a:p>
            <a:pPr marL="173038" indent="-173038">
              <a:spcBef>
                <a:spcPct val="50000"/>
              </a:spcBef>
              <a:buFontTx/>
              <a:buChar char="•"/>
            </a:pPr>
            <a:r>
              <a:rPr lang="en-US" sz="1800">
                <a:solidFill>
                  <a:schemeClr val="bg1"/>
                </a:solidFill>
              </a:rPr>
              <a:t>Management by Exception (passive)</a:t>
            </a:r>
          </a:p>
          <a:p>
            <a:pPr marL="173038" indent="-173038">
              <a:spcBef>
                <a:spcPct val="50000"/>
              </a:spcBef>
              <a:buFontTx/>
              <a:buChar char="•"/>
            </a:pPr>
            <a:r>
              <a:rPr lang="en-US" sz="1800">
                <a:solidFill>
                  <a:schemeClr val="bg1"/>
                </a:solidFill>
              </a:rPr>
              <a:t>Laissez-Faire</a:t>
            </a:r>
          </a:p>
        </p:txBody>
      </p:sp>
      <p:sp>
        <p:nvSpPr>
          <p:cNvPr id="477189" name="Text Box 5"/>
          <p:cNvSpPr txBox="1">
            <a:spLocks noChangeArrowheads="1"/>
          </p:cNvSpPr>
          <p:nvPr/>
        </p:nvSpPr>
        <p:spPr bwMode="blackWhite">
          <a:xfrm>
            <a:off x="5257800" y="4229100"/>
            <a:ext cx="3124200" cy="2095500"/>
          </a:xfrm>
          <a:prstGeom prst="rect">
            <a:avLst/>
          </a:prstGeom>
          <a:solidFill>
            <a:srgbClr val="333399"/>
          </a:solidFill>
          <a:ln w="19050">
            <a:solidFill>
              <a:schemeClr val="tx1"/>
            </a:solidFill>
            <a:miter lim="800000"/>
            <a:headEnd/>
            <a:tailEnd/>
          </a:ln>
        </p:spPr>
        <p:txBody>
          <a:bodyPr lIns="182880" tIns="137160"/>
          <a:lstStyle/>
          <a:p>
            <a:pPr marL="173038" indent="-173038">
              <a:spcBef>
                <a:spcPct val="50000"/>
              </a:spcBef>
              <a:buFontTx/>
              <a:buChar char="•"/>
            </a:pPr>
            <a:r>
              <a:rPr lang="en-US" sz="1800">
                <a:solidFill>
                  <a:schemeClr val="bg1"/>
                </a:solidFill>
              </a:rPr>
              <a:t>Idealized Influence</a:t>
            </a:r>
          </a:p>
          <a:p>
            <a:pPr marL="173038" indent="-173038">
              <a:spcBef>
                <a:spcPct val="50000"/>
              </a:spcBef>
              <a:buFontTx/>
              <a:buChar char="•"/>
            </a:pPr>
            <a:r>
              <a:rPr lang="en-US" sz="1800">
                <a:solidFill>
                  <a:schemeClr val="bg1"/>
                </a:solidFill>
              </a:rPr>
              <a:t>Inspirational Motivation</a:t>
            </a:r>
          </a:p>
          <a:p>
            <a:pPr marL="173038" indent="-173038">
              <a:spcBef>
                <a:spcPct val="50000"/>
              </a:spcBef>
              <a:buFontTx/>
              <a:buChar char="•"/>
            </a:pPr>
            <a:r>
              <a:rPr lang="en-US" sz="1800">
                <a:solidFill>
                  <a:schemeClr val="bg1"/>
                </a:solidFill>
              </a:rPr>
              <a:t>Intellectual Stimulation</a:t>
            </a:r>
          </a:p>
          <a:p>
            <a:pPr marL="173038" indent="-173038">
              <a:spcBef>
                <a:spcPct val="50000"/>
              </a:spcBef>
              <a:buFontTx/>
              <a:buChar char="•"/>
            </a:pPr>
            <a:r>
              <a:rPr lang="en-US" sz="1800">
                <a:solidFill>
                  <a:schemeClr val="bg1"/>
                </a:solidFill>
              </a:rPr>
              <a:t>Individual Consideration</a:t>
            </a:r>
          </a:p>
        </p:txBody>
      </p:sp>
      <p:sp>
        <p:nvSpPr>
          <p:cNvPr id="36871" name="Text Box 6"/>
          <p:cNvSpPr txBox="1">
            <a:spLocks noChangeArrowheads="1"/>
          </p:cNvSpPr>
          <p:nvPr/>
        </p:nvSpPr>
        <p:spPr bwMode="auto">
          <a:xfrm>
            <a:off x="457200" y="1143000"/>
            <a:ext cx="4495800" cy="2465388"/>
          </a:xfrm>
          <a:prstGeom prst="rect">
            <a:avLst/>
          </a:prstGeom>
          <a:noFill/>
          <a:ln w="9525">
            <a:noFill/>
            <a:miter lim="800000"/>
            <a:headEnd/>
            <a:tailEnd/>
          </a:ln>
        </p:spPr>
        <p:txBody>
          <a:bodyPr>
            <a:spAutoFit/>
          </a:bodyPr>
          <a:lstStyle/>
          <a:p>
            <a:pPr>
              <a:spcBef>
                <a:spcPct val="50000"/>
              </a:spcBef>
            </a:pPr>
            <a:r>
              <a:rPr lang="en-US" sz="2400"/>
              <a:t>Transactional Leaders</a:t>
            </a:r>
          </a:p>
          <a:p>
            <a:pPr>
              <a:spcBef>
                <a:spcPct val="50000"/>
              </a:spcBef>
            </a:pPr>
            <a:r>
              <a:rPr lang="en-US" sz="2400" b="0">
                <a:latin typeface="Tahoma" pitchFamily="34" charset="0"/>
              </a:rPr>
              <a:t>Leaders who guide or motivate their followers in the direction of established goals by clarifying role and task requirements.</a:t>
            </a:r>
          </a:p>
        </p:txBody>
      </p:sp>
      <p:sp>
        <p:nvSpPr>
          <p:cNvPr id="36872" name="Text Box 7"/>
          <p:cNvSpPr txBox="1">
            <a:spLocks noChangeArrowheads="1"/>
          </p:cNvSpPr>
          <p:nvPr/>
        </p:nvSpPr>
        <p:spPr bwMode="auto">
          <a:xfrm>
            <a:off x="228600" y="4027488"/>
            <a:ext cx="4724400" cy="2465387"/>
          </a:xfrm>
          <a:prstGeom prst="rect">
            <a:avLst/>
          </a:prstGeom>
          <a:noFill/>
          <a:ln w="9525">
            <a:noFill/>
            <a:miter lim="800000"/>
            <a:headEnd/>
            <a:tailEnd/>
          </a:ln>
        </p:spPr>
        <p:txBody>
          <a:bodyPr>
            <a:spAutoFit/>
          </a:bodyPr>
          <a:lstStyle/>
          <a:p>
            <a:pPr>
              <a:spcBef>
                <a:spcPct val="50000"/>
              </a:spcBef>
            </a:pPr>
            <a:r>
              <a:rPr lang="en-US" sz="2400"/>
              <a:t>Transformational Leaders</a:t>
            </a:r>
          </a:p>
          <a:p>
            <a:pPr>
              <a:spcBef>
                <a:spcPct val="50000"/>
              </a:spcBef>
            </a:pPr>
            <a:r>
              <a:rPr lang="en-US" sz="2400" b="0">
                <a:latin typeface="Tahoma" pitchFamily="34" charset="0"/>
              </a:rPr>
              <a:t>Leaders who provide the four “I’s” (individualized consideration, inspirational motivation, idealized influence, and intellectual stimulation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77187"/>
                                        </p:tgtEl>
                                        <p:attrNameLst>
                                          <p:attrName>style.visibility</p:attrName>
                                        </p:attrNameLst>
                                      </p:cBhvr>
                                      <p:to>
                                        <p:strVal val="visible"/>
                                      </p:to>
                                    </p:set>
                                  </p:childTnLst>
                                </p:cTn>
                              </p:par>
                            </p:childTnLst>
                          </p:cTn>
                        </p:par>
                        <p:par>
                          <p:cTn id="7" fill="hold" nodeType="afterGroup">
                            <p:stCondLst>
                              <p:cond delay="500"/>
                            </p:stCondLst>
                            <p:childTnLst>
                              <p:par>
                                <p:cTn id="8" presetID="4" presetClass="entr" presetSubtype="16" fill="hold" grpId="0" nodeType="afterEffect">
                                  <p:stCondLst>
                                    <p:cond delay="0"/>
                                  </p:stCondLst>
                                  <p:childTnLst>
                                    <p:set>
                                      <p:cBhvr>
                                        <p:cTn id="9" dur="1" fill="hold">
                                          <p:stCondLst>
                                            <p:cond delay="0"/>
                                          </p:stCondLst>
                                        </p:cTn>
                                        <p:tgtEl>
                                          <p:spTgt spid="477188"/>
                                        </p:tgtEl>
                                        <p:attrNameLst>
                                          <p:attrName>style.visibility</p:attrName>
                                        </p:attrNameLst>
                                      </p:cBhvr>
                                      <p:to>
                                        <p:strVal val="visible"/>
                                      </p:to>
                                    </p:set>
                                    <p:animEffect transition="in" filter="box(in)">
                                      <p:cBhvr>
                                        <p:cTn id="10" dur="500"/>
                                        <p:tgtEl>
                                          <p:spTgt spid="477188"/>
                                        </p:tgtEl>
                                      </p:cBhvr>
                                    </p:animEffect>
                                  </p:childTnLst>
                                </p:cTn>
                              </p:par>
                            </p:childTnLst>
                          </p:cTn>
                        </p:par>
                        <p:par>
                          <p:cTn id="11" fill="hold" nodeType="afterGroup">
                            <p:stCondLst>
                              <p:cond delay="1000"/>
                            </p:stCondLst>
                            <p:childTnLst>
                              <p:par>
                                <p:cTn id="12" presetID="4" presetClass="entr" presetSubtype="16" fill="hold" grpId="0" nodeType="afterEffect">
                                  <p:stCondLst>
                                    <p:cond delay="0"/>
                                  </p:stCondLst>
                                  <p:childTnLst>
                                    <p:set>
                                      <p:cBhvr>
                                        <p:cTn id="13" dur="1" fill="hold">
                                          <p:stCondLst>
                                            <p:cond delay="0"/>
                                          </p:stCondLst>
                                        </p:cTn>
                                        <p:tgtEl>
                                          <p:spTgt spid="477189"/>
                                        </p:tgtEl>
                                        <p:attrNameLst>
                                          <p:attrName>style.visibility</p:attrName>
                                        </p:attrNameLst>
                                      </p:cBhvr>
                                      <p:to>
                                        <p:strVal val="visible"/>
                                      </p:to>
                                    </p:set>
                                    <p:animEffect transition="in" filter="box(in)">
                                      <p:cBhvr>
                                        <p:cTn id="14" dur="500"/>
                                        <p:tgtEl>
                                          <p:spTgt spid="477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87" grpId="0" animBg="1"/>
      <p:bldP spid="477188" grpId="0" animBg="1" autoUpdateAnimBg="0"/>
      <p:bldP spid="477189"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5843" name="Rectangle 2"/>
          <p:cNvSpPr>
            <a:spLocks noGrp="1" noChangeArrowheads="1"/>
          </p:cNvSpPr>
          <p:nvPr>
            <p:ph type="title"/>
          </p:nvPr>
        </p:nvSpPr>
        <p:spPr/>
        <p:txBody>
          <a:bodyPr>
            <a:normAutofit fontScale="90000"/>
          </a:bodyPr>
          <a:lstStyle/>
          <a:p>
            <a:pPr eaLnBrk="1" hangingPunct="1">
              <a:defRPr/>
            </a:pPr>
            <a:r>
              <a:rPr lang="en-US" smtClean="0"/>
              <a:t>Characteristics of Transactional Leaders</a:t>
            </a:r>
          </a:p>
        </p:txBody>
      </p:sp>
      <p:sp>
        <p:nvSpPr>
          <p:cNvPr id="35844"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13</a:t>
            </a:r>
            <a:r>
              <a:rPr lang="en-US">
                <a:solidFill>
                  <a:schemeClr val="bg1"/>
                </a:solidFill>
                <a:cs typeface="Arial" pitchFamily="34" charset="0"/>
              </a:rPr>
              <a:t>–2</a:t>
            </a:r>
            <a:endParaRPr lang="en-US">
              <a:solidFill>
                <a:schemeClr val="bg1"/>
              </a:solidFill>
            </a:endParaRPr>
          </a:p>
        </p:txBody>
      </p:sp>
      <p:sp>
        <p:nvSpPr>
          <p:cNvPr id="37893" name="Rectangle 4"/>
          <p:cNvSpPr>
            <a:spLocks noChangeArrowheads="1"/>
          </p:cNvSpPr>
          <p:nvPr/>
        </p:nvSpPr>
        <p:spPr bwMode="auto">
          <a:xfrm>
            <a:off x="895350" y="1371600"/>
            <a:ext cx="7334250" cy="3929063"/>
          </a:xfrm>
          <a:prstGeom prst="rect">
            <a:avLst/>
          </a:prstGeom>
          <a:noFill/>
          <a:ln w="9525">
            <a:noFill/>
            <a:miter lim="800000"/>
            <a:headEnd/>
            <a:tailEnd/>
          </a:ln>
        </p:spPr>
        <p:txBody>
          <a:bodyPr>
            <a:spAutoFit/>
          </a:bodyPr>
          <a:lstStyle/>
          <a:p>
            <a:pPr>
              <a:spcBef>
                <a:spcPct val="50000"/>
              </a:spcBef>
            </a:pPr>
            <a:r>
              <a:rPr lang="en-US" sz="2400" i="1">
                <a:solidFill>
                  <a:srgbClr val="CC6600"/>
                </a:solidFill>
              </a:rPr>
              <a:t>Contingent Reward:</a:t>
            </a:r>
            <a:r>
              <a:rPr lang="en-US" sz="2000" i="1"/>
              <a:t> </a:t>
            </a:r>
            <a:r>
              <a:rPr lang="en-US" sz="2000"/>
              <a:t>Contracts exchange of rewards for effort, promises rewards for good performance, recognizes accomplishments.</a:t>
            </a:r>
          </a:p>
          <a:p>
            <a:pPr>
              <a:spcBef>
                <a:spcPct val="50000"/>
              </a:spcBef>
            </a:pPr>
            <a:r>
              <a:rPr lang="en-US" sz="2400" i="1">
                <a:solidFill>
                  <a:srgbClr val="CC6600"/>
                </a:solidFill>
              </a:rPr>
              <a:t>Management by Exception (active):</a:t>
            </a:r>
            <a:r>
              <a:rPr lang="en-US" sz="2000" i="1"/>
              <a:t> </a:t>
            </a:r>
            <a:r>
              <a:rPr lang="en-US" sz="2000"/>
              <a:t>Watches and searches for deviations from rules and standards, takes corrective action.</a:t>
            </a:r>
          </a:p>
          <a:p>
            <a:pPr>
              <a:spcBef>
                <a:spcPct val="50000"/>
              </a:spcBef>
            </a:pPr>
            <a:r>
              <a:rPr lang="en-US" sz="2400" i="1">
                <a:solidFill>
                  <a:srgbClr val="CC6600"/>
                </a:solidFill>
              </a:rPr>
              <a:t>Management by Exception (passive):</a:t>
            </a:r>
            <a:r>
              <a:rPr lang="en-US" sz="2000" i="1"/>
              <a:t> </a:t>
            </a:r>
            <a:r>
              <a:rPr lang="en-US" sz="2000"/>
              <a:t>Intervenes only if standards are not met.</a:t>
            </a:r>
          </a:p>
          <a:p>
            <a:pPr>
              <a:spcBef>
                <a:spcPct val="50000"/>
              </a:spcBef>
            </a:pPr>
            <a:r>
              <a:rPr lang="en-US" sz="2400" i="1">
                <a:solidFill>
                  <a:srgbClr val="CC6600"/>
                </a:solidFill>
              </a:rPr>
              <a:t>Laissez-Faire:</a:t>
            </a:r>
            <a:r>
              <a:rPr lang="en-US" sz="2000" i="1"/>
              <a:t> </a:t>
            </a:r>
            <a:r>
              <a:rPr lang="en-US" sz="2000"/>
              <a:t>Abdicates responsibilities, avoids making decisions.</a:t>
            </a:r>
          </a:p>
        </p:txBody>
      </p:sp>
      <p:sp>
        <p:nvSpPr>
          <p:cNvPr id="37894" name="Rectangle 5"/>
          <p:cNvSpPr>
            <a:spLocks noChangeArrowheads="1"/>
          </p:cNvSpPr>
          <p:nvPr/>
        </p:nvSpPr>
        <p:spPr bwMode="auto">
          <a:xfrm>
            <a:off x="685800" y="5972175"/>
            <a:ext cx="5254625" cy="549275"/>
          </a:xfrm>
          <a:prstGeom prst="rect">
            <a:avLst/>
          </a:prstGeom>
          <a:noFill/>
          <a:ln w="9525">
            <a:noFill/>
            <a:miter lim="800000"/>
            <a:headEnd/>
            <a:tailEnd/>
          </a:ln>
        </p:spPr>
        <p:txBody>
          <a:bodyPr>
            <a:spAutoFit/>
          </a:bodyPr>
          <a:lstStyle/>
          <a:p>
            <a:r>
              <a:rPr lang="en-US" b="0" i="1"/>
              <a:t>Source: </a:t>
            </a:r>
            <a:r>
              <a:rPr lang="en-US" b="0"/>
              <a:t>B. M. Bass, “From Transactional to Transformational Leadership: Learning to Share the Vision,” </a:t>
            </a:r>
            <a:r>
              <a:rPr lang="en-US" b="0" i="1"/>
              <a:t>Organizational Dynamics</a:t>
            </a:r>
            <a:r>
              <a:rPr lang="en-US" b="0"/>
              <a:t>, Winter 1990, p. 22. Reprinted by permission of the publisher. American Management Association, New York. All rights reserved.</a:t>
            </a:r>
          </a:p>
        </p:txBody>
      </p:sp>
    </p:spTree>
  </p:cSld>
  <p:clrMapOvr>
    <a:masterClrMapping/>
  </p:clrMapOvr>
  <p:transition>
    <p:cut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pic>
        <p:nvPicPr>
          <p:cNvPr id="38915" name="Picture 2"/>
          <p:cNvPicPr>
            <a:picLocks noChangeAspect="1" noChangeArrowheads="1"/>
          </p:cNvPicPr>
          <p:nvPr/>
        </p:nvPicPr>
        <p:blipFill>
          <a:blip r:embed="rId3"/>
          <a:srcRect/>
          <a:stretch>
            <a:fillRect/>
          </a:stretch>
        </p:blipFill>
        <p:spPr bwMode="auto">
          <a:xfrm>
            <a:off x="1752600" y="685800"/>
            <a:ext cx="5749925" cy="5749925"/>
          </a:xfrm>
          <a:prstGeom prst="rect">
            <a:avLst/>
          </a:prstGeom>
          <a:noFill/>
          <a:ln w="9525">
            <a:noFill/>
            <a:miter lim="800000"/>
            <a:headEnd/>
            <a:tailEnd/>
          </a:ln>
        </p:spPr>
      </p:pic>
      <p:sp>
        <p:nvSpPr>
          <p:cNvPr id="36868" name="Rectangle 3"/>
          <p:cNvSpPr>
            <a:spLocks noGrp="1" noChangeArrowheads="1"/>
          </p:cNvSpPr>
          <p:nvPr>
            <p:ph type="title"/>
          </p:nvPr>
        </p:nvSpPr>
        <p:spPr>
          <a:xfrm>
            <a:off x="609600" y="152400"/>
            <a:ext cx="7772400" cy="685800"/>
          </a:xfrm>
        </p:spPr>
        <p:txBody>
          <a:bodyPr>
            <a:normAutofit fontScale="90000"/>
          </a:bodyPr>
          <a:lstStyle/>
          <a:p>
            <a:pPr algn="ctr" eaLnBrk="1" hangingPunct="1">
              <a:defRPr/>
            </a:pPr>
            <a:r>
              <a:rPr lang="en-US" smtClean="0"/>
              <a:t>Full Range of Leadership Model</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7891" name="Rectangle 2"/>
          <p:cNvSpPr>
            <a:spLocks noGrp="1" noChangeArrowheads="1"/>
          </p:cNvSpPr>
          <p:nvPr>
            <p:ph type="title"/>
          </p:nvPr>
        </p:nvSpPr>
        <p:spPr/>
        <p:txBody>
          <a:bodyPr>
            <a:normAutofit fontScale="90000"/>
          </a:bodyPr>
          <a:lstStyle/>
          <a:p>
            <a:pPr eaLnBrk="1" hangingPunct="1">
              <a:defRPr/>
            </a:pPr>
            <a:r>
              <a:rPr lang="en-US" smtClean="0"/>
              <a:t>Characteristics of Transformational Leaders</a:t>
            </a:r>
          </a:p>
        </p:txBody>
      </p:sp>
      <p:sp>
        <p:nvSpPr>
          <p:cNvPr id="37892" name="Text Box 3"/>
          <p:cNvSpPr txBox="1">
            <a:spLocks noChangeArrowheads="1"/>
          </p:cNvSpPr>
          <p:nvPr/>
        </p:nvSpPr>
        <p:spPr bwMode="blackWhite">
          <a:xfrm>
            <a:off x="6705600" y="6138863"/>
            <a:ext cx="19050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13</a:t>
            </a:r>
            <a:r>
              <a:rPr lang="en-US">
                <a:solidFill>
                  <a:schemeClr val="bg1"/>
                </a:solidFill>
                <a:cs typeface="Arial" pitchFamily="34" charset="0"/>
              </a:rPr>
              <a:t>–2 (cont’d)</a:t>
            </a:r>
            <a:endParaRPr lang="en-US">
              <a:solidFill>
                <a:schemeClr val="bg1"/>
              </a:solidFill>
            </a:endParaRPr>
          </a:p>
        </p:txBody>
      </p:sp>
      <p:sp>
        <p:nvSpPr>
          <p:cNvPr id="39941" name="Rectangle 4"/>
          <p:cNvSpPr>
            <a:spLocks noChangeArrowheads="1"/>
          </p:cNvSpPr>
          <p:nvPr/>
        </p:nvSpPr>
        <p:spPr bwMode="auto">
          <a:xfrm>
            <a:off x="914400" y="1371600"/>
            <a:ext cx="7391400" cy="3929063"/>
          </a:xfrm>
          <a:prstGeom prst="rect">
            <a:avLst/>
          </a:prstGeom>
          <a:noFill/>
          <a:ln w="9525">
            <a:noFill/>
            <a:miter lim="800000"/>
            <a:headEnd/>
            <a:tailEnd/>
          </a:ln>
        </p:spPr>
        <p:txBody>
          <a:bodyPr>
            <a:spAutoFit/>
          </a:bodyPr>
          <a:lstStyle/>
          <a:p>
            <a:pPr>
              <a:spcBef>
                <a:spcPct val="50000"/>
              </a:spcBef>
            </a:pPr>
            <a:r>
              <a:rPr lang="en-US" sz="2400" i="1">
                <a:solidFill>
                  <a:srgbClr val="CC3300"/>
                </a:solidFill>
              </a:rPr>
              <a:t>Idealized Influence: </a:t>
            </a:r>
            <a:r>
              <a:rPr lang="en-US" sz="2000" i="1"/>
              <a:t> </a:t>
            </a:r>
            <a:r>
              <a:rPr lang="en-US" sz="2000"/>
              <a:t>Provides vision and sense of mission, instills pride, gains respect and trust.</a:t>
            </a:r>
          </a:p>
          <a:p>
            <a:pPr>
              <a:spcBef>
                <a:spcPct val="50000"/>
              </a:spcBef>
            </a:pPr>
            <a:r>
              <a:rPr lang="en-US" sz="2400" i="1">
                <a:solidFill>
                  <a:srgbClr val="CC3300"/>
                </a:solidFill>
              </a:rPr>
              <a:t>Inspiration:</a:t>
            </a:r>
            <a:r>
              <a:rPr lang="en-US" sz="2000" i="1"/>
              <a:t> </a:t>
            </a:r>
            <a:r>
              <a:rPr lang="en-US" sz="2000"/>
              <a:t>Communicates high expectations, uses symbols to focus efforts, expresses important purposes in simple ways.</a:t>
            </a:r>
          </a:p>
          <a:p>
            <a:pPr>
              <a:spcBef>
                <a:spcPct val="50000"/>
              </a:spcBef>
            </a:pPr>
            <a:r>
              <a:rPr lang="en-US" sz="2400" i="1">
                <a:solidFill>
                  <a:srgbClr val="CC3300"/>
                </a:solidFill>
              </a:rPr>
              <a:t>Intellectual Stimulation:</a:t>
            </a:r>
            <a:r>
              <a:rPr lang="en-US" sz="2000" i="1"/>
              <a:t> </a:t>
            </a:r>
            <a:r>
              <a:rPr lang="en-US" sz="2000"/>
              <a:t>Promotes intelligence, rationality, and careful problem solving.</a:t>
            </a:r>
          </a:p>
          <a:p>
            <a:pPr>
              <a:spcBef>
                <a:spcPct val="50000"/>
              </a:spcBef>
            </a:pPr>
            <a:r>
              <a:rPr lang="en-US" sz="2400" i="1">
                <a:solidFill>
                  <a:srgbClr val="CC3300"/>
                </a:solidFill>
              </a:rPr>
              <a:t>Individualized Consideration:</a:t>
            </a:r>
            <a:r>
              <a:rPr lang="en-US" sz="2000" i="1"/>
              <a:t> </a:t>
            </a:r>
            <a:r>
              <a:rPr lang="en-US" sz="2000"/>
              <a:t>Gives personal attention, treats each employee individually, coaches, advises.</a:t>
            </a:r>
          </a:p>
        </p:txBody>
      </p:sp>
    </p:spTree>
  </p:cSld>
  <p:clrMapOvr>
    <a:masterClrMapping/>
  </p:clrMapOvr>
  <p:transition>
    <p:cut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87426" name="Text Box 2"/>
          <p:cNvSpPr txBox="1">
            <a:spLocks noChangeArrowheads="1"/>
          </p:cNvSpPr>
          <p:nvPr/>
        </p:nvSpPr>
        <p:spPr bwMode="blackWhite">
          <a:xfrm>
            <a:off x="838200" y="1839913"/>
            <a:ext cx="5257800" cy="35052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nSpc>
                <a:spcPct val="85000"/>
              </a:lnSpc>
              <a:spcBef>
                <a:spcPct val="50000"/>
              </a:spcBef>
              <a:defRPr/>
            </a:pPr>
            <a:r>
              <a:rPr lang="en-US" sz="2800">
                <a:solidFill>
                  <a:srgbClr val="FFFFCC"/>
                </a:solidFill>
              </a:rPr>
              <a:t>Actions</a:t>
            </a:r>
            <a:r>
              <a:rPr lang="en-US" sz="2400">
                <a:solidFill>
                  <a:srgbClr val="FFFFCC"/>
                </a:solidFill>
              </a:rPr>
              <a:t>:</a:t>
            </a:r>
          </a:p>
          <a:p>
            <a:pPr marL="222250" indent="-222250">
              <a:lnSpc>
                <a:spcPct val="85000"/>
              </a:lnSpc>
              <a:spcBef>
                <a:spcPct val="50000"/>
              </a:spcBef>
              <a:buFontTx/>
              <a:buChar char="•"/>
              <a:defRPr/>
            </a:pPr>
            <a:r>
              <a:rPr lang="en-US" sz="2400">
                <a:solidFill>
                  <a:schemeClr val="bg1"/>
                </a:solidFill>
              </a:rPr>
              <a:t>Work to positively change the attitudes and behaviors of employees.</a:t>
            </a:r>
          </a:p>
          <a:p>
            <a:pPr marL="222250" indent="-222250">
              <a:lnSpc>
                <a:spcPct val="85000"/>
              </a:lnSpc>
              <a:spcBef>
                <a:spcPct val="50000"/>
              </a:spcBef>
              <a:buFontTx/>
              <a:buChar char="•"/>
              <a:defRPr/>
            </a:pPr>
            <a:r>
              <a:rPr lang="en-US" sz="2400">
                <a:solidFill>
                  <a:schemeClr val="bg1"/>
                </a:solidFill>
              </a:rPr>
              <a:t>Engage in socially constructive behaviors.</a:t>
            </a:r>
          </a:p>
          <a:p>
            <a:pPr marL="222250" indent="-222250">
              <a:lnSpc>
                <a:spcPct val="85000"/>
              </a:lnSpc>
              <a:spcBef>
                <a:spcPct val="50000"/>
              </a:spcBef>
              <a:buFontTx/>
              <a:buChar char="•"/>
              <a:defRPr/>
            </a:pPr>
            <a:r>
              <a:rPr lang="en-US" sz="2400">
                <a:solidFill>
                  <a:schemeClr val="bg1"/>
                </a:solidFill>
              </a:rPr>
              <a:t>Do not abuse power or use improper means to attain goals.</a:t>
            </a:r>
          </a:p>
        </p:txBody>
      </p:sp>
      <p:sp>
        <p:nvSpPr>
          <p:cNvPr id="39940" name="Rectangle 3"/>
          <p:cNvSpPr>
            <a:spLocks noGrp="1" noChangeArrowheads="1"/>
          </p:cNvSpPr>
          <p:nvPr>
            <p:ph type="title"/>
          </p:nvPr>
        </p:nvSpPr>
        <p:spPr/>
        <p:txBody>
          <a:bodyPr/>
          <a:lstStyle/>
          <a:p>
            <a:pPr algn="ctr" eaLnBrk="1" hangingPunct="1">
              <a:defRPr/>
            </a:pPr>
            <a:r>
              <a:rPr lang="en-US" sz="3200" smtClean="0"/>
              <a:t>Ethical Leadership</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87426"/>
                                        </p:tgtEl>
                                        <p:attrNameLst>
                                          <p:attrName>style.visibility</p:attrName>
                                        </p:attrNameLst>
                                      </p:cBhvr>
                                      <p:to>
                                        <p:strVal val="visible"/>
                                      </p:to>
                                    </p:set>
                                    <p:animEffect transition="in" filter="box(in)">
                                      <p:cBhvr>
                                        <p:cTn id="7" dur="500"/>
                                        <p:tgtEl>
                                          <p:spTgt spid="487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26"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8131" name="Rectangle 2"/>
          <p:cNvSpPr>
            <a:spLocks noGrp="1" noChangeArrowheads="1"/>
          </p:cNvSpPr>
          <p:nvPr>
            <p:ph type="title"/>
          </p:nvPr>
        </p:nvSpPr>
        <p:spPr/>
        <p:txBody>
          <a:bodyPr>
            <a:normAutofit fontScale="90000"/>
          </a:bodyPr>
          <a:lstStyle/>
          <a:p>
            <a:pPr eaLnBrk="1" hangingPunct="1">
              <a:defRPr/>
            </a:pPr>
            <a:r>
              <a:rPr lang="en-US" smtClean="0"/>
              <a:t>Contemporary Leadership Roles: Mentoring</a:t>
            </a:r>
          </a:p>
        </p:txBody>
      </p:sp>
      <p:sp>
        <p:nvSpPr>
          <p:cNvPr id="503811" name="Text Box 3"/>
          <p:cNvSpPr txBox="1">
            <a:spLocks noChangeArrowheads="1"/>
          </p:cNvSpPr>
          <p:nvPr/>
        </p:nvSpPr>
        <p:spPr bwMode="blackWhite">
          <a:xfrm>
            <a:off x="4648200" y="1600200"/>
            <a:ext cx="3733800" cy="46482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nSpc>
                <a:spcPct val="90000"/>
              </a:lnSpc>
              <a:spcBef>
                <a:spcPct val="50000"/>
              </a:spcBef>
              <a:defRPr/>
            </a:pPr>
            <a:r>
              <a:rPr lang="en-US" sz="2400">
                <a:solidFill>
                  <a:srgbClr val="FFFFCC"/>
                </a:solidFill>
              </a:rPr>
              <a:t>Mentoring Activities</a:t>
            </a:r>
            <a:r>
              <a:rPr lang="en-US" sz="2000">
                <a:solidFill>
                  <a:srgbClr val="FFFFCC"/>
                </a:solidFill>
              </a:rPr>
              <a:t>:</a:t>
            </a:r>
          </a:p>
          <a:p>
            <a:pPr marL="222250" indent="-222250">
              <a:lnSpc>
                <a:spcPct val="90000"/>
              </a:lnSpc>
              <a:spcBef>
                <a:spcPct val="50000"/>
              </a:spcBef>
              <a:buFontTx/>
              <a:buChar char="•"/>
              <a:defRPr/>
            </a:pPr>
            <a:r>
              <a:rPr lang="en-US" sz="2400">
                <a:solidFill>
                  <a:schemeClr val="bg1"/>
                </a:solidFill>
              </a:rPr>
              <a:t>Present ideas clearly</a:t>
            </a:r>
          </a:p>
          <a:p>
            <a:pPr marL="222250" indent="-222250">
              <a:lnSpc>
                <a:spcPct val="90000"/>
              </a:lnSpc>
              <a:spcBef>
                <a:spcPct val="50000"/>
              </a:spcBef>
              <a:buFontTx/>
              <a:buChar char="•"/>
              <a:defRPr/>
            </a:pPr>
            <a:r>
              <a:rPr lang="en-US" sz="2400">
                <a:solidFill>
                  <a:schemeClr val="bg1"/>
                </a:solidFill>
              </a:rPr>
              <a:t>Listen well</a:t>
            </a:r>
          </a:p>
          <a:p>
            <a:pPr marL="222250" indent="-222250">
              <a:lnSpc>
                <a:spcPct val="90000"/>
              </a:lnSpc>
              <a:spcBef>
                <a:spcPct val="50000"/>
              </a:spcBef>
              <a:buFontTx/>
              <a:buChar char="•"/>
              <a:defRPr/>
            </a:pPr>
            <a:r>
              <a:rPr lang="en-US" sz="2400">
                <a:solidFill>
                  <a:schemeClr val="bg1"/>
                </a:solidFill>
              </a:rPr>
              <a:t>Empathize</a:t>
            </a:r>
          </a:p>
          <a:p>
            <a:pPr marL="222250" indent="-222250">
              <a:lnSpc>
                <a:spcPct val="90000"/>
              </a:lnSpc>
              <a:spcBef>
                <a:spcPct val="50000"/>
              </a:spcBef>
              <a:buFontTx/>
              <a:buChar char="•"/>
              <a:defRPr/>
            </a:pPr>
            <a:r>
              <a:rPr lang="en-US" sz="2400">
                <a:solidFill>
                  <a:schemeClr val="bg1"/>
                </a:solidFill>
              </a:rPr>
              <a:t>Share experiences</a:t>
            </a:r>
          </a:p>
          <a:p>
            <a:pPr marL="222250" indent="-222250">
              <a:lnSpc>
                <a:spcPct val="90000"/>
              </a:lnSpc>
              <a:spcBef>
                <a:spcPct val="50000"/>
              </a:spcBef>
              <a:buFontTx/>
              <a:buChar char="•"/>
              <a:defRPr/>
            </a:pPr>
            <a:r>
              <a:rPr lang="en-US" sz="2400">
                <a:solidFill>
                  <a:schemeClr val="bg1"/>
                </a:solidFill>
              </a:rPr>
              <a:t>Act as role model</a:t>
            </a:r>
          </a:p>
          <a:p>
            <a:pPr marL="222250" indent="-222250">
              <a:lnSpc>
                <a:spcPct val="90000"/>
              </a:lnSpc>
              <a:spcBef>
                <a:spcPct val="50000"/>
              </a:spcBef>
              <a:buFontTx/>
              <a:buChar char="•"/>
              <a:defRPr/>
            </a:pPr>
            <a:r>
              <a:rPr lang="en-US" sz="2400">
                <a:solidFill>
                  <a:schemeClr val="bg1"/>
                </a:solidFill>
              </a:rPr>
              <a:t>Share contacts</a:t>
            </a:r>
          </a:p>
          <a:p>
            <a:pPr marL="222250" indent="-222250">
              <a:lnSpc>
                <a:spcPct val="90000"/>
              </a:lnSpc>
              <a:spcBef>
                <a:spcPct val="50000"/>
              </a:spcBef>
              <a:buFontTx/>
              <a:buChar char="•"/>
              <a:defRPr/>
            </a:pPr>
            <a:r>
              <a:rPr lang="en-US" sz="2400">
                <a:solidFill>
                  <a:schemeClr val="bg1"/>
                </a:solidFill>
              </a:rPr>
              <a:t>Provide political guidance</a:t>
            </a:r>
          </a:p>
        </p:txBody>
      </p:sp>
      <p:sp>
        <p:nvSpPr>
          <p:cNvPr id="41989" name="Text Box 4"/>
          <p:cNvSpPr txBox="1">
            <a:spLocks noChangeArrowheads="1"/>
          </p:cNvSpPr>
          <p:nvPr/>
        </p:nvSpPr>
        <p:spPr bwMode="auto">
          <a:xfrm>
            <a:off x="914400" y="1328738"/>
            <a:ext cx="3581400" cy="2100262"/>
          </a:xfrm>
          <a:prstGeom prst="rect">
            <a:avLst/>
          </a:prstGeom>
          <a:noFill/>
          <a:ln w="9525">
            <a:noFill/>
            <a:miter lim="800000"/>
            <a:headEnd/>
            <a:tailEnd/>
          </a:ln>
        </p:spPr>
        <p:txBody>
          <a:bodyPr>
            <a:spAutoFit/>
          </a:bodyPr>
          <a:lstStyle/>
          <a:p>
            <a:pPr>
              <a:spcBef>
                <a:spcPct val="50000"/>
              </a:spcBef>
            </a:pPr>
            <a:r>
              <a:rPr lang="en-US" sz="2400"/>
              <a:t>Mentor</a:t>
            </a:r>
          </a:p>
          <a:p>
            <a:pPr>
              <a:spcBef>
                <a:spcPct val="50000"/>
              </a:spcBef>
            </a:pPr>
            <a:r>
              <a:rPr lang="en-US" sz="2400" b="0">
                <a:latin typeface="Tahoma" pitchFamily="34" charset="0"/>
              </a:rPr>
              <a:t>A senior employee who sponsors and supports a less-experienced employee (a protégé).</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03811"/>
                                        </p:tgtEl>
                                        <p:attrNameLst>
                                          <p:attrName>style.visibility</p:attrName>
                                        </p:attrNameLst>
                                      </p:cBhvr>
                                      <p:to>
                                        <p:strVal val="visible"/>
                                      </p:to>
                                    </p:set>
                                    <p:animEffect transition="in" filter="box(in)">
                                      <p:cBhvr>
                                        <p:cTn id="7" dur="500"/>
                                        <p:tgtEl>
                                          <p:spTgt spid="503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811"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50179" name="Rectangle 2"/>
          <p:cNvSpPr>
            <a:spLocks noGrp="1" noChangeArrowheads="1"/>
          </p:cNvSpPr>
          <p:nvPr>
            <p:ph type="title"/>
          </p:nvPr>
        </p:nvSpPr>
        <p:spPr/>
        <p:txBody>
          <a:bodyPr/>
          <a:lstStyle/>
          <a:p>
            <a:pPr eaLnBrk="1" hangingPunct="1">
              <a:defRPr/>
            </a:pPr>
            <a:r>
              <a:rPr lang="en-US" smtClean="0"/>
              <a:t>Online Leadership</a:t>
            </a:r>
          </a:p>
        </p:txBody>
      </p:sp>
      <p:sp>
        <p:nvSpPr>
          <p:cNvPr id="43012" name="Rectangle 3"/>
          <p:cNvSpPr>
            <a:spLocks noGrp="1" noChangeArrowheads="1"/>
          </p:cNvSpPr>
          <p:nvPr>
            <p:ph type="body" idx="1"/>
          </p:nvPr>
        </p:nvSpPr>
        <p:spPr/>
        <p:txBody>
          <a:bodyPr>
            <a:normAutofit fontScale="85000" lnSpcReduction="20000"/>
          </a:bodyPr>
          <a:lstStyle/>
          <a:p>
            <a:pPr eaLnBrk="1" hangingPunct="1">
              <a:spcBef>
                <a:spcPct val="40000"/>
              </a:spcBef>
            </a:pPr>
            <a:r>
              <a:rPr lang="en-US" smtClean="0"/>
              <a:t>Leadership at a Distance: Building Trust</a:t>
            </a:r>
          </a:p>
          <a:p>
            <a:pPr lvl="1" eaLnBrk="1" hangingPunct="1">
              <a:spcBef>
                <a:spcPct val="40000"/>
              </a:spcBef>
            </a:pPr>
            <a:r>
              <a:rPr lang="en-US" smtClean="0"/>
              <a:t>The lack of face-to-face contact in electronic communications removes the nonverbal cues that support verbal interactions.</a:t>
            </a:r>
          </a:p>
          <a:p>
            <a:pPr lvl="1" eaLnBrk="1" hangingPunct="1">
              <a:spcBef>
                <a:spcPct val="40000"/>
              </a:spcBef>
            </a:pPr>
            <a:r>
              <a:rPr lang="en-US" smtClean="0"/>
              <a:t>There is no supporting context to assist the receiver with interpretation of an electronic communication.</a:t>
            </a:r>
          </a:p>
          <a:p>
            <a:pPr lvl="1" eaLnBrk="1" hangingPunct="1">
              <a:spcBef>
                <a:spcPct val="40000"/>
              </a:spcBef>
            </a:pPr>
            <a:r>
              <a:rPr lang="en-US" smtClean="0"/>
              <a:t>The structure and tone of electronic messages can strongly affect the response of receivers.</a:t>
            </a:r>
          </a:p>
          <a:p>
            <a:pPr lvl="1" eaLnBrk="1" hangingPunct="1">
              <a:spcBef>
                <a:spcPct val="40000"/>
              </a:spcBef>
            </a:pPr>
            <a:r>
              <a:rPr lang="en-US" smtClean="0"/>
              <a:t>An individual’s verbal and written communications may not follow the same style.</a:t>
            </a:r>
          </a:p>
          <a:p>
            <a:pPr lvl="1" eaLnBrk="1" hangingPunct="1">
              <a:spcBef>
                <a:spcPct val="40000"/>
              </a:spcBef>
            </a:pPr>
            <a:r>
              <a:rPr lang="en-US" smtClean="0"/>
              <a:t>Writing skills will likely become an extension of interpersonal skills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51203" name="Rectangle 2"/>
          <p:cNvSpPr>
            <a:spLocks noGrp="1" noChangeArrowheads="1"/>
          </p:cNvSpPr>
          <p:nvPr>
            <p:ph type="title"/>
          </p:nvPr>
        </p:nvSpPr>
        <p:spPr/>
        <p:txBody>
          <a:bodyPr>
            <a:normAutofit fontScale="90000"/>
          </a:bodyPr>
          <a:lstStyle/>
          <a:p>
            <a:pPr eaLnBrk="1" hangingPunct="1">
              <a:defRPr/>
            </a:pPr>
            <a:r>
              <a:rPr lang="en-US" smtClean="0"/>
              <a:t>Challenges to the Leadership Construct</a:t>
            </a:r>
          </a:p>
        </p:txBody>
      </p:sp>
      <p:sp>
        <p:nvSpPr>
          <p:cNvPr id="509955" name="Text Box 3"/>
          <p:cNvSpPr txBox="1">
            <a:spLocks noChangeArrowheads="1"/>
          </p:cNvSpPr>
          <p:nvPr/>
        </p:nvSpPr>
        <p:spPr bwMode="blackWhite">
          <a:xfrm>
            <a:off x="968375" y="3048000"/>
            <a:ext cx="7239000" cy="29718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nSpc>
                <a:spcPct val="85000"/>
              </a:lnSpc>
              <a:spcBef>
                <a:spcPct val="50000"/>
              </a:spcBef>
              <a:defRPr/>
            </a:pPr>
            <a:r>
              <a:rPr lang="en-US" sz="2400">
                <a:solidFill>
                  <a:srgbClr val="FFFFCC"/>
                </a:solidFill>
              </a:rPr>
              <a:t>Qualities attributed to leaders</a:t>
            </a:r>
            <a:r>
              <a:rPr lang="en-US" sz="2000">
                <a:solidFill>
                  <a:srgbClr val="FFFFCC"/>
                </a:solidFill>
              </a:rPr>
              <a:t>:</a:t>
            </a:r>
          </a:p>
          <a:p>
            <a:pPr marL="222250" indent="-222250">
              <a:lnSpc>
                <a:spcPct val="85000"/>
              </a:lnSpc>
              <a:spcBef>
                <a:spcPct val="50000"/>
              </a:spcBef>
              <a:buFontTx/>
              <a:buChar char="•"/>
              <a:defRPr/>
            </a:pPr>
            <a:r>
              <a:rPr lang="en-US" sz="2000">
                <a:solidFill>
                  <a:schemeClr val="bg1"/>
                </a:solidFill>
              </a:rPr>
              <a:t>Leaders are intelligent, outgoing, have strong verbal skills, are aggressive, understanding, and industrious.</a:t>
            </a:r>
          </a:p>
          <a:p>
            <a:pPr marL="222250" indent="-222250">
              <a:lnSpc>
                <a:spcPct val="85000"/>
              </a:lnSpc>
              <a:spcBef>
                <a:spcPct val="50000"/>
              </a:spcBef>
              <a:buFontTx/>
              <a:buChar char="•"/>
              <a:defRPr/>
            </a:pPr>
            <a:r>
              <a:rPr lang="en-US" sz="2000">
                <a:solidFill>
                  <a:schemeClr val="bg1"/>
                </a:solidFill>
              </a:rPr>
              <a:t>Effective leaders are perceived as consistent and unwavering in their decisions.</a:t>
            </a:r>
          </a:p>
          <a:p>
            <a:pPr marL="222250" indent="-222250">
              <a:lnSpc>
                <a:spcPct val="85000"/>
              </a:lnSpc>
              <a:spcBef>
                <a:spcPct val="50000"/>
              </a:spcBef>
              <a:buFontTx/>
              <a:buChar char="•"/>
              <a:defRPr/>
            </a:pPr>
            <a:r>
              <a:rPr lang="en-US" sz="2000">
                <a:solidFill>
                  <a:schemeClr val="bg1"/>
                </a:solidFill>
              </a:rPr>
              <a:t>Effective leaders project the appearance of being a leader.</a:t>
            </a:r>
          </a:p>
        </p:txBody>
      </p:sp>
      <p:sp>
        <p:nvSpPr>
          <p:cNvPr id="44037" name="Text Box 4"/>
          <p:cNvSpPr txBox="1">
            <a:spLocks noChangeArrowheads="1"/>
          </p:cNvSpPr>
          <p:nvPr/>
        </p:nvSpPr>
        <p:spPr bwMode="auto">
          <a:xfrm>
            <a:off x="914400" y="1344613"/>
            <a:ext cx="7315200" cy="1370012"/>
          </a:xfrm>
          <a:prstGeom prst="rect">
            <a:avLst/>
          </a:prstGeom>
          <a:noFill/>
          <a:ln w="9525">
            <a:noFill/>
            <a:miter lim="800000"/>
            <a:headEnd/>
            <a:tailEnd/>
          </a:ln>
        </p:spPr>
        <p:txBody>
          <a:bodyPr>
            <a:spAutoFit/>
          </a:bodyPr>
          <a:lstStyle/>
          <a:p>
            <a:pPr>
              <a:spcBef>
                <a:spcPct val="50000"/>
              </a:spcBef>
            </a:pPr>
            <a:r>
              <a:rPr lang="en-US" sz="2400"/>
              <a:t>Attribution Theory of Leadership</a:t>
            </a:r>
          </a:p>
          <a:p>
            <a:pPr>
              <a:spcBef>
                <a:spcPct val="50000"/>
              </a:spcBef>
            </a:pPr>
            <a:r>
              <a:rPr lang="en-US" sz="2400" b="0">
                <a:latin typeface="Tahoma" pitchFamily="34" charset="0"/>
              </a:rPr>
              <a:t>The idea that leadership is merely an attribution that people make about other individuals.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09955"/>
                                        </p:tgtEl>
                                        <p:attrNameLst>
                                          <p:attrName>style.visibility</p:attrName>
                                        </p:attrNameLst>
                                      </p:cBhvr>
                                      <p:to>
                                        <p:strVal val="visible"/>
                                      </p:to>
                                    </p:set>
                                    <p:animEffect transition="in" filter="box(in)">
                                      <p:cBhvr>
                                        <p:cTn id="7" dur="500"/>
                                        <p:tgtEl>
                                          <p:spTgt spid="509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53251" name="Rectangle 2"/>
          <p:cNvSpPr>
            <a:spLocks noGrp="1" noChangeArrowheads="1"/>
          </p:cNvSpPr>
          <p:nvPr>
            <p:ph type="title"/>
          </p:nvPr>
        </p:nvSpPr>
        <p:spPr/>
        <p:txBody>
          <a:bodyPr>
            <a:normAutofit fontScale="90000"/>
          </a:bodyPr>
          <a:lstStyle/>
          <a:p>
            <a:pPr eaLnBrk="1" hangingPunct="1">
              <a:defRPr/>
            </a:pPr>
            <a:r>
              <a:rPr lang="en-US" smtClean="0"/>
              <a:t>Finding and Creating Effective Leaders</a:t>
            </a:r>
          </a:p>
        </p:txBody>
      </p:sp>
      <p:sp>
        <p:nvSpPr>
          <p:cNvPr id="514051" name="Rectangle 3"/>
          <p:cNvSpPr>
            <a:spLocks noGrp="1" noChangeArrowheads="1"/>
          </p:cNvSpPr>
          <p:nvPr>
            <p:ph type="body" idx="1"/>
          </p:nvPr>
        </p:nvSpPr>
        <p:spPr/>
        <p:txBody>
          <a:bodyPr>
            <a:normAutofit fontScale="85000" lnSpcReduction="20000"/>
          </a:bodyPr>
          <a:lstStyle/>
          <a:p>
            <a:pPr eaLnBrk="1" hangingPunct="1">
              <a:lnSpc>
                <a:spcPct val="90000"/>
              </a:lnSpc>
              <a:spcBef>
                <a:spcPct val="30000"/>
              </a:spcBef>
            </a:pPr>
            <a:r>
              <a:rPr lang="en-US" dirty="0" smtClean="0"/>
              <a:t>Selection</a:t>
            </a:r>
          </a:p>
          <a:p>
            <a:pPr lvl="1" eaLnBrk="1" hangingPunct="1">
              <a:lnSpc>
                <a:spcPct val="90000"/>
              </a:lnSpc>
              <a:spcBef>
                <a:spcPct val="30000"/>
              </a:spcBef>
            </a:pPr>
            <a:r>
              <a:rPr lang="en-US" dirty="0" smtClean="0"/>
              <a:t>Review specific requirements for the job.</a:t>
            </a:r>
          </a:p>
          <a:p>
            <a:pPr lvl="1" eaLnBrk="1" hangingPunct="1">
              <a:lnSpc>
                <a:spcPct val="90000"/>
              </a:lnSpc>
              <a:spcBef>
                <a:spcPct val="30000"/>
              </a:spcBef>
            </a:pPr>
            <a:r>
              <a:rPr lang="en-US" dirty="0" smtClean="0"/>
              <a:t>Use tests that identify personal traits associated with leadership, measure self-monitoring, and assess emotional intelligence.</a:t>
            </a:r>
          </a:p>
          <a:p>
            <a:pPr lvl="1" eaLnBrk="1" hangingPunct="1">
              <a:lnSpc>
                <a:spcPct val="90000"/>
              </a:lnSpc>
              <a:spcBef>
                <a:spcPct val="30000"/>
              </a:spcBef>
            </a:pPr>
            <a:r>
              <a:rPr lang="en-US" dirty="0" smtClean="0"/>
              <a:t>Conduct personal interviews to determine candidate’s fit with the job.</a:t>
            </a:r>
          </a:p>
          <a:p>
            <a:pPr eaLnBrk="1" hangingPunct="1">
              <a:lnSpc>
                <a:spcPct val="90000"/>
              </a:lnSpc>
              <a:spcBef>
                <a:spcPct val="30000"/>
              </a:spcBef>
            </a:pPr>
            <a:r>
              <a:rPr lang="en-US" dirty="0" smtClean="0"/>
              <a:t>Training</a:t>
            </a:r>
          </a:p>
          <a:p>
            <a:pPr lvl="1" eaLnBrk="1" hangingPunct="1">
              <a:lnSpc>
                <a:spcPct val="90000"/>
              </a:lnSpc>
              <a:spcBef>
                <a:spcPct val="30000"/>
              </a:spcBef>
            </a:pPr>
            <a:r>
              <a:rPr lang="en-US" dirty="0" smtClean="0"/>
              <a:t>Recognize that all people are not equally trainable.</a:t>
            </a:r>
          </a:p>
          <a:p>
            <a:pPr lvl="1" eaLnBrk="1" hangingPunct="1">
              <a:lnSpc>
                <a:spcPct val="90000"/>
              </a:lnSpc>
              <a:spcBef>
                <a:spcPct val="30000"/>
              </a:spcBef>
            </a:pPr>
            <a:r>
              <a:rPr lang="en-US" dirty="0" smtClean="0"/>
              <a:t>Teach skills that are necessary for employees to become effective leaders.</a:t>
            </a:r>
          </a:p>
          <a:p>
            <a:pPr lvl="1" eaLnBrk="1" hangingPunct="1">
              <a:lnSpc>
                <a:spcPct val="90000"/>
              </a:lnSpc>
              <a:spcBef>
                <a:spcPct val="30000"/>
              </a:spcBef>
            </a:pPr>
            <a:r>
              <a:rPr lang="en-US" dirty="0" smtClean="0"/>
              <a:t>Provide behavioral training to increase the development potential of </a:t>
            </a:r>
            <a:r>
              <a:rPr lang="en-US" dirty="0" smtClean="0"/>
              <a:t>charismatic </a:t>
            </a:r>
            <a:r>
              <a:rPr lang="en-US" dirty="0" smtClean="0"/>
              <a:t>employees.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4051">
                                            <p:txEl>
                                              <p:pRg st="0" end="0"/>
                                            </p:txEl>
                                          </p:spTgt>
                                        </p:tgtEl>
                                        <p:attrNameLst>
                                          <p:attrName>style.visibility</p:attrName>
                                        </p:attrNameLst>
                                      </p:cBhvr>
                                      <p:to>
                                        <p:strVal val="visible"/>
                                      </p:to>
                                    </p:set>
                                    <p:animEffect transition="in" filter="wipe(up)">
                                      <p:cBhvr>
                                        <p:cTn id="7" dur="500"/>
                                        <p:tgtEl>
                                          <p:spTgt spid="514051">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14051">
                                            <p:txEl>
                                              <p:pRg st="1" end="1"/>
                                            </p:txEl>
                                          </p:spTgt>
                                        </p:tgtEl>
                                        <p:attrNameLst>
                                          <p:attrName>style.visibility</p:attrName>
                                        </p:attrNameLst>
                                      </p:cBhvr>
                                      <p:to>
                                        <p:strVal val="visible"/>
                                      </p:to>
                                    </p:set>
                                    <p:animEffect transition="in" filter="wipe(up)">
                                      <p:cBhvr>
                                        <p:cTn id="10" dur="500"/>
                                        <p:tgtEl>
                                          <p:spTgt spid="514051">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514051">
                                            <p:txEl>
                                              <p:pRg st="2" end="2"/>
                                            </p:txEl>
                                          </p:spTgt>
                                        </p:tgtEl>
                                        <p:attrNameLst>
                                          <p:attrName>style.visibility</p:attrName>
                                        </p:attrNameLst>
                                      </p:cBhvr>
                                      <p:to>
                                        <p:strVal val="visible"/>
                                      </p:to>
                                    </p:set>
                                    <p:animEffect transition="in" filter="wipe(up)">
                                      <p:cBhvr>
                                        <p:cTn id="13" dur="500"/>
                                        <p:tgtEl>
                                          <p:spTgt spid="514051">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514051">
                                            <p:txEl>
                                              <p:pRg st="3" end="3"/>
                                            </p:txEl>
                                          </p:spTgt>
                                        </p:tgtEl>
                                        <p:attrNameLst>
                                          <p:attrName>style.visibility</p:attrName>
                                        </p:attrNameLst>
                                      </p:cBhvr>
                                      <p:to>
                                        <p:strVal val="visible"/>
                                      </p:to>
                                    </p:set>
                                    <p:animEffect transition="in" filter="wipe(up)">
                                      <p:cBhvr>
                                        <p:cTn id="16" dur="500"/>
                                        <p:tgtEl>
                                          <p:spTgt spid="514051">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514051">
                                            <p:txEl>
                                              <p:pRg st="4" end="4"/>
                                            </p:txEl>
                                          </p:spTgt>
                                        </p:tgtEl>
                                        <p:attrNameLst>
                                          <p:attrName>style.visibility</p:attrName>
                                        </p:attrNameLst>
                                      </p:cBhvr>
                                      <p:to>
                                        <p:strVal val="visible"/>
                                      </p:to>
                                    </p:set>
                                    <p:animEffect transition="in" filter="wipe(up)">
                                      <p:cBhvr>
                                        <p:cTn id="21" dur="500"/>
                                        <p:tgtEl>
                                          <p:spTgt spid="514051">
                                            <p:txEl>
                                              <p:pRg st="4" end="4"/>
                                            </p:tx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514051">
                                            <p:txEl>
                                              <p:pRg st="5" end="5"/>
                                            </p:txEl>
                                          </p:spTgt>
                                        </p:tgtEl>
                                        <p:attrNameLst>
                                          <p:attrName>style.visibility</p:attrName>
                                        </p:attrNameLst>
                                      </p:cBhvr>
                                      <p:to>
                                        <p:strVal val="visible"/>
                                      </p:to>
                                    </p:set>
                                    <p:animEffect transition="in" filter="wipe(up)">
                                      <p:cBhvr>
                                        <p:cTn id="24" dur="500"/>
                                        <p:tgtEl>
                                          <p:spTgt spid="514051">
                                            <p:txEl>
                                              <p:pRg st="5" end="5"/>
                                            </p:txEl>
                                          </p:spTgt>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14051">
                                            <p:txEl>
                                              <p:pRg st="6" end="6"/>
                                            </p:txEl>
                                          </p:spTgt>
                                        </p:tgtEl>
                                        <p:attrNameLst>
                                          <p:attrName>style.visibility</p:attrName>
                                        </p:attrNameLst>
                                      </p:cBhvr>
                                      <p:to>
                                        <p:strVal val="visible"/>
                                      </p:to>
                                    </p:set>
                                    <p:animEffect transition="in" filter="wipe(up)">
                                      <p:cBhvr>
                                        <p:cTn id="27" dur="500"/>
                                        <p:tgtEl>
                                          <p:spTgt spid="514051">
                                            <p:txEl>
                                              <p:pRg st="6" end="6"/>
                                            </p:txEl>
                                          </p:spTgt>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14051">
                                            <p:txEl>
                                              <p:pRg st="7" end="7"/>
                                            </p:txEl>
                                          </p:spTgt>
                                        </p:tgtEl>
                                        <p:attrNameLst>
                                          <p:attrName>style.visibility</p:attrName>
                                        </p:attrNameLst>
                                      </p:cBhvr>
                                      <p:to>
                                        <p:strVal val="visible"/>
                                      </p:to>
                                    </p:set>
                                    <p:animEffect transition="in" filter="wipe(up)">
                                      <p:cBhvr>
                                        <p:cTn id="30" dur="500"/>
                                        <p:tgtEl>
                                          <p:spTgt spid="5140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05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6083"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16099" name="Rectangle 3"/>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516100" name="Rectangle 4"/>
          <p:cNvSpPr>
            <a:spLocks noGrp="1" noChangeArrowheads="1"/>
          </p:cNvSpPr>
          <p:nvPr>
            <p:ph type="body" idx="1"/>
          </p:nvPr>
        </p:nvSpPr>
        <p:spPr>
          <a:xfrm>
            <a:off x="1295400" y="1676400"/>
            <a:ext cx="6553200" cy="2116138"/>
          </a:xfrm>
        </p:spPr>
        <p:txBody>
          <a:bodyPr lIns="90488" tIns="44450" rIns="90488" bIns="44450">
            <a:normAutofit lnSpcReduction="10000"/>
          </a:bodyPr>
          <a:lstStyle/>
          <a:p>
            <a:pPr marL="401638" indent="-401638" eaLnBrk="1" hangingPunct="1">
              <a:lnSpc>
                <a:spcPct val="160000"/>
              </a:lnSpc>
              <a:buFont typeface="Wingdings" pitchFamily="2" charset="2"/>
              <a:buNone/>
              <a:defRPr/>
            </a:pPr>
            <a:r>
              <a:rPr lang="en-US" sz="1200" b="0" i="1" dirty="0" smtClean="0">
                <a:effectLst>
                  <a:outerShdw blurRad="38100" dist="38100" dir="2700000" algn="tl">
                    <a:srgbClr val="C0C0C0"/>
                  </a:outerShdw>
                </a:effectLst>
              </a:rPr>
              <a:t>	</a:t>
            </a:r>
            <a:r>
              <a:rPr lang="en-US" sz="2800" i="1" dirty="0" smtClean="0">
                <a:cs typeface="Times New Roman" pitchFamily="18" charset="0"/>
              </a:rPr>
              <a:t>Which theory suggests that if you’re a lawyer, you might not need a relationship or a task oriented leader? </a:t>
            </a:r>
            <a:endParaRPr lang="en-US" sz="2800" i="1" dirty="0" smtClean="0"/>
          </a:p>
          <a:p>
            <a:pPr marL="401638" indent="-401638" eaLnBrk="1" hangingPunct="1">
              <a:lnSpc>
                <a:spcPct val="160000"/>
              </a:lnSpc>
              <a:buFont typeface="Wingdings" pitchFamily="2" charset="2"/>
              <a:buNone/>
              <a:defRPr/>
            </a:pPr>
            <a:endParaRPr lang="en-US" sz="2800" b="0" i="1" dirty="0" smtClean="0">
              <a:solidFill>
                <a:schemeClr val="accent2"/>
              </a:solidFill>
              <a:effectLst>
                <a:outerShdw blurRad="38100" dist="38100" dir="2700000" algn="tl">
                  <a:srgbClr val="C0C0C0"/>
                </a:outerShdw>
              </a:effectLst>
            </a:endParaRPr>
          </a:p>
        </p:txBody>
      </p:sp>
      <p:sp>
        <p:nvSpPr>
          <p:cNvPr id="46086" name="Text Box 5"/>
          <p:cNvSpPr txBox="1">
            <a:spLocks noChangeArrowheads="1"/>
          </p:cNvSpPr>
          <p:nvPr/>
        </p:nvSpPr>
        <p:spPr bwMode="auto">
          <a:xfrm>
            <a:off x="228600" y="228600"/>
            <a:ext cx="8610600" cy="1190625"/>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Contemporary Issues in Leadership </a:t>
            </a:r>
          </a:p>
        </p:txBody>
      </p:sp>
      <p:sp>
        <p:nvSpPr>
          <p:cNvPr id="516102" name="Rectangle 6"/>
          <p:cNvSpPr>
            <a:spLocks noChangeArrowheads="1"/>
          </p:cNvSpPr>
          <p:nvPr/>
        </p:nvSpPr>
        <p:spPr bwMode="auto">
          <a:xfrm>
            <a:off x="381000" y="4876800"/>
            <a:ext cx="8001000" cy="1828800"/>
          </a:xfrm>
          <a:prstGeom prst="rect">
            <a:avLst/>
          </a:prstGeom>
          <a:gradFill rotWithShape="0">
            <a:gsLst>
              <a:gs pos="0">
                <a:srgbClr val="CC6600"/>
              </a:gs>
              <a:gs pos="100000">
                <a:srgbClr val="DE9D5C"/>
              </a:gs>
            </a:gsLst>
            <a:lin ang="5400000" scaled="1"/>
          </a:gradFill>
          <a:ln w="9525">
            <a:noFill/>
            <a:miter lim="800000"/>
            <a:headEnd/>
            <a:tailEnd/>
          </a:ln>
        </p:spPr>
        <p:txBody>
          <a:bodyPr lIns="90488" tIns="44450" rIns="90488" bIns="44450"/>
          <a:lstStyle/>
          <a:p>
            <a:pPr marL="401638" indent="-401638" algn="ctr">
              <a:lnSpc>
                <a:spcPct val="130000"/>
              </a:lnSpc>
              <a:spcBef>
                <a:spcPct val="20000"/>
              </a:spcBef>
              <a:buClr>
                <a:schemeClr val="tx1"/>
              </a:buClr>
              <a:buFont typeface="Wingdings" pitchFamily="2" charset="2"/>
              <a:buNone/>
            </a:pPr>
            <a:r>
              <a:rPr lang="en-US" sz="2000" b="0">
                <a:solidFill>
                  <a:schemeClr val="bg2"/>
                </a:solidFill>
              </a:rPr>
              <a:t>     </a:t>
            </a:r>
            <a:r>
              <a:rPr lang="en-US" sz="2000" b="0">
                <a:cs typeface="Times New Roman" pitchFamily="18" charset="0"/>
              </a:rPr>
              <a:t>Substitutes for Leadership Theory suggests that professionalism (which a professional lawyer would have) can actually substitute for task and relationship-based leadership.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6102"/>
                                        </p:tgtEl>
                                        <p:attrNameLst>
                                          <p:attrName>style.visibility</p:attrName>
                                        </p:attrNameLst>
                                      </p:cBhvr>
                                      <p:to>
                                        <p:strVal val="visible"/>
                                      </p:to>
                                    </p:set>
                                    <p:animEffect transition="in" filter="wipe(left)">
                                      <p:cBhvr>
                                        <p:cTn id="7" dur="500"/>
                                        <p:tgtEl>
                                          <p:spTgt spid="516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02"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7107"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18147" name="Rectangle 3"/>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518148" name="Rectangle 4"/>
          <p:cNvSpPr>
            <a:spLocks noGrp="1" noChangeArrowheads="1"/>
          </p:cNvSpPr>
          <p:nvPr>
            <p:ph type="body" idx="1"/>
          </p:nvPr>
        </p:nvSpPr>
        <p:spPr>
          <a:xfrm>
            <a:off x="990600" y="1295400"/>
            <a:ext cx="6629400" cy="2116138"/>
          </a:xfrm>
        </p:spPr>
        <p:txBody>
          <a:bodyPr lIns="90488" tIns="44450" rIns="90488" bIns="44450"/>
          <a:lstStyle/>
          <a:p>
            <a:pPr marL="401638" indent="-401638" algn="ctr" eaLnBrk="1" hangingPunct="1">
              <a:lnSpc>
                <a:spcPct val="110000"/>
              </a:lnSpc>
              <a:spcBef>
                <a:spcPct val="0"/>
              </a:spcBef>
              <a:buFont typeface="Wingdings" pitchFamily="2" charset="2"/>
              <a:buNone/>
              <a:defRPr/>
            </a:pPr>
            <a:r>
              <a:rPr lang="en-US" sz="1400" b="0" i="1" dirty="0" smtClean="0">
                <a:effectLst>
                  <a:outerShdw blurRad="38100" dist="38100" dir="2700000" algn="tl">
                    <a:srgbClr val="C0C0C0"/>
                  </a:outerShdw>
                </a:effectLst>
              </a:rPr>
              <a:t>	</a:t>
            </a:r>
            <a:r>
              <a:rPr lang="en-US" sz="3200" b="0" i="1" dirty="0" smtClean="0">
                <a:cs typeface="Times New Roman" pitchFamily="18" charset="0"/>
              </a:rPr>
              <a:t>If your leader skips down the hall, which theory suggests the type of leader s/he is?</a:t>
            </a:r>
          </a:p>
          <a:p>
            <a:pPr marL="401638" indent="-401638" algn="ctr" eaLnBrk="1" hangingPunct="1">
              <a:lnSpc>
                <a:spcPct val="160000"/>
              </a:lnSpc>
              <a:buFont typeface="Wingdings" pitchFamily="2" charset="2"/>
              <a:buNone/>
              <a:defRPr/>
            </a:pPr>
            <a:endParaRPr lang="en-US" sz="3200" b="0" i="1" dirty="0" smtClean="0"/>
          </a:p>
          <a:p>
            <a:pPr marL="401638" indent="-401638" eaLnBrk="1" hangingPunct="1">
              <a:lnSpc>
                <a:spcPct val="160000"/>
              </a:lnSpc>
              <a:buFont typeface="Wingdings" pitchFamily="2" charset="2"/>
              <a:buNone/>
              <a:defRPr/>
            </a:pPr>
            <a:endParaRPr lang="en-US" sz="3200" b="0" i="1" dirty="0" smtClean="0">
              <a:effectLst>
                <a:outerShdw blurRad="38100" dist="38100" dir="2700000" algn="tl">
                  <a:srgbClr val="C0C0C0"/>
                </a:outerShdw>
              </a:effectLst>
            </a:endParaRPr>
          </a:p>
        </p:txBody>
      </p:sp>
      <p:sp>
        <p:nvSpPr>
          <p:cNvPr id="518149" name="Rectangle 5"/>
          <p:cNvSpPr>
            <a:spLocks noChangeArrowheads="1"/>
          </p:cNvSpPr>
          <p:nvPr/>
        </p:nvSpPr>
        <p:spPr bwMode="auto">
          <a:xfrm>
            <a:off x="3124200" y="3124200"/>
            <a:ext cx="2514600" cy="22177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Transformational</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Transactional </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Level 5</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Full Range</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Charismatic</a:t>
            </a:r>
          </a:p>
          <a:p>
            <a:pPr marL="457200" indent="-457200">
              <a:lnSpc>
                <a:spcPct val="120000"/>
              </a:lnSpc>
              <a:spcBef>
                <a:spcPct val="20000"/>
              </a:spcBef>
              <a:buClr>
                <a:schemeClr val="tx1"/>
              </a:buClr>
              <a:defRPr/>
            </a:pPr>
            <a:endParaRPr lang="en-US" sz="2000" b="0" dirty="0">
              <a:solidFill>
                <a:schemeClr val="bg2"/>
              </a:solidFill>
              <a:effectLst>
                <a:outerShdw blurRad="38100" dist="38100" dir="2700000" algn="tl">
                  <a:srgbClr val="C0C0C0"/>
                </a:outerShdw>
              </a:effectLst>
              <a:latin typeface="Arial" charset="0"/>
              <a:cs typeface="Times New Roman" pitchFamily="18" charset="0"/>
            </a:endParaRPr>
          </a:p>
        </p:txBody>
      </p:sp>
      <p:sp>
        <p:nvSpPr>
          <p:cNvPr id="518150" name="Oval 6"/>
          <p:cNvSpPr>
            <a:spLocks noChangeArrowheads="1"/>
          </p:cNvSpPr>
          <p:nvPr/>
        </p:nvSpPr>
        <p:spPr bwMode="auto">
          <a:xfrm>
            <a:off x="2590800" y="4876800"/>
            <a:ext cx="2819400" cy="457200"/>
          </a:xfrm>
          <a:prstGeom prst="ellipse">
            <a:avLst/>
          </a:prstGeom>
          <a:noFill/>
          <a:ln w="50800">
            <a:solidFill>
              <a:srgbClr val="CC6600"/>
            </a:solidFill>
            <a:round/>
            <a:headEnd/>
            <a:tailEnd/>
          </a:ln>
        </p:spPr>
        <p:txBody>
          <a:bodyPr wrap="none" anchor="ctr"/>
          <a:lstStyle/>
          <a:p>
            <a:endParaRPr lang="en-US"/>
          </a:p>
        </p:txBody>
      </p:sp>
      <p:sp>
        <p:nvSpPr>
          <p:cNvPr id="47112" name="Text Box 7"/>
          <p:cNvSpPr txBox="1">
            <a:spLocks noChangeArrowheads="1"/>
          </p:cNvSpPr>
          <p:nvPr/>
        </p:nvSpPr>
        <p:spPr bwMode="auto">
          <a:xfrm>
            <a:off x="228600" y="228600"/>
            <a:ext cx="8610600" cy="1190625"/>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Contemporary Issues in Leadership </a:t>
            </a:r>
          </a:p>
        </p:txBody>
      </p:sp>
      <p:sp>
        <p:nvSpPr>
          <p:cNvPr id="518152" name="Text Box 8"/>
          <p:cNvSpPr txBox="1">
            <a:spLocks noChangeArrowheads="1"/>
          </p:cNvSpPr>
          <p:nvPr/>
        </p:nvSpPr>
        <p:spPr bwMode="auto">
          <a:xfrm>
            <a:off x="990600" y="5486400"/>
            <a:ext cx="7391400" cy="1187450"/>
          </a:xfrm>
          <a:prstGeom prst="rect">
            <a:avLst/>
          </a:prstGeom>
          <a:solidFill>
            <a:srgbClr val="CC6600"/>
          </a:solidFill>
          <a:ln w="9525">
            <a:noFill/>
            <a:miter lim="800000"/>
            <a:headEnd/>
            <a:tailEnd/>
          </a:ln>
        </p:spPr>
        <p:txBody>
          <a:bodyPr>
            <a:spAutoFit/>
          </a:bodyPr>
          <a:lstStyle/>
          <a:p>
            <a:pPr algn="ctr">
              <a:spcBef>
                <a:spcPct val="50000"/>
              </a:spcBef>
            </a:pPr>
            <a:r>
              <a:rPr lang="en-US" sz="2400"/>
              <a:t>Your leader is exhibiting unconventional behavior, which is something charismatic leaders do.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81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518152"/>
                                        </p:tgtEl>
                                        <p:attrNameLst>
                                          <p:attrName>style.visibility</p:attrName>
                                        </p:attrNameLst>
                                      </p:cBhvr>
                                      <p:to>
                                        <p:strVal val="visible"/>
                                      </p:to>
                                    </p:set>
                                    <p:animEffect transition="in" filter="wipe(left)">
                                      <p:cBhvr>
                                        <p:cTn id="11" dur="500"/>
                                        <p:tgtEl>
                                          <p:spTgt spid="518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50" grpId="0" animBg="1"/>
      <p:bldP spid="518152"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8131"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20195" name="Rectangle 3"/>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520196" name="Rectangle 4"/>
          <p:cNvSpPr>
            <a:spLocks noGrp="1" noChangeArrowheads="1"/>
          </p:cNvSpPr>
          <p:nvPr>
            <p:ph type="body" idx="1"/>
          </p:nvPr>
        </p:nvSpPr>
        <p:spPr>
          <a:xfrm>
            <a:off x="990600" y="1295400"/>
            <a:ext cx="6629400" cy="2116138"/>
          </a:xfrm>
        </p:spPr>
        <p:txBody>
          <a:bodyPr lIns="90488" tIns="44450" rIns="90488" bIns="44450"/>
          <a:lstStyle/>
          <a:p>
            <a:pPr marL="401638" indent="-401638" eaLnBrk="1" hangingPunct="1">
              <a:lnSpc>
                <a:spcPct val="110000"/>
              </a:lnSpc>
              <a:spcBef>
                <a:spcPct val="0"/>
              </a:spcBef>
              <a:buFont typeface="Wingdings" pitchFamily="2" charset="2"/>
              <a:buNone/>
              <a:defRPr/>
            </a:pPr>
            <a:r>
              <a:rPr lang="en-US" sz="1400" b="0" i="1" dirty="0" smtClean="0">
                <a:effectLst>
                  <a:outerShdw blurRad="38100" dist="38100" dir="2700000" algn="tl">
                    <a:srgbClr val="C0C0C0"/>
                  </a:outerShdw>
                </a:effectLst>
              </a:rPr>
              <a:t>	</a:t>
            </a:r>
            <a:r>
              <a:rPr lang="en-US" sz="2800" b="0" dirty="0" smtClean="0">
                <a:cs typeface="Times New Roman" pitchFamily="18" charset="0"/>
              </a:rPr>
              <a:t>Julie spends time with each subordinate and knows their development plans for the next five years.  Julie exhibits ____________</a:t>
            </a:r>
          </a:p>
          <a:p>
            <a:pPr marL="401638" indent="-401638" algn="ctr" eaLnBrk="1" hangingPunct="1">
              <a:lnSpc>
                <a:spcPct val="160000"/>
              </a:lnSpc>
              <a:buFont typeface="Wingdings" pitchFamily="2" charset="2"/>
              <a:buNone/>
              <a:defRPr/>
            </a:pPr>
            <a:endParaRPr lang="en-US" sz="3200" b="0" i="1" dirty="0" smtClean="0"/>
          </a:p>
          <a:p>
            <a:pPr marL="401638" indent="-401638" eaLnBrk="1" hangingPunct="1">
              <a:lnSpc>
                <a:spcPct val="160000"/>
              </a:lnSpc>
              <a:buFont typeface="Wingdings" pitchFamily="2" charset="2"/>
              <a:buNone/>
              <a:defRPr/>
            </a:pPr>
            <a:endParaRPr lang="en-US" sz="3200" b="0" i="1" dirty="0" smtClean="0">
              <a:effectLst>
                <a:outerShdw blurRad="38100" dist="38100" dir="2700000" algn="tl">
                  <a:srgbClr val="C0C0C0"/>
                </a:outerShdw>
              </a:effectLst>
            </a:endParaRPr>
          </a:p>
        </p:txBody>
      </p:sp>
      <p:sp>
        <p:nvSpPr>
          <p:cNvPr id="520197" name="Rectangle 5"/>
          <p:cNvSpPr>
            <a:spLocks noChangeArrowheads="1"/>
          </p:cNvSpPr>
          <p:nvPr/>
        </p:nvSpPr>
        <p:spPr bwMode="auto">
          <a:xfrm>
            <a:off x="2133600" y="3429000"/>
            <a:ext cx="4495800" cy="22177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Inspirational Motivation</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Unconventional Behavior </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Individualized Consideration</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Full Range Leadership</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Charismatic Leadership </a:t>
            </a:r>
          </a:p>
          <a:p>
            <a:pPr marL="457200" indent="-457200">
              <a:lnSpc>
                <a:spcPct val="120000"/>
              </a:lnSpc>
              <a:spcBef>
                <a:spcPct val="20000"/>
              </a:spcBef>
              <a:buClr>
                <a:schemeClr val="tx1"/>
              </a:buClr>
              <a:defRPr/>
            </a:pPr>
            <a:endParaRPr lang="en-US" sz="2000" b="0" dirty="0">
              <a:effectLst>
                <a:outerShdw blurRad="38100" dist="38100" dir="2700000" algn="tl">
                  <a:srgbClr val="C0C0C0"/>
                </a:outerShdw>
              </a:effectLst>
              <a:latin typeface="Arial" charset="0"/>
              <a:cs typeface="Times New Roman" pitchFamily="18" charset="0"/>
            </a:endParaRPr>
          </a:p>
        </p:txBody>
      </p:sp>
      <p:sp>
        <p:nvSpPr>
          <p:cNvPr id="520198" name="Oval 6"/>
          <p:cNvSpPr>
            <a:spLocks noChangeArrowheads="1"/>
          </p:cNvSpPr>
          <p:nvPr/>
        </p:nvSpPr>
        <p:spPr bwMode="auto">
          <a:xfrm>
            <a:off x="1752600" y="4267200"/>
            <a:ext cx="4191000" cy="457200"/>
          </a:xfrm>
          <a:prstGeom prst="ellipse">
            <a:avLst/>
          </a:prstGeom>
          <a:noFill/>
          <a:ln w="50800">
            <a:solidFill>
              <a:srgbClr val="CC6600"/>
            </a:solidFill>
            <a:round/>
            <a:headEnd/>
            <a:tailEnd/>
          </a:ln>
        </p:spPr>
        <p:txBody>
          <a:bodyPr wrap="none" anchor="ctr"/>
          <a:lstStyle/>
          <a:p>
            <a:endParaRPr lang="en-US"/>
          </a:p>
        </p:txBody>
      </p:sp>
      <p:sp>
        <p:nvSpPr>
          <p:cNvPr id="48136" name="Text Box 7"/>
          <p:cNvSpPr txBox="1">
            <a:spLocks noChangeArrowheads="1"/>
          </p:cNvSpPr>
          <p:nvPr/>
        </p:nvSpPr>
        <p:spPr bwMode="auto">
          <a:xfrm>
            <a:off x="228600" y="228600"/>
            <a:ext cx="8610600" cy="1190625"/>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Contemporary Issues in Leadership </a:t>
            </a:r>
          </a:p>
        </p:txBody>
      </p:sp>
      <p:sp>
        <p:nvSpPr>
          <p:cNvPr id="520200" name="Text Box 8"/>
          <p:cNvSpPr txBox="1">
            <a:spLocks noChangeArrowheads="1"/>
          </p:cNvSpPr>
          <p:nvPr/>
        </p:nvSpPr>
        <p:spPr bwMode="auto">
          <a:xfrm>
            <a:off x="838200" y="5867400"/>
            <a:ext cx="7391400" cy="822325"/>
          </a:xfrm>
          <a:prstGeom prst="rect">
            <a:avLst/>
          </a:prstGeom>
          <a:solidFill>
            <a:srgbClr val="CC6600"/>
          </a:solidFill>
          <a:ln w="9525">
            <a:noFill/>
            <a:miter lim="800000"/>
            <a:headEnd/>
            <a:tailEnd/>
          </a:ln>
        </p:spPr>
        <p:txBody>
          <a:bodyPr>
            <a:spAutoFit/>
          </a:bodyPr>
          <a:lstStyle/>
          <a:p>
            <a:pPr algn="ctr">
              <a:spcBef>
                <a:spcPct val="50000"/>
              </a:spcBef>
            </a:pPr>
            <a:r>
              <a:rPr lang="en-US" sz="2400"/>
              <a:t>Julie is showing individualized consideration, part of transformational leadership.</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01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520200"/>
                                        </p:tgtEl>
                                        <p:attrNameLst>
                                          <p:attrName>style.visibility</p:attrName>
                                        </p:attrNameLst>
                                      </p:cBhvr>
                                      <p:to>
                                        <p:strVal val="visible"/>
                                      </p:to>
                                    </p:set>
                                    <p:animEffect transition="in" filter="wipe(left)">
                                      <p:cBhvr>
                                        <p:cTn id="11" dur="500"/>
                                        <p:tgtEl>
                                          <p:spTgt spid="520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8" grpId="0" animBg="1"/>
      <p:bldP spid="520200"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9155"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347139" name="Rectangle 3"/>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347140" name="Rectangle 4"/>
          <p:cNvSpPr>
            <a:spLocks noGrp="1" noChangeArrowheads="1"/>
          </p:cNvSpPr>
          <p:nvPr>
            <p:ph type="body" idx="1"/>
          </p:nvPr>
        </p:nvSpPr>
        <p:spPr>
          <a:xfrm>
            <a:off x="1219200" y="914400"/>
            <a:ext cx="6553200" cy="2116138"/>
          </a:xfrm>
        </p:spPr>
        <p:txBody>
          <a:bodyPr lIns="90488" tIns="44450" rIns="90488" bIns="44450"/>
          <a:lstStyle/>
          <a:p>
            <a:pPr marL="401638" indent="-401638" algn="ctr" eaLnBrk="1" hangingPunct="1">
              <a:lnSpc>
                <a:spcPct val="140000"/>
              </a:lnSpc>
              <a:spcBef>
                <a:spcPct val="0"/>
              </a:spcBef>
              <a:buFont typeface="Wingdings" pitchFamily="2" charset="2"/>
              <a:buNone/>
              <a:defRPr/>
            </a:pPr>
            <a:r>
              <a:rPr lang="en-US" sz="1200" b="0" i="1" dirty="0" smtClean="0">
                <a:effectLst>
                  <a:outerShdw blurRad="38100" dist="38100" dir="2700000" algn="tl">
                    <a:srgbClr val="C0C0C0"/>
                  </a:outerShdw>
                </a:effectLst>
              </a:rPr>
              <a:t>	</a:t>
            </a:r>
            <a:r>
              <a:rPr lang="en-US" sz="2800" i="1" dirty="0" smtClean="0">
                <a:cs typeface="Times New Roman" pitchFamily="18" charset="0"/>
              </a:rPr>
              <a:t>Which leadership theory (</a:t>
            </a:r>
            <a:r>
              <a:rPr lang="en-US" sz="2800" i="1" dirty="0" err="1" smtClean="0">
                <a:cs typeface="Times New Roman" pitchFamily="18" charset="0"/>
              </a:rPr>
              <a:t>ies</a:t>
            </a:r>
            <a:r>
              <a:rPr lang="en-US" sz="2800" i="1" dirty="0" smtClean="0">
                <a:cs typeface="Times New Roman" pitchFamily="18" charset="0"/>
              </a:rPr>
              <a:t>) say(s) that a leader cannot  be trained? </a:t>
            </a:r>
            <a:endParaRPr lang="en-US" sz="2800" i="1" dirty="0" smtClean="0"/>
          </a:p>
          <a:p>
            <a:pPr marL="401638" indent="-401638" eaLnBrk="1" hangingPunct="1">
              <a:lnSpc>
                <a:spcPct val="160000"/>
              </a:lnSpc>
              <a:buFont typeface="Wingdings" pitchFamily="2" charset="2"/>
              <a:buNone/>
              <a:defRPr/>
            </a:pPr>
            <a:endParaRPr lang="en-US" sz="2800" b="0" i="1" dirty="0" smtClean="0">
              <a:effectLst>
                <a:outerShdw blurRad="38100" dist="38100" dir="2700000" algn="tl">
                  <a:srgbClr val="C0C0C0"/>
                </a:outerShdw>
              </a:effectLst>
            </a:endParaRPr>
          </a:p>
        </p:txBody>
      </p:sp>
      <p:sp>
        <p:nvSpPr>
          <p:cNvPr id="347141" name="Rectangle 5"/>
          <p:cNvSpPr>
            <a:spLocks noChangeArrowheads="1"/>
          </p:cNvSpPr>
          <p:nvPr/>
        </p:nvSpPr>
        <p:spPr bwMode="auto">
          <a:xfrm>
            <a:off x="2514600" y="3200400"/>
            <a:ext cx="4267200" cy="22177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57200" indent="-457200">
              <a:lnSpc>
                <a:spcPct val="120000"/>
              </a:lnSpc>
              <a:spcBef>
                <a:spcPct val="20000"/>
              </a:spcBef>
              <a:buClr>
                <a:schemeClr val="tx1"/>
              </a:buClr>
              <a:defRPr/>
            </a:pPr>
            <a:r>
              <a:rPr lang="en-US" sz="2400" b="0" dirty="0">
                <a:effectLst>
                  <a:outerShdw blurRad="38100" dist="38100" dir="2700000" algn="tl">
                    <a:srgbClr val="C0C0C0"/>
                  </a:outerShdw>
                </a:effectLst>
                <a:latin typeface="Arial" charset="0"/>
                <a:cs typeface="Times New Roman" pitchFamily="18" charset="0"/>
              </a:rPr>
              <a:t>Ohio State Model</a:t>
            </a:r>
          </a:p>
          <a:p>
            <a:pPr marL="457200" indent="-457200">
              <a:lnSpc>
                <a:spcPct val="120000"/>
              </a:lnSpc>
              <a:spcBef>
                <a:spcPct val="20000"/>
              </a:spcBef>
              <a:buClr>
                <a:schemeClr val="tx1"/>
              </a:buClr>
              <a:defRPr/>
            </a:pPr>
            <a:r>
              <a:rPr lang="en-US" sz="2400" b="0" dirty="0">
                <a:effectLst>
                  <a:outerShdw blurRad="38100" dist="38100" dir="2700000" algn="tl">
                    <a:srgbClr val="C0C0C0"/>
                  </a:outerShdw>
                </a:effectLst>
                <a:latin typeface="Arial" charset="0"/>
                <a:cs typeface="Times New Roman" pitchFamily="18" charset="0"/>
              </a:rPr>
              <a:t>Fiedler’s Contingency Theory</a:t>
            </a:r>
          </a:p>
          <a:p>
            <a:pPr marL="457200" indent="-457200">
              <a:lnSpc>
                <a:spcPct val="120000"/>
              </a:lnSpc>
              <a:spcBef>
                <a:spcPct val="20000"/>
              </a:spcBef>
              <a:buClr>
                <a:schemeClr val="tx1"/>
              </a:buClr>
              <a:defRPr/>
            </a:pPr>
            <a:r>
              <a:rPr lang="en-US" sz="2400" b="0" dirty="0">
                <a:effectLst>
                  <a:outerShdw blurRad="38100" dist="38100" dir="2700000" algn="tl">
                    <a:srgbClr val="C0C0C0"/>
                  </a:outerShdw>
                </a:effectLst>
                <a:latin typeface="Arial" charset="0"/>
                <a:cs typeface="Times New Roman" pitchFamily="18" charset="0"/>
              </a:rPr>
              <a:t>U. Of Michigan Studies</a:t>
            </a:r>
          </a:p>
          <a:p>
            <a:pPr marL="457200" indent="-457200">
              <a:lnSpc>
                <a:spcPct val="120000"/>
              </a:lnSpc>
              <a:spcBef>
                <a:spcPct val="20000"/>
              </a:spcBef>
              <a:buClr>
                <a:schemeClr val="tx1"/>
              </a:buClr>
              <a:defRPr/>
            </a:pPr>
            <a:r>
              <a:rPr lang="en-US" sz="2400" b="0" dirty="0">
                <a:effectLst>
                  <a:outerShdw blurRad="38100" dist="38100" dir="2700000" algn="tl">
                    <a:srgbClr val="C0C0C0"/>
                  </a:outerShdw>
                </a:effectLst>
                <a:latin typeface="Arial" charset="0"/>
                <a:cs typeface="Times New Roman" pitchFamily="18" charset="0"/>
              </a:rPr>
              <a:t>Path Goal Theory  </a:t>
            </a:r>
          </a:p>
          <a:p>
            <a:pPr marL="457200" indent="-457200">
              <a:lnSpc>
                <a:spcPct val="120000"/>
              </a:lnSpc>
              <a:spcBef>
                <a:spcPct val="20000"/>
              </a:spcBef>
              <a:buClr>
                <a:schemeClr val="tx1"/>
              </a:buClr>
              <a:defRPr/>
            </a:pPr>
            <a:r>
              <a:rPr lang="en-US" sz="2400" b="0" dirty="0">
                <a:effectLst>
                  <a:outerShdw blurRad="38100" dist="38100" dir="2700000" algn="tl">
                    <a:srgbClr val="C0C0C0"/>
                  </a:outerShdw>
                </a:effectLst>
                <a:latin typeface="Arial" charset="0"/>
                <a:cs typeface="Times New Roman" pitchFamily="18" charset="0"/>
              </a:rPr>
              <a:t>All of the above</a:t>
            </a:r>
          </a:p>
        </p:txBody>
      </p:sp>
      <p:sp>
        <p:nvSpPr>
          <p:cNvPr id="49159" name="Text Box 6"/>
          <p:cNvSpPr txBox="1">
            <a:spLocks noChangeArrowheads="1"/>
          </p:cNvSpPr>
          <p:nvPr/>
        </p:nvSpPr>
        <p:spPr bwMode="auto">
          <a:xfrm>
            <a:off x="762000" y="152400"/>
            <a:ext cx="76200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Leadership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50179" name="AutoShape 1026"/>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349187" name="Rectangle 1027"/>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349188" name="Rectangle 1028"/>
          <p:cNvSpPr>
            <a:spLocks noGrp="1" noChangeArrowheads="1"/>
          </p:cNvSpPr>
          <p:nvPr>
            <p:ph type="body" idx="1"/>
          </p:nvPr>
        </p:nvSpPr>
        <p:spPr>
          <a:xfrm>
            <a:off x="228600" y="838200"/>
            <a:ext cx="8458200" cy="2116138"/>
          </a:xfrm>
        </p:spPr>
        <p:txBody>
          <a:bodyPr lIns="90488" tIns="44450" rIns="90488" bIns="44450">
            <a:normAutofit/>
          </a:bodyPr>
          <a:lstStyle/>
          <a:p>
            <a:pPr marL="401638" indent="-401638" eaLnBrk="1" hangingPunct="1">
              <a:lnSpc>
                <a:spcPct val="140000"/>
              </a:lnSpc>
              <a:spcBef>
                <a:spcPct val="0"/>
              </a:spcBef>
              <a:buFont typeface="Wingdings" pitchFamily="2" charset="2"/>
              <a:buNone/>
              <a:defRPr/>
            </a:pPr>
            <a:r>
              <a:rPr lang="en-US" sz="1600" b="0" i="1" dirty="0" smtClean="0">
                <a:effectLst>
                  <a:outerShdw blurRad="38100" dist="38100" dir="2700000" algn="tl">
                    <a:srgbClr val="C0C0C0"/>
                  </a:outerShdw>
                </a:effectLst>
              </a:rPr>
              <a:t>	</a:t>
            </a:r>
            <a:r>
              <a:rPr lang="en-US" i="1" dirty="0" smtClean="0">
                <a:cs typeface="Times New Roman" pitchFamily="18" charset="0"/>
              </a:rPr>
              <a:t>Which leadership theory (</a:t>
            </a:r>
            <a:r>
              <a:rPr lang="en-US" i="1" dirty="0" err="1" smtClean="0">
                <a:cs typeface="Times New Roman" pitchFamily="18" charset="0"/>
              </a:rPr>
              <a:t>ies</a:t>
            </a:r>
            <a:r>
              <a:rPr lang="en-US" i="1" dirty="0" smtClean="0">
                <a:cs typeface="Times New Roman" pitchFamily="18" charset="0"/>
              </a:rPr>
              <a:t>) say(s) that a leader cannot  be trained? </a:t>
            </a:r>
            <a:endParaRPr lang="en-US" i="1" dirty="0" smtClean="0"/>
          </a:p>
          <a:p>
            <a:pPr marL="401638" indent="-401638" eaLnBrk="1" hangingPunct="1">
              <a:lnSpc>
                <a:spcPct val="160000"/>
              </a:lnSpc>
              <a:buFont typeface="Wingdings" pitchFamily="2" charset="2"/>
              <a:buNone/>
              <a:defRPr/>
            </a:pPr>
            <a:endParaRPr lang="en-US" b="0" i="1" dirty="0" smtClean="0">
              <a:effectLst>
                <a:outerShdw blurRad="38100" dist="38100" dir="2700000" algn="tl">
                  <a:srgbClr val="C0C0C0"/>
                </a:outerShdw>
              </a:effectLst>
            </a:endParaRPr>
          </a:p>
          <a:p>
            <a:pPr marL="401638" indent="-401638" algn="ctr" eaLnBrk="1" hangingPunct="1">
              <a:lnSpc>
                <a:spcPct val="160000"/>
              </a:lnSpc>
              <a:buFont typeface="Wingdings" pitchFamily="2" charset="2"/>
              <a:buNone/>
              <a:defRPr/>
            </a:pPr>
            <a:endParaRPr lang="en-US" b="0" i="1" dirty="0" smtClean="0"/>
          </a:p>
          <a:p>
            <a:pPr marL="401638" indent="-401638" eaLnBrk="1" hangingPunct="1">
              <a:lnSpc>
                <a:spcPct val="160000"/>
              </a:lnSpc>
              <a:buFont typeface="Wingdings" pitchFamily="2" charset="2"/>
              <a:buNone/>
              <a:defRPr/>
            </a:pPr>
            <a:endParaRPr lang="en-US" sz="1800" b="0" i="1" dirty="0" smtClean="0">
              <a:effectLst>
                <a:outerShdw blurRad="38100" dist="38100" dir="2700000" algn="tl">
                  <a:srgbClr val="C0C0C0"/>
                </a:outerShdw>
              </a:effectLst>
            </a:endParaRPr>
          </a:p>
        </p:txBody>
      </p:sp>
      <p:sp>
        <p:nvSpPr>
          <p:cNvPr id="50182" name="Text Box 1030"/>
          <p:cNvSpPr txBox="1">
            <a:spLocks noChangeArrowheads="1"/>
          </p:cNvSpPr>
          <p:nvPr/>
        </p:nvSpPr>
        <p:spPr bwMode="auto">
          <a:xfrm>
            <a:off x="990600" y="152400"/>
            <a:ext cx="74676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Leadership </a:t>
            </a:r>
          </a:p>
        </p:txBody>
      </p:sp>
      <p:sp>
        <p:nvSpPr>
          <p:cNvPr id="50183" name="Oval 1031"/>
          <p:cNvSpPr>
            <a:spLocks noChangeArrowheads="1"/>
          </p:cNvSpPr>
          <p:nvPr/>
        </p:nvSpPr>
        <p:spPr bwMode="auto">
          <a:xfrm>
            <a:off x="1828800" y="2438400"/>
            <a:ext cx="5029200" cy="457200"/>
          </a:xfrm>
          <a:prstGeom prst="ellipse">
            <a:avLst/>
          </a:prstGeom>
          <a:noFill/>
          <a:ln w="50800">
            <a:solidFill>
              <a:srgbClr val="CC6600"/>
            </a:solidFill>
            <a:round/>
            <a:headEnd/>
            <a:tailEnd/>
          </a:ln>
        </p:spPr>
        <p:txBody>
          <a:bodyPr wrap="none" anchor="ctr"/>
          <a:lstStyle/>
          <a:p>
            <a:endParaRPr lang="en-US"/>
          </a:p>
        </p:txBody>
      </p:sp>
      <p:sp>
        <p:nvSpPr>
          <p:cNvPr id="349192" name="Rectangle 1032"/>
          <p:cNvSpPr>
            <a:spLocks noChangeArrowheads="1"/>
          </p:cNvSpPr>
          <p:nvPr/>
        </p:nvSpPr>
        <p:spPr bwMode="auto">
          <a:xfrm>
            <a:off x="457200" y="4495800"/>
            <a:ext cx="8001000" cy="1828800"/>
          </a:xfrm>
          <a:prstGeom prst="rect">
            <a:avLst/>
          </a:prstGeom>
          <a:solidFill>
            <a:srgbClr val="CC6600"/>
          </a:solidFill>
          <a:ln w="9525">
            <a:noFill/>
            <a:miter lim="800000"/>
            <a:headEnd/>
            <a:tailEnd/>
          </a:ln>
        </p:spPr>
        <p:txBody>
          <a:bodyPr lIns="90488" tIns="44450" rIns="90488" bIns="44450"/>
          <a:lstStyle/>
          <a:p>
            <a:pPr marL="401638" indent="-401638" algn="ctr">
              <a:lnSpc>
                <a:spcPct val="130000"/>
              </a:lnSpc>
              <a:spcBef>
                <a:spcPct val="20000"/>
              </a:spcBef>
              <a:buClr>
                <a:schemeClr val="tx1"/>
              </a:buClr>
              <a:buFont typeface="Wingdings" pitchFamily="2" charset="2"/>
              <a:buNone/>
            </a:pPr>
            <a:r>
              <a:rPr lang="en-US" sz="2000" b="0">
                <a:solidFill>
                  <a:schemeClr val="bg2"/>
                </a:solidFill>
              </a:rPr>
              <a:t>     </a:t>
            </a:r>
            <a:r>
              <a:rPr lang="en-US" sz="2000" b="0">
                <a:cs typeface="Times New Roman" pitchFamily="18" charset="0"/>
              </a:rPr>
              <a:t>Fielder’s Contingency Theory is the only one which says a leader’s style is fixed and cannot be trained.  But, what do all of the theories above have in common?    </a:t>
            </a:r>
          </a:p>
          <a:p>
            <a:pPr marL="401638" indent="-401638">
              <a:lnSpc>
                <a:spcPct val="130000"/>
              </a:lnSpc>
              <a:spcBef>
                <a:spcPct val="20000"/>
              </a:spcBef>
              <a:buClr>
                <a:schemeClr val="tx1"/>
              </a:buClr>
              <a:buFont typeface="Wingdings" pitchFamily="2" charset="2"/>
              <a:buNone/>
            </a:pPr>
            <a:endParaRPr lang="en-US" sz="2000" b="0">
              <a:cs typeface="Times New Roman" pitchFamily="18" charset="0"/>
            </a:endParaRPr>
          </a:p>
        </p:txBody>
      </p:sp>
      <p:sp>
        <p:nvSpPr>
          <p:cNvPr id="349193" name="Rectangle 1033"/>
          <p:cNvSpPr>
            <a:spLocks noChangeArrowheads="1"/>
          </p:cNvSpPr>
          <p:nvPr/>
        </p:nvSpPr>
        <p:spPr bwMode="auto">
          <a:xfrm>
            <a:off x="2438400" y="2057400"/>
            <a:ext cx="4267200" cy="22177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Ohio State Model</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Fiedler’s Contingency Theory</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U. Of Michigan Studies</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Path Goal Theory  </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All of the above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9192"/>
                                        </p:tgtEl>
                                        <p:attrNameLst>
                                          <p:attrName>style.visibility</p:attrName>
                                        </p:attrNameLst>
                                      </p:cBhvr>
                                      <p:to>
                                        <p:strVal val="visible"/>
                                      </p:to>
                                    </p:set>
                                    <p:anim calcmode="lin" valueType="num">
                                      <p:cBhvr additive="base">
                                        <p:cTn id="7" dur="500" fill="hold"/>
                                        <p:tgtEl>
                                          <p:spTgt spid="349192"/>
                                        </p:tgtEl>
                                        <p:attrNameLst>
                                          <p:attrName>ppt_x</p:attrName>
                                        </p:attrNameLst>
                                      </p:cBhvr>
                                      <p:tavLst>
                                        <p:tav tm="0">
                                          <p:val>
                                            <p:strVal val="1+#ppt_w/2"/>
                                          </p:val>
                                        </p:tav>
                                        <p:tav tm="100000">
                                          <p:val>
                                            <p:strVal val="#ppt_x"/>
                                          </p:val>
                                        </p:tav>
                                      </p:tavLst>
                                    </p:anim>
                                    <p:anim calcmode="lin" valueType="num">
                                      <p:cBhvr additive="base">
                                        <p:cTn id="8" dur="500" fill="hold"/>
                                        <p:tgtEl>
                                          <p:spTgt spid="34919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applaus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92"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51203"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435203" name="Rectangle 3"/>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435204" name="Rectangle 4"/>
          <p:cNvSpPr>
            <a:spLocks noChangeArrowheads="1"/>
          </p:cNvSpPr>
          <p:nvPr/>
        </p:nvSpPr>
        <p:spPr bwMode="auto">
          <a:xfrm>
            <a:off x="3124200" y="3733800"/>
            <a:ext cx="2514600" cy="22177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57200" indent="-457200">
              <a:lnSpc>
                <a:spcPct val="120000"/>
              </a:lnSpc>
              <a:spcBef>
                <a:spcPct val="20000"/>
              </a:spcBef>
              <a:buClr>
                <a:schemeClr val="tx1"/>
              </a:buClr>
              <a:defRPr/>
            </a:pPr>
            <a:endParaRPr lang="en-US" sz="2400" b="0">
              <a:solidFill>
                <a:schemeClr val="bg2"/>
              </a:solidFill>
              <a:effectLst>
                <a:outerShdw blurRad="38100" dist="38100" dir="2700000" algn="tl">
                  <a:srgbClr val="C0C0C0"/>
                </a:outerShdw>
              </a:effectLst>
              <a:latin typeface="Arial" charset="0"/>
              <a:cs typeface="Times New Roman" pitchFamily="18" charset="0"/>
            </a:endParaRPr>
          </a:p>
        </p:txBody>
      </p:sp>
      <p:sp>
        <p:nvSpPr>
          <p:cNvPr id="51206" name="Text Box 5"/>
          <p:cNvSpPr txBox="1">
            <a:spLocks noChangeArrowheads="1"/>
          </p:cNvSpPr>
          <p:nvPr/>
        </p:nvSpPr>
        <p:spPr bwMode="auto">
          <a:xfrm>
            <a:off x="685800" y="228600"/>
            <a:ext cx="75438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Leadership </a:t>
            </a:r>
          </a:p>
        </p:txBody>
      </p:sp>
      <p:sp>
        <p:nvSpPr>
          <p:cNvPr id="435206" name="Rectangle 6"/>
          <p:cNvSpPr>
            <a:spLocks noChangeArrowheads="1"/>
          </p:cNvSpPr>
          <p:nvPr/>
        </p:nvSpPr>
        <p:spPr bwMode="auto">
          <a:xfrm>
            <a:off x="1371600" y="1295400"/>
            <a:ext cx="6096000" cy="21161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160000"/>
              </a:lnSpc>
              <a:spcBef>
                <a:spcPct val="20000"/>
              </a:spcBef>
              <a:buClr>
                <a:schemeClr val="tx1"/>
              </a:buClr>
              <a:buFont typeface="Wingdings" pitchFamily="2" charset="2"/>
              <a:buNone/>
              <a:defRPr/>
            </a:pPr>
            <a:r>
              <a:rPr lang="en-US" b="0">
                <a:effectLst>
                  <a:outerShdw blurRad="38100" dist="38100" dir="2700000" algn="tl">
                    <a:srgbClr val="C0C0C0"/>
                  </a:outerShdw>
                </a:effectLst>
                <a:latin typeface="Arial" charset="0"/>
              </a:rPr>
              <a:t>           </a:t>
            </a:r>
            <a:r>
              <a:rPr lang="en-US" sz="2000" b="0">
                <a:solidFill>
                  <a:srgbClr val="000000"/>
                </a:solidFill>
                <a:effectLst>
                  <a:outerShdw blurRad="38100" dist="38100" dir="2700000" algn="tl">
                    <a:srgbClr val="C0C0C0"/>
                  </a:outerShdw>
                </a:effectLst>
                <a:latin typeface="Arial" charset="0"/>
                <a:cs typeface="Times New Roman" pitchFamily="18" charset="0"/>
              </a:rPr>
              <a:t>What one theory discussed in this chapter could readily explain how leaders often act towards their followers in “Boot Camp” and why it may be very effective? </a:t>
            </a:r>
          </a:p>
          <a:p>
            <a:pPr marL="401638" indent="-401638">
              <a:lnSpc>
                <a:spcPct val="160000"/>
              </a:lnSpc>
              <a:spcBef>
                <a:spcPct val="20000"/>
              </a:spcBef>
              <a:buClr>
                <a:schemeClr val="tx1"/>
              </a:buClr>
              <a:buFont typeface="Wingdings" pitchFamily="2" charset="2"/>
              <a:buNone/>
              <a:defRPr/>
            </a:pPr>
            <a:endParaRPr lang="en-US" sz="2000" b="0">
              <a:solidFill>
                <a:srgbClr val="000000"/>
              </a:solidFill>
              <a:effectLst>
                <a:outerShdw blurRad="38100" dist="38100" dir="2700000" algn="tl">
                  <a:srgbClr val="C0C0C0"/>
                </a:outerShdw>
              </a:effectLst>
              <a:latin typeface="Arial" charset="0"/>
            </a:endParaRPr>
          </a:p>
          <a:p>
            <a:pPr marL="401638" indent="-401638">
              <a:lnSpc>
                <a:spcPct val="160000"/>
              </a:lnSpc>
              <a:spcBef>
                <a:spcPct val="20000"/>
              </a:spcBef>
              <a:buClr>
                <a:schemeClr val="tx1"/>
              </a:buClr>
              <a:buFont typeface="Wingdings" pitchFamily="2" charset="2"/>
              <a:buNone/>
              <a:defRPr/>
            </a:pPr>
            <a:endParaRPr lang="en-US" sz="1800" b="0">
              <a:solidFill>
                <a:schemeClr val="accent2"/>
              </a:solidFill>
              <a:effectLst>
                <a:outerShdw blurRad="38100" dist="38100" dir="2700000" algn="tl">
                  <a:srgbClr val="C0C0C0"/>
                </a:outerShdw>
              </a:effectLst>
              <a:latin typeface="Arial" charset="0"/>
            </a:endParaRPr>
          </a:p>
        </p:txBody>
      </p:sp>
      <p:sp>
        <p:nvSpPr>
          <p:cNvPr id="435208" name="Rectangle 8"/>
          <p:cNvSpPr>
            <a:spLocks noChangeArrowheads="1"/>
          </p:cNvSpPr>
          <p:nvPr/>
        </p:nvSpPr>
        <p:spPr bwMode="auto">
          <a:xfrm>
            <a:off x="381000" y="3733800"/>
            <a:ext cx="8001000" cy="2514600"/>
          </a:xfrm>
          <a:prstGeom prst="rect">
            <a:avLst/>
          </a:prstGeom>
          <a:solidFill>
            <a:srgbClr val="CC6600"/>
          </a:solidFill>
          <a:ln w="9525">
            <a:noFill/>
            <a:miter lim="800000"/>
            <a:headEnd/>
            <a:tailEnd/>
          </a:ln>
        </p:spPr>
        <p:txBody>
          <a:bodyPr lIns="90488" tIns="44450" rIns="90488" bIns="44450"/>
          <a:lstStyle/>
          <a:p>
            <a:pPr marL="401638" indent="-401638">
              <a:lnSpc>
                <a:spcPct val="130000"/>
              </a:lnSpc>
              <a:spcBef>
                <a:spcPct val="20000"/>
              </a:spcBef>
              <a:buClr>
                <a:schemeClr val="tx1"/>
              </a:buClr>
              <a:buFont typeface="Wingdings" pitchFamily="2" charset="2"/>
              <a:buNone/>
            </a:pPr>
            <a:r>
              <a:rPr lang="en-US" sz="2000" b="0">
                <a:solidFill>
                  <a:schemeClr val="bg2"/>
                </a:solidFill>
              </a:rPr>
              <a:t>     </a:t>
            </a:r>
            <a:r>
              <a:rPr lang="en-US" sz="2000" b="0">
                <a:cs typeface="Times New Roman" pitchFamily="18" charset="0"/>
              </a:rPr>
              <a:t>Hersey and Blanchard’s Situational Leadership Theory explains that when followers are unwilling and unable, as many newly enlisted Boot Camp attendees are, the leader should be highly focused on providing task-based behaviors and not relationship-based behaviors.  </a:t>
            </a:r>
          </a:p>
          <a:p>
            <a:pPr marL="401638" indent="-401638">
              <a:lnSpc>
                <a:spcPct val="130000"/>
              </a:lnSpc>
              <a:spcBef>
                <a:spcPct val="20000"/>
              </a:spcBef>
              <a:buClr>
                <a:schemeClr val="tx1"/>
              </a:buClr>
              <a:buFont typeface="Wingdings" pitchFamily="2" charset="2"/>
              <a:buNone/>
            </a:pPr>
            <a:r>
              <a:rPr lang="en-US" sz="2000" b="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5208"/>
                                        </p:tgtEl>
                                        <p:attrNameLst>
                                          <p:attrName>style.visibility</p:attrName>
                                        </p:attrNameLst>
                                      </p:cBhvr>
                                      <p:to>
                                        <p:strVal val="visible"/>
                                      </p:to>
                                    </p:set>
                                    <p:animEffect transition="in" filter="wipe(left)">
                                      <p:cBhvr>
                                        <p:cTn id="7" dur="500"/>
                                        <p:tgtEl>
                                          <p:spTgt spid="435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8"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2"/>
          <p:cNvSpPr>
            <a:spLocks noGrp="1"/>
          </p:cNvSpPr>
          <p:nvPr>
            <p:ph idx="1"/>
          </p:nvPr>
        </p:nvSpPr>
        <p:spPr/>
        <p:txBody>
          <a:bodyPr/>
          <a:lstStyle/>
          <a:p>
            <a:pPr lvl="4" eaLnBrk="1" hangingPunct="1"/>
            <a:endParaRPr lang="en-US" smtClean="0"/>
          </a:p>
          <a:p>
            <a:pPr lvl="4" eaLnBrk="1" hangingPunct="1"/>
            <a:endParaRPr lang="en-US" smtClean="0"/>
          </a:p>
          <a:p>
            <a:pPr lvl="4" eaLnBrk="1" hangingPunct="1"/>
            <a:endParaRPr lang="en-US" smtClean="0"/>
          </a:p>
          <a:p>
            <a:pPr lvl="4" eaLnBrk="1" hangingPunct="1"/>
            <a:endParaRPr lang="en-US" smtClean="0"/>
          </a:p>
          <a:p>
            <a:pPr lvl="4" eaLnBrk="1" hangingPunct="1">
              <a:buFontTx/>
              <a:buNone/>
            </a:pPr>
            <a:r>
              <a:rPr lang="en-US" sz="4400" b="1" smtClean="0"/>
              <a:t>Thank You</a:t>
            </a:r>
          </a:p>
        </p:txBody>
      </p:sp>
      <p:sp>
        <p:nvSpPr>
          <p:cNvPr id="52227"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1474</Words>
  <Application>Microsoft Office PowerPoint</Application>
  <PresentationFormat>On-screen Show (4:3)</PresentationFormat>
  <Paragraphs>222</Paragraphs>
  <Slides>27</Slides>
  <Notes>23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Office Theme</vt:lpstr>
      <vt:lpstr>Photo Editor Photo</vt:lpstr>
      <vt:lpstr>Organizational Behavior</vt:lpstr>
      <vt:lpstr>Recap Lecture 17</vt:lpstr>
      <vt:lpstr>Basic Approaches to Leadership  </vt:lpstr>
      <vt:lpstr>Lecture Outline</vt:lpstr>
      <vt:lpstr>Leader–Member Exchange Theory</vt:lpstr>
      <vt:lpstr>Leader-Member Exchange Theory</vt:lpstr>
      <vt:lpstr>Path-Goal Theory</vt:lpstr>
      <vt:lpstr>The Path-Goal Theory</vt:lpstr>
      <vt:lpstr>Framing: Using Words to Shape Meaning and Inspire Others</vt:lpstr>
      <vt:lpstr>Inspirational Approaches to Leadership</vt:lpstr>
      <vt:lpstr>Key Characteristics of Charismatic Leaders</vt:lpstr>
      <vt:lpstr>Transactional and Transformational Leadership</vt:lpstr>
      <vt:lpstr>Characteristics of Transactional Leaders</vt:lpstr>
      <vt:lpstr>Full Range of Leadership Model</vt:lpstr>
      <vt:lpstr>Characteristics of Transformational Leaders</vt:lpstr>
      <vt:lpstr>Ethical Leadership</vt:lpstr>
      <vt:lpstr>Contemporary Leadership Roles: Mentoring</vt:lpstr>
      <vt:lpstr>Online Leadership</vt:lpstr>
      <vt:lpstr>Challenges to the Leadership Construct</vt:lpstr>
      <vt:lpstr>Finding and Creating Effective Leaders</vt:lpstr>
      <vt:lpstr>Slide 21</vt:lpstr>
      <vt:lpstr>Slide 22</vt:lpstr>
      <vt:lpstr>Slide 23</vt:lpstr>
      <vt:lpstr>Slide 24</vt:lpstr>
      <vt:lpstr>Slide 25</vt:lpstr>
      <vt:lpstr>Slide 26</vt:lpstr>
      <vt:lpstr>Slide 27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Behavior</dc:title>
  <dc:creator>Amna</dc:creator>
  <cp:lastModifiedBy>Amna</cp:lastModifiedBy>
  <cp:revision>1</cp:revision>
  <dcterms:created xsi:type="dcterms:W3CDTF">2014-04-28T05:53:18Z</dcterms:created>
  <dcterms:modified xsi:type="dcterms:W3CDTF">2014-04-28T05:58:15Z</dcterms:modified>
</cp:coreProperties>
</file>