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9" r:id="rId1"/>
  </p:sldMasterIdLst>
  <p:notesMasterIdLst>
    <p:notesMasterId r:id="rId23"/>
  </p:notesMasterIdLst>
  <p:handoutMasterIdLst>
    <p:handoutMasterId r:id="rId24"/>
  </p:handoutMasterIdLst>
  <p:sldIdLst>
    <p:sldId id="557" r:id="rId2"/>
    <p:sldId id="558" r:id="rId3"/>
    <p:sldId id="560" r:id="rId4"/>
    <p:sldId id="561" r:id="rId5"/>
    <p:sldId id="507" r:id="rId6"/>
    <p:sldId id="508" r:id="rId7"/>
    <p:sldId id="509" r:id="rId8"/>
    <p:sldId id="488" r:id="rId9"/>
    <p:sldId id="510" r:id="rId10"/>
    <p:sldId id="489" r:id="rId11"/>
    <p:sldId id="511" r:id="rId12"/>
    <p:sldId id="512" r:id="rId13"/>
    <p:sldId id="513" r:id="rId14"/>
    <p:sldId id="556" r:id="rId15"/>
    <p:sldId id="527" r:id="rId16"/>
    <p:sldId id="492" r:id="rId17"/>
    <p:sldId id="515" r:id="rId18"/>
    <p:sldId id="516" r:id="rId19"/>
    <p:sldId id="491" r:id="rId20"/>
    <p:sldId id="517" r:id="rId21"/>
    <p:sldId id="563" r:id="rId22"/>
  </p:sldIdLst>
  <p:sldSz cx="9144000" cy="6858000" type="screen4x3"/>
  <p:notesSz cx="6854825" cy="90836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000" b="1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encoding="windows-1252"/>
  <p:showPr showNarration="1">
    <p:present/>
    <p:sldAll/>
    <p:penClr>
      <a:srgbClr val="FF0000"/>
    </p:penClr>
  </p:showPr>
  <p:clrMru>
    <a:srgbClr val="808000"/>
    <a:srgbClr val="008000"/>
    <a:srgbClr val="336600"/>
    <a:srgbClr val="006600"/>
    <a:srgbClr val="060606"/>
    <a:srgbClr val="000000"/>
    <a:srgbClr val="CC6600"/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84946" autoAdjust="0"/>
  </p:normalViewPr>
  <p:slideViewPr>
    <p:cSldViewPr>
      <p:cViewPr varScale="1">
        <p:scale>
          <a:sx n="56" d="100"/>
          <a:sy n="56" d="100"/>
        </p:scale>
        <p:origin x="-16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8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.xm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>
            <a:lvl1pPr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0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2965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b" anchorCtr="0" compatLnSpc="1">
            <a:prstTxWarp prst="textNoShape">
              <a:avLst/>
            </a:prstTxWarp>
          </a:bodyPr>
          <a:lstStyle>
            <a:lvl1pPr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29650"/>
            <a:ext cx="2970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17CE3E84-CC7E-4E25-8728-0056D47E2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>
            <a:lvl1pPr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0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7288" y="681038"/>
            <a:ext cx="4541837" cy="34067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14825"/>
            <a:ext cx="5026025" cy="4087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29650"/>
            <a:ext cx="2970213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b" anchorCtr="0" compatLnSpc="1">
            <a:prstTxWarp prst="textNoShape">
              <a:avLst/>
            </a:prstTxWarp>
          </a:bodyPr>
          <a:lstStyle>
            <a:lvl1pPr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29650"/>
            <a:ext cx="2970212" cy="454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074" tIns="45537" rIns="91074" bIns="45537" numCol="1" anchor="b" anchorCtr="0" compatLnSpc="1">
            <a:prstTxWarp prst="textNoShape">
              <a:avLst/>
            </a:prstTxWarp>
          </a:bodyPr>
          <a:lstStyle>
            <a:lvl1pPr algn="r" defTabSz="911225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A8BD90EA-CB99-4BFE-BB1D-5A6AAB0C62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Grp="1" noChangeArrowheads="1"/>
          </p:cNvSpPr>
          <p:nvPr>
            <p:ph type="dt" sz="quarter" idx="1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ea typeface="MS PGothic" pitchFamily="34" charset="-128"/>
              </a:rPr>
              <a:t>CHAPTER THREE</a:t>
            </a:r>
          </a:p>
        </p:txBody>
      </p:sp>
      <p:sp>
        <p:nvSpPr>
          <p:cNvPr id="5427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D87EA1A4-8346-4775-8584-93CDD4DE272B}" type="slidenum">
              <a:rPr lang="en-US" smtClean="0">
                <a:ea typeface="MS PGothic" pitchFamily="34" charset="-128"/>
              </a:rPr>
              <a:pPr/>
              <a:t>2</a:t>
            </a:fld>
            <a:endParaRPr lang="en-US" smtClean="0">
              <a:ea typeface="MS PGothic" pitchFamily="34" charset="-128"/>
            </a:endParaRPr>
          </a:p>
        </p:txBody>
      </p:sp>
      <p:sp>
        <p:nvSpPr>
          <p:cNvPr id="542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78E4030-6ADC-42ED-9BD5-B2B3E9A0BCDA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0C40B44-EBC8-4C95-BD16-F95CAB89F127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7E8E5C-0EAF-4D17-9ACD-5F582E32B966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CB57C17-5D86-4AB8-85FA-EBFB7ED976B8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FBB8838-4104-4EDA-8E07-BCEA9E2A2E8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8FD684E-F6B7-4105-9D86-908F4C73D4E2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F3F5672-E3BA-436F-9F4E-DFDE2732D518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339C2DF-93E0-4B45-8A04-6E9D9F8CF026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D00ACFD-14D1-4B08-96E1-605388FDB57C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E152E98-804A-4592-88AC-F3CA01D7F8D0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A805C86-561A-4D38-B136-268BF2220EC0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F32E04D-0125-407E-B2CF-A44F328D0B5B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C0C0D31-B1CF-4C46-8C5E-806F54DAE585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D8ADAFB-7391-4BAC-A747-9CC2377FAE4B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8875" y="682625"/>
            <a:ext cx="4537075" cy="3403600"/>
          </a:xfrm>
          <a:solidFill>
            <a:srgbClr val="FFFFFF"/>
          </a:solidFill>
          <a:ln w="12700" cap="flat"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 lIns="91707" tIns="45854" rIns="91707" bIns="45854"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281CDAC-D33F-488D-AA0B-125AD1B8E64C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blackWhite">
          <a:xfrm>
            <a:off x="0" y="5105400"/>
            <a:ext cx="9144000" cy="1763713"/>
          </a:xfrm>
          <a:prstGeom prst="rect">
            <a:avLst/>
          </a:prstGeom>
          <a:solidFill>
            <a:srgbClr val="CC3300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tIns="137160"/>
          <a:lstStyle/>
          <a:p>
            <a:pPr algn="ctr">
              <a:defRPr/>
            </a:pPr>
            <a:r>
              <a:rPr lang="en-US" sz="3600" b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ORGANIZATIONAL BEHAVIOR</a:t>
            </a:r>
            <a:endParaRPr lang="en-US" sz="20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>
              <a:defRPr/>
            </a:pPr>
            <a:r>
              <a:rPr lang="en-US" sz="200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 T E P H E N   P.   R O B B I N S</a:t>
            </a:r>
          </a:p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rgbClr val="EAEAEA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   L   E   V   E   N   T   H     E   D   I   T   I   O   N</a:t>
            </a:r>
          </a:p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 W W . P R E N H A L L . C O M / R O B B I N S</a:t>
            </a:r>
          </a:p>
          <a:p>
            <a:pPr algn="ctr">
              <a:defRPr/>
            </a:pPr>
            <a:endParaRPr lang="en-US" sz="2000">
              <a:solidFill>
                <a:srgbClr val="EAEAEA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blackWhite">
          <a:xfrm>
            <a:off x="485775" y="6324600"/>
            <a:ext cx="14954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rIns="0">
            <a:spAutoFit/>
          </a:bodyPr>
          <a:lstStyle/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© 2005 Prentice Hall Inc. 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All rights reserved.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blackWhite">
          <a:xfrm>
            <a:off x="7239000" y="6324600"/>
            <a:ext cx="1498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>
                <a:alpha val="50000"/>
              </a:schemeClr>
            </a:outerShdw>
          </a:effectLst>
        </p:spPr>
        <p:txBody>
          <a:bodyPr wrap="none" lIns="0" rIns="0">
            <a:spAutoFit/>
          </a:bodyPr>
          <a:lstStyle/>
          <a:p>
            <a:pPr algn="r">
              <a:defRPr/>
            </a:pPr>
            <a:r>
              <a:rPr lang="en-US">
                <a:solidFill>
                  <a:srgbClr val="FFFFFF"/>
                </a:solidFill>
              </a:rPr>
              <a:t>PowerPoint Presentation</a:t>
            </a:r>
            <a:br>
              <a:rPr lang="en-US">
                <a:solidFill>
                  <a:srgbClr val="FFFFFF"/>
                </a:solidFill>
              </a:rPr>
            </a:br>
            <a:r>
              <a:rPr lang="en-US">
                <a:solidFill>
                  <a:srgbClr val="FFFFFF"/>
                </a:solidFill>
              </a:rPr>
              <a:t> by Charlie Cook</a:t>
            </a:r>
          </a:p>
        </p:txBody>
      </p:sp>
      <p:sp>
        <p:nvSpPr>
          <p:cNvPr id="123912" name="Rectangle 8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990600" y="1292225"/>
            <a:ext cx="4495800" cy="841375"/>
          </a:xfrm>
          <a:noFill/>
          <a:ln w="9525"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440"/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23913" name="Rectangle 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2514600"/>
            <a:ext cx="6248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3810000" cy="5105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White">
          <a:xfrm>
            <a:off x="685800" y="381000"/>
            <a:ext cx="7772400" cy="685800"/>
          </a:xfrm>
          <a:prstGeom prst="rect">
            <a:avLst/>
          </a:prstGeom>
          <a:solidFill>
            <a:srgbClr val="CC6600"/>
          </a:solidFill>
          <a:ln w="3175">
            <a:solidFill>
              <a:srgbClr val="5F5F5F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vert="horz" wrap="square" lIns="18288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762000" y="6461125"/>
            <a:ext cx="3352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0" tIns="45720" rIns="18288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defRPr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© 2007 Prentice Hall Inc.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 build="p" autoUpdateAnimBg="0" advAuto="0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28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28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Ø"/>
        <a:defRPr sz="24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–"/>
        <a:defRPr sz="2200">
          <a:solidFill>
            <a:srgbClr val="993300"/>
          </a:solidFill>
          <a:latin typeface="Tahoma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–"/>
        <a:defRPr sz="2000">
          <a:solidFill>
            <a:schemeClr val="tx1"/>
          </a:solidFill>
          <a:latin typeface="Times New Roman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336699"/>
        </a:buClr>
        <a:buChar char="»"/>
        <a:defRPr sz="20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Organizational Behavior</a:t>
            </a:r>
          </a:p>
        </p:txBody>
      </p:sp>
      <p:sp>
        <p:nvSpPr>
          <p:cNvPr id="6147" name="Content Placeholder 5"/>
          <p:cNvSpPr>
            <a:spLocks noGrp="1"/>
          </p:cNvSpPr>
          <p:nvPr>
            <p:ph sz="half" idx="1"/>
          </p:nvPr>
        </p:nvSpPr>
        <p:spPr>
          <a:xfrm>
            <a:off x="838200" y="1600200"/>
            <a:ext cx="3886200" cy="4297363"/>
          </a:xfrm>
        </p:spPr>
        <p:txBody>
          <a:bodyPr/>
          <a:lstStyle/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endParaRPr lang="en-US" dirty="0" smtClean="0"/>
          </a:p>
          <a:p>
            <a:pPr eaLnBrk="1" hangingPunct="1">
              <a:buFont typeface="Monotype Sorts"/>
              <a:buNone/>
            </a:pPr>
            <a:r>
              <a:rPr lang="en-US" dirty="0" smtClean="0"/>
              <a:t>	</a:t>
            </a:r>
            <a:r>
              <a:rPr lang="en-US" sz="3600" dirty="0" smtClean="0"/>
              <a:t>	Lecture 16</a:t>
            </a:r>
          </a:p>
        </p:txBody>
      </p:sp>
      <p:sp>
        <p:nvSpPr>
          <p:cNvPr id="6148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mtClean="0"/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Dr. Amna Yousaf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PhD (HRM)</a:t>
            </a:r>
          </a:p>
          <a:p>
            <a:pPr algn="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mtClean="0"/>
              <a:t>University of Twente, the Netherlands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Recap Lecture 15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Contrast formal communication networks and the grapevine</a:t>
            </a:r>
          </a:p>
          <a:p>
            <a:r>
              <a:rPr lang="en-US" dirty="0" smtClean="0"/>
              <a:t>Analyze the advantages and challenges of electronic communication</a:t>
            </a:r>
          </a:p>
          <a:p>
            <a:r>
              <a:rPr lang="en-US" dirty="0" smtClean="0"/>
              <a:t>Show how channel richness underlies the choice of communication channel</a:t>
            </a:r>
          </a:p>
          <a:p>
            <a:r>
              <a:rPr lang="en-US" dirty="0" smtClean="0"/>
              <a:t>Identify common barriers to effective communication</a:t>
            </a:r>
          </a:p>
          <a:p>
            <a:r>
              <a:rPr lang="en-US" dirty="0" smtClean="0"/>
              <a:t>Show how to overcome potential barriers in cross-cultural communication</a:t>
            </a:r>
          </a:p>
        </p:txBody>
      </p:sp>
      <p:sp>
        <p:nvSpPr>
          <p:cNvPr id="7172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371600" y="7543800"/>
            <a:ext cx="3352800" cy="24447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4"/>
          <p:cNvSpPr>
            <a:spLocks noChangeArrowheads="1"/>
          </p:cNvSpPr>
          <p:nvPr/>
        </p:nvSpPr>
        <p:spPr bwMode="auto">
          <a:xfrm>
            <a:off x="762000" y="1122363"/>
            <a:ext cx="7924800" cy="3429000"/>
          </a:xfrm>
          <a:prstGeom prst="rect">
            <a:avLst/>
          </a:prstGeom>
          <a:solidFill>
            <a:srgbClr val="F9C86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chemeClr val="accent1"/>
              </a:solidFill>
            </a:endParaRPr>
          </a:p>
        </p:txBody>
      </p:sp>
      <p:sp>
        <p:nvSpPr>
          <p:cNvPr id="8195" name="Oval 5"/>
          <p:cNvSpPr>
            <a:spLocks noChangeArrowheads="1"/>
          </p:cNvSpPr>
          <p:nvPr/>
        </p:nvSpPr>
        <p:spPr bwMode="auto">
          <a:xfrm>
            <a:off x="914400" y="30480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Oval 6"/>
          <p:cNvSpPr>
            <a:spLocks noChangeArrowheads="1"/>
          </p:cNvSpPr>
          <p:nvPr/>
        </p:nvSpPr>
        <p:spPr bwMode="auto">
          <a:xfrm>
            <a:off x="2667000" y="4038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32001"/>
                </a:srgbClr>
              </a:gs>
              <a:gs pos="100000">
                <a:srgbClr val="FDF0D8">
                  <a:alpha val="68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Oval 15"/>
          <p:cNvSpPr>
            <a:spLocks noChangeArrowheads="1"/>
          </p:cNvSpPr>
          <p:nvPr/>
        </p:nvSpPr>
        <p:spPr bwMode="auto">
          <a:xfrm>
            <a:off x="1066800" y="12192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8" name="Oval 16"/>
          <p:cNvSpPr>
            <a:spLocks noChangeArrowheads="1"/>
          </p:cNvSpPr>
          <p:nvPr/>
        </p:nvSpPr>
        <p:spPr bwMode="auto">
          <a:xfrm>
            <a:off x="2667000" y="25146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9" name="Oval 17"/>
          <p:cNvSpPr>
            <a:spLocks noChangeArrowheads="1"/>
          </p:cNvSpPr>
          <p:nvPr/>
        </p:nvSpPr>
        <p:spPr bwMode="auto">
          <a:xfrm>
            <a:off x="6858000" y="533400"/>
            <a:ext cx="1447800" cy="1295400"/>
          </a:xfrm>
          <a:prstGeom prst="ellipse">
            <a:avLst/>
          </a:prstGeom>
          <a:gradFill rotWithShape="1">
            <a:gsLst>
              <a:gs pos="0">
                <a:srgbClr val="FBDBA1">
                  <a:alpha val="57999"/>
                </a:srgbClr>
              </a:gs>
              <a:gs pos="100000">
                <a:srgbClr val="FDE9C7">
                  <a:alpha val="51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027238"/>
            <a:ext cx="8229600" cy="868362"/>
          </a:xfrm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dirty="0" smtClean="0">
                <a:solidFill>
                  <a:schemeClr val="tx1"/>
                </a:solidFill>
              </a:rPr>
              <a:t>Basic Approaches to Leadership 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201" name="Rectangle 14"/>
          <p:cNvSpPr>
            <a:spLocks noChangeArrowheads="1"/>
          </p:cNvSpPr>
          <p:nvPr/>
        </p:nvSpPr>
        <p:spPr bwMode="auto">
          <a:xfrm>
            <a:off x="990600" y="5535613"/>
            <a:ext cx="38862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3600" dirty="0">
                <a:latin typeface="Impact" pitchFamily="34" charset="0"/>
              </a:rPr>
              <a:t>Lecture </a:t>
            </a:r>
            <a:r>
              <a:rPr lang="en-US" sz="3600" dirty="0" smtClean="0">
                <a:latin typeface="Impact" pitchFamily="34" charset="0"/>
              </a:rPr>
              <a:t>16</a:t>
            </a:r>
            <a:endParaRPr lang="en-US" sz="3600" dirty="0">
              <a:latin typeface="Impact" pitchFamily="34" charset="0"/>
            </a:endParaRP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Lecture Outline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What is leadership</a:t>
            </a:r>
          </a:p>
          <a:p>
            <a:pPr eaLnBrk="1" hangingPunct="1"/>
            <a:r>
              <a:rPr lang="en-US" dirty="0" smtClean="0"/>
              <a:t>Trait Theories of Leadership</a:t>
            </a:r>
          </a:p>
          <a:p>
            <a:pPr lvl="1" eaLnBrk="1" hangingPunct="1"/>
            <a:r>
              <a:rPr lang="en-US" dirty="0" smtClean="0"/>
              <a:t>Big five personality model</a:t>
            </a:r>
          </a:p>
          <a:p>
            <a:pPr lvl="1" eaLnBrk="1" hangingPunct="1"/>
            <a:r>
              <a:rPr lang="en-US" dirty="0" smtClean="0"/>
              <a:t>Limitations</a:t>
            </a:r>
          </a:p>
          <a:p>
            <a:pPr eaLnBrk="1" hangingPunct="1"/>
            <a:r>
              <a:rPr lang="en-US" dirty="0" smtClean="0"/>
              <a:t>Behavioral Approaches to leadership</a:t>
            </a:r>
          </a:p>
          <a:p>
            <a:pPr lvl="1" eaLnBrk="1" hangingPunct="1"/>
            <a:r>
              <a:rPr lang="en-US" dirty="0" smtClean="0"/>
              <a:t>Ohio State Studies/U. of Michigan</a:t>
            </a:r>
          </a:p>
          <a:p>
            <a:pPr lvl="1" eaLnBrk="1" hangingPunct="1"/>
            <a:r>
              <a:rPr lang="en-US" dirty="0" smtClean="0"/>
              <a:t>University of Michigan Studies</a:t>
            </a:r>
          </a:p>
          <a:p>
            <a:pPr eaLnBrk="1" hangingPunct="1"/>
            <a:r>
              <a:rPr lang="en-US" dirty="0" smtClean="0"/>
              <a:t>Contingency Theories of Leadership</a:t>
            </a:r>
          </a:p>
          <a:p>
            <a:pPr lvl="1" eaLnBrk="1" hangingPunct="1"/>
            <a:r>
              <a:rPr lang="en-US" dirty="0" smtClean="0"/>
              <a:t>Fiedler’s Contingency Model</a:t>
            </a:r>
          </a:p>
          <a:p>
            <a:pPr lvl="1" eaLnBrk="1" hangingPunct="1"/>
            <a:r>
              <a:rPr lang="en-US" dirty="0" smtClean="0"/>
              <a:t>Cognitive Resource Theory </a:t>
            </a:r>
          </a:p>
          <a:p>
            <a:pPr lvl="1" eaLnBrk="1" hangingPunct="1"/>
            <a:r>
              <a:rPr lang="en-US" dirty="0" smtClean="0"/>
              <a:t>Hersey and Blanchard’s Situational Leadership Model</a:t>
            </a:r>
          </a:p>
          <a:p>
            <a:pPr lvl="1" eaLnBrk="1" hangingPunct="1"/>
            <a:r>
              <a:rPr lang="en-US" dirty="0" smtClean="0"/>
              <a:t>Path Goal Theory</a:t>
            </a:r>
          </a:p>
          <a:p>
            <a:pPr lvl="1" eaLnBrk="1" hangingPunct="1"/>
            <a:r>
              <a:rPr lang="en-US" dirty="0" smtClean="0"/>
              <a:t>LMX Theory</a:t>
            </a:r>
          </a:p>
          <a:p>
            <a:pPr lvl="1"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What Is Leadership?</a:t>
            </a:r>
          </a:p>
        </p:txBody>
      </p:sp>
      <p:sp>
        <p:nvSpPr>
          <p:cNvPr id="411651" name="Line 3"/>
          <p:cNvSpPr>
            <a:spLocks noChangeShapeType="1"/>
          </p:cNvSpPr>
          <p:nvPr/>
        </p:nvSpPr>
        <p:spPr bwMode="auto">
          <a:xfrm>
            <a:off x="914400" y="3200400"/>
            <a:ext cx="3657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126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981200"/>
            <a:ext cx="3162300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0" name="Text Box 5"/>
          <p:cNvSpPr txBox="1">
            <a:spLocks noChangeArrowheads="1"/>
          </p:cNvSpPr>
          <p:nvPr/>
        </p:nvSpPr>
        <p:spPr bwMode="auto">
          <a:xfrm>
            <a:off x="914400" y="1296988"/>
            <a:ext cx="36576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Leadership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ability to influence a group toward the achievement of goals.</a:t>
            </a:r>
          </a:p>
        </p:txBody>
      </p:sp>
      <p:sp>
        <p:nvSpPr>
          <p:cNvPr id="11271" name="Text Box 6"/>
          <p:cNvSpPr txBox="1">
            <a:spLocks noChangeArrowheads="1"/>
          </p:cNvSpPr>
          <p:nvPr/>
        </p:nvSpPr>
        <p:spPr bwMode="auto">
          <a:xfrm>
            <a:off x="914400" y="3462338"/>
            <a:ext cx="3810000" cy="210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Management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Use of authority inherent in designated formal rank to obtain compliance from organizational members.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16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Trait Theories</a:t>
            </a:r>
          </a:p>
        </p:txBody>
      </p:sp>
      <p:sp>
        <p:nvSpPr>
          <p:cNvPr id="412675" name="Text Box 3"/>
          <p:cNvSpPr txBox="1">
            <a:spLocks noChangeArrowheads="1"/>
          </p:cNvSpPr>
          <p:nvPr/>
        </p:nvSpPr>
        <p:spPr bwMode="blackWhite">
          <a:xfrm>
            <a:off x="4572000" y="1600200"/>
            <a:ext cx="4114800" cy="46482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27432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US" sz="2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Leadership Traits</a:t>
            </a: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Extraversion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Sociable, assertive, dominant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Conscientiousness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Dutiful, committed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Openness </a:t>
            </a:r>
          </a:p>
          <a:p>
            <a:pPr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Emotional Intelligence</a:t>
            </a:r>
          </a:p>
          <a:p>
            <a:pPr lvl="1">
              <a:lnSpc>
                <a:spcPct val="9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Empathy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838200" y="1295400"/>
            <a:ext cx="36576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Traits Theories of Leadership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Theories that consider personality, social, physical, or intellectual traits to differentiate leaders from nonleaders.</a:t>
            </a:r>
          </a:p>
        </p:txBody>
      </p:sp>
      <p:pic>
        <p:nvPicPr>
          <p:cNvPr id="12294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114800"/>
            <a:ext cx="3540125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2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5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smtClean="0"/>
              <a:t>Trait Theories</a:t>
            </a:r>
          </a:p>
        </p:txBody>
      </p:sp>
      <p:sp>
        <p:nvSpPr>
          <p:cNvPr id="413699" name="Text Box 3"/>
          <p:cNvSpPr txBox="1">
            <a:spLocks noChangeArrowheads="1"/>
          </p:cNvSpPr>
          <p:nvPr/>
        </p:nvSpPr>
        <p:spPr bwMode="blackWhite">
          <a:xfrm>
            <a:off x="1066800" y="1447800"/>
            <a:ext cx="6934200" cy="48768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27432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280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Limitations</a:t>
            </a: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 universal traits found that predict leadership in all situations.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Unclear evidence of the cause and effect of relationship of leadership and traits.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Better predictor of the appearance of leadership than distinguishing effective and ineffective leaders.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699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838200"/>
          </a:xfrm>
          <a:ln>
            <a:noFill/>
          </a:ln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sz="3600" b="1" smtClean="0"/>
              <a:t>Trait Approach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229600" cy="4114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Traits (examples)</a:t>
            </a:r>
            <a:endParaRPr lang="en-US" sz="2000" smtClean="0"/>
          </a:p>
          <a:p>
            <a:pPr lvl="1" eaLnBrk="1" hangingPunct="1"/>
            <a:r>
              <a:rPr lang="en-US" smtClean="0"/>
              <a:t>Extraversion</a:t>
            </a:r>
          </a:p>
          <a:p>
            <a:pPr lvl="1" eaLnBrk="1" hangingPunct="1"/>
            <a:r>
              <a:rPr lang="en-US" smtClean="0"/>
              <a:t>Conscientiousness</a:t>
            </a:r>
          </a:p>
          <a:p>
            <a:pPr lvl="1" eaLnBrk="1" hangingPunct="1"/>
            <a:r>
              <a:rPr lang="en-US" smtClean="0"/>
              <a:t>Openness </a:t>
            </a:r>
          </a:p>
          <a:p>
            <a:pPr eaLnBrk="1" hangingPunct="1"/>
            <a:r>
              <a:rPr lang="en-US" smtClean="0"/>
              <a:t>Assumption: Leaders are born</a:t>
            </a:r>
            <a:endParaRPr lang="en-US" sz="2000" smtClean="0"/>
          </a:p>
          <a:p>
            <a:pPr eaLnBrk="1" hangingPunct="1"/>
            <a:r>
              <a:rPr lang="en-US" smtClean="0"/>
              <a:t>Goal: Select leaders</a:t>
            </a:r>
          </a:p>
          <a:p>
            <a:pPr eaLnBrk="1" hangingPunct="1"/>
            <a:r>
              <a:rPr lang="en-US" smtClean="0"/>
              <a:t>Problems</a:t>
            </a:r>
          </a:p>
          <a:p>
            <a:pPr lvl="1" eaLnBrk="1" hangingPunct="1"/>
            <a:r>
              <a:rPr lang="en-US" smtClean="0"/>
              <a:t>Traits do not generalize across situations</a:t>
            </a:r>
          </a:p>
          <a:p>
            <a:pPr lvl="1" eaLnBrk="1" hangingPunct="1"/>
            <a:r>
              <a:rPr lang="en-US" smtClean="0"/>
              <a:t>Better at predicting leader emergence than leader effectiveness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838200" y="1371600"/>
            <a:ext cx="7391400" cy="4343400"/>
          </a:xfrm>
          <a:prstGeom prst="rect">
            <a:avLst/>
          </a:prstGeom>
          <a:noFill/>
          <a:ln w="25400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sz="3600" smtClean="0"/>
              <a:t>Behavioral Theories</a:t>
            </a:r>
          </a:p>
        </p:txBody>
      </p:sp>
      <p:sp>
        <p:nvSpPr>
          <p:cNvPr id="414723" name="Text Box 3"/>
          <p:cNvSpPr txBox="1">
            <a:spLocks noChangeArrowheads="1"/>
          </p:cNvSpPr>
          <p:nvPr/>
        </p:nvSpPr>
        <p:spPr bwMode="blackWhite">
          <a:xfrm>
            <a:off x="1905000" y="2971800"/>
            <a:ext cx="5334000" cy="2895600"/>
          </a:xfrm>
          <a:prstGeom prst="rect">
            <a:avLst/>
          </a:prstGeom>
          <a:solidFill>
            <a:srgbClr val="CC6600"/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135003" dir="2471156" algn="ctr" rotWithShape="0">
              <a:srgbClr val="DDDDDD"/>
            </a:outerShdw>
          </a:effectLst>
        </p:spPr>
        <p:txBody>
          <a:bodyPr lIns="274320" rIns="182880" anchor="ctr"/>
          <a:lstStyle>
            <a:lvl1pPr marL="222250" indent="-22225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1028700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538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21097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681288" indent="-4572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31384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5956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40528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510088" indent="-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50000"/>
              </a:spcBef>
              <a:buFontTx/>
              <a:buChar char="•"/>
              <a:defRPr/>
            </a:pP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Behavioral theory:</a:t>
            </a: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</a:t>
            </a:r>
            <a:r>
              <a:rPr lang="en-US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eadership behaviors can be taught.</a:t>
            </a:r>
          </a:p>
          <a:p>
            <a:pPr algn="ctr"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Vs. </a:t>
            </a:r>
          </a:p>
          <a:p>
            <a:pPr>
              <a:lnSpc>
                <a:spcPct val="110000"/>
              </a:lnSpc>
              <a:spcBef>
                <a:spcPct val="50000"/>
              </a:spcBef>
              <a:defRPr/>
            </a:pPr>
            <a:r>
              <a:rPr lang="en-US" smtClean="0">
                <a:solidFill>
                  <a:srgbClr val="FFFF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Trait theory:</a:t>
            </a:r>
            <a: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/>
            </a:r>
            <a:br>
              <a:rPr lang="en-US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en-US" i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Leaders are born, not made.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914400" y="1373188"/>
            <a:ext cx="73152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Behavioral Theories of Leadership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Theories proposing that specific behaviors differentiate leaders from nonleaders.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228600"/>
            <a:ext cx="6248400" cy="1143000"/>
          </a:xfrm>
          <a:ln>
            <a:noFill/>
          </a:ln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sz="3600" b="1" smtClean="0"/>
              <a:t>Behavioral Approach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752600"/>
            <a:ext cx="8763000" cy="4876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Ohio State Studies/U. of Michigan</a:t>
            </a:r>
          </a:p>
          <a:p>
            <a:pPr lvl="1" eaLnBrk="1" hangingPunct="1"/>
            <a:r>
              <a:rPr lang="en-US" sz="2600" smtClean="0"/>
              <a:t>Initiating Structure/Production Orientation</a:t>
            </a:r>
          </a:p>
          <a:p>
            <a:pPr lvl="1" eaLnBrk="1" hangingPunct="1"/>
            <a:r>
              <a:rPr lang="en-US" sz="2600" smtClean="0"/>
              <a:t>Consideration/Employee Orientation</a:t>
            </a:r>
          </a:p>
          <a:p>
            <a:pPr eaLnBrk="1" hangingPunct="1"/>
            <a:r>
              <a:rPr lang="en-US" smtClean="0"/>
              <a:t>Assumption: Leaders can be trained</a:t>
            </a:r>
          </a:p>
          <a:p>
            <a:pPr eaLnBrk="1" hangingPunct="1"/>
            <a:r>
              <a:rPr lang="en-US" smtClean="0"/>
              <a:t>Goal: Develop leaders</a:t>
            </a:r>
          </a:p>
          <a:p>
            <a:pPr eaLnBrk="1" hangingPunct="1"/>
            <a:r>
              <a:rPr lang="en-US" smtClean="0"/>
              <a:t>Problem: Effective behaviors do not generalize across situations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457200" y="1600200"/>
            <a:ext cx="8382000" cy="4343400"/>
          </a:xfrm>
          <a:prstGeom prst="rect">
            <a:avLst/>
          </a:prstGeom>
          <a:noFill/>
          <a:ln w="25400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Ohio State Studies</a:t>
            </a:r>
          </a:p>
        </p:txBody>
      </p:sp>
      <p:sp>
        <p:nvSpPr>
          <p:cNvPr id="415747" name="Line 3"/>
          <p:cNvSpPr>
            <a:spLocks noChangeShapeType="1"/>
          </p:cNvSpPr>
          <p:nvPr/>
        </p:nvSpPr>
        <p:spPr bwMode="auto">
          <a:xfrm>
            <a:off x="914400" y="4038600"/>
            <a:ext cx="4038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914400" y="1420813"/>
            <a:ext cx="4724400" cy="2465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Initiating Structure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extent to which a leader is likely to define and structure his or her role and those of sub-ordinates in the search for goal attainment.</a:t>
            </a: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914400" y="4267200"/>
            <a:ext cx="73152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Consideration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extent to which a leader is likely to have job relationships characterized by mutual trust, respect for subordinate’s ideas, and regard for their feelings.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5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574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University of Michigan Studies</a:t>
            </a:r>
          </a:p>
        </p:txBody>
      </p:sp>
      <p:sp>
        <p:nvSpPr>
          <p:cNvPr id="416771" name="Line 3"/>
          <p:cNvSpPr>
            <a:spLocks noChangeShapeType="1"/>
          </p:cNvSpPr>
          <p:nvPr/>
        </p:nvSpPr>
        <p:spPr bwMode="auto">
          <a:xfrm>
            <a:off x="914400" y="3048000"/>
            <a:ext cx="73533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838200" y="1219200"/>
            <a:ext cx="7391400" cy="173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Employee-Oriented Leader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Emphasizing interpersonal relations; taking a personal interest in the needs of employees and accepting individual differences among members.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914400" y="3278188"/>
            <a:ext cx="44196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Production-Oriented Leader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One who emphasizes technical or task aspects of the job.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6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7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6400800" y="685800"/>
            <a:ext cx="2209800" cy="1752600"/>
          </a:xfrm>
        </p:spPr>
        <p:txBody>
          <a:bodyPr lIns="91440"/>
          <a:lstStyle/>
          <a:p>
            <a:pPr algn="ctr" eaLnBrk="1" hangingPunct="1">
              <a:defRPr/>
            </a:pPr>
            <a:r>
              <a:rPr lang="en-US" sz="2400" smtClean="0"/>
              <a:t>The Managerial Grid</a:t>
            </a:r>
            <a:br>
              <a:rPr lang="en-US" sz="2400" smtClean="0"/>
            </a:br>
            <a:r>
              <a:rPr lang="en-US" sz="1600" smtClean="0"/>
              <a:t>(Blake and Mouton)</a:t>
            </a:r>
          </a:p>
        </p:txBody>
      </p:sp>
      <p:pic>
        <p:nvPicPr>
          <p:cNvPr id="1029" name="Picture 3"/>
          <p:cNvPicPr>
            <a:picLocks noChangeAspect="1" noChangeArrowheads="1"/>
          </p:cNvPicPr>
          <p:nvPr/>
        </p:nvPicPr>
        <p:blipFill>
          <a:blip r:embed="rId4"/>
          <a:srcRect t="23706"/>
          <a:stretch>
            <a:fillRect/>
          </a:stretch>
        </p:blipFill>
        <p:spPr bwMode="auto">
          <a:xfrm>
            <a:off x="6477000" y="4322763"/>
            <a:ext cx="21336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3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12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–1</a:t>
            </a:r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1026" name="Object 5"/>
          <p:cNvGraphicFramePr>
            <a:graphicFrameLocks noChangeAspect="1"/>
          </p:cNvGraphicFramePr>
          <p:nvPr/>
        </p:nvGraphicFramePr>
        <p:xfrm>
          <a:off x="381000" y="609600"/>
          <a:ext cx="5715000" cy="5562600"/>
        </p:xfrm>
        <a:graphic>
          <a:graphicData uri="http://schemas.openxmlformats.org/presentationml/2006/ole">
            <p:oleObj spid="_x0000_s1026" name="Photo Editor Photo" r:id="rId5" imgW="5114286" imgH="4772691" progId="">
              <p:embed/>
            </p:oleObj>
          </a:graphicData>
        </a:graphic>
      </p:graphicFrame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Behavioral Theories - Conclusions</a:t>
            </a:r>
          </a:p>
        </p:txBody>
      </p:sp>
      <p:sp>
        <p:nvSpPr>
          <p:cNvPr id="19459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7" name="Rectangle 6"/>
          <p:cNvSpPr/>
          <p:nvPr/>
        </p:nvSpPr>
        <p:spPr>
          <a:xfrm>
            <a:off x="533400" y="1371600"/>
            <a:ext cx="7620000" cy="4302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Ohio State Studies</a:t>
            </a:r>
          </a:p>
          <a:p>
            <a:pPr marL="742950" lvl="1" indent="-285750">
              <a:spcBef>
                <a:spcPct val="20000"/>
              </a:spcBef>
              <a:buClr>
                <a:srgbClr val="336699"/>
              </a:buClr>
              <a:buFontTx/>
              <a:buChar char="–"/>
              <a:defRPr/>
            </a:pPr>
            <a:r>
              <a:rPr lang="en-US" sz="2600" b="0" kern="0" dirty="0">
                <a:solidFill>
                  <a:srgbClr val="993300"/>
                </a:solidFill>
                <a:latin typeface="Tahoma" pitchFamily="34" charset="0"/>
              </a:rPr>
              <a:t>Initiating Structure, greater productivity </a:t>
            </a:r>
          </a:p>
          <a:p>
            <a:pPr marL="742950" lvl="1" indent="-285750">
              <a:spcBef>
                <a:spcPct val="20000"/>
              </a:spcBef>
              <a:buClr>
                <a:srgbClr val="336699"/>
              </a:buClr>
              <a:buFontTx/>
              <a:buChar char="–"/>
              <a:defRPr/>
            </a:pPr>
            <a:r>
              <a:rPr lang="en-US" sz="2600" b="0" kern="0" dirty="0">
                <a:solidFill>
                  <a:srgbClr val="993300"/>
                </a:solidFill>
                <a:latin typeface="Tahoma" pitchFamily="34" charset="0"/>
              </a:rPr>
              <a:t>Consideration, greater employee commitment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University of Michigan Studies</a:t>
            </a:r>
          </a:p>
          <a:p>
            <a:pPr marL="800100" lvl="1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Employee oriented leaders, greater productivity and job satisfaction</a:t>
            </a:r>
          </a:p>
          <a:p>
            <a:pPr marL="800100" lvl="1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Production-oriented, lower productivity and satisfaction</a:t>
            </a:r>
          </a:p>
          <a:p>
            <a:pPr marL="342900" indent="-342900">
              <a:spcBef>
                <a:spcPct val="20000"/>
              </a:spcBef>
              <a:buClr>
                <a:srgbClr val="000000"/>
              </a:buClr>
              <a:buFont typeface="Wingdings" pitchFamily="2" charset="2"/>
              <a:buChar char="Ø"/>
              <a:defRPr/>
            </a:pPr>
            <a:r>
              <a:rPr lang="en-US" sz="2400" kern="0" dirty="0">
                <a:solidFill>
                  <a:srgbClr val="000000"/>
                </a:solidFill>
                <a:latin typeface="Arial"/>
              </a:rPr>
              <a:t>Ohio State emphasizes more research; Michigan emphasizes employee-oriented style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ln>
            <a:solidFill>
              <a:srgbClr val="CC6600"/>
            </a:solidFill>
          </a:ln>
        </p:spPr>
        <p:txBody>
          <a:bodyPr/>
          <a:lstStyle/>
          <a:p>
            <a:pPr algn="ctr" eaLnBrk="1" hangingPunct="1">
              <a:defRPr/>
            </a:pPr>
            <a:r>
              <a:rPr lang="en-US" smtClean="0"/>
              <a:t/>
            </a:r>
            <a:br>
              <a:rPr lang="en-US" smtClean="0"/>
            </a:br>
            <a:r>
              <a:rPr lang="en-US" smtClean="0"/>
              <a:t>CONTINGENCY THEORIES</a:t>
            </a:r>
            <a:br>
              <a:rPr lang="en-US" smtClean="0"/>
            </a:br>
            <a:endParaRPr lang="en-US" smtClean="0"/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All Consider the Situation</a:t>
            </a:r>
          </a:p>
          <a:p>
            <a:pPr lvl="1" eaLnBrk="1" hangingPunct="1"/>
            <a:r>
              <a:rPr lang="en-US" smtClean="0"/>
              <a:t>Fiedler’s Contingency Model</a:t>
            </a:r>
          </a:p>
          <a:p>
            <a:pPr lvl="1" eaLnBrk="1" hangingPunct="1"/>
            <a:r>
              <a:rPr lang="en-US" smtClean="0"/>
              <a:t>Cognitive Resource Theory </a:t>
            </a:r>
          </a:p>
          <a:p>
            <a:pPr lvl="1" eaLnBrk="1" hangingPunct="1"/>
            <a:r>
              <a:rPr lang="en-US" smtClean="0"/>
              <a:t>Hersey and Blanchard’s Situational Leadership Model</a:t>
            </a:r>
          </a:p>
          <a:p>
            <a:pPr lvl="1" eaLnBrk="1" hangingPunct="1"/>
            <a:r>
              <a:rPr lang="en-US" smtClean="0"/>
              <a:t>Path Goal Theory</a:t>
            </a:r>
          </a:p>
          <a:p>
            <a:pPr lvl="1" eaLnBrk="1" hangingPunct="1"/>
            <a:endParaRPr lang="en-US" smtClean="0"/>
          </a:p>
          <a:p>
            <a:pPr lvl="1" eaLnBrk="1" hangingPunct="1">
              <a:buFontTx/>
              <a:buNone/>
            </a:pPr>
            <a:r>
              <a:rPr lang="en-US" smtClean="0"/>
              <a:t>Assumptions underlying the different models:</a:t>
            </a:r>
          </a:p>
          <a:p>
            <a:pPr lvl="1" eaLnBrk="1" hangingPunct="1">
              <a:buFontTx/>
              <a:buNone/>
            </a:pPr>
            <a:r>
              <a:rPr lang="en-US" smtClean="0"/>
              <a:t>Fiedler: Leader’s style is fixed</a:t>
            </a:r>
          </a:p>
          <a:p>
            <a:pPr lvl="1" eaLnBrk="1" hangingPunct="1">
              <a:buFontTx/>
              <a:buNone/>
            </a:pPr>
            <a:r>
              <a:rPr lang="en-US" smtClean="0"/>
              <a:t>Other’s: Leader’s style can and should be changed 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991600" cy="1143000"/>
          </a:xfrm>
          <a:ln>
            <a:noFill/>
          </a:ln>
        </p:spPr>
        <p:txBody>
          <a:bodyPr lIns="90488" tIns="44450" rIns="90488" bIns="44450"/>
          <a:lstStyle/>
          <a:p>
            <a:pPr algn="ctr" eaLnBrk="1" hangingPunct="1">
              <a:defRPr/>
            </a:pPr>
            <a:r>
              <a:rPr lang="en-US" sz="3600" b="1" smtClean="0"/>
              <a:t>Fiedler Model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143000"/>
            <a:ext cx="8991600" cy="4114800"/>
          </a:xfrm>
          <a:noFill/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Leader: Style is Fixed (Task oriented vs. Relationship oriented)</a:t>
            </a:r>
          </a:p>
          <a:p>
            <a:pPr eaLnBrk="1" hangingPunct="1"/>
            <a:r>
              <a:rPr lang="en-US" smtClean="0"/>
              <a:t>Considers Situational Favorableness for Leader</a:t>
            </a:r>
          </a:p>
          <a:p>
            <a:pPr lvl="1" eaLnBrk="1" hangingPunct="1"/>
            <a:r>
              <a:rPr lang="en-US" smtClean="0"/>
              <a:t>Leader-member relations</a:t>
            </a:r>
          </a:p>
          <a:p>
            <a:pPr lvl="1" eaLnBrk="1" hangingPunct="1"/>
            <a:r>
              <a:rPr lang="en-US" smtClean="0"/>
              <a:t>Task structure</a:t>
            </a:r>
          </a:p>
          <a:p>
            <a:pPr lvl="1" eaLnBrk="1" hangingPunct="1"/>
            <a:r>
              <a:rPr lang="en-US" smtClean="0"/>
              <a:t>Position power</a:t>
            </a:r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3733800"/>
            <a:ext cx="7772400" cy="5105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sz="2400"/>
              <a:t>Key Assumption</a:t>
            </a:r>
            <a:endParaRPr lang="en-US" sz="2400" b="0">
              <a:solidFill>
                <a:srgbClr val="993300"/>
              </a:solidFill>
              <a:latin typeface="Tahoma" pitchFamily="34" charset="0"/>
            </a:endParaRPr>
          </a:p>
          <a:p>
            <a:pPr marL="742950" lvl="1" indent="-285750">
              <a:spcBef>
                <a:spcPct val="20000"/>
              </a:spcBef>
              <a:buClr>
                <a:srgbClr val="336699"/>
              </a:buClr>
              <a:buFontTx/>
              <a:buChar char="–"/>
            </a:pPr>
            <a:r>
              <a:rPr lang="en-US" sz="2400" b="0">
                <a:solidFill>
                  <a:srgbClr val="993300"/>
                </a:solidFill>
                <a:latin typeface="Tahoma" pitchFamily="34" charset="0"/>
              </a:rPr>
              <a:t>Leader must fit situation; options to accomplish this: </a:t>
            </a:r>
          </a:p>
          <a:p>
            <a:pPr marL="1143000" lvl="2" indent="-228600">
              <a:spcBef>
                <a:spcPct val="20000"/>
              </a:spcBef>
              <a:buClr>
                <a:srgbClr val="336699"/>
              </a:buClr>
              <a:buFontTx/>
              <a:buChar char="–"/>
            </a:pPr>
            <a:r>
              <a:rPr lang="en-US" sz="2400" b="0">
                <a:solidFill>
                  <a:srgbClr val="993300"/>
                </a:solidFill>
                <a:latin typeface="Tahoma" pitchFamily="34" charset="0"/>
              </a:rPr>
              <a:t>Select leader to fit situation</a:t>
            </a:r>
          </a:p>
          <a:p>
            <a:pPr marL="1143000" lvl="2" indent="-228600">
              <a:spcBef>
                <a:spcPct val="20000"/>
              </a:spcBef>
              <a:buClr>
                <a:srgbClr val="336699"/>
              </a:buClr>
              <a:buFontTx/>
              <a:buChar char="–"/>
            </a:pPr>
            <a:r>
              <a:rPr lang="en-US" sz="2400" b="0">
                <a:solidFill>
                  <a:srgbClr val="993300"/>
                </a:solidFill>
                <a:latin typeface="Tahoma" pitchFamily="34" charset="0"/>
              </a:rPr>
              <a:t>Change situation to fit leader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Fiedler’s Model: The Leader</a:t>
            </a:r>
          </a:p>
        </p:txBody>
      </p:sp>
      <p:sp>
        <p:nvSpPr>
          <p:cNvPr id="419843" name="Line 3"/>
          <p:cNvSpPr>
            <a:spLocks noChangeShapeType="1"/>
          </p:cNvSpPr>
          <p:nvPr/>
        </p:nvSpPr>
        <p:spPr bwMode="auto">
          <a:xfrm>
            <a:off x="838200" y="2895600"/>
            <a:ext cx="56388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914400" y="3200400"/>
            <a:ext cx="5105400" cy="28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Least Preferred Co-Worker (LPC) Questionnaire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way in which a leader will evaluate a co-worker that is not liked will indicate whether the leader is task- or relationship-oriented.</a:t>
            </a:r>
          </a:p>
        </p:txBody>
      </p:sp>
      <p:sp>
        <p:nvSpPr>
          <p:cNvPr id="22534" name="Text Box 7"/>
          <p:cNvSpPr txBox="1">
            <a:spLocks noChangeArrowheads="1"/>
          </p:cNvSpPr>
          <p:nvPr/>
        </p:nvSpPr>
        <p:spPr bwMode="auto">
          <a:xfrm>
            <a:off x="838200" y="1295400"/>
            <a:ext cx="65532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Assumption:  Leader’s Style is Fixed &amp; Can be  Measured by the Least Preferred Co-Worker (LPC) Questionnaire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9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Fiedler’s Model: Defining the Situation</a:t>
            </a:r>
          </a:p>
        </p:txBody>
      </p:sp>
      <p:sp>
        <p:nvSpPr>
          <p:cNvPr id="420867" name="Line 3"/>
          <p:cNvSpPr>
            <a:spLocks noChangeShapeType="1"/>
          </p:cNvSpPr>
          <p:nvPr/>
        </p:nvSpPr>
        <p:spPr bwMode="auto">
          <a:xfrm>
            <a:off x="914400" y="2816225"/>
            <a:ext cx="73406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20868" name="Line 4"/>
          <p:cNvSpPr>
            <a:spLocks noChangeShapeType="1"/>
          </p:cNvSpPr>
          <p:nvPr/>
        </p:nvSpPr>
        <p:spPr bwMode="auto">
          <a:xfrm>
            <a:off x="914400" y="4454525"/>
            <a:ext cx="7315200" cy="0"/>
          </a:xfrm>
          <a:prstGeom prst="line">
            <a:avLst/>
          </a:prstGeom>
          <a:noFill/>
          <a:ln w="38100">
            <a:solidFill>
              <a:srgbClr val="CC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8" name="Text Box 5"/>
          <p:cNvSpPr txBox="1">
            <a:spLocks noChangeArrowheads="1"/>
          </p:cNvSpPr>
          <p:nvPr/>
        </p:nvSpPr>
        <p:spPr bwMode="auto">
          <a:xfrm>
            <a:off x="914400" y="1312863"/>
            <a:ext cx="73914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Leader-Member Relations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degree of confidence, trust, and respect subordinates have in their leader.</a:t>
            </a:r>
          </a:p>
        </p:txBody>
      </p:sp>
      <p:sp>
        <p:nvSpPr>
          <p:cNvPr id="23559" name="Text Box 6"/>
          <p:cNvSpPr txBox="1">
            <a:spLocks noChangeArrowheads="1"/>
          </p:cNvSpPr>
          <p:nvPr/>
        </p:nvSpPr>
        <p:spPr bwMode="auto">
          <a:xfrm>
            <a:off x="914400" y="4589463"/>
            <a:ext cx="7315200" cy="173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Position Power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Influence derived from one’s formal structural position in the organization; includes power to hire, fire, discipline, promote, and give salary increases.</a:t>
            </a:r>
          </a:p>
        </p:txBody>
      </p:sp>
      <p:sp>
        <p:nvSpPr>
          <p:cNvPr id="23560" name="Text Box 7"/>
          <p:cNvSpPr txBox="1">
            <a:spLocks noChangeArrowheads="1"/>
          </p:cNvSpPr>
          <p:nvPr/>
        </p:nvSpPr>
        <p:spPr bwMode="auto">
          <a:xfrm>
            <a:off x="914400" y="2951163"/>
            <a:ext cx="7467600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Task Structure</a:t>
            </a:r>
          </a:p>
          <a:p>
            <a:pPr>
              <a:spcBef>
                <a:spcPct val="50000"/>
              </a:spcBef>
            </a:pPr>
            <a:r>
              <a:rPr lang="en-US" sz="2400" b="0">
                <a:latin typeface="Tahoma" pitchFamily="34" charset="0"/>
              </a:rPr>
              <a:t>The degree to which the job assignments are procedurized.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0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867" grpId="0" animBg="1"/>
      <p:bldP spid="42086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ChangeArrowheads="1"/>
          </p:cNvSpPr>
          <p:nvPr/>
        </p:nvSpPr>
        <p:spPr bwMode="auto">
          <a:xfrm>
            <a:off x="609600" y="228600"/>
            <a:ext cx="8229600" cy="685800"/>
          </a:xfrm>
          <a:prstGeom prst="rect">
            <a:avLst/>
          </a:prstGeom>
          <a:solidFill>
            <a:srgbClr val="CC6600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92075" tIns="46038" rIns="92075" bIns="46038" anchor="ctr"/>
          <a:lstStyle/>
          <a:p>
            <a:pPr algn="ctr" eaLnBrk="0" hangingPunct="0">
              <a:defRPr/>
            </a:pPr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Findings of the Fiedler Model</a:t>
            </a:r>
          </a:p>
        </p:txBody>
      </p:sp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0" y="4724400"/>
            <a:ext cx="8229600" cy="1828800"/>
            <a:chOff x="288" y="2976"/>
            <a:chExt cx="5184" cy="1152"/>
          </a:xfrm>
        </p:grpSpPr>
        <p:sp>
          <p:nvSpPr>
            <p:cNvPr id="24603" name="Rectangle 4"/>
            <p:cNvSpPr>
              <a:spLocks noChangeArrowheads="1"/>
            </p:cNvSpPr>
            <p:nvPr/>
          </p:nvSpPr>
          <p:spPr bwMode="auto">
            <a:xfrm>
              <a:off x="1318" y="3936"/>
              <a:ext cx="185" cy="19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4" name="Rectangle 5"/>
            <p:cNvSpPr>
              <a:spLocks noChangeArrowheads="1"/>
            </p:cNvSpPr>
            <p:nvPr/>
          </p:nvSpPr>
          <p:spPr bwMode="auto">
            <a:xfrm>
              <a:off x="2797" y="3936"/>
              <a:ext cx="277" cy="191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5" name="Rectangle 6"/>
            <p:cNvSpPr>
              <a:spLocks noChangeArrowheads="1"/>
            </p:cNvSpPr>
            <p:nvPr/>
          </p:nvSpPr>
          <p:spPr bwMode="auto">
            <a:xfrm>
              <a:off x="1272" y="3936"/>
              <a:ext cx="416" cy="96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6" name="Rectangle 7"/>
            <p:cNvSpPr>
              <a:spLocks noChangeArrowheads="1"/>
            </p:cNvSpPr>
            <p:nvPr/>
          </p:nvSpPr>
          <p:spPr bwMode="auto">
            <a:xfrm>
              <a:off x="297" y="2976"/>
              <a:ext cx="1109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7" name="Rectangle 8"/>
            <p:cNvSpPr>
              <a:spLocks noChangeArrowheads="1"/>
            </p:cNvSpPr>
            <p:nvPr/>
          </p:nvSpPr>
          <p:spPr bwMode="auto">
            <a:xfrm>
              <a:off x="288" y="3010"/>
              <a:ext cx="1068" cy="1061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>
                <a:lnSpc>
                  <a:spcPct val="120000"/>
                </a:lnSpc>
                <a:buFontTx/>
                <a:buChar char="•"/>
              </a:pPr>
              <a:r>
                <a:rPr lang="en-US" sz="1800">
                  <a:solidFill>
                    <a:schemeClr val="bg1"/>
                  </a:solidFill>
                  <a:latin typeface="Arial Narrow" pitchFamily="34" charset="0"/>
                </a:rPr>
                <a:t> Category</a:t>
              </a:r>
            </a:p>
            <a:p>
              <a:pPr eaLnBrk="0" hangingPunct="0">
                <a:lnSpc>
                  <a:spcPct val="120000"/>
                </a:lnSpc>
                <a:buFontTx/>
                <a:buChar char="•"/>
              </a:pPr>
              <a:r>
                <a:rPr lang="en-US" sz="1800">
                  <a:solidFill>
                    <a:schemeClr val="bg1"/>
                  </a:solidFill>
                  <a:latin typeface="Arial Narrow" pitchFamily="34" charset="0"/>
                </a:rPr>
                <a:t> Leader-Member</a:t>
              </a:r>
            </a:p>
            <a:p>
              <a:pPr eaLnBrk="0" hangingPunct="0"/>
              <a:r>
                <a:rPr lang="en-US" sz="1800">
                  <a:solidFill>
                    <a:schemeClr val="bg1"/>
                  </a:solidFill>
                  <a:latin typeface="Arial Narrow" pitchFamily="34" charset="0"/>
                </a:rPr>
                <a:t>  Relations</a:t>
              </a:r>
            </a:p>
            <a:p>
              <a:pPr eaLnBrk="0" hangingPunct="0">
                <a:lnSpc>
                  <a:spcPct val="120000"/>
                </a:lnSpc>
                <a:buFontTx/>
                <a:buChar char="•"/>
              </a:pPr>
              <a:r>
                <a:rPr lang="en-US" sz="1800">
                  <a:solidFill>
                    <a:schemeClr val="bg1"/>
                  </a:solidFill>
                  <a:latin typeface="Arial Narrow" pitchFamily="34" charset="0"/>
                </a:rPr>
                <a:t> Task Structure</a:t>
              </a:r>
            </a:p>
            <a:p>
              <a:pPr eaLnBrk="0" hangingPunct="0">
                <a:lnSpc>
                  <a:spcPct val="120000"/>
                </a:lnSpc>
                <a:buFontTx/>
                <a:buChar char="•"/>
              </a:pPr>
              <a:r>
                <a:rPr lang="en-US" sz="1800">
                  <a:solidFill>
                    <a:schemeClr val="bg1"/>
                  </a:solidFill>
                  <a:latin typeface="Arial Narrow" pitchFamily="34" charset="0"/>
                </a:rPr>
                <a:t> Position Power</a:t>
              </a:r>
            </a:p>
          </p:txBody>
        </p:sp>
        <p:sp>
          <p:nvSpPr>
            <p:cNvPr id="24608" name="Rectangle 9"/>
            <p:cNvSpPr>
              <a:spLocks noChangeArrowheads="1"/>
            </p:cNvSpPr>
            <p:nvPr/>
          </p:nvSpPr>
          <p:spPr bwMode="auto">
            <a:xfrm>
              <a:off x="1452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9" name="Rectangle 10"/>
            <p:cNvSpPr>
              <a:spLocks noChangeArrowheads="1"/>
            </p:cNvSpPr>
            <p:nvPr/>
          </p:nvSpPr>
          <p:spPr bwMode="auto">
            <a:xfrm>
              <a:off x="1437" y="3010"/>
              <a:ext cx="494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I</a:t>
              </a:r>
            </a:p>
            <a:p>
              <a:pPr algn="ctr" eaLnBrk="0" hangingPunct="0">
                <a:lnSpc>
                  <a:spcPct val="160000"/>
                </a:lnSpc>
              </a:pPr>
              <a:r>
                <a:rPr lang="en-US" sz="1800">
                  <a:latin typeface="Arial Narrow" pitchFamily="34" charset="0"/>
                </a:rPr>
                <a:t>Good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High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Strong</a:t>
              </a:r>
            </a:p>
          </p:txBody>
        </p:sp>
        <p:sp>
          <p:nvSpPr>
            <p:cNvPr id="24610" name="Rectangle 11"/>
            <p:cNvSpPr>
              <a:spLocks noChangeArrowheads="1"/>
            </p:cNvSpPr>
            <p:nvPr/>
          </p:nvSpPr>
          <p:spPr bwMode="auto">
            <a:xfrm>
              <a:off x="1960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1" name="Rectangle 12"/>
            <p:cNvSpPr>
              <a:spLocks noChangeArrowheads="1"/>
            </p:cNvSpPr>
            <p:nvPr/>
          </p:nvSpPr>
          <p:spPr bwMode="auto">
            <a:xfrm>
              <a:off x="1980" y="3010"/>
              <a:ext cx="423" cy="1060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II</a:t>
              </a:r>
            </a:p>
            <a:p>
              <a:pPr algn="ctr" eaLnBrk="0" hangingPunct="0">
                <a:lnSpc>
                  <a:spcPct val="150000"/>
                </a:lnSpc>
              </a:pPr>
              <a:r>
                <a:rPr lang="en-US" sz="1800">
                  <a:latin typeface="Arial Narrow" pitchFamily="34" charset="0"/>
                </a:rPr>
                <a:t>Good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20000"/>
                </a:lnSpc>
              </a:pPr>
              <a:r>
                <a:rPr lang="en-US" sz="1800">
                  <a:latin typeface="Arial Narrow" pitchFamily="34" charset="0"/>
                </a:rPr>
                <a:t>High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Weak</a:t>
              </a:r>
            </a:p>
          </p:txBody>
        </p:sp>
        <p:sp>
          <p:nvSpPr>
            <p:cNvPr id="24612" name="Rectangle 13"/>
            <p:cNvSpPr>
              <a:spLocks noChangeArrowheads="1"/>
            </p:cNvSpPr>
            <p:nvPr/>
          </p:nvSpPr>
          <p:spPr bwMode="auto">
            <a:xfrm>
              <a:off x="2468" y="2976"/>
              <a:ext cx="463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3" name="Rectangle 14"/>
            <p:cNvSpPr>
              <a:spLocks noChangeArrowheads="1"/>
            </p:cNvSpPr>
            <p:nvPr/>
          </p:nvSpPr>
          <p:spPr bwMode="auto">
            <a:xfrm>
              <a:off x="2453" y="3010"/>
              <a:ext cx="494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III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800">
                  <a:latin typeface="Arial Narrow" pitchFamily="34" charset="0"/>
                </a:rPr>
                <a:t>Good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en-US" sz="1800">
                  <a:latin typeface="Arial Narrow" pitchFamily="34" charset="0"/>
                </a:rPr>
                <a:t>Low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Strong</a:t>
              </a:r>
            </a:p>
          </p:txBody>
        </p:sp>
        <p:sp>
          <p:nvSpPr>
            <p:cNvPr id="24614" name="Rectangle 15"/>
            <p:cNvSpPr>
              <a:spLocks noChangeArrowheads="1"/>
            </p:cNvSpPr>
            <p:nvPr/>
          </p:nvSpPr>
          <p:spPr bwMode="auto">
            <a:xfrm>
              <a:off x="2977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5" name="Rectangle 16"/>
            <p:cNvSpPr>
              <a:spLocks noChangeArrowheads="1"/>
            </p:cNvSpPr>
            <p:nvPr/>
          </p:nvSpPr>
          <p:spPr bwMode="auto">
            <a:xfrm>
              <a:off x="2997" y="3010"/>
              <a:ext cx="423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IV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800">
                  <a:latin typeface="Arial Narrow" pitchFamily="34" charset="0"/>
                </a:rPr>
                <a:t>Good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en-US" sz="1800">
                  <a:latin typeface="Arial Narrow" pitchFamily="34" charset="0"/>
                </a:rPr>
                <a:t>Low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Weak</a:t>
              </a:r>
            </a:p>
          </p:txBody>
        </p:sp>
        <p:sp>
          <p:nvSpPr>
            <p:cNvPr id="24616" name="Rectangle 17"/>
            <p:cNvSpPr>
              <a:spLocks noChangeArrowheads="1"/>
            </p:cNvSpPr>
            <p:nvPr/>
          </p:nvSpPr>
          <p:spPr bwMode="auto">
            <a:xfrm>
              <a:off x="3485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7" name="Rectangle 18"/>
            <p:cNvSpPr>
              <a:spLocks noChangeArrowheads="1"/>
            </p:cNvSpPr>
            <p:nvPr/>
          </p:nvSpPr>
          <p:spPr bwMode="auto">
            <a:xfrm>
              <a:off x="3469" y="3010"/>
              <a:ext cx="494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V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800">
                  <a:latin typeface="Arial Narrow" pitchFamily="34" charset="0"/>
                </a:rPr>
                <a:t>Poor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en-US" sz="1800">
                  <a:latin typeface="Arial Narrow" pitchFamily="34" charset="0"/>
                </a:rPr>
                <a:t>High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Strong</a:t>
              </a:r>
            </a:p>
          </p:txBody>
        </p:sp>
        <p:sp>
          <p:nvSpPr>
            <p:cNvPr id="24618" name="Rectangle 19"/>
            <p:cNvSpPr>
              <a:spLocks noChangeArrowheads="1"/>
            </p:cNvSpPr>
            <p:nvPr/>
          </p:nvSpPr>
          <p:spPr bwMode="auto">
            <a:xfrm>
              <a:off x="3993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Rectangle 20"/>
            <p:cNvSpPr>
              <a:spLocks noChangeArrowheads="1"/>
            </p:cNvSpPr>
            <p:nvPr/>
          </p:nvSpPr>
          <p:spPr bwMode="auto">
            <a:xfrm>
              <a:off x="4013" y="3010"/>
              <a:ext cx="423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VI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800">
                  <a:latin typeface="Arial Narrow" pitchFamily="34" charset="0"/>
                </a:rPr>
                <a:t>Poor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en-US" sz="1800">
                  <a:latin typeface="Arial Narrow" pitchFamily="34" charset="0"/>
                </a:rPr>
                <a:t>High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Weak</a:t>
              </a:r>
            </a:p>
          </p:txBody>
        </p:sp>
        <p:sp>
          <p:nvSpPr>
            <p:cNvPr id="24620" name="Rectangle 21"/>
            <p:cNvSpPr>
              <a:spLocks noChangeArrowheads="1"/>
            </p:cNvSpPr>
            <p:nvPr/>
          </p:nvSpPr>
          <p:spPr bwMode="auto">
            <a:xfrm>
              <a:off x="4502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1" name="Rectangle 22"/>
            <p:cNvSpPr>
              <a:spLocks noChangeArrowheads="1"/>
            </p:cNvSpPr>
            <p:nvPr/>
          </p:nvSpPr>
          <p:spPr bwMode="auto">
            <a:xfrm>
              <a:off x="4486" y="3010"/>
              <a:ext cx="494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VII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800">
                  <a:latin typeface="Arial Narrow" pitchFamily="34" charset="0"/>
                </a:rPr>
                <a:t>Poor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en-US" sz="1800">
                  <a:latin typeface="Arial Narrow" pitchFamily="34" charset="0"/>
                </a:rPr>
                <a:t>Low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Strong</a:t>
              </a:r>
            </a:p>
          </p:txBody>
        </p:sp>
        <p:sp>
          <p:nvSpPr>
            <p:cNvPr id="24622" name="Rectangle 23"/>
            <p:cNvSpPr>
              <a:spLocks noChangeArrowheads="1"/>
            </p:cNvSpPr>
            <p:nvPr/>
          </p:nvSpPr>
          <p:spPr bwMode="auto">
            <a:xfrm>
              <a:off x="5010" y="2976"/>
              <a:ext cx="462" cy="1152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7A3D00"/>
              </a:prst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Rectangle 24"/>
            <p:cNvSpPr>
              <a:spLocks noChangeArrowheads="1"/>
            </p:cNvSpPr>
            <p:nvPr/>
          </p:nvSpPr>
          <p:spPr bwMode="auto">
            <a:xfrm>
              <a:off x="5029" y="3010"/>
              <a:ext cx="423" cy="1059"/>
            </a:xfrm>
            <a:prstGeom prst="rect">
              <a:avLst/>
            </a:prstGeom>
            <a:gradFill rotWithShape="0">
              <a:gsLst>
                <a:gs pos="0">
                  <a:srgbClr val="CC6600"/>
                </a:gs>
                <a:gs pos="100000">
                  <a:srgbClr val="DE9D5C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algn="ctr" eaLnBrk="0" hangingPunct="0"/>
              <a:r>
                <a:rPr lang="en-US" sz="1800">
                  <a:latin typeface="Arial Narrow" pitchFamily="34" charset="0"/>
                </a:rPr>
                <a:t>VIII</a:t>
              </a:r>
            </a:p>
            <a:p>
              <a:pPr algn="ctr" eaLnBrk="0" hangingPunct="0">
                <a:lnSpc>
                  <a:spcPct val="140000"/>
                </a:lnSpc>
              </a:pPr>
              <a:r>
                <a:rPr lang="en-US" sz="1800">
                  <a:latin typeface="Arial Narrow" pitchFamily="34" charset="0"/>
                </a:rPr>
                <a:t>Poor</a:t>
              </a:r>
            </a:p>
            <a:p>
              <a:pPr algn="ctr" eaLnBrk="0" hangingPunct="0"/>
              <a:endParaRPr lang="en-US" sz="1800">
                <a:latin typeface="Arial Narrow" pitchFamily="34" charset="0"/>
              </a:endParaRPr>
            </a:p>
            <a:p>
              <a:pPr algn="ctr" eaLnBrk="0" hangingPunct="0">
                <a:lnSpc>
                  <a:spcPct val="130000"/>
                </a:lnSpc>
              </a:pPr>
              <a:r>
                <a:rPr lang="en-US" sz="1800">
                  <a:latin typeface="Arial Narrow" pitchFamily="34" charset="0"/>
                </a:rPr>
                <a:t>Low</a:t>
              </a:r>
            </a:p>
            <a:p>
              <a:pPr algn="ctr" eaLnBrk="0" hangingPunct="0">
                <a:lnSpc>
                  <a:spcPct val="110000"/>
                </a:lnSpc>
              </a:pPr>
              <a:r>
                <a:rPr lang="en-US" sz="1800">
                  <a:latin typeface="Arial Narrow" pitchFamily="34" charset="0"/>
                </a:rPr>
                <a:t>Weak</a:t>
              </a:r>
            </a:p>
          </p:txBody>
        </p:sp>
      </p:grpSp>
      <p:sp>
        <p:nvSpPr>
          <p:cNvPr id="24580" name="Line 25"/>
          <p:cNvSpPr>
            <a:spLocks noChangeShapeType="1"/>
          </p:cNvSpPr>
          <p:nvPr/>
        </p:nvSpPr>
        <p:spPr bwMode="auto">
          <a:xfrm>
            <a:off x="1447800" y="1184275"/>
            <a:ext cx="1588" cy="31083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81" name="Line 26"/>
          <p:cNvSpPr>
            <a:spLocks noChangeShapeType="1"/>
          </p:cNvSpPr>
          <p:nvPr/>
        </p:nvSpPr>
        <p:spPr bwMode="auto">
          <a:xfrm>
            <a:off x="1828800" y="1295400"/>
            <a:ext cx="1016000" cy="1588"/>
          </a:xfrm>
          <a:prstGeom prst="line">
            <a:avLst/>
          </a:prstGeom>
          <a:noFill/>
          <a:ln w="25400">
            <a:solidFill>
              <a:srgbClr val="FF9900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82" name="Line 27"/>
          <p:cNvSpPr>
            <a:spLocks noChangeShapeType="1"/>
          </p:cNvSpPr>
          <p:nvPr/>
        </p:nvSpPr>
        <p:spPr bwMode="auto">
          <a:xfrm>
            <a:off x="4419600" y="4191000"/>
            <a:ext cx="833438" cy="1588"/>
          </a:xfrm>
          <a:prstGeom prst="line">
            <a:avLst/>
          </a:prstGeom>
          <a:noFill/>
          <a:ln w="25400">
            <a:solidFill>
              <a:srgbClr val="FC0128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Rectangle 28"/>
          <p:cNvSpPr>
            <a:spLocks noChangeArrowheads="1"/>
          </p:cNvSpPr>
          <p:nvPr/>
        </p:nvSpPr>
        <p:spPr bwMode="auto">
          <a:xfrm>
            <a:off x="669925" y="1084263"/>
            <a:ext cx="7778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800"/>
              <a:t>Good</a:t>
            </a:r>
          </a:p>
        </p:txBody>
      </p:sp>
      <p:sp>
        <p:nvSpPr>
          <p:cNvPr id="24584" name="Rectangle 29"/>
          <p:cNvSpPr>
            <a:spLocks noChangeArrowheads="1"/>
          </p:cNvSpPr>
          <p:nvPr/>
        </p:nvSpPr>
        <p:spPr bwMode="auto">
          <a:xfrm>
            <a:off x="708025" y="4056063"/>
            <a:ext cx="7016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800"/>
              <a:t>Poor</a:t>
            </a:r>
          </a:p>
        </p:txBody>
      </p:sp>
      <p:sp>
        <p:nvSpPr>
          <p:cNvPr id="24585" name="Rectangle 30"/>
          <p:cNvSpPr>
            <a:spLocks noChangeArrowheads="1"/>
          </p:cNvSpPr>
          <p:nvPr/>
        </p:nvSpPr>
        <p:spPr bwMode="auto">
          <a:xfrm rot="-5400000">
            <a:off x="172244" y="2686844"/>
            <a:ext cx="15779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800"/>
              <a:t>Performance</a:t>
            </a:r>
          </a:p>
        </p:txBody>
      </p:sp>
      <p:sp>
        <p:nvSpPr>
          <p:cNvPr id="24586" name="Line 31"/>
          <p:cNvSpPr>
            <a:spLocks noChangeShapeType="1"/>
          </p:cNvSpPr>
          <p:nvPr/>
        </p:nvSpPr>
        <p:spPr bwMode="auto">
          <a:xfrm>
            <a:off x="2844800" y="1295400"/>
            <a:ext cx="1616075" cy="2867025"/>
          </a:xfrm>
          <a:prstGeom prst="line">
            <a:avLst/>
          </a:prstGeom>
          <a:noFill/>
          <a:ln w="25400">
            <a:solidFill>
              <a:srgbClr val="FF9900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87" name="Line 32"/>
          <p:cNvSpPr>
            <a:spLocks noChangeShapeType="1"/>
          </p:cNvSpPr>
          <p:nvPr/>
        </p:nvSpPr>
        <p:spPr bwMode="auto">
          <a:xfrm flipH="1">
            <a:off x="5257800" y="1295400"/>
            <a:ext cx="1668463" cy="2867025"/>
          </a:xfrm>
          <a:prstGeom prst="line">
            <a:avLst/>
          </a:prstGeom>
          <a:noFill/>
          <a:ln w="25400">
            <a:solidFill>
              <a:srgbClr val="FF9900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88" name="Line 33"/>
          <p:cNvSpPr>
            <a:spLocks noChangeShapeType="1"/>
          </p:cNvSpPr>
          <p:nvPr/>
        </p:nvSpPr>
        <p:spPr bwMode="auto">
          <a:xfrm>
            <a:off x="6870700" y="1323975"/>
            <a:ext cx="858838" cy="1588"/>
          </a:xfrm>
          <a:prstGeom prst="line">
            <a:avLst/>
          </a:prstGeom>
          <a:noFill/>
          <a:ln w="25400">
            <a:solidFill>
              <a:srgbClr val="FF9900"/>
            </a:solidFill>
            <a:prstDash val="sysDot"/>
            <a:round/>
            <a:headEnd type="none" w="sm" len="sm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89" name="Line 34"/>
          <p:cNvSpPr>
            <a:spLocks noChangeShapeType="1"/>
          </p:cNvSpPr>
          <p:nvPr/>
        </p:nvSpPr>
        <p:spPr bwMode="auto">
          <a:xfrm>
            <a:off x="1752600" y="3581400"/>
            <a:ext cx="1250950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0" name="Freeform 35"/>
          <p:cNvSpPr>
            <a:spLocks/>
          </p:cNvSpPr>
          <p:nvPr/>
        </p:nvSpPr>
        <p:spPr bwMode="auto">
          <a:xfrm>
            <a:off x="5257800" y="1295400"/>
            <a:ext cx="1647825" cy="2287588"/>
          </a:xfrm>
          <a:custGeom>
            <a:avLst/>
            <a:gdLst>
              <a:gd name="T0" fmla="*/ 0 w 1038"/>
              <a:gd name="T1" fmla="*/ 0 h 1441"/>
              <a:gd name="T2" fmla="*/ 2147483647 w 1038"/>
              <a:gd name="T3" fmla="*/ 2147483647 h 1441"/>
              <a:gd name="T4" fmla="*/ 0 60000 65536"/>
              <a:gd name="T5" fmla="*/ 0 60000 65536"/>
              <a:gd name="T6" fmla="*/ 0 w 1038"/>
              <a:gd name="T7" fmla="*/ 0 h 1441"/>
              <a:gd name="T8" fmla="*/ 1038 w 1038"/>
              <a:gd name="T9" fmla="*/ 1441 h 14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8" h="1441">
                <a:moveTo>
                  <a:pt x="0" y="0"/>
                </a:moveTo>
                <a:lnTo>
                  <a:pt x="1037" y="144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1" name="Line 36"/>
          <p:cNvSpPr>
            <a:spLocks noChangeShapeType="1"/>
          </p:cNvSpPr>
          <p:nvPr/>
        </p:nvSpPr>
        <p:spPr bwMode="auto">
          <a:xfrm>
            <a:off x="6858000" y="3581400"/>
            <a:ext cx="990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Freeform 37"/>
          <p:cNvSpPr>
            <a:spLocks/>
          </p:cNvSpPr>
          <p:nvPr/>
        </p:nvSpPr>
        <p:spPr bwMode="auto">
          <a:xfrm>
            <a:off x="2971800" y="1295400"/>
            <a:ext cx="1449388" cy="2301875"/>
          </a:xfrm>
          <a:custGeom>
            <a:avLst/>
            <a:gdLst>
              <a:gd name="T0" fmla="*/ 0 w 913"/>
              <a:gd name="T1" fmla="*/ 2147483647 h 1450"/>
              <a:gd name="T2" fmla="*/ 2147483647 w 913"/>
              <a:gd name="T3" fmla="*/ 0 h 1450"/>
              <a:gd name="T4" fmla="*/ 0 60000 65536"/>
              <a:gd name="T5" fmla="*/ 0 60000 65536"/>
              <a:gd name="T6" fmla="*/ 0 w 913"/>
              <a:gd name="T7" fmla="*/ 0 h 1450"/>
              <a:gd name="T8" fmla="*/ 913 w 913"/>
              <a:gd name="T9" fmla="*/ 1450 h 145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913" h="1450">
                <a:moveTo>
                  <a:pt x="0" y="1449"/>
                </a:moveTo>
                <a:lnTo>
                  <a:pt x="912" y="0"/>
                </a:lnTo>
              </a:path>
            </a:pathLst>
          </a:custGeom>
          <a:noFill/>
          <a:ln w="254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Line 38"/>
          <p:cNvSpPr>
            <a:spLocks noChangeShapeType="1"/>
          </p:cNvSpPr>
          <p:nvPr/>
        </p:nvSpPr>
        <p:spPr bwMode="auto">
          <a:xfrm>
            <a:off x="4419600" y="1295400"/>
            <a:ext cx="858838" cy="15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4" name="Rectangle 39"/>
          <p:cNvSpPr>
            <a:spLocks noChangeArrowheads="1"/>
          </p:cNvSpPr>
          <p:nvPr/>
        </p:nvSpPr>
        <p:spPr bwMode="auto">
          <a:xfrm>
            <a:off x="7740650" y="3581400"/>
            <a:ext cx="14033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/>
              <a:t>Relationship</a:t>
            </a:r>
          </a:p>
          <a:p>
            <a:pPr eaLnBrk="0" hangingPunct="0"/>
            <a:r>
              <a:rPr lang="en-US" sz="1600"/>
              <a:t>-Oriented</a:t>
            </a:r>
          </a:p>
        </p:txBody>
      </p:sp>
      <p:sp>
        <p:nvSpPr>
          <p:cNvPr id="24595" name="Rectangle 40"/>
          <p:cNvSpPr>
            <a:spLocks noChangeArrowheads="1"/>
          </p:cNvSpPr>
          <p:nvPr/>
        </p:nvSpPr>
        <p:spPr bwMode="auto">
          <a:xfrm>
            <a:off x="7593013" y="1447800"/>
            <a:ext cx="15509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sz="1600"/>
              <a:t>Task-Oriented</a:t>
            </a:r>
          </a:p>
        </p:txBody>
      </p:sp>
      <p:sp>
        <p:nvSpPr>
          <p:cNvPr id="24596" name="Line 41"/>
          <p:cNvSpPr>
            <a:spLocks noChangeShapeType="1"/>
          </p:cNvSpPr>
          <p:nvPr/>
        </p:nvSpPr>
        <p:spPr bwMode="auto">
          <a:xfrm>
            <a:off x="7391400" y="3810000"/>
            <a:ext cx="377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7" name="Line 42"/>
          <p:cNvSpPr>
            <a:spLocks noChangeShapeType="1"/>
          </p:cNvSpPr>
          <p:nvPr/>
        </p:nvSpPr>
        <p:spPr bwMode="auto">
          <a:xfrm>
            <a:off x="7315200" y="1600200"/>
            <a:ext cx="377825" cy="0"/>
          </a:xfrm>
          <a:prstGeom prst="line">
            <a:avLst/>
          </a:prstGeom>
          <a:noFill/>
          <a:ln w="25400">
            <a:solidFill>
              <a:srgbClr val="FF9900"/>
            </a:solidFill>
            <a:prstDash val="sysDot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598" name="Rectangle 43"/>
          <p:cNvSpPr>
            <a:spLocks noChangeArrowheads="1"/>
          </p:cNvSpPr>
          <p:nvPr/>
        </p:nvSpPr>
        <p:spPr bwMode="auto">
          <a:xfrm>
            <a:off x="1524000" y="4330700"/>
            <a:ext cx="1260475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800"/>
              <a:t>Favorable</a:t>
            </a:r>
          </a:p>
        </p:txBody>
      </p:sp>
      <p:sp>
        <p:nvSpPr>
          <p:cNvPr id="24599" name="Rectangle 44"/>
          <p:cNvSpPr>
            <a:spLocks noChangeArrowheads="1"/>
          </p:cNvSpPr>
          <p:nvPr/>
        </p:nvSpPr>
        <p:spPr bwMode="auto">
          <a:xfrm>
            <a:off x="4114800" y="4343400"/>
            <a:ext cx="1196975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800"/>
              <a:t>Moderate</a:t>
            </a:r>
          </a:p>
        </p:txBody>
      </p:sp>
      <p:sp>
        <p:nvSpPr>
          <p:cNvPr id="24600" name="Rectangle 45"/>
          <p:cNvSpPr>
            <a:spLocks noChangeArrowheads="1"/>
          </p:cNvSpPr>
          <p:nvPr/>
        </p:nvSpPr>
        <p:spPr bwMode="auto">
          <a:xfrm>
            <a:off x="6324600" y="4330700"/>
            <a:ext cx="1501775" cy="36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algn="ctr" eaLnBrk="0" hangingPunct="0"/>
            <a:r>
              <a:rPr lang="en-US" sz="1800"/>
              <a:t>Unfavorable</a:t>
            </a:r>
          </a:p>
        </p:txBody>
      </p:sp>
      <p:sp>
        <p:nvSpPr>
          <p:cNvPr id="24601" name="Line 46"/>
          <p:cNvSpPr>
            <a:spLocks noChangeShapeType="1"/>
          </p:cNvSpPr>
          <p:nvPr/>
        </p:nvSpPr>
        <p:spPr bwMode="auto">
          <a:xfrm>
            <a:off x="1765300" y="4327525"/>
            <a:ext cx="63087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4602" name="Line 47"/>
          <p:cNvSpPr>
            <a:spLocks noChangeShapeType="1"/>
          </p:cNvSpPr>
          <p:nvPr/>
        </p:nvSpPr>
        <p:spPr bwMode="auto">
          <a:xfrm>
            <a:off x="3432175" y="1295400"/>
            <a:ext cx="758825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3733800" cy="533400"/>
          </a:xfrm>
        </p:spPr>
        <p:txBody>
          <a:bodyPr lIns="91440"/>
          <a:lstStyle/>
          <a:p>
            <a:pPr algn="ctr" eaLnBrk="1" hangingPunct="1">
              <a:defRPr/>
            </a:pPr>
            <a:r>
              <a:rPr lang="en-US" sz="2000" dirty="0" smtClean="0"/>
              <a:t>Findings from Fiedler Model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blackWhite">
          <a:xfrm>
            <a:off x="7162800" y="6096000"/>
            <a:ext cx="1447800" cy="247650"/>
          </a:xfrm>
          <a:prstGeom prst="rect">
            <a:avLst/>
          </a:prstGeom>
          <a:solidFill>
            <a:srgbClr val="CC6600"/>
          </a:solidFill>
          <a:ln w="3175" algn="ctr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rgbClr val="B2B2B2">
                <a:alpha val="50000"/>
              </a:srgbClr>
            </a:outerShdw>
          </a:effectLst>
        </p:spPr>
        <p:txBody>
          <a:bodyPr anchor="ctr" anchorCtr="1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>
                <a:solidFill>
                  <a:schemeClr val="bg1"/>
                </a:solidFill>
              </a:rPr>
              <a:t>E X H I B I T 12</a:t>
            </a:r>
            <a:r>
              <a:rPr lang="en-US">
                <a:solidFill>
                  <a:schemeClr val="bg1"/>
                </a:solidFill>
                <a:cs typeface="Arial" pitchFamily="34" charset="0"/>
              </a:rPr>
              <a:t>–2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6563" y="914400"/>
            <a:ext cx="8269287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Findings from Fiedler Model</a:t>
            </a:r>
            <a:endParaRPr lang="en-US" dirty="0"/>
          </a:p>
        </p:txBody>
      </p:sp>
      <p:sp>
        <p:nvSpPr>
          <p:cNvPr id="2662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Fiedler asserts that if the leader’s style matches the situation, he or she will be effective. His model predicts that low-LPC, task motivated leaders will be effective in high and low situational control. High-LPC, relationship motivated leaders will be effective in moderate situational control. </a:t>
            </a:r>
          </a:p>
          <a:p>
            <a:pPr eaLnBrk="1" hangingPunct="1"/>
            <a:r>
              <a:rPr lang="en-US" smtClean="0"/>
              <a:t>The Fiedler model has several practical implications for managers: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Leaders must understand their style and the situation.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Leaders should focus on changing the situation to match their style.</a:t>
            </a:r>
          </a:p>
          <a:p>
            <a:pPr eaLnBrk="1" hangingPunct="1">
              <a:buFontTx/>
              <a:buChar char="•"/>
            </a:pPr>
            <a:r>
              <a:rPr lang="en-US" smtClean="0"/>
              <a:t> </a:t>
            </a:r>
          </a:p>
        </p:txBody>
      </p:sp>
      <p:sp>
        <p:nvSpPr>
          <p:cNvPr id="26628" name="Footer Placeholder 2"/>
          <p:cNvSpPr>
            <a:spLocks noGrp="1"/>
          </p:cNvSpPr>
          <p:nvPr>
            <p:ph type="ftr" sz="quarter" idx="10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mtClean="0">
                <a:latin typeface="Arial" pitchFamily="34" charset="0"/>
              </a:rPr>
              <a:t>© 2007 Prentice Hall Inc. All rights reserved.</a:t>
            </a:r>
          </a:p>
        </p:txBody>
      </p:sp>
    </p:spTree>
  </p:cSld>
  <p:clrMapOvr>
    <a:masterClrMapping/>
  </p:clrMapOvr>
  <p:transition spd="med">
    <p:rand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rganizational Behavior 11e">
  <a:themeElements>
    <a:clrScheme name="Organizational Behavior 11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rganizational Behavior 11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rganizational Behavior 11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ganizational Behavior 11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zational Behavior 11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zational Behavior 11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zational Behavior 11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zational Behavior 11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ganizational Behavior 11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Organizational Behavior 11e</Template>
  <TotalTime>4459</TotalTime>
  <Words>988</Words>
  <Application>Microsoft Office PowerPoint</Application>
  <PresentationFormat>On-screen Show (4:3)</PresentationFormat>
  <Paragraphs>224</Paragraphs>
  <Slides>21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Organizational Behavior 11e</vt:lpstr>
      <vt:lpstr>Photo Editor Photo</vt:lpstr>
      <vt:lpstr>Organizational Behavior</vt:lpstr>
      <vt:lpstr>Recap Lecture 15</vt:lpstr>
      <vt:lpstr>Basic Approaches to Leadership  </vt:lpstr>
      <vt:lpstr>Lecture Outline</vt:lpstr>
      <vt:lpstr>What Is Leadership?</vt:lpstr>
      <vt:lpstr>Trait Theories</vt:lpstr>
      <vt:lpstr>Trait Theories</vt:lpstr>
      <vt:lpstr>Trait Approach</vt:lpstr>
      <vt:lpstr>Behavioral Theories</vt:lpstr>
      <vt:lpstr>Behavioral Approach</vt:lpstr>
      <vt:lpstr>Ohio State Studies</vt:lpstr>
      <vt:lpstr>University of Michigan Studies</vt:lpstr>
      <vt:lpstr>The Managerial Grid (Blake and Mouton)</vt:lpstr>
      <vt:lpstr>Behavioral Theories - Conclusions</vt:lpstr>
      <vt:lpstr> CONTINGENCY THEORIES </vt:lpstr>
      <vt:lpstr>Fiedler Model</vt:lpstr>
      <vt:lpstr>Fiedler’s Model: The Leader</vt:lpstr>
      <vt:lpstr>Fiedler’s Model: Defining the Situation</vt:lpstr>
      <vt:lpstr>Slide 18</vt:lpstr>
      <vt:lpstr>Findings from Fiedler Model</vt:lpstr>
      <vt:lpstr>Findings from Fiedler Model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 Amna</dc:creator>
  <cp:lastModifiedBy>NTS</cp:lastModifiedBy>
  <cp:revision>279</cp:revision>
  <dcterms:created xsi:type="dcterms:W3CDTF">2002-06-17T19:15:40Z</dcterms:created>
  <dcterms:modified xsi:type="dcterms:W3CDTF">2014-04-22T05:57:10Z</dcterms:modified>
</cp:coreProperties>
</file>