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5" r:id="rId2"/>
    <p:sldId id="296" r:id="rId3"/>
    <p:sldId id="297" r:id="rId4"/>
    <p:sldId id="298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9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B8E50-01BC-46BF-835F-88B1B43971A9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5399F-624C-4719-9F34-42536092E4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ea typeface="MS PGothic" pitchFamily="34" charset="-128"/>
              </a:rPr>
              <a:t>CHAPTER THREE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F46D0-6773-42DD-BF9B-35C57178D200}" type="slidenum">
              <a:rPr lang="en-US" smtClean="0">
                <a:ea typeface="MS PGothic" pitchFamily="34" charset="-128"/>
              </a:rPr>
              <a:pPr/>
              <a:t>3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B4E9575-AA0C-489F-9651-E35288D88EA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E0545AA-BC1A-46A6-AB42-32F5B232F61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EEF278-2D2A-4153-9C0B-6B4AECCF586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4F722E9-007D-4A29-8974-371467385A72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8C7D528-9EC0-4F8F-ABD0-3CB75EDA913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F57ABB-0623-436B-B2A8-6DC1F31D233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A6E0BA5-35D8-4988-BE23-FFDCD964740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FE75C0-CB32-48B8-BA66-AB2CE3873D8E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C5A1A7C-BF32-4014-8E85-BA9B3CD77E20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1A8DBE-E784-4D27-B8D2-E17849CEB37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4F9030-0C6A-4EF0-AF83-E9D6007F5B56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6000725-F291-4FBC-8DEC-C37FE759BCE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EDED97E-DA4A-410F-91C7-9A0AAAEE325D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FFF23C7-A44F-429B-B0DD-61BFF51D12D6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E583467-19BA-4B48-8C08-61D48D2CF6A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DEB2F28-6212-481D-B342-A990725A76C8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87FDB47-BD4E-4C49-9269-151A15BAA1B6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9B450F3-3F51-4F41-AEB1-338296D0B89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606BAD8-C935-45C0-8627-802CE7B03CE1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3DFFC1-2360-40DE-AB47-14D76C9D789F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F74A426-9A08-4DC9-BF01-6976A96C527C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6A45242-8AF5-4B60-A84E-5A199A8C7F8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13C4EB-2396-455C-A482-2D19EBEE15E4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91093E6-57FE-4296-B817-8E5A1A8248CF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5C229C-AA70-43DE-8335-5F61BAF48D70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4358C-FFB0-4FCC-8219-D1F52B62B56E}" type="datetimeFigureOut">
              <a:rPr lang="en-US" smtClean="0"/>
              <a:pPr/>
              <a:t>19/05/2014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5240D-39F3-4C5B-81ED-C05E5E8FED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Organizational Behavior</a:t>
            </a:r>
          </a:p>
        </p:txBody>
      </p:sp>
      <p:sp>
        <p:nvSpPr>
          <p:cNvPr id="6147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11</a:t>
            </a:r>
          </a:p>
        </p:txBody>
      </p:sp>
      <p:sp>
        <p:nvSpPr>
          <p:cNvPr id="6148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Recap Lecture 10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Forces for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Planned versus unplanned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Overcoming resistance to change</a:t>
            </a:r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371600" y="7543800"/>
            <a:ext cx="3352800" cy="244475"/>
          </a:xfrm>
          <a:noFill/>
        </p:spPr>
        <p:txBody>
          <a:bodyPr/>
          <a:lstStyle/>
          <a:p>
            <a:r>
              <a:rPr lang="en-US" smtClean="0"/>
              <a:t>© 2007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9219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868362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dirty="0" smtClean="0">
                <a:solidFill>
                  <a:srgbClr val="CC6600"/>
                </a:solidFill>
              </a:rPr>
              <a:t>Organizational Change Management</a:t>
            </a:r>
            <a:endParaRPr lang="en-US" dirty="0">
              <a:solidFill>
                <a:srgbClr val="CC6600"/>
              </a:solidFill>
            </a:endParaRPr>
          </a:p>
        </p:txBody>
      </p:sp>
      <p:sp>
        <p:nvSpPr>
          <p:cNvPr id="9225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11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685800"/>
          </a:xfrm>
          <a:noFill/>
          <a:ln/>
          <a:effectLst>
            <a:outerShdw dist="35921" dir="2700000" algn="ctr" rotWithShape="0">
              <a:srgbClr val="000000"/>
            </a:outerShdw>
          </a:effectLst>
        </p:spPr>
        <p:txBody>
          <a:bodyPr lIns="91440">
            <a:normAutofit fontScale="90000"/>
          </a:bodyPr>
          <a:lstStyle/>
          <a:p>
            <a:r>
              <a:rPr lang="en-US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Learning Goals</a:t>
            </a:r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1"/>
            <a:ext cx="7772400" cy="5257800"/>
          </a:xfrm>
          <a:noFill/>
          <a:ln/>
          <a:effectLst>
            <a:outerShdw dist="28398" dir="1593903" algn="ctr" rotWithShape="0">
              <a:srgbClr val="000000"/>
            </a:outerShdw>
          </a:effectLst>
        </p:spPr>
        <p:txBody>
          <a:bodyPr lIns="182880" tIns="228600" rIns="182880">
            <a:normAutofit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Overcoming 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Approaches to managing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Lewin’s three step change model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Kotter’s eight step plan for implementing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Organizational development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Creating culture for 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Innovation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Learning organization</a:t>
            </a:r>
            <a:endParaRPr lang="en-US" sz="2000" dirty="0"/>
          </a:p>
        </p:txBody>
      </p:sp>
      <p:sp>
        <p:nvSpPr>
          <p:cNvPr id="318468" name="Rectangle 4"/>
          <p:cNvSpPr>
            <a:spLocks noChangeArrowheads="1"/>
          </p:cNvSpPr>
          <p:nvPr/>
        </p:nvSpPr>
        <p:spPr bwMode="auto">
          <a:xfrm>
            <a:off x="762000" y="6477000"/>
            <a:ext cx="33528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lIns="0" rIns="0" anchor="b">
            <a:spAutoFit/>
          </a:bodyPr>
          <a:lstStyle/>
          <a:p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© 2005 Prentice Hall Inc. All rights reserved.</a:t>
            </a:r>
          </a:p>
        </p:txBody>
      </p:sp>
      <p:sp>
        <p:nvSpPr>
          <p:cNvPr id="318469" name="Rectangle 5"/>
          <p:cNvSpPr>
            <a:spLocks noChangeArrowheads="1"/>
          </p:cNvSpPr>
          <p:nvPr/>
        </p:nvSpPr>
        <p:spPr bwMode="auto">
          <a:xfrm>
            <a:off x="7848600" y="64770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lIns="0" rIns="0" anchor="b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14–</a:t>
            </a:r>
            <a:fld id="{C5F2D76A-D900-47F4-AF13-3EFE9C62E88D}" type="slidenum"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pPr algn="r"/>
              <a:t>4</a:t>
            </a:fld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18470" name="Picture 6" descr="CircledArrow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2325" y="604838"/>
            <a:ext cx="692150" cy="720725"/>
          </a:xfrm>
          <a:prstGeom prst="rect">
            <a:avLst/>
          </a:prstGeom>
          <a:noFill/>
        </p:spPr>
      </p:pic>
      <p:sp>
        <p:nvSpPr>
          <p:cNvPr id="318471" name="Line 7"/>
          <p:cNvSpPr>
            <a:spLocks noChangeShapeType="1"/>
          </p:cNvSpPr>
          <p:nvPr/>
        </p:nvSpPr>
        <p:spPr bwMode="auto">
          <a:xfrm>
            <a:off x="776288" y="990600"/>
            <a:ext cx="5303837" cy="0"/>
          </a:xfrm>
          <a:prstGeom prst="line">
            <a:avLst/>
          </a:prstGeom>
          <a:noFill/>
          <a:ln w="38100">
            <a:solidFill>
              <a:srgbClr val="FFCC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8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8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8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8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Overcoming Resistance to Change</a:t>
            </a:r>
          </a:p>
        </p:txBody>
      </p:sp>
      <p:sp>
        <p:nvSpPr>
          <p:cNvPr id="436227" name="Text Box 3"/>
          <p:cNvSpPr txBox="1">
            <a:spLocks noChangeArrowheads="1"/>
          </p:cNvSpPr>
          <p:nvPr/>
        </p:nvSpPr>
        <p:spPr bwMode="blackWhite">
          <a:xfrm>
            <a:off x="1905000" y="1371600"/>
            <a:ext cx="5486400" cy="4953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222250" indent="-222250">
              <a:spcBef>
                <a:spcPct val="50000"/>
              </a:spcBef>
            </a:pPr>
            <a:r>
              <a:rPr lang="en-US" sz="2400">
                <a:solidFill>
                  <a:srgbClr val="FFFFCC"/>
                </a:solidFill>
              </a:rPr>
              <a:t>Tactics for dealing with resistance to change: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Education and communication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Participation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Facilitation and support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Procedural fairness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Manipulation and cooptation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Selecting people who accept change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400">
                <a:solidFill>
                  <a:schemeClr val="bg1"/>
                </a:solidFill>
              </a:rPr>
              <a:t>Coercion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6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7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Politics of Change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0292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 smtClean="0"/>
              <a:t>Impetus for change is likely to come from outside change agents.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Internal change agents are most threatened by their loss of status in the organization.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Long-time power holders tend to implement only incremental change.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smtClean="0"/>
              <a:t>The outcomes of power struggles in the organization will determine the speed and quality of change</a:t>
            </a:r>
            <a:r>
              <a:rPr lang="en-US" dirty="0" smtClean="0"/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 err="1" smtClean="0"/>
              <a:t>Lawerence</a:t>
            </a:r>
            <a:r>
              <a:rPr lang="en-US" dirty="0" smtClean="0"/>
              <a:t> Summers – HBS                                                                                                                                     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Lewin’s Three-Step Change Model</a:t>
            </a:r>
          </a:p>
        </p:txBody>
      </p:sp>
      <p:sp>
        <p:nvSpPr>
          <p:cNvPr id="440323" name="Line 3"/>
          <p:cNvSpPr>
            <a:spLocks noChangeShapeType="1"/>
          </p:cNvSpPr>
          <p:nvPr/>
        </p:nvSpPr>
        <p:spPr bwMode="auto">
          <a:xfrm>
            <a:off x="914400" y="3429000"/>
            <a:ext cx="7620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57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3581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Unfreezing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Change efforts to overcome the pressures of both individual resistance and group conformity.</a:t>
            </a:r>
          </a:p>
        </p:txBody>
      </p:sp>
      <p:sp>
        <p:nvSpPr>
          <p:cNvPr id="49158" name="Text Box 5"/>
          <p:cNvSpPr txBox="1">
            <a:spLocks noChangeArrowheads="1"/>
          </p:cNvSpPr>
          <p:nvPr/>
        </p:nvSpPr>
        <p:spPr bwMode="auto">
          <a:xfrm>
            <a:off x="4648200" y="1219200"/>
            <a:ext cx="365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Refreezing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Stabilizing a change intervention by balancing driving and restraining forces.</a:t>
            </a:r>
          </a:p>
        </p:txBody>
      </p:sp>
      <p:sp>
        <p:nvSpPr>
          <p:cNvPr id="49159" name="Text Box 6"/>
          <p:cNvSpPr txBox="1">
            <a:spLocks noChangeArrowheads="1"/>
          </p:cNvSpPr>
          <p:nvPr/>
        </p:nvSpPr>
        <p:spPr bwMode="auto">
          <a:xfrm>
            <a:off x="914400" y="3887788"/>
            <a:ext cx="3276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Driving Forces</a:t>
            </a:r>
            <a:br>
              <a:rPr lang="en-US" sz="2400"/>
            </a:br>
            <a:r>
              <a:rPr lang="en-US" sz="2000" b="0">
                <a:latin typeface="Tahoma" pitchFamily="34" charset="0"/>
              </a:rPr>
              <a:t>Forces that direct behavior away from the status quo.</a:t>
            </a:r>
          </a:p>
        </p:txBody>
      </p:sp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4648200" y="3886200"/>
            <a:ext cx="3657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Restraining Forces</a:t>
            </a:r>
            <a:br>
              <a:rPr lang="en-US" sz="2400" dirty="0"/>
            </a:br>
            <a:r>
              <a:rPr lang="en-US" sz="2000" b="0" dirty="0">
                <a:latin typeface="Tahoma" pitchFamily="34" charset="0"/>
              </a:rPr>
              <a:t>Forces that hinder movement from the existing equilibrium.</a:t>
            </a:r>
          </a:p>
        </p:txBody>
      </p:sp>
      <p:sp>
        <p:nvSpPr>
          <p:cNvPr id="49161" name="Rectangle 1"/>
          <p:cNvSpPr>
            <a:spLocks noChangeArrowheads="1"/>
          </p:cNvSpPr>
          <p:nvPr/>
        </p:nvSpPr>
        <p:spPr bwMode="auto">
          <a:xfrm>
            <a:off x="3048000" y="2667000"/>
            <a:ext cx="4572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00"/>
                </a:solidFill>
              </a:rPr>
              <a:t>Movement</a:t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000" b="0" dirty="0">
                <a:solidFill>
                  <a:srgbClr val="000000"/>
                </a:solidFill>
                <a:latin typeface="Tahoma" pitchFamily="34" charset="0"/>
              </a:rPr>
              <a:t>towards the new </a:t>
            </a:r>
            <a:r>
              <a:rPr lang="en-US" sz="2000" b="0" dirty="0" smtClean="0">
                <a:solidFill>
                  <a:srgbClr val="000000"/>
                </a:solidFill>
                <a:latin typeface="Tahoma" pitchFamily="34" charset="0"/>
              </a:rPr>
              <a:t>equilibrium</a:t>
            </a:r>
            <a:endParaRPr lang="en-US" sz="2000" b="0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09600" y="5181600"/>
            <a:ext cx="7467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A hotel in US attempted to consolidate operations from Seattle, and Los Angeles to San Francisco…..</a:t>
            </a:r>
            <a:endParaRPr lang="en-US" sz="2000" b="0" dirty="0">
              <a:latin typeface="Tahoma" pitchFamily="34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Lewin’s Three-Step Change Model</a:t>
            </a:r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rgbClr val="CC6600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–3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0181" name="Object 4"/>
          <p:cNvGraphicFramePr>
            <a:graphicFrameLocks noChangeAspect="1"/>
          </p:cNvGraphicFramePr>
          <p:nvPr/>
        </p:nvGraphicFramePr>
        <p:xfrm>
          <a:off x="457200" y="2895600"/>
          <a:ext cx="8234363" cy="1055688"/>
        </p:xfrm>
        <a:graphic>
          <a:graphicData uri="http://schemas.openxmlformats.org/presentationml/2006/ole">
            <p:oleObj spid="_x0000_s1026" name="Photo Editor Photo" r:id="rId4" imgW="8542857" imgH="1095528" progId="">
              <p:embed/>
            </p:oleObj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Unfreezing the Status Quo</a:t>
            </a:r>
          </a:p>
        </p:txBody>
      </p:sp>
      <p:graphicFrame>
        <p:nvGraphicFramePr>
          <p:cNvPr id="51204" name="Object 3"/>
          <p:cNvGraphicFramePr>
            <a:graphicFrameLocks noChangeAspect="1"/>
          </p:cNvGraphicFramePr>
          <p:nvPr/>
        </p:nvGraphicFramePr>
        <p:xfrm>
          <a:off x="1157288" y="1628775"/>
          <a:ext cx="6831012" cy="4467225"/>
        </p:xfrm>
        <a:graphic>
          <a:graphicData uri="http://schemas.openxmlformats.org/presentationml/2006/ole">
            <p:oleObj spid="_x0000_s2050" name="Photo Editor Photo" r:id="rId4" imgW="6830378" imgH="4466667" progId="">
              <p:embed/>
            </p:oleObj>
          </a:graphicData>
        </a:graphic>
      </p:graphicFrame>
      <p:sp>
        <p:nvSpPr>
          <p:cNvPr id="51205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–4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Kotter’s Eight-Step Plan for Implementing Change</a:t>
            </a:r>
          </a:p>
        </p:txBody>
      </p:sp>
      <p:sp>
        <p:nvSpPr>
          <p:cNvPr id="52228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–5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762000" y="1374775"/>
            <a:ext cx="76200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Establish a sense of urgency by creating a compelling reason for why change is needed.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Form a coalition with enough power to lead the change.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Create a new vision to direct the change and strategies for achieving the vision.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Communicate the vision throughout the organization.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Empower others to act on the vision by removing barriers to change and encouraging risk taking and creative problem solving.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Plan for, create, and reward short-term “wins” that move the organization toward the new vision.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Consolidate improvements, reassess changes, and make necessary adjustments in the new programs.</a:t>
            </a:r>
          </a:p>
          <a:p>
            <a:pPr marL="457200" indent="-457200">
              <a:spcBef>
                <a:spcPct val="20000"/>
              </a:spcBef>
              <a:buFontTx/>
              <a:buAutoNum type="arabicPeriod"/>
            </a:pPr>
            <a:r>
              <a:rPr lang="en-US" sz="1800"/>
              <a:t>Reinforce the changes by demonstrating the relationship between new behaviors and organizational success.</a:t>
            </a:r>
          </a:p>
        </p:txBody>
      </p:sp>
      <p:sp>
        <p:nvSpPr>
          <p:cNvPr id="52230" name="Rectangle 5"/>
          <p:cNvSpPr>
            <a:spLocks noChangeArrowheads="1"/>
          </p:cNvSpPr>
          <p:nvPr/>
        </p:nvSpPr>
        <p:spPr bwMode="auto">
          <a:xfrm>
            <a:off x="685800" y="6261100"/>
            <a:ext cx="5073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b="0" i="1"/>
              <a:t>Source: </a:t>
            </a:r>
            <a:r>
              <a:rPr lang="en-US" sz="900" b="0"/>
              <a:t>Based on J. P. Kotter, </a:t>
            </a:r>
            <a:r>
              <a:rPr lang="en-US" sz="900" b="0" i="1"/>
              <a:t>Leading Change </a:t>
            </a:r>
            <a:r>
              <a:rPr lang="en-US" sz="900" b="0"/>
              <a:t>(Boston: Harvard Business School Press, 1996).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Action Research</a:t>
            </a:r>
          </a:p>
        </p:txBody>
      </p:sp>
      <p:sp>
        <p:nvSpPr>
          <p:cNvPr id="448515" name="Text Box 3"/>
          <p:cNvSpPr txBox="1">
            <a:spLocks noChangeArrowheads="1"/>
          </p:cNvSpPr>
          <p:nvPr/>
        </p:nvSpPr>
        <p:spPr bwMode="blackWhite">
          <a:xfrm>
            <a:off x="1371600" y="3505200"/>
            <a:ext cx="2590800" cy="26670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457200" indent="-457200">
              <a:lnSpc>
                <a:spcPct val="80000"/>
              </a:lnSpc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Process Steps: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Diagnosis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Analysis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Feedback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Action</a:t>
            </a:r>
          </a:p>
          <a:p>
            <a:pPr marL="457200" indent="-457200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1800">
                <a:solidFill>
                  <a:schemeClr val="bg1"/>
                </a:solidFill>
              </a:rPr>
              <a:t>Evaluation</a:t>
            </a:r>
          </a:p>
        </p:txBody>
      </p:sp>
      <p:sp>
        <p:nvSpPr>
          <p:cNvPr id="448516" name="Text Box 4"/>
          <p:cNvSpPr txBox="1">
            <a:spLocks noChangeArrowheads="1"/>
          </p:cNvSpPr>
          <p:nvPr/>
        </p:nvSpPr>
        <p:spPr bwMode="blackWhite">
          <a:xfrm>
            <a:off x="4876800" y="3505200"/>
            <a:ext cx="35814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Action research benefits: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Problem-focused rather than solution-centered.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Heavy employee involvement reduces resistance to change.</a:t>
            </a:r>
          </a:p>
        </p:txBody>
      </p:sp>
      <p:sp>
        <p:nvSpPr>
          <p:cNvPr id="448517" name="Line 5"/>
          <p:cNvSpPr>
            <a:spLocks noChangeShapeType="1"/>
          </p:cNvSpPr>
          <p:nvPr/>
        </p:nvSpPr>
        <p:spPr bwMode="auto">
          <a:xfrm>
            <a:off x="914400" y="3200400"/>
            <a:ext cx="73152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3255" name="Text Box 6"/>
          <p:cNvSpPr txBox="1">
            <a:spLocks noChangeArrowheads="1"/>
          </p:cNvSpPr>
          <p:nvPr/>
        </p:nvSpPr>
        <p:spPr bwMode="auto">
          <a:xfrm>
            <a:off x="914400" y="1358900"/>
            <a:ext cx="7315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Action Research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change process based on systematic collection of data and then selection of a change action based on what the analyzed data indicates.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44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515" grpId="0" animBg="1" autoUpdateAnimBg="0"/>
      <p:bldP spid="448516" grpId="0" animBg="1" autoUpdateAnimBg="0"/>
      <p:bldP spid="4485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Organizational Development</a:t>
            </a:r>
          </a:p>
        </p:txBody>
      </p:sp>
      <p:sp>
        <p:nvSpPr>
          <p:cNvPr id="450563" name="Text Box 3"/>
          <p:cNvSpPr txBox="1">
            <a:spLocks noChangeArrowheads="1"/>
          </p:cNvSpPr>
          <p:nvPr/>
        </p:nvSpPr>
        <p:spPr bwMode="blackWhite">
          <a:xfrm>
            <a:off x="4572000" y="3352800"/>
            <a:ext cx="3200400" cy="304800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 anchorCtr="1"/>
          <a:lstStyle/>
          <a:p>
            <a:pPr marL="346075" indent="-346075">
              <a:lnSpc>
                <a:spcPct val="80000"/>
              </a:lnSpc>
              <a:spcBef>
                <a:spcPct val="50000"/>
              </a:spcBef>
            </a:pPr>
            <a:r>
              <a:rPr lang="en-US" sz="2400">
                <a:solidFill>
                  <a:srgbClr val="FFFFCC"/>
                </a:solidFill>
              </a:rPr>
              <a:t>OD Values: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Respect for people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Trust and support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Power equalization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Confrontation</a:t>
            </a:r>
          </a:p>
          <a:p>
            <a:pPr marL="346075" indent="-346075">
              <a:lnSpc>
                <a:spcPct val="80000"/>
              </a:lnSpc>
              <a:spcBef>
                <a:spcPct val="50000"/>
              </a:spcBef>
              <a:buFontTx/>
              <a:buAutoNum type="arabicPeriod"/>
            </a:pPr>
            <a:r>
              <a:rPr lang="en-US" sz="2000">
                <a:solidFill>
                  <a:schemeClr val="bg1"/>
                </a:solidFill>
              </a:rPr>
              <a:t>Participation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914400" y="1312863"/>
            <a:ext cx="75438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Organizational Development (OD)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collection of planned interventions, built on humanistic-democratic values, that seeks to improve organizational effectiveness and employee well-being.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63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</a:t>
            </a:r>
          </a:p>
        </p:txBody>
      </p:sp>
      <p:sp>
        <p:nvSpPr>
          <p:cNvPr id="55300" name="Text Box 3"/>
          <p:cNvSpPr txBox="1">
            <a:spLocks noChangeArrowheads="1"/>
          </p:cNvSpPr>
          <p:nvPr/>
        </p:nvSpPr>
        <p:spPr bwMode="auto">
          <a:xfrm>
            <a:off x="914400" y="1312863"/>
            <a:ext cx="495300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Sensitivity Training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Training groups (T-groups) that seek to change behavior through unstructured group interaction.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Provides increased awareness of others and self.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Increases empathy with others, improves listening skills, greater openness, and increased tolerance for others.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Leader acts only as a moderator to enhance interactive learning</a:t>
            </a:r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362200"/>
            <a:ext cx="3200400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pic>
        <p:nvPicPr>
          <p:cNvPr id="56324" name="Picture 3" descr="bd0716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406775"/>
            <a:ext cx="3052763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ext Box 4"/>
          <p:cNvSpPr txBox="1">
            <a:spLocks noChangeArrowheads="1"/>
          </p:cNvSpPr>
          <p:nvPr/>
        </p:nvSpPr>
        <p:spPr bwMode="auto">
          <a:xfrm>
            <a:off x="914400" y="1770063"/>
            <a:ext cx="70104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Survey Feedback Approach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use of questionnaires to identify discrepancies among member perceptions; discussion follows and remedies are suggested.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pic>
        <p:nvPicPr>
          <p:cNvPr id="57348" name="Picture 3" descr="pe0641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733800"/>
            <a:ext cx="3784600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 Box 4"/>
          <p:cNvSpPr txBox="1">
            <a:spLocks noChangeArrowheads="1"/>
          </p:cNvSpPr>
          <p:nvPr/>
        </p:nvSpPr>
        <p:spPr bwMode="auto">
          <a:xfrm>
            <a:off x="914400" y="1785938"/>
            <a:ext cx="75438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Process Consultation (PC)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consultant gives a client insights into what is going on around the client, within the client, and between the client and other people; identifies processes that need improvement.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sp>
        <p:nvSpPr>
          <p:cNvPr id="458755" name="Text Box 3"/>
          <p:cNvSpPr txBox="1">
            <a:spLocks noChangeArrowheads="1"/>
          </p:cNvSpPr>
          <p:nvPr/>
        </p:nvSpPr>
        <p:spPr bwMode="blackWhite">
          <a:xfrm>
            <a:off x="1371600" y="3581400"/>
            <a:ext cx="6324600" cy="25908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/>
          <a:p>
            <a:pPr marL="222250" indent="-222250">
              <a:spcBef>
                <a:spcPct val="50000"/>
              </a:spcBef>
            </a:pPr>
            <a:r>
              <a:rPr lang="en-US" sz="2000">
                <a:solidFill>
                  <a:srgbClr val="FFFFCC"/>
                </a:solidFill>
              </a:rPr>
              <a:t>Team Building Activities: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Goal and priority setting.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Developing interpersonal relations.</a:t>
            </a:r>
          </a:p>
          <a:p>
            <a:pPr marL="222250" indent="-222250">
              <a:spcBef>
                <a:spcPct val="50000"/>
              </a:spcBef>
              <a:buFontTx/>
              <a:buChar char="•"/>
            </a:pPr>
            <a:r>
              <a:rPr lang="en-US" sz="2000">
                <a:solidFill>
                  <a:schemeClr val="bg1"/>
                </a:solidFill>
              </a:rPr>
              <a:t>Role analysis to each member’s role and responsibilities.</a:t>
            </a: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914400" y="1770063"/>
            <a:ext cx="60198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Team Building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High interaction among team members to increase trust and openness.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8755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Organizational Development Techniques (cont’d)</a:t>
            </a:r>
          </a:p>
        </p:txBody>
      </p:sp>
      <p:sp>
        <p:nvSpPr>
          <p:cNvPr id="460803" name="Text Box 3"/>
          <p:cNvSpPr txBox="1">
            <a:spLocks noChangeArrowheads="1"/>
          </p:cNvSpPr>
          <p:nvPr/>
        </p:nvSpPr>
        <p:spPr bwMode="blackWhite">
          <a:xfrm>
            <a:off x="1066800" y="3505200"/>
            <a:ext cx="7239000" cy="26670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Intergroup Problem Solving: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Groups independently develop lists of perceptions.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Share and discuss lists.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Look for causes of misperceptions.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Work to develop integrative solutions.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914400" y="1752600"/>
            <a:ext cx="7315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Intergroup Development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OD efforts to change the attitudes, stereotypes, and perceptions that groups have of each other.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3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7244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How are changes in technology affecting the work lives of employees?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What can managers do to help their organizations become more innovative?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How do managers create organizations that continually learn and adapt?</a:t>
            </a:r>
          </a:p>
          <a:p>
            <a:pPr eaLnBrk="1" hangingPunct="1">
              <a:spcBef>
                <a:spcPct val="50000"/>
              </a:spcBef>
            </a:pPr>
            <a:r>
              <a:rPr lang="en-US" smtClean="0"/>
              <a:t>Is managing change culture-bound?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Technology in the Workplace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spcBef>
                <a:spcPct val="50000"/>
              </a:spcBef>
            </a:pPr>
            <a:r>
              <a:rPr lang="en-US" smtClean="0"/>
              <a:t>Continuous Improvement Processes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Good isn’t good enough.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Focus is on constantly reducing the variability in the organizational processes to produce more uniform products and services.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Lowers costs and raises quality.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Increases customer satisfaction.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Organizational impact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Additional stress on employees to constantly excel.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Requires constant change in organization.</a:t>
            </a:r>
          </a:p>
          <a:p>
            <a:pPr lvl="2" eaLnBrk="1" hangingPunct="1">
              <a:spcBef>
                <a:spcPct val="50000"/>
              </a:spcBef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Managers: Stimulating Innovation</a:t>
            </a:r>
          </a:p>
        </p:txBody>
      </p:sp>
      <p:sp>
        <p:nvSpPr>
          <p:cNvPr id="471043" name="Text Box 3"/>
          <p:cNvSpPr txBox="1">
            <a:spLocks noChangeArrowheads="1"/>
          </p:cNvSpPr>
          <p:nvPr/>
        </p:nvSpPr>
        <p:spPr bwMode="blackWhite">
          <a:xfrm>
            <a:off x="3886200" y="1828800"/>
            <a:ext cx="4343400" cy="40386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68325" indent="-231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Sources of Innovation: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Structural variables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Organic structures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Long-tenured management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Slack resources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Interunit communication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Organization’s culture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Human resources</a:t>
            </a:r>
          </a:p>
        </p:txBody>
      </p:sp>
      <p:sp>
        <p:nvSpPr>
          <p:cNvPr id="63493" name="Text Box 4"/>
          <p:cNvSpPr txBox="1">
            <a:spLocks noChangeArrowheads="1"/>
          </p:cNvSpPr>
          <p:nvPr/>
        </p:nvSpPr>
        <p:spPr bwMode="auto">
          <a:xfrm>
            <a:off x="914400" y="1754188"/>
            <a:ext cx="27432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Innovation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new idea applied to initiating or improving a product, process, or service.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Contemporary Change Issues for Today’s Managers: Stimulating Innovation (cont’d)</a:t>
            </a:r>
          </a:p>
        </p:txBody>
      </p:sp>
      <p:sp>
        <p:nvSpPr>
          <p:cNvPr id="64516" name="Text Box 3"/>
          <p:cNvSpPr txBox="1">
            <a:spLocks noChangeArrowheads="1"/>
          </p:cNvSpPr>
          <p:nvPr/>
        </p:nvSpPr>
        <p:spPr bwMode="auto">
          <a:xfrm>
            <a:off x="914400" y="1754188"/>
            <a:ext cx="73152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/>
              <a:t>Idea Champions</a:t>
            </a:r>
            <a:br>
              <a:rPr lang="en-US" sz="2400"/>
            </a:br>
            <a:endParaRPr lang="en-US" sz="2400"/>
          </a:p>
          <a:p>
            <a:r>
              <a:rPr lang="en-US" sz="2400" b="0"/>
              <a:t>Individuals who take an innovation and actively and enthusiastically promote the idea, build support, overcome resistance, and ensure that the idea is implemented. </a:t>
            </a:r>
          </a:p>
          <a:p>
            <a:endParaRPr lang="en-US" sz="2400" b="0"/>
          </a:p>
          <a:p>
            <a:r>
              <a:rPr lang="en-US" sz="2400" b="0"/>
              <a:t>Transformational leaders</a:t>
            </a:r>
          </a:p>
          <a:p>
            <a:r>
              <a:rPr lang="en-US" sz="2400" b="0"/>
              <a:t>Risk takers, confident, </a:t>
            </a:r>
          </a:p>
          <a:p>
            <a:r>
              <a:rPr lang="en-US" sz="2400" b="0"/>
              <a:t>persistent &amp; energetic</a:t>
            </a:r>
          </a:p>
        </p:txBody>
      </p:sp>
      <p:pic>
        <p:nvPicPr>
          <p:cNvPr id="64517" name="Picture 4" descr="BD20205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900488"/>
            <a:ext cx="4040188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5139" name="Text Box 3"/>
          <p:cNvSpPr txBox="1">
            <a:spLocks noChangeArrowheads="1"/>
          </p:cNvSpPr>
          <p:nvPr/>
        </p:nvSpPr>
        <p:spPr bwMode="blackWhite">
          <a:xfrm>
            <a:off x="4724400" y="1566863"/>
            <a:ext cx="3733800" cy="41148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346075" indent="-3460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Characteristics: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Holds a shared vision.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Discards old ways of thinking.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Views organization as system of relationships.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Communicates openly.</a:t>
            </a:r>
          </a:p>
          <a:p>
            <a:pPr>
              <a:spcBef>
                <a:spcPct val="50000"/>
              </a:spcBef>
              <a:buFontTx/>
              <a:buAutoNum type="arabicPeriod"/>
              <a:defRPr/>
            </a:pPr>
            <a:r>
              <a:rPr 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Works together to achieve shared vision.</a:t>
            </a:r>
          </a:p>
        </p:txBody>
      </p:sp>
      <p:sp>
        <p:nvSpPr>
          <p:cNvPr id="65541" name="Text Box 4"/>
          <p:cNvSpPr txBox="1">
            <a:spLocks noChangeArrowheads="1"/>
          </p:cNvSpPr>
          <p:nvPr/>
        </p:nvSpPr>
        <p:spPr bwMode="auto">
          <a:xfrm>
            <a:off x="914400" y="1371600"/>
            <a:ext cx="36576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Learning Organization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An organization that has developed the continuous capacity to adapt and change.</a:t>
            </a:r>
          </a:p>
        </p:txBody>
      </p:sp>
      <p:sp>
        <p:nvSpPr>
          <p:cNvPr id="65542" name="Rectangle 5"/>
          <p:cNvSpPr>
            <a:spLocks noChangeArrowheads="1"/>
          </p:cNvSpPr>
          <p:nvPr/>
        </p:nvSpPr>
        <p:spPr bwMode="auto">
          <a:xfrm>
            <a:off x="679450" y="6291263"/>
            <a:ext cx="43497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900" b="0" i="1"/>
              <a:t>Source: </a:t>
            </a:r>
            <a:r>
              <a:rPr lang="en-US" sz="900" b="0"/>
              <a:t>Based on P. M. Senge, </a:t>
            </a:r>
            <a:r>
              <a:rPr lang="en-US" sz="900" b="0" i="1"/>
              <a:t>The Fifth Discipline </a:t>
            </a:r>
            <a:r>
              <a:rPr lang="en-US" sz="900" b="0"/>
              <a:t>(New York: Doubleday, 1990).</a:t>
            </a:r>
          </a:p>
        </p:txBody>
      </p:sp>
      <p:sp>
        <p:nvSpPr>
          <p:cNvPr id="65543" name="Text Box 6"/>
          <p:cNvSpPr txBox="1">
            <a:spLocks noChangeArrowheads="1"/>
          </p:cNvSpPr>
          <p:nvPr/>
        </p:nvSpPr>
        <p:spPr bwMode="blackWhite">
          <a:xfrm>
            <a:off x="70104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E X H I B I T  19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–6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9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7187" name="Line 3"/>
          <p:cNvSpPr>
            <a:spLocks noChangeShapeType="1"/>
          </p:cNvSpPr>
          <p:nvPr/>
        </p:nvSpPr>
        <p:spPr bwMode="auto">
          <a:xfrm>
            <a:off x="914400" y="3657600"/>
            <a:ext cx="3657600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66565" name="Picture 4" descr="bd0496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438400"/>
            <a:ext cx="3276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914400" y="1693863"/>
            <a:ext cx="42672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Single-Loop Learning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Errors are corrected using past routines and present policies.</a:t>
            </a:r>
          </a:p>
        </p:txBody>
      </p:sp>
      <p:sp>
        <p:nvSpPr>
          <p:cNvPr id="66567" name="Text Box 6"/>
          <p:cNvSpPr txBox="1">
            <a:spLocks noChangeArrowheads="1"/>
          </p:cNvSpPr>
          <p:nvPr/>
        </p:nvSpPr>
        <p:spPr bwMode="auto">
          <a:xfrm>
            <a:off x="914400" y="3919538"/>
            <a:ext cx="40386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Double-Loop Learning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Errors are corrected by modifying the organization’s objectives, policies, and standard routines.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718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a Learning Organization</a:t>
            </a:r>
          </a:p>
        </p:txBody>
      </p:sp>
      <p:sp>
        <p:nvSpPr>
          <p:cNvPr id="479235" name="Text Box 3"/>
          <p:cNvSpPr txBox="1">
            <a:spLocks noChangeArrowheads="1"/>
          </p:cNvSpPr>
          <p:nvPr/>
        </p:nvSpPr>
        <p:spPr bwMode="blackWhite">
          <a:xfrm>
            <a:off x="1143000" y="1600200"/>
            <a:ext cx="6858000" cy="3733800"/>
          </a:xfrm>
          <a:prstGeom prst="rect">
            <a:avLst/>
          </a:prstGeom>
          <a:solidFill>
            <a:srgbClr val="8080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68325" indent="-2317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600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71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7432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72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Fundamental Problems in Traditional Organizations: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Fragmentation based on specialization.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Overemphasis on competition.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Reactiveness that misdirects attention to problem-solving rather than creation.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5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Managing a Learning Organization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895600" y="1828800"/>
            <a:ext cx="5257800" cy="4191000"/>
            <a:chOff x="1632" y="1152"/>
            <a:chExt cx="3312" cy="2640"/>
          </a:xfrm>
        </p:grpSpPr>
        <p:sp>
          <p:nvSpPr>
            <p:cNvPr id="481284" name="Rectangle 4"/>
            <p:cNvSpPr>
              <a:spLocks noChangeArrowheads="1"/>
            </p:cNvSpPr>
            <p:nvPr/>
          </p:nvSpPr>
          <p:spPr bwMode="blackWhite">
            <a:xfrm>
              <a:off x="1632" y="1152"/>
              <a:ext cx="1783" cy="658"/>
            </a:xfrm>
            <a:prstGeom prst="rect">
              <a:avLst/>
            </a:prstGeom>
            <a:solidFill>
              <a:schemeClr val="accent2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Establish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a strategy</a:t>
              </a:r>
            </a:p>
          </p:txBody>
        </p:sp>
        <p:sp>
          <p:nvSpPr>
            <p:cNvPr id="481285" name="Rectangle 5"/>
            <p:cNvSpPr>
              <a:spLocks noChangeArrowheads="1"/>
            </p:cNvSpPr>
            <p:nvPr/>
          </p:nvSpPr>
          <p:spPr bwMode="blackWhite">
            <a:xfrm>
              <a:off x="3203" y="2161"/>
              <a:ext cx="1741" cy="658"/>
            </a:xfrm>
            <a:prstGeom prst="rect">
              <a:avLst/>
            </a:prstGeom>
            <a:solidFill>
              <a:srgbClr val="8080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Redesign the 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organization’s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structure</a:t>
              </a:r>
            </a:p>
          </p:txBody>
        </p:sp>
        <p:sp>
          <p:nvSpPr>
            <p:cNvPr id="481286" name="Rectangle 6"/>
            <p:cNvSpPr>
              <a:spLocks noChangeArrowheads="1"/>
            </p:cNvSpPr>
            <p:nvPr/>
          </p:nvSpPr>
          <p:spPr bwMode="blackWhite">
            <a:xfrm>
              <a:off x="1632" y="3204"/>
              <a:ext cx="1783" cy="588"/>
            </a:xfrm>
            <a:prstGeom prst="rect">
              <a:avLst/>
            </a:prstGeom>
            <a:solidFill>
              <a:srgbClr val="663300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Reshape the </a:t>
              </a:r>
              <a:b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</a:br>
              <a:r>
                <a:rPr lang="en-US" sz="2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organization’s culture</a:t>
              </a:r>
            </a:p>
          </p:txBody>
        </p:sp>
      </p:grpSp>
      <p:graphicFrame>
        <p:nvGraphicFramePr>
          <p:cNvPr id="481287" name="Object 7"/>
          <p:cNvGraphicFramePr>
            <a:graphicFrameLocks noChangeAspect="1"/>
          </p:cNvGraphicFramePr>
          <p:nvPr/>
        </p:nvGraphicFramePr>
        <p:xfrm>
          <a:off x="2057400" y="2855913"/>
          <a:ext cx="3411538" cy="2333625"/>
        </p:xfrm>
        <a:graphic>
          <a:graphicData uri="http://schemas.openxmlformats.org/presentationml/2006/ole">
            <p:oleObj spid="_x0000_s3074" name="Clip" r:id="rId4" imgW="6773863" imgH="4129088" progId="">
              <p:embed/>
            </p:oleObj>
          </a:graphicData>
        </a:graphic>
      </p:graphicFrame>
      <p:sp>
        <p:nvSpPr>
          <p:cNvPr id="481288" name="Text Box 8"/>
          <p:cNvSpPr txBox="1">
            <a:spLocks noChangeArrowheads="1"/>
          </p:cNvSpPr>
          <p:nvPr/>
        </p:nvSpPr>
        <p:spPr bwMode="blackWhite">
          <a:xfrm>
            <a:off x="914400" y="3505200"/>
            <a:ext cx="2157413" cy="1044575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Managing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8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88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371600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Managing Resistance to Change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997825" cy="48006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DBCBC7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8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Resistance to change –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Single greatest threat to successful strategy implementation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Change raises anxiety over fear of: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Economic loss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Inconvenience</a:t>
            </a:r>
          </a:p>
          <a:p>
            <a:pPr lvl="1" eaLnBrk="1" hangingPunct="1"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Uncertainty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0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0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0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90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90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90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49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Change Strategies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4343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DBCBC7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8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Force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Giving and fulfilling orders, low commitment and morale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Educative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Greater commitment but slow implementation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defRPr/>
            </a:pP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Rational or Self-Interest Change Strategy</a:t>
            </a:r>
          </a:p>
          <a:p>
            <a:pPr lvl="1" eaLnBrk="1" hangingPunct="1">
              <a:defRPr/>
            </a:pPr>
            <a:r>
              <a:rPr lang="nl-NL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Attempts to convince that change is to self interest of employee – seldom so</a:t>
            </a:r>
            <a:endParaRPr lang="en-US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US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2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2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2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2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92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92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254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Production/Operations Concerns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997825" cy="4419600"/>
          </a:xfrm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Production processes typically constitute more than 70% of firm’s total assets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mtClean="0"/>
              <a:t>Decisions on: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Plant size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Inventory/inventory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Quality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Cost control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</a:rPr>
              <a:t>Technological innovation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9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4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94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4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595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solidFill>
                  <a:schemeClr val="tx1"/>
                </a:solidFill>
              </a:rPr>
              <a:t>Production/Operations Adjustments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Hospital</a:t>
            </a:r>
          </a:p>
          <a:p>
            <a:pPr lvl="1" eaLnBrk="1" hangingPunct="1"/>
            <a:r>
              <a:rPr lang="nl-NL" smtClean="0"/>
              <a:t>Adding a cancer center (product development)</a:t>
            </a:r>
          </a:p>
          <a:p>
            <a:pPr lvl="2" eaLnBrk="1" hangingPunct="1"/>
            <a:r>
              <a:rPr lang="nl-NL" smtClean="0"/>
              <a:t>Purchase specialized equipment</a:t>
            </a:r>
          </a:p>
          <a:p>
            <a:pPr eaLnBrk="1" hangingPunct="1"/>
            <a:r>
              <a:rPr lang="nl-NL" smtClean="0"/>
              <a:t>Bank</a:t>
            </a:r>
          </a:p>
          <a:p>
            <a:pPr lvl="1" eaLnBrk="1" hangingPunct="1"/>
            <a:r>
              <a:rPr lang="nl-NL" smtClean="0"/>
              <a:t>Adding 10 new branches (market development)</a:t>
            </a:r>
          </a:p>
          <a:p>
            <a:pPr lvl="2" eaLnBrk="1" hangingPunct="1"/>
            <a:r>
              <a:rPr lang="nl-NL" smtClean="0"/>
              <a:t>Perform site location analysis</a:t>
            </a:r>
          </a:p>
          <a:p>
            <a:pPr lvl="2" eaLnBrk="1" hangingPunct="1"/>
            <a:endParaRPr lang="nl-NL" smtClean="0"/>
          </a:p>
          <a:p>
            <a:pPr lvl="2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  <a:effectLst/>
        </p:spPr>
        <p:txBody>
          <a:bodyPr lIns="92075" tIns="46038" rIns="92075" bIns="46038"/>
          <a:lstStyle/>
          <a:p>
            <a:pPr eaLnBrk="1" hangingPunct="1"/>
            <a:r>
              <a:rPr lang="en-US" smtClean="0">
                <a:solidFill>
                  <a:schemeClr val="tx1"/>
                </a:solidFill>
              </a:rPr>
              <a:t>Human Resource Concerns</a:t>
            </a:r>
          </a:p>
        </p:txBody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97825" cy="4191000"/>
          </a:xfrm>
        </p:spPr>
        <p:txBody>
          <a:bodyPr lIns="92075" tIns="46038" rIns="92075" bIns="46038"/>
          <a:lstStyle/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Strategic HR : Attitudes linking HR and performance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Strength of HR system and organziational climate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Horizontal and vertical Alignment of HR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nl-NL" sz="2000" smtClean="0"/>
              <a:t>Context </a:t>
            </a:r>
            <a:endParaRPr lang="en-US" sz="200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Assessing staffing needs and costs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Develop performance incentives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Child-care policies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000" smtClean="0"/>
              <a:t>Work-life balance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US" sz="1800" smtClean="0"/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7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7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7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7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7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97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76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6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Marketing Concerns</a:t>
            </a:r>
            <a:endParaRPr lang="en-US" smtClean="0"/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z="2000" smtClean="0"/>
              <a:t>Internet marketing may be more effective</a:t>
            </a:r>
          </a:p>
          <a:p>
            <a:pPr lvl="1" eaLnBrk="1" hangingPunct="1"/>
            <a:r>
              <a:rPr lang="nl-NL" sz="2000" smtClean="0"/>
              <a:t>Market segments easy to identify</a:t>
            </a:r>
          </a:p>
          <a:p>
            <a:pPr lvl="1" eaLnBrk="1" hangingPunct="1"/>
            <a:r>
              <a:rPr lang="nl-NL" sz="2000" smtClean="0"/>
              <a:t>More time spent on net</a:t>
            </a:r>
          </a:p>
          <a:p>
            <a:pPr eaLnBrk="1" hangingPunct="1"/>
            <a:r>
              <a:rPr lang="nl-NL" sz="2000" smtClean="0"/>
              <a:t>Effective strategy implementation may come from</a:t>
            </a:r>
          </a:p>
          <a:p>
            <a:pPr lvl="1" eaLnBrk="1" hangingPunct="1"/>
            <a:r>
              <a:rPr lang="nl-NL" sz="2000" smtClean="0"/>
              <a:t>Instant messaging and chatting with customers</a:t>
            </a:r>
          </a:p>
          <a:p>
            <a:pPr lvl="1" eaLnBrk="1" hangingPunct="1"/>
            <a:r>
              <a:rPr lang="nl-NL" sz="2000" smtClean="0"/>
              <a:t>Social interaction – rapport</a:t>
            </a:r>
          </a:p>
          <a:p>
            <a:pPr lvl="1" eaLnBrk="1" hangingPunct="1"/>
            <a:r>
              <a:rPr lang="nl-NL" sz="2000" smtClean="0"/>
              <a:t>Instead of “sell” focus on “attract”</a:t>
            </a:r>
          </a:p>
          <a:p>
            <a:pPr lvl="1" eaLnBrk="1" hangingPunct="1"/>
            <a:r>
              <a:rPr lang="nl-NL" sz="2000" smtClean="0"/>
              <a:t>Consumer shift from “want’to need</a:t>
            </a:r>
          </a:p>
          <a:p>
            <a:pPr lvl="1" eaLnBrk="1" hangingPunct="1"/>
            <a:endParaRPr lang="en-US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Finance/Accounting Concerns</a:t>
            </a:r>
            <a:endParaRPr lang="en-US" smtClean="0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Debt/Equity Ratio</a:t>
            </a:r>
          </a:p>
          <a:p>
            <a:pPr lvl="1" eaLnBrk="1" hangingPunct="1"/>
            <a:r>
              <a:rPr lang="nl-NL" smtClean="0"/>
              <a:t>Short term or long term debt</a:t>
            </a:r>
          </a:p>
          <a:p>
            <a:pPr eaLnBrk="1" hangingPunct="1"/>
            <a:r>
              <a:rPr lang="nl-NL" smtClean="0"/>
              <a:t>To lease or buy fixed assets</a:t>
            </a:r>
          </a:p>
          <a:p>
            <a:pPr eaLnBrk="1" hangingPunct="1"/>
            <a:r>
              <a:rPr lang="nl-NL" smtClean="0"/>
              <a:t>Accounts receivables and payables</a:t>
            </a:r>
          </a:p>
          <a:p>
            <a:pPr eaLnBrk="1" hangingPunct="1"/>
            <a:r>
              <a:rPr lang="nl-NL" smtClean="0"/>
              <a:t>Discount on accounts </a:t>
            </a:r>
          </a:p>
          <a:p>
            <a:pPr eaLnBrk="1" hangingPunct="1"/>
            <a:r>
              <a:rPr lang="nl-NL" smtClean="0"/>
              <a:t>Cash on hand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R &amp; D Concerns</a:t>
            </a:r>
            <a:endParaRPr lang="en-US" smtClean="0"/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Emphasize product or process improvements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Use university researchers or private sector researchers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Amount of money on R &amp; D</a:t>
            </a:r>
          </a:p>
          <a:p>
            <a:pPr marL="0" indent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Perform R &amp; D within or outsource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Low technical progress and low to moderate market growth – in house R &amp; 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High technical growth, market slow, R&amp;D may be risky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Low technical growth, high market growth, outsource – building in house may take time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High on both aspects – acquire well estabished firm on R&amp; D in the indusrty</a:t>
            </a:r>
          </a:p>
          <a:p>
            <a:pPr marL="457200" lvl="1" indent="0" eaLnBrk="1" hangingPunct="1">
              <a:lnSpc>
                <a:spcPct val="80000"/>
              </a:lnSpc>
              <a:buFontTx/>
              <a:buNone/>
              <a:defRPr/>
            </a:pPr>
            <a:endParaRPr lang="nl-NL" sz="18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nl-NL" sz="1800" dirty="0" smtClean="0"/>
              <a:t>Be leaders or followers in R &amp; 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nl-NL" sz="1800" dirty="0" smtClean="0"/>
              <a:t>First mover or imitator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nl-NL" sz="1500" dirty="0" smtClean="0"/>
          </a:p>
          <a:p>
            <a:pPr lvl="1" eaLnBrk="1" hangingPunct="1">
              <a:lnSpc>
                <a:spcPct val="80000"/>
              </a:lnSpc>
              <a:defRPr/>
            </a:pPr>
            <a:endParaRPr lang="en-US" sz="15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smtClean="0"/>
              <a:t>MIS Concerns</a:t>
            </a:r>
            <a:endParaRPr lang="en-US" smtClean="0"/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l-NL" smtClean="0"/>
              <a:t>Effective MIS for change implementation</a:t>
            </a:r>
          </a:p>
          <a:p>
            <a:pPr lvl="1" eaLnBrk="1" hangingPunct="1"/>
            <a:r>
              <a:rPr lang="nl-NL" smtClean="0"/>
              <a:t>Information collection, storage and retreival</a:t>
            </a:r>
          </a:p>
          <a:p>
            <a:pPr lvl="1" eaLnBrk="1" hangingPunct="1"/>
            <a:r>
              <a:rPr lang="nl-NL" smtClean="0"/>
              <a:t>Reduce costs by quick processing of information</a:t>
            </a:r>
          </a:p>
          <a:p>
            <a:pPr lvl="1" eaLnBrk="1" hangingPunct="1"/>
            <a:r>
              <a:rPr lang="nl-NL" smtClean="0"/>
              <a:t>Direct cmmunication with value network </a:t>
            </a: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endParaRPr lang="en-US" sz="4400" b="1" dirty="0" smtClean="0"/>
          </a:p>
          <a:p>
            <a:pPr algn="ctr">
              <a:buNone/>
            </a:pPr>
            <a:r>
              <a:rPr lang="en-US" sz="4400" b="1" dirty="0" smtClean="0"/>
              <a:t>Thank You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10349</TotalTime>
  <Words>1699</Words>
  <Application>Microsoft Office PowerPoint</Application>
  <PresentationFormat>On-screen Show (4:3)</PresentationFormat>
  <Paragraphs>312</Paragraphs>
  <Slides>35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Office Theme</vt:lpstr>
      <vt:lpstr>Photo Editor Photo</vt:lpstr>
      <vt:lpstr>Clip</vt:lpstr>
      <vt:lpstr>Organizational Behavior</vt:lpstr>
      <vt:lpstr>Recap Lecture 10</vt:lpstr>
      <vt:lpstr>Organizational Change Management</vt:lpstr>
      <vt:lpstr>Learning Goals</vt:lpstr>
      <vt:lpstr>Overcoming Resistance to Change</vt:lpstr>
      <vt:lpstr>The Politics of Change</vt:lpstr>
      <vt:lpstr>Lewin’s Three-Step Change Model</vt:lpstr>
      <vt:lpstr>Lewin’s Three-Step Change Model</vt:lpstr>
      <vt:lpstr>Unfreezing the Status Quo</vt:lpstr>
      <vt:lpstr>Kotter’s Eight-Step Plan for Implementing Change</vt:lpstr>
      <vt:lpstr>Action Research</vt:lpstr>
      <vt:lpstr>Organizational Development</vt:lpstr>
      <vt:lpstr>Organizational Development Techniques</vt:lpstr>
      <vt:lpstr>Organizational Development Techniques (cont’d)</vt:lpstr>
      <vt:lpstr>Organizational Development Techniques (cont’d)</vt:lpstr>
      <vt:lpstr>Organizational Development Techniques (cont’d)</vt:lpstr>
      <vt:lpstr>Organizational Development Techniques (cont’d)</vt:lpstr>
      <vt:lpstr>Contemporary Change Issues For Today’s Managers</vt:lpstr>
      <vt:lpstr>Technology in the Workplace</vt:lpstr>
      <vt:lpstr>Contemporary Change Issues for Today’s Managers: Stimulating Innovation</vt:lpstr>
      <vt:lpstr>Contemporary Change Issues for Today’s Managers: Stimulating Innovation (cont’d)</vt:lpstr>
      <vt:lpstr>Creating a Learning Organization</vt:lpstr>
      <vt:lpstr>Creating a Learning Organization</vt:lpstr>
      <vt:lpstr>Creating a Learning Organization</vt:lpstr>
      <vt:lpstr>Managing a Learning Organization</vt:lpstr>
      <vt:lpstr>Managing Resistance to Change</vt:lpstr>
      <vt:lpstr>Change Strategies</vt:lpstr>
      <vt:lpstr>Production/Operations Concerns</vt:lpstr>
      <vt:lpstr>Production/Operations Adjustments</vt:lpstr>
      <vt:lpstr>Human Resource Concerns</vt:lpstr>
      <vt:lpstr>Marketing Concerns</vt:lpstr>
      <vt:lpstr>Finance/Accounting Concerns</vt:lpstr>
      <vt:lpstr>R &amp; D Concerns</vt:lpstr>
      <vt:lpstr>MIS Concerns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`syad m irfan</dc:creator>
  <cp:lastModifiedBy>NTS</cp:lastModifiedBy>
  <cp:revision>19</cp:revision>
  <dcterms:created xsi:type="dcterms:W3CDTF">2013-01-14T14:12:17Z</dcterms:created>
  <dcterms:modified xsi:type="dcterms:W3CDTF">2014-05-19T07:26:06Z</dcterms:modified>
</cp:coreProperties>
</file>