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theme/themeOverride1.xml" ContentType="application/vnd.openxmlformats-officedocument.themeOverride+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theme/themeOverride4.xml" ContentType="application/vnd.openxmlformats-officedocument.themeOverrid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heme/themeOverride2.xml" ContentType="application/vnd.openxmlformats-officedocument.themeOverride+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heme/themeOverride3.xml" ContentType="application/vnd.openxmlformats-officedocument.themeOverride+xm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1" r:id="rId1"/>
    <p:sldMasterId id="2147483718" r:id="rId2"/>
  </p:sldMasterIdLst>
  <p:notesMasterIdLst>
    <p:notesMasterId r:id="rId52"/>
  </p:notesMasterIdLst>
  <p:handoutMasterIdLst>
    <p:handoutMasterId r:id="rId53"/>
  </p:handoutMasterIdLst>
  <p:sldIdLst>
    <p:sldId id="362" r:id="rId3"/>
    <p:sldId id="276" r:id="rId4"/>
    <p:sldId id="257" r:id="rId5"/>
    <p:sldId id="258" r:id="rId6"/>
    <p:sldId id="259" r:id="rId7"/>
    <p:sldId id="273" r:id="rId8"/>
    <p:sldId id="260" r:id="rId9"/>
    <p:sldId id="264" r:id="rId10"/>
    <p:sldId id="261" r:id="rId11"/>
    <p:sldId id="262" r:id="rId12"/>
    <p:sldId id="263" r:id="rId13"/>
    <p:sldId id="274" r:id="rId14"/>
    <p:sldId id="266" r:id="rId15"/>
    <p:sldId id="275" r:id="rId16"/>
    <p:sldId id="267" r:id="rId17"/>
    <p:sldId id="268" r:id="rId18"/>
    <p:sldId id="269" r:id="rId19"/>
    <p:sldId id="270" r:id="rId20"/>
    <p:sldId id="271" r:id="rId21"/>
    <p:sldId id="272"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61" r:id="rId51"/>
  </p:sldIdLst>
  <p:sldSz cx="9144000" cy="6858000" type="screen4x3"/>
  <p:notesSz cx="6858000" cy="9144000"/>
  <p:embeddedFontLst>
    <p:embeddedFont>
      <p:font typeface="Calibri" pitchFamily="34" charset="0"/>
      <p:regular r:id="rId54"/>
      <p:bold r:id="rId55"/>
      <p:italic r:id="rId56"/>
      <p:boldItalic r:id="rId57"/>
    </p:embeddedFont>
    <p:embeddedFont>
      <p:font typeface="Wingdings 2" pitchFamily="18" charset="2"/>
      <p:regular r:id="rId58"/>
    </p:embeddedFont>
    <p:embeddedFont>
      <p:font typeface="Constantia" pitchFamily="18" charset="0"/>
      <p:regular r:id="rId59"/>
      <p:bold r:id="rId60"/>
      <p:italic r:id="rId61"/>
      <p:boldItalic r:id="rId62"/>
    </p:embeddedFont>
    <p:embeddedFont>
      <p:font typeface="Comic Sans MS" pitchFamily="66" charset="0"/>
      <p:regular r:id="rId63"/>
      <p:bold r:id="rId64"/>
    </p:embeddedFont>
  </p:embeddedFontLst>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3878" autoAdjust="0"/>
  </p:normalViewPr>
  <p:slideViewPr>
    <p:cSldViewPr>
      <p:cViewPr varScale="1">
        <p:scale>
          <a:sx n="61" d="100"/>
          <a:sy n="61" d="100"/>
        </p:scale>
        <p:origin x="-98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font" Target="fonts/font2.fntdata"/><Relationship Id="rId63" Type="http://schemas.openxmlformats.org/officeDocument/2006/relationships/font" Target="fonts/font10.fntdata"/><Relationship Id="rId68"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handoutMaster" Target="handoutMasters/handoutMaster1.xml"/><Relationship Id="rId58" Type="http://schemas.openxmlformats.org/officeDocument/2006/relationships/font" Target="fonts/font5.fntdata"/><Relationship Id="rId66"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4.fntdata"/><Relationship Id="rId61" Type="http://schemas.openxmlformats.org/officeDocument/2006/relationships/font" Target="fonts/font8.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60" Type="http://schemas.openxmlformats.org/officeDocument/2006/relationships/font" Target="fonts/font7.fntdata"/><Relationship Id="rId65"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3.fntdata"/><Relationship Id="rId64" Type="http://schemas.openxmlformats.org/officeDocument/2006/relationships/font" Target="fonts/font11.fntdata"/><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6.fntdata"/><Relationship Id="rId6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1.fntdata"/><Relationship Id="rId62" Type="http://schemas.openxmlformats.org/officeDocument/2006/relationships/font" Target="fonts/font9.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78E6D4-1894-4CA9-91EC-512C70A2B3CB}" type="datetimeFigureOut">
              <a:rPr lang="en-US" smtClean="0"/>
              <a:pPr/>
              <a:t>11/13/2013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6E99A14-FBEA-42B5-9CE7-71ED9BF6E442}" type="slidenum">
              <a:rPr lang="en-US" smtClean="0"/>
              <a:pPr/>
              <a:t>‹#›</a:t>
            </a:fld>
            <a:endParaRPr lang="en-US"/>
          </a:p>
        </p:txBody>
      </p:sp>
    </p:spTree>
    <p:extLst>
      <p:ext uri="{BB962C8B-B14F-4D97-AF65-F5344CB8AC3E}">
        <p14:creationId xmlns="" xmlns:p14="http://schemas.microsoft.com/office/powerpoint/2010/main" val="268079271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F249A864-A731-4284-9D23-3A6C53CBF7CB}" type="datetimeFigureOut">
              <a:rPr lang="en-US"/>
              <a:pPr>
                <a:defRPr/>
              </a:pPr>
              <a:t>11/13/2013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11ADF8FD-2B07-49F3-8380-3417A2D383E8}" type="slidenum">
              <a:rPr lang="en-US"/>
              <a:pPr/>
              <a:t>‹#›</a:t>
            </a:fld>
            <a:endParaRPr lang="en-US"/>
          </a:p>
        </p:txBody>
      </p:sp>
    </p:spTree>
    <p:extLst>
      <p:ext uri="{BB962C8B-B14F-4D97-AF65-F5344CB8AC3E}">
        <p14:creationId xmlns="" xmlns:p14="http://schemas.microsoft.com/office/powerpoint/2010/main" val="408237944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3796"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887B277-3779-48AC-A076-8331054CBB9B}" type="slidenum">
              <a:rPr lang="en-US">
                <a:solidFill>
                  <a:srgbClr val="000000"/>
                </a:solidFill>
                <a:latin typeface="Arial" panose="020B0604020202020204" pitchFamily="34" charset="0"/>
              </a:rPr>
              <a:pPr>
                <a:spcBef>
                  <a:spcPct val="0"/>
                </a:spcBef>
              </a:pPr>
              <a:t>1</a:t>
            </a:fld>
            <a:endParaRPr lang="en-US">
              <a:solidFill>
                <a:srgbClr val="000000"/>
              </a:solidFill>
              <a:latin typeface="Arial" panose="020B0604020202020204" pitchFamily="34" charset="0"/>
            </a:endParaRPr>
          </a:p>
        </p:txBody>
      </p:sp>
    </p:spTree>
    <p:extLst>
      <p:ext uri="{BB962C8B-B14F-4D97-AF65-F5344CB8AC3E}">
        <p14:creationId xmlns="" xmlns:p14="http://schemas.microsoft.com/office/powerpoint/2010/main" val="2049044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 xmlns:p14="http://schemas.microsoft.com/office/powerpoint/2010/main" val="1874818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6628"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1FBA9E6-96E5-4458-95DF-18B64B53CD9A}" type="slidenum">
              <a:rPr lang="en-US"/>
              <a:pPr eaLnBrk="1" hangingPunct="1"/>
              <a:t>3</a:t>
            </a:fld>
            <a:endParaRPr lang="en-US"/>
          </a:p>
        </p:txBody>
      </p:sp>
    </p:spTree>
    <p:extLst>
      <p:ext uri="{BB962C8B-B14F-4D97-AF65-F5344CB8AC3E}">
        <p14:creationId xmlns="" xmlns:p14="http://schemas.microsoft.com/office/powerpoint/2010/main" val="1532969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7652"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286CD30-F9A3-4222-96D6-05243E9FE864}" type="slidenum">
              <a:rPr lang="en-US"/>
              <a:pPr eaLnBrk="1" hangingPunct="1"/>
              <a:t>4</a:t>
            </a:fld>
            <a:endParaRPr lang="en-US"/>
          </a:p>
        </p:txBody>
      </p:sp>
    </p:spTree>
    <p:extLst>
      <p:ext uri="{BB962C8B-B14F-4D97-AF65-F5344CB8AC3E}">
        <p14:creationId xmlns="" xmlns:p14="http://schemas.microsoft.com/office/powerpoint/2010/main" val="1434442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8676"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E1886B6-E4AB-4EF9-8DF4-81FF55DB16E0}" type="slidenum">
              <a:rPr lang="en-US"/>
              <a:pPr eaLnBrk="1" hangingPunct="1"/>
              <a:t>5</a:t>
            </a:fld>
            <a:endParaRPr lang="en-US"/>
          </a:p>
        </p:txBody>
      </p:sp>
    </p:spTree>
    <p:extLst>
      <p:ext uri="{BB962C8B-B14F-4D97-AF65-F5344CB8AC3E}">
        <p14:creationId xmlns="" xmlns:p14="http://schemas.microsoft.com/office/powerpoint/2010/main" val="3250802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29700"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679B8DF-3B26-4970-A1FC-116FDE7AFC13}" type="slidenum">
              <a:rPr lang="en-US"/>
              <a:pPr eaLnBrk="1" hangingPunct="1"/>
              <a:t>6</a:t>
            </a:fld>
            <a:endParaRPr lang="en-US"/>
          </a:p>
        </p:txBody>
      </p:sp>
    </p:spTree>
    <p:extLst>
      <p:ext uri="{BB962C8B-B14F-4D97-AF65-F5344CB8AC3E}">
        <p14:creationId xmlns="" xmlns:p14="http://schemas.microsoft.com/office/powerpoint/2010/main" val="12776457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0724"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5766189-250D-4FA2-BE05-499CE7200CB5}" type="slidenum">
              <a:rPr lang="en-US"/>
              <a:pPr eaLnBrk="1" hangingPunct="1"/>
              <a:t>7</a:t>
            </a:fld>
            <a:endParaRPr lang="en-US"/>
          </a:p>
        </p:txBody>
      </p:sp>
    </p:spTree>
    <p:extLst>
      <p:ext uri="{BB962C8B-B14F-4D97-AF65-F5344CB8AC3E}">
        <p14:creationId xmlns="" xmlns:p14="http://schemas.microsoft.com/office/powerpoint/2010/main" val="2519598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1748"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3591B7D-A255-4DA9-A0AD-291FBB4CB6D9}" type="slidenum">
              <a:rPr lang="en-US"/>
              <a:pPr eaLnBrk="1" hangingPunct="1"/>
              <a:t>8</a:t>
            </a:fld>
            <a:endParaRPr lang="en-US"/>
          </a:p>
        </p:txBody>
      </p:sp>
    </p:spTree>
    <p:extLst>
      <p:ext uri="{BB962C8B-B14F-4D97-AF65-F5344CB8AC3E}">
        <p14:creationId xmlns="" xmlns:p14="http://schemas.microsoft.com/office/powerpoint/2010/main" val="24787015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2772"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826BE6D-0BD4-4020-8F50-6CB41263BC47}" type="slidenum">
              <a:rPr lang="en-US"/>
              <a:pPr eaLnBrk="1" hangingPunct="1"/>
              <a:t>9</a:t>
            </a:fld>
            <a:endParaRPr lang="en-US"/>
          </a:p>
        </p:txBody>
      </p:sp>
    </p:spTree>
    <p:extLst>
      <p:ext uri="{BB962C8B-B14F-4D97-AF65-F5344CB8AC3E}">
        <p14:creationId xmlns="" xmlns:p14="http://schemas.microsoft.com/office/powerpoint/2010/main" val="2886730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3796"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C0B9C8F-65A0-4BB6-AE3F-4CB7A6374FA6}" type="slidenum">
              <a:rPr lang="en-US"/>
              <a:pPr eaLnBrk="1" hangingPunct="1"/>
              <a:t>10</a:t>
            </a:fld>
            <a:endParaRPr lang="en-US"/>
          </a:p>
        </p:txBody>
      </p:sp>
    </p:spTree>
    <p:extLst>
      <p:ext uri="{BB962C8B-B14F-4D97-AF65-F5344CB8AC3E}">
        <p14:creationId xmlns="" xmlns:p14="http://schemas.microsoft.com/office/powerpoint/2010/main" val="38094375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0E8582B-E1A7-4549-A0D0-DBEFEEE06571}" type="slidenum">
              <a:rPr lang="en-US"/>
              <a:pPr eaLnBrk="1" hangingPunct="1"/>
              <a:t>11</a:t>
            </a:fld>
            <a:endParaRPr lang="en-US"/>
          </a:p>
        </p:txBody>
      </p:sp>
    </p:spTree>
    <p:extLst>
      <p:ext uri="{BB962C8B-B14F-4D97-AF65-F5344CB8AC3E}">
        <p14:creationId xmlns="" xmlns:p14="http://schemas.microsoft.com/office/powerpoint/2010/main" val="14636335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35844"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D8FFE01-7B1A-4B2D-B494-1D594418E98B}" type="slidenum">
              <a:rPr lang="en-US"/>
              <a:pPr eaLnBrk="1" hangingPunct="1"/>
              <a:t>12</a:t>
            </a:fld>
            <a:endParaRPr lang="en-US"/>
          </a:p>
        </p:txBody>
      </p:sp>
    </p:spTree>
    <p:extLst>
      <p:ext uri="{BB962C8B-B14F-4D97-AF65-F5344CB8AC3E}">
        <p14:creationId xmlns="" xmlns:p14="http://schemas.microsoft.com/office/powerpoint/2010/main" val="10667162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6868"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7FF1531-CE1B-4CC7-810C-F6D749275470}" type="slidenum">
              <a:rPr lang="en-US"/>
              <a:pPr eaLnBrk="1" hangingPunct="1"/>
              <a:t>13</a:t>
            </a:fld>
            <a:endParaRPr lang="en-US"/>
          </a:p>
        </p:txBody>
      </p:sp>
    </p:spTree>
    <p:extLst>
      <p:ext uri="{BB962C8B-B14F-4D97-AF65-F5344CB8AC3E}">
        <p14:creationId xmlns="" xmlns:p14="http://schemas.microsoft.com/office/powerpoint/2010/main" val="3578695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37892"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32E859F-2CB3-4215-A4A9-9B6AFC4EFC60}" type="slidenum">
              <a:rPr lang="en-US"/>
              <a:pPr eaLnBrk="1" hangingPunct="1"/>
              <a:t>14</a:t>
            </a:fld>
            <a:endParaRPr lang="en-US"/>
          </a:p>
        </p:txBody>
      </p:sp>
    </p:spTree>
    <p:extLst>
      <p:ext uri="{BB962C8B-B14F-4D97-AF65-F5344CB8AC3E}">
        <p14:creationId xmlns="" xmlns:p14="http://schemas.microsoft.com/office/powerpoint/2010/main" val="5101317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8916"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3D7E195-D54B-4A80-86EC-F855EF1D15F8}" type="slidenum">
              <a:rPr lang="en-US"/>
              <a:pPr eaLnBrk="1" hangingPunct="1"/>
              <a:t>15</a:t>
            </a:fld>
            <a:endParaRPr lang="en-US"/>
          </a:p>
        </p:txBody>
      </p:sp>
    </p:spTree>
    <p:extLst>
      <p:ext uri="{BB962C8B-B14F-4D97-AF65-F5344CB8AC3E}">
        <p14:creationId xmlns="" xmlns:p14="http://schemas.microsoft.com/office/powerpoint/2010/main" val="42863341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9940"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C21C4C5-E327-4DAD-BF96-0E2C877DCC42}" type="slidenum">
              <a:rPr lang="en-US"/>
              <a:pPr eaLnBrk="1" hangingPunct="1"/>
              <a:t>16</a:t>
            </a:fld>
            <a:endParaRPr lang="en-US"/>
          </a:p>
        </p:txBody>
      </p:sp>
    </p:spTree>
    <p:extLst>
      <p:ext uri="{BB962C8B-B14F-4D97-AF65-F5344CB8AC3E}">
        <p14:creationId xmlns="" xmlns:p14="http://schemas.microsoft.com/office/powerpoint/2010/main" val="2960904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0964"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CD7B1A0-0700-485B-8007-9D815E60C2D1}" type="slidenum">
              <a:rPr lang="en-US"/>
              <a:pPr eaLnBrk="1" hangingPunct="1"/>
              <a:t>17</a:t>
            </a:fld>
            <a:endParaRPr lang="en-US"/>
          </a:p>
        </p:txBody>
      </p:sp>
    </p:spTree>
    <p:extLst>
      <p:ext uri="{BB962C8B-B14F-4D97-AF65-F5344CB8AC3E}">
        <p14:creationId xmlns="" xmlns:p14="http://schemas.microsoft.com/office/powerpoint/2010/main" val="13724273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1988"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789D23F-BAC2-437B-8710-11EF93E351F8}" type="slidenum">
              <a:rPr lang="en-US"/>
              <a:pPr eaLnBrk="1" hangingPunct="1"/>
              <a:t>18</a:t>
            </a:fld>
            <a:endParaRPr lang="en-US"/>
          </a:p>
        </p:txBody>
      </p:sp>
    </p:spTree>
    <p:extLst>
      <p:ext uri="{BB962C8B-B14F-4D97-AF65-F5344CB8AC3E}">
        <p14:creationId xmlns="" xmlns:p14="http://schemas.microsoft.com/office/powerpoint/2010/main" val="15115156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3012"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BC67CE4-8CA9-4565-AFE1-B0AC5E241DE3}" type="slidenum">
              <a:rPr lang="en-US"/>
              <a:pPr eaLnBrk="1" hangingPunct="1"/>
              <a:t>19</a:t>
            </a:fld>
            <a:endParaRPr lang="en-US"/>
          </a:p>
        </p:txBody>
      </p:sp>
    </p:spTree>
    <p:extLst>
      <p:ext uri="{BB962C8B-B14F-4D97-AF65-F5344CB8AC3E}">
        <p14:creationId xmlns="" xmlns:p14="http://schemas.microsoft.com/office/powerpoint/2010/main" val="10977833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4036"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7D844E8-BD84-45C6-9D1E-D54562C4BE53}" type="slidenum">
              <a:rPr lang="en-US"/>
              <a:pPr eaLnBrk="1" hangingPunct="1"/>
              <a:t>20</a:t>
            </a:fld>
            <a:endParaRPr lang="en-US"/>
          </a:p>
        </p:txBody>
      </p:sp>
    </p:spTree>
    <p:extLst>
      <p:ext uri="{BB962C8B-B14F-4D97-AF65-F5344CB8AC3E}">
        <p14:creationId xmlns="" xmlns:p14="http://schemas.microsoft.com/office/powerpoint/2010/main" val="30307575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pPr>
              <a:buFontTx/>
              <a:buChar char="•"/>
            </a:pPr>
            <a:endParaRPr lang="en-US" sz="1000" b="1" smtClean="0">
              <a:latin typeface="Arial" panose="020B0604020202020204" pitchFamily="34" charset="0"/>
            </a:endParaRPr>
          </a:p>
        </p:txBody>
      </p:sp>
    </p:spTree>
    <p:extLst>
      <p:ext uri="{BB962C8B-B14F-4D97-AF65-F5344CB8AC3E}">
        <p14:creationId xmlns="" xmlns:p14="http://schemas.microsoft.com/office/powerpoint/2010/main" val="38767958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ln/>
        </p:spPr>
      </p:sp>
      <p:sp>
        <p:nvSpPr>
          <p:cNvPr id="93187" name="Rectangle 4"/>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 xmlns:p14="http://schemas.microsoft.com/office/powerpoint/2010/main" val="42923934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ln/>
        </p:spPr>
      </p:sp>
      <p:sp>
        <p:nvSpPr>
          <p:cNvPr id="94211" name="Rectangle 4"/>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 xmlns:p14="http://schemas.microsoft.com/office/powerpoint/2010/main" val="22782277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ln/>
        </p:spPr>
      </p:sp>
      <p:sp>
        <p:nvSpPr>
          <p:cNvPr id="95235" name="Rectangle 4"/>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 xmlns:p14="http://schemas.microsoft.com/office/powerpoint/2010/main" val="20262458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4"/>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 xmlns:p14="http://schemas.microsoft.com/office/powerpoint/2010/main" val="3068138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 xmlns:p14="http://schemas.microsoft.com/office/powerpoint/2010/main" val="21977994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ln/>
        </p:spPr>
      </p:sp>
      <p:sp>
        <p:nvSpPr>
          <p:cNvPr id="98307" name="Rectangle 4"/>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 xmlns:p14="http://schemas.microsoft.com/office/powerpoint/2010/main" val="5160811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ln/>
        </p:spPr>
      </p:sp>
      <p:sp>
        <p:nvSpPr>
          <p:cNvPr id="99331" name="Rectangle 4"/>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 xmlns:p14="http://schemas.microsoft.com/office/powerpoint/2010/main" val="16141807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 xmlns:p14="http://schemas.microsoft.com/office/powerpoint/2010/main" val="1408356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 xmlns:p14="http://schemas.microsoft.com/office/powerpoint/2010/main" val="6546066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ln/>
        </p:spPr>
      </p:sp>
      <p:sp>
        <p:nvSpPr>
          <p:cNvPr id="102403" name="Rectangle 4"/>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 xmlns:p14="http://schemas.microsoft.com/office/powerpoint/2010/main" val="41184410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 xmlns:p14="http://schemas.microsoft.com/office/powerpoint/2010/main" val="522343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ln/>
        </p:spPr>
      </p:sp>
      <p:sp>
        <p:nvSpPr>
          <p:cNvPr id="104451" name="Rectangle 4"/>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 xmlns:p14="http://schemas.microsoft.com/office/powerpoint/2010/main" val="20174320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ln/>
        </p:spPr>
      </p:sp>
      <p:sp>
        <p:nvSpPr>
          <p:cNvPr id="105475" name="Rectangle 4"/>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 xmlns:p14="http://schemas.microsoft.com/office/powerpoint/2010/main" val="25876294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ln/>
        </p:spPr>
      </p:sp>
      <p:sp>
        <p:nvSpPr>
          <p:cNvPr id="106499" name="Rectangle 4"/>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 xmlns:p14="http://schemas.microsoft.com/office/powerpoint/2010/main" val="12160246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ln/>
        </p:spPr>
      </p:sp>
      <p:sp>
        <p:nvSpPr>
          <p:cNvPr id="107523" name="Rectangle 4"/>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 xmlns:p14="http://schemas.microsoft.com/office/powerpoint/2010/main" val="38601050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ln/>
        </p:spPr>
      </p:sp>
      <p:sp>
        <p:nvSpPr>
          <p:cNvPr id="108547" name="Rectangle 4"/>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 xmlns:p14="http://schemas.microsoft.com/office/powerpoint/2010/main" val="12336875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 xmlns:p14="http://schemas.microsoft.com/office/powerpoint/2010/main" val="31113596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ln/>
        </p:spPr>
      </p:sp>
      <p:sp>
        <p:nvSpPr>
          <p:cNvPr id="110595" name="Rectangle 4"/>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 xmlns:p14="http://schemas.microsoft.com/office/powerpoint/2010/main" val="37292662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 xmlns:p14="http://schemas.microsoft.com/office/powerpoint/2010/main" val="23847388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 xmlns:p14="http://schemas.microsoft.com/office/powerpoint/2010/main" val="33221754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 xmlns:p14="http://schemas.microsoft.com/office/powerpoint/2010/main" val="40804798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 xmlns:p14="http://schemas.microsoft.com/office/powerpoint/2010/main" val="22076586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 xmlns:p14="http://schemas.microsoft.com/office/powerpoint/2010/main" val="1749359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 xmlns:p14="http://schemas.microsoft.com/office/powerpoint/2010/main" val="5267282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ln/>
        </p:spPr>
      </p:sp>
      <p:sp>
        <p:nvSpPr>
          <p:cNvPr id="117763" name="Rectangle 4"/>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 xmlns:p14="http://schemas.microsoft.com/office/powerpoint/2010/main" val="19670709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 xmlns:p14="http://schemas.microsoft.com/office/powerpoint/2010/main" val="42309687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 xmlns:p14="http://schemas.microsoft.com/office/powerpoint/2010/main" val="16938354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Rot="1" noChangeAspect="1" noChangeArrowheads="1" noTextEdit="1"/>
          </p:cNvSpPr>
          <p:nvPr>
            <p:ph type="sldImg"/>
          </p:nvPr>
        </p:nvSpPr>
        <p:spPr>
          <a:xfrm>
            <a:off x="1182688" y="696913"/>
            <a:ext cx="4641850" cy="3482975"/>
          </a:xfrm>
          <a:ln cap="flat"/>
        </p:spPr>
      </p:sp>
      <p:sp>
        <p:nvSpPr>
          <p:cNvPr id="178179" name="Rectangle 3"/>
          <p:cNvSpPr>
            <a:spLocks noGrp="1" noChangeArrowheads="1"/>
          </p:cNvSpPr>
          <p:nvPr>
            <p:ph type="body" idx="1"/>
          </p:nvPr>
        </p:nvSpPr>
        <p:spPr>
          <a:xfrm>
            <a:off x="933450" y="4413250"/>
            <a:ext cx="5137150" cy="4181475"/>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4441" tIns="47221" rIns="94441" bIns="47221"/>
          <a:lstStyle/>
          <a:p>
            <a:endParaRPr lang="en-US" altLang="en-US" smtClean="0">
              <a:latin typeface="Arial" panose="020B0604020202020204" pitchFamily="34" charset="0"/>
            </a:endParaRPr>
          </a:p>
        </p:txBody>
      </p:sp>
    </p:spTree>
    <p:extLst>
      <p:ext uri="{BB962C8B-B14F-4D97-AF65-F5344CB8AC3E}">
        <p14:creationId xmlns="" xmlns:p14="http://schemas.microsoft.com/office/powerpoint/2010/main" val="2720347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lvl1pPr>
          </a:lstStyle>
          <a:p>
            <a:pPr>
              <a:defRPr/>
            </a:pPr>
            <a:endParaRPr lang="en-US"/>
          </a:p>
        </p:txBody>
      </p:sp>
      <p:sp>
        <p:nvSpPr>
          <p:cNvPr id="12" name="Slide Number Placeholder 26"/>
          <p:cNvSpPr>
            <a:spLocks noGrp="1"/>
          </p:cNvSpPr>
          <p:nvPr>
            <p:ph type="sldNum" sz="quarter" idx="11"/>
          </p:nvPr>
        </p:nvSpPr>
        <p:spPr/>
        <p:txBody>
          <a:bodyPr/>
          <a:lstStyle>
            <a:lvl1pPr>
              <a:defRPr>
                <a:solidFill>
                  <a:srgbClr val="D1EAEE"/>
                </a:solidFill>
              </a:defRPr>
            </a:lvl1pPr>
          </a:lstStyle>
          <a:p>
            <a:fld id="{B1E4FF16-EF73-4592-9BF0-5B551D070944}" type="slidenum">
              <a:rPr lang="en-US"/>
              <a:pPr/>
              <a:t>‹#›</a:t>
            </a:fld>
            <a:endParaRPr lang="en-US"/>
          </a:p>
        </p:txBody>
      </p:sp>
    </p:spTree>
    <p:extLst>
      <p:ext uri="{BB962C8B-B14F-4D97-AF65-F5344CB8AC3E}">
        <p14:creationId xmlns="" xmlns:p14="http://schemas.microsoft.com/office/powerpoint/2010/main" val="1232175193"/>
      </p:ext>
    </p:extLst>
  </p:cSld>
  <p:clrMapOvr>
    <a:overrideClrMapping bg1="dk1" tx1="lt1" bg2="dk2" tx2="lt2" accent1="accent1" accent2="accent2" accent3="accent3" accent4="accent4" accent5="accent5" accent6="accent6" hlink="hlink" folHlink="folHlink"/>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63102E1D-CDDF-4255-850E-DAEF812446BD}" type="slidenum">
              <a:rPr lang="en-US"/>
              <a:pPr/>
              <a:t>‹#›</a:t>
            </a:fld>
            <a:endParaRPr lang="en-US"/>
          </a:p>
        </p:txBody>
      </p:sp>
    </p:spTree>
    <p:extLst>
      <p:ext uri="{BB962C8B-B14F-4D97-AF65-F5344CB8AC3E}">
        <p14:creationId xmlns="" xmlns:p14="http://schemas.microsoft.com/office/powerpoint/2010/main" val="3965297999"/>
      </p:ext>
    </p:extLst>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10" name="Date Placeholder 3"/>
          <p:cNvSpPr>
            <a:spLocks noGrp="1"/>
          </p:cNvSpPr>
          <p:nvPr>
            <p:ph type="dt" sz="half" idx="10"/>
          </p:nvPr>
        </p:nvSpPr>
        <p:spPr/>
        <p:txBody>
          <a:bodyPr/>
          <a:lstStyle>
            <a:lvl1pPr>
              <a:defRPr/>
            </a:lvl1pPr>
          </a:lstStyle>
          <a:p>
            <a:pPr>
              <a:defRPr/>
            </a:pPr>
            <a:endParaRPr lang="en-US"/>
          </a:p>
        </p:txBody>
      </p:sp>
      <p:sp>
        <p:nvSpPr>
          <p:cNvPr id="11" name="Slide Number Placeholder 5"/>
          <p:cNvSpPr>
            <a:spLocks noGrp="1"/>
          </p:cNvSpPr>
          <p:nvPr>
            <p:ph type="sldNum" sz="quarter" idx="11"/>
          </p:nvPr>
        </p:nvSpPr>
        <p:spPr/>
        <p:txBody>
          <a:bodyPr/>
          <a:lstStyle>
            <a:lvl1pPr>
              <a:defRPr>
                <a:solidFill>
                  <a:srgbClr val="D1EAEE"/>
                </a:solidFill>
              </a:defRPr>
            </a:lvl1pPr>
          </a:lstStyle>
          <a:p>
            <a:fld id="{0816E64E-F050-46BB-84D6-5352C0381697}" type="slidenum">
              <a:rPr lang="en-US"/>
              <a:pPr/>
              <a:t>‹#›</a:t>
            </a:fld>
            <a:endParaRPr lang="en-US"/>
          </a:p>
        </p:txBody>
      </p:sp>
    </p:spTree>
    <p:extLst>
      <p:ext uri="{BB962C8B-B14F-4D97-AF65-F5344CB8AC3E}">
        <p14:creationId xmlns="" xmlns:p14="http://schemas.microsoft.com/office/powerpoint/2010/main" val="2127892776"/>
      </p:ext>
    </p:extLst>
  </p:cSld>
  <p:clrMapOvr>
    <a:overrideClrMapping bg1="dk1" tx1="lt1" bg2="dk2" tx2="lt2" accent1="accent1" accent2="accent2" accent3="accent3" accent4="accent4" accent5="accent5" accent6="accent6" hlink="hlink" folHlink="folHlink"/>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FB53BD4D-FF1D-4D95-9848-EA15EC2A2CE5}" type="slidenum">
              <a:rPr lang="en-US"/>
              <a:pPr/>
              <a:t>‹#›</a:t>
            </a:fld>
            <a:endParaRPr lang="en-US"/>
          </a:p>
        </p:txBody>
      </p:sp>
    </p:spTree>
    <p:extLst>
      <p:ext uri="{BB962C8B-B14F-4D97-AF65-F5344CB8AC3E}">
        <p14:creationId xmlns="" xmlns:p14="http://schemas.microsoft.com/office/powerpoint/2010/main" val="855832117"/>
      </p:ext>
    </p:extLst>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Slide Number Placeholder 17"/>
          <p:cNvSpPr>
            <a:spLocks noGrp="1"/>
          </p:cNvSpPr>
          <p:nvPr>
            <p:ph type="sldNum" sz="quarter" idx="11"/>
          </p:nvPr>
        </p:nvSpPr>
        <p:spPr/>
        <p:txBody>
          <a:bodyPr/>
          <a:lstStyle>
            <a:lvl1pPr>
              <a:defRPr/>
            </a:lvl1pPr>
          </a:lstStyle>
          <a:p>
            <a:fld id="{0D449A79-A89F-4937-BA66-B470F2A81FBC}" type="slidenum">
              <a:rPr lang="en-US"/>
              <a:pPr/>
              <a:t>‹#›</a:t>
            </a:fld>
            <a:endParaRPr lang="en-US"/>
          </a:p>
        </p:txBody>
      </p:sp>
    </p:spTree>
    <p:extLst>
      <p:ext uri="{BB962C8B-B14F-4D97-AF65-F5344CB8AC3E}">
        <p14:creationId xmlns="" xmlns:p14="http://schemas.microsoft.com/office/powerpoint/2010/main" val="811086282"/>
      </p:ext>
    </p:extLst>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Slide Number Placeholder 17"/>
          <p:cNvSpPr>
            <a:spLocks noGrp="1"/>
          </p:cNvSpPr>
          <p:nvPr>
            <p:ph type="sldNum" sz="quarter" idx="11"/>
          </p:nvPr>
        </p:nvSpPr>
        <p:spPr/>
        <p:txBody>
          <a:bodyPr/>
          <a:lstStyle>
            <a:lvl1pPr>
              <a:defRPr/>
            </a:lvl1pPr>
          </a:lstStyle>
          <a:p>
            <a:fld id="{1558D325-23CF-4D68-AB48-F92DF71843D7}" type="slidenum">
              <a:rPr lang="en-US"/>
              <a:pPr/>
              <a:t>‹#›</a:t>
            </a:fld>
            <a:endParaRPr lang="en-US"/>
          </a:p>
        </p:txBody>
      </p:sp>
    </p:spTree>
    <p:extLst>
      <p:ext uri="{BB962C8B-B14F-4D97-AF65-F5344CB8AC3E}">
        <p14:creationId xmlns="" xmlns:p14="http://schemas.microsoft.com/office/powerpoint/2010/main" val="3575778526"/>
      </p:ext>
    </p:extLst>
  </p:cSld>
  <p:clrMapOvr>
    <a:masterClrMapping/>
  </p:clrMapOv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Slide Number Placeholder 17"/>
          <p:cNvSpPr>
            <a:spLocks noGrp="1"/>
          </p:cNvSpPr>
          <p:nvPr>
            <p:ph type="sldNum" sz="quarter" idx="11"/>
          </p:nvPr>
        </p:nvSpPr>
        <p:spPr/>
        <p:txBody>
          <a:bodyPr/>
          <a:lstStyle>
            <a:lvl1pPr>
              <a:defRPr/>
            </a:lvl1pPr>
          </a:lstStyle>
          <a:p>
            <a:fld id="{1F96B538-04E8-4C27-863F-BB24F856BB80}" type="slidenum">
              <a:rPr lang="en-US"/>
              <a:pPr/>
              <a:t>‹#›</a:t>
            </a:fld>
            <a:endParaRPr lang="en-US"/>
          </a:p>
        </p:txBody>
      </p:sp>
    </p:spTree>
    <p:extLst>
      <p:ext uri="{BB962C8B-B14F-4D97-AF65-F5344CB8AC3E}">
        <p14:creationId xmlns="" xmlns:p14="http://schemas.microsoft.com/office/powerpoint/2010/main" val="1483668851"/>
      </p:ext>
    </p:extLst>
  </p:cSld>
  <p:clrMapOvr>
    <a:masterClrMapping/>
  </p:clrMapOv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E4766B0A-A861-4BCF-8DFF-A156F9AC47C5}" type="slidenum">
              <a:rPr lang="en-US"/>
              <a:pPr/>
              <a:t>‹#›</a:t>
            </a:fld>
            <a:endParaRPr lang="en-US"/>
          </a:p>
        </p:txBody>
      </p:sp>
    </p:spTree>
    <p:extLst>
      <p:ext uri="{BB962C8B-B14F-4D97-AF65-F5344CB8AC3E}">
        <p14:creationId xmlns="" xmlns:p14="http://schemas.microsoft.com/office/powerpoint/2010/main" val="2024495619"/>
      </p:ext>
    </p:extLst>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10" name="Date Placeholder 4"/>
          <p:cNvSpPr>
            <a:spLocks noGrp="1"/>
          </p:cNvSpPr>
          <p:nvPr>
            <p:ph type="dt" sz="half" idx="10"/>
          </p:nvPr>
        </p:nvSpPr>
        <p:spPr/>
        <p:txBody>
          <a:bodyPr/>
          <a:lstStyle>
            <a:lvl1pPr>
              <a:defRPr/>
            </a:lvl1pPr>
          </a:lstStyle>
          <a:p>
            <a:pPr>
              <a:defRPr/>
            </a:pPr>
            <a:endParaRPr lang="en-US"/>
          </a:p>
        </p:txBody>
      </p:sp>
      <p:sp>
        <p:nvSpPr>
          <p:cNvPr id="11" name="Slide Number Placeholder 6"/>
          <p:cNvSpPr>
            <a:spLocks noGrp="1"/>
          </p:cNvSpPr>
          <p:nvPr>
            <p:ph type="sldNum" sz="quarter" idx="11"/>
          </p:nvPr>
        </p:nvSpPr>
        <p:spPr>
          <a:xfrm>
            <a:off x="8077200" y="6356350"/>
            <a:ext cx="609600" cy="365125"/>
          </a:xfrm>
        </p:spPr>
        <p:txBody>
          <a:bodyPr/>
          <a:lstStyle>
            <a:lvl1pPr>
              <a:defRPr/>
            </a:lvl1pPr>
          </a:lstStyle>
          <a:p>
            <a:fld id="{14FD8B58-9BDE-4D42-A29A-15BD1C835E21}" type="slidenum">
              <a:rPr lang="en-US"/>
              <a:pPr/>
              <a:t>‹#›</a:t>
            </a:fld>
            <a:endParaRPr lang="en-US"/>
          </a:p>
        </p:txBody>
      </p:sp>
    </p:spTree>
    <p:extLst>
      <p:ext uri="{BB962C8B-B14F-4D97-AF65-F5344CB8AC3E}">
        <p14:creationId xmlns="" xmlns:p14="http://schemas.microsoft.com/office/powerpoint/2010/main" val="2223857133"/>
      </p:ext>
    </p:extLst>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29379FD2-3863-4AE7-B58C-51A52AFFDB57}" type="slidenum">
              <a:rPr lang="en-US"/>
              <a:pPr/>
              <a:t>‹#›</a:t>
            </a:fld>
            <a:endParaRPr lang="en-US"/>
          </a:p>
        </p:txBody>
      </p:sp>
    </p:spTree>
    <p:extLst>
      <p:ext uri="{BB962C8B-B14F-4D97-AF65-F5344CB8AC3E}">
        <p14:creationId xmlns="" xmlns:p14="http://schemas.microsoft.com/office/powerpoint/2010/main" val="3116417485"/>
      </p:ext>
    </p:extLst>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79638FBF-19B1-4DDF-BC6A-94975C81FC81}" type="slidenum">
              <a:rPr lang="en-US"/>
              <a:pPr/>
              <a:t>‹#›</a:t>
            </a:fld>
            <a:endParaRPr lang="en-US"/>
          </a:p>
        </p:txBody>
      </p:sp>
    </p:spTree>
    <p:extLst>
      <p:ext uri="{BB962C8B-B14F-4D97-AF65-F5344CB8AC3E}">
        <p14:creationId xmlns="" xmlns:p14="http://schemas.microsoft.com/office/powerpoint/2010/main" val="950759960"/>
      </p:ext>
    </p:extLst>
  </p:cSld>
  <p:clrMapOvr>
    <a:masterClrMapping/>
  </p:clrMapOv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356350"/>
            <a:ext cx="2133600" cy="365125"/>
          </a:xfrm>
        </p:spPr>
        <p:txBody>
          <a:bodyPr/>
          <a:lstStyle>
            <a:lvl1pPr>
              <a:defRPr/>
            </a:lvl1pPr>
          </a:lstStyle>
          <a:p>
            <a:pPr>
              <a:defRPr/>
            </a:pPr>
            <a:endParaRPr lang="en-US"/>
          </a:p>
        </p:txBody>
      </p:sp>
      <p:sp>
        <p:nvSpPr>
          <p:cNvPr id="4" name="Slide Number Placeholder 3"/>
          <p:cNvSpPr>
            <a:spLocks noGrp="1"/>
          </p:cNvSpPr>
          <p:nvPr>
            <p:ph type="sldNum" sz="quarter" idx="11"/>
          </p:nvPr>
        </p:nvSpPr>
        <p:spPr>
          <a:xfrm>
            <a:off x="7924800" y="6356350"/>
            <a:ext cx="762000" cy="365125"/>
          </a:xfrm>
        </p:spPr>
        <p:txBody>
          <a:bodyPr/>
          <a:lstStyle>
            <a:lvl1pPr>
              <a:defRPr/>
            </a:lvl1pPr>
          </a:lstStyle>
          <a:p>
            <a:fld id="{166CA583-FF74-46DE-92DF-C484D48F2B84}" type="slidenum">
              <a:rPr lang="en-US"/>
              <a:pPr/>
              <a:t>‹#›</a:t>
            </a:fld>
            <a:endParaRPr lang="en-US"/>
          </a:p>
        </p:txBody>
      </p:sp>
    </p:spTree>
    <p:extLst>
      <p:ext uri="{BB962C8B-B14F-4D97-AF65-F5344CB8AC3E}">
        <p14:creationId xmlns="" xmlns:p14="http://schemas.microsoft.com/office/powerpoint/2010/main" val="2211440771"/>
      </p:ext>
    </p:extLst>
  </p:cSld>
  <p:clrMapOvr>
    <a:masterClrMapping/>
  </p:clrMapOv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1789841059"/>
      </p:ext>
    </p:extLst>
  </p:cSld>
  <p:clrMapOvr>
    <a:masterClrMapping/>
  </p:clrMapOvr>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4075292386"/>
      </p:ext>
    </p:extLst>
  </p:cSld>
  <p:clrMapOvr>
    <a:masterClrMapping/>
  </p:clrMapOvr>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9"/>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1" name="Footer Placeholder 18"/>
          <p:cNvSpPr>
            <a:spLocks noGrp="1"/>
          </p:cNvSpPr>
          <p:nvPr>
            <p:ph type="ftr" sz="quarter" idx="11"/>
          </p:nvPr>
        </p:nvSpPr>
        <p:spPr>
          <a:xfrm>
            <a:off x="2667000" y="6324600"/>
            <a:ext cx="43434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endParaRPr lang="en-US"/>
          </a:p>
        </p:txBody>
      </p:sp>
      <p:sp>
        <p:nvSpPr>
          <p:cNvPr id="12" name="Slide Number Placeholder 26"/>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C1441EFC-9F91-4F93-8436-ED561FD33A53}" type="slidenum">
              <a:rPr lang="en-US"/>
              <a:pPr>
                <a:defRPr/>
              </a:pPr>
              <a:t>‹#›</a:t>
            </a:fld>
            <a:endParaRPr lang="en-US"/>
          </a:p>
        </p:txBody>
      </p:sp>
    </p:spTree>
    <p:extLst>
      <p:ext uri="{BB962C8B-B14F-4D97-AF65-F5344CB8AC3E}">
        <p14:creationId xmlns="" xmlns:p14="http://schemas.microsoft.com/office/powerpoint/2010/main" val="3180472665"/>
      </p:ext>
    </p:extLst>
  </p:cSld>
  <p:clrMapOvr>
    <a:overrideClrMapping bg1="dk1" tx1="lt1" bg2="dk2" tx2="lt2" accent1="accent1" accent2="accent2" accent3="accent3" accent4="accent4" accent5="accent5" accent6="accent6" hlink="hlink" folHlink="folHlink"/>
  </p:clrMapOvr>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26"/>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chemeClr val="tx1"/>
                </a:solidFill>
              </a:defRPr>
            </a:lvl1pPr>
          </a:lstStyle>
          <a:p>
            <a:pPr>
              <a:defRPr/>
            </a:pPr>
            <a:fld id="{C1441EFC-9F91-4F93-8436-ED561FD33A53}" type="slidenum">
              <a:rPr lang="en-US" smtClean="0"/>
              <a:pPr>
                <a:defRPr/>
              </a:pPr>
              <a:t>‹#›</a:t>
            </a:fld>
            <a:endParaRPr lang="en-US"/>
          </a:p>
        </p:txBody>
      </p:sp>
    </p:spTree>
    <p:extLst>
      <p:ext uri="{BB962C8B-B14F-4D97-AF65-F5344CB8AC3E}">
        <p14:creationId xmlns="" xmlns:p14="http://schemas.microsoft.com/office/powerpoint/2010/main" val="2291526941"/>
      </p:ext>
    </p:extLst>
  </p:cSld>
  <p:clrMapOvr>
    <a:masterClrMapping/>
  </p:clrMapOvr>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44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0" name="Footer Placeholder 4"/>
          <p:cNvSpPr>
            <a:spLocks noGrp="1"/>
          </p:cNvSpPr>
          <p:nvPr>
            <p:ph type="ftr" sz="quarter" idx="11"/>
          </p:nvPr>
        </p:nvSpPr>
        <p:spPr>
          <a:xfrm>
            <a:off x="2667000" y="6356350"/>
            <a:ext cx="4191000" cy="365125"/>
          </a:xfrm>
          <a:prstGeom prst="rect">
            <a:avLst/>
          </a:prstGeom>
        </p:spPr>
        <p:txBody>
          <a:bodyPr vert="horz" wrap="square" lIns="0" tIns="0" rIns="0" bIns="0" numCol="1" anchor="b" anchorCtr="0" compatLnSpc="1">
            <a:prstTxWarp prst="textNoShape">
              <a:avLst/>
            </a:prstTxWarp>
          </a:bodyPr>
          <a:lstStyle>
            <a:lvl1pPr eaLnBrk="1" hangingPunct="1">
              <a:defRPr sz="1200" smtClean="0">
                <a:solidFill>
                  <a:srgbClr val="D1EAEE"/>
                </a:solidFill>
              </a:defRPr>
            </a:lvl1pPr>
          </a:lstStyle>
          <a:p>
            <a:pPr>
              <a:defRPr/>
            </a:pPr>
            <a:endParaRPr lang="en-US"/>
          </a:p>
        </p:txBody>
      </p:sp>
      <p:sp>
        <p:nvSpPr>
          <p:cNvPr id="11" name="Slide Number Placeholder 5"/>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EB6842D5-0933-46C6-BC1A-8F31C94FFF1C}" type="slidenum">
              <a:rPr lang="en-US"/>
              <a:pPr>
                <a:defRPr/>
              </a:pPr>
              <a:t>‹#›</a:t>
            </a:fld>
            <a:endParaRPr lang="en-US"/>
          </a:p>
        </p:txBody>
      </p:sp>
    </p:spTree>
    <p:extLst>
      <p:ext uri="{BB962C8B-B14F-4D97-AF65-F5344CB8AC3E}">
        <p14:creationId xmlns="" xmlns:p14="http://schemas.microsoft.com/office/powerpoint/2010/main" val="175604263"/>
      </p:ext>
    </p:extLst>
  </p:cSld>
  <p:clrMapOvr>
    <a:overrideClrMapping bg1="dk1" tx1="lt1" bg2="dk2" tx2="lt2" accent1="accent1" accent2="accent2" accent3="accent3" accent4="accent4" accent5="accent5" accent6="accent6" hlink="hlink" folHlink="folHlink"/>
  </p:clrMapOvr>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26"/>
          <p:cNvSpPr>
            <a:spLocks noGrp="1"/>
          </p:cNvSpPr>
          <p:nvPr>
            <p:ph type="sldNum" sz="quarter" idx="4"/>
          </p:nvPr>
        </p:nvSpPr>
        <p:spPr>
          <a:xfrm>
            <a:off x="7924800" y="640080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chemeClr val="tx1"/>
                </a:solidFill>
              </a:defRPr>
            </a:lvl1pPr>
          </a:lstStyle>
          <a:p>
            <a:pPr>
              <a:defRPr/>
            </a:pPr>
            <a:fld id="{C1441EFC-9F91-4F93-8436-ED561FD33A53}" type="slidenum">
              <a:rPr lang="en-US" smtClean="0"/>
              <a:pPr>
                <a:defRPr/>
              </a:pPr>
              <a:t>‹#›</a:t>
            </a:fld>
            <a:endParaRPr lang="en-US"/>
          </a:p>
        </p:txBody>
      </p:sp>
    </p:spTree>
    <p:extLst>
      <p:ext uri="{BB962C8B-B14F-4D97-AF65-F5344CB8AC3E}">
        <p14:creationId xmlns="" xmlns:p14="http://schemas.microsoft.com/office/powerpoint/2010/main" val="2907760394"/>
      </p:ext>
    </p:extLst>
  </p:cSld>
  <p:clrMapOvr>
    <a:masterClrMapping/>
  </p:clrMapOvr>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Slide Number Placeholder 26"/>
          <p:cNvSpPr>
            <a:spLocks noGrp="1"/>
          </p:cNvSpPr>
          <p:nvPr>
            <p:ph type="sldNum" sz="quarter" idx="11"/>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chemeClr val="tx1"/>
                </a:solidFill>
              </a:defRPr>
            </a:lvl1pPr>
          </a:lstStyle>
          <a:p>
            <a:pPr>
              <a:defRPr/>
            </a:pPr>
            <a:fld id="{C1441EFC-9F91-4F93-8436-ED561FD33A53}" type="slidenum">
              <a:rPr lang="en-US" smtClean="0"/>
              <a:pPr>
                <a:defRPr/>
              </a:pPr>
              <a:t>‹#›</a:t>
            </a:fld>
            <a:endParaRPr lang="en-US"/>
          </a:p>
        </p:txBody>
      </p:sp>
    </p:spTree>
    <p:extLst>
      <p:ext uri="{BB962C8B-B14F-4D97-AF65-F5344CB8AC3E}">
        <p14:creationId xmlns="" xmlns:p14="http://schemas.microsoft.com/office/powerpoint/2010/main" val="43755033"/>
      </p:ext>
    </p:extLst>
  </p:cSld>
  <p:clrMapOvr>
    <a:masterClrMapping/>
  </p:clrMapOvr>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dirty="0" smtClean="0"/>
              <a:t>Click to edit Master title style</a:t>
            </a:r>
            <a:endParaRPr lang="en-US" dirty="0"/>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Slide Number Placeholder 26"/>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chemeClr val="tx1"/>
                </a:solidFill>
              </a:defRPr>
            </a:lvl1pPr>
          </a:lstStyle>
          <a:p>
            <a:pPr>
              <a:defRPr/>
            </a:pPr>
            <a:fld id="{C1441EFC-9F91-4F93-8436-ED561FD33A53}" type="slidenum">
              <a:rPr lang="en-US" smtClean="0"/>
              <a:pPr>
                <a:defRPr/>
              </a:pPr>
              <a:t>‹#›</a:t>
            </a:fld>
            <a:endParaRPr lang="en-US"/>
          </a:p>
        </p:txBody>
      </p:sp>
    </p:spTree>
    <p:extLst>
      <p:ext uri="{BB962C8B-B14F-4D97-AF65-F5344CB8AC3E}">
        <p14:creationId xmlns="" xmlns:p14="http://schemas.microsoft.com/office/powerpoint/2010/main" val="1346835259"/>
      </p:ext>
    </p:extLst>
  </p:cSld>
  <p:clrMapOvr>
    <a:masterClrMapping/>
  </p:clrMapOvr>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Slide Number Placeholder 26"/>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chemeClr val="tx1"/>
                </a:solidFill>
              </a:defRPr>
            </a:lvl1pPr>
          </a:lstStyle>
          <a:p>
            <a:pPr>
              <a:defRPr/>
            </a:pPr>
            <a:fld id="{C1441EFC-9F91-4F93-8436-ED561FD33A53}" type="slidenum">
              <a:rPr lang="en-US" smtClean="0"/>
              <a:pPr>
                <a:defRPr/>
              </a:pPr>
              <a:t>‹#›</a:t>
            </a:fld>
            <a:endParaRPr lang="en-US"/>
          </a:p>
        </p:txBody>
      </p:sp>
    </p:spTree>
    <p:extLst>
      <p:ext uri="{BB962C8B-B14F-4D97-AF65-F5344CB8AC3E}">
        <p14:creationId xmlns="" xmlns:p14="http://schemas.microsoft.com/office/powerpoint/2010/main" val="531990997"/>
      </p:ext>
    </p:extLst>
  </p:cSld>
  <p:clrMapOvr>
    <a:masterClrMapping/>
  </p:clrMapOvr>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26"/>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chemeClr val="tx1"/>
                </a:solidFill>
              </a:defRPr>
            </a:lvl1pPr>
          </a:lstStyle>
          <a:p>
            <a:pPr>
              <a:defRPr/>
            </a:pPr>
            <a:fld id="{C1441EFC-9F91-4F93-8436-ED561FD33A53}" type="slidenum">
              <a:rPr lang="en-US" smtClean="0"/>
              <a:pPr>
                <a:defRPr/>
              </a:pPr>
              <a:t>‹#›</a:t>
            </a:fld>
            <a:endParaRPr lang="en-US"/>
          </a:p>
        </p:txBody>
      </p:sp>
    </p:spTree>
    <p:extLst>
      <p:ext uri="{BB962C8B-B14F-4D97-AF65-F5344CB8AC3E}">
        <p14:creationId xmlns="" xmlns:p14="http://schemas.microsoft.com/office/powerpoint/2010/main" val="366208825"/>
      </p:ext>
    </p:extLst>
  </p:cSld>
  <p:clrMapOvr>
    <a:masterClrMapping/>
  </p:clrMapOvr>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p>
        </p:txBody>
      </p:sp>
      <p:sp>
        <p:nvSpPr>
          <p:cNvPr id="10" name="Footer Placeholder 5"/>
          <p:cNvSpPr>
            <a:spLocks noGrp="1"/>
          </p:cNvSpPr>
          <p:nvPr>
            <p:ph type="ftr" sz="quarter" idx="11"/>
          </p:nvPr>
        </p:nvSpPr>
        <p:spPr>
          <a:xfrm>
            <a:off x="2667000" y="6324600"/>
            <a:ext cx="4267200" cy="365125"/>
          </a:xfrm>
          <a:prstGeom prst="rect">
            <a:avLst/>
          </a:prstGeom>
        </p:spPr>
        <p:txBody>
          <a:bodyPr vert="horz" wrap="square" lIns="0" tIns="0" rIns="0" bIns="0" numCol="1" anchor="b" anchorCtr="0" compatLnSpc="1">
            <a:prstTxWarp prst="textNoShape">
              <a:avLst/>
            </a:prstTxWarp>
          </a:bodyPr>
          <a:lstStyle>
            <a:lvl1pPr eaLnBrk="1" hangingPunct="1">
              <a:defRPr sz="1200" smtClean="0">
                <a:solidFill>
                  <a:srgbClr val="045C75"/>
                </a:solidFill>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defRPr>
            </a:lvl1pPr>
          </a:lstStyle>
          <a:p>
            <a:pPr>
              <a:defRPr/>
            </a:pPr>
            <a:fld id="{4DD35F97-3053-4CE4-A5E5-C986EE31EB6D}" type="slidenum">
              <a:rPr lang="en-US"/>
              <a:pPr>
                <a:defRPr/>
              </a:pPr>
              <a:t>‹#›</a:t>
            </a:fld>
            <a:endParaRPr lang="en-US"/>
          </a:p>
        </p:txBody>
      </p:sp>
      <p:sp>
        <p:nvSpPr>
          <p:cNvPr id="12" name="Slide Number Placeholder 26"/>
          <p:cNvSpPr txBox="1">
            <a:spLocks/>
          </p:cNvSpPr>
          <p:nvPr userDrawn="1"/>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defPPr>
              <a:defRPr lang="en-US"/>
            </a:defPPr>
            <a:lvl1pPr algn="r" rtl="0" eaLnBrk="1" fontAlgn="base" hangingPunct="1">
              <a:spcBef>
                <a:spcPct val="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fld id="{C1441EFC-9F91-4F93-8436-ED561FD33A53}" type="slidenum">
              <a:rPr lang="en-US" smtClean="0"/>
              <a:pPr>
                <a:defRPr/>
              </a:pPr>
              <a:t>‹#›</a:t>
            </a:fld>
            <a:endParaRPr lang="en-US"/>
          </a:p>
        </p:txBody>
      </p:sp>
    </p:spTree>
    <p:extLst>
      <p:ext uri="{BB962C8B-B14F-4D97-AF65-F5344CB8AC3E}">
        <p14:creationId xmlns="" xmlns:p14="http://schemas.microsoft.com/office/powerpoint/2010/main" val="4200345945"/>
      </p:ext>
    </p:extLst>
  </p:cSld>
  <p:clrMapOvr>
    <a:masterClrMapping/>
  </p:clrMapOvr>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26"/>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chemeClr val="tx1"/>
                </a:solidFill>
              </a:defRPr>
            </a:lvl1pPr>
          </a:lstStyle>
          <a:p>
            <a:pPr>
              <a:defRPr/>
            </a:pPr>
            <a:fld id="{C1441EFC-9F91-4F93-8436-ED561FD33A53}" type="slidenum">
              <a:rPr lang="en-US" smtClean="0"/>
              <a:pPr>
                <a:defRPr/>
              </a:pPr>
              <a:t>‹#›</a:t>
            </a:fld>
            <a:endParaRPr lang="en-US"/>
          </a:p>
        </p:txBody>
      </p:sp>
    </p:spTree>
    <p:extLst>
      <p:ext uri="{BB962C8B-B14F-4D97-AF65-F5344CB8AC3E}">
        <p14:creationId xmlns="" xmlns:p14="http://schemas.microsoft.com/office/powerpoint/2010/main" val="2919993687"/>
      </p:ext>
    </p:extLst>
  </p:cSld>
  <p:clrMapOvr>
    <a:masterClrMapping/>
  </p:clrMapOvr>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26"/>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chemeClr val="tx1"/>
                </a:solidFill>
              </a:defRPr>
            </a:lvl1pPr>
          </a:lstStyle>
          <a:p>
            <a:pPr>
              <a:defRPr/>
            </a:pPr>
            <a:fld id="{C1441EFC-9F91-4F93-8436-ED561FD33A53}" type="slidenum">
              <a:rPr lang="en-US" smtClean="0"/>
              <a:pPr>
                <a:defRPr/>
              </a:pPr>
              <a:t>‹#›</a:t>
            </a:fld>
            <a:endParaRPr lang="en-US"/>
          </a:p>
        </p:txBody>
      </p:sp>
    </p:spTree>
    <p:extLst>
      <p:ext uri="{BB962C8B-B14F-4D97-AF65-F5344CB8AC3E}">
        <p14:creationId xmlns="" xmlns:p14="http://schemas.microsoft.com/office/powerpoint/2010/main" val="2622007641"/>
      </p:ext>
    </p:extLst>
  </p:cSld>
  <p:clrMapOvr>
    <a:masterClrMapping/>
  </p:clrMapOvr>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Slide Number Placeholder 26"/>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chemeClr val="tx1"/>
                </a:solidFill>
              </a:defRPr>
            </a:lvl1pPr>
          </a:lstStyle>
          <a:p>
            <a:pPr>
              <a:defRPr/>
            </a:pPr>
            <a:fld id="{C1441EFC-9F91-4F93-8436-ED561FD33A53}" type="slidenum">
              <a:rPr lang="en-US" smtClean="0"/>
              <a:pPr>
                <a:defRPr/>
              </a:pPr>
              <a:t>‹#›</a:t>
            </a:fld>
            <a:endParaRPr lang="en-US"/>
          </a:p>
        </p:txBody>
      </p:sp>
    </p:spTree>
    <p:extLst>
      <p:ext uri="{BB962C8B-B14F-4D97-AF65-F5344CB8AC3E}">
        <p14:creationId xmlns="" xmlns:p14="http://schemas.microsoft.com/office/powerpoint/2010/main" val="1110885500"/>
      </p:ext>
    </p:extLst>
  </p:cSld>
  <p:clrMapOvr>
    <a:masterClrMapping/>
  </p:clrMapOvr>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26"/>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chemeClr val="tx1"/>
                </a:solidFill>
              </a:defRPr>
            </a:lvl1pPr>
          </a:lstStyle>
          <a:p>
            <a:pPr>
              <a:defRPr/>
            </a:pPr>
            <a:fld id="{C1441EFC-9F91-4F93-8436-ED561FD33A53}" type="slidenum">
              <a:rPr lang="en-US" smtClean="0"/>
              <a:pPr>
                <a:defRPr/>
              </a:pPr>
              <a:t>‹#›</a:t>
            </a:fld>
            <a:endParaRPr lang="en-US"/>
          </a:p>
        </p:txBody>
      </p:sp>
    </p:spTree>
    <p:extLst>
      <p:ext uri="{BB962C8B-B14F-4D97-AF65-F5344CB8AC3E}">
        <p14:creationId xmlns="" xmlns:p14="http://schemas.microsoft.com/office/powerpoint/2010/main" val="1073040369"/>
      </p:ext>
    </p:extLst>
  </p:cSld>
  <p:clrMapOvr>
    <a:masterClrMapping/>
  </p:clrMapOvr>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1430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195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26"/>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chemeClr val="tx1"/>
                </a:solidFill>
              </a:defRPr>
            </a:lvl1pPr>
          </a:lstStyle>
          <a:p>
            <a:pPr>
              <a:defRPr/>
            </a:pPr>
            <a:fld id="{C1441EFC-9F91-4F93-8436-ED561FD33A53}" type="slidenum">
              <a:rPr lang="en-US" smtClean="0"/>
              <a:pPr>
                <a:defRPr/>
              </a:pPr>
              <a:t>‹#›</a:t>
            </a:fld>
            <a:endParaRPr lang="en-US"/>
          </a:p>
        </p:txBody>
      </p:sp>
    </p:spTree>
    <p:extLst>
      <p:ext uri="{BB962C8B-B14F-4D97-AF65-F5344CB8AC3E}">
        <p14:creationId xmlns="" xmlns:p14="http://schemas.microsoft.com/office/powerpoint/2010/main" val="870722978"/>
      </p:ext>
    </p:extLst>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9"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30"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defRPr>
            </a:lvl1pPr>
          </a:lstStyle>
          <a:p>
            <a:fld id="{768386D4-05AD-4A29-B4C3-C581D3F957D4}" type="slidenum">
              <a:rPr lang="en-US"/>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713" r:id="rId1"/>
    <p:sldLayoutId id="2147483711" r:id="rId2"/>
    <p:sldLayoutId id="2147483714" r:id="rId3"/>
    <p:sldLayoutId id="2147483710" r:id="rId4"/>
    <p:sldLayoutId id="2147483709" r:id="rId5"/>
    <p:sldLayoutId id="2147483708" r:id="rId6"/>
    <p:sldLayoutId id="2147483707" r:id="rId7"/>
    <p:sldLayoutId id="2147483706" r:id="rId8"/>
    <p:sldLayoutId id="2147483715" r:id="rId9"/>
    <p:sldLayoutId id="2147483705" r:id="rId10"/>
    <p:sldLayoutId id="2147483704" r:id="rId11"/>
    <p:sldLayoutId id="2147483712" r:id="rId12"/>
    <p:sldLayoutId id="2147483716" r:id="rId13"/>
    <p:sldLayoutId id="2147483717" r:id="rId14"/>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2052"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2053"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rgbClr val="04617B">
                    <a:shade val="90000"/>
                  </a:srgbClr>
                </a:solidFill>
                <a:latin typeface="Arial" charset="0"/>
                <a:cs typeface="Arial" charset="0"/>
              </a:defRPr>
            </a:lvl1pPr>
          </a:lstStyle>
          <a:p>
            <a:pPr>
              <a:defRPr/>
            </a:pPr>
            <a:endParaRPr lang="en-US"/>
          </a:p>
        </p:txBody>
      </p:sp>
      <p:grpSp>
        <p:nvGrpSpPr>
          <p:cNvPr id="2055"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grpSp>
      <p:sp>
        <p:nvSpPr>
          <p:cNvPr id="11" name="Slide Number Placeholder 26"/>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chemeClr val="tx1"/>
                </a:solidFill>
              </a:defRPr>
            </a:lvl1pPr>
          </a:lstStyle>
          <a:p>
            <a:pPr>
              <a:defRPr/>
            </a:pPr>
            <a:fld id="{C1441EFC-9F91-4F93-8436-ED561FD33A53}" type="slidenum">
              <a:rPr lang="en-US" smtClean="0"/>
              <a:pPr>
                <a:defRPr/>
              </a:pPr>
              <a:t>‹#›</a:t>
            </a:fld>
            <a:endParaRPr lang="en-US"/>
          </a:p>
        </p:txBody>
      </p:sp>
    </p:spTree>
    <p:extLst>
      <p:ext uri="{BB962C8B-B14F-4D97-AF65-F5344CB8AC3E}">
        <p14:creationId xmlns="" xmlns:p14="http://schemas.microsoft.com/office/powerpoint/2010/main" val="3432135604"/>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5.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vmlDrawing" Target="../drawings/vmlDrawing21.v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vmlDrawing" Target="../drawings/vmlDrawing22.v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vmlDrawing" Target="../drawings/vmlDrawing23.v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3.xml"/><Relationship Id="rId1" Type="http://schemas.openxmlformats.org/officeDocument/2006/relationships/vmlDrawing" Target="../drawings/vmlDrawing24.v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3.xml"/><Relationship Id="rId1" Type="http://schemas.openxmlformats.org/officeDocument/2006/relationships/vmlDrawing" Target="../drawings/vmlDrawing26.v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vmlDrawing" Target="../drawings/vmlDrawing27.vml"/><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vmlDrawing" Target="../drawings/vmlDrawing28.vml"/><Relationship Id="rId5" Type="http://schemas.openxmlformats.org/officeDocument/2006/relationships/image" Target="../media/image10.png"/><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3.xml"/><Relationship Id="rId1" Type="http://schemas.openxmlformats.org/officeDocument/2006/relationships/vmlDrawing" Target="../drawings/vmlDrawing29.vml"/><Relationship Id="rId5" Type="http://schemas.openxmlformats.org/officeDocument/2006/relationships/image" Target="../media/image9.png"/><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3.xml"/><Relationship Id="rId1" Type="http://schemas.openxmlformats.org/officeDocument/2006/relationships/vmlDrawing" Target="../drawings/vmlDrawing30.vml"/><Relationship Id="rId4" Type="http://schemas.openxmlformats.org/officeDocument/2006/relationships/image" Target="../media/image12.wmf"/></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3.xml"/><Relationship Id="rId1" Type="http://schemas.openxmlformats.org/officeDocument/2006/relationships/vmlDrawing" Target="../drawings/vmlDrawing32.vml"/><Relationship Id="rId4" Type="http://schemas.openxmlformats.org/officeDocument/2006/relationships/image" Target="../media/image13.wmf"/></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3.xml"/><Relationship Id="rId1" Type="http://schemas.openxmlformats.org/officeDocument/2006/relationships/vmlDrawing" Target="../drawings/vmlDrawing33.vml"/><Relationship Id="rId4" Type="http://schemas.openxmlformats.org/officeDocument/2006/relationships/image" Target="../media/image14.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3.xml"/><Relationship Id="rId1" Type="http://schemas.openxmlformats.org/officeDocument/2006/relationships/vmlDrawing" Target="../drawings/vmlDrawing34.vml"/><Relationship Id="rId4" Type="http://schemas.openxmlformats.org/officeDocument/2006/relationships/image" Target="../media/image15.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3.xml"/><Relationship Id="rId1" Type="http://schemas.openxmlformats.org/officeDocument/2006/relationships/vmlDrawing" Target="../drawings/vmlDrawing35.v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4.xml"/><Relationship Id="rId1" Type="http://schemas.openxmlformats.org/officeDocument/2006/relationships/vmlDrawing" Target="../drawings/vmlDrawing36.vml"/><Relationship Id="rId4" Type="http://schemas.openxmlformats.org/officeDocument/2006/relationships/image" Target="../media/image16.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3.xml"/><Relationship Id="rId1" Type="http://schemas.openxmlformats.org/officeDocument/2006/relationships/vmlDrawing" Target="../drawings/vmlDrawing37.v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4.xml"/><Relationship Id="rId1" Type="http://schemas.openxmlformats.org/officeDocument/2006/relationships/vmlDrawing" Target="../drawings/vmlDrawing38.vml"/><Relationship Id="rId4" Type="http://schemas.openxmlformats.org/officeDocument/2006/relationships/image" Target="../media/image17.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3.xml"/><Relationship Id="rId1" Type="http://schemas.openxmlformats.org/officeDocument/2006/relationships/vmlDrawing" Target="../drawings/vmlDrawing39.vml"/><Relationship Id="rId5" Type="http://schemas.openxmlformats.org/officeDocument/2006/relationships/image" Target="../media/image19.png"/><Relationship Id="rId4" Type="http://schemas.openxmlformats.org/officeDocument/2006/relationships/image" Target="../media/image18.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3.xml"/><Relationship Id="rId1" Type="http://schemas.openxmlformats.org/officeDocument/2006/relationships/vmlDrawing" Target="../drawings/vmlDrawing40.vml"/><Relationship Id="rId4" Type="http://schemas.openxmlformats.org/officeDocument/2006/relationships/image" Target="../media/image20.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3.xml"/><Relationship Id="rId1" Type="http://schemas.openxmlformats.org/officeDocument/2006/relationships/vmlDrawing" Target="../drawings/vmlDrawing41.vml"/><Relationship Id="rId4" Type="http://schemas.openxmlformats.org/officeDocument/2006/relationships/image" Target="../media/image21.wmf"/></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3.xml"/><Relationship Id="rId1" Type="http://schemas.openxmlformats.org/officeDocument/2006/relationships/vmlDrawing" Target="../drawings/vmlDrawing42.v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3.xml"/><Relationship Id="rId1" Type="http://schemas.openxmlformats.org/officeDocument/2006/relationships/vmlDrawing" Target="../drawings/vmlDrawing43.vml"/><Relationship Id="rId4" Type="http://schemas.openxmlformats.org/officeDocument/2006/relationships/image" Target="../media/image22.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4.xml"/><Relationship Id="rId1" Type="http://schemas.openxmlformats.org/officeDocument/2006/relationships/vmlDrawing" Target="../drawings/vmlDrawing44.vml"/><Relationship Id="rId4" Type="http://schemas.openxmlformats.org/officeDocument/2006/relationships/image" Target="../media/image23.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3.xml"/><Relationship Id="rId1" Type="http://schemas.openxmlformats.org/officeDocument/2006/relationships/vmlDrawing" Target="../drawings/vmlDrawing45.vml"/><Relationship Id="rId4" Type="http://schemas.openxmlformats.org/officeDocument/2006/relationships/image" Target="../media/image24.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3.xml"/><Relationship Id="rId1" Type="http://schemas.openxmlformats.org/officeDocument/2006/relationships/vmlDrawing" Target="../drawings/vmlDrawing46.vml"/><Relationship Id="rId5" Type="http://schemas.openxmlformats.org/officeDocument/2006/relationships/image" Target="../media/image26.png"/><Relationship Id="rId4" Type="http://schemas.openxmlformats.org/officeDocument/2006/relationships/image" Target="../media/image25.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3.xml"/><Relationship Id="rId1" Type="http://schemas.openxmlformats.org/officeDocument/2006/relationships/vmlDrawing" Target="../drawings/vmlDrawing47.vml"/><Relationship Id="rId4" Type="http://schemas.openxmlformats.org/officeDocument/2006/relationships/image" Target="../media/image25.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2250800"/>
            <a:ext cx="5715000" cy="768350"/>
          </a:xfrm>
          <a:ln>
            <a:miter lim="800000"/>
            <a:headEnd/>
            <a:tailEnd/>
          </a:ln>
          <a:extLst/>
        </p:spPr>
        <p:txBody>
          <a:bodyPr>
            <a:normAutofit fontScale="90000"/>
          </a:bodyPr>
          <a:lstStyle/>
          <a:p>
            <a:pPr algn="l" eaLnBrk="1" fontAlgn="auto" hangingPunct="1">
              <a:spcAft>
                <a:spcPts val="0"/>
              </a:spcAft>
              <a:defRPr/>
            </a:pPr>
            <a:r>
              <a:rPr lang="en-US" dirty="0" smtClean="0"/>
              <a:t>Chapter 6</a:t>
            </a:r>
            <a:endParaRPr lang="en-US" dirty="0"/>
          </a:p>
        </p:txBody>
      </p:sp>
      <p:sp>
        <p:nvSpPr>
          <p:cNvPr id="32771" name="Rectangle 3"/>
          <p:cNvSpPr>
            <a:spLocks noGrp="1" noChangeArrowheads="1"/>
          </p:cNvSpPr>
          <p:nvPr>
            <p:ph type="subTitle" idx="1"/>
          </p:nvPr>
        </p:nvSpPr>
        <p:spPr>
          <a:xfrm>
            <a:off x="1676400" y="3959225"/>
            <a:ext cx="6172200" cy="655638"/>
          </a:xfrm>
          <a:extLs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nchor="b"/>
          <a:lstStyle/>
          <a:p>
            <a:pPr marL="109538" marR="0" algn="ctr">
              <a:lnSpc>
                <a:spcPct val="90000"/>
              </a:lnSpc>
              <a:spcBef>
                <a:spcPct val="0"/>
              </a:spcBef>
            </a:pPr>
            <a:r>
              <a:rPr lang="en-US" sz="3900" b="1" i="1" dirty="0" smtClean="0">
                <a:solidFill>
                  <a:schemeClr val="bg2"/>
                </a:solidFill>
                <a:latin typeface="Calibri" panose="020F0502020204030204" pitchFamily="34" charset="0"/>
              </a:rPr>
              <a:t>Master Budgeting and Responsibility Accounting</a:t>
            </a:r>
          </a:p>
        </p:txBody>
      </p:sp>
      <p:sp>
        <p:nvSpPr>
          <p:cNvPr id="2" name="Rectangle 1"/>
          <p:cNvSpPr/>
          <p:nvPr/>
        </p:nvSpPr>
        <p:spPr>
          <a:xfrm>
            <a:off x="990600" y="623888"/>
            <a:ext cx="7162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sz="3600" b="1" dirty="0">
                <a:solidFill>
                  <a:prstClr val="white"/>
                </a:solidFill>
              </a:rPr>
              <a:t>Lecture </a:t>
            </a:r>
            <a:r>
              <a:rPr lang="en-US" sz="3600" b="1" dirty="0" smtClean="0">
                <a:solidFill>
                  <a:prstClr val="white"/>
                </a:solidFill>
              </a:rPr>
              <a:t>9</a:t>
            </a:r>
            <a:endParaRPr lang="en-US" sz="3600" b="1" dirty="0">
              <a:solidFill>
                <a:prstClr val="white"/>
              </a:solidFill>
            </a:endParaRPr>
          </a:p>
        </p:txBody>
      </p:sp>
      <p:sp>
        <p:nvSpPr>
          <p:cNvPr id="32773" name="Slide Number Placeholder 2"/>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7BA3734-CD09-4785-95DA-C3A840C7D512}" type="slidenum">
              <a:rPr lang="en-US" smtClean="0">
                <a:solidFill>
                  <a:schemeClr val="bg1"/>
                </a:solidFill>
              </a:rPr>
              <a:pPr/>
              <a:t>1</a:t>
            </a:fld>
            <a:endParaRPr lang="en-US" smtClean="0">
              <a:solidFill>
                <a:schemeClr val="bg1"/>
              </a:solidFill>
            </a:endParaRPr>
          </a:p>
        </p:txBody>
      </p:sp>
      <p:sp>
        <p:nvSpPr>
          <p:cNvPr id="32774" name="Rectangle 3"/>
          <p:cNvSpPr txBox="1">
            <a:spLocks noChangeArrowheads="1"/>
          </p:cNvSpPr>
          <p:nvPr/>
        </p:nvSpPr>
        <p:spPr bwMode="auto">
          <a:xfrm>
            <a:off x="838200" y="5105401"/>
            <a:ext cx="6172200" cy="1219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0488" tIns="44450" rIns="90488" bIns="44450" anchor="b"/>
          <a:lstStyle>
            <a:lvl1pPr marL="109538">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0" hangingPunct="0">
              <a:lnSpc>
                <a:spcPct val="90000"/>
              </a:lnSpc>
              <a:spcBef>
                <a:spcPct val="0"/>
              </a:spcBef>
              <a:buFont typeface="Wingdings 2" panose="05020102010507070707" pitchFamily="18" charset="2"/>
              <a:buNone/>
            </a:pPr>
            <a:r>
              <a:rPr lang="en-US" sz="2000" b="1" i="1" u="sng" dirty="0">
                <a:solidFill>
                  <a:srgbClr val="04617B"/>
                </a:solidFill>
                <a:latin typeface="Calibri" panose="020F0502020204030204" pitchFamily="34" charset="0"/>
              </a:rPr>
              <a:t>Readings</a:t>
            </a:r>
          </a:p>
          <a:p>
            <a:pPr eaLnBrk="0" hangingPunct="0">
              <a:lnSpc>
                <a:spcPct val="90000"/>
              </a:lnSpc>
              <a:spcBef>
                <a:spcPct val="0"/>
              </a:spcBef>
              <a:buFont typeface="Wingdings 2" panose="05020102010507070707" pitchFamily="18" charset="2"/>
              <a:buNone/>
            </a:pPr>
            <a:r>
              <a:rPr lang="en-US" sz="1400" b="1" i="1" dirty="0">
                <a:solidFill>
                  <a:srgbClr val="04617B"/>
                </a:solidFill>
                <a:latin typeface="Calibri" panose="020F0502020204030204" pitchFamily="34" charset="0"/>
              </a:rPr>
              <a:t>Chapter </a:t>
            </a:r>
            <a:r>
              <a:rPr lang="en-US" sz="1400" b="1" i="1" dirty="0" smtClean="0">
                <a:solidFill>
                  <a:srgbClr val="04617B"/>
                </a:solidFill>
                <a:latin typeface="Calibri" panose="020F0502020204030204" pitchFamily="34" charset="0"/>
              </a:rPr>
              <a:t>6,Cost </a:t>
            </a:r>
            <a:r>
              <a:rPr lang="en-US" sz="1400" b="1" i="1" dirty="0">
                <a:solidFill>
                  <a:srgbClr val="04617B"/>
                </a:solidFill>
                <a:latin typeface="Calibri" panose="020F0502020204030204" pitchFamily="34" charset="0"/>
              </a:rPr>
              <a:t>Accounting, Managerial Emphasis, 14</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a:t>
            </a:r>
            <a:r>
              <a:rPr lang="en-US" sz="1400" b="1" i="1" dirty="0" err="1">
                <a:solidFill>
                  <a:srgbClr val="04617B"/>
                </a:solidFill>
                <a:latin typeface="Calibri" panose="020F0502020204030204" pitchFamily="34" charset="0"/>
              </a:rPr>
              <a:t>Horengren</a:t>
            </a:r>
            <a:endParaRPr lang="en-US" sz="1400" b="1" i="1" dirty="0">
              <a:solidFill>
                <a:srgbClr val="04617B"/>
              </a:solidFill>
              <a:latin typeface="Calibri" panose="020F0502020204030204" pitchFamily="34" charset="0"/>
            </a:endParaRPr>
          </a:p>
          <a:p>
            <a:pPr eaLnBrk="0" hangingPunct="0">
              <a:lnSpc>
                <a:spcPct val="90000"/>
              </a:lnSpc>
              <a:spcBef>
                <a:spcPct val="0"/>
              </a:spcBef>
              <a:buFont typeface="Wingdings 2" panose="05020102010507070707" pitchFamily="18" charset="2"/>
              <a:buNone/>
            </a:pPr>
            <a:r>
              <a:rPr lang="en-US" sz="1400" b="1" i="1" dirty="0">
                <a:solidFill>
                  <a:srgbClr val="04617B"/>
                </a:solidFill>
                <a:latin typeface="Calibri" panose="020F0502020204030204" pitchFamily="34" charset="0"/>
              </a:rPr>
              <a:t>Chapter </a:t>
            </a:r>
            <a:r>
              <a:rPr lang="en-US" sz="1400" b="1" i="1" dirty="0" smtClean="0">
                <a:solidFill>
                  <a:srgbClr val="04617B"/>
                </a:solidFill>
                <a:latin typeface="Calibri" panose="020F0502020204030204" pitchFamily="34" charset="0"/>
              </a:rPr>
              <a:t>10, </a:t>
            </a:r>
            <a:r>
              <a:rPr lang="en-US" sz="1400" b="1" i="1" dirty="0">
                <a:solidFill>
                  <a:srgbClr val="04617B"/>
                </a:solidFill>
                <a:latin typeface="Calibri" panose="020F0502020204030204" pitchFamily="34" charset="0"/>
              </a:rPr>
              <a:t>Managerial Accounting 6</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a:t>
            </a:r>
            <a:r>
              <a:rPr lang="en-US" sz="1400" b="1" i="1" dirty="0" err="1">
                <a:solidFill>
                  <a:srgbClr val="04617B"/>
                </a:solidFill>
                <a:latin typeface="Calibri" panose="020F0502020204030204" pitchFamily="34" charset="0"/>
              </a:rPr>
              <a:t>Weygandt</a:t>
            </a:r>
            <a:r>
              <a:rPr lang="en-US" sz="1400" b="1" i="1" dirty="0">
                <a:solidFill>
                  <a:srgbClr val="04617B"/>
                </a:solidFill>
                <a:latin typeface="Calibri" panose="020F0502020204030204" pitchFamily="34" charset="0"/>
              </a:rPr>
              <a:t>, </a:t>
            </a:r>
            <a:r>
              <a:rPr lang="en-US" sz="1400" b="1" i="1" dirty="0" err="1">
                <a:solidFill>
                  <a:srgbClr val="04617B"/>
                </a:solidFill>
                <a:latin typeface="Calibri" panose="020F0502020204030204" pitchFamily="34" charset="0"/>
              </a:rPr>
              <a:t>kimmel</a:t>
            </a:r>
            <a:r>
              <a:rPr lang="en-US" sz="1400" b="1" i="1" dirty="0">
                <a:solidFill>
                  <a:srgbClr val="04617B"/>
                </a:solidFill>
                <a:latin typeface="Calibri" panose="020F0502020204030204" pitchFamily="34" charset="0"/>
              </a:rPr>
              <a:t>, </a:t>
            </a:r>
            <a:r>
              <a:rPr lang="en-US" sz="1400" b="1" i="1" dirty="0" err="1">
                <a:solidFill>
                  <a:srgbClr val="04617B"/>
                </a:solidFill>
                <a:latin typeface="Calibri" panose="020F0502020204030204" pitchFamily="34" charset="0"/>
              </a:rPr>
              <a:t>kieso</a:t>
            </a:r>
            <a:endParaRPr lang="en-US" sz="1400" b="1" i="1" dirty="0">
              <a:solidFill>
                <a:srgbClr val="04617B"/>
              </a:solidFill>
              <a:latin typeface="Calibri" panose="020F0502020204030204" pitchFamily="34" charset="0"/>
            </a:endParaRPr>
          </a:p>
          <a:p>
            <a:pPr eaLnBrk="0" hangingPunct="0">
              <a:lnSpc>
                <a:spcPct val="90000"/>
              </a:lnSpc>
              <a:spcBef>
                <a:spcPct val="0"/>
              </a:spcBef>
              <a:buFont typeface="Wingdings 2" panose="05020102010507070707" pitchFamily="18" charset="2"/>
              <a:buNone/>
            </a:pPr>
            <a:endParaRPr lang="en-US" sz="1400" b="1" i="1" dirty="0">
              <a:solidFill>
                <a:srgbClr val="04617B"/>
              </a:solidFill>
              <a:latin typeface="Calibri" panose="020F0502020204030204" pitchFamily="34" charset="0"/>
            </a:endParaRPr>
          </a:p>
        </p:txBody>
      </p:sp>
    </p:spTree>
    <p:extLst>
      <p:ext uri="{BB962C8B-B14F-4D97-AF65-F5344CB8AC3E}">
        <p14:creationId xmlns="" xmlns:p14="http://schemas.microsoft.com/office/powerpoint/2010/main" val="2075383884"/>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3" name="Rectangle 5"/>
          <p:cNvSpPr>
            <a:spLocks noGrp="1" noChangeArrowheads="1"/>
          </p:cNvSpPr>
          <p:nvPr>
            <p:ph type="body" idx="1"/>
          </p:nvPr>
        </p:nvSpPr>
        <p:spPr bwMode="auto">
          <a:xfrm>
            <a:off x="508000" y="685800"/>
            <a:ext cx="8331200" cy="1323439"/>
          </a:xfrm>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488" tIns="44450" rIns="90488" bIns="44450" anchor="b">
            <a:normAutofit fontScale="97500"/>
          </a:bodyPr>
          <a:lstStyle/>
          <a:p>
            <a:pPr algn="ctr">
              <a:spcBef>
                <a:spcPct val="0"/>
              </a:spcBef>
              <a:buNone/>
            </a:pPr>
            <a:r>
              <a:rPr lang="en-US" sz="4000" b="1" i="1" dirty="0" smtClean="0">
                <a:solidFill>
                  <a:schemeClr val="tx2"/>
                </a:solidFill>
                <a:latin typeface="+mj-lt"/>
                <a:ea typeface="+mj-ea"/>
                <a:cs typeface="+mj-cs"/>
              </a:rPr>
              <a:t>Master Budgeting </a:t>
            </a:r>
            <a:r>
              <a:rPr lang="en-US" sz="4000" b="1" i="1" dirty="0">
                <a:solidFill>
                  <a:schemeClr val="tx2"/>
                </a:solidFill>
                <a:latin typeface="+mj-lt"/>
                <a:ea typeface="+mj-ea"/>
                <a:cs typeface="+mj-cs"/>
              </a:rPr>
              <a:t>and </a:t>
            </a:r>
            <a:r>
              <a:rPr lang="en-US" sz="4000" b="1" i="1" dirty="0" smtClean="0">
                <a:solidFill>
                  <a:schemeClr val="tx2"/>
                </a:solidFill>
                <a:latin typeface="+mj-lt"/>
                <a:ea typeface="+mj-ea"/>
                <a:cs typeface="+mj-cs"/>
              </a:rPr>
              <a:t>Responsibility Accounting</a:t>
            </a:r>
            <a:endParaRPr lang="en-US" sz="4000" b="1" i="1" dirty="0">
              <a:solidFill>
                <a:schemeClr val="tx2"/>
              </a:solidFill>
              <a:latin typeface="+mj-lt"/>
              <a:ea typeface="+mj-ea"/>
              <a:cs typeface="+mj-cs"/>
            </a:endParaRPr>
          </a:p>
        </p:txBody>
      </p:sp>
      <p:sp>
        <p:nvSpPr>
          <p:cNvPr id="2054" name="Rectangle 6"/>
          <p:cNvSpPr>
            <a:spLocks noChangeArrowheads="1"/>
          </p:cNvSpPr>
          <p:nvPr/>
        </p:nvSpPr>
        <p:spPr bwMode="auto">
          <a:xfrm>
            <a:off x="508000" y="2057400"/>
            <a:ext cx="8331200" cy="43546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lIns="86493" tIns="43247" rIns="86493" bIns="43247">
            <a:spAutoFit/>
          </a:bodyPr>
          <a:lstStyle>
            <a:lvl1pPr marL="457200" indent="-457200" defTabSz="865188">
              <a:defRPr sz="2400">
                <a:solidFill>
                  <a:schemeClr val="tx1"/>
                </a:solidFill>
                <a:latin typeface="Comic Sans MS" panose="030F0702030302020204" pitchFamily="66" charset="0"/>
              </a:defRPr>
            </a:lvl1pPr>
            <a:lvl2pPr marL="742950" indent="-285750" defTabSz="865188">
              <a:defRPr sz="2400">
                <a:solidFill>
                  <a:schemeClr val="tx1"/>
                </a:solidFill>
                <a:latin typeface="Comic Sans MS" panose="030F0702030302020204" pitchFamily="66" charset="0"/>
              </a:defRPr>
            </a:lvl2pPr>
            <a:lvl3pPr marL="1143000" indent="-228600" defTabSz="865188">
              <a:defRPr sz="2400">
                <a:solidFill>
                  <a:schemeClr val="tx1"/>
                </a:solidFill>
                <a:latin typeface="Comic Sans MS" panose="030F0702030302020204" pitchFamily="66" charset="0"/>
              </a:defRPr>
            </a:lvl3pPr>
            <a:lvl4pPr marL="1600200" indent="-228600" defTabSz="865188">
              <a:defRPr sz="2400">
                <a:solidFill>
                  <a:schemeClr val="tx1"/>
                </a:solidFill>
                <a:latin typeface="Comic Sans MS" panose="030F0702030302020204" pitchFamily="66" charset="0"/>
              </a:defRPr>
            </a:lvl4pPr>
            <a:lvl5pPr marL="2057400" indent="-228600" defTabSz="865188">
              <a:defRPr sz="2400">
                <a:solidFill>
                  <a:schemeClr val="tx1"/>
                </a:solidFill>
                <a:latin typeface="Comic Sans MS" panose="030F0702030302020204" pitchFamily="66" charset="0"/>
              </a:defRPr>
            </a:lvl5pPr>
            <a:lvl6pPr marL="2514600" indent="-228600" algn="r" defTabSz="865188"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defTabSz="865188"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defTabSz="865188"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defTabSz="865188" eaLnBrk="0" fontAlgn="base" hangingPunct="0">
              <a:spcBef>
                <a:spcPct val="0"/>
              </a:spcBef>
              <a:spcAft>
                <a:spcPct val="0"/>
              </a:spcAft>
              <a:defRPr sz="2400">
                <a:solidFill>
                  <a:schemeClr val="tx1"/>
                </a:solidFill>
                <a:latin typeface="Comic Sans MS" panose="030F0702030302020204" pitchFamily="66" charset="0"/>
              </a:defRPr>
            </a:lvl9pPr>
          </a:lstStyle>
          <a:p>
            <a:pPr algn="l" eaLnBrk="1" hangingPunct="1">
              <a:lnSpc>
                <a:spcPct val="115000"/>
              </a:lnSpc>
              <a:spcBef>
                <a:spcPct val="40000"/>
              </a:spcBef>
            </a:pPr>
            <a:r>
              <a:rPr lang="en-US" sz="2100" b="1" dirty="0">
                <a:solidFill>
                  <a:srgbClr val="F69200"/>
                </a:solidFill>
                <a:latin typeface="+mn-lt"/>
              </a:rPr>
              <a:t>Learning Objectives</a:t>
            </a:r>
          </a:p>
          <a:p>
            <a:pPr algn="l" eaLnBrk="1" hangingPunct="1">
              <a:lnSpc>
                <a:spcPct val="115000"/>
              </a:lnSpc>
              <a:spcBef>
                <a:spcPct val="40000"/>
              </a:spcBef>
              <a:spcAft>
                <a:spcPct val="35000"/>
              </a:spcAft>
            </a:pPr>
            <a:r>
              <a:rPr lang="en-US" sz="1700" dirty="0">
                <a:latin typeface="+mn-lt"/>
              </a:rPr>
              <a:t>After studying this chapter, you should be able to:</a:t>
            </a:r>
          </a:p>
          <a:p>
            <a:pPr algn="l" eaLnBrk="1" hangingPunct="1">
              <a:spcBef>
                <a:spcPct val="25000"/>
              </a:spcBef>
            </a:pPr>
            <a:r>
              <a:rPr lang="en-US" sz="1700" b="1" dirty="0">
                <a:solidFill>
                  <a:srgbClr val="F69200"/>
                </a:solidFill>
                <a:latin typeface="+mn-lt"/>
              </a:rPr>
              <a:t>[1]</a:t>
            </a:r>
            <a:r>
              <a:rPr lang="en-US" sz="1700" dirty="0">
                <a:latin typeface="+mn-lt"/>
              </a:rPr>
              <a:t> 	Describe the concept of budgetary control.</a:t>
            </a:r>
          </a:p>
          <a:p>
            <a:pPr algn="l" eaLnBrk="1" hangingPunct="1">
              <a:spcBef>
                <a:spcPct val="15000"/>
              </a:spcBef>
            </a:pPr>
            <a:r>
              <a:rPr lang="en-US" sz="1700" b="1" dirty="0">
                <a:solidFill>
                  <a:srgbClr val="F69200"/>
                </a:solidFill>
                <a:latin typeface="+mn-lt"/>
              </a:rPr>
              <a:t>[2]</a:t>
            </a:r>
            <a:r>
              <a:rPr lang="en-US" dirty="0">
                <a:latin typeface="+mn-lt"/>
              </a:rPr>
              <a:t> 	</a:t>
            </a:r>
            <a:r>
              <a:rPr lang="en-US" sz="1700" dirty="0">
                <a:latin typeface="+mn-lt"/>
              </a:rPr>
              <a:t>Evaluate the usefulness of static budget reports.</a:t>
            </a:r>
          </a:p>
          <a:p>
            <a:pPr algn="l" eaLnBrk="1" hangingPunct="1">
              <a:spcBef>
                <a:spcPct val="15000"/>
              </a:spcBef>
            </a:pPr>
            <a:r>
              <a:rPr lang="en-US" sz="1700" b="1" dirty="0">
                <a:solidFill>
                  <a:srgbClr val="F69200"/>
                </a:solidFill>
                <a:latin typeface="+mn-lt"/>
              </a:rPr>
              <a:t>[3]</a:t>
            </a:r>
            <a:r>
              <a:rPr lang="en-US" dirty="0">
                <a:latin typeface="+mn-lt"/>
              </a:rPr>
              <a:t> 	</a:t>
            </a:r>
            <a:r>
              <a:rPr lang="en-US" sz="1700" dirty="0">
                <a:latin typeface="+mn-lt"/>
              </a:rPr>
              <a:t>Explain the development of flexible budgets and the usefulness of flexible budget reports.</a:t>
            </a:r>
          </a:p>
          <a:p>
            <a:pPr algn="l" eaLnBrk="1" hangingPunct="1">
              <a:spcBef>
                <a:spcPct val="15000"/>
              </a:spcBef>
            </a:pPr>
            <a:r>
              <a:rPr lang="en-US" sz="1700" b="1" dirty="0">
                <a:solidFill>
                  <a:srgbClr val="F69200"/>
                </a:solidFill>
                <a:latin typeface="+mn-lt"/>
              </a:rPr>
              <a:t>[4]</a:t>
            </a:r>
            <a:r>
              <a:rPr lang="en-US" dirty="0">
                <a:latin typeface="+mn-lt"/>
              </a:rPr>
              <a:t> 	</a:t>
            </a:r>
            <a:r>
              <a:rPr lang="en-US" sz="1700" dirty="0">
                <a:latin typeface="+mn-lt"/>
              </a:rPr>
              <a:t>Describe the concept of responsibility accounting.</a:t>
            </a:r>
          </a:p>
          <a:p>
            <a:pPr algn="l" eaLnBrk="1" hangingPunct="1">
              <a:spcBef>
                <a:spcPct val="15000"/>
              </a:spcBef>
            </a:pPr>
            <a:r>
              <a:rPr lang="en-US" sz="1700" b="1" dirty="0">
                <a:solidFill>
                  <a:srgbClr val="F69200"/>
                </a:solidFill>
                <a:latin typeface="+mn-lt"/>
              </a:rPr>
              <a:t>[5]</a:t>
            </a:r>
            <a:r>
              <a:rPr lang="en-US" dirty="0">
                <a:latin typeface="+mn-lt"/>
              </a:rPr>
              <a:t> 	</a:t>
            </a:r>
            <a:r>
              <a:rPr lang="en-US" sz="1700" dirty="0">
                <a:latin typeface="+mn-lt"/>
              </a:rPr>
              <a:t>Indicate the features of responsibility reports for cost centers.</a:t>
            </a:r>
          </a:p>
          <a:p>
            <a:pPr algn="l" eaLnBrk="1" hangingPunct="1">
              <a:spcBef>
                <a:spcPct val="15000"/>
              </a:spcBef>
            </a:pPr>
            <a:r>
              <a:rPr lang="en-US" sz="1700" b="1" dirty="0">
                <a:solidFill>
                  <a:srgbClr val="F69200"/>
                </a:solidFill>
                <a:latin typeface="+mn-lt"/>
              </a:rPr>
              <a:t>[6]</a:t>
            </a:r>
            <a:r>
              <a:rPr lang="en-US" dirty="0">
                <a:latin typeface="+mn-lt"/>
              </a:rPr>
              <a:t> 	</a:t>
            </a:r>
            <a:r>
              <a:rPr lang="en-US" sz="1700" dirty="0">
                <a:latin typeface="+mn-lt"/>
              </a:rPr>
              <a:t>Identify the content of responsibility reports for profit centers.</a:t>
            </a:r>
          </a:p>
          <a:p>
            <a:pPr algn="l" eaLnBrk="1" hangingPunct="1">
              <a:spcBef>
                <a:spcPct val="15000"/>
              </a:spcBef>
            </a:pPr>
            <a:r>
              <a:rPr lang="en-US" sz="1700" b="1" dirty="0">
                <a:solidFill>
                  <a:srgbClr val="F69200"/>
                </a:solidFill>
                <a:latin typeface="+mn-lt"/>
              </a:rPr>
              <a:t>[7]</a:t>
            </a:r>
            <a:r>
              <a:rPr lang="en-US" dirty="0">
                <a:latin typeface="+mn-lt"/>
              </a:rPr>
              <a:t> 	</a:t>
            </a:r>
            <a:r>
              <a:rPr lang="en-US" sz="1700" dirty="0">
                <a:latin typeface="+mn-lt"/>
              </a:rPr>
              <a:t>Explain the basis and formula used in evaluating performance in investment centers.</a:t>
            </a:r>
          </a:p>
        </p:txBody>
      </p:sp>
      <p:sp>
        <p:nvSpPr>
          <p:cNvPr id="2" name="Slide Number Placeholder 1"/>
          <p:cNvSpPr>
            <a:spLocks noGrp="1"/>
          </p:cNvSpPr>
          <p:nvPr>
            <p:ph type="sldNum" sz="quarter" idx="11"/>
          </p:nvPr>
        </p:nvSpPr>
        <p:spPr/>
        <p:txBody>
          <a:bodyPr/>
          <a:lstStyle/>
          <a:p>
            <a:fld id="{63102E1D-CDDF-4255-850E-DAEF812446BD}" type="slidenum">
              <a:rPr lang="en-US" smtClean="0"/>
              <a:pPr/>
              <a:t>2</a:t>
            </a:fld>
            <a:endParaRPr lang="en-US"/>
          </a:p>
        </p:txBody>
      </p:sp>
    </p:spTree>
    <p:extLst>
      <p:ext uri="{BB962C8B-B14F-4D97-AF65-F5344CB8AC3E}">
        <p14:creationId xmlns="" xmlns:p14="http://schemas.microsoft.com/office/powerpoint/2010/main" val="3016416817"/>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7500"/>
          </a:bodyPr>
          <a:lstStyle/>
          <a:p>
            <a:pPr marL="273050" indent="-273050">
              <a:buClr>
                <a:srgbClr val="0BD0D9"/>
              </a:buClr>
              <a:buSzPct val="95000"/>
              <a:buFont typeface="Wingdings 2" panose="05020102010507070707" pitchFamily="18" charset="2"/>
              <a:buNone/>
            </a:pPr>
            <a:r>
              <a:rPr lang="en-US" sz="4000" b="1" i="1"/>
              <a:t>Budget defined</a:t>
            </a:r>
          </a:p>
        </p:txBody>
      </p:sp>
      <p:sp>
        <p:nvSpPr>
          <p:cNvPr id="6147" name="Rectangle 3"/>
          <p:cNvSpPr>
            <a:spLocks noGrp="1" noChangeArrowheads="1"/>
          </p:cNvSpPr>
          <p:nvPr>
            <p:ph idx="1"/>
          </p:nvPr>
        </p:nvSpPr>
        <p:spPr>
          <a:xfrm>
            <a:off x="457200" y="1905000"/>
            <a:ext cx="8229600" cy="4389438"/>
          </a:xfrm>
        </p:spPr>
        <p:txBody>
          <a:bodyPr/>
          <a:lstStyle/>
          <a:p>
            <a:pPr eaLnBrk="1" hangingPunct="1"/>
            <a:r>
              <a:rPr lang="en-US" smtClean="0"/>
              <a:t>The quantitative expression of a proposed plan of action by management for a specified period, and</a:t>
            </a:r>
          </a:p>
          <a:p>
            <a:pPr eaLnBrk="1" hangingPunct="1"/>
            <a:r>
              <a:rPr lang="en-US" smtClean="0"/>
              <a:t>An aid to coordinating what needs to be done to implement that plan</a:t>
            </a:r>
          </a:p>
          <a:p>
            <a:pPr eaLnBrk="1" hangingPunct="1"/>
            <a:r>
              <a:rPr lang="en-US" smtClean="0"/>
              <a:t>May include both financial and non-financial data</a:t>
            </a:r>
          </a:p>
        </p:txBody>
      </p:sp>
      <p:sp>
        <p:nvSpPr>
          <p:cNvPr id="2" name="Slide Number Placeholder 1"/>
          <p:cNvSpPr>
            <a:spLocks noGrp="1"/>
          </p:cNvSpPr>
          <p:nvPr>
            <p:ph type="sldNum" sz="quarter" idx="11"/>
          </p:nvPr>
        </p:nvSpPr>
        <p:spPr/>
        <p:txBody>
          <a:bodyPr/>
          <a:lstStyle/>
          <a:p>
            <a:fld id="{63102E1D-CDDF-4255-850E-DAEF812446BD}" type="slidenum">
              <a:rPr lang="en-US" smtClean="0"/>
              <a:pPr/>
              <a:t>3</a:t>
            </a:fld>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7500"/>
          </a:bodyPr>
          <a:lstStyle/>
          <a:p>
            <a:pPr marL="273050" indent="-273050">
              <a:buClr>
                <a:srgbClr val="0BD0D9"/>
              </a:buClr>
              <a:buSzPct val="95000"/>
              <a:buFont typeface="Wingdings 2" panose="05020102010507070707" pitchFamily="18" charset="2"/>
              <a:buNone/>
            </a:pPr>
            <a:r>
              <a:rPr lang="en-US" sz="4000" b="1" i="1"/>
              <a:t>The Ongoing Budget Process:</a:t>
            </a:r>
          </a:p>
        </p:txBody>
      </p:sp>
      <p:sp>
        <p:nvSpPr>
          <p:cNvPr id="7171" name="Rectangle 3"/>
          <p:cNvSpPr>
            <a:spLocks noGrp="1" noChangeArrowheads="1"/>
          </p:cNvSpPr>
          <p:nvPr>
            <p:ph idx="1"/>
          </p:nvPr>
        </p:nvSpPr>
        <p:spPr/>
        <p:txBody>
          <a:bodyPr/>
          <a:lstStyle/>
          <a:p>
            <a:pPr marL="590550" indent="-590550" eaLnBrk="1" hangingPunct="1">
              <a:buFont typeface="Wingdings" panose="05000000000000000000" pitchFamily="2" charset="2"/>
              <a:buAutoNum type="arabicPeriod"/>
            </a:pPr>
            <a:r>
              <a:rPr lang="en-US" smtClean="0"/>
              <a:t>Managers and accountants plan the performance of the company, taking into account past performance and anticipated future changes</a:t>
            </a:r>
          </a:p>
          <a:p>
            <a:pPr marL="590550" indent="-590550" eaLnBrk="1" hangingPunct="1">
              <a:buFont typeface="Wingdings" panose="05000000000000000000" pitchFamily="2" charset="2"/>
              <a:buAutoNum type="arabicPeriod"/>
            </a:pPr>
            <a:r>
              <a:rPr lang="en-US" smtClean="0"/>
              <a:t>Senior managers distribute a set of goals against which actual results will be compared</a:t>
            </a:r>
          </a:p>
        </p:txBody>
      </p:sp>
      <p:sp>
        <p:nvSpPr>
          <p:cNvPr id="2" name="Slide Number Placeholder 1"/>
          <p:cNvSpPr>
            <a:spLocks noGrp="1"/>
          </p:cNvSpPr>
          <p:nvPr>
            <p:ph type="sldNum" sz="quarter" idx="11"/>
          </p:nvPr>
        </p:nvSpPr>
        <p:spPr/>
        <p:txBody>
          <a:bodyPr/>
          <a:lstStyle/>
          <a:p>
            <a:fld id="{63102E1D-CDDF-4255-850E-DAEF812446BD}" type="slidenum">
              <a:rPr lang="en-US" smtClean="0"/>
              <a:pPr/>
              <a:t>4</a:t>
            </a:fld>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7500"/>
          </a:bodyPr>
          <a:lstStyle/>
          <a:p>
            <a:pPr marL="273050" indent="-273050">
              <a:buClr>
                <a:srgbClr val="0BD0D9"/>
              </a:buClr>
              <a:buSzPct val="95000"/>
              <a:buFont typeface="Wingdings 2" panose="05020102010507070707" pitchFamily="18" charset="2"/>
              <a:buNone/>
            </a:pPr>
            <a:r>
              <a:rPr lang="en-US" sz="4000" b="1" i="1"/>
              <a:t>The Ongoing Budget Process:</a:t>
            </a:r>
          </a:p>
        </p:txBody>
      </p:sp>
      <p:sp>
        <p:nvSpPr>
          <p:cNvPr id="8195" name="Rectangle 3"/>
          <p:cNvSpPr>
            <a:spLocks noGrp="1" noChangeArrowheads="1"/>
          </p:cNvSpPr>
          <p:nvPr>
            <p:ph idx="1"/>
          </p:nvPr>
        </p:nvSpPr>
        <p:spPr/>
        <p:txBody>
          <a:bodyPr/>
          <a:lstStyle/>
          <a:p>
            <a:pPr marL="590550" indent="-590550" eaLnBrk="1" hangingPunct="1">
              <a:buFont typeface="Wingdings" panose="05000000000000000000" pitchFamily="2" charset="2"/>
              <a:buAutoNum type="arabicPeriod" startAt="3"/>
            </a:pPr>
            <a:r>
              <a:rPr lang="en-US" smtClean="0"/>
              <a:t>Accountants help managers investigate deviations from budget.  Corrective action occurs at this point</a:t>
            </a:r>
          </a:p>
          <a:p>
            <a:pPr marL="590550" indent="-590550" eaLnBrk="1" hangingPunct="1">
              <a:buFont typeface="Wingdings" panose="05000000000000000000" pitchFamily="2" charset="2"/>
              <a:buAutoNum type="arabicPeriod" startAt="3"/>
            </a:pPr>
            <a:r>
              <a:rPr lang="en-US" smtClean="0"/>
              <a:t>Managers and accountants assess market feedback, changed conditions, and their own experiences as plans are laid for the next budget period</a:t>
            </a:r>
          </a:p>
        </p:txBody>
      </p:sp>
      <p:sp>
        <p:nvSpPr>
          <p:cNvPr id="2" name="Slide Number Placeholder 1"/>
          <p:cNvSpPr>
            <a:spLocks noGrp="1"/>
          </p:cNvSpPr>
          <p:nvPr>
            <p:ph type="sldNum" sz="quarter" idx="11"/>
          </p:nvPr>
        </p:nvSpPr>
        <p:spPr/>
        <p:txBody>
          <a:bodyPr/>
          <a:lstStyle/>
          <a:p>
            <a:fld id="{63102E1D-CDDF-4255-850E-DAEF812446BD}" type="slidenum">
              <a:rPr lang="en-US" smtClean="0"/>
              <a:pPr/>
              <a:t>5</a:t>
            </a:fld>
            <a:endParaRPr 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914400"/>
            <a:ext cx="8229600" cy="1143000"/>
          </a:xfrm>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a:buClr>
                <a:srgbClr val="0BD0D9"/>
              </a:buClr>
              <a:buSzPct val="95000"/>
              <a:buFont typeface="Wingdings 2" panose="05020102010507070707" pitchFamily="18" charset="2"/>
              <a:buNone/>
            </a:pPr>
            <a:r>
              <a:rPr lang="en-US" sz="4000" b="1" i="1" dirty="0"/>
              <a:t>Strategy, Planning and Budgets, Illustrated</a:t>
            </a:r>
          </a:p>
        </p:txBody>
      </p:sp>
      <p:pic>
        <p:nvPicPr>
          <p:cNvPr id="9231" name="Picture 15" descr="horngren13_6_1"/>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762000" y="2724150"/>
            <a:ext cx="7620000" cy="215265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Slide Number Placeholder 1"/>
          <p:cNvSpPr>
            <a:spLocks noGrp="1"/>
          </p:cNvSpPr>
          <p:nvPr>
            <p:ph type="sldNum" sz="quarter" idx="11"/>
          </p:nvPr>
        </p:nvSpPr>
        <p:spPr/>
        <p:txBody>
          <a:bodyPr/>
          <a:lstStyle/>
          <a:p>
            <a:fld id="{63102E1D-CDDF-4255-850E-DAEF812446BD}" type="slidenum">
              <a:rPr lang="en-US" smtClean="0"/>
              <a:pPr/>
              <a:t>6</a:t>
            </a:fld>
            <a:endParaRPr lang="en-US"/>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a:buClr>
                <a:srgbClr val="0BD0D9"/>
              </a:buClr>
              <a:buSzPct val="95000"/>
              <a:buFont typeface="Wingdings 2" panose="05020102010507070707" pitchFamily="18" charset="2"/>
              <a:buNone/>
            </a:pPr>
            <a:r>
              <a:rPr lang="en-US" sz="4000" b="1" i="1"/>
              <a:t>Advantages of Budgets</a:t>
            </a:r>
          </a:p>
        </p:txBody>
      </p:sp>
      <p:sp>
        <p:nvSpPr>
          <p:cNvPr id="10243" name="Rectangle 3"/>
          <p:cNvSpPr>
            <a:spLocks noGrp="1" noChangeArrowheads="1"/>
          </p:cNvSpPr>
          <p:nvPr>
            <p:ph idx="1"/>
          </p:nvPr>
        </p:nvSpPr>
        <p:spPr/>
        <p:txBody>
          <a:bodyPr/>
          <a:lstStyle/>
          <a:p>
            <a:pPr eaLnBrk="1" hangingPunct="1"/>
            <a:r>
              <a:rPr lang="en-US" smtClean="0"/>
              <a:t>Provides a framework for judging performance</a:t>
            </a:r>
          </a:p>
          <a:p>
            <a:pPr eaLnBrk="1" hangingPunct="1"/>
            <a:r>
              <a:rPr lang="en-US" smtClean="0"/>
              <a:t>Motivates managers and other employees</a:t>
            </a:r>
          </a:p>
          <a:p>
            <a:pPr eaLnBrk="1" hangingPunct="1"/>
            <a:r>
              <a:rPr lang="en-US" smtClean="0"/>
              <a:t>Promotes coordination and communication among subunits within the company</a:t>
            </a:r>
          </a:p>
        </p:txBody>
      </p:sp>
      <p:sp>
        <p:nvSpPr>
          <p:cNvPr id="2" name="Slide Number Placeholder 1"/>
          <p:cNvSpPr>
            <a:spLocks noGrp="1"/>
          </p:cNvSpPr>
          <p:nvPr>
            <p:ph type="sldNum" sz="quarter" idx="11"/>
          </p:nvPr>
        </p:nvSpPr>
        <p:spPr/>
        <p:txBody>
          <a:bodyPr/>
          <a:lstStyle/>
          <a:p>
            <a:fld id="{63102E1D-CDDF-4255-850E-DAEF812446BD}" type="slidenum">
              <a:rPr lang="en-US" smtClean="0"/>
              <a:pPr/>
              <a:t>7</a:t>
            </a:fld>
            <a:endParaRPr 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a:buClr>
                <a:srgbClr val="0BD0D9"/>
              </a:buClr>
              <a:buSzPct val="95000"/>
              <a:buFont typeface="Wingdings 2" panose="05020102010507070707" pitchFamily="18" charset="2"/>
              <a:buNone/>
            </a:pPr>
            <a:r>
              <a:rPr lang="en-US" sz="4000" b="1" i="1"/>
              <a:t>Components of Master Budgets</a:t>
            </a:r>
          </a:p>
        </p:txBody>
      </p:sp>
      <p:sp>
        <p:nvSpPr>
          <p:cNvPr id="11267" name="Rectangle 3"/>
          <p:cNvSpPr>
            <a:spLocks noGrp="1" noChangeArrowheads="1"/>
          </p:cNvSpPr>
          <p:nvPr>
            <p:ph idx="1"/>
          </p:nvPr>
        </p:nvSpPr>
        <p:spPr/>
        <p:txBody>
          <a:bodyPr/>
          <a:lstStyle/>
          <a:p>
            <a:pPr eaLnBrk="1" hangingPunct="1"/>
            <a:r>
              <a:rPr lang="en-US" smtClean="0"/>
              <a:t>Operating Budget – building blocks leading to the creation of the Budgeted Income Statement</a:t>
            </a:r>
          </a:p>
          <a:p>
            <a:pPr eaLnBrk="1" hangingPunct="1"/>
            <a:r>
              <a:rPr lang="en-US" smtClean="0"/>
              <a:t>Financial Budget – building blocks based on the Operating Budget that lead to the creation of the Budgeted Balance Sheet and the Budgeted Statement of Cash Flows</a:t>
            </a:r>
          </a:p>
        </p:txBody>
      </p:sp>
      <p:sp>
        <p:nvSpPr>
          <p:cNvPr id="2" name="Slide Number Placeholder 1"/>
          <p:cNvSpPr>
            <a:spLocks noGrp="1"/>
          </p:cNvSpPr>
          <p:nvPr>
            <p:ph type="sldNum" sz="quarter" idx="11"/>
          </p:nvPr>
        </p:nvSpPr>
        <p:spPr/>
        <p:txBody>
          <a:bodyPr/>
          <a:lstStyle/>
          <a:p>
            <a:fld id="{63102E1D-CDDF-4255-850E-DAEF812446BD}" type="slidenum">
              <a:rPr lang="en-US" smtClean="0"/>
              <a:pPr/>
              <a:t>8</a:t>
            </a:fld>
            <a:endParaRPr lang="en-U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a:buClr>
                <a:srgbClr val="0BD0D9"/>
              </a:buClr>
              <a:buSzPct val="95000"/>
              <a:buFont typeface="Wingdings 2" panose="05020102010507070707" pitchFamily="18" charset="2"/>
              <a:buNone/>
            </a:pPr>
            <a:r>
              <a:rPr lang="en-US" sz="4000" b="1" i="1"/>
              <a:t>Basic Operating Budget Steps</a:t>
            </a:r>
          </a:p>
        </p:txBody>
      </p:sp>
      <p:sp>
        <p:nvSpPr>
          <p:cNvPr id="12291" name="Rectangle 3"/>
          <p:cNvSpPr>
            <a:spLocks noGrp="1" noChangeArrowheads="1"/>
          </p:cNvSpPr>
          <p:nvPr>
            <p:ph idx="1"/>
          </p:nvPr>
        </p:nvSpPr>
        <p:spPr/>
        <p:txBody>
          <a:bodyPr/>
          <a:lstStyle/>
          <a:p>
            <a:pPr marL="590550" indent="-590550" eaLnBrk="1" hangingPunct="1">
              <a:buFont typeface="Wingdings" panose="05000000000000000000" pitchFamily="2" charset="2"/>
              <a:buAutoNum type="arabicPeriod"/>
            </a:pPr>
            <a:r>
              <a:rPr lang="en-US" smtClean="0"/>
              <a:t>Prepare the Revenues Budget</a:t>
            </a:r>
          </a:p>
          <a:p>
            <a:pPr marL="590550" indent="-590550" eaLnBrk="1" hangingPunct="1">
              <a:buFont typeface="Wingdings" panose="05000000000000000000" pitchFamily="2" charset="2"/>
              <a:buAutoNum type="arabicPeriod"/>
            </a:pPr>
            <a:r>
              <a:rPr lang="en-US" smtClean="0"/>
              <a:t>Prepare the Production Budget (in Units)</a:t>
            </a:r>
          </a:p>
          <a:p>
            <a:pPr marL="590550" indent="-590550" eaLnBrk="1" hangingPunct="1">
              <a:buFont typeface="Wingdings" panose="05000000000000000000" pitchFamily="2" charset="2"/>
              <a:buAutoNum type="arabicPeriod"/>
            </a:pPr>
            <a:r>
              <a:rPr lang="en-US" smtClean="0"/>
              <a:t>Prepare the Direct Materials Usage Budget and Direct Materials Purchases Budget</a:t>
            </a:r>
          </a:p>
          <a:p>
            <a:pPr marL="590550" indent="-590550" eaLnBrk="1" hangingPunct="1">
              <a:buFont typeface="Wingdings" panose="05000000000000000000" pitchFamily="2" charset="2"/>
              <a:buAutoNum type="arabicPeriod"/>
            </a:pPr>
            <a:r>
              <a:rPr lang="en-US" smtClean="0"/>
              <a:t>Prepare the Direct Manufacturing Labor Budget</a:t>
            </a:r>
          </a:p>
        </p:txBody>
      </p:sp>
      <p:sp>
        <p:nvSpPr>
          <p:cNvPr id="2" name="Slide Number Placeholder 1"/>
          <p:cNvSpPr>
            <a:spLocks noGrp="1"/>
          </p:cNvSpPr>
          <p:nvPr>
            <p:ph type="sldNum" sz="quarter" idx="11"/>
          </p:nvPr>
        </p:nvSpPr>
        <p:spPr/>
        <p:txBody>
          <a:bodyPr/>
          <a:lstStyle/>
          <a:p>
            <a:fld id="{63102E1D-CDDF-4255-850E-DAEF812446BD}" type="slidenum">
              <a:rPr lang="en-US" smtClean="0"/>
              <a:pPr/>
              <a:t>9</a:t>
            </a:fld>
            <a:endParaRPr lang="en-US"/>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a:buClr>
                <a:srgbClr val="0BD0D9"/>
              </a:buClr>
              <a:buSzPct val="95000"/>
              <a:buFont typeface="Wingdings 2" panose="05020102010507070707" pitchFamily="18" charset="2"/>
              <a:buNone/>
            </a:pPr>
            <a:r>
              <a:rPr lang="en-US" sz="4000" b="1" i="1"/>
              <a:t>Basic Operating Budget Steps</a:t>
            </a:r>
          </a:p>
        </p:txBody>
      </p:sp>
      <p:sp>
        <p:nvSpPr>
          <p:cNvPr id="13315" name="Rectangle 3"/>
          <p:cNvSpPr>
            <a:spLocks noGrp="1" noChangeArrowheads="1"/>
          </p:cNvSpPr>
          <p:nvPr>
            <p:ph idx="1"/>
          </p:nvPr>
        </p:nvSpPr>
        <p:spPr/>
        <p:txBody>
          <a:bodyPr/>
          <a:lstStyle/>
          <a:p>
            <a:pPr marL="590550" indent="-590550" eaLnBrk="1" hangingPunct="1">
              <a:buFont typeface="Wingdings" panose="05000000000000000000" pitchFamily="2" charset="2"/>
              <a:buAutoNum type="arabicPeriod" startAt="5"/>
            </a:pPr>
            <a:r>
              <a:rPr lang="en-US" smtClean="0"/>
              <a:t>Prepare the Manufacturing Overhead Costs Budget</a:t>
            </a:r>
          </a:p>
          <a:p>
            <a:pPr marL="590550" indent="-590550" eaLnBrk="1" hangingPunct="1">
              <a:buFont typeface="Wingdings" panose="05000000000000000000" pitchFamily="2" charset="2"/>
              <a:buAutoNum type="arabicPeriod" startAt="5"/>
            </a:pPr>
            <a:r>
              <a:rPr lang="en-US" smtClean="0"/>
              <a:t>Prepare the Ending Inventories Budget</a:t>
            </a:r>
          </a:p>
          <a:p>
            <a:pPr marL="590550" indent="-590550" eaLnBrk="1" hangingPunct="1">
              <a:buFont typeface="Wingdings" panose="05000000000000000000" pitchFamily="2" charset="2"/>
              <a:buAutoNum type="arabicPeriod" startAt="5"/>
            </a:pPr>
            <a:r>
              <a:rPr lang="en-US" smtClean="0"/>
              <a:t>Prepare the Cost of Goods Sold Budget</a:t>
            </a:r>
          </a:p>
          <a:p>
            <a:pPr marL="590550" indent="-590550" eaLnBrk="1" hangingPunct="1">
              <a:buFont typeface="Wingdings" panose="05000000000000000000" pitchFamily="2" charset="2"/>
              <a:buAutoNum type="arabicPeriod" startAt="5"/>
            </a:pPr>
            <a:r>
              <a:rPr lang="en-US" smtClean="0"/>
              <a:t>Prepare the Operating Expense (Period Cost) Budget</a:t>
            </a:r>
          </a:p>
          <a:p>
            <a:pPr marL="590550" indent="-590550" eaLnBrk="1" hangingPunct="1">
              <a:buFont typeface="Wingdings" panose="05000000000000000000" pitchFamily="2" charset="2"/>
              <a:buAutoNum type="arabicPeriod" startAt="5"/>
            </a:pPr>
            <a:r>
              <a:rPr lang="en-US" smtClean="0"/>
              <a:t>Prepare the Budgeted Income Statement</a:t>
            </a:r>
          </a:p>
        </p:txBody>
      </p:sp>
      <p:sp>
        <p:nvSpPr>
          <p:cNvPr id="2" name="Slide Number Placeholder 1"/>
          <p:cNvSpPr>
            <a:spLocks noGrp="1"/>
          </p:cNvSpPr>
          <p:nvPr>
            <p:ph type="sldNum" sz="quarter" idx="11"/>
          </p:nvPr>
        </p:nvSpPr>
        <p:spPr/>
        <p:txBody>
          <a:bodyPr/>
          <a:lstStyle/>
          <a:p>
            <a:fld id="{63102E1D-CDDF-4255-850E-DAEF812446BD}" type="slidenum">
              <a:rPr lang="en-US" smtClean="0"/>
              <a:pPr/>
              <a:t>10</a:t>
            </a:fld>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a:buClr>
                <a:srgbClr val="0BD0D9"/>
              </a:buClr>
              <a:buSzPct val="95000"/>
              <a:buFont typeface="Wingdings 2" panose="05020102010507070707" pitchFamily="18" charset="2"/>
              <a:buNone/>
            </a:pPr>
            <a:r>
              <a:rPr lang="en-US" sz="4000" b="1" i="1"/>
              <a:t>Basic Financial Budget Steps</a:t>
            </a:r>
          </a:p>
        </p:txBody>
      </p:sp>
      <p:sp>
        <p:nvSpPr>
          <p:cNvPr id="13315" name="Rectangle 3"/>
          <p:cNvSpPr>
            <a:spLocks noGrp="1" noChangeArrowheads="1"/>
          </p:cNvSpPr>
          <p:nvPr>
            <p:ph idx="1"/>
          </p:nvPr>
        </p:nvSpPr>
        <p:spPr/>
        <p:txBody>
          <a:bodyPr/>
          <a:lstStyle/>
          <a:p>
            <a:pPr marL="590550" indent="-590550" eaLnBrk="1" hangingPunct="1">
              <a:buFont typeface="Wingdings" panose="05000000000000000000" pitchFamily="2" charset="2"/>
              <a:buNone/>
            </a:pPr>
            <a:r>
              <a:rPr lang="en-US" smtClean="0"/>
              <a:t>Based on the Operating Budgets:</a:t>
            </a:r>
          </a:p>
          <a:p>
            <a:pPr marL="590550" indent="-590550" eaLnBrk="1" hangingPunct="1">
              <a:buFont typeface="Wingdings" panose="05000000000000000000" pitchFamily="2" charset="2"/>
              <a:buAutoNum type="arabicPeriod"/>
            </a:pPr>
            <a:r>
              <a:rPr lang="en-US" smtClean="0"/>
              <a:t>Prepare the Capital Expenditures Budget</a:t>
            </a:r>
          </a:p>
          <a:p>
            <a:pPr marL="590550" indent="-590550" eaLnBrk="1" hangingPunct="1">
              <a:buFont typeface="Wingdings" panose="05000000000000000000" pitchFamily="2" charset="2"/>
              <a:buAutoNum type="arabicPeriod"/>
            </a:pPr>
            <a:r>
              <a:rPr lang="en-US" smtClean="0"/>
              <a:t>Prepare the Cash Budget</a:t>
            </a:r>
          </a:p>
          <a:p>
            <a:pPr marL="590550" indent="-590550" eaLnBrk="1" hangingPunct="1">
              <a:buFont typeface="Wingdings" panose="05000000000000000000" pitchFamily="2" charset="2"/>
              <a:buAutoNum type="arabicPeriod"/>
            </a:pPr>
            <a:r>
              <a:rPr lang="en-US" smtClean="0"/>
              <a:t>Prepare the Budgeted Balance Sheet</a:t>
            </a:r>
          </a:p>
          <a:p>
            <a:pPr marL="590550" indent="-590550" eaLnBrk="1" hangingPunct="1">
              <a:buFont typeface="Wingdings" panose="05000000000000000000" pitchFamily="2" charset="2"/>
              <a:buAutoNum type="arabicPeriod"/>
            </a:pPr>
            <a:r>
              <a:rPr lang="en-US" smtClean="0"/>
              <a:t>Prepare the Budgeted Statement of Cash Flows</a:t>
            </a:r>
          </a:p>
        </p:txBody>
      </p:sp>
      <p:sp>
        <p:nvSpPr>
          <p:cNvPr id="2" name="Slide Number Placeholder 1"/>
          <p:cNvSpPr>
            <a:spLocks noGrp="1"/>
          </p:cNvSpPr>
          <p:nvPr>
            <p:ph type="sldNum" sz="quarter" idx="11"/>
          </p:nvPr>
        </p:nvSpPr>
        <p:spPr/>
        <p:txBody>
          <a:bodyPr/>
          <a:lstStyle/>
          <a:p>
            <a:fld id="{63102E1D-CDDF-4255-850E-DAEF812446BD}" type="slidenum">
              <a:rPr lang="en-US" smtClean="0"/>
              <a:pPr/>
              <a:t>11</a:t>
            </a:fld>
            <a:endParaRPr lang="en-US"/>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2209800"/>
            <a:ext cx="8229600" cy="1143000"/>
          </a:xfrm>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a:buClr>
                <a:srgbClr val="0BD0D9"/>
              </a:buClr>
              <a:buSzPct val="95000"/>
              <a:buFont typeface="Wingdings 2" panose="05020102010507070707" pitchFamily="18" charset="2"/>
              <a:buNone/>
            </a:pPr>
            <a:r>
              <a:rPr lang="en-US" sz="4000" b="1" i="1" dirty="0"/>
              <a:t>Sample</a:t>
            </a:r>
            <a:br>
              <a:rPr lang="en-US" sz="4000" b="1" i="1" dirty="0"/>
            </a:br>
            <a:r>
              <a:rPr lang="en-US" sz="4000" b="1" i="1" dirty="0"/>
              <a:t>Master</a:t>
            </a:r>
            <a:br>
              <a:rPr lang="en-US" sz="4000" b="1" i="1" dirty="0"/>
            </a:br>
            <a:r>
              <a:rPr lang="en-US" sz="4000" b="1" i="1" dirty="0"/>
              <a:t>Budget,</a:t>
            </a:r>
            <a:br>
              <a:rPr lang="en-US" sz="4000" b="1" i="1" dirty="0"/>
            </a:br>
            <a:r>
              <a:rPr lang="en-US" sz="4000" b="1" i="1" dirty="0"/>
              <a:t>Illustrated</a:t>
            </a:r>
          </a:p>
        </p:txBody>
      </p:sp>
      <p:pic>
        <p:nvPicPr>
          <p:cNvPr id="15366" name="Picture 6" descr="horngren13_6_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3276600" y="152400"/>
            <a:ext cx="5027613" cy="6219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1"/>
          </p:nvPr>
        </p:nvSpPr>
        <p:spPr/>
        <p:txBody>
          <a:bodyPr/>
          <a:lstStyle/>
          <a:p>
            <a:fld id="{63102E1D-CDDF-4255-850E-DAEF812446BD}" type="slidenum">
              <a:rPr lang="en-US" smtClean="0"/>
              <a:pPr/>
              <a:t>12</a:t>
            </a:fld>
            <a:endParaRPr lang="en-US"/>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a:buClr>
                <a:srgbClr val="0BD0D9"/>
              </a:buClr>
              <a:buSzPct val="95000"/>
              <a:buFont typeface="Wingdings 2" panose="05020102010507070707" pitchFamily="18" charset="2"/>
              <a:buNone/>
            </a:pPr>
            <a:r>
              <a:rPr lang="en-US" sz="4000" b="1" i="1" dirty="0"/>
              <a:t>Other Budgeting Issues</a:t>
            </a:r>
          </a:p>
        </p:txBody>
      </p:sp>
      <p:sp>
        <p:nvSpPr>
          <p:cNvPr id="16387" name="Rectangle 3"/>
          <p:cNvSpPr>
            <a:spLocks noGrp="1" noChangeArrowheads="1"/>
          </p:cNvSpPr>
          <p:nvPr>
            <p:ph idx="1"/>
          </p:nvPr>
        </p:nvSpPr>
        <p:spPr/>
        <p:txBody>
          <a:bodyPr/>
          <a:lstStyle/>
          <a:p>
            <a:pPr eaLnBrk="1" hangingPunct="1"/>
            <a:r>
              <a:rPr lang="en-US" sz="2900" smtClean="0"/>
              <a:t>Financial-planning software may be employed to conduct sensitivity (“what-if”) analysis to assist in the budgetary process</a:t>
            </a:r>
          </a:p>
          <a:p>
            <a:pPr eaLnBrk="1" hangingPunct="1"/>
            <a:r>
              <a:rPr lang="en-US" sz="2900" smtClean="0"/>
              <a:t>Kaizen Budgeting – incorporating continuous improvement factors in the budgeting process</a:t>
            </a:r>
          </a:p>
          <a:p>
            <a:pPr eaLnBrk="1" hangingPunct="1"/>
            <a:r>
              <a:rPr lang="en-US" sz="2900" smtClean="0"/>
              <a:t>Activity-Based Budgeting – incorporating Activity-Based Costing in the budgetary process</a:t>
            </a:r>
          </a:p>
        </p:txBody>
      </p:sp>
      <p:sp>
        <p:nvSpPr>
          <p:cNvPr id="2" name="Slide Number Placeholder 1"/>
          <p:cNvSpPr>
            <a:spLocks noGrp="1"/>
          </p:cNvSpPr>
          <p:nvPr>
            <p:ph type="sldNum" sz="quarter" idx="11"/>
          </p:nvPr>
        </p:nvSpPr>
        <p:spPr/>
        <p:txBody>
          <a:bodyPr/>
          <a:lstStyle/>
          <a:p>
            <a:fld id="{63102E1D-CDDF-4255-850E-DAEF812446BD}" type="slidenum">
              <a:rPr lang="en-US" smtClean="0"/>
              <a:pPr/>
              <a:t>13</a:t>
            </a:fld>
            <a:endParaRPr lang="en-U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Title 1"/>
          <p:cNvSpPr>
            <a:spLocks noGrp="1"/>
          </p:cNvSpPr>
          <p:nvPr>
            <p:ph type="title"/>
          </p:nvPr>
        </p:nvSpPr>
        <p:spPr>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a:buClr>
                <a:srgbClr val="0BD0D9"/>
              </a:buClr>
              <a:buSzPct val="95000"/>
              <a:buFont typeface="Wingdings 2" panose="05020102010507070707" pitchFamily="18" charset="2"/>
              <a:buNone/>
            </a:pPr>
            <a:r>
              <a:rPr lang="en-US" sz="4000" b="1" i="1"/>
              <a:t>Kaizen Budgeting, Illustrated</a:t>
            </a:r>
          </a:p>
        </p:txBody>
      </p:sp>
      <p:pic>
        <p:nvPicPr>
          <p:cNvPr id="17414" name="Picture 6" descr="horngren13_6_4"/>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533400" y="2390775"/>
            <a:ext cx="7848600" cy="2138363"/>
          </a:xfrm>
          <a:prstGeom prst="rect">
            <a:avLst/>
          </a:prstGeom>
          <a:noFill/>
          <a:extLst>
            <a:ext uri="{909E8E84-426E-40DD-AFC4-6F175D3DCCD1}">
              <a14:hiddenFill xmlns="" xmlns:a14="http://schemas.microsoft.com/office/drawing/2010/main">
                <a:solidFill>
                  <a:srgbClr val="FFFFFF"/>
                </a:solidFill>
              </a14:hiddenFill>
            </a:ext>
          </a:extLst>
        </p:spPr>
      </p:pic>
      <p:sp>
        <p:nvSpPr>
          <p:cNvPr id="2" name="Slide Number Placeholder 1"/>
          <p:cNvSpPr>
            <a:spLocks noGrp="1"/>
          </p:cNvSpPr>
          <p:nvPr>
            <p:ph type="sldNum" sz="quarter" idx="11"/>
          </p:nvPr>
        </p:nvSpPr>
        <p:spPr/>
        <p:txBody>
          <a:bodyPr/>
          <a:lstStyle/>
          <a:p>
            <a:fld id="{63102E1D-CDDF-4255-850E-DAEF812446BD}" type="slidenum">
              <a:rPr lang="en-US" smtClean="0"/>
              <a:pPr/>
              <a:t>14</a:t>
            </a:fld>
            <a:endParaRPr lang="en-US"/>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a:buClr>
                <a:srgbClr val="0BD0D9"/>
              </a:buClr>
              <a:buSzPct val="95000"/>
              <a:buFont typeface="Wingdings 2" panose="05020102010507070707" pitchFamily="18" charset="2"/>
              <a:buNone/>
            </a:pPr>
            <a:r>
              <a:rPr lang="en-US" sz="4000" b="1" i="1"/>
              <a:t>Budgeting and the Organization:</a:t>
            </a:r>
            <a:br>
              <a:rPr lang="en-US" sz="4000" b="1" i="1"/>
            </a:br>
            <a:r>
              <a:rPr lang="en-US" sz="4000" b="1" i="1"/>
              <a:t>Responsibility Accounting</a:t>
            </a:r>
          </a:p>
        </p:txBody>
      </p:sp>
      <p:sp>
        <p:nvSpPr>
          <p:cNvPr id="18435" name="Rectangle 3"/>
          <p:cNvSpPr>
            <a:spLocks noGrp="1" noChangeArrowheads="1"/>
          </p:cNvSpPr>
          <p:nvPr>
            <p:ph idx="1"/>
          </p:nvPr>
        </p:nvSpPr>
        <p:spPr/>
        <p:txBody>
          <a:bodyPr/>
          <a:lstStyle/>
          <a:p>
            <a:pPr eaLnBrk="1" hangingPunct="1"/>
            <a:r>
              <a:rPr lang="en-US" smtClean="0"/>
              <a:t>Responsibility Center – a part, segment, or subunit of a organization whose manager is accountable for a specified set of activities</a:t>
            </a:r>
          </a:p>
          <a:p>
            <a:pPr eaLnBrk="1" hangingPunct="1"/>
            <a:r>
              <a:rPr lang="en-US" smtClean="0"/>
              <a:t>Responsibility Accounting – a system that measures the plans, budgets, actions and actual results of each Responsibility Center</a:t>
            </a:r>
          </a:p>
        </p:txBody>
      </p:sp>
      <p:sp>
        <p:nvSpPr>
          <p:cNvPr id="2" name="Slide Number Placeholder 1"/>
          <p:cNvSpPr>
            <a:spLocks noGrp="1"/>
          </p:cNvSpPr>
          <p:nvPr>
            <p:ph type="sldNum" sz="quarter" idx="11"/>
          </p:nvPr>
        </p:nvSpPr>
        <p:spPr/>
        <p:txBody>
          <a:bodyPr/>
          <a:lstStyle/>
          <a:p>
            <a:fld id="{63102E1D-CDDF-4255-850E-DAEF812446BD}" type="slidenum">
              <a:rPr lang="en-US" smtClean="0"/>
              <a:pPr/>
              <a:t>15</a:t>
            </a:fld>
            <a:endParaRPr lang="en-US"/>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a:buClr>
                <a:srgbClr val="0BD0D9"/>
              </a:buClr>
              <a:buSzPct val="95000"/>
              <a:buFont typeface="Wingdings 2" panose="05020102010507070707" pitchFamily="18" charset="2"/>
              <a:buNone/>
            </a:pPr>
            <a:r>
              <a:rPr lang="en-US" sz="4000" b="1" i="1"/>
              <a:t>Types of Responsibility Centers</a:t>
            </a:r>
          </a:p>
        </p:txBody>
      </p:sp>
      <p:sp>
        <p:nvSpPr>
          <p:cNvPr id="19459" name="Rectangle 3"/>
          <p:cNvSpPr>
            <a:spLocks noGrp="1" noChangeArrowheads="1"/>
          </p:cNvSpPr>
          <p:nvPr>
            <p:ph idx="1"/>
          </p:nvPr>
        </p:nvSpPr>
        <p:spPr/>
        <p:txBody>
          <a:bodyPr/>
          <a:lstStyle/>
          <a:p>
            <a:pPr marL="590550" indent="-590550" eaLnBrk="1" hangingPunct="1">
              <a:buFont typeface="Wingdings" panose="05000000000000000000" pitchFamily="2" charset="2"/>
              <a:buAutoNum type="arabicPeriod"/>
            </a:pPr>
            <a:r>
              <a:rPr lang="en-US" smtClean="0"/>
              <a:t>Cost – accountable for costs only</a:t>
            </a:r>
          </a:p>
          <a:p>
            <a:pPr marL="590550" indent="-590550" eaLnBrk="1" hangingPunct="1">
              <a:buFont typeface="Wingdings" panose="05000000000000000000" pitchFamily="2" charset="2"/>
              <a:buAutoNum type="arabicPeriod"/>
            </a:pPr>
            <a:r>
              <a:rPr lang="en-US" smtClean="0"/>
              <a:t>Revenue – accountable for revenues only</a:t>
            </a:r>
          </a:p>
          <a:p>
            <a:pPr marL="590550" indent="-590550" eaLnBrk="1" hangingPunct="1">
              <a:buFont typeface="Wingdings" panose="05000000000000000000" pitchFamily="2" charset="2"/>
              <a:buAutoNum type="arabicPeriod"/>
            </a:pPr>
            <a:r>
              <a:rPr lang="en-US" smtClean="0"/>
              <a:t>Profit – accountable for revenues &amp; costs</a:t>
            </a:r>
          </a:p>
          <a:p>
            <a:pPr marL="590550" indent="-590550" eaLnBrk="1" hangingPunct="1">
              <a:buFont typeface="Wingdings" panose="05000000000000000000" pitchFamily="2" charset="2"/>
              <a:buAutoNum type="arabicPeriod"/>
            </a:pPr>
            <a:r>
              <a:rPr lang="en-US" smtClean="0"/>
              <a:t>Investment – accountable for investments, revenues, and costs</a:t>
            </a:r>
          </a:p>
        </p:txBody>
      </p:sp>
      <p:sp>
        <p:nvSpPr>
          <p:cNvPr id="2" name="Slide Number Placeholder 1"/>
          <p:cNvSpPr>
            <a:spLocks noGrp="1"/>
          </p:cNvSpPr>
          <p:nvPr>
            <p:ph type="sldNum" sz="quarter" idx="11"/>
          </p:nvPr>
        </p:nvSpPr>
        <p:spPr/>
        <p:txBody>
          <a:bodyPr/>
          <a:lstStyle/>
          <a:p>
            <a:fld id="{63102E1D-CDDF-4255-850E-DAEF812446BD}" type="slidenum">
              <a:rPr lang="en-US" smtClean="0"/>
              <a:pPr/>
              <a:t>16</a:t>
            </a:fld>
            <a:endParaRPr lang="en-US"/>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a:buClr>
                <a:srgbClr val="0BD0D9"/>
              </a:buClr>
              <a:buSzPct val="95000"/>
              <a:buFont typeface="Wingdings 2" panose="05020102010507070707" pitchFamily="18" charset="2"/>
              <a:buNone/>
            </a:pPr>
            <a:r>
              <a:rPr lang="en-US" sz="4000" b="1" i="1"/>
              <a:t>Budgets and Feedback</a:t>
            </a:r>
          </a:p>
        </p:txBody>
      </p:sp>
      <p:sp>
        <p:nvSpPr>
          <p:cNvPr id="20483" name="Rectangle 3"/>
          <p:cNvSpPr>
            <a:spLocks noGrp="1" noChangeArrowheads="1"/>
          </p:cNvSpPr>
          <p:nvPr>
            <p:ph idx="1"/>
          </p:nvPr>
        </p:nvSpPr>
        <p:spPr/>
        <p:txBody>
          <a:bodyPr/>
          <a:lstStyle/>
          <a:p>
            <a:pPr eaLnBrk="1" hangingPunct="1"/>
            <a:r>
              <a:rPr lang="en-US" smtClean="0"/>
              <a:t>Budgets offer feedback in the form of variances: actual results deviate from budgeted targets</a:t>
            </a:r>
          </a:p>
          <a:p>
            <a:pPr eaLnBrk="1" hangingPunct="1"/>
            <a:r>
              <a:rPr lang="en-US" smtClean="0"/>
              <a:t>Variances provide managers with</a:t>
            </a:r>
          </a:p>
          <a:p>
            <a:pPr lvl="1" eaLnBrk="1" hangingPunct="1"/>
            <a:r>
              <a:rPr lang="en-US" smtClean="0"/>
              <a:t>Early warning of problems</a:t>
            </a:r>
          </a:p>
          <a:p>
            <a:pPr lvl="1" eaLnBrk="1" hangingPunct="1"/>
            <a:r>
              <a:rPr lang="en-US" smtClean="0"/>
              <a:t>A basis for performance evaluation</a:t>
            </a:r>
          </a:p>
          <a:p>
            <a:pPr lvl="1" eaLnBrk="1" hangingPunct="1"/>
            <a:r>
              <a:rPr lang="en-US" smtClean="0"/>
              <a:t>A basis for strategy evaluation</a:t>
            </a:r>
          </a:p>
        </p:txBody>
      </p:sp>
      <p:sp>
        <p:nvSpPr>
          <p:cNvPr id="2" name="Slide Number Placeholder 1"/>
          <p:cNvSpPr>
            <a:spLocks noGrp="1"/>
          </p:cNvSpPr>
          <p:nvPr>
            <p:ph type="sldNum" sz="quarter" idx="11"/>
          </p:nvPr>
        </p:nvSpPr>
        <p:spPr/>
        <p:txBody>
          <a:bodyPr/>
          <a:lstStyle/>
          <a:p>
            <a:fld id="{63102E1D-CDDF-4255-850E-DAEF812446BD}" type="slidenum">
              <a:rPr lang="en-US" smtClean="0"/>
              <a:pPr/>
              <a:t>17</a:t>
            </a:fld>
            <a:endParaRPr lang="en-US"/>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a:buClr>
                <a:srgbClr val="0BD0D9"/>
              </a:buClr>
              <a:buSzPct val="95000"/>
              <a:buFont typeface="Wingdings 2" panose="05020102010507070707" pitchFamily="18" charset="2"/>
              <a:buNone/>
            </a:pPr>
            <a:r>
              <a:rPr lang="en-US" sz="4000" b="1" i="1"/>
              <a:t>Controllability</a:t>
            </a:r>
          </a:p>
        </p:txBody>
      </p:sp>
      <p:sp>
        <p:nvSpPr>
          <p:cNvPr id="21507" name="Rectangle 3"/>
          <p:cNvSpPr>
            <a:spLocks noGrp="1" noChangeArrowheads="1"/>
          </p:cNvSpPr>
          <p:nvPr>
            <p:ph idx="1"/>
          </p:nvPr>
        </p:nvSpPr>
        <p:spPr/>
        <p:txBody>
          <a:bodyPr/>
          <a:lstStyle/>
          <a:p>
            <a:pPr eaLnBrk="1" hangingPunct="1"/>
            <a:r>
              <a:rPr lang="en-US" smtClean="0"/>
              <a:t>Controllability is the degree of influence that a manager has over costs, revenues, or related items for which he is being held responsible</a:t>
            </a:r>
          </a:p>
          <a:p>
            <a:pPr eaLnBrk="1" hangingPunct="1"/>
            <a:r>
              <a:rPr lang="en-US" smtClean="0"/>
              <a:t>Responsibility Accounting focuses on information sharing, not in laying blame on a particular manager</a:t>
            </a:r>
          </a:p>
        </p:txBody>
      </p:sp>
      <p:sp>
        <p:nvSpPr>
          <p:cNvPr id="2" name="Slide Number Placeholder 1"/>
          <p:cNvSpPr>
            <a:spLocks noGrp="1"/>
          </p:cNvSpPr>
          <p:nvPr>
            <p:ph type="sldNum" sz="quarter" idx="11"/>
          </p:nvPr>
        </p:nvSpPr>
        <p:spPr/>
        <p:txBody>
          <a:bodyPr/>
          <a:lstStyle/>
          <a:p>
            <a:fld id="{63102E1D-CDDF-4255-850E-DAEF812446BD}" type="slidenum">
              <a:rPr lang="en-US" smtClean="0"/>
              <a:pPr/>
              <a:t>18</a:t>
            </a:fld>
            <a:endParaRPr lang="en-US"/>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a:buClr>
                <a:srgbClr val="0BD0D9"/>
              </a:buClr>
              <a:buSzPct val="95000"/>
              <a:buFont typeface="Wingdings 2" panose="05020102010507070707" pitchFamily="18" charset="2"/>
              <a:buNone/>
            </a:pPr>
            <a:r>
              <a:rPr lang="en-US" sz="4000" b="1" i="1"/>
              <a:t>Budgeting and Human Behavior</a:t>
            </a:r>
          </a:p>
        </p:txBody>
      </p:sp>
      <p:sp>
        <p:nvSpPr>
          <p:cNvPr id="22531" name="Rectangle 3"/>
          <p:cNvSpPr>
            <a:spLocks noGrp="1" noChangeArrowheads="1"/>
          </p:cNvSpPr>
          <p:nvPr>
            <p:ph idx="1"/>
          </p:nvPr>
        </p:nvSpPr>
        <p:spPr/>
        <p:txBody>
          <a:bodyPr/>
          <a:lstStyle/>
          <a:p>
            <a:pPr eaLnBrk="1" hangingPunct="1">
              <a:lnSpc>
                <a:spcPct val="90000"/>
              </a:lnSpc>
            </a:pPr>
            <a:r>
              <a:rPr lang="en-US" smtClean="0"/>
              <a:t>The budgeting process may be abused both by superiors and subordinates, leading to negative outcomes</a:t>
            </a:r>
          </a:p>
          <a:p>
            <a:pPr eaLnBrk="1" hangingPunct="1">
              <a:lnSpc>
                <a:spcPct val="90000"/>
              </a:lnSpc>
            </a:pPr>
            <a:r>
              <a:rPr lang="en-US" smtClean="0"/>
              <a:t>Superiors may dominate the budget process or hold subordinates accountable for events they have no control over</a:t>
            </a:r>
          </a:p>
          <a:p>
            <a:pPr eaLnBrk="1" hangingPunct="1">
              <a:lnSpc>
                <a:spcPct val="90000"/>
              </a:lnSpc>
            </a:pPr>
            <a:r>
              <a:rPr lang="en-US" smtClean="0"/>
              <a:t>Subordinates may build “budgetary slack” into their budgets</a:t>
            </a:r>
          </a:p>
        </p:txBody>
      </p:sp>
      <p:sp>
        <p:nvSpPr>
          <p:cNvPr id="2" name="Slide Number Placeholder 1"/>
          <p:cNvSpPr>
            <a:spLocks noGrp="1"/>
          </p:cNvSpPr>
          <p:nvPr>
            <p:ph type="sldNum" sz="quarter" idx="11"/>
          </p:nvPr>
        </p:nvSpPr>
        <p:spPr/>
        <p:txBody>
          <a:bodyPr/>
          <a:lstStyle/>
          <a:p>
            <a:fld id="{63102E1D-CDDF-4255-850E-DAEF812446BD}" type="slidenum">
              <a:rPr lang="en-US" smtClean="0"/>
              <a:pPr/>
              <a:t>19</a:t>
            </a:fld>
            <a:endParaRPr lang="en-US"/>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a:buClr>
                <a:srgbClr val="0BD0D9"/>
              </a:buClr>
              <a:buSzPct val="95000"/>
              <a:buFont typeface="Wingdings 2" panose="05020102010507070707" pitchFamily="18" charset="2"/>
              <a:buNone/>
            </a:pPr>
            <a:r>
              <a:rPr lang="en-US" sz="4000" b="1" i="1" dirty="0"/>
              <a:t>Budgetary Slack</a:t>
            </a:r>
          </a:p>
        </p:txBody>
      </p:sp>
      <p:sp>
        <p:nvSpPr>
          <p:cNvPr id="23555" name="Rectangle 3"/>
          <p:cNvSpPr>
            <a:spLocks noGrp="1" noChangeArrowheads="1"/>
          </p:cNvSpPr>
          <p:nvPr>
            <p:ph idx="1"/>
          </p:nvPr>
        </p:nvSpPr>
        <p:spPr/>
        <p:txBody>
          <a:bodyPr/>
          <a:lstStyle/>
          <a:p>
            <a:pPr eaLnBrk="1" hangingPunct="1"/>
            <a:r>
              <a:rPr lang="en-US" smtClean="0"/>
              <a:t>The practice of underestimating budgeted revenues, or overestimating budgeted expenses, in an effort to make the resulting budgeted goals (profits) more easily attainable</a:t>
            </a:r>
          </a:p>
        </p:txBody>
      </p:sp>
      <p:sp>
        <p:nvSpPr>
          <p:cNvPr id="2" name="Slide Number Placeholder 1"/>
          <p:cNvSpPr>
            <a:spLocks noGrp="1"/>
          </p:cNvSpPr>
          <p:nvPr>
            <p:ph type="sldNum" sz="quarter" idx="11"/>
          </p:nvPr>
        </p:nvSpPr>
        <p:spPr/>
        <p:txBody>
          <a:bodyPr/>
          <a:lstStyle/>
          <a:p>
            <a:fld id="{63102E1D-CDDF-4255-850E-DAEF812446BD}" type="slidenum">
              <a:rPr lang="en-US" smtClean="0"/>
              <a:pPr/>
              <a:t>20</a:t>
            </a:fld>
            <a:endParaRPr lang="en-US"/>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8" name="Picture 8"/>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381000" y="2133600"/>
            <a:ext cx="8382000" cy="2282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pic>
      <p:sp>
        <p:nvSpPr>
          <p:cNvPr id="2" name="Slide Number Placeholder 1"/>
          <p:cNvSpPr>
            <a:spLocks noGrp="1"/>
          </p:cNvSpPr>
          <p:nvPr>
            <p:ph type="sldNum" sz="quarter" idx="11"/>
          </p:nvPr>
        </p:nvSpPr>
        <p:spPr/>
        <p:txBody>
          <a:bodyPr/>
          <a:lstStyle/>
          <a:p>
            <a:fld id="{63102E1D-CDDF-4255-850E-DAEF812446BD}" type="slidenum">
              <a:rPr lang="en-US" smtClean="0"/>
              <a:pPr/>
              <a:t>21</a:t>
            </a:fld>
            <a:endParaRPr lang="en-US"/>
          </a:p>
        </p:txBody>
      </p:sp>
    </p:spTree>
    <p:extLst>
      <p:ext uri="{BB962C8B-B14F-4D97-AF65-F5344CB8AC3E}">
        <p14:creationId xmlns="" xmlns:p14="http://schemas.microsoft.com/office/powerpoint/2010/main" val="3271183951"/>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3"/>
          <p:cNvSpPr>
            <a:spLocks noGrp="1" noChangeArrowheads="1"/>
          </p:cNvSpPr>
          <p:nvPr>
            <p:ph type="body" sz="half" idx="1"/>
          </p:nvPr>
        </p:nvSpPr>
        <p:spPr bwMode="auto">
          <a:xfrm>
            <a:off x="609600" y="1447800"/>
            <a:ext cx="8077200" cy="4343400"/>
          </a:xfrm>
          <a:solidFill>
            <a:schemeClr val="bg1"/>
          </a:solidFill>
          <a:extLst>
            <a:ext uri="{91240B29-F687-4F45-9708-019B960494DF}">
              <a14:hiddenLine xmlns="" xmlns:a14="http://schemas.microsoft.com/office/drawing/2010/main" w="12700">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marL="0" indent="0">
              <a:lnSpc>
                <a:spcPct val="125000"/>
              </a:lnSpc>
              <a:spcBef>
                <a:spcPct val="60000"/>
              </a:spcBef>
              <a:buClrTx/>
              <a:buSzPct val="80000"/>
              <a:buFontTx/>
              <a:buNone/>
            </a:pPr>
            <a:r>
              <a:rPr lang="en-US" sz="2200" b="0" smtClean="0">
                <a:effectLst/>
              </a:rPr>
              <a:t>The use of budgets in controlling operations is known as </a:t>
            </a:r>
            <a:r>
              <a:rPr lang="en-US" sz="2200" smtClean="0">
                <a:solidFill>
                  <a:srgbClr val="000099"/>
                </a:solidFill>
                <a:effectLst/>
              </a:rPr>
              <a:t>budgetary control</a:t>
            </a:r>
            <a:r>
              <a:rPr lang="en-US" sz="2200" b="0" smtClean="0">
                <a:effectLst/>
              </a:rPr>
              <a:t>.</a:t>
            </a:r>
          </a:p>
          <a:p>
            <a:pPr marL="685800" lvl="1" indent="-457200">
              <a:lnSpc>
                <a:spcPct val="125000"/>
              </a:lnSpc>
              <a:spcBef>
                <a:spcPct val="60000"/>
              </a:spcBef>
              <a:buClr>
                <a:srgbClr val="800000"/>
              </a:buClr>
              <a:buSzPct val="80000"/>
              <a:buFont typeface="Wingdings" panose="05000000000000000000" pitchFamily="2" charset="2"/>
              <a:buChar char="u"/>
            </a:pPr>
            <a:r>
              <a:rPr lang="en-US" sz="2100" b="0" smtClean="0">
                <a:solidFill>
                  <a:schemeClr val="tx1"/>
                </a:solidFill>
                <a:effectLst/>
              </a:rPr>
              <a:t>Takes place by means of </a:t>
            </a:r>
            <a:r>
              <a:rPr lang="en-US" sz="2100" smtClean="0">
                <a:solidFill>
                  <a:schemeClr val="tx1"/>
                </a:solidFill>
                <a:effectLst/>
              </a:rPr>
              <a:t>budget reports</a:t>
            </a:r>
            <a:r>
              <a:rPr lang="en-US" sz="2100" b="0" smtClean="0">
                <a:solidFill>
                  <a:schemeClr val="tx1"/>
                </a:solidFill>
                <a:effectLst/>
              </a:rPr>
              <a:t> which compare </a:t>
            </a:r>
            <a:r>
              <a:rPr lang="en-US" sz="2100" smtClean="0">
                <a:solidFill>
                  <a:schemeClr val="tx1"/>
                </a:solidFill>
                <a:effectLst/>
              </a:rPr>
              <a:t>actual</a:t>
            </a:r>
            <a:r>
              <a:rPr lang="en-US" sz="2100" i="1" smtClean="0">
                <a:solidFill>
                  <a:schemeClr val="tx1"/>
                </a:solidFill>
                <a:effectLst/>
              </a:rPr>
              <a:t> </a:t>
            </a:r>
            <a:r>
              <a:rPr lang="en-US" sz="2100" b="0" smtClean="0">
                <a:solidFill>
                  <a:schemeClr val="tx1"/>
                </a:solidFill>
                <a:effectLst/>
              </a:rPr>
              <a:t>results with </a:t>
            </a:r>
            <a:r>
              <a:rPr lang="en-US" sz="2100" smtClean="0">
                <a:solidFill>
                  <a:schemeClr val="tx1"/>
                </a:solidFill>
                <a:effectLst/>
              </a:rPr>
              <a:t>planned </a:t>
            </a:r>
            <a:r>
              <a:rPr lang="en-US" sz="2100" b="0" smtClean="0">
                <a:solidFill>
                  <a:schemeClr val="tx1"/>
                </a:solidFill>
                <a:effectLst/>
              </a:rPr>
              <a:t>objectives.</a:t>
            </a:r>
          </a:p>
          <a:p>
            <a:pPr marL="685800" lvl="1" indent="-457200">
              <a:lnSpc>
                <a:spcPct val="125000"/>
              </a:lnSpc>
              <a:spcBef>
                <a:spcPct val="60000"/>
              </a:spcBef>
              <a:buClr>
                <a:srgbClr val="800000"/>
              </a:buClr>
              <a:buSzPct val="80000"/>
              <a:buFont typeface="Wingdings" panose="05000000000000000000" pitchFamily="2" charset="2"/>
              <a:buChar char="u"/>
            </a:pPr>
            <a:r>
              <a:rPr lang="en-US" sz="2100" b="0" smtClean="0">
                <a:solidFill>
                  <a:schemeClr val="tx1"/>
                </a:solidFill>
                <a:effectLst/>
              </a:rPr>
              <a:t>Provides management with </a:t>
            </a:r>
            <a:r>
              <a:rPr lang="en-US" sz="2100" smtClean="0">
                <a:solidFill>
                  <a:schemeClr val="tx1"/>
                </a:solidFill>
                <a:effectLst/>
              </a:rPr>
              <a:t>feedback</a:t>
            </a:r>
            <a:r>
              <a:rPr lang="en-US" sz="2100" b="0" smtClean="0">
                <a:solidFill>
                  <a:schemeClr val="tx1"/>
                </a:solidFill>
                <a:effectLst/>
              </a:rPr>
              <a:t> on operations.</a:t>
            </a:r>
          </a:p>
          <a:p>
            <a:pPr marL="685800" lvl="1" indent="-457200">
              <a:lnSpc>
                <a:spcPct val="125000"/>
              </a:lnSpc>
              <a:spcBef>
                <a:spcPct val="60000"/>
              </a:spcBef>
              <a:buClr>
                <a:srgbClr val="800000"/>
              </a:buClr>
              <a:buSzPct val="80000"/>
              <a:buFont typeface="Wingdings" panose="05000000000000000000" pitchFamily="2" charset="2"/>
              <a:buChar char="u"/>
            </a:pPr>
            <a:r>
              <a:rPr lang="en-US" sz="2100" b="0" smtClean="0">
                <a:solidFill>
                  <a:schemeClr val="tx1"/>
                </a:solidFill>
                <a:effectLst/>
              </a:rPr>
              <a:t>Budget reports can be </a:t>
            </a:r>
            <a:r>
              <a:rPr lang="en-US" sz="2100" smtClean="0">
                <a:solidFill>
                  <a:schemeClr val="tx1"/>
                </a:solidFill>
                <a:effectLst/>
              </a:rPr>
              <a:t>prepared</a:t>
            </a:r>
            <a:r>
              <a:rPr lang="en-US" sz="2100" b="0" smtClean="0">
                <a:solidFill>
                  <a:schemeClr val="tx1"/>
                </a:solidFill>
                <a:effectLst/>
              </a:rPr>
              <a:t> as frequently </a:t>
            </a:r>
            <a:r>
              <a:rPr lang="en-US" sz="2100" smtClean="0">
                <a:solidFill>
                  <a:schemeClr val="tx1"/>
                </a:solidFill>
                <a:effectLst/>
              </a:rPr>
              <a:t>as needed</a:t>
            </a:r>
            <a:r>
              <a:rPr lang="en-US" sz="2100" b="0" smtClean="0">
                <a:solidFill>
                  <a:schemeClr val="tx1"/>
                </a:solidFill>
                <a:effectLst/>
              </a:rPr>
              <a:t>.</a:t>
            </a:r>
          </a:p>
          <a:p>
            <a:pPr marL="685800" lvl="1" indent="-457200">
              <a:lnSpc>
                <a:spcPct val="125000"/>
              </a:lnSpc>
              <a:spcBef>
                <a:spcPct val="60000"/>
              </a:spcBef>
              <a:buClr>
                <a:srgbClr val="800000"/>
              </a:buClr>
              <a:buSzPct val="80000"/>
              <a:buFont typeface="Wingdings" panose="05000000000000000000" pitchFamily="2" charset="2"/>
              <a:buChar char="u"/>
            </a:pPr>
            <a:r>
              <a:rPr lang="en-US" sz="2100" smtClean="0">
                <a:solidFill>
                  <a:schemeClr val="tx1"/>
                </a:solidFill>
                <a:effectLst/>
              </a:rPr>
              <a:t>Analyze differences</a:t>
            </a:r>
            <a:r>
              <a:rPr lang="en-US" sz="2100" i="1" smtClean="0">
                <a:solidFill>
                  <a:schemeClr val="tx1"/>
                </a:solidFill>
                <a:effectLst/>
              </a:rPr>
              <a:t> </a:t>
            </a:r>
            <a:r>
              <a:rPr lang="en-US" sz="2100" b="0" smtClean="0">
                <a:solidFill>
                  <a:schemeClr val="tx1"/>
                </a:solidFill>
                <a:effectLst/>
              </a:rPr>
              <a:t>between actual and planned results and determines causes.</a:t>
            </a:r>
          </a:p>
        </p:txBody>
      </p:sp>
      <p:sp>
        <p:nvSpPr>
          <p:cNvPr id="688139" name="Rectangle 11"/>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Budgetary Control</a:t>
            </a:r>
          </a:p>
        </p:txBody>
      </p:sp>
    </p:spTree>
    <p:extLst>
      <p:ext uri="{BB962C8B-B14F-4D97-AF65-F5344CB8AC3E}">
        <p14:creationId xmlns="" xmlns:p14="http://schemas.microsoft.com/office/powerpoint/2010/main" val="1134452734"/>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2" name="Picture 15"/>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533400" y="2255838"/>
            <a:ext cx="8077200" cy="34337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pic>
      <p:sp>
        <p:nvSpPr>
          <p:cNvPr id="5123" name="Rectangle 3"/>
          <p:cNvSpPr>
            <a:spLocks noGrp="1" noChangeArrowheads="1"/>
          </p:cNvSpPr>
          <p:nvPr>
            <p:ph type="body" sz="half" idx="1"/>
          </p:nvPr>
        </p:nvSpPr>
        <p:spPr bwMode="auto">
          <a:xfrm>
            <a:off x="609600" y="1524000"/>
            <a:ext cx="8077200" cy="45720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marL="533400" indent="-533400">
              <a:spcBef>
                <a:spcPct val="40000"/>
              </a:spcBef>
              <a:buClrTx/>
              <a:buSzPct val="80000"/>
              <a:buFontTx/>
              <a:buNone/>
            </a:pPr>
            <a:r>
              <a:rPr lang="en-US" sz="2200" b="0" smtClean="0">
                <a:effectLst/>
              </a:rPr>
              <a:t>Budgetary control involves the following activities.</a:t>
            </a:r>
          </a:p>
        </p:txBody>
      </p:sp>
      <p:sp>
        <p:nvSpPr>
          <p:cNvPr id="939020" name="Rectangle 12"/>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Budgetary Control</a:t>
            </a:r>
          </a:p>
        </p:txBody>
      </p:sp>
    </p:spTree>
    <p:extLst>
      <p:ext uri="{BB962C8B-B14F-4D97-AF65-F5344CB8AC3E}">
        <p14:creationId xmlns="" xmlns:p14="http://schemas.microsoft.com/office/powerpoint/2010/main" val="3509906598"/>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3"/>
          <p:cNvSpPr>
            <a:spLocks noGrp="1" noChangeArrowheads="1"/>
          </p:cNvSpPr>
          <p:nvPr>
            <p:ph type="body" sz="half" idx="1"/>
          </p:nvPr>
        </p:nvSpPr>
        <p:spPr bwMode="auto">
          <a:xfrm>
            <a:off x="609600" y="1447800"/>
            <a:ext cx="8001000" cy="3657600"/>
          </a:xfrm>
          <a:solidFill>
            <a:schemeClr val="bg1"/>
          </a:solidFill>
          <a:extLst>
            <a:ext uri="{91240B29-F687-4F45-9708-019B960494DF}">
              <a14:hiddenLine xmlns="" xmlns:a14="http://schemas.microsoft.com/office/drawing/2010/main" w="12700" algn="ctr">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marL="0" indent="0">
              <a:lnSpc>
                <a:spcPct val="125000"/>
              </a:lnSpc>
              <a:spcBef>
                <a:spcPct val="60000"/>
              </a:spcBef>
              <a:buClrTx/>
              <a:buSzPct val="80000"/>
              <a:buFontTx/>
              <a:buNone/>
            </a:pPr>
            <a:r>
              <a:rPr lang="en-US" sz="2200" b="0" smtClean="0">
                <a:effectLst/>
              </a:rPr>
              <a:t>Works best when a company has a formalized reporting system which:</a:t>
            </a:r>
          </a:p>
          <a:p>
            <a:pPr marL="685800" lvl="1" indent="-457200">
              <a:lnSpc>
                <a:spcPct val="125000"/>
              </a:lnSpc>
              <a:spcBef>
                <a:spcPct val="60000"/>
              </a:spcBef>
              <a:buClr>
                <a:srgbClr val="800000"/>
              </a:buClr>
              <a:buSzPct val="80000"/>
              <a:buFont typeface="Wingdings" panose="05000000000000000000" pitchFamily="2" charset="2"/>
              <a:buChar char="u"/>
            </a:pPr>
            <a:r>
              <a:rPr lang="en-US" sz="2100" b="0" smtClean="0">
                <a:solidFill>
                  <a:schemeClr val="tx1"/>
                </a:solidFill>
                <a:effectLst/>
              </a:rPr>
              <a:t>Identifies the </a:t>
            </a:r>
            <a:r>
              <a:rPr lang="en-US" sz="2100" smtClean="0">
                <a:solidFill>
                  <a:schemeClr val="tx1"/>
                </a:solidFill>
                <a:effectLst/>
              </a:rPr>
              <a:t>name</a:t>
            </a:r>
            <a:r>
              <a:rPr lang="en-US" sz="2100" b="0" smtClean="0">
                <a:solidFill>
                  <a:schemeClr val="tx1"/>
                </a:solidFill>
                <a:effectLst/>
              </a:rPr>
              <a:t> of the budget report.</a:t>
            </a:r>
          </a:p>
          <a:p>
            <a:pPr marL="685800" lvl="1" indent="-457200">
              <a:lnSpc>
                <a:spcPct val="125000"/>
              </a:lnSpc>
              <a:spcBef>
                <a:spcPct val="60000"/>
              </a:spcBef>
              <a:buClr>
                <a:srgbClr val="800000"/>
              </a:buClr>
              <a:buSzPct val="80000"/>
              <a:buFont typeface="Wingdings" panose="05000000000000000000" pitchFamily="2" charset="2"/>
              <a:buChar char="u"/>
            </a:pPr>
            <a:r>
              <a:rPr lang="en-US" sz="2100" b="0" smtClean="0">
                <a:solidFill>
                  <a:schemeClr val="tx1"/>
                </a:solidFill>
                <a:effectLst/>
              </a:rPr>
              <a:t>States the </a:t>
            </a:r>
            <a:r>
              <a:rPr lang="en-US" sz="2100" smtClean="0">
                <a:solidFill>
                  <a:schemeClr val="tx1"/>
                </a:solidFill>
                <a:effectLst/>
              </a:rPr>
              <a:t>frequency</a:t>
            </a:r>
            <a:r>
              <a:rPr lang="en-US" sz="2100" b="0" smtClean="0">
                <a:solidFill>
                  <a:schemeClr val="tx1"/>
                </a:solidFill>
                <a:effectLst/>
              </a:rPr>
              <a:t> of the report.</a:t>
            </a:r>
          </a:p>
          <a:p>
            <a:pPr marL="685800" lvl="1" indent="-457200">
              <a:lnSpc>
                <a:spcPct val="125000"/>
              </a:lnSpc>
              <a:spcBef>
                <a:spcPct val="60000"/>
              </a:spcBef>
              <a:buClr>
                <a:srgbClr val="800000"/>
              </a:buClr>
              <a:buSzPct val="80000"/>
              <a:buFont typeface="Wingdings" panose="05000000000000000000" pitchFamily="2" charset="2"/>
              <a:buChar char="u"/>
            </a:pPr>
            <a:r>
              <a:rPr lang="en-US" sz="2100" b="0" smtClean="0">
                <a:solidFill>
                  <a:schemeClr val="tx1"/>
                </a:solidFill>
                <a:effectLst/>
              </a:rPr>
              <a:t>Specifies the </a:t>
            </a:r>
            <a:r>
              <a:rPr lang="en-US" sz="2100" smtClean="0">
                <a:solidFill>
                  <a:schemeClr val="tx1"/>
                </a:solidFill>
                <a:effectLst/>
              </a:rPr>
              <a:t>purpose </a:t>
            </a:r>
            <a:r>
              <a:rPr lang="en-US" sz="2100" b="0" smtClean="0">
                <a:solidFill>
                  <a:schemeClr val="tx1"/>
                </a:solidFill>
                <a:effectLst/>
              </a:rPr>
              <a:t>of the report.</a:t>
            </a:r>
          </a:p>
          <a:p>
            <a:pPr marL="685800" lvl="1" indent="-457200">
              <a:lnSpc>
                <a:spcPct val="125000"/>
              </a:lnSpc>
              <a:spcBef>
                <a:spcPct val="60000"/>
              </a:spcBef>
              <a:buClr>
                <a:srgbClr val="800000"/>
              </a:buClr>
              <a:buSzPct val="80000"/>
              <a:buFont typeface="Wingdings" panose="05000000000000000000" pitchFamily="2" charset="2"/>
              <a:buChar char="u"/>
            </a:pPr>
            <a:r>
              <a:rPr lang="en-US" sz="2100" b="0" smtClean="0">
                <a:solidFill>
                  <a:schemeClr val="tx1"/>
                </a:solidFill>
                <a:effectLst/>
              </a:rPr>
              <a:t>Indicates </a:t>
            </a:r>
            <a:r>
              <a:rPr lang="en-US" sz="2100" smtClean="0">
                <a:solidFill>
                  <a:schemeClr val="tx1"/>
                </a:solidFill>
                <a:effectLst/>
              </a:rPr>
              <a:t>recipient(s) </a:t>
            </a:r>
            <a:r>
              <a:rPr lang="en-US" sz="2100" b="0" smtClean="0">
                <a:solidFill>
                  <a:schemeClr val="tx1"/>
                </a:solidFill>
                <a:effectLst/>
              </a:rPr>
              <a:t>of the report.</a:t>
            </a:r>
          </a:p>
        </p:txBody>
      </p:sp>
      <p:sp>
        <p:nvSpPr>
          <p:cNvPr id="941069" name="Rectangle 13"/>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Budgetary Control</a:t>
            </a:r>
          </a:p>
        </p:txBody>
      </p:sp>
    </p:spTree>
    <p:extLst>
      <p:ext uri="{BB962C8B-B14F-4D97-AF65-F5344CB8AC3E}">
        <p14:creationId xmlns="" xmlns:p14="http://schemas.microsoft.com/office/powerpoint/2010/main" val="3720009389"/>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3"/>
          <p:cNvSpPr>
            <a:spLocks noGrp="1" noChangeArrowheads="1"/>
          </p:cNvSpPr>
          <p:nvPr>
            <p:ph type="body" sz="half" idx="1"/>
          </p:nvPr>
        </p:nvSpPr>
        <p:spPr bwMode="auto">
          <a:xfrm>
            <a:off x="609600" y="1447800"/>
            <a:ext cx="8458200" cy="533400"/>
          </a:xfrm>
          <a:solidFill>
            <a:schemeClr val="bg1"/>
          </a:solidFill>
          <a:extLst>
            <a:ext uri="{91240B29-F687-4F45-9708-019B960494DF}">
              <a14:hiddenLine xmlns="" xmlns:a14="http://schemas.microsoft.com/office/drawing/2010/main" w="12700" algn="ctr">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marL="0" indent="0">
              <a:lnSpc>
                <a:spcPct val="125000"/>
              </a:lnSpc>
              <a:spcBef>
                <a:spcPct val="60000"/>
              </a:spcBef>
              <a:buClrTx/>
              <a:buSzPct val="80000"/>
              <a:buFontTx/>
              <a:buNone/>
            </a:pPr>
            <a:r>
              <a:rPr lang="en-US" sz="2200" b="0" smtClean="0">
                <a:effectLst/>
              </a:rPr>
              <a:t>Partial budgetary control system for manufacturing company.</a:t>
            </a:r>
          </a:p>
        </p:txBody>
      </p:sp>
      <p:sp>
        <p:nvSpPr>
          <p:cNvPr id="943119" name="Rectangle 15"/>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Budgetary Control</a:t>
            </a:r>
          </a:p>
        </p:txBody>
      </p:sp>
      <p:pic>
        <p:nvPicPr>
          <p:cNvPr id="7175" name="Picture 17"/>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381000" y="2438400"/>
            <a:ext cx="8458200" cy="2520950"/>
          </a:xfrm>
          <a:prstGeom prst="rect">
            <a:avLst/>
          </a:prstGeom>
          <a:noFill/>
          <a:ln w="19050" algn="ctr">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838955751"/>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194" name="Rectangle 3"/>
          <p:cNvSpPr>
            <a:spLocks noChangeArrowheads="1"/>
          </p:cNvSpPr>
          <p:nvPr/>
        </p:nvSpPr>
        <p:spPr bwMode="auto">
          <a:xfrm>
            <a:off x="533400" y="2057400"/>
            <a:ext cx="8153400" cy="3429000"/>
          </a:xfrm>
          <a:prstGeom prst="rect">
            <a:avLst/>
          </a:prstGeom>
          <a:solidFill>
            <a:schemeClr val="bg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lIns="182562" tIns="46038" rIns="182562" bIns="46038"/>
          <a:lstStyle>
            <a:lvl1pPr>
              <a:defRPr sz="2400">
                <a:solidFill>
                  <a:schemeClr val="tx1"/>
                </a:solidFill>
                <a:latin typeface="Comic Sans MS" panose="030F0702030302020204" pitchFamily="66" charset="0"/>
              </a:defRPr>
            </a:lvl1pPr>
            <a:lvl2pPr marL="685800" indent="-45720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20000"/>
              </a:lnSpc>
              <a:spcBef>
                <a:spcPct val="50000"/>
              </a:spcBef>
              <a:buClr>
                <a:schemeClr val="accent2"/>
              </a:buClr>
              <a:buSzPct val="75000"/>
              <a:buFont typeface="Wingdings" panose="05000000000000000000" pitchFamily="2" charset="2"/>
              <a:buNone/>
            </a:pPr>
            <a:r>
              <a:rPr lang="en-US" sz="2300" dirty="0">
                <a:latin typeface="Arial" panose="020B0604020202020204" pitchFamily="34" charset="0"/>
              </a:rPr>
              <a:t>Budgetary control involves all but one of the following:</a:t>
            </a:r>
          </a:p>
          <a:p>
            <a:pPr lvl="1" algn="l">
              <a:lnSpc>
                <a:spcPct val="120000"/>
              </a:lnSpc>
              <a:spcBef>
                <a:spcPct val="50000"/>
              </a:spcBef>
              <a:buClr>
                <a:schemeClr val="tx1"/>
              </a:buClr>
              <a:buFont typeface="Wingdings" panose="05000000000000000000" pitchFamily="2" charset="2"/>
              <a:buAutoNum type="alphaLcPeriod"/>
            </a:pPr>
            <a:r>
              <a:rPr lang="en-US" sz="2300" dirty="0">
                <a:latin typeface="Arial" panose="020B0604020202020204" pitchFamily="34" charset="0"/>
              </a:rPr>
              <a:t>Modifying future plans.</a:t>
            </a:r>
          </a:p>
          <a:p>
            <a:pPr lvl="1" algn="l">
              <a:lnSpc>
                <a:spcPct val="120000"/>
              </a:lnSpc>
              <a:spcBef>
                <a:spcPct val="50000"/>
              </a:spcBef>
              <a:buClr>
                <a:schemeClr val="tx1"/>
              </a:buClr>
              <a:buFont typeface="Wingdings" panose="05000000000000000000" pitchFamily="2" charset="2"/>
              <a:buAutoNum type="alphaLcPeriod"/>
            </a:pPr>
            <a:r>
              <a:rPr lang="en-US" sz="2300" dirty="0">
                <a:latin typeface="Arial" panose="020B0604020202020204" pitchFamily="34" charset="0"/>
              </a:rPr>
              <a:t>Analyzing differences. </a:t>
            </a:r>
          </a:p>
          <a:p>
            <a:pPr lvl="1" algn="l">
              <a:lnSpc>
                <a:spcPct val="120000"/>
              </a:lnSpc>
              <a:spcBef>
                <a:spcPct val="50000"/>
              </a:spcBef>
              <a:buClr>
                <a:schemeClr val="tx1"/>
              </a:buClr>
              <a:buFont typeface="Wingdings" panose="05000000000000000000" pitchFamily="2" charset="2"/>
              <a:buAutoNum type="alphaLcPeriod"/>
            </a:pPr>
            <a:r>
              <a:rPr lang="en-US" sz="2300" dirty="0">
                <a:latin typeface="Arial" panose="020B0604020202020204" pitchFamily="34" charset="0"/>
              </a:rPr>
              <a:t>Using static budgets.</a:t>
            </a:r>
          </a:p>
          <a:p>
            <a:pPr lvl="1" algn="l">
              <a:lnSpc>
                <a:spcPct val="120000"/>
              </a:lnSpc>
              <a:spcBef>
                <a:spcPct val="50000"/>
              </a:spcBef>
              <a:buClr>
                <a:schemeClr val="tx1"/>
              </a:buClr>
              <a:buFont typeface="Wingdings" panose="05000000000000000000" pitchFamily="2" charset="2"/>
              <a:buAutoNum type="alphaLcPeriod"/>
            </a:pPr>
            <a:r>
              <a:rPr lang="en-US" sz="2300" dirty="0">
                <a:latin typeface="Arial" panose="020B0604020202020204" pitchFamily="34" charset="0"/>
              </a:rPr>
              <a:t>Determining differences between actual and planned results. </a:t>
            </a:r>
          </a:p>
        </p:txBody>
      </p:sp>
      <p:sp>
        <p:nvSpPr>
          <p:cNvPr id="912388" name="Oval 4"/>
          <p:cNvSpPr>
            <a:spLocks noChangeArrowheads="1"/>
          </p:cNvSpPr>
          <p:nvPr/>
        </p:nvSpPr>
        <p:spPr bwMode="auto">
          <a:xfrm>
            <a:off x="825500" y="3932238"/>
            <a:ext cx="457200" cy="457200"/>
          </a:xfrm>
          <a:prstGeom prst="ellipse">
            <a:avLst/>
          </a:prstGeom>
          <a:noFill/>
          <a:ln w="57150" cap="sq">
            <a:solidFill>
              <a:srgbClr val="8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a:solidFill>
                <a:srgbClr val="A50021"/>
              </a:solidFill>
              <a:latin typeface="Arial" panose="020B0604020202020204" pitchFamily="34" charset="0"/>
            </a:endParaRPr>
          </a:p>
        </p:txBody>
      </p:sp>
      <p:sp>
        <p:nvSpPr>
          <p:cNvPr id="912399" name="Rectangle 15"/>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Budgetary Control</a:t>
            </a:r>
          </a:p>
        </p:txBody>
      </p:sp>
      <p:sp>
        <p:nvSpPr>
          <p:cNvPr id="8199" name="Text Box 18"/>
          <p:cNvSpPr txBox="1">
            <a:spLocks noChangeArrowheads="1"/>
          </p:cNvSpPr>
          <p:nvPr/>
        </p:nvSpPr>
        <p:spPr bwMode="auto">
          <a:xfrm>
            <a:off x="609600" y="1452563"/>
            <a:ext cx="5638800" cy="519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2800" b="1">
                <a:solidFill>
                  <a:srgbClr val="800000"/>
                </a:solidFill>
                <a:latin typeface="Arial" panose="020B0604020202020204" pitchFamily="34" charset="0"/>
              </a:rPr>
              <a:t>Review Question</a:t>
            </a:r>
          </a:p>
        </p:txBody>
      </p:sp>
      <p:sp>
        <p:nvSpPr>
          <p:cNvPr id="2" name="Slide Number Placeholder 1"/>
          <p:cNvSpPr>
            <a:spLocks noGrp="1"/>
          </p:cNvSpPr>
          <p:nvPr>
            <p:ph type="sldNum" sz="quarter" idx="11"/>
          </p:nvPr>
        </p:nvSpPr>
        <p:spPr/>
        <p:txBody>
          <a:bodyPr/>
          <a:lstStyle/>
          <a:p>
            <a:fld id="{63102E1D-CDDF-4255-850E-DAEF812446BD}" type="slidenum">
              <a:rPr lang="en-US" smtClean="0"/>
              <a:pPr/>
              <a:t>26</a:t>
            </a:fld>
            <a:endParaRPr lang="en-US"/>
          </a:p>
        </p:txBody>
      </p:sp>
    </p:spTree>
    <p:extLst>
      <p:ext uri="{BB962C8B-B14F-4D97-AF65-F5344CB8AC3E}">
        <p14:creationId xmlns="" xmlns:p14="http://schemas.microsoft.com/office/powerpoint/2010/main" val="284440479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2388"/>
                                        </p:tgtEl>
                                        <p:attrNameLst>
                                          <p:attrName>style.visibility</p:attrName>
                                        </p:attrNameLst>
                                      </p:cBhvr>
                                      <p:to>
                                        <p:strVal val="visible"/>
                                      </p:to>
                                    </p:set>
                                    <p:animEffect transition="in" filter="wipe(left)">
                                      <p:cBhvr>
                                        <p:cTn id="7" dur="500"/>
                                        <p:tgtEl>
                                          <p:spTgt spid="912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2388"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Rectangle 3"/>
          <p:cNvSpPr>
            <a:spLocks noGrp="1" noChangeArrowheads="1"/>
          </p:cNvSpPr>
          <p:nvPr>
            <p:ph type="body" sz="half" idx="1"/>
          </p:nvPr>
        </p:nvSpPr>
        <p:spPr bwMode="auto">
          <a:xfrm>
            <a:off x="609600" y="1447800"/>
            <a:ext cx="7848600" cy="353060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vert="horz" wrap="square" lIns="90488" tIns="44450" rIns="90488" bIns="44450" numCol="1" anchor="t" anchorCtr="0" compatLnSpc="1">
            <a:prstTxWarp prst="textNoShape">
              <a:avLst/>
            </a:prstTxWarp>
            <a:spAutoFit/>
          </a:bodyPr>
          <a:lstStyle/>
          <a:p>
            <a:pPr marL="0" indent="0">
              <a:lnSpc>
                <a:spcPct val="125000"/>
              </a:lnSpc>
              <a:spcBef>
                <a:spcPct val="60000"/>
              </a:spcBef>
              <a:buClrTx/>
              <a:buSzPct val="80000"/>
              <a:buFontTx/>
              <a:buNone/>
            </a:pPr>
            <a:r>
              <a:rPr lang="en-US" sz="2300" smtClean="0">
                <a:solidFill>
                  <a:srgbClr val="000099"/>
                </a:solidFill>
                <a:effectLst/>
              </a:rPr>
              <a:t>Static budget</a:t>
            </a:r>
            <a:r>
              <a:rPr lang="en-US" sz="2200" b="0" smtClean="0">
                <a:effectLst/>
              </a:rPr>
              <a:t> is a projection of budget data at one level of activity.</a:t>
            </a:r>
          </a:p>
          <a:p>
            <a:pPr marL="685800" lvl="1" indent="-457200">
              <a:lnSpc>
                <a:spcPct val="125000"/>
              </a:lnSpc>
              <a:spcBef>
                <a:spcPct val="60000"/>
              </a:spcBef>
              <a:buClr>
                <a:srgbClr val="800000"/>
              </a:buClr>
              <a:buSzPct val="80000"/>
              <a:buFont typeface="Wingdings" panose="05000000000000000000" pitchFamily="2" charset="2"/>
              <a:buChar char="u"/>
            </a:pPr>
            <a:r>
              <a:rPr lang="en-US" sz="2100" b="0" smtClean="0">
                <a:solidFill>
                  <a:schemeClr val="tx1"/>
                </a:solidFill>
                <a:effectLst/>
              </a:rPr>
              <a:t>When used in budgetary control, each budget included in the master budget is considered to be static.</a:t>
            </a:r>
          </a:p>
          <a:p>
            <a:pPr marL="685800" lvl="1" indent="-457200">
              <a:lnSpc>
                <a:spcPct val="125000"/>
              </a:lnSpc>
              <a:spcBef>
                <a:spcPct val="60000"/>
              </a:spcBef>
              <a:buClr>
                <a:srgbClr val="800000"/>
              </a:buClr>
              <a:buSzPct val="80000"/>
              <a:buFont typeface="Wingdings" panose="05000000000000000000" pitchFamily="2" charset="2"/>
              <a:buChar char="u"/>
            </a:pPr>
            <a:r>
              <a:rPr lang="en-US" sz="2100" b="0" smtClean="0">
                <a:effectLst/>
              </a:rPr>
              <a:t>Ignores data for different levels of activity.</a:t>
            </a:r>
          </a:p>
          <a:p>
            <a:pPr marL="685800" lvl="1" indent="-457200">
              <a:lnSpc>
                <a:spcPct val="125000"/>
              </a:lnSpc>
              <a:spcBef>
                <a:spcPct val="60000"/>
              </a:spcBef>
              <a:buClr>
                <a:srgbClr val="800000"/>
              </a:buClr>
              <a:buSzPct val="80000"/>
              <a:buFont typeface="Wingdings" panose="05000000000000000000" pitchFamily="2" charset="2"/>
              <a:buChar char="u"/>
            </a:pPr>
            <a:r>
              <a:rPr lang="en-US" sz="2100" b="0" smtClean="0">
                <a:effectLst/>
              </a:rPr>
              <a:t>Compares actual results with budget data at the activity level used in the master budget.</a:t>
            </a:r>
          </a:p>
        </p:txBody>
      </p:sp>
      <p:sp>
        <p:nvSpPr>
          <p:cNvPr id="9219" name="Text Box 6"/>
          <p:cNvSpPr txBox="1">
            <a:spLocks noChangeArrowheads="1"/>
          </p:cNvSpPr>
          <p:nvPr/>
        </p:nvSpPr>
        <p:spPr bwMode="auto">
          <a:xfrm>
            <a:off x="6537325" y="6289675"/>
            <a:ext cx="184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sp>
        <p:nvSpPr>
          <p:cNvPr id="9220" name="Text Box 7"/>
          <p:cNvSpPr txBox="1">
            <a:spLocks noChangeArrowheads="1"/>
          </p:cNvSpPr>
          <p:nvPr/>
        </p:nvSpPr>
        <p:spPr bwMode="auto">
          <a:xfrm>
            <a:off x="6137275" y="6516688"/>
            <a:ext cx="18415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sz="1600">
              <a:latin typeface="Arial" panose="020B0604020202020204" pitchFamily="34" charset="0"/>
            </a:endParaRPr>
          </a:p>
        </p:txBody>
      </p:sp>
      <p:sp>
        <p:nvSpPr>
          <p:cNvPr id="690193" name="Rectangle 17"/>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a:solidFill>
                  <a:schemeClr val="tx2"/>
                </a:solidFill>
                <a:latin typeface="+mj-lt"/>
                <a:ea typeface="+mj-ea"/>
                <a:cs typeface="+mj-cs"/>
              </a:rPr>
              <a:t>Static Budget Reports</a:t>
            </a:r>
          </a:p>
        </p:txBody>
      </p:sp>
    </p:spTree>
    <p:extLst>
      <p:ext uri="{BB962C8B-B14F-4D97-AF65-F5344CB8AC3E}">
        <p14:creationId xmlns="" xmlns:p14="http://schemas.microsoft.com/office/powerpoint/2010/main" val="1531151368"/>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42" name="Picture 15"/>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381000" y="2843213"/>
            <a:ext cx="8410575" cy="1576387"/>
          </a:xfrm>
          <a:prstGeom prst="rect">
            <a:avLst/>
          </a:prstGeom>
          <a:noFill/>
          <a:ln w="19050" cap="sq">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pic>
      <p:sp>
        <p:nvSpPr>
          <p:cNvPr id="10245" name="Rectangle 17"/>
          <p:cNvSpPr>
            <a:spLocks noChangeArrowheads="1"/>
          </p:cNvSpPr>
          <p:nvPr/>
        </p:nvSpPr>
        <p:spPr bwMode="auto">
          <a:xfrm>
            <a:off x="609600" y="1450975"/>
            <a:ext cx="8077200" cy="1368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lgn="ctr">
                <a:solidFill>
                  <a:srgbClr val="000000"/>
                </a:solidFill>
                <a:miter lim="800000"/>
                <a:headEnd type="none" w="sm" len="sm"/>
                <a:tailEnd type="none" w="sm" len="sm"/>
              </a14:hiddenLine>
            </a:ext>
          </a:extLst>
        </p:spPr>
        <p:txBody>
          <a:bodyPr lIns="90488" tIns="44450" rIns="90488" bIns="44450"/>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20000"/>
              </a:lnSpc>
              <a:spcBef>
                <a:spcPct val="50000"/>
              </a:spcBef>
              <a:buClr>
                <a:schemeClr val="accent2"/>
              </a:buClr>
              <a:buSzPct val="75000"/>
              <a:buFont typeface="Wingdings" panose="05000000000000000000" pitchFamily="2" charset="2"/>
              <a:buNone/>
            </a:pPr>
            <a:r>
              <a:rPr lang="en-US" sz="2200" b="1" dirty="0">
                <a:solidFill>
                  <a:srgbClr val="800000"/>
                </a:solidFill>
                <a:latin typeface="Arial" panose="020B0604020202020204" pitchFamily="34" charset="0"/>
              </a:rPr>
              <a:t>Illustration:</a:t>
            </a:r>
            <a:r>
              <a:rPr lang="en-US" sz="2200" dirty="0">
                <a:solidFill>
                  <a:schemeClr val="bg2"/>
                </a:solidFill>
                <a:latin typeface="Arial" panose="020B0604020202020204" pitchFamily="34" charset="0"/>
              </a:rPr>
              <a:t>  </a:t>
            </a:r>
            <a:r>
              <a:rPr lang="en-US" sz="2200" dirty="0">
                <a:latin typeface="Arial" panose="020B0604020202020204" pitchFamily="34" charset="0"/>
              </a:rPr>
              <a:t>Budget and actual sales data for the </a:t>
            </a:r>
            <a:r>
              <a:rPr lang="en-US" sz="2200" dirty="0" err="1">
                <a:latin typeface="Arial" panose="020B0604020202020204" pitchFamily="34" charset="0"/>
              </a:rPr>
              <a:t>Rightride</a:t>
            </a:r>
            <a:r>
              <a:rPr lang="en-US" sz="2200" dirty="0">
                <a:latin typeface="Arial" panose="020B0604020202020204" pitchFamily="34" charset="0"/>
              </a:rPr>
              <a:t> product in the first and second quarters of 2014 are as follows.</a:t>
            </a:r>
          </a:p>
        </p:txBody>
      </p:sp>
      <p:sp>
        <p:nvSpPr>
          <p:cNvPr id="833555" name="Rectangle 19"/>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Static Budget Reports</a:t>
            </a:r>
          </a:p>
        </p:txBody>
      </p:sp>
    </p:spTree>
    <p:extLst>
      <p:ext uri="{BB962C8B-B14F-4D97-AF65-F5344CB8AC3E}">
        <p14:creationId xmlns="" xmlns:p14="http://schemas.microsoft.com/office/powerpoint/2010/main" val="3060310701"/>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7" name="Rectangle 5"/>
          <p:cNvSpPr>
            <a:spLocks noChangeArrowheads="1"/>
          </p:cNvSpPr>
          <p:nvPr/>
        </p:nvSpPr>
        <p:spPr bwMode="auto">
          <a:xfrm>
            <a:off x="609600" y="1371600"/>
            <a:ext cx="8077200" cy="987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lgn="ctr">
                <a:solidFill>
                  <a:srgbClr val="000000"/>
                </a:solidFill>
                <a:miter lim="800000"/>
                <a:headEnd type="none" w="sm" len="sm"/>
                <a:tailEnd type="none" w="sm" len="sm"/>
              </a14:hiddenLine>
            </a:ext>
          </a:extLst>
        </p:spPr>
        <p:txBody>
          <a:bodyPr lIns="90488" tIns="44450" rIns="90488" bIns="44450"/>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20000"/>
              </a:lnSpc>
              <a:spcBef>
                <a:spcPct val="50000"/>
              </a:spcBef>
              <a:buClr>
                <a:schemeClr val="accent2"/>
              </a:buClr>
              <a:buSzPct val="75000"/>
              <a:buFont typeface="Wingdings" panose="05000000000000000000" pitchFamily="2" charset="2"/>
              <a:buNone/>
            </a:pPr>
            <a:r>
              <a:rPr lang="en-US" sz="2200" b="1" dirty="0">
                <a:solidFill>
                  <a:srgbClr val="800000"/>
                </a:solidFill>
                <a:latin typeface="Arial" panose="020B0604020202020204" pitchFamily="34" charset="0"/>
              </a:rPr>
              <a:t>Illustration:</a:t>
            </a:r>
            <a:r>
              <a:rPr lang="en-US" sz="2200" dirty="0">
                <a:solidFill>
                  <a:schemeClr val="bg2"/>
                </a:solidFill>
                <a:latin typeface="Arial" panose="020B0604020202020204" pitchFamily="34" charset="0"/>
              </a:rPr>
              <a:t>  </a:t>
            </a:r>
            <a:r>
              <a:rPr lang="en-US" sz="2200" dirty="0">
                <a:latin typeface="Arial" panose="020B0604020202020204" pitchFamily="34" charset="0"/>
              </a:rPr>
              <a:t>Sales budget report for Hayes Company’s first quarter.  </a:t>
            </a:r>
          </a:p>
        </p:txBody>
      </p:sp>
      <p:pic>
        <p:nvPicPr>
          <p:cNvPr id="11268" name="Picture 7"/>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2590800" y="2332038"/>
            <a:ext cx="5667375" cy="1062037"/>
          </a:xfrm>
          <a:prstGeom prst="rect">
            <a:avLst/>
          </a:prstGeom>
          <a:noFill/>
          <a:ln w="19050" cap="sq">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pic>
      <p:sp>
        <p:nvSpPr>
          <p:cNvPr id="1102858" name="Rectangle 10"/>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Static Budget Reports</a:t>
            </a:r>
          </a:p>
        </p:txBody>
      </p:sp>
      <p:pic>
        <p:nvPicPr>
          <p:cNvPr id="11272" name="Picture 12"/>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762000" y="3930650"/>
            <a:ext cx="7543800" cy="2622550"/>
          </a:xfrm>
          <a:prstGeom prst="rect">
            <a:avLst/>
          </a:prstGeom>
          <a:noFill/>
          <a:ln w="19050" cap="sq" algn="ctr">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660781794"/>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1" name="Rectangle 5"/>
          <p:cNvSpPr>
            <a:spLocks noChangeArrowheads="1"/>
          </p:cNvSpPr>
          <p:nvPr/>
        </p:nvSpPr>
        <p:spPr bwMode="auto">
          <a:xfrm>
            <a:off x="609600" y="1371600"/>
            <a:ext cx="8077200" cy="990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lgn="ctr">
                <a:solidFill>
                  <a:srgbClr val="000000"/>
                </a:solidFill>
                <a:miter lim="800000"/>
                <a:headEnd type="none" w="sm" len="sm"/>
                <a:tailEnd type="none" w="sm" len="sm"/>
              </a14:hiddenLine>
            </a:ext>
          </a:extLst>
        </p:spPr>
        <p:txBody>
          <a:bodyPr lIns="90488" tIns="44450" rIns="90488" bIns="44450"/>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20000"/>
              </a:lnSpc>
              <a:spcBef>
                <a:spcPct val="50000"/>
              </a:spcBef>
              <a:buClr>
                <a:schemeClr val="accent2"/>
              </a:buClr>
              <a:buSzPct val="75000"/>
              <a:buFont typeface="Wingdings" panose="05000000000000000000" pitchFamily="2" charset="2"/>
              <a:buNone/>
            </a:pPr>
            <a:r>
              <a:rPr lang="en-US" sz="2200" b="1" dirty="0">
                <a:solidFill>
                  <a:srgbClr val="800000"/>
                </a:solidFill>
                <a:latin typeface="Arial" panose="020B0604020202020204" pitchFamily="34" charset="0"/>
              </a:rPr>
              <a:t>Illustration:</a:t>
            </a:r>
            <a:r>
              <a:rPr lang="en-US" sz="2200" dirty="0">
                <a:solidFill>
                  <a:schemeClr val="bg2"/>
                </a:solidFill>
                <a:latin typeface="Arial" panose="020B0604020202020204" pitchFamily="34" charset="0"/>
              </a:rPr>
              <a:t>  </a:t>
            </a:r>
            <a:r>
              <a:rPr lang="en-US" sz="2200" dirty="0">
                <a:latin typeface="Arial" panose="020B0604020202020204" pitchFamily="34" charset="0"/>
              </a:rPr>
              <a:t>Budget report for the second quarter contains one new feature: cumulative year-to-date information</a:t>
            </a:r>
            <a:r>
              <a:rPr lang="en-US" sz="2200" dirty="0">
                <a:solidFill>
                  <a:schemeClr val="bg2"/>
                </a:solidFill>
                <a:latin typeface="Arial" panose="020B0604020202020204" pitchFamily="34" charset="0"/>
              </a:rPr>
              <a:t>.</a:t>
            </a:r>
          </a:p>
        </p:txBody>
      </p:sp>
      <p:sp>
        <p:nvSpPr>
          <p:cNvPr id="1104910" name="Rectangle 14"/>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Static Budget Reports</a:t>
            </a:r>
          </a:p>
        </p:txBody>
      </p:sp>
      <p:pic>
        <p:nvPicPr>
          <p:cNvPr id="12294" name="Picture 16"/>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457200" y="4191000"/>
            <a:ext cx="8305800" cy="1954213"/>
          </a:xfrm>
          <a:prstGeom prst="rect">
            <a:avLst/>
          </a:prstGeom>
          <a:noFill/>
          <a:ln w="19050" cap="sq" algn="ctr">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pic>
      <p:pic>
        <p:nvPicPr>
          <p:cNvPr id="12295" name="Picture 17"/>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3048000" y="2636838"/>
            <a:ext cx="5667375" cy="1062037"/>
          </a:xfrm>
          <a:prstGeom prst="rect">
            <a:avLst/>
          </a:prstGeom>
          <a:noFill/>
          <a:ln w="19050" cap="sq">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156856300"/>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14"/>
          <p:cNvSpPr>
            <a:spLocks noChangeArrowheads="1"/>
          </p:cNvSpPr>
          <p:nvPr/>
        </p:nvSpPr>
        <p:spPr bwMode="auto">
          <a:xfrm>
            <a:off x="838200" y="2057400"/>
            <a:ext cx="7696200" cy="4016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type="none" w="sm" len="sm"/>
                <a:tailEnd type="none" w="sm" len="sm"/>
              </a14:hiddenLine>
            </a:ext>
          </a:extLst>
        </p:spPr>
        <p:txBody>
          <a:bodyPr lIns="90488" tIns="44450" rIns="90488" bIns="44450"/>
          <a:lstStyle>
            <a:lvl1pPr marL="457200" indent="-457200">
              <a:defRPr sz="2400">
                <a:solidFill>
                  <a:schemeClr val="tx1"/>
                </a:solidFill>
                <a:latin typeface="Comic Sans MS" panose="030F0702030302020204" pitchFamily="66" charset="0"/>
              </a:defRPr>
            </a:lvl1pPr>
            <a:lvl2pPr marL="1089025" indent="-45720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20000"/>
              </a:lnSpc>
              <a:spcBef>
                <a:spcPct val="45000"/>
              </a:spcBef>
              <a:buClr>
                <a:srgbClr val="800000"/>
              </a:buClr>
              <a:buSzPct val="80000"/>
              <a:buFont typeface="Wingdings" panose="05000000000000000000" pitchFamily="2" charset="2"/>
              <a:buChar char="u"/>
            </a:pPr>
            <a:r>
              <a:rPr lang="en-US" sz="2100" b="1">
                <a:latin typeface="+mn-lt"/>
              </a:rPr>
              <a:t>Appropriate</a:t>
            </a:r>
            <a:r>
              <a:rPr lang="en-US" sz="2100">
                <a:latin typeface="+mn-lt"/>
              </a:rPr>
              <a:t> for evaluating a </a:t>
            </a:r>
            <a:r>
              <a:rPr lang="en-US" sz="2100" b="1">
                <a:latin typeface="+mn-lt"/>
              </a:rPr>
              <a:t>manager’s effectiveness</a:t>
            </a:r>
            <a:r>
              <a:rPr lang="en-US" sz="2100">
                <a:latin typeface="+mn-lt"/>
              </a:rPr>
              <a:t> in controlling costs when:</a:t>
            </a:r>
          </a:p>
          <a:p>
            <a:pPr lvl="1" algn="l">
              <a:lnSpc>
                <a:spcPct val="120000"/>
              </a:lnSpc>
              <a:spcBef>
                <a:spcPct val="45000"/>
              </a:spcBef>
              <a:buClr>
                <a:srgbClr val="800000"/>
              </a:buClr>
              <a:buSzPct val="80000"/>
              <a:buFont typeface="Arial" panose="020B0604020202020204" pitchFamily="34" charset="0"/>
              <a:buChar char="►"/>
            </a:pPr>
            <a:r>
              <a:rPr lang="en-US" sz="2000">
                <a:latin typeface="+mn-lt"/>
              </a:rPr>
              <a:t>Actual level of activity closely                      </a:t>
            </a:r>
            <a:r>
              <a:rPr lang="en-US" sz="2000" b="1">
                <a:latin typeface="+mn-lt"/>
              </a:rPr>
              <a:t>approximates master budget</a:t>
            </a:r>
            <a:r>
              <a:rPr lang="en-US" sz="2000">
                <a:latin typeface="+mn-lt"/>
              </a:rPr>
              <a:t>                                activity level.</a:t>
            </a:r>
          </a:p>
          <a:p>
            <a:pPr lvl="1" algn="l">
              <a:lnSpc>
                <a:spcPct val="120000"/>
              </a:lnSpc>
              <a:spcBef>
                <a:spcPct val="45000"/>
              </a:spcBef>
              <a:buClr>
                <a:srgbClr val="800000"/>
              </a:buClr>
              <a:buSzPct val="80000"/>
              <a:buFont typeface="Arial" panose="020B0604020202020204" pitchFamily="34" charset="0"/>
              <a:buChar char="►"/>
            </a:pPr>
            <a:r>
              <a:rPr lang="en-US" sz="2000">
                <a:latin typeface="+mn-lt"/>
              </a:rPr>
              <a:t>Behavior of </a:t>
            </a:r>
            <a:r>
              <a:rPr lang="en-US" sz="2000" b="1">
                <a:latin typeface="+mn-lt"/>
              </a:rPr>
              <a:t>costs is fixed</a:t>
            </a:r>
            <a:r>
              <a:rPr lang="en-US" sz="2000">
                <a:latin typeface="+mn-lt"/>
              </a:rPr>
              <a:t> in                               response to changes in activity.</a:t>
            </a:r>
          </a:p>
          <a:p>
            <a:pPr algn="l">
              <a:lnSpc>
                <a:spcPct val="120000"/>
              </a:lnSpc>
              <a:spcBef>
                <a:spcPct val="45000"/>
              </a:spcBef>
              <a:buClr>
                <a:srgbClr val="800000"/>
              </a:buClr>
              <a:buSzPct val="80000"/>
              <a:buFont typeface="Wingdings" panose="05000000000000000000" pitchFamily="2" charset="2"/>
              <a:buChar char="u"/>
            </a:pPr>
            <a:r>
              <a:rPr lang="en-US" sz="2100" b="1">
                <a:latin typeface="+mn-lt"/>
              </a:rPr>
              <a:t>Appropriate</a:t>
            </a:r>
            <a:r>
              <a:rPr lang="en-US" sz="2100">
                <a:latin typeface="+mn-lt"/>
              </a:rPr>
              <a:t> for fixed costs.</a:t>
            </a:r>
          </a:p>
          <a:p>
            <a:pPr algn="l">
              <a:lnSpc>
                <a:spcPct val="120000"/>
              </a:lnSpc>
              <a:spcBef>
                <a:spcPct val="45000"/>
              </a:spcBef>
              <a:buClr>
                <a:srgbClr val="800000"/>
              </a:buClr>
              <a:buSzPct val="80000"/>
              <a:buFont typeface="Wingdings" panose="05000000000000000000" pitchFamily="2" charset="2"/>
              <a:buChar char="u"/>
            </a:pPr>
            <a:r>
              <a:rPr lang="en-US" sz="2100" b="1">
                <a:latin typeface="+mn-lt"/>
              </a:rPr>
              <a:t>Not appropriate</a:t>
            </a:r>
            <a:r>
              <a:rPr lang="en-US" sz="2100">
                <a:latin typeface="+mn-lt"/>
              </a:rPr>
              <a:t> for variable costs.</a:t>
            </a:r>
          </a:p>
        </p:txBody>
      </p:sp>
      <p:sp>
        <p:nvSpPr>
          <p:cNvPr id="13315" name="Text Box 4"/>
          <p:cNvSpPr txBox="1">
            <a:spLocks noChangeArrowheads="1"/>
          </p:cNvSpPr>
          <p:nvPr/>
        </p:nvSpPr>
        <p:spPr bwMode="auto">
          <a:xfrm>
            <a:off x="6537325" y="6289675"/>
            <a:ext cx="184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sp>
        <p:nvSpPr>
          <p:cNvPr id="13316" name="Text Box 5"/>
          <p:cNvSpPr txBox="1">
            <a:spLocks noChangeArrowheads="1"/>
          </p:cNvSpPr>
          <p:nvPr/>
        </p:nvSpPr>
        <p:spPr bwMode="auto">
          <a:xfrm>
            <a:off x="6137275" y="6516688"/>
            <a:ext cx="18415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sz="1600">
              <a:latin typeface="Arial" panose="020B0604020202020204" pitchFamily="34" charset="0"/>
            </a:endParaRPr>
          </a:p>
        </p:txBody>
      </p:sp>
      <p:pic>
        <p:nvPicPr>
          <p:cNvPr id="13317" name="Picture 6"/>
          <p:cNvPicPr>
            <a:picLocks noGrp="1" noChangeAspect="1" noChangeArrowheads="1"/>
          </p:cNvPicPr>
          <p:nvPr>
            <p:ph sz="half" idx="2"/>
          </p:nvPr>
        </p:nvPicPr>
        <p:blipFill>
          <a:blip r:embed="rId4">
            <a:extLst>
              <a:ext uri="{28A0092B-C50C-407E-A947-70E740481C1C}">
                <a14:useLocalDpi xmlns="" xmlns:a14="http://schemas.microsoft.com/office/drawing/2010/main" val="0"/>
              </a:ext>
            </a:extLst>
          </a:blip>
          <a:srcRect/>
          <a:stretch>
            <a:fillRect/>
          </a:stretch>
        </p:blipFill>
        <p:spPr bwMode="auto">
          <a:xfrm>
            <a:off x="6324600" y="2895600"/>
            <a:ext cx="1965325" cy="281940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pic>
      <p:sp>
        <p:nvSpPr>
          <p:cNvPr id="13318" name="Text Box 9"/>
          <p:cNvSpPr txBox="1">
            <a:spLocks noChangeArrowheads="1"/>
          </p:cNvSpPr>
          <p:nvPr/>
        </p:nvSpPr>
        <p:spPr bwMode="auto">
          <a:xfrm>
            <a:off x="609600" y="1447800"/>
            <a:ext cx="5638800" cy="51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2800" b="1">
                <a:solidFill>
                  <a:srgbClr val="800000"/>
                </a:solidFill>
                <a:latin typeface="+mn-lt"/>
              </a:rPr>
              <a:t>Uses and Limitations</a:t>
            </a:r>
          </a:p>
        </p:txBody>
      </p:sp>
      <p:sp>
        <p:nvSpPr>
          <p:cNvPr id="951312" name="Rectangle 16"/>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Static Budget Reports</a:t>
            </a:r>
          </a:p>
        </p:txBody>
      </p:sp>
    </p:spTree>
    <p:extLst>
      <p:ext uri="{BB962C8B-B14F-4D97-AF65-F5344CB8AC3E}">
        <p14:creationId xmlns="" xmlns:p14="http://schemas.microsoft.com/office/powerpoint/2010/main" val="2334533511"/>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338" name="Rectangle 3"/>
          <p:cNvSpPr>
            <a:spLocks noChangeArrowheads="1"/>
          </p:cNvSpPr>
          <p:nvPr/>
        </p:nvSpPr>
        <p:spPr bwMode="auto">
          <a:xfrm>
            <a:off x="533400" y="2057400"/>
            <a:ext cx="7010400" cy="3505200"/>
          </a:xfrm>
          <a:prstGeom prst="rect">
            <a:avLst/>
          </a:prstGeom>
          <a:solidFill>
            <a:schemeClr val="bg1"/>
          </a:solidFill>
          <a:ln>
            <a:noFill/>
          </a:ln>
          <a:extLst>
            <a:ext uri="{91240B29-F687-4F45-9708-019B960494DF}">
              <a14:hiddenLine xmlns="" xmlns:a14="http://schemas.microsoft.com/office/drawing/2010/main" w="12700" algn="ctr">
                <a:solidFill>
                  <a:srgbClr val="000000"/>
                </a:solidFill>
                <a:miter lim="800000"/>
                <a:headEnd/>
                <a:tailEnd/>
              </a14:hiddenLine>
            </a:ext>
          </a:extLst>
        </p:spPr>
        <p:txBody>
          <a:bodyPr lIns="182562" tIns="46038" rIns="182562" bIns="46038"/>
          <a:lstStyle>
            <a:lvl1pPr>
              <a:defRPr sz="2400">
                <a:solidFill>
                  <a:schemeClr val="tx1"/>
                </a:solidFill>
                <a:latin typeface="Comic Sans MS" panose="030F0702030302020204" pitchFamily="66" charset="0"/>
              </a:defRPr>
            </a:lvl1pPr>
            <a:lvl2pPr marL="685800" indent="-45720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20000"/>
              </a:lnSpc>
              <a:spcBef>
                <a:spcPct val="50000"/>
              </a:spcBef>
              <a:buClr>
                <a:schemeClr val="accent2"/>
              </a:buClr>
              <a:buSzPct val="75000"/>
              <a:buFont typeface="Wingdings" panose="05000000000000000000" pitchFamily="2" charset="2"/>
              <a:buNone/>
            </a:pPr>
            <a:r>
              <a:rPr lang="en-US" sz="2300">
                <a:latin typeface="Arial" panose="020B0604020202020204" pitchFamily="34" charset="0"/>
              </a:rPr>
              <a:t>A static budget is useful in controlling costs when cost behavior is:</a:t>
            </a:r>
          </a:p>
          <a:p>
            <a:pPr lvl="1" algn="l">
              <a:lnSpc>
                <a:spcPct val="120000"/>
              </a:lnSpc>
              <a:spcBef>
                <a:spcPct val="50000"/>
              </a:spcBef>
              <a:buClr>
                <a:schemeClr val="tx1"/>
              </a:buClr>
              <a:buFont typeface="Wingdings" panose="05000000000000000000" pitchFamily="2" charset="2"/>
              <a:buAutoNum type="alphaLcPeriod"/>
            </a:pPr>
            <a:r>
              <a:rPr lang="en-US" sz="2300">
                <a:latin typeface="Arial" panose="020B0604020202020204" pitchFamily="34" charset="0"/>
              </a:rPr>
              <a:t>Mixed.</a:t>
            </a:r>
          </a:p>
          <a:p>
            <a:pPr lvl="1" algn="l">
              <a:lnSpc>
                <a:spcPct val="120000"/>
              </a:lnSpc>
              <a:spcBef>
                <a:spcPct val="50000"/>
              </a:spcBef>
              <a:buClr>
                <a:schemeClr val="tx1"/>
              </a:buClr>
              <a:buFont typeface="Wingdings" panose="05000000000000000000" pitchFamily="2" charset="2"/>
              <a:buAutoNum type="alphaLcPeriod"/>
            </a:pPr>
            <a:r>
              <a:rPr lang="en-US" sz="2300">
                <a:latin typeface="Arial" panose="020B0604020202020204" pitchFamily="34" charset="0"/>
              </a:rPr>
              <a:t>Fixed. </a:t>
            </a:r>
          </a:p>
          <a:p>
            <a:pPr lvl="1" algn="l">
              <a:lnSpc>
                <a:spcPct val="120000"/>
              </a:lnSpc>
              <a:spcBef>
                <a:spcPct val="50000"/>
              </a:spcBef>
              <a:buClr>
                <a:schemeClr val="tx1"/>
              </a:buClr>
              <a:buFont typeface="Wingdings" panose="05000000000000000000" pitchFamily="2" charset="2"/>
              <a:buAutoNum type="alphaLcPeriod"/>
            </a:pPr>
            <a:r>
              <a:rPr lang="en-US" sz="2300">
                <a:latin typeface="Arial" panose="020B0604020202020204" pitchFamily="34" charset="0"/>
              </a:rPr>
              <a:t>Variable.</a:t>
            </a:r>
          </a:p>
          <a:p>
            <a:pPr lvl="1" algn="l">
              <a:lnSpc>
                <a:spcPct val="120000"/>
              </a:lnSpc>
              <a:spcBef>
                <a:spcPct val="50000"/>
              </a:spcBef>
              <a:buClr>
                <a:schemeClr val="tx1"/>
              </a:buClr>
              <a:buFont typeface="Wingdings" panose="05000000000000000000" pitchFamily="2" charset="2"/>
              <a:buAutoNum type="alphaLcPeriod"/>
            </a:pPr>
            <a:r>
              <a:rPr lang="en-US" sz="2300">
                <a:latin typeface="Arial" panose="020B0604020202020204" pitchFamily="34" charset="0"/>
              </a:rPr>
              <a:t>Linear. </a:t>
            </a:r>
          </a:p>
        </p:txBody>
      </p:sp>
      <p:sp>
        <p:nvSpPr>
          <p:cNvPr id="1068036" name="Oval 4"/>
          <p:cNvSpPr>
            <a:spLocks noChangeArrowheads="1"/>
          </p:cNvSpPr>
          <p:nvPr/>
        </p:nvSpPr>
        <p:spPr bwMode="auto">
          <a:xfrm>
            <a:off x="830263" y="3738563"/>
            <a:ext cx="457200" cy="457200"/>
          </a:xfrm>
          <a:prstGeom prst="ellipse">
            <a:avLst/>
          </a:prstGeom>
          <a:noFill/>
          <a:ln w="57150" cap="sq">
            <a:solidFill>
              <a:srgbClr val="8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sp>
        <p:nvSpPr>
          <p:cNvPr id="1068044" name="Rectangle 12"/>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a:solidFill>
                  <a:schemeClr val="tx2"/>
                </a:solidFill>
                <a:latin typeface="+mj-lt"/>
                <a:ea typeface="+mj-ea"/>
                <a:cs typeface="+mj-cs"/>
              </a:rPr>
              <a:t>Static Budget Reports</a:t>
            </a:r>
          </a:p>
        </p:txBody>
      </p:sp>
      <p:sp>
        <p:nvSpPr>
          <p:cNvPr id="14343" name="Text Box 15"/>
          <p:cNvSpPr txBox="1">
            <a:spLocks noChangeArrowheads="1"/>
          </p:cNvSpPr>
          <p:nvPr/>
        </p:nvSpPr>
        <p:spPr bwMode="auto">
          <a:xfrm>
            <a:off x="609600" y="1452563"/>
            <a:ext cx="5638800" cy="519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2800" b="1" dirty="0">
                <a:solidFill>
                  <a:srgbClr val="800000"/>
                </a:solidFill>
                <a:latin typeface="Arial" panose="020B0604020202020204" pitchFamily="34" charset="0"/>
              </a:rPr>
              <a:t>Review Question</a:t>
            </a:r>
          </a:p>
        </p:txBody>
      </p:sp>
      <p:sp>
        <p:nvSpPr>
          <p:cNvPr id="2" name="Slide Number Placeholder 1"/>
          <p:cNvSpPr>
            <a:spLocks noGrp="1"/>
          </p:cNvSpPr>
          <p:nvPr>
            <p:ph type="sldNum" sz="quarter" idx="11"/>
          </p:nvPr>
        </p:nvSpPr>
        <p:spPr/>
        <p:txBody>
          <a:bodyPr/>
          <a:lstStyle/>
          <a:p>
            <a:fld id="{63102E1D-CDDF-4255-850E-DAEF812446BD}" type="slidenum">
              <a:rPr lang="en-US" smtClean="0"/>
              <a:pPr/>
              <a:t>32</a:t>
            </a:fld>
            <a:endParaRPr lang="en-US"/>
          </a:p>
        </p:txBody>
      </p:sp>
    </p:spTree>
    <p:extLst>
      <p:ext uri="{BB962C8B-B14F-4D97-AF65-F5344CB8AC3E}">
        <p14:creationId xmlns="" xmlns:p14="http://schemas.microsoft.com/office/powerpoint/2010/main" val="19246205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68036"/>
                                        </p:tgtEl>
                                        <p:attrNameLst>
                                          <p:attrName>style.visibility</p:attrName>
                                        </p:attrNameLst>
                                      </p:cBhvr>
                                      <p:to>
                                        <p:strVal val="visible"/>
                                      </p:to>
                                    </p:set>
                                    <p:animEffect transition="in" filter="wipe(left)">
                                      <p:cBhvr>
                                        <p:cTn id="7" dur="500"/>
                                        <p:tgtEl>
                                          <p:spTgt spid="1068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8036"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16"/>
          <p:cNvSpPr>
            <a:spLocks noChangeArrowheads="1"/>
          </p:cNvSpPr>
          <p:nvPr/>
        </p:nvSpPr>
        <p:spPr bwMode="auto">
          <a:xfrm>
            <a:off x="609600" y="1371600"/>
            <a:ext cx="7848600" cy="946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lIns="90488" tIns="44450" rIns="90488" bIns="44450">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25000"/>
              </a:lnSpc>
              <a:spcBef>
                <a:spcPct val="60000"/>
              </a:spcBef>
              <a:buSzPct val="80000"/>
            </a:pPr>
            <a:r>
              <a:rPr lang="en-US" sz="2300" b="1">
                <a:latin typeface="+mn-lt"/>
              </a:rPr>
              <a:t>Flexible budget</a:t>
            </a:r>
            <a:r>
              <a:rPr lang="en-US" sz="2200">
                <a:latin typeface="+mn-lt"/>
              </a:rPr>
              <a:t> projects budget data for various levels of activity.</a:t>
            </a:r>
          </a:p>
        </p:txBody>
      </p:sp>
      <p:sp>
        <p:nvSpPr>
          <p:cNvPr id="15363" name="Text Box 4"/>
          <p:cNvSpPr txBox="1">
            <a:spLocks noChangeArrowheads="1"/>
          </p:cNvSpPr>
          <p:nvPr/>
        </p:nvSpPr>
        <p:spPr bwMode="auto">
          <a:xfrm>
            <a:off x="6537325" y="6289675"/>
            <a:ext cx="184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sp>
        <p:nvSpPr>
          <p:cNvPr id="15364" name="Text Box 5"/>
          <p:cNvSpPr txBox="1">
            <a:spLocks noChangeArrowheads="1"/>
          </p:cNvSpPr>
          <p:nvPr/>
        </p:nvSpPr>
        <p:spPr bwMode="auto">
          <a:xfrm>
            <a:off x="6137275" y="6516688"/>
            <a:ext cx="18415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sz="1600">
              <a:latin typeface="Arial" panose="020B0604020202020204" pitchFamily="34" charset="0"/>
            </a:endParaRPr>
          </a:p>
        </p:txBody>
      </p:sp>
      <p:pic>
        <p:nvPicPr>
          <p:cNvPr id="15366" name="Picture 15"/>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6642100" y="2438400"/>
            <a:ext cx="1892300" cy="2971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pic>
      <p:sp>
        <p:nvSpPr>
          <p:cNvPr id="15367" name="Rectangle 18"/>
          <p:cNvSpPr>
            <a:spLocks noChangeArrowheads="1"/>
          </p:cNvSpPr>
          <p:nvPr/>
        </p:nvSpPr>
        <p:spPr bwMode="auto">
          <a:xfrm>
            <a:off x="609600" y="2401888"/>
            <a:ext cx="5791200" cy="32845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a:tailEnd/>
              </a14:hiddenLine>
            </a:ext>
          </a:extLst>
        </p:spPr>
        <p:txBody>
          <a:bodyPr lIns="90488" tIns="44450" rIns="90488" bIns="44450">
            <a:spAutoFit/>
          </a:bodyPr>
          <a:lstStyle>
            <a:lvl1pPr marL="342900" indent="-342900">
              <a:defRPr sz="2400">
                <a:solidFill>
                  <a:schemeClr val="tx1"/>
                </a:solidFill>
                <a:latin typeface="Comic Sans MS" panose="030F0702030302020204" pitchFamily="66" charset="0"/>
              </a:defRPr>
            </a:lvl1pPr>
            <a:lvl2pPr marL="685800" indent="-45720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lvl="1" algn="l">
              <a:lnSpc>
                <a:spcPct val="125000"/>
              </a:lnSpc>
              <a:spcBef>
                <a:spcPct val="60000"/>
              </a:spcBef>
              <a:buClr>
                <a:srgbClr val="800000"/>
              </a:buClr>
              <a:buSzPct val="80000"/>
              <a:buFont typeface="Wingdings" panose="05000000000000000000" pitchFamily="2" charset="2"/>
              <a:buChar char="u"/>
            </a:pPr>
            <a:r>
              <a:rPr lang="en-US" sz="2100">
                <a:latin typeface="+mn-lt"/>
              </a:rPr>
              <a:t>Budgetary process </a:t>
            </a:r>
            <a:r>
              <a:rPr lang="en-US" sz="2100" b="1">
                <a:latin typeface="+mn-lt"/>
              </a:rPr>
              <a:t>more useful if it is adaptable</a:t>
            </a:r>
            <a:r>
              <a:rPr lang="en-US" sz="2100">
                <a:latin typeface="+mn-lt"/>
              </a:rPr>
              <a:t> to changes in operating conditions.</a:t>
            </a:r>
          </a:p>
          <a:p>
            <a:pPr lvl="1" algn="l">
              <a:lnSpc>
                <a:spcPct val="125000"/>
              </a:lnSpc>
              <a:spcBef>
                <a:spcPct val="60000"/>
              </a:spcBef>
              <a:buClr>
                <a:srgbClr val="800000"/>
              </a:buClr>
              <a:buSzPct val="80000"/>
              <a:buFont typeface="Wingdings" panose="05000000000000000000" pitchFamily="2" charset="2"/>
              <a:buChar char="u"/>
            </a:pPr>
            <a:r>
              <a:rPr lang="en-US" sz="2100">
                <a:latin typeface="+mn-lt"/>
              </a:rPr>
              <a:t>Essentially a </a:t>
            </a:r>
            <a:r>
              <a:rPr lang="en-US" sz="2100" b="1">
                <a:latin typeface="+mn-lt"/>
              </a:rPr>
              <a:t>series of static budgets</a:t>
            </a:r>
            <a:r>
              <a:rPr lang="en-US" sz="2100">
                <a:latin typeface="+mn-lt"/>
              </a:rPr>
              <a:t> at different activity levels.</a:t>
            </a:r>
          </a:p>
          <a:p>
            <a:pPr lvl="1" algn="l">
              <a:lnSpc>
                <a:spcPct val="125000"/>
              </a:lnSpc>
              <a:spcBef>
                <a:spcPct val="60000"/>
              </a:spcBef>
              <a:buClr>
                <a:srgbClr val="800000"/>
              </a:buClr>
              <a:buSzPct val="80000"/>
              <a:buFont typeface="Wingdings" panose="05000000000000000000" pitchFamily="2" charset="2"/>
              <a:buChar char="u"/>
            </a:pPr>
            <a:r>
              <a:rPr lang="en-US" sz="2100">
                <a:latin typeface="+mn-lt"/>
              </a:rPr>
              <a:t>Can be </a:t>
            </a:r>
            <a:r>
              <a:rPr lang="en-US" sz="2100" b="1">
                <a:latin typeface="+mn-lt"/>
              </a:rPr>
              <a:t>prepared for each type of budget</a:t>
            </a:r>
            <a:r>
              <a:rPr lang="en-US" sz="2100">
                <a:latin typeface="+mn-lt"/>
              </a:rPr>
              <a:t> in the master budget.</a:t>
            </a:r>
          </a:p>
        </p:txBody>
      </p:sp>
      <p:sp>
        <p:nvSpPr>
          <p:cNvPr id="953363" name="Rectangle 19"/>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a:solidFill>
                  <a:schemeClr val="tx2"/>
                </a:solidFill>
                <a:latin typeface="+mj-lt"/>
                <a:ea typeface="+mj-ea"/>
                <a:cs typeface="+mj-cs"/>
              </a:rPr>
              <a:t>Flexible Budgets</a:t>
            </a:r>
          </a:p>
        </p:txBody>
      </p:sp>
    </p:spTree>
    <p:extLst>
      <p:ext uri="{BB962C8B-B14F-4D97-AF65-F5344CB8AC3E}">
        <p14:creationId xmlns="" xmlns:p14="http://schemas.microsoft.com/office/powerpoint/2010/main" val="1569282256"/>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Text Box 4"/>
          <p:cNvSpPr txBox="1">
            <a:spLocks noChangeArrowheads="1"/>
          </p:cNvSpPr>
          <p:nvPr/>
        </p:nvSpPr>
        <p:spPr bwMode="auto">
          <a:xfrm>
            <a:off x="6537325" y="6289675"/>
            <a:ext cx="184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sp>
        <p:nvSpPr>
          <p:cNvPr id="16387" name="Text Box 5"/>
          <p:cNvSpPr txBox="1">
            <a:spLocks noChangeArrowheads="1"/>
          </p:cNvSpPr>
          <p:nvPr/>
        </p:nvSpPr>
        <p:spPr bwMode="auto">
          <a:xfrm>
            <a:off x="6137275" y="6516688"/>
            <a:ext cx="18415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sz="1600">
              <a:latin typeface="Arial" panose="020B0604020202020204" pitchFamily="34" charset="0"/>
            </a:endParaRPr>
          </a:p>
        </p:txBody>
      </p:sp>
      <p:sp>
        <p:nvSpPr>
          <p:cNvPr id="16389" name="Rectangle 18"/>
          <p:cNvSpPr>
            <a:spLocks noChangeArrowheads="1"/>
          </p:cNvSpPr>
          <p:nvPr/>
        </p:nvSpPr>
        <p:spPr bwMode="auto">
          <a:xfrm>
            <a:off x="609600" y="2057400"/>
            <a:ext cx="8077200" cy="9604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lgn="ctr">
                <a:solidFill>
                  <a:srgbClr val="000000"/>
                </a:solidFill>
                <a:miter lim="800000"/>
                <a:headEnd type="none" w="sm" len="sm"/>
                <a:tailEnd type="none" w="sm" len="sm"/>
              </a14:hiddenLine>
            </a:ext>
          </a:extLst>
        </p:spPr>
        <p:txBody>
          <a:bodyPr lIns="90488" tIns="44450" rIns="90488" bIns="44450"/>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20000"/>
              </a:lnSpc>
              <a:spcBef>
                <a:spcPct val="50000"/>
              </a:spcBef>
              <a:buClr>
                <a:schemeClr val="accent2"/>
              </a:buClr>
              <a:buSzPct val="75000"/>
              <a:buFont typeface="Wingdings" panose="05000000000000000000" pitchFamily="2" charset="2"/>
              <a:buNone/>
            </a:pPr>
            <a:r>
              <a:rPr lang="en-US" sz="2100" b="1">
                <a:latin typeface="+mn-lt"/>
              </a:rPr>
              <a:t>Illustration:  </a:t>
            </a:r>
            <a:r>
              <a:rPr lang="en-US" sz="2100">
                <a:latin typeface="+mn-lt"/>
              </a:rPr>
              <a:t>Barton Robotics, static budget based on a production volume of 10,000 units of robotic controls.</a:t>
            </a:r>
          </a:p>
        </p:txBody>
      </p:sp>
      <p:sp>
        <p:nvSpPr>
          <p:cNvPr id="16390" name="Text Box 20"/>
          <p:cNvSpPr txBox="1">
            <a:spLocks noChangeArrowheads="1"/>
          </p:cNvSpPr>
          <p:nvPr/>
        </p:nvSpPr>
        <p:spPr bwMode="auto">
          <a:xfrm>
            <a:off x="609600" y="1447800"/>
            <a:ext cx="5638800" cy="51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2800" b="1">
                <a:solidFill>
                  <a:srgbClr val="800000"/>
                </a:solidFill>
                <a:latin typeface="Arial" panose="020B0604020202020204" pitchFamily="34" charset="0"/>
              </a:rPr>
              <a:t>Why Flexible Budgets?</a:t>
            </a:r>
          </a:p>
        </p:txBody>
      </p:sp>
      <p:sp>
        <p:nvSpPr>
          <p:cNvPr id="1066006" name="Rectangle 22"/>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Flexible Budgets</a:t>
            </a:r>
          </a:p>
        </p:txBody>
      </p:sp>
      <p:pic>
        <p:nvPicPr>
          <p:cNvPr id="16393" name="Picture 24"/>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1447800" y="3127375"/>
            <a:ext cx="6172200" cy="3471863"/>
          </a:xfrm>
          <a:prstGeom prst="rect">
            <a:avLst/>
          </a:prstGeom>
          <a:noFill/>
          <a:ln w="19050" cap="sq">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277065899"/>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6537325" y="6289675"/>
            <a:ext cx="184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sp>
        <p:nvSpPr>
          <p:cNvPr id="17411" name="Text Box 3"/>
          <p:cNvSpPr txBox="1">
            <a:spLocks noChangeArrowheads="1"/>
          </p:cNvSpPr>
          <p:nvPr/>
        </p:nvSpPr>
        <p:spPr bwMode="auto">
          <a:xfrm>
            <a:off x="6137275" y="6516688"/>
            <a:ext cx="18415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sz="1600">
              <a:latin typeface="Arial" panose="020B0604020202020204" pitchFamily="34" charset="0"/>
            </a:endParaRPr>
          </a:p>
        </p:txBody>
      </p:sp>
      <p:sp>
        <p:nvSpPr>
          <p:cNvPr id="17413" name="Rectangle 6"/>
          <p:cNvSpPr>
            <a:spLocks noChangeArrowheads="1"/>
          </p:cNvSpPr>
          <p:nvPr/>
        </p:nvSpPr>
        <p:spPr bwMode="auto">
          <a:xfrm>
            <a:off x="609600" y="1325563"/>
            <a:ext cx="8077200" cy="9604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lgn="ctr">
                <a:solidFill>
                  <a:srgbClr val="000000"/>
                </a:solidFill>
                <a:miter lim="800000"/>
                <a:headEnd type="none" w="sm" len="sm"/>
                <a:tailEnd type="none" w="sm" len="sm"/>
              </a14:hiddenLine>
            </a:ext>
          </a:extLst>
        </p:spPr>
        <p:txBody>
          <a:bodyPr lIns="90488" tIns="44450" rIns="90488" bIns="44450"/>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20000"/>
              </a:lnSpc>
              <a:spcBef>
                <a:spcPct val="50000"/>
              </a:spcBef>
              <a:buClr>
                <a:schemeClr val="accent2"/>
              </a:buClr>
              <a:buSzPct val="75000"/>
              <a:buFont typeface="Wingdings" panose="05000000000000000000" pitchFamily="2" charset="2"/>
              <a:buNone/>
            </a:pPr>
            <a:r>
              <a:rPr lang="en-US" sz="2100" b="1">
                <a:latin typeface="+mn-lt"/>
              </a:rPr>
              <a:t>Illustration:  </a:t>
            </a:r>
            <a:r>
              <a:rPr lang="en-US" sz="2100">
                <a:latin typeface="+mn-lt"/>
              </a:rPr>
              <a:t>Overhead Static Budget report assuming 12,000 units were actually produced.</a:t>
            </a:r>
          </a:p>
        </p:txBody>
      </p:sp>
      <p:sp>
        <p:nvSpPr>
          <p:cNvPr id="1106955" name="Rectangle 11"/>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Flexible Budgets</a:t>
            </a:r>
          </a:p>
        </p:txBody>
      </p:sp>
      <p:pic>
        <p:nvPicPr>
          <p:cNvPr id="17417" name="Picture 13"/>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838200" y="2425700"/>
            <a:ext cx="7239000" cy="4203700"/>
          </a:xfrm>
          <a:prstGeom prst="rect">
            <a:avLst/>
          </a:prstGeom>
          <a:noFill/>
          <a:ln w="19050" cap="sq" algn="ctr">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69009041"/>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Text Box 3"/>
          <p:cNvSpPr txBox="1">
            <a:spLocks noChangeArrowheads="1"/>
          </p:cNvSpPr>
          <p:nvPr/>
        </p:nvSpPr>
        <p:spPr bwMode="auto">
          <a:xfrm>
            <a:off x="6537325" y="6289675"/>
            <a:ext cx="184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sp>
        <p:nvSpPr>
          <p:cNvPr id="18435" name="Text Box 4"/>
          <p:cNvSpPr txBox="1">
            <a:spLocks noChangeArrowheads="1"/>
          </p:cNvSpPr>
          <p:nvPr/>
        </p:nvSpPr>
        <p:spPr bwMode="auto">
          <a:xfrm>
            <a:off x="6137275" y="6516688"/>
            <a:ext cx="18415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sz="1600">
              <a:latin typeface="Arial" panose="020B0604020202020204" pitchFamily="34" charset="0"/>
            </a:endParaRPr>
          </a:p>
        </p:txBody>
      </p:sp>
      <p:sp>
        <p:nvSpPr>
          <p:cNvPr id="18436" name="Rectangle 7"/>
          <p:cNvSpPr>
            <a:spLocks noChangeArrowheads="1"/>
          </p:cNvSpPr>
          <p:nvPr/>
        </p:nvSpPr>
        <p:spPr bwMode="auto">
          <a:xfrm>
            <a:off x="762000" y="1447800"/>
            <a:ext cx="8077200" cy="3886200"/>
          </a:xfrm>
          <a:prstGeom prst="rect">
            <a:avLst/>
          </a:prstGeom>
          <a:solidFill>
            <a:schemeClr val="bg1"/>
          </a:solidFill>
          <a:ln>
            <a:noFill/>
          </a:ln>
          <a:extLst>
            <a:ext uri="{91240B29-F687-4F45-9708-019B960494DF}">
              <a14:hiddenLine xmlns="" xmlns:a14="http://schemas.microsoft.com/office/drawing/2010/main" w="12700" algn="ctr">
                <a:solidFill>
                  <a:srgbClr val="000000"/>
                </a:solidFill>
                <a:miter lim="800000"/>
                <a:headEnd type="none" w="sm" len="sm"/>
                <a:tailEnd type="none" w="sm" len="sm"/>
              </a14:hiddenLine>
            </a:ext>
          </a:extLst>
        </p:spPr>
        <p:txBody>
          <a:bodyPr lIns="90488" tIns="44450" rIns="90488" bIns="44450"/>
          <a:lstStyle>
            <a:lvl1pPr marL="457200" indent="-457200">
              <a:defRPr sz="2400">
                <a:solidFill>
                  <a:schemeClr val="tx1"/>
                </a:solidFill>
                <a:latin typeface="Comic Sans MS" panose="030F0702030302020204" pitchFamily="66" charset="0"/>
              </a:defRPr>
            </a:lvl1pPr>
            <a:lvl2pPr marL="1089025" indent="-45720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20000"/>
              </a:lnSpc>
              <a:spcBef>
                <a:spcPct val="50000"/>
              </a:spcBef>
              <a:buClr>
                <a:srgbClr val="800000"/>
              </a:buClr>
              <a:buSzPct val="80000"/>
              <a:buFont typeface="Wingdings" panose="05000000000000000000" pitchFamily="2" charset="2"/>
              <a:buChar char="u"/>
            </a:pPr>
            <a:r>
              <a:rPr lang="en-US" sz="2200">
                <a:latin typeface="+mn-lt"/>
              </a:rPr>
              <a:t>Over budget in three of six overhead costs.</a:t>
            </a:r>
          </a:p>
          <a:p>
            <a:pPr lvl="1" algn="l">
              <a:lnSpc>
                <a:spcPct val="120000"/>
              </a:lnSpc>
              <a:spcBef>
                <a:spcPct val="50000"/>
              </a:spcBef>
              <a:buClr>
                <a:srgbClr val="800000"/>
              </a:buClr>
              <a:buSzPct val="80000"/>
              <a:buFont typeface="Arial" panose="020B0604020202020204" pitchFamily="34" charset="0"/>
              <a:buChar char="►"/>
            </a:pPr>
            <a:r>
              <a:rPr lang="en-US" sz="2000" b="1">
                <a:latin typeface="+mn-lt"/>
              </a:rPr>
              <a:t>Unfavorable</a:t>
            </a:r>
            <a:r>
              <a:rPr lang="en-US" sz="2000">
                <a:latin typeface="+mn-lt"/>
              </a:rPr>
              <a:t> difference of $132,000 – 12% over budget.</a:t>
            </a:r>
          </a:p>
          <a:p>
            <a:pPr algn="l">
              <a:lnSpc>
                <a:spcPct val="120000"/>
              </a:lnSpc>
              <a:spcBef>
                <a:spcPct val="50000"/>
              </a:spcBef>
              <a:buClr>
                <a:srgbClr val="800000"/>
              </a:buClr>
              <a:buSzPct val="80000"/>
              <a:buFont typeface="Wingdings" panose="05000000000000000000" pitchFamily="2" charset="2"/>
              <a:buChar char="u"/>
            </a:pPr>
            <a:r>
              <a:rPr lang="en-US" sz="2200">
                <a:latin typeface="+mn-lt"/>
              </a:rPr>
              <a:t>Comparison based on budget data for 10,000 units - the original activity level which is </a:t>
            </a:r>
            <a:r>
              <a:rPr lang="en-US" sz="2200" b="1" u="sng">
                <a:latin typeface="+mn-lt"/>
              </a:rPr>
              <a:t>not relevant</a:t>
            </a:r>
            <a:r>
              <a:rPr lang="en-US" sz="2200">
                <a:latin typeface="+mn-lt"/>
              </a:rPr>
              <a:t>.</a:t>
            </a:r>
          </a:p>
          <a:p>
            <a:pPr lvl="1" algn="l">
              <a:lnSpc>
                <a:spcPct val="120000"/>
              </a:lnSpc>
              <a:spcBef>
                <a:spcPct val="50000"/>
              </a:spcBef>
              <a:buClr>
                <a:srgbClr val="800000"/>
              </a:buClr>
              <a:buSzPct val="80000"/>
              <a:buFont typeface="Arial" panose="020B0604020202020204" pitchFamily="34" charset="0"/>
              <a:buChar char="►"/>
            </a:pPr>
            <a:r>
              <a:rPr lang="en-US" sz="2000" b="1">
                <a:latin typeface="+mn-lt"/>
              </a:rPr>
              <a:t>Meaningless</a:t>
            </a:r>
            <a:r>
              <a:rPr lang="en-US" sz="2000">
                <a:latin typeface="+mn-lt"/>
              </a:rPr>
              <a:t> to compare actual variable costs for 12,000 units with budgeted variable costs for 10,000 units.</a:t>
            </a:r>
          </a:p>
          <a:p>
            <a:pPr lvl="1" algn="l">
              <a:lnSpc>
                <a:spcPct val="120000"/>
              </a:lnSpc>
              <a:spcBef>
                <a:spcPct val="50000"/>
              </a:spcBef>
              <a:buClr>
                <a:srgbClr val="800000"/>
              </a:buClr>
              <a:buSzPct val="80000"/>
              <a:buFont typeface="Arial" panose="020B0604020202020204" pitchFamily="34" charset="0"/>
              <a:buChar char="►"/>
            </a:pPr>
            <a:r>
              <a:rPr lang="en-US" sz="2000">
                <a:latin typeface="+mn-lt"/>
              </a:rPr>
              <a:t>Variable cost increase with production.</a:t>
            </a:r>
          </a:p>
        </p:txBody>
      </p:sp>
      <p:sp>
        <p:nvSpPr>
          <p:cNvPr id="18437" name="Text Box 9"/>
          <p:cNvSpPr txBox="1">
            <a:spLocks noChangeArrowheads="1"/>
          </p:cNvSpPr>
          <p:nvPr/>
        </p:nvSpPr>
        <p:spPr bwMode="auto">
          <a:xfrm>
            <a:off x="1676400" y="5181600"/>
            <a:ext cx="5867400" cy="717550"/>
          </a:xfrm>
          <a:prstGeom prst="rect">
            <a:avLst/>
          </a:prstGeom>
          <a:solidFill>
            <a:srgbClr val="F9EFA9"/>
          </a:solidFill>
          <a:ln w="19050" algn="ctr">
            <a:solidFill>
              <a:schemeClr val="tx1"/>
            </a:solidFill>
            <a:miter lim="800000"/>
            <a:headEnd/>
            <a:tailEnd/>
          </a:ln>
        </p:spPr>
        <p:txBody>
          <a:bodyPr lIns="90480" tIns="44446" rIns="90480" bIns="44446">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spcBef>
                <a:spcPct val="50000"/>
              </a:spcBef>
            </a:pPr>
            <a:r>
              <a:rPr lang="en-US" sz="2000" dirty="0">
                <a:latin typeface="+mn-lt"/>
              </a:rPr>
              <a:t>Budgeted variable amounts should increase proportionately with production</a:t>
            </a:r>
          </a:p>
        </p:txBody>
      </p:sp>
      <p:sp>
        <p:nvSpPr>
          <p:cNvPr id="1109003" name="Rectangle 11"/>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Flexible Budgets</a:t>
            </a:r>
          </a:p>
        </p:txBody>
      </p:sp>
    </p:spTree>
    <p:extLst>
      <p:ext uri="{BB962C8B-B14F-4D97-AF65-F5344CB8AC3E}">
        <p14:creationId xmlns="" xmlns:p14="http://schemas.microsoft.com/office/powerpoint/2010/main" val="1674655879"/>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458" name="Picture 23"/>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1371600" y="2438400"/>
            <a:ext cx="5715000" cy="4192588"/>
          </a:xfrm>
          <a:prstGeom prst="rect">
            <a:avLst/>
          </a:prstGeom>
          <a:noFill/>
          <a:ln w="19050" cap="sq" algn="ctr">
            <a:solidFill>
              <a:schemeClr val="tx1"/>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pic>
      <p:sp>
        <p:nvSpPr>
          <p:cNvPr id="19459" name="Rectangle 15"/>
          <p:cNvSpPr>
            <a:spLocks noChangeArrowheads="1"/>
          </p:cNvSpPr>
          <p:nvPr/>
        </p:nvSpPr>
        <p:spPr bwMode="auto">
          <a:xfrm>
            <a:off x="609600" y="1371600"/>
            <a:ext cx="8077200" cy="9604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lgn="ctr">
                <a:solidFill>
                  <a:srgbClr val="000000"/>
                </a:solidFill>
                <a:miter lim="800000"/>
                <a:headEnd type="none" w="sm" len="sm"/>
                <a:tailEnd type="none" w="sm" len="sm"/>
              </a14:hiddenLine>
            </a:ext>
          </a:extLst>
        </p:spPr>
        <p:txBody>
          <a:bodyPr lIns="90488" tIns="44450" rIns="90488" bIns="44450"/>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20000"/>
              </a:lnSpc>
              <a:spcBef>
                <a:spcPct val="50000"/>
              </a:spcBef>
              <a:buClr>
                <a:schemeClr val="accent2"/>
              </a:buClr>
              <a:buSzPct val="75000"/>
              <a:buFont typeface="Wingdings" panose="05000000000000000000" pitchFamily="2" charset="2"/>
              <a:buNone/>
            </a:pPr>
            <a:r>
              <a:rPr lang="en-US" sz="2100" b="1">
                <a:latin typeface="+mn-lt"/>
              </a:rPr>
              <a:t>Illustration:</a:t>
            </a:r>
            <a:r>
              <a:rPr lang="en-US" sz="2100">
                <a:latin typeface="+mn-lt"/>
              </a:rPr>
              <a:t>  Analyzing the budget data for these costs at </a:t>
            </a:r>
            <a:r>
              <a:rPr lang="en-US" sz="2100" b="1">
                <a:latin typeface="+mn-lt"/>
              </a:rPr>
              <a:t>10,000 </a:t>
            </a:r>
            <a:r>
              <a:rPr lang="en-US" sz="2100">
                <a:latin typeface="+mn-lt"/>
              </a:rPr>
              <a:t>units, you arrive at the following per unit results.</a:t>
            </a:r>
          </a:p>
        </p:txBody>
      </p:sp>
      <p:sp>
        <p:nvSpPr>
          <p:cNvPr id="19460" name="Text Box 4"/>
          <p:cNvSpPr txBox="1">
            <a:spLocks noChangeArrowheads="1"/>
          </p:cNvSpPr>
          <p:nvPr/>
        </p:nvSpPr>
        <p:spPr bwMode="auto">
          <a:xfrm>
            <a:off x="6537325" y="6289675"/>
            <a:ext cx="184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a:latin typeface="+mn-lt"/>
            </a:endParaRPr>
          </a:p>
        </p:txBody>
      </p:sp>
      <p:sp>
        <p:nvSpPr>
          <p:cNvPr id="19461" name="Text Box 5"/>
          <p:cNvSpPr txBox="1">
            <a:spLocks noChangeArrowheads="1"/>
          </p:cNvSpPr>
          <p:nvPr/>
        </p:nvSpPr>
        <p:spPr bwMode="auto">
          <a:xfrm>
            <a:off x="6137275" y="6516688"/>
            <a:ext cx="18415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sz="1600">
              <a:latin typeface="+mn-lt"/>
            </a:endParaRPr>
          </a:p>
        </p:txBody>
      </p:sp>
      <p:sp>
        <p:nvSpPr>
          <p:cNvPr id="19465" name="Rectangle 20"/>
          <p:cNvSpPr>
            <a:spLocks noChangeArrowheads="1"/>
          </p:cNvSpPr>
          <p:nvPr/>
        </p:nvSpPr>
        <p:spPr bwMode="auto">
          <a:xfrm>
            <a:off x="1371600" y="4419600"/>
            <a:ext cx="5715000" cy="533400"/>
          </a:xfrm>
          <a:prstGeom prst="rect">
            <a:avLst/>
          </a:prstGeom>
          <a:solidFill>
            <a:schemeClr val="bg1"/>
          </a:solidFill>
          <a:ln>
            <a:noFill/>
          </a:ln>
          <a:extLst>
            <a:ext uri="{91240B29-F687-4F45-9708-019B960494DF}">
              <a14:hiddenLine xmlns="" xmlns:a14="http://schemas.microsoft.com/office/drawing/2010/main" w="19050" algn="ctr">
                <a:solidFill>
                  <a:srgbClr val="000000"/>
                </a:solidFill>
                <a:miter lim="800000"/>
                <a:headEnd type="none" w="sm" len="sm"/>
                <a:tailEnd type="none" w="sm" len="sm"/>
              </a14:hiddenLine>
            </a:ext>
          </a:extLst>
        </p:spPr>
        <p:txBody>
          <a:bodyPr lIns="90488" tIns="44450" rIns="90488" bIns="44450"/>
          <a:lstStyle>
            <a:lvl1pPr marL="228600">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20000"/>
              </a:lnSpc>
              <a:spcBef>
                <a:spcPct val="50000"/>
              </a:spcBef>
              <a:buClr>
                <a:schemeClr val="accent2"/>
              </a:buClr>
              <a:buSzPct val="75000"/>
              <a:buFont typeface="Wingdings" panose="05000000000000000000" pitchFamily="2" charset="2"/>
              <a:buNone/>
            </a:pPr>
            <a:r>
              <a:rPr lang="en-US" sz="2100">
                <a:latin typeface="+mn-lt"/>
              </a:rPr>
              <a:t>Budgeted variable costs at </a:t>
            </a:r>
            <a:r>
              <a:rPr lang="en-US" sz="2100" b="1">
                <a:latin typeface="+mn-lt"/>
              </a:rPr>
              <a:t>12,000</a:t>
            </a:r>
            <a:r>
              <a:rPr lang="en-US" sz="2100">
                <a:latin typeface="+mn-lt"/>
              </a:rPr>
              <a:t> units.</a:t>
            </a:r>
          </a:p>
        </p:txBody>
      </p:sp>
      <p:sp>
        <p:nvSpPr>
          <p:cNvPr id="963605" name="Rectangle 21"/>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Flexible Budgets</a:t>
            </a:r>
          </a:p>
        </p:txBody>
      </p:sp>
    </p:spTree>
    <p:extLst>
      <p:ext uri="{BB962C8B-B14F-4D97-AF65-F5344CB8AC3E}">
        <p14:creationId xmlns="" xmlns:p14="http://schemas.microsoft.com/office/powerpoint/2010/main" val="2439016647"/>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838200" y="2065338"/>
            <a:ext cx="7543800" cy="4016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type="none" w="sm" len="sm"/>
                <a:tailEnd type="none" w="sm" len="sm"/>
              </a14:hiddenLine>
            </a:ext>
          </a:extLst>
        </p:spPr>
        <p:txBody>
          <a:bodyPr lIns="90488" tIns="44450" rIns="90488" bIns="44450"/>
          <a:lstStyle>
            <a:lvl1pPr marL="457200" indent="-457200">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20000"/>
              </a:lnSpc>
              <a:spcBef>
                <a:spcPct val="70000"/>
              </a:spcBef>
              <a:buClr>
                <a:srgbClr val="800000"/>
              </a:buClr>
              <a:buFont typeface="Wingdings" panose="05000000000000000000" pitchFamily="2" charset="2"/>
              <a:buChar char=""/>
            </a:pPr>
            <a:r>
              <a:rPr lang="en-US" sz="2100">
                <a:latin typeface="+mn-lt"/>
              </a:rPr>
              <a:t>Identify the activity index and the relevant range of activity.</a:t>
            </a:r>
          </a:p>
          <a:p>
            <a:pPr algn="l">
              <a:lnSpc>
                <a:spcPct val="120000"/>
              </a:lnSpc>
              <a:spcBef>
                <a:spcPct val="70000"/>
              </a:spcBef>
              <a:buClr>
                <a:srgbClr val="800000"/>
              </a:buClr>
              <a:buFont typeface="Wingdings" panose="05000000000000000000" pitchFamily="2" charset="2"/>
              <a:buChar char=""/>
            </a:pPr>
            <a:r>
              <a:rPr lang="en-US" sz="2100">
                <a:latin typeface="+mn-lt"/>
              </a:rPr>
              <a:t>Identify the variable costs and determine the budgeted variable cost per unit of activity for each cost. </a:t>
            </a:r>
          </a:p>
          <a:p>
            <a:pPr algn="l">
              <a:lnSpc>
                <a:spcPct val="120000"/>
              </a:lnSpc>
              <a:spcBef>
                <a:spcPct val="70000"/>
              </a:spcBef>
              <a:buClr>
                <a:srgbClr val="800000"/>
              </a:buClr>
              <a:buFont typeface="Wingdings" panose="05000000000000000000" pitchFamily="2" charset="2"/>
              <a:buChar char=""/>
            </a:pPr>
            <a:r>
              <a:rPr lang="en-US" sz="2100">
                <a:latin typeface="+mn-lt"/>
              </a:rPr>
              <a:t>Identify the fixed costs and determine the budgeted amount for each cost.</a:t>
            </a:r>
          </a:p>
          <a:p>
            <a:pPr algn="l">
              <a:lnSpc>
                <a:spcPct val="120000"/>
              </a:lnSpc>
              <a:spcBef>
                <a:spcPct val="70000"/>
              </a:spcBef>
              <a:buClr>
                <a:srgbClr val="800000"/>
              </a:buClr>
              <a:buFont typeface="Wingdings" panose="05000000000000000000" pitchFamily="2" charset="2"/>
              <a:buChar char=""/>
            </a:pPr>
            <a:r>
              <a:rPr lang="en-US" sz="2100">
                <a:latin typeface="+mn-lt"/>
              </a:rPr>
              <a:t>Prepare the budget for selected increments of activity within the relevant range.</a:t>
            </a:r>
          </a:p>
        </p:txBody>
      </p:sp>
      <p:sp>
        <p:nvSpPr>
          <p:cNvPr id="20483" name="Text Box 3"/>
          <p:cNvSpPr txBox="1">
            <a:spLocks noChangeArrowheads="1"/>
          </p:cNvSpPr>
          <p:nvPr/>
        </p:nvSpPr>
        <p:spPr bwMode="auto">
          <a:xfrm>
            <a:off x="6537325" y="6289675"/>
            <a:ext cx="184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sp>
        <p:nvSpPr>
          <p:cNvPr id="20484" name="Text Box 4"/>
          <p:cNvSpPr txBox="1">
            <a:spLocks noChangeArrowheads="1"/>
          </p:cNvSpPr>
          <p:nvPr/>
        </p:nvSpPr>
        <p:spPr bwMode="auto">
          <a:xfrm>
            <a:off x="6137275" y="6516688"/>
            <a:ext cx="18415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sz="1600">
              <a:latin typeface="Arial" panose="020B0604020202020204" pitchFamily="34" charset="0"/>
            </a:endParaRPr>
          </a:p>
        </p:txBody>
      </p:sp>
      <p:sp>
        <p:nvSpPr>
          <p:cNvPr id="20485" name="Text Box 6"/>
          <p:cNvSpPr txBox="1">
            <a:spLocks noChangeArrowheads="1"/>
          </p:cNvSpPr>
          <p:nvPr/>
        </p:nvSpPr>
        <p:spPr bwMode="auto">
          <a:xfrm>
            <a:off x="609600" y="1447800"/>
            <a:ext cx="5638800" cy="51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2800" b="1">
                <a:solidFill>
                  <a:srgbClr val="800000"/>
                </a:solidFill>
                <a:latin typeface="+mn-lt"/>
              </a:rPr>
              <a:t>Developing the Flexible Budget</a:t>
            </a:r>
          </a:p>
        </p:txBody>
      </p:sp>
      <p:sp>
        <p:nvSpPr>
          <p:cNvPr id="1113100" name="Rectangle 12"/>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Flexible Budgets</a:t>
            </a:r>
          </a:p>
        </p:txBody>
      </p:sp>
    </p:spTree>
    <p:extLst>
      <p:ext uri="{BB962C8B-B14F-4D97-AF65-F5344CB8AC3E}">
        <p14:creationId xmlns="" xmlns:p14="http://schemas.microsoft.com/office/powerpoint/2010/main" val="3592931849"/>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506" name="Picture 47"/>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942975" y="2362200"/>
            <a:ext cx="7210425" cy="4235450"/>
          </a:xfrm>
          <a:prstGeom prst="rect">
            <a:avLst/>
          </a:prstGeom>
          <a:solidFill>
            <a:schemeClr val="bg1"/>
          </a:solidFill>
          <a:ln w="19050" cap="sq">
            <a:solidFill>
              <a:schemeClr val="tx1"/>
            </a:solidFill>
            <a:miter lim="800000"/>
            <a:headEnd type="none" w="sm" len="sm"/>
            <a:tailEnd type="none" w="sm" len="sm"/>
          </a:ln>
        </p:spPr>
      </p:pic>
      <p:sp>
        <p:nvSpPr>
          <p:cNvPr id="21507" name="Rectangle 2"/>
          <p:cNvSpPr>
            <a:spLocks noChangeArrowheads="1"/>
          </p:cNvSpPr>
          <p:nvPr/>
        </p:nvSpPr>
        <p:spPr bwMode="auto">
          <a:xfrm>
            <a:off x="685800" y="1295400"/>
            <a:ext cx="8077200" cy="9604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lgn="ctr">
                <a:solidFill>
                  <a:srgbClr val="000000"/>
                </a:solidFill>
                <a:miter lim="800000"/>
                <a:headEnd type="none" w="sm" len="sm"/>
                <a:tailEnd type="none" w="sm" len="sm"/>
              </a14:hiddenLine>
            </a:ext>
          </a:extLst>
        </p:spPr>
        <p:txBody>
          <a:bodyPr lIns="90488" tIns="44450" rIns="90488" bIns="44450"/>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20000"/>
              </a:lnSpc>
              <a:spcBef>
                <a:spcPct val="50000"/>
              </a:spcBef>
              <a:buClr>
                <a:schemeClr val="accent2"/>
              </a:buClr>
              <a:buSzPct val="75000"/>
              <a:buFont typeface="Wingdings" panose="05000000000000000000" pitchFamily="2" charset="2"/>
              <a:buNone/>
            </a:pPr>
            <a:r>
              <a:rPr lang="en-US" sz="2100" b="1" dirty="0">
                <a:latin typeface="+mn-lt"/>
              </a:rPr>
              <a:t>Illustration:</a:t>
            </a:r>
            <a:r>
              <a:rPr lang="en-US" sz="2100" dirty="0">
                <a:latin typeface="+mn-lt"/>
              </a:rPr>
              <a:t>  Prepare the budget report based on the flexible budget for </a:t>
            </a:r>
            <a:r>
              <a:rPr lang="en-US" sz="2100" b="1" dirty="0">
                <a:latin typeface="+mn-lt"/>
              </a:rPr>
              <a:t>12,000</a:t>
            </a:r>
            <a:r>
              <a:rPr lang="en-US" sz="2100" dirty="0">
                <a:latin typeface="+mn-lt"/>
              </a:rPr>
              <a:t> units of production.</a:t>
            </a:r>
          </a:p>
        </p:txBody>
      </p:sp>
      <p:sp>
        <p:nvSpPr>
          <p:cNvPr id="21508" name="Text Box 4"/>
          <p:cNvSpPr txBox="1">
            <a:spLocks noChangeArrowheads="1"/>
          </p:cNvSpPr>
          <p:nvPr/>
        </p:nvSpPr>
        <p:spPr bwMode="auto">
          <a:xfrm>
            <a:off x="6537325" y="6289675"/>
            <a:ext cx="184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sp>
        <p:nvSpPr>
          <p:cNvPr id="21509" name="Text Box 5"/>
          <p:cNvSpPr txBox="1">
            <a:spLocks noChangeArrowheads="1"/>
          </p:cNvSpPr>
          <p:nvPr/>
        </p:nvSpPr>
        <p:spPr bwMode="auto">
          <a:xfrm>
            <a:off x="6137275" y="6516688"/>
            <a:ext cx="18415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sz="1600">
              <a:latin typeface="Arial" panose="020B0604020202020204" pitchFamily="34" charset="0"/>
            </a:endParaRPr>
          </a:p>
        </p:txBody>
      </p:sp>
      <p:sp>
        <p:nvSpPr>
          <p:cNvPr id="1111084" name="Rectangle 44"/>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Flexible Budgets</a:t>
            </a:r>
          </a:p>
        </p:txBody>
      </p:sp>
      <p:sp>
        <p:nvSpPr>
          <p:cNvPr id="1111088" name="Rectangle 48"/>
          <p:cNvSpPr>
            <a:spLocks noChangeArrowheads="1"/>
          </p:cNvSpPr>
          <p:nvPr/>
        </p:nvSpPr>
        <p:spPr bwMode="auto">
          <a:xfrm>
            <a:off x="3276600" y="3876675"/>
            <a:ext cx="1371600" cy="238125"/>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11089" name="Rectangle 49"/>
          <p:cNvSpPr>
            <a:spLocks noChangeArrowheads="1"/>
          </p:cNvSpPr>
          <p:nvPr/>
        </p:nvSpPr>
        <p:spPr bwMode="auto">
          <a:xfrm>
            <a:off x="3276600" y="4105275"/>
            <a:ext cx="1371600" cy="238125"/>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11090" name="Rectangle 50"/>
          <p:cNvSpPr>
            <a:spLocks noChangeArrowheads="1"/>
          </p:cNvSpPr>
          <p:nvPr/>
        </p:nvSpPr>
        <p:spPr bwMode="auto">
          <a:xfrm>
            <a:off x="3276600" y="4333875"/>
            <a:ext cx="1371600" cy="238125"/>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11091" name="Rectangle 51"/>
          <p:cNvSpPr>
            <a:spLocks noChangeArrowheads="1"/>
          </p:cNvSpPr>
          <p:nvPr/>
        </p:nvSpPr>
        <p:spPr bwMode="auto">
          <a:xfrm>
            <a:off x="3276600" y="4562475"/>
            <a:ext cx="1371600" cy="238125"/>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11096" name="Rectangle 56"/>
          <p:cNvSpPr>
            <a:spLocks noChangeArrowheads="1"/>
          </p:cNvSpPr>
          <p:nvPr/>
        </p:nvSpPr>
        <p:spPr bwMode="auto">
          <a:xfrm>
            <a:off x="6172200" y="3886200"/>
            <a:ext cx="1371600" cy="228600"/>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11097" name="Rectangle 57"/>
          <p:cNvSpPr>
            <a:spLocks noChangeArrowheads="1"/>
          </p:cNvSpPr>
          <p:nvPr/>
        </p:nvSpPr>
        <p:spPr bwMode="auto">
          <a:xfrm>
            <a:off x="6172200" y="4114800"/>
            <a:ext cx="1371600" cy="228600"/>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11098" name="Rectangle 58"/>
          <p:cNvSpPr>
            <a:spLocks noChangeArrowheads="1"/>
          </p:cNvSpPr>
          <p:nvPr/>
        </p:nvSpPr>
        <p:spPr bwMode="auto">
          <a:xfrm>
            <a:off x="6172200" y="4343400"/>
            <a:ext cx="1371600" cy="228600"/>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11099" name="Rectangle 59"/>
          <p:cNvSpPr>
            <a:spLocks noChangeArrowheads="1"/>
          </p:cNvSpPr>
          <p:nvPr/>
        </p:nvSpPr>
        <p:spPr bwMode="auto">
          <a:xfrm>
            <a:off x="6172200" y="4572000"/>
            <a:ext cx="1371600" cy="228600"/>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11100" name="Rectangle 60"/>
          <p:cNvSpPr>
            <a:spLocks noChangeArrowheads="1"/>
          </p:cNvSpPr>
          <p:nvPr/>
        </p:nvSpPr>
        <p:spPr bwMode="auto">
          <a:xfrm>
            <a:off x="3276600" y="5334000"/>
            <a:ext cx="1371600" cy="228600"/>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11101" name="Rectangle 61"/>
          <p:cNvSpPr>
            <a:spLocks noChangeArrowheads="1"/>
          </p:cNvSpPr>
          <p:nvPr/>
        </p:nvSpPr>
        <p:spPr bwMode="auto">
          <a:xfrm>
            <a:off x="3276600" y="5562600"/>
            <a:ext cx="1371600" cy="228600"/>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11102" name="Rectangle 62"/>
          <p:cNvSpPr>
            <a:spLocks noChangeArrowheads="1"/>
          </p:cNvSpPr>
          <p:nvPr/>
        </p:nvSpPr>
        <p:spPr bwMode="auto">
          <a:xfrm>
            <a:off x="3276600" y="5791200"/>
            <a:ext cx="1371600" cy="228600"/>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11103" name="Rectangle 63"/>
          <p:cNvSpPr>
            <a:spLocks noChangeArrowheads="1"/>
          </p:cNvSpPr>
          <p:nvPr/>
        </p:nvSpPr>
        <p:spPr bwMode="auto">
          <a:xfrm>
            <a:off x="3276600" y="6019800"/>
            <a:ext cx="1371600" cy="228600"/>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11108" name="Rectangle 68"/>
          <p:cNvSpPr>
            <a:spLocks noChangeArrowheads="1"/>
          </p:cNvSpPr>
          <p:nvPr/>
        </p:nvSpPr>
        <p:spPr bwMode="auto">
          <a:xfrm>
            <a:off x="6172200" y="5334000"/>
            <a:ext cx="1371600" cy="228600"/>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11109" name="Rectangle 69"/>
          <p:cNvSpPr>
            <a:spLocks noChangeArrowheads="1"/>
          </p:cNvSpPr>
          <p:nvPr/>
        </p:nvSpPr>
        <p:spPr bwMode="auto">
          <a:xfrm>
            <a:off x="6172200" y="5562600"/>
            <a:ext cx="1371600" cy="228600"/>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11110" name="Rectangle 70"/>
          <p:cNvSpPr>
            <a:spLocks noChangeArrowheads="1"/>
          </p:cNvSpPr>
          <p:nvPr/>
        </p:nvSpPr>
        <p:spPr bwMode="auto">
          <a:xfrm>
            <a:off x="6172200" y="5791200"/>
            <a:ext cx="1371600" cy="228600"/>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11111" name="Rectangle 71"/>
          <p:cNvSpPr>
            <a:spLocks noChangeArrowheads="1"/>
          </p:cNvSpPr>
          <p:nvPr/>
        </p:nvSpPr>
        <p:spPr bwMode="auto">
          <a:xfrm>
            <a:off x="6172200" y="6019800"/>
            <a:ext cx="1371600" cy="228600"/>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Tree>
    <p:extLst>
      <p:ext uri="{BB962C8B-B14F-4D97-AF65-F5344CB8AC3E}">
        <p14:creationId xmlns="" xmlns:p14="http://schemas.microsoft.com/office/powerpoint/2010/main" val="357014555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1111088"/>
                                        </p:tgtEl>
                                      </p:cBhvr>
                                    </p:animEffect>
                                    <p:set>
                                      <p:cBhvr>
                                        <p:cTn id="7" dur="1" fill="hold">
                                          <p:stCondLst>
                                            <p:cond delay="499"/>
                                          </p:stCondLst>
                                        </p:cTn>
                                        <p:tgtEl>
                                          <p:spTgt spid="1111088"/>
                                        </p:tgtEl>
                                        <p:attrNameLst>
                                          <p:attrName>style.visibility</p:attrName>
                                        </p:attrNameLst>
                                      </p:cBhvr>
                                      <p:to>
                                        <p:strVal val="hidden"/>
                                      </p:to>
                                    </p:set>
                                  </p:childTnLst>
                                </p:cTn>
                              </p:par>
                            </p:childTnLst>
                          </p:cTn>
                        </p:par>
                        <p:par>
                          <p:cTn id="8" fill="hold" nodeType="afterGroup">
                            <p:stCondLst>
                              <p:cond delay="500"/>
                            </p:stCondLst>
                            <p:childTnLst>
                              <p:par>
                                <p:cTn id="9" presetID="22" presetClass="exit" presetSubtype="8" fill="hold" grpId="0" nodeType="afterEffect">
                                  <p:stCondLst>
                                    <p:cond delay="0"/>
                                  </p:stCondLst>
                                  <p:childTnLst>
                                    <p:animEffect transition="out" filter="wipe(left)">
                                      <p:cBhvr>
                                        <p:cTn id="10" dur="500"/>
                                        <p:tgtEl>
                                          <p:spTgt spid="1111096"/>
                                        </p:tgtEl>
                                      </p:cBhvr>
                                    </p:animEffect>
                                    <p:set>
                                      <p:cBhvr>
                                        <p:cTn id="11" dur="1" fill="hold">
                                          <p:stCondLst>
                                            <p:cond delay="499"/>
                                          </p:stCondLst>
                                        </p:cTn>
                                        <p:tgtEl>
                                          <p:spTgt spid="1111096"/>
                                        </p:tgtEl>
                                        <p:attrNameLst>
                                          <p:attrName>style.visibility</p:attrName>
                                        </p:attrNameLst>
                                      </p:cBhvr>
                                      <p:to>
                                        <p:strVal val="hidden"/>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xit" presetSubtype="8" fill="hold" grpId="0" nodeType="clickEffect">
                                  <p:stCondLst>
                                    <p:cond delay="0"/>
                                  </p:stCondLst>
                                  <p:childTnLst>
                                    <p:animEffect transition="out" filter="wipe(left)">
                                      <p:cBhvr>
                                        <p:cTn id="15" dur="500"/>
                                        <p:tgtEl>
                                          <p:spTgt spid="1111089"/>
                                        </p:tgtEl>
                                      </p:cBhvr>
                                    </p:animEffect>
                                    <p:set>
                                      <p:cBhvr>
                                        <p:cTn id="16" dur="1" fill="hold">
                                          <p:stCondLst>
                                            <p:cond delay="499"/>
                                          </p:stCondLst>
                                        </p:cTn>
                                        <p:tgtEl>
                                          <p:spTgt spid="1111089"/>
                                        </p:tgtEl>
                                        <p:attrNameLst>
                                          <p:attrName>style.visibility</p:attrName>
                                        </p:attrNameLst>
                                      </p:cBhvr>
                                      <p:to>
                                        <p:strVal val="hidden"/>
                                      </p:to>
                                    </p:set>
                                  </p:childTnLst>
                                </p:cTn>
                              </p:par>
                            </p:childTnLst>
                          </p:cTn>
                        </p:par>
                        <p:par>
                          <p:cTn id="17" fill="hold" nodeType="afterGroup">
                            <p:stCondLst>
                              <p:cond delay="500"/>
                            </p:stCondLst>
                            <p:childTnLst>
                              <p:par>
                                <p:cTn id="18" presetID="22" presetClass="exit" presetSubtype="8" fill="hold" grpId="0" nodeType="afterEffect">
                                  <p:stCondLst>
                                    <p:cond delay="0"/>
                                  </p:stCondLst>
                                  <p:childTnLst>
                                    <p:animEffect transition="out" filter="wipe(left)">
                                      <p:cBhvr>
                                        <p:cTn id="19" dur="500"/>
                                        <p:tgtEl>
                                          <p:spTgt spid="1111097"/>
                                        </p:tgtEl>
                                      </p:cBhvr>
                                    </p:animEffect>
                                    <p:set>
                                      <p:cBhvr>
                                        <p:cTn id="20" dur="1" fill="hold">
                                          <p:stCondLst>
                                            <p:cond delay="499"/>
                                          </p:stCondLst>
                                        </p:cTn>
                                        <p:tgtEl>
                                          <p:spTgt spid="1111097"/>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xit" presetSubtype="8" fill="hold" grpId="0" nodeType="clickEffect">
                                  <p:stCondLst>
                                    <p:cond delay="0"/>
                                  </p:stCondLst>
                                  <p:childTnLst>
                                    <p:animEffect transition="out" filter="wipe(left)">
                                      <p:cBhvr>
                                        <p:cTn id="24" dur="500"/>
                                        <p:tgtEl>
                                          <p:spTgt spid="1111090"/>
                                        </p:tgtEl>
                                      </p:cBhvr>
                                    </p:animEffect>
                                    <p:set>
                                      <p:cBhvr>
                                        <p:cTn id="25" dur="1" fill="hold">
                                          <p:stCondLst>
                                            <p:cond delay="499"/>
                                          </p:stCondLst>
                                        </p:cTn>
                                        <p:tgtEl>
                                          <p:spTgt spid="1111090"/>
                                        </p:tgtEl>
                                        <p:attrNameLst>
                                          <p:attrName>style.visibility</p:attrName>
                                        </p:attrNameLst>
                                      </p:cBhvr>
                                      <p:to>
                                        <p:strVal val="hidden"/>
                                      </p:to>
                                    </p:set>
                                  </p:childTnLst>
                                </p:cTn>
                              </p:par>
                            </p:childTnLst>
                          </p:cTn>
                        </p:par>
                        <p:par>
                          <p:cTn id="26" fill="hold" nodeType="afterGroup">
                            <p:stCondLst>
                              <p:cond delay="500"/>
                            </p:stCondLst>
                            <p:childTnLst>
                              <p:par>
                                <p:cTn id="27" presetID="22" presetClass="exit" presetSubtype="8" fill="hold" grpId="0" nodeType="afterEffect">
                                  <p:stCondLst>
                                    <p:cond delay="0"/>
                                  </p:stCondLst>
                                  <p:childTnLst>
                                    <p:animEffect transition="out" filter="wipe(left)">
                                      <p:cBhvr>
                                        <p:cTn id="28" dur="500"/>
                                        <p:tgtEl>
                                          <p:spTgt spid="1111098"/>
                                        </p:tgtEl>
                                      </p:cBhvr>
                                    </p:animEffect>
                                    <p:set>
                                      <p:cBhvr>
                                        <p:cTn id="29" dur="1" fill="hold">
                                          <p:stCondLst>
                                            <p:cond delay="499"/>
                                          </p:stCondLst>
                                        </p:cTn>
                                        <p:tgtEl>
                                          <p:spTgt spid="1111098"/>
                                        </p:tgtEl>
                                        <p:attrNameLst>
                                          <p:attrName>style.visibility</p:attrName>
                                        </p:attrNameLst>
                                      </p:cBhvr>
                                      <p:to>
                                        <p:strVal val="hidden"/>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xit" presetSubtype="8" fill="hold" grpId="0" nodeType="clickEffect">
                                  <p:stCondLst>
                                    <p:cond delay="0"/>
                                  </p:stCondLst>
                                  <p:childTnLst>
                                    <p:animEffect transition="out" filter="wipe(left)">
                                      <p:cBhvr>
                                        <p:cTn id="33" dur="500"/>
                                        <p:tgtEl>
                                          <p:spTgt spid="1111091"/>
                                        </p:tgtEl>
                                      </p:cBhvr>
                                    </p:animEffect>
                                    <p:set>
                                      <p:cBhvr>
                                        <p:cTn id="34" dur="1" fill="hold">
                                          <p:stCondLst>
                                            <p:cond delay="499"/>
                                          </p:stCondLst>
                                        </p:cTn>
                                        <p:tgtEl>
                                          <p:spTgt spid="1111091"/>
                                        </p:tgtEl>
                                        <p:attrNameLst>
                                          <p:attrName>style.visibility</p:attrName>
                                        </p:attrNameLst>
                                      </p:cBhvr>
                                      <p:to>
                                        <p:strVal val="hidden"/>
                                      </p:to>
                                    </p:set>
                                  </p:childTnLst>
                                </p:cTn>
                              </p:par>
                            </p:childTnLst>
                          </p:cTn>
                        </p:par>
                        <p:par>
                          <p:cTn id="35" fill="hold" nodeType="afterGroup">
                            <p:stCondLst>
                              <p:cond delay="500"/>
                            </p:stCondLst>
                            <p:childTnLst>
                              <p:par>
                                <p:cTn id="36" presetID="22" presetClass="exit" presetSubtype="8" fill="hold" grpId="0" nodeType="afterEffect">
                                  <p:stCondLst>
                                    <p:cond delay="0"/>
                                  </p:stCondLst>
                                  <p:childTnLst>
                                    <p:animEffect transition="out" filter="wipe(left)">
                                      <p:cBhvr>
                                        <p:cTn id="37" dur="500"/>
                                        <p:tgtEl>
                                          <p:spTgt spid="1111099"/>
                                        </p:tgtEl>
                                      </p:cBhvr>
                                    </p:animEffect>
                                    <p:set>
                                      <p:cBhvr>
                                        <p:cTn id="38" dur="1" fill="hold">
                                          <p:stCondLst>
                                            <p:cond delay="499"/>
                                          </p:stCondLst>
                                        </p:cTn>
                                        <p:tgtEl>
                                          <p:spTgt spid="1111099"/>
                                        </p:tgtEl>
                                        <p:attrNameLst>
                                          <p:attrName>style.visibility</p:attrName>
                                        </p:attrNameLst>
                                      </p:cBhvr>
                                      <p:to>
                                        <p:strVal val="hidden"/>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xit" presetSubtype="8" fill="hold" grpId="0" nodeType="clickEffect">
                                  <p:stCondLst>
                                    <p:cond delay="0"/>
                                  </p:stCondLst>
                                  <p:childTnLst>
                                    <p:animEffect transition="out" filter="wipe(left)">
                                      <p:cBhvr>
                                        <p:cTn id="42" dur="500"/>
                                        <p:tgtEl>
                                          <p:spTgt spid="1111100"/>
                                        </p:tgtEl>
                                      </p:cBhvr>
                                    </p:animEffect>
                                    <p:set>
                                      <p:cBhvr>
                                        <p:cTn id="43" dur="1" fill="hold">
                                          <p:stCondLst>
                                            <p:cond delay="499"/>
                                          </p:stCondLst>
                                        </p:cTn>
                                        <p:tgtEl>
                                          <p:spTgt spid="1111100"/>
                                        </p:tgtEl>
                                        <p:attrNameLst>
                                          <p:attrName>style.visibility</p:attrName>
                                        </p:attrNameLst>
                                      </p:cBhvr>
                                      <p:to>
                                        <p:strVal val="hidden"/>
                                      </p:to>
                                    </p:set>
                                  </p:childTnLst>
                                </p:cTn>
                              </p:par>
                            </p:childTnLst>
                          </p:cTn>
                        </p:par>
                        <p:par>
                          <p:cTn id="44" fill="hold" nodeType="afterGroup">
                            <p:stCondLst>
                              <p:cond delay="500"/>
                            </p:stCondLst>
                            <p:childTnLst>
                              <p:par>
                                <p:cTn id="45" presetID="22" presetClass="exit" presetSubtype="8" fill="hold" grpId="0" nodeType="afterEffect">
                                  <p:stCondLst>
                                    <p:cond delay="0"/>
                                  </p:stCondLst>
                                  <p:childTnLst>
                                    <p:animEffect transition="out" filter="wipe(left)">
                                      <p:cBhvr>
                                        <p:cTn id="46" dur="500"/>
                                        <p:tgtEl>
                                          <p:spTgt spid="1111108"/>
                                        </p:tgtEl>
                                      </p:cBhvr>
                                    </p:animEffect>
                                    <p:set>
                                      <p:cBhvr>
                                        <p:cTn id="47" dur="1" fill="hold">
                                          <p:stCondLst>
                                            <p:cond delay="499"/>
                                          </p:stCondLst>
                                        </p:cTn>
                                        <p:tgtEl>
                                          <p:spTgt spid="1111108"/>
                                        </p:tgtEl>
                                        <p:attrNameLst>
                                          <p:attrName>style.visibility</p:attrName>
                                        </p:attrNameLst>
                                      </p:cBhvr>
                                      <p:to>
                                        <p:strVal val="hidden"/>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xit" presetSubtype="8" fill="hold" grpId="0" nodeType="clickEffect">
                                  <p:stCondLst>
                                    <p:cond delay="0"/>
                                  </p:stCondLst>
                                  <p:childTnLst>
                                    <p:animEffect transition="out" filter="wipe(left)">
                                      <p:cBhvr>
                                        <p:cTn id="51" dur="500"/>
                                        <p:tgtEl>
                                          <p:spTgt spid="1111101"/>
                                        </p:tgtEl>
                                      </p:cBhvr>
                                    </p:animEffect>
                                    <p:set>
                                      <p:cBhvr>
                                        <p:cTn id="52" dur="1" fill="hold">
                                          <p:stCondLst>
                                            <p:cond delay="499"/>
                                          </p:stCondLst>
                                        </p:cTn>
                                        <p:tgtEl>
                                          <p:spTgt spid="1111101"/>
                                        </p:tgtEl>
                                        <p:attrNameLst>
                                          <p:attrName>style.visibility</p:attrName>
                                        </p:attrNameLst>
                                      </p:cBhvr>
                                      <p:to>
                                        <p:strVal val="hidden"/>
                                      </p:to>
                                    </p:set>
                                  </p:childTnLst>
                                </p:cTn>
                              </p:par>
                            </p:childTnLst>
                          </p:cTn>
                        </p:par>
                        <p:par>
                          <p:cTn id="53" fill="hold" nodeType="afterGroup">
                            <p:stCondLst>
                              <p:cond delay="500"/>
                            </p:stCondLst>
                            <p:childTnLst>
                              <p:par>
                                <p:cTn id="54" presetID="22" presetClass="exit" presetSubtype="8" fill="hold" grpId="0" nodeType="afterEffect">
                                  <p:stCondLst>
                                    <p:cond delay="0"/>
                                  </p:stCondLst>
                                  <p:childTnLst>
                                    <p:animEffect transition="out" filter="wipe(left)">
                                      <p:cBhvr>
                                        <p:cTn id="55" dur="500"/>
                                        <p:tgtEl>
                                          <p:spTgt spid="1111109"/>
                                        </p:tgtEl>
                                      </p:cBhvr>
                                    </p:animEffect>
                                    <p:set>
                                      <p:cBhvr>
                                        <p:cTn id="56" dur="1" fill="hold">
                                          <p:stCondLst>
                                            <p:cond delay="499"/>
                                          </p:stCondLst>
                                        </p:cTn>
                                        <p:tgtEl>
                                          <p:spTgt spid="1111109"/>
                                        </p:tgtEl>
                                        <p:attrNameLst>
                                          <p:attrName>style.visibility</p:attrName>
                                        </p:attrNameLst>
                                      </p:cBhvr>
                                      <p:to>
                                        <p:strVal val="hidden"/>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22" presetClass="exit" presetSubtype="8" fill="hold" grpId="0" nodeType="clickEffect">
                                  <p:stCondLst>
                                    <p:cond delay="0"/>
                                  </p:stCondLst>
                                  <p:childTnLst>
                                    <p:animEffect transition="out" filter="wipe(left)">
                                      <p:cBhvr>
                                        <p:cTn id="60" dur="500"/>
                                        <p:tgtEl>
                                          <p:spTgt spid="1111102"/>
                                        </p:tgtEl>
                                      </p:cBhvr>
                                    </p:animEffect>
                                    <p:set>
                                      <p:cBhvr>
                                        <p:cTn id="61" dur="1" fill="hold">
                                          <p:stCondLst>
                                            <p:cond delay="499"/>
                                          </p:stCondLst>
                                        </p:cTn>
                                        <p:tgtEl>
                                          <p:spTgt spid="1111102"/>
                                        </p:tgtEl>
                                        <p:attrNameLst>
                                          <p:attrName>style.visibility</p:attrName>
                                        </p:attrNameLst>
                                      </p:cBhvr>
                                      <p:to>
                                        <p:strVal val="hidden"/>
                                      </p:to>
                                    </p:set>
                                  </p:childTnLst>
                                </p:cTn>
                              </p:par>
                            </p:childTnLst>
                          </p:cTn>
                        </p:par>
                        <p:par>
                          <p:cTn id="62" fill="hold" nodeType="afterGroup">
                            <p:stCondLst>
                              <p:cond delay="500"/>
                            </p:stCondLst>
                            <p:childTnLst>
                              <p:par>
                                <p:cTn id="63" presetID="22" presetClass="exit" presetSubtype="8" fill="hold" grpId="0" nodeType="afterEffect">
                                  <p:stCondLst>
                                    <p:cond delay="0"/>
                                  </p:stCondLst>
                                  <p:childTnLst>
                                    <p:animEffect transition="out" filter="wipe(left)">
                                      <p:cBhvr>
                                        <p:cTn id="64" dur="500"/>
                                        <p:tgtEl>
                                          <p:spTgt spid="1111110"/>
                                        </p:tgtEl>
                                      </p:cBhvr>
                                    </p:animEffect>
                                    <p:set>
                                      <p:cBhvr>
                                        <p:cTn id="65" dur="1" fill="hold">
                                          <p:stCondLst>
                                            <p:cond delay="499"/>
                                          </p:stCondLst>
                                        </p:cTn>
                                        <p:tgtEl>
                                          <p:spTgt spid="1111110"/>
                                        </p:tgtEl>
                                        <p:attrNameLst>
                                          <p:attrName>style.visibility</p:attrName>
                                        </p:attrNameLst>
                                      </p:cBhvr>
                                      <p:to>
                                        <p:strVal val="hidden"/>
                                      </p:to>
                                    </p:set>
                                  </p:childTnLst>
                                </p:cTn>
                              </p:par>
                            </p:childTnLst>
                          </p:cTn>
                        </p:par>
                      </p:childTnLst>
                    </p:cTn>
                  </p:par>
                  <p:par>
                    <p:cTn id="66" fill="hold" nodeType="clickPar">
                      <p:stCondLst>
                        <p:cond delay="indefinite"/>
                      </p:stCondLst>
                      <p:childTnLst>
                        <p:par>
                          <p:cTn id="67" fill="hold" nodeType="withGroup">
                            <p:stCondLst>
                              <p:cond delay="0"/>
                            </p:stCondLst>
                            <p:childTnLst>
                              <p:par>
                                <p:cTn id="68" presetID="22" presetClass="exit" presetSubtype="8" fill="hold" grpId="0" nodeType="clickEffect">
                                  <p:stCondLst>
                                    <p:cond delay="0"/>
                                  </p:stCondLst>
                                  <p:childTnLst>
                                    <p:animEffect transition="out" filter="wipe(left)">
                                      <p:cBhvr>
                                        <p:cTn id="69" dur="500"/>
                                        <p:tgtEl>
                                          <p:spTgt spid="1111103"/>
                                        </p:tgtEl>
                                      </p:cBhvr>
                                    </p:animEffect>
                                    <p:set>
                                      <p:cBhvr>
                                        <p:cTn id="70" dur="1" fill="hold">
                                          <p:stCondLst>
                                            <p:cond delay="499"/>
                                          </p:stCondLst>
                                        </p:cTn>
                                        <p:tgtEl>
                                          <p:spTgt spid="1111103"/>
                                        </p:tgtEl>
                                        <p:attrNameLst>
                                          <p:attrName>style.visibility</p:attrName>
                                        </p:attrNameLst>
                                      </p:cBhvr>
                                      <p:to>
                                        <p:strVal val="hidden"/>
                                      </p:to>
                                    </p:set>
                                  </p:childTnLst>
                                </p:cTn>
                              </p:par>
                            </p:childTnLst>
                          </p:cTn>
                        </p:par>
                        <p:par>
                          <p:cTn id="71" fill="hold" nodeType="afterGroup">
                            <p:stCondLst>
                              <p:cond delay="500"/>
                            </p:stCondLst>
                            <p:childTnLst>
                              <p:par>
                                <p:cTn id="72" presetID="22" presetClass="exit" presetSubtype="8" fill="hold" grpId="0" nodeType="afterEffect">
                                  <p:stCondLst>
                                    <p:cond delay="0"/>
                                  </p:stCondLst>
                                  <p:childTnLst>
                                    <p:animEffect transition="out" filter="wipe(left)">
                                      <p:cBhvr>
                                        <p:cTn id="73" dur="500"/>
                                        <p:tgtEl>
                                          <p:spTgt spid="1111111"/>
                                        </p:tgtEl>
                                      </p:cBhvr>
                                    </p:animEffect>
                                    <p:set>
                                      <p:cBhvr>
                                        <p:cTn id="74" dur="1" fill="hold">
                                          <p:stCondLst>
                                            <p:cond delay="499"/>
                                          </p:stCondLst>
                                        </p:cTn>
                                        <p:tgtEl>
                                          <p:spTgt spid="11111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1088" grpId="0" animBg="1"/>
      <p:bldP spid="1111089" grpId="0" animBg="1"/>
      <p:bldP spid="1111090" grpId="0" animBg="1"/>
      <p:bldP spid="1111091" grpId="0" animBg="1"/>
      <p:bldP spid="1111096" grpId="0" animBg="1"/>
      <p:bldP spid="1111097" grpId="0" animBg="1"/>
      <p:bldP spid="1111098" grpId="0" animBg="1"/>
      <p:bldP spid="1111099" grpId="0" animBg="1"/>
      <p:bldP spid="1111100" grpId="0" animBg="1"/>
      <p:bldP spid="1111101" grpId="0" animBg="1"/>
      <p:bldP spid="1111102" grpId="0" animBg="1"/>
      <p:bldP spid="1111103" grpId="0" animBg="1"/>
      <p:bldP spid="1111108" grpId="0" animBg="1"/>
      <p:bldP spid="1111109" grpId="0" animBg="1"/>
      <p:bldP spid="1111110" grpId="0" animBg="1"/>
      <p:bldP spid="1111111" grpId="0" animBg="1"/>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530" name="Picture 9"/>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685800" y="609600"/>
            <a:ext cx="7772400" cy="4156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pic>
      <p:sp>
        <p:nvSpPr>
          <p:cNvPr id="22531" name="Rectangle 10"/>
          <p:cNvSpPr>
            <a:spLocks noChangeArrowheads="1"/>
          </p:cNvSpPr>
          <p:nvPr/>
        </p:nvSpPr>
        <p:spPr bwMode="auto">
          <a:xfrm>
            <a:off x="2438400" y="4191000"/>
            <a:ext cx="1295400" cy="304800"/>
          </a:xfrm>
          <a:prstGeom prst="rect">
            <a:avLst/>
          </a:prstGeom>
          <a:solidFill>
            <a:schemeClr val="bg1"/>
          </a:solidFill>
          <a:ln>
            <a:noFill/>
          </a:ln>
          <a:extLs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pic>
        <p:nvPicPr>
          <p:cNvPr id="22532" name="Picture 11"/>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5562600" y="4419600"/>
            <a:ext cx="1735138" cy="2105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pic>
    </p:spTree>
    <p:extLst>
      <p:ext uri="{BB962C8B-B14F-4D97-AF65-F5344CB8AC3E}">
        <p14:creationId xmlns="" xmlns:p14="http://schemas.microsoft.com/office/powerpoint/2010/main" val="3536121393"/>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09600" y="2065338"/>
            <a:ext cx="8001000" cy="1897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type="none" w="sm" len="sm"/>
                <a:tailEnd type="none" w="sm" len="sm"/>
              </a14:hiddenLine>
            </a:ext>
          </a:extLst>
        </p:spPr>
        <p:txBody>
          <a:bodyPr lIns="90488" tIns="44450" rIns="90488" bIns="44450"/>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20000"/>
              </a:lnSpc>
              <a:spcBef>
                <a:spcPct val="50000"/>
              </a:spcBef>
              <a:buClr>
                <a:srgbClr val="800000"/>
              </a:buClr>
              <a:buFont typeface="Wingdings" panose="05000000000000000000" pitchFamily="2" charset="2"/>
              <a:buNone/>
            </a:pPr>
            <a:r>
              <a:rPr lang="en-US" sz="1900" b="1" dirty="0">
                <a:solidFill>
                  <a:srgbClr val="800000"/>
                </a:solidFill>
                <a:latin typeface="+mn-lt"/>
              </a:rPr>
              <a:t>Illustration:</a:t>
            </a:r>
            <a:r>
              <a:rPr lang="en-US" sz="1900" dirty="0">
                <a:latin typeface="+mn-lt"/>
              </a:rPr>
              <a:t>  Fox Company’s management uses a flexible budget for monthly comparisons of actual and budgeted manufacturing overhead costs of the Finishing  department. The master budget for the year ending December 31, 2014, shows expected annual operating capacity of 120,000 direct labor hours and the following overhead costs.</a:t>
            </a:r>
          </a:p>
        </p:txBody>
      </p:sp>
      <p:sp>
        <p:nvSpPr>
          <p:cNvPr id="23555" name="Text Box 3"/>
          <p:cNvSpPr txBox="1">
            <a:spLocks noChangeArrowheads="1"/>
          </p:cNvSpPr>
          <p:nvPr/>
        </p:nvSpPr>
        <p:spPr bwMode="auto">
          <a:xfrm>
            <a:off x="6537325" y="6289675"/>
            <a:ext cx="184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sp>
        <p:nvSpPr>
          <p:cNvPr id="23556" name="Text Box 4"/>
          <p:cNvSpPr txBox="1">
            <a:spLocks noChangeArrowheads="1"/>
          </p:cNvSpPr>
          <p:nvPr/>
        </p:nvSpPr>
        <p:spPr bwMode="auto">
          <a:xfrm>
            <a:off x="6137275" y="6516688"/>
            <a:ext cx="18415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sz="1600">
              <a:latin typeface="Arial" panose="020B0604020202020204" pitchFamily="34" charset="0"/>
            </a:endParaRPr>
          </a:p>
        </p:txBody>
      </p:sp>
      <p:sp>
        <p:nvSpPr>
          <p:cNvPr id="23557" name="Text Box 5"/>
          <p:cNvSpPr txBox="1">
            <a:spLocks noChangeArrowheads="1"/>
          </p:cNvSpPr>
          <p:nvPr/>
        </p:nvSpPr>
        <p:spPr bwMode="auto">
          <a:xfrm>
            <a:off x="609600" y="1447800"/>
            <a:ext cx="5638800" cy="51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r>
              <a:rPr lang="en-US" sz="2800" b="1">
                <a:solidFill>
                  <a:srgbClr val="800000"/>
                </a:solidFill>
                <a:latin typeface="Arial" panose="020B0604020202020204" pitchFamily="34" charset="0"/>
              </a:rPr>
              <a:t>Flexible Budget – A Case Study</a:t>
            </a:r>
          </a:p>
        </p:txBody>
      </p:sp>
      <p:sp>
        <p:nvSpPr>
          <p:cNvPr id="1115146" name="Rectangle 10"/>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Flexible Budgets</a:t>
            </a:r>
          </a:p>
        </p:txBody>
      </p:sp>
      <p:pic>
        <p:nvPicPr>
          <p:cNvPr id="23562" name="Picture 1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703263" y="4325938"/>
            <a:ext cx="7700962" cy="1770062"/>
          </a:xfrm>
          <a:prstGeom prst="rect">
            <a:avLst/>
          </a:prstGeom>
          <a:noFill/>
          <a:ln w="19050" cap="sq">
            <a:solidFill>
              <a:schemeClr val="bg2"/>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996050195"/>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10"/>
          <p:cNvSpPr>
            <a:spLocks noChangeArrowheads="1"/>
          </p:cNvSpPr>
          <p:nvPr/>
        </p:nvSpPr>
        <p:spPr bwMode="auto">
          <a:xfrm>
            <a:off x="609600" y="1447800"/>
            <a:ext cx="8001000" cy="3175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spAutoFit/>
          </a:bodyPr>
          <a:lstStyle>
            <a:lvl1pPr marL="457200" indent="-457200">
              <a:defRPr sz="2400">
                <a:solidFill>
                  <a:schemeClr val="tx1"/>
                </a:solidFill>
                <a:latin typeface="Comic Sans MS" panose="030F0702030302020204" pitchFamily="66" charset="0"/>
              </a:defRPr>
            </a:lvl1pPr>
            <a:lvl2pPr marL="685800" indent="-457200">
              <a:defRPr sz="2400">
                <a:solidFill>
                  <a:schemeClr val="tx1"/>
                </a:solidFill>
                <a:latin typeface="Comic Sans MS" panose="030F0702030302020204" pitchFamily="66" charset="0"/>
              </a:defRPr>
            </a:lvl2pPr>
            <a:lvl3pPr marL="1257300" indent="-4572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15000"/>
              </a:lnSpc>
              <a:spcBef>
                <a:spcPct val="50000"/>
              </a:spcBef>
            </a:pPr>
            <a:r>
              <a:rPr lang="en-US" b="1" dirty="0">
                <a:latin typeface="+mn-lt"/>
              </a:rPr>
              <a:t>Four steps</a:t>
            </a:r>
            <a:r>
              <a:rPr lang="en-US" sz="2200" dirty="0">
                <a:latin typeface="+mn-lt"/>
              </a:rPr>
              <a:t> for developing the flexible budget.</a:t>
            </a:r>
          </a:p>
          <a:p>
            <a:pPr lvl="1" algn="l">
              <a:lnSpc>
                <a:spcPct val="115000"/>
              </a:lnSpc>
              <a:spcBef>
                <a:spcPct val="50000"/>
              </a:spcBef>
              <a:buClr>
                <a:srgbClr val="800000"/>
              </a:buClr>
              <a:buFont typeface="Wingdings" panose="05000000000000000000" pitchFamily="2" charset="2"/>
              <a:buChar char=""/>
            </a:pPr>
            <a:r>
              <a:rPr lang="en-US" sz="2100" dirty="0">
                <a:latin typeface="+mn-lt"/>
              </a:rPr>
              <a:t>Identify the activity index and the relevant range. </a:t>
            </a:r>
          </a:p>
          <a:p>
            <a:pPr lvl="2" algn="l">
              <a:lnSpc>
                <a:spcPct val="115000"/>
              </a:lnSpc>
              <a:spcBef>
                <a:spcPct val="30000"/>
              </a:spcBef>
              <a:buClr>
                <a:srgbClr val="800000"/>
              </a:buClr>
              <a:buSzPct val="80000"/>
              <a:buFont typeface="Arial" panose="020B0604020202020204" pitchFamily="34" charset="0"/>
              <a:buChar char="►"/>
            </a:pPr>
            <a:r>
              <a:rPr lang="en-US" sz="2000" dirty="0">
                <a:latin typeface="+mn-lt"/>
              </a:rPr>
              <a:t>Activity index: direct labor hours. </a:t>
            </a:r>
          </a:p>
          <a:p>
            <a:pPr lvl="2" algn="l">
              <a:lnSpc>
                <a:spcPct val="115000"/>
              </a:lnSpc>
              <a:spcBef>
                <a:spcPct val="30000"/>
              </a:spcBef>
              <a:buClr>
                <a:srgbClr val="800000"/>
              </a:buClr>
              <a:buSzPct val="80000"/>
              <a:buFont typeface="Arial" panose="020B0604020202020204" pitchFamily="34" charset="0"/>
              <a:buChar char="►"/>
            </a:pPr>
            <a:r>
              <a:rPr lang="en-US" sz="2000" dirty="0">
                <a:latin typeface="+mn-lt"/>
              </a:rPr>
              <a:t>Relevant range: 8,000 – 12,000 direct labor hours per month.</a:t>
            </a:r>
          </a:p>
          <a:p>
            <a:pPr lvl="1" algn="l">
              <a:lnSpc>
                <a:spcPct val="115000"/>
              </a:lnSpc>
              <a:spcBef>
                <a:spcPct val="50000"/>
              </a:spcBef>
              <a:buClr>
                <a:srgbClr val="800000"/>
              </a:buClr>
              <a:buFont typeface="Wingdings" panose="05000000000000000000" pitchFamily="2" charset="2"/>
              <a:buChar char=""/>
            </a:pPr>
            <a:r>
              <a:rPr lang="en-US" sz="2100" dirty="0">
                <a:latin typeface="+mn-lt"/>
              </a:rPr>
              <a:t>Identify variable costs and determine the budgeted variable cost per unit of activity for each cost.</a:t>
            </a:r>
          </a:p>
        </p:txBody>
      </p:sp>
      <p:sp>
        <p:nvSpPr>
          <p:cNvPr id="24579" name="Text Box 3"/>
          <p:cNvSpPr txBox="1">
            <a:spLocks noChangeArrowheads="1"/>
          </p:cNvSpPr>
          <p:nvPr/>
        </p:nvSpPr>
        <p:spPr bwMode="auto">
          <a:xfrm>
            <a:off x="6537325" y="6289675"/>
            <a:ext cx="184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sp>
        <p:nvSpPr>
          <p:cNvPr id="24580" name="Text Box 4"/>
          <p:cNvSpPr txBox="1">
            <a:spLocks noChangeArrowheads="1"/>
          </p:cNvSpPr>
          <p:nvPr/>
        </p:nvSpPr>
        <p:spPr bwMode="auto">
          <a:xfrm>
            <a:off x="6137275" y="6516688"/>
            <a:ext cx="18415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sz="1600">
              <a:latin typeface="Arial" panose="020B0604020202020204" pitchFamily="34" charset="0"/>
            </a:endParaRPr>
          </a:p>
        </p:txBody>
      </p:sp>
      <p:pic>
        <p:nvPicPr>
          <p:cNvPr id="24582" name="Picture 13"/>
          <p:cNvPicPr>
            <a:picLocks noGrp="1" noChangeAspect="1" noChangeArrowheads="1"/>
          </p:cNvPicPr>
          <p:nvPr>
            <p:ph sz="half" idx="2"/>
          </p:nvPr>
        </p:nvPicPr>
        <p:blipFill>
          <a:blip r:embed="rId4">
            <a:extLst>
              <a:ext uri="{28A0092B-C50C-407E-A947-70E740481C1C}">
                <a14:useLocalDpi xmlns="" xmlns:a14="http://schemas.microsoft.com/office/drawing/2010/main" val="0"/>
              </a:ext>
            </a:extLst>
          </a:blip>
          <a:srcRect/>
          <a:stretch>
            <a:fillRect/>
          </a:stretch>
        </p:blipFill>
        <p:spPr bwMode="auto">
          <a:xfrm>
            <a:off x="1143000" y="4829175"/>
            <a:ext cx="6248400" cy="1647825"/>
          </a:xfrm>
          <a:noFill/>
          <a:ln w="19050" cap="sq" algn="ctr">
            <a:solidFill>
              <a:schemeClr val="bg2"/>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pic>
      <p:sp>
        <p:nvSpPr>
          <p:cNvPr id="1117199" name="Rectangle 15"/>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Flexible Budgets</a:t>
            </a:r>
          </a:p>
        </p:txBody>
      </p:sp>
    </p:spTree>
    <p:extLst>
      <p:ext uri="{BB962C8B-B14F-4D97-AF65-F5344CB8AC3E}">
        <p14:creationId xmlns="" xmlns:p14="http://schemas.microsoft.com/office/powerpoint/2010/main" val="2721954310"/>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609600" y="1447800"/>
            <a:ext cx="8001000" cy="4570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spAutoFit/>
          </a:bodyPr>
          <a:lstStyle>
            <a:lvl1pPr marL="457200" indent="-457200">
              <a:defRPr sz="2400">
                <a:solidFill>
                  <a:schemeClr val="tx1"/>
                </a:solidFill>
                <a:latin typeface="Comic Sans MS" panose="030F0702030302020204" pitchFamily="66" charset="0"/>
              </a:defRPr>
            </a:lvl1pPr>
            <a:lvl2pPr marL="685800" indent="-457200">
              <a:defRPr sz="2400">
                <a:solidFill>
                  <a:schemeClr val="tx1"/>
                </a:solidFill>
                <a:latin typeface="Comic Sans MS" panose="030F0702030302020204" pitchFamily="66" charset="0"/>
              </a:defRPr>
            </a:lvl2pPr>
            <a:lvl3pPr marL="1257300" indent="-457200">
              <a:defRPr sz="2400">
                <a:solidFill>
                  <a:schemeClr val="tx1"/>
                </a:solidFill>
                <a:latin typeface="Comic Sans MS" panose="030F0702030302020204" pitchFamily="66" charset="0"/>
              </a:defRPr>
            </a:lvl3pPr>
            <a:lvl4pPr marL="1828800" indent="-4572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15000"/>
              </a:lnSpc>
              <a:spcBef>
                <a:spcPct val="50000"/>
              </a:spcBef>
            </a:pPr>
            <a:r>
              <a:rPr lang="en-US" b="1" dirty="0">
                <a:latin typeface="+mn-lt"/>
              </a:rPr>
              <a:t>Four steps</a:t>
            </a:r>
            <a:r>
              <a:rPr lang="en-US" sz="2200" dirty="0">
                <a:latin typeface="+mn-lt"/>
              </a:rPr>
              <a:t> for developing the flexible budget.</a:t>
            </a:r>
          </a:p>
          <a:p>
            <a:pPr lvl="1" algn="l">
              <a:lnSpc>
                <a:spcPct val="115000"/>
              </a:lnSpc>
              <a:spcBef>
                <a:spcPct val="50000"/>
              </a:spcBef>
              <a:buClr>
                <a:srgbClr val="800000"/>
              </a:buClr>
              <a:buFont typeface="Wingdings" panose="05000000000000000000" pitchFamily="2" charset="2"/>
              <a:buChar char=""/>
            </a:pPr>
            <a:r>
              <a:rPr lang="en-US" sz="2100" dirty="0">
                <a:latin typeface="+mn-lt"/>
              </a:rPr>
              <a:t>Identify the fixed costs and determine the budgeted amount for each cost.</a:t>
            </a:r>
          </a:p>
          <a:p>
            <a:pPr lvl="2" algn="l">
              <a:lnSpc>
                <a:spcPct val="115000"/>
              </a:lnSpc>
              <a:spcBef>
                <a:spcPct val="50000"/>
              </a:spcBef>
              <a:buClr>
                <a:srgbClr val="800000"/>
              </a:buClr>
              <a:buSzPct val="80000"/>
              <a:buFont typeface="Arial" panose="020B0604020202020204" pitchFamily="34" charset="0"/>
              <a:buChar char="►"/>
            </a:pPr>
            <a:r>
              <a:rPr lang="en-US" sz="2000" dirty="0">
                <a:latin typeface="+mn-lt"/>
              </a:rPr>
              <a:t>Three fixed costs per month:</a:t>
            </a:r>
          </a:p>
          <a:p>
            <a:pPr lvl="3" algn="l">
              <a:lnSpc>
                <a:spcPct val="115000"/>
              </a:lnSpc>
              <a:spcBef>
                <a:spcPct val="30000"/>
              </a:spcBef>
              <a:buClr>
                <a:srgbClr val="800000"/>
              </a:buClr>
              <a:buFont typeface="Wingdings" panose="05000000000000000000" pitchFamily="2" charset="2"/>
              <a:buChar char="ü"/>
            </a:pPr>
            <a:r>
              <a:rPr lang="en-US" sz="1900" dirty="0">
                <a:latin typeface="+mn-lt"/>
              </a:rPr>
              <a:t>Depreciation $15,000.</a:t>
            </a:r>
          </a:p>
          <a:p>
            <a:pPr lvl="3" algn="l">
              <a:lnSpc>
                <a:spcPct val="115000"/>
              </a:lnSpc>
              <a:spcBef>
                <a:spcPct val="30000"/>
              </a:spcBef>
              <a:buClr>
                <a:srgbClr val="800000"/>
              </a:buClr>
              <a:buFont typeface="Wingdings" panose="05000000000000000000" pitchFamily="2" charset="2"/>
              <a:buChar char="ü"/>
            </a:pPr>
            <a:r>
              <a:rPr lang="en-US" sz="1900" dirty="0">
                <a:latin typeface="+mn-lt"/>
              </a:rPr>
              <a:t>Supervision $10,000.</a:t>
            </a:r>
          </a:p>
          <a:p>
            <a:pPr lvl="3" algn="l">
              <a:lnSpc>
                <a:spcPct val="115000"/>
              </a:lnSpc>
              <a:spcBef>
                <a:spcPct val="30000"/>
              </a:spcBef>
              <a:buClr>
                <a:srgbClr val="800000"/>
              </a:buClr>
              <a:buFont typeface="Wingdings" panose="05000000000000000000" pitchFamily="2" charset="2"/>
              <a:buChar char="ü"/>
            </a:pPr>
            <a:r>
              <a:rPr lang="en-US" sz="1900" dirty="0">
                <a:latin typeface="+mn-lt"/>
              </a:rPr>
              <a:t>Property taxes $5,000.</a:t>
            </a:r>
          </a:p>
          <a:p>
            <a:pPr lvl="1" algn="l">
              <a:lnSpc>
                <a:spcPct val="115000"/>
              </a:lnSpc>
              <a:spcBef>
                <a:spcPct val="50000"/>
              </a:spcBef>
              <a:buClr>
                <a:srgbClr val="800000"/>
              </a:buClr>
              <a:buFont typeface="Wingdings" panose="05000000000000000000" pitchFamily="2" charset="2"/>
              <a:buChar char=""/>
            </a:pPr>
            <a:r>
              <a:rPr lang="en-US" sz="2100" dirty="0">
                <a:latin typeface="+mn-lt"/>
              </a:rPr>
              <a:t>Prepare the budget for selected increments  of activity within the relevant range.</a:t>
            </a:r>
          </a:p>
          <a:p>
            <a:pPr lvl="2" algn="l">
              <a:lnSpc>
                <a:spcPct val="115000"/>
              </a:lnSpc>
              <a:spcBef>
                <a:spcPct val="50000"/>
              </a:spcBef>
              <a:buClr>
                <a:srgbClr val="800000"/>
              </a:buClr>
              <a:buSzPct val="80000"/>
              <a:buFont typeface="Arial" panose="020B0604020202020204" pitchFamily="34" charset="0"/>
              <a:buChar char="►"/>
            </a:pPr>
            <a:r>
              <a:rPr lang="en-US" sz="2000" dirty="0">
                <a:latin typeface="+mn-lt"/>
              </a:rPr>
              <a:t>Prepared in increments of 1,000 direct labor hours.</a:t>
            </a:r>
          </a:p>
        </p:txBody>
      </p:sp>
      <p:sp>
        <p:nvSpPr>
          <p:cNvPr id="25603" name="Text Box 3"/>
          <p:cNvSpPr txBox="1">
            <a:spLocks noChangeArrowheads="1"/>
          </p:cNvSpPr>
          <p:nvPr/>
        </p:nvSpPr>
        <p:spPr bwMode="auto">
          <a:xfrm>
            <a:off x="6537325" y="6289675"/>
            <a:ext cx="184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sp>
        <p:nvSpPr>
          <p:cNvPr id="25604" name="Text Box 4"/>
          <p:cNvSpPr txBox="1">
            <a:spLocks noChangeArrowheads="1"/>
          </p:cNvSpPr>
          <p:nvPr/>
        </p:nvSpPr>
        <p:spPr bwMode="auto">
          <a:xfrm>
            <a:off x="6137275" y="6516688"/>
            <a:ext cx="18415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sz="1600">
              <a:latin typeface="Arial" panose="020B0604020202020204" pitchFamily="34" charset="0"/>
            </a:endParaRPr>
          </a:p>
        </p:txBody>
      </p:sp>
      <p:sp>
        <p:nvSpPr>
          <p:cNvPr id="1119242" name="Rectangle 10"/>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Flexible Budgets</a:t>
            </a:r>
          </a:p>
        </p:txBody>
      </p:sp>
    </p:spTree>
    <p:extLst>
      <p:ext uri="{BB962C8B-B14F-4D97-AF65-F5344CB8AC3E}">
        <p14:creationId xmlns="" xmlns:p14="http://schemas.microsoft.com/office/powerpoint/2010/main" val="313376797"/>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626" name="Picture 33"/>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762000" y="1935163"/>
            <a:ext cx="7543800" cy="4694237"/>
          </a:xfrm>
          <a:prstGeom prst="rect">
            <a:avLst/>
          </a:prstGeom>
          <a:noFill/>
          <a:ln w="19050" cap="sq">
            <a:solidFill>
              <a:schemeClr val="bg2"/>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pic>
      <p:sp>
        <p:nvSpPr>
          <p:cNvPr id="26627" name="Rectangle 2"/>
          <p:cNvSpPr>
            <a:spLocks noChangeArrowheads="1"/>
          </p:cNvSpPr>
          <p:nvPr/>
        </p:nvSpPr>
        <p:spPr bwMode="auto">
          <a:xfrm>
            <a:off x="609600" y="1295400"/>
            <a:ext cx="5791200" cy="4778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spAutoFit/>
          </a:bodyPr>
          <a:lstStyle>
            <a:lvl1pPr marL="457200" indent="-457200">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15000"/>
              </a:lnSpc>
              <a:spcBef>
                <a:spcPct val="50000"/>
              </a:spcBef>
            </a:pPr>
            <a:r>
              <a:rPr lang="en-US" sz="2200">
                <a:latin typeface="Arial" panose="020B0604020202020204" pitchFamily="34" charset="0"/>
              </a:rPr>
              <a:t>Monthly overhead flexible budget</a:t>
            </a:r>
          </a:p>
        </p:txBody>
      </p:sp>
      <p:sp>
        <p:nvSpPr>
          <p:cNvPr id="26628" name="Text Box 3"/>
          <p:cNvSpPr txBox="1">
            <a:spLocks noChangeArrowheads="1"/>
          </p:cNvSpPr>
          <p:nvPr/>
        </p:nvSpPr>
        <p:spPr bwMode="auto">
          <a:xfrm>
            <a:off x="6537325" y="6289675"/>
            <a:ext cx="184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sp>
        <p:nvSpPr>
          <p:cNvPr id="26629" name="Text Box 4"/>
          <p:cNvSpPr txBox="1">
            <a:spLocks noChangeArrowheads="1"/>
          </p:cNvSpPr>
          <p:nvPr/>
        </p:nvSpPr>
        <p:spPr bwMode="auto">
          <a:xfrm>
            <a:off x="6137275" y="6516688"/>
            <a:ext cx="18415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sz="1600">
              <a:latin typeface="Arial" panose="020B0604020202020204" pitchFamily="34" charset="0"/>
            </a:endParaRPr>
          </a:p>
        </p:txBody>
      </p:sp>
      <p:sp>
        <p:nvSpPr>
          <p:cNvPr id="1121289" name="Rectangle 9"/>
          <p:cNvSpPr>
            <a:spLocks noChangeArrowheads="1"/>
          </p:cNvSpPr>
          <p:nvPr/>
        </p:nvSpPr>
        <p:spPr bwMode="auto">
          <a:xfrm>
            <a:off x="3276600" y="3200400"/>
            <a:ext cx="9906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21290" name="Rectangle 10"/>
          <p:cNvSpPr>
            <a:spLocks noChangeArrowheads="1"/>
          </p:cNvSpPr>
          <p:nvPr/>
        </p:nvSpPr>
        <p:spPr bwMode="auto">
          <a:xfrm>
            <a:off x="3276600" y="3733800"/>
            <a:ext cx="9906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21291" name="Rectangle 11"/>
          <p:cNvSpPr>
            <a:spLocks noChangeArrowheads="1"/>
          </p:cNvSpPr>
          <p:nvPr/>
        </p:nvSpPr>
        <p:spPr bwMode="auto">
          <a:xfrm>
            <a:off x="3276600" y="3962400"/>
            <a:ext cx="9906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21292" name="Rectangle 12"/>
          <p:cNvSpPr>
            <a:spLocks noChangeArrowheads="1"/>
          </p:cNvSpPr>
          <p:nvPr/>
        </p:nvSpPr>
        <p:spPr bwMode="auto">
          <a:xfrm>
            <a:off x="3276600" y="4191000"/>
            <a:ext cx="9906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21293" name="Rectangle 13"/>
          <p:cNvSpPr>
            <a:spLocks noChangeArrowheads="1"/>
          </p:cNvSpPr>
          <p:nvPr/>
        </p:nvSpPr>
        <p:spPr bwMode="auto">
          <a:xfrm>
            <a:off x="3276600" y="4432300"/>
            <a:ext cx="9906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21294" name="Rectangle 14"/>
          <p:cNvSpPr>
            <a:spLocks noChangeArrowheads="1"/>
          </p:cNvSpPr>
          <p:nvPr/>
        </p:nvSpPr>
        <p:spPr bwMode="auto">
          <a:xfrm>
            <a:off x="4267200" y="3200400"/>
            <a:ext cx="9906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21295" name="Rectangle 15"/>
          <p:cNvSpPr>
            <a:spLocks noChangeArrowheads="1"/>
          </p:cNvSpPr>
          <p:nvPr/>
        </p:nvSpPr>
        <p:spPr bwMode="auto">
          <a:xfrm>
            <a:off x="4267200" y="3733800"/>
            <a:ext cx="9906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21296" name="Rectangle 16"/>
          <p:cNvSpPr>
            <a:spLocks noChangeArrowheads="1"/>
          </p:cNvSpPr>
          <p:nvPr/>
        </p:nvSpPr>
        <p:spPr bwMode="auto">
          <a:xfrm>
            <a:off x="4267200" y="3962400"/>
            <a:ext cx="9906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21297" name="Rectangle 17"/>
          <p:cNvSpPr>
            <a:spLocks noChangeArrowheads="1"/>
          </p:cNvSpPr>
          <p:nvPr/>
        </p:nvSpPr>
        <p:spPr bwMode="auto">
          <a:xfrm>
            <a:off x="4267200" y="4191000"/>
            <a:ext cx="9906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21298" name="Rectangle 18"/>
          <p:cNvSpPr>
            <a:spLocks noChangeArrowheads="1"/>
          </p:cNvSpPr>
          <p:nvPr/>
        </p:nvSpPr>
        <p:spPr bwMode="auto">
          <a:xfrm>
            <a:off x="4267200" y="4432300"/>
            <a:ext cx="9906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21299" name="Rectangle 19"/>
          <p:cNvSpPr>
            <a:spLocks noChangeArrowheads="1"/>
          </p:cNvSpPr>
          <p:nvPr/>
        </p:nvSpPr>
        <p:spPr bwMode="auto">
          <a:xfrm>
            <a:off x="5257800" y="3200400"/>
            <a:ext cx="9906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21300" name="Rectangle 20"/>
          <p:cNvSpPr>
            <a:spLocks noChangeArrowheads="1"/>
          </p:cNvSpPr>
          <p:nvPr/>
        </p:nvSpPr>
        <p:spPr bwMode="auto">
          <a:xfrm>
            <a:off x="5257800" y="3733800"/>
            <a:ext cx="9906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21301" name="Rectangle 21"/>
          <p:cNvSpPr>
            <a:spLocks noChangeArrowheads="1"/>
          </p:cNvSpPr>
          <p:nvPr/>
        </p:nvSpPr>
        <p:spPr bwMode="auto">
          <a:xfrm>
            <a:off x="5257800" y="3962400"/>
            <a:ext cx="9906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21302" name="Rectangle 22"/>
          <p:cNvSpPr>
            <a:spLocks noChangeArrowheads="1"/>
          </p:cNvSpPr>
          <p:nvPr/>
        </p:nvSpPr>
        <p:spPr bwMode="auto">
          <a:xfrm>
            <a:off x="5257800" y="4191000"/>
            <a:ext cx="9906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21303" name="Rectangle 23"/>
          <p:cNvSpPr>
            <a:spLocks noChangeArrowheads="1"/>
          </p:cNvSpPr>
          <p:nvPr/>
        </p:nvSpPr>
        <p:spPr bwMode="auto">
          <a:xfrm>
            <a:off x="5257800" y="4432300"/>
            <a:ext cx="9906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21304" name="Rectangle 24"/>
          <p:cNvSpPr>
            <a:spLocks noChangeArrowheads="1"/>
          </p:cNvSpPr>
          <p:nvPr/>
        </p:nvSpPr>
        <p:spPr bwMode="auto">
          <a:xfrm>
            <a:off x="6248400" y="3200400"/>
            <a:ext cx="9906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21305" name="Rectangle 25"/>
          <p:cNvSpPr>
            <a:spLocks noChangeArrowheads="1"/>
          </p:cNvSpPr>
          <p:nvPr/>
        </p:nvSpPr>
        <p:spPr bwMode="auto">
          <a:xfrm>
            <a:off x="6248400" y="3733800"/>
            <a:ext cx="9906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21306" name="Rectangle 26"/>
          <p:cNvSpPr>
            <a:spLocks noChangeArrowheads="1"/>
          </p:cNvSpPr>
          <p:nvPr/>
        </p:nvSpPr>
        <p:spPr bwMode="auto">
          <a:xfrm>
            <a:off x="6248400" y="3962400"/>
            <a:ext cx="9906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21307" name="Rectangle 27"/>
          <p:cNvSpPr>
            <a:spLocks noChangeArrowheads="1"/>
          </p:cNvSpPr>
          <p:nvPr/>
        </p:nvSpPr>
        <p:spPr bwMode="auto">
          <a:xfrm>
            <a:off x="6248400" y="4191000"/>
            <a:ext cx="9906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21308" name="Rectangle 28"/>
          <p:cNvSpPr>
            <a:spLocks noChangeArrowheads="1"/>
          </p:cNvSpPr>
          <p:nvPr/>
        </p:nvSpPr>
        <p:spPr bwMode="auto">
          <a:xfrm>
            <a:off x="6248400" y="4432300"/>
            <a:ext cx="9906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21310" name="Rectangle 30"/>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Flexible Budgets</a:t>
            </a:r>
          </a:p>
        </p:txBody>
      </p:sp>
    </p:spTree>
    <p:extLst>
      <p:ext uri="{BB962C8B-B14F-4D97-AF65-F5344CB8AC3E}">
        <p14:creationId xmlns="" xmlns:p14="http://schemas.microsoft.com/office/powerpoint/2010/main" val="220366625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1121289"/>
                                        </p:tgtEl>
                                      </p:cBhvr>
                                    </p:animEffect>
                                    <p:set>
                                      <p:cBhvr>
                                        <p:cTn id="7" dur="1" fill="hold">
                                          <p:stCondLst>
                                            <p:cond delay="499"/>
                                          </p:stCondLst>
                                        </p:cTn>
                                        <p:tgtEl>
                                          <p:spTgt spid="1121289"/>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1121290"/>
                                        </p:tgtEl>
                                      </p:cBhvr>
                                    </p:animEffect>
                                    <p:set>
                                      <p:cBhvr>
                                        <p:cTn id="12" dur="1" fill="hold">
                                          <p:stCondLst>
                                            <p:cond delay="499"/>
                                          </p:stCondLst>
                                        </p:cTn>
                                        <p:tgtEl>
                                          <p:spTgt spid="1121290"/>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1121291"/>
                                        </p:tgtEl>
                                      </p:cBhvr>
                                    </p:animEffect>
                                    <p:set>
                                      <p:cBhvr>
                                        <p:cTn id="17" dur="1" fill="hold">
                                          <p:stCondLst>
                                            <p:cond delay="499"/>
                                          </p:stCondLst>
                                        </p:cTn>
                                        <p:tgtEl>
                                          <p:spTgt spid="1121291"/>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1121292"/>
                                        </p:tgtEl>
                                      </p:cBhvr>
                                    </p:animEffect>
                                    <p:set>
                                      <p:cBhvr>
                                        <p:cTn id="22" dur="1" fill="hold">
                                          <p:stCondLst>
                                            <p:cond delay="499"/>
                                          </p:stCondLst>
                                        </p:cTn>
                                        <p:tgtEl>
                                          <p:spTgt spid="1121292"/>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xit" presetSubtype="8" fill="hold" grpId="0" nodeType="clickEffect">
                                  <p:stCondLst>
                                    <p:cond delay="0"/>
                                  </p:stCondLst>
                                  <p:childTnLst>
                                    <p:animEffect transition="out" filter="wipe(left)">
                                      <p:cBhvr>
                                        <p:cTn id="26" dur="500"/>
                                        <p:tgtEl>
                                          <p:spTgt spid="1121293"/>
                                        </p:tgtEl>
                                      </p:cBhvr>
                                    </p:animEffect>
                                    <p:set>
                                      <p:cBhvr>
                                        <p:cTn id="27" dur="1" fill="hold">
                                          <p:stCondLst>
                                            <p:cond delay="499"/>
                                          </p:stCondLst>
                                        </p:cTn>
                                        <p:tgtEl>
                                          <p:spTgt spid="1121293"/>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xit" presetSubtype="8" fill="hold" grpId="0" nodeType="clickEffect">
                                  <p:stCondLst>
                                    <p:cond delay="0"/>
                                  </p:stCondLst>
                                  <p:childTnLst>
                                    <p:animEffect transition="out" filter="wipe(left)">
                                      <p:cBhvr>
                                        <p:cTn id="31" dur="500"/>
                                        <p:tgtEl>
                                          <p:spTgt spid="1121294"/>
                                        </p:tgtEl>
                                      </p:cBhvr>
                                    </p:animEffect>
                                    <p:set>
                                      <p:cBhvr>
                                        <p:cTn id="32" dur="1" fill="hold">
                                          <p:stCondLst>
                                            <p:cond delay="499"/>
                                          </p:stCondLst>
                                        </p:cTn>
                                        <p:tgtEl>
                                          <p:spTgt spid="1121294"/>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xit" presetSubtype="8" fill="hold" grpId="0" nodeType="clickEffect">
                                  <p:stCondLst>
                                    <p:cond delay="0"/>
                                  </p:stCondLst>
                                  <p:childTnLst>
                                    <p:animEffect transition="out" filter="wipe(left)">
                                      <p:cBhvr>
                                        <p:cTn id="36" dur="500"/>
                                        <p:tgtEl>
                                          <p:spTgt spid="1121295"/>
                                        </p:tgtEl>
                                      </p:cBhvr>
                                    </p:animEffect>
                                    <p:set>
                                      <p:cBhvr>
                                        <p:cTn id="37" dur="1" fill="hold">
                                          <p:stCondLst>
                                            <p:cond delay="499"/>
                                          </p:stCondLst>
                                        </p:cTn>
                                        <p:tgtEl>
                                          <p:spTgt spid="1121295"/>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xit" presetSubtype="8" fill="hold" grpId="0" nodeType="clickEffect">
                                  <p:stCondLst>
                                    <p:cond delay="0"/>
                                  </p:stCondLst>
                                  <p:childTnLst>
                                    <p:animEffect transition="out" filter="wipe(left)">
                                      <p:cBhvr>
                                        <p:cTn id="41" dur="500"/>
                                        <p:tgtEl>
                                          <p:spTgt spid="1121296"/>
                                        </p:tgtEl>
                                      </p:cBhvr>
                                    </p:animEffect>
                                    <p:set>
                                      <p:cBhvr>
                                        <p:cTn id="42" dur="1" fill="hold">
                                          <p:stCondLst>
                                            <p:cond delay="499"/>
                                          </p:stCondLst>
                                        </p:cTn>
                                        <p:tgtEl>
                                          <p:spTgt spid="1121296"/>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xit" presetSubtype="8" fill="hold" grpId="0" nodeType="clickEffect">
                                  <p:stCondLst>
                                    <p:cond delay="0"/>
                                  </p:stCondLst>
                                  <p:childTnLst>
                                    <p:animEffect transition="out" filter="wipe(left)">
                                      <p:cBhvr>
                                        <p:cTn id="46" dur="500"/>
                                        <p:tgtEl>
                                          <p:spTgt spid="1121297"/>
                                        </p:tgtEl>
                                      </p:cBhvr>
                                    </p:animEffect>
                                    <p:set>
                                      <p:cBhvr>
                                        <p:cTn id="47" dur="1" fill="hold">
                                          <p:stCondLst>
                                            <p:cond delay="499"/>
                                          </p:stCondLst>
                                        </p:cTn>
                                        <p:tgtEl>
                                          <p:spTgt spid="1121297"/>
                                        </p:tgtEl>
                                        <p:attrNameLst>
                                          <p:attrName>style.visibility</p:attrName>
                                        </p:attrNameLst>
                                      </p:cBhvr>
                                      <p:to>
                                        <p:strVal val="hidden"/>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xit" presetSubtype="8" fill="hold" grpId="0" nodeType="clickEffect">
                                  <p:stCondLst>
                                    <p:cond delay="0"/>
                                  </p:stCondLst>
                                  <p:childTnLst>
                                    <p:animEffect transition="out" filter="wipe(left)">
                                      <p:cBhvr>
                                        <p:cTn id="51" dur="500"/>
                                        <p:tgtEl>
                                          <p:spTgt spid="1121298"/>
                                        </p:tgtEl>
                                      </p:cBhvr>
                                    </p:animEffect>
                                    <p:set>
                                      <p:cBhvr>
                                        <p:cTn id="52" dur="1" fill="hold">
                                          <p:stCondLst>
                                            <p:cond delay="499"/>
                                          </p:stCondLst>
                                        </p:cTn>
                                        <p:tgtEl>
                                          <p:spTgt spid="1121298"/>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xit" presetSubtype="8" fill="hold" grpId="0" nodeType="clickEffect">
                                  <p:stCondLst>
                                    <p:cond delay="0"/>
                                  </p:stCondLst>
                                  <p:childTnLst>
                                    <p:animEffect transition="out" filter="wipe(left)">
                                      <p:cBhvr>
                                        <p:cTn id="56" dur="500"/>
                                        <p:tgtEl>
                                          <p:spTgt spid="1121299"/>
                                        </p:tgtEl>
                                      </p:cBhvr>
                                    </p:animEffect>
                                    <p:set>
                                      <p:cBhvr>
                                        <p:cTn id="57" dur="1" fill="hold">
                                          <p:stCondLst>
                                            <p:cond delay="499"/>
                                          </p:stCondLst>
                                        </p:cTn>
                                        <p:tgtEl>
                                          <p:spTgt spid="1121299"/>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xit" presetSubtype="8" fill="hold" grpId="0" nodeType="clickEffect">
                                  <p:stCondLst>
                                    <p:cond delay="0"/>
                                  </p:stCondLst>
                                  <p:childTnLst>
                                    <p:animEffect transition="out" filter="wipe(left)">
                                      <p:cBhvr>
                                        <p:cTn id="61" dur="500"/>
                                        <p:tgtEl>
                                          <p:spTgt spid="1121300"/>
                                        </p:tgtEl>
                                      </p:cBhvr>
                                    </p:animEffect>
                                    <p:set>
                                      <p:cBhvr>
                                        <p:cTn id="62" dur="1" fill="hold">
                                          <p:stCondLst>
                                            <p:cond delay="499"/>
                                          </p:stCondLst>
                                        </p:cTn>
                                        <p:tgtEl>
                                          <p:spTgt spid="1121300"/>
                                        </p:tgtEl>
                                        <p:attrNameLst>
                                          <p:attrName>style.visibility</p:attrName>
                                        </p:attrNameLst>
                                      </p:cBhvr>
                                      <p:to>
                                        <p:strVal val="hidden"/>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xit" presetSubtype="8" fill="hold" grpId="0" nodeType="clickEffect">
                                  <p:stCondLst>
                                    <p:cond delay="0"/>
                                  </p:stCondLst>
                                  <p:childTnLst>
                                    <p:animEffect transition="out" filter="wipe(left)">
                                      <p:cBhvr>
                                        <p:cTn id="66" dur="500"/>
                                        <p:tgtEl>
                                          <p:spTgt spid="1121301"/>
                                        </p:tgtEl>
                                      </p:cBhvr>
                                    </p:animEffect>
                                    <p:set>
                                      <p:cBhvr>
                                        <p:cTn id="67" dur="1" fill="hold">
                                          <p:stCondLst>
                                            <p:cond delay="499"/>
                                          </p:stCondLst>
                                        </p:cTn>
                                        <p:tgtEl>
                                          <p:spTgt spid="1121301"/>
                                        </p:tgtEl>
                                        <p:attrNameLst>
                                          <p:attrName>style.visibility</p:attrName>
                                        </p:attrNameLst>
                                      </p:cBhvr>
                                      <p:to>
                                        <p:strVal val="hidden"/>
                                      </p:to>
                                    </p:set>
                                  </p:childTnLst>
                                </p:cTn>
                              </p:par>
                            </p:childTnLst>
                          </p:cTn>
                        </p:par>
                      </p:childTnLst>
                    </p:cTn>
                  </p:par>
                  <p:par>
                    <p:cTn id="68" fill="hold" nodeType="clickPar">
                      <p:stCondLst>
                        <p:cond delay="indefinite"/>
                      </p:stCondLst>
                      <p:childTnLst>
                        <p:par>
                          <p:cTn id="69" fill="hold" nodeType="withGroup">
                            <p:stCondLst>
                              <p:cond delay="0"/>
                            </p:stCondLst>
                            <p:childTnLst>
                              <p:par>
                                <p:cTn id="70" presetID="22" presetClass="exit" presetSubtype="8" fill="hold" grpId="0" nodeType="clickEffect">
                                  <p:stCondLst>
                                    <p:cond delay="0"/>
                                  </p:stCondLst>
                                  <p:childTnLst>
                                    <p:animEffect transition="out" filter="wipe(left)">
                                      <p:cBhvr>
                                        <p:cTn id="71" dur="500"/>
                                        <p:tgtEl>
                                          <p:spTgt spid="1121302"/>
                                        </p:tgtEl>
                                      </p:cBhvr>
                                    </p:animEffect>
                                    <p:set>
                                      <p:cBhvr>
                                        <p:cTn id="72" dur="1" fill="hold">
                                          <p:stCondLst>
                                            <p:cond delay="499"/>
                                          </p:stCondLst>
                                        </p:cTn>
                                        <p:tgtEl>
                                          <p:spTgt spid="1121302"/>
                                        </p:tgtEl>
                                        <p:attrNameLst>
                                          <p:attrName>style.visibility</p:attrName>
                                        </p:attrNameLst>
                                      </p:cBhvr>
                                      <p:to>
                                        <p:strVal val="hidden"/>
                                      </p:to>
                                    </p:set>
                                  </p:childTnLst>
                                </p:cTn>
                              </p:par>
                            </p:childTnLst>
                          </p:cTn>
                        </p:par>
                      </p:childTnLst>
                    </p:cTn>
                  </p:par>
                  <p:par>
                    <p:cTn id="73" fill="hold" nodeType="clickPar">
                      <p:stCondLst>
                        <p:cond delay="indefinite"/>
                      </p:stCondLst>
                      <p:childTnLst>
                        <p:par>
                          <p:cTn id="74" fill="hold" nodeType="withGroup">
                            <p:stCondLst>
                              <p:cond delay="0"/>
                            </p:stCondLst>
                            <p:childTnLst>
                              <p:par>
                                <p:cTn id="75" presetID="22" presetClass="exit" presetSubtype="8" fill="hold" grpId="0" nodeType="clickEffect">
                                  <p:stCondLst>
                                    <p:cond delay="0"/>
                                  </p:stCondLst>
                                  <p:childTnLst>
                                    <p:animEffect transition="out" filter="wipe(left)">
                                      <p:cBhvr>
                                        <p:cTn id="76" dur="500"/>
                                        <p:tgtEl>
                                          <p:spTgt spid="1121303"/>
                                        </p:tgtEl>
                                      </p:cBhvr>
                                    </p:animEffect>
                                    <p:set>
                                      <p:cBhvr>
                                        <p:cTn id="77" dur="1" fill="hold">
                                          <p:stCondLst>
                                            <p:cond delay="499"/>
                                          </p:stCondLst>
                                        </p:cTn>
                                        <p:tgtEl>
                                          <p:spTgt spid="1121303"/>
                                        </p:tgtEl>
                                        <p:attrNameLst>
                                          <p:attrName>style.visibility</p:attrName>
                                        </p:attrNameLst>
                                      </p:cBhvr>
                                      <p:to>
                                        <p:strVal val="hidden"/>
                                      </p:to>
                                    </p:set>
                                  </p:childTnLst>
                                </p:cTn>
                              </p:par>
                            </p:childTnLst>
                          </p:cTn>
                        </p:par>
                      </p:childTnLst>
                    </p:cTn>
                  </p:par>
                  <p:par>
                    <p:cTn id="78" fill="hold" nodeType="clickPar">
                      <p:stCondLst>
                        <p:cond delay="indefinite"/>
                      </p:stCondLst>
                      <p:childTnLst>
                        <p:par>
                          <p:cTn id="79" fill="hold" nodeType="withGroup">
                            <p:stCondLst>
                              <p:cond delay="0"/>
                            </p:stCondLst>
                            <p:childTnLst>
                              <p:par>
                                <p:cTn id="80" presetID="22" presetClass="exit" presetSubtype="8" fill="hold" grpId="0" nodeType="clickEffect">
                                  <p:stCondLst>
                                    <p:cond delay="0"/>
                                  </p:stCondLst>
                                  <p:childTnLst>
                                    <p:animEffect transition="out" filter="wipe(left)">
                                      <p:cBhvr>
                                        <p:cTn id="81" dur="500"/>
                                        <p:tgtEl>
                                          <p:spTgt spid="1121304"/>
                                        </p:tgtEl>
                                      </p:cBhvr>
                                    </p:animEffect>
                                    <p:set>
                                      <p:cBhvr>
                                        <p:cTn id="82" dur="1" fill="hold">
                                          <p:stCondLst>
                                            <p:cond delay="499"/>
                                          </p:stCondLst>
                                        </p:cTn>
                                        <p:tgtEl>
                                          <p:spTgt spid="1121304"/>
                                        </p:tgtEl>
                                        <p:attrNameLst>
                                          <p:attrName>style.visibility</p:attrName>
                                        </p:attrNameLst>
                                      </p:cBhvr>
                                      <p:to>
                                        <p:strVal val="hidden"/>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22" presetClass="exit" presetSubtype="8" fill="hold" grpId="0" nodeType="clickEffect">
                                  <p:stCondLst>
                                    <p:cond delay="0"/>
                                  </p:stCondLst>
                                  <p:childTnLst>
                                    <p:animEffect transition="out" filter="wipe(left)">
                                      <p:cBhvr>
                                        <p:cTn id="86" dur="500"/>
                                        <p:tgtEl>
                                          <p:spTgt spid="1121305"/>
                                        </p:tgtEl>
                                      </p:cBhvr>
                                    </p:animEffect>
                                    <p:set>
                                      <p:cBhvr>
                                        <p:cTn id="87" dur="1" fill="hold">
                                          <p:stCondLst>
                                            <p:cond delay="499"/>
                                          </p:stCondLst>
                                        </p:cTn>
                                        <p:tgtEl>
                                          <p:spTgt spid="1121305"/>
                                        </p:tgtEl>
                                        <p:attrNameLst>
                                          <p:attrName>style.visibility</p:attrName>
                                        </p:attrNameLst>
                                      </p:cBhvr>
                                      <p:to>
                                        <p:strVal val="hidden"/>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22" presetClass="exit" presetSubtype="8" fill="hold" grpId="0" nodeType="clickEffect">
                                  <p:stCondLst>
                                    <p:cond delay="0"/>
                                  </p:stCondLst>
                                  <p:childTnLst>
                                    <p:animEffect transition="out" filter="wipe(left)">
                                      <p:cBhvr>
                                        <p:cTn id="91" dur="500"/>
                                        <p:tgtEl>
                                          <p:spTgt spid="1121306"/>
                                        </p:tgtEl>
                                      </p:cBhvr>
                                    </p:animEffect>
                                    <p:set>
                                      <p:cBhvr>
                                        <p:cTn id="92" dur="1" fill="hold">
                                          <p:stCondLst>
                                            <p:cond delay="499"/>
                                          </p:stCondLst>
                                        </p:cTn>
                                        <p:tgtEl>
                                          <p:spTgt spid="1121306"/>
                                        </p:tgtEl>
                                        <p:attrNameLst>
                                          <p:attrName>style.visibility</p:attrName>
                                        </p:attrNameLst>
                                      </p:cBhvr>
                                      <p:to>
                                        <p:strVal val="hidden"/>
                                      </p:to>
                                    </p:set>
                                  </p:childTnLst>
                                </p:cTn>
                              </p:par>
                            </p:childTnLst>
                          </p:cTn>
                        </p:par>
                      </p:childTnLst>
                    </p:cTn>
                  </p:par>
                  <p:par>
                    <p:cTn id="93" fill="hold" nodeType="clickPar">
                      <p:stCondLst>
                        <p:cond delay="indefinite"/>
                      </p:stCondLst>
                      <p:childTnLst>
                        <p:par>
                          <p:cTn id="94" fill="hold" nodeType="withGroup">
                            <p:stCondLst>
                              <p:cond delay="0"/>
                            </p:stCondLst>
                            <p:childTnLst>
                              <p:par>
                                <p:cTn id="95" presetID="22" presetClass="exit" presetSubtype="8" fill="hold" grpId="0" nodeType="clickEffect">
                                  <p:stCondLst>
                                    <p:cond delay="0"/>
                                  </p:stCondLst>
                                  <p:childTnLst>
                                    <p:animEffect transition="out" filter="wipe(left)">
                                      <p:cBhvr>
                                        <p:cTn id="96" dur="500"/>
                                        <p:tgtEl>
                                          <p:spTgt spid="1121307"/>
                                        </p:tgtEl>
                                      </p:cBhvr>
                                    </p:animEffect>
                                    <p:set>
                                      <p:cBhvr>
                                        <p:cTn id="97" dur="1" fill="hold">
                                          <p:stCondLst>
                                            <p:cond delay="499"/>
                                          </p:stCondLst>
                                        </p:cTn>
                                        <p:tgtEl>
                                          <p:spTgt spid="1121307"/>
                                        </p:tgtEl>
                                        <p:attrNameLst>
                                          <p:attrName>style.visibility</p:attrName>
                                        </p:attrNameLst>
                                      </p:cBhvr>
                                      <p:to>
                                        <p:strVal val="hidden"/>
                                      </p:to>
                                    </p:set>
                                  </p:childTnLst>
                                </p:cTn>
                              </p:par>
                            </p:childTnLst>
                          </p:cTn>
                        </p:par>
                      </p:childTnLst>
                    </p:cTn>
                  </p:par>
                  <p:par>
                    <p:cTn id="98" fill="hold" nodeType="clickPar">
                      <p:stCondLst>
                        <p:cond delay="indefinite"/>
                      </p:stCondLst>
                      <p:childTnLst>
                        <p:par>
                          <p:cTn id="99" fill="hold" nodeType="withGroup">
                            <p:stCondLst>
                              <p:cond delay="0"/>
                            </p:stCondLst>
                            <p:childTnLst>
                              <p:par>
                                <p:cTn id="100" presetID="22" presetClass="exit" presetSubtype="8" fill="hold" grpId="0" nodeType="clickEffect">
                                  <p:stCondLst>
                                    <p:cond delay="0"/>
                                  </p:stCondLst>
                                  <p:childTnLst>
                                    <p:animEffect transition="out" filter="wipe(left)">
                                      <p:cBhvr>
                                        <p:cTn id="101" dur="500"/>
                                        <p:tgtEl>
                                          <p:spTgt spid="1121308"/>
                                        </p:tgtEl>
                                      </p:cBhvr>
                                    </p:animEffect>
                                    <p:set>
                                      <p:cBhvr>
                                        <p:cTn id="102" dur="1" fill="hold">
                                          <p:stCondLst>
                                            <p:cond delay="499"/>
                                          </p:stCondLst>
                                        </p:cTn>
                                        <p:tgtEl>
                                          <p:spTgt spid="112130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1289" grpId="0" animBg="1"/>
      <p:bldP spid="1121290" grpId="0" animBg="1"/>
      <p:bldP spid="1121291" grpId="0" animBg="1"/>
      <p:bldP spid="1121292" grpId="0" animBg="1"/>
      <p:bldP spid="1121293" grpId="0" animBg="1"/>
      <p:bldP spid="1121294" grpId="0" animBg="1"/>
      <p:bldP spid="1121295" grpId="0" animBg="1"/>
      <p:bldP spid="1121296" grpId="0" animBg="1"/>
      <p:bldP spid="1121297" grpId="0" animBg="1"/>
      <p:bldP spid="1121298" grpId="0" animBg="1"/>
      <p:bldP spid="1121299" grpId="0" animBg="1"/>
      <p:bldP spid="1121300" grpId="0" animBg="1"/>
      <p:bldP spid="1121301" grpId="0" animBg="1"/>
      <p:bldP spid="1121302" grpId="0" animBg="1"/>
      <p:bldP spid="1121303" grpId="0" animBg="1"/>
      <p:bldP spid="1121304" grpId="0" animBg="1"/>
      <p:bldP spid="1121305" grpId="0" animBg="1"/>
      <p:bldP spid="1121306" grpId="0" animBg="1"/>
      <p:bldP spid="1121307" grpId="0" animBg="1"/>
      <p:bldP spid="1121308" grpId="0" animBg="1"/>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Rectangle 29"/>
          <p:cNvSpPr>
            <a:spLocks noChangeArrowheads="1"/>
          </p:cNvSpPr>
          <p:nvPr/>
        </p:nvSpPr>
        <p:spPr bwMode="auto">
          <a:xfrm>
            <a:off x="685800" y="4038600"/>
            <a:ext cx="8305800" cy="1981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lgn="ctr">
                <a:solidFill>
                  <a:srgbClr val="000000"/>
                </a:solidFill>
                <a:miter lim="800000"/>
                <a:headEnd type="none" w="sm" len="sm"/>
                <a:tailEnd type="none" w="sm" len="sm"/>
              </a14:hiddenLine>
            </a:ext>
          </a:extLst>
        </p:spPr>
        <p:txBody>
          <a:bodyPr lIns="90488" tIns="44450" rIns="90488" bIns="44450"/>
          <a:lstStyle>
            <a:lvl1pPr>
              <a:defRPr sz="2400">
                <a:solidFill>
                  <a:schemeClr val="tx1"/>
                </a:solidFill>
                <a:latin typeface="Comic Sans MS" panose="030F0702030302020204" pitchFamily="66" charset="0"/>
              </a:defRPr>
            </a:lvl1pPr>
            <a:lvl2pPr marL="571500" indent="-34290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20000"/>
              </a:lnSpc>
              <a:spcBef>
                <a:spcPct val="50000"/>
              </a:spcBef>
              <a:buClr>
                <a:srgbClr val="800000"/>
              </a:buClr>
              <a:buFont typeface="Wingdings" panose="05000000000000000000" pitchFamily="2" charset="2"/>
              <a:buNone/>
            </a:pPr>
            <a:r>
              <a:rPr lang="en-US" sz="2000" dirty="0">
                <a:latin typeface="+mn-lt"/>
              </a:rPr>
              <a:t>Determine total budgeted costs for Fox Manufacturing Company with fixed costs of $30,000 and total variable cost $4 per unit:</a:t>
            </a:r>
          </a:p>
          <a:p>
            <a:pPr lvl="1" algn="l">
              <a:lnSpc>
                <a:spcPct val="120000"/>
              </a:lnSpc>
              <a:spcBef>
                <a:spcPct val="50000"/>
              </a:spcBef>
              <a:buClr>
                <a:srgbClr val="800000"/>
              </a:buClr>
              <a:buSzPct val="80000"/>
              <a:buFont typeface="Wingdings" panose="05000000000000000000" pitchFamily="2" charset="2"/>
              <a:buChar char="u"/>
            </a:pPr>
            <a:r>
              <a:rPr lang="en-US" sz="2000" dirty="0">
                <a:latin typeface="+mn-lt"/>
              </a:rPr>
              <a:t>9,000 direct labor hours :  $30,000 + ($4 x 9,000) = </a:t>
            </a:r>
            <a:r>
              <a:rPr lang="en-US" sz="2000" b="1" dirty="0">
                <a:solidFill>
                  <a:srgbClr val="800000"/>
                </a:solidFill>
                <a:latin typeface="+mn-lt"/>
              </a:rPr>
              <a:t>$66,000</a:t>
            </a:r>
          </a:p>
          <a:p>
            <a:pPr lvl="1" algn="l">
              <a:lnSpc>
                <a:spcPct val="120000"/>
              </a:lnSpc>
              <a:spcBef>
                <a:spcPct val="50000"/>
              </a:spcBef>
              <a:buClr>
                <a:srgbClr val="800000"/>
              </a:buClr>
              <a:buSzPct val="80000"/>
              <a:buFont typeface="Wingdings" panose="05000000000000000000" pitchFamily="2" charset="2"/>
              <a:buChar char="u"/>
            </a:pPr>
            <a:r>
              <a:rPr lang="en-US" sz="2000" dirty="0">
                <a:latin typeface="+mn-lt"/>
              </a:rPr>
              <a:t>8,622 direct labor hours:   $30,000 + ($4 x 8,622) = </a:t>
            </a:r>
            <a:r>
              <a:rPr lang="en-US" sz="2000" b="1" dirty="0">
                <a:solidFill>
                  <a:srgbClr val="800000"/>
                </a:solidFill>
                <a:latin typeface="+mn-lt"/>
              </a:rPr>
              <a:t>$64,488</a:t>
            </a:r>
          </a:p>
        </p:txBody>
      </p:sp>
      <p:sp>
        <p:nvSpPr>
          <p:cNvPr id="27651" name="Rectangle 3"/>
          <p:cNvSpPr>
            <a:spLocks noChangeArrowheads="1"/>
          </p:cNvSpPr>
          <p:nvPr/>
        </p:nvSpPr>
        <p:spPr bwMode="auto">
          <a:xfrm>
            <a:off x="685800" y="1371600"/>
            <a:ext cx="8077200" cy="9604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lgn="ctr">
                <a:solidFill>
                  <a:srgbClr val="000000"/>
                </a:solidFill>
                <a:miter lim="800000"/>
                <a:headEnd type="none" w="sm" len="sm"/>
                <a:tailEnd type="none" w="sm" len="sm"/>
              </a14:hiddenLine>
            </a:ext>
          </a:extLst>
        </p:spPr>
        <p:txBody>
          <a:bodyPr lIns="90488" tIns="44450" rIns="90488" bIns="44450"/>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pPr algn="l">
              <a:lnSpc>
                <a:spcPct val="120000"/>
              </a:lnSpc>
              <a:spcBef>
                <a:spcPct val="50000"/>
              </a:spcBef>
              <a:buClr>
                <a:schemeClr val="accent2"/>
              </a:buClr>
              <a:buSzPct val="75000"/>
              <a:buFont typeface="Wingdings" panose="05000000000000000000" pitchFamily="2" charset="2"/>
              <a:buNone/>
            </a:pPr>
            <a:r>
              <a:rPr lang="en-US" sz="2200" b="1" dirty="0">
                <a:latin typeface="+mn-lt"/>
              </a:rPr>
              <a:t>Fox</a:t>
            </a:r>
            <a:r>
              <a:rPr lang="en-US" sz="2200" dirty="0">
                <a:latin typeface="+mn-lt"/>
              </a:rPr>
              <a:t> uses the formula below to determine total budgeted costs at any level of activity.</a:t>
            </a:r>
          </a:p>
        </p:txBody>
      </p:sp>
      <p:pic>
        <p:nvPicPr>
          <p:cNvPr id="27652" name="Picture 27"/>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762000" y="2471738"/>
            <a:ext cx="7620000" cy="1338262"/>
          </a:xfrm>
          <a:prstGeom prst="rect">
            <a:avLst/>
          </a:prstGeom>
          <a:noFill/>
          <a:ln w="19050" cap="sq" algn="ctr">
            <a:solidFill>
              <a:schemeClr val="bg2"/>
            </a:solidFill>
            <a:miter lim="800000"/>
            <a:headEnd type="none" w="sm" len="sm"/>
            <a:tailEnd type="none" w="sm" len="sm"/>
          </a:ln>
          <a:extLst>
            <a:ext uri="{909E8E84-426E-40DD-AFC4-6F175D3DCCD1}">
              <a14:hiddenFill xmlns="" xmlns:a14="http://schemas.microsoft.com/office/drawing/2010/main">
                <a:solidFill>
                  <a:srgbClr val="FFFFFF"/>
                </a:solidFill>
              </a14:hiddenFill>
            </a:ext>
          </a:extLst>
        </p:spPr>
      </p:pic>
      <p:sp>
        <p:nvSpPr>
          <p:cNvPr id="1123358" name="Rectangle 30"/>
          <p:cNvSpPr>
            <a:spLocks noChangeArrowheads="1"/>
          </p:cNvSpPr>
          <p:nvPr/>
        </p:nvSpPr>
        <p:spPr bwMode="auto">
          <a:xfrm>
            <a:off x="4114800" y="5029200"/>
            <a:ext cx="3886200" cy="3810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23359" name="Rectangle 31"/>
          <p:cNvSpPr>
            <a:spLocks noChangeArrowheads="1"/>
          </p:cNvSpPr>
          <p:nvPr/>
        </p:nvSpPr>
        <p:spPr bwMode="auto">
          <a:xfrm>
            <a:off x="4114800" y="5486400"/>
            <a:ext cx="3886200" cy="3810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123362" name="Rectangle 34"/>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Flexible Budgets</a:t>
            </a:r>
          </a:p>
        </p:txBody>
      </p:sp>
    </p:spTree>
    <p:extLst>
      <p:ext uri="{BB962C8B-B14F-4D97-AF65-F5344CB8AC3E}">
        <p14:creationId xmlns="" xmlns:p14="http://schemas.microsoft.com/office/powerpoint/2010/main" val="262569607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1123358"/>
                                        </p:tgtEl>
                                      </p:cBhvr>
                                    </p:animEffect>
                                    <p:set>
                                      <p:cBhvr>
                                        <p:cTn id="7" dur="1" fill="hold">
                                          <p:stCondLst>
                                            <p:cond delay="499"/>
                                          </p:stCondLst>
                                        </p:cTn>
                                        <p:tgtEl>
                                          <p:spTgt spid="1123358"/>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1123359"/>
                                        </p:tgtEl>
                                      </p:cBhvr>
                                    </p:animEffect>
                                    <p:set>
                                      <p:cBhvr>
                                        <p:cTn id="12" dur="1" fill="hold">
                                          <p:stCondLst>
                                            <p:cond delay="499"/>
                                          </p:stCondLst>
                                        </p:cTn>
                                        <p:tgtEl>
                                          <p:spTgt spid="112335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3358" grpId="0" animBg="1"/>
      <p:bldP spid="1123359" grpId="0" animBg="1"/>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674" name="Picture 17"/>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1524000" y="2520950"/>
            <a:ext cx="6019800" cy="3879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pic>
      <p:sp>
        <p:nvSpPr>
          <p:cNvPr id="28675" name="Rectangle 3"/>
          <p:cNvSpPr>
            <a:spLocks noGrp="1" noChangeArrowheads="1"/>
          </p:cNvSpPr>
          <p:nvPr>
            <p:ph type="body" sz="half" idx="1"/>
          </p:nvPr>
        </p:nvSpPr>
        <p:spPr bwMode="auto">
          <a:xfrm>
            <a:off x="685800" y="1371600"/>
            <a:ext cx="7924800" cy="91440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lgn="ctr">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marL="0" indent="0">
              <a:lnSpc>
                <a:spcPct val="120000"/>
              </a:lnSpc>
              <a:spcBef>
                <a:spcPct val="50000"/>
              </a:spcBef>
              <a:buFont typeface="Wingdings" panose="05000000000000000000" pitchFamily="2" charset="2"/>
              <a:buNone/>
            </a:pPr>
            <a:r>
              <a:rPr lang="en-US" sz="2200" b="0" smtClean="0">
                <a:effectLst/>
              </a:rPr>
              <a:t>Graphic flexible budget data highlighting 10,000 and 12,000 activity levels.</a:t>
            </a:r>
          </a:p>
        </p:txBody>
      </p:sp>
      <p:sp>
        <p:nvSpPr>
          <p:cNvPr id="984079" name="Rectangle 15"/>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Flexible Budgets</a:t>
            </a:r>
          </a:p>
        </p:txBody>
      </p:sp>
    </p:spTree>
    <p:extLst>
      <p:ext uri="{BB962C8B-B14F-4D97-AF65-F5344CB8AC3E}">
        <p14:creationId xmlns="" xmlns:p14="http://schemas.microsoft.com/office/powerpoint/2010/main" val="3073170107"/>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9" name="Rectangle 12"/>
          <p:cNvSpPr>
            <a:spLocks noChangeArrowheads="1"/>
          </p:cNvSpPr>
          <p:nvPr/>
        </p:nvSpPr>
        <p:spPr bwMode="auto">
          <a:xfrm>
            <a:off x="628650" y="1298575"/>
            <a:ext cx="8058150" cy="1476375"/>
          </a:xfrm>
          <a:prstGeom prst="rect">
            <a:avLst/>
          </a:prstGeom>
          <a:solidFill>
            <a:schemeClr val="bg1"/>
          </a:solidFill>
          <a:ln>
            <a:noFill/>
          </a:ln>
          <a:extLs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spAutoFit/>
          </a:bodyPr>
          <a:lstStyle>
            <a:lvl1pPr>
              <a:tabLst>
                <a:tab pos="2057400" algn="l"/>
              </a:tabLst>
              <a:defRPr sz="2400">
                <a:solidFill>
                  <a:schemeClr val="tx1"/>
                </a:solidFill>
                <a:latin typeface="Comic Sans MS" panose="030F0702030302020204" pitchFamily="66" charset="0"/>
              </a:defRPr>
            </a:lvl1pPr>
            <a:lvl2pPr marL="742950" indent="-285750">
              <a:tabLst>
                <a:tab pos="2057400" algn="l"/>
              </a:tabLst>
              <a:defRPr sz="2400">
                <a:solidFill>
                  <a:schemeClr val="tx1"/>
                </a:solidFill>
                <a:latin typeface="Comic Sans MS" panose="030F0702030302020204" pitchFamily="66" charset="0"/>
              </a:defRPr>
            </a:lvl2pPr>
            <a:lvl3pPr marL="1143000" indent="-228600">
              <a:tabLst>
                <a:tab pos="2057400" algn="l"/>
              </a:tabLst>
              <a:defRPr sz="2400">
                <a:solidFill>
                  <a:schemeClr val="tx1"/>
                </a:solidFill>
                <a:latin typeface="Comic Sans MS" panose="030F0702030302020204" pitchFamily="66" charset="0"/>
              </a:defRPr>
            </a:lvl3pPr>
            <a:lvl4pPr marL="1600200" indent="-228600">
              <a:tabLst>
                <a:tab pos="2057400" algn="l"/>
              </a:tabLst>
              <a:defRPr sz="2400">
                <a:solidFill>
                  <a:schemeClr val="tx1"/>
                </a:solidFill>
                <a:latin typeface="Comic Sans MS" panose="030F0702030302020204" pitchFamily="66" charset="0"/>
              </a:defRPr>
            </a:lvl4pPr>
            <a:lvl5pPr marL="2057400" indent="-228600">
              <a:tabLst>
                <a:tab pos="2057400" algn="l"/>
              </a:tabLst>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tabLst>
                <a:tab pos="2057400" algn="l"/>
              </a:tabLs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tabLst>
                <a:tab pos="2057400" algn="l"/>
              </a:tabLs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tabLst>
                <a:tab pos="2057400" algn="l"/>
              </a:tabLs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tabLst>
                <a:tab pos="2057400" algn="l"/>
              </a:tabLst>
              <a:defRPr sz="2400">
                <a:solidFill>
                  <a:schemeClr val="tx1"/>
                </a:solidFill>
                <a:latin typeface="Comic Sans MS" panose="030F0702030302020204" pitchFamily="66" charset="0"/>
              </a:defRPr>
            </a:lvl9pPr>
          </a:lstStyle>
          <a:p>
            <a:pPr algn="l">
              <a:lnSpc>
                <a:spcPct val="120000"/>
              </a:lnSpc>
            </a:pPr>
            <a:r>
              <a:rPr lang="en-US" sz="1900" dirty="0">
                <a:latin typeface="+mn-lt"/>
              </a:rPr>
              <a:t>In </a:t>
            </a:r>
            <a:r>
              <a:rPr lang="en-US" sz="1900" dirty="0" err="1">
                <a:latin typeface="+mn-lt"/>
              </a:rPr>
              <a:t>Strassel</a:t>
            </a:r>
            <a:r>
              <a:rPr lang="en-US" sz="1900" dirty="0">
                <a:latin typeface="+mn-lt"/>
              </a:rPr>
              <a:t> Company’s flexible budget graph, the fixed cost line and the total budgeted cost line intersect the vertical axis at $36,000. The total budgeted cost line is $186,000 at an activity level of 50,000 direct labor hours. Compute total budgeted costs at 30,000 direct labor hours.</a:t>
            </a:r>
          </a:p>
        </p:txBody>
      </p:sp>
      <p:pic>
        <p:nvPicPr>
          <p:cNvPr id="29700" name="Picture 31"/>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457200" y="457200"/>
            <a:ext cx="8305800" cy="68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pic>
        <p:nvPicPr>
          <p:cNvPr id="29701" name="Picture 32"/>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2514600" y="2997200"/>
            <a:ext cx="3962400" cy="3556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pic>
    </p:spTree>
    <p:extLst>
      <p:ext uri="{BB962C8B-B14F-4D97-AF65-F5344CB8AC3E}">
        <p14:creationId xmlns="" xmlns:p14="http://schemas.microsoft.com/office/powerpoint/2010/main" val="1225374381"/>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990600" y="2819400"/>
            <a:ext cx="7315200" cy="36009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spAutoFit/>
          </a:bodyPr>
          <a:lstStyle>
            <a:lvl1pPr>
              <a:tabLst>
                <a:tab pos="457200" algn="l"/>
                <a:tab pos="6572250" algn="r"/>
              </a:tabLst>
              <a:defRPr sz="2400">
                <a:solidFill>
                  <a:schemeClr val="tx1"/>
                </a:solidFill>
                <a:latin typeface="Comic Sans MS" panose="030F0702030302020204" pitchFamily="66" charset="0"/>
              </a:defRPr>
            </a:lvl1pPr>
            <a:lvl2pPr marL="742950" indent="-285750">
              <a:tabLst>
                <a:tab pos="457200" algn="l"/>
                <a:tab pos="6572250" algn="r"/>
              </a:tabLst>
              <a:defRPr sz="2400">
                <a:solidFill>
                  <a:schemeClr val="tx1"/>
                </a:solidFill>
                <a:latin typeface="Comic Sans MS" panose="030F0702030302020204" pitchFamily="66" charset="0"/>
              </a:defRPr>
            </a:lvl2pPr>
            <a:lvl3pPr marL="1143000" indent="-228600">
              <a:tabLst>
                <a:tab pos="457200" algn="l"/>
                <a:tab pos="6572250" algn="r"/>
              </a:tabLst>
              <a:defRPr sz="2400">
                <a:solidFill>
                  <a:schemeClr val="tx1"/>
                </a:solidFill>
                <a:latin typeface="Comic Sans MS" panose="030F0702030302020204" pitchFamily="66" charset="0"/>
              </a:defRPr>
            </a:lvl3pPr>
            <a:lvl4pPr marL="1600200" indent="-228600">
              <a:tabLst>
                <a:tab pos="457200" algn="l"/>
                <a:tab pos="6572250" algn="r"/>
              </a:tabLst>
              <a:defRPr sz="2400">
                <a:solidFill>
                  <a:schemeClr val="tx1"/>
                </a:solidFill>
                <a:latin typeface="Comic Sans MS" panose="030F0702030302020204" pitchFamily="66" charset="0"/>
              </a:defRPr>
            </a:lvl4pPr>
            <a:lvl5pPr marL="2057400" indent="-228600">
              <a:tabLst>
                <a:tab pos="457200" algn="l"/>
                <a:tab pos="6572250" algn="r"/>
              </a:tabLst>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tabLst>
                <a:tab pos="457200" algn="l"/>
                <a:tab pos="6572250" algn="r"/>
              </a:tabLs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tabLst>
                <a:tab pos="457200" algn="l"/>
                <a:tab pos="6572250" algn="r"/>
              </a:tabLs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tabLst>
                <a:tab pos="457200" algn="l"/>
                <a:tab pos="6572250" algn="r"/>
              </a:tabLs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tabLst>
                <a:tab pos="457200" algn="l"/>
                <a:tab pos="6572250" algn="r"/>
              </a:tabLst>
              <a:defRPr sz="2400">
                <a:solidFill>
                  <a:schemeClr val="tx1"/>
                </a:solidFill>
                <a:latin typeface="Comic Sans MS" panose="030F0702030302020204" pitchFamily="66" charset="0"/>
              </a:defRPr>
            </a:lvl9pPr>
          </a:lstStyle>
          <a:p>
            <a:pPr algn="l">
              <a:lnSpc>
                <a:spcPct val="120000"/>
              </a:lnSpc>
            </a:pPr>
            <a:r>
              <a:rPr lang="en-US" sz="1900" dirty="0">
                <a:latin typeface="+mn-lt"/>
              </a:rPr>
              <a:t>Variable costs: </a:t>
            </a:r>
          </a:p>
          <a:p>
            <a:pPr algn="l">
              <a:lnSpc>
                <a:spcPct val="120000"/>
              </a:lnSpc>
            </a:pPr>
            <a:r>
              <a:rPr lang="en-US" sz="1900" dirty="0">
                <a:latin typeface="+mn-lt"/>
              </a:rPr>
              <a:t>	Total budgeted cost line 	$ 186,000</a:t>
            </a:r>
          </a:p>
          <a:p>
            <a:pPr algn="l">
              <a:lnSpc>
                <a:spcPct val="120000"/>
              </a:lnSpc>
            </a:pPr>
            <a:r>
              <a:rPr lang="en-US" sz="1900" dirty="0">
                <a:latin typeface="+mn-lt"/>
              </a:rPr>
              <a:t>	Fixed costs	-   36,000</a:t>
            </a:r>
          </a:p>
          <a:p>
            <a:pPr algn="l">
              <a:lnSpc>
                <a:spcPct val="120000"/>
              </a:lnSpc>
            </a:pPr>
            <a:r>
              <a:rPr lang="en-US" sz="1900" dirty="0">
                <a:latin typeface="+mn-lt"/>
              </a:rPr>
              <a:t>	Variable costs at 50,000 hours	150,000</a:t>
            </a:r>
          </a:p>
          <a:p>
            <a:pPr algn="l">
              <a:lnSpc>
                <a:spcPct val="120000"/>
              </a:lnSpc>
            </a:pPr>
            <a:r>
              <a:rPr lang="en-US" sz="1900" dirty="0">
                <a:latin typeface="+mn-lt"/>
              </a:rPr>
              <a:t>Activity level at intersect (hours)	÷  50,000</a:t>
            </a:r>
          </a:p>
          <a:p>
            <a:pPr algn="l">
              <a:lnSpc>
                <a:spcPct val="120000"/>
              </a:lnSpc>
            </a:pPr>
            <a:r>
              <a:rPr lang="en-US" sz="1900" dirty="0">
                <a:latin typeface="+mn-lt"/>
              </a:rPr>
              <a:t>Variable costs per direct labor hour	$ 3</a:t>
            </a:r>
          </a:p>
          <a:p>
            <a:pPr algn="l">
              <a:lnSpc>
                <a:spcPct val="120000"/>
              </a:lnSpc>
            </a:pPr>
            <a:r>
              <a:rPr lang="en-US" sz="1900" dirty="0">
                <a:latin typeface="+mn-lt"/>
              </a:rPr>
              <a:t>Direct labor hours	 x  30,000</a:t>
            </a:r>
          </a:p>
          <a:p>
            <a:pPr algn="l">
              <a:lnSpc>
                <a:spcPct val="120000"/>
              </a:lnSpc>
            </a:pPr>
            <a:r>
              <a:rPr lang="en-US" sz="1900" dirty="0">
                <a:latin typeface="+mn-lt"/>
              </a:rPr>
              <a:t>Total variable costs	90,000</a:t>
            </a:r>
          </a:p>
          <a:p>
            <a:pPr algn="l">
              <a:lnSpc>
                <a:spcPct val="120000"/>
              </a:lnSpc>
            </a:pPr>
            <a:r>
              <a:rPr lang="en-US" sz="1900" dirty="0">
                <a:latin typeface="+mn-lt"/>
              </a:rPr>
              <a:t>Total fixed costs	+  36,000</a:t>
            </a:r>
          </a:p>
          <a:p>
            <a:pPr algn="l">
              <a:lnSpc>
                <a:spcPct val="120000"/>
              </a:lnSpc>
            </a:pPr>
            <a:r>
              <a:rPr lang="en-US" sz="1900" dirty="0">
                <a:latin typeface="+mn-lt"/>
              </a:rPr>
              <a:t>Total budgeted costs	</a:t>
            </a:r>
            <a:r>
              <a:rPr lang="en-US" sz="1900" b="1" dirty="0">
                <a:solidFill>
                  <a:srgbClr val="800000"/>
                </a:solidFill>
                <a:latin typeface="+mn-lt"/>
              </a:rPr>
              <a:t>$ 126,000</a:t>
            </a:r>
          </a:p>
        </p:txBody>
      </p:sp>
      <p:sp>
        <p:nvSpPr>
          <p:cNvPr id="30724" name="Rectangle 4"/>
          <p:cNvSpPr>
            <a:spLocks noChangeArrowheads="1"/>
          </p:cNvSpPr>
          <p:nvPr/>
        </p:nvSpPr>
        <p:spPr bwMode="auto">
          <a:xfrm>
            <a:off x="628650" y="1298575"/>
            <a:ext cx="8058150" cy="1476375"/>
          </a:xfrm>
          <a:prstGeom prst="rect">
            <a:avLst/>
          </a:prstGeom>
          <a:solidFill>
            <a:schemeClr val="bg1"/>
          </a:solidFill>
          <a:ln>
            <a:noFill/>
          </a:ln>
          <a:extLs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spAutoFit/>
          </a:bodyPr>
          <a:lstStyle>
            <a:lvl1pPr>
              <a:tabLst>
                <a:tab pos="2057400" algn="l"/>
              </a:tabLst>
              <a:defRPr sz="2400">
                <a:solidFill>
                  <a:schemeClr val="tx1"/>
                </a:solidFill>
                <a:latin typeface="Comic Sans MS" panose="030F0702030302020204" pitchFamily="66" charset="0"/>
              </a:defRPr>
            </a:lvl1pPr>
            <a:lvl2pPr marL="742950" indent="-285750">
              <a:tabLst>
                <a:tab pos="2057400" algn="l"/>
              </a:tabLst>
              <a:defRPr sz="2400">
                <a:solidFill>
                  <a:schemeClr val="tx1"/>
                </a:solidFill>
                <a:latin typeface="Comic Sans MS" panose="030F0702030302020204" pitchFamily="66" charset="0"/>
              </a:defRPr>
            </a:lvl2pPr>
            <a:lvl3pPr marL="1143000" indent="-228600">
              <a:tabLst>
                <a:tab pos="2057400" algn="l"/>
              </a:tabLst>
              <a:defRPr sz="2400">
                <a:solidFill>
                  <a:schemeClr val="tx1"/>
                </a:solidFill>
                <a:latin typeface="Comic Sans MS" panose="030F0702030302020204" pitchFamily="66" charset="0"/>
              </a:defRPr>
            </a:lvl3pPr>
            <a:lvl4pPr marL="1600200" indent="-228600">
              <a:tabLst>
                <a:tab pos="2057400" algn="l"/>
              </a:tabLst>
              <a:defRPr sz="2400">
                <a:solidFill>
                  <a:schemeClr val="tx1"/>
                </a:solidFill>
                <a:latin typeface="Comic Sans MS" panose="030F0702030302020204" pitchFamily="66" charset="0"/>
              </a:defRPr>
            </a:lvl4pPr>
            <a:lvl5pPr marL="2057400" indent="-228600">
              <a:tabLst>
                <a:tab pos="2057400" algn="l"/>
              </a:tabLst>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tabLst>
                <a:tab pos="2057400" algn="l"/>
              </a:tabLs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tabLst>
                <a:tab pos="2057400" algn="l"/>
              </a:tabLs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tabLst>
                <a:tab pos="2057400" algn="l"/>
              </a:tabLs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tabLst>
                <a:tab pos="2057400" algn="l"/>
              </a:tabLst>
              <a:defRPr sz="2400">
                <a:solidFill>
                  <a:schemeClr val="tx1"/>
                </a:solidFill>
                <a:latin typeface="Comic Sans MS" panose="030F0702030302020204" pitchFamily="66" charset="0"/>
              </a:defRPr>
            </a:lvl9pPr>
          </a:lstStyle>
          <a:p>
            <a:pPr algn="l">
              <a:lnSpc>
                <a:spcPct val="120000"/>
              </a:lnSpc>
            </a:pPr>
            <a:r>
              <a:rPr lang="en-US" sz="1900" dirty="0">
                <a:latin typeface="+mn-lt"/>
              </a:rPr>
              <a:t>In </a:t>
            </a:r>
            <a:r>
              <a:rPr lang="en-US" sz="1900" dirty="0" err="1">
                <a:latin typeface="+mn-lt"/>
              </a:rPr>
              <a:t>Strassel</a:t>
            </a:r>
            <a:r>
              <a:rPr lang="en-US" sz="1900" dirty="0">
                <a:latin typeface="+mn-lt"/>
              </a:rPr>
              <a:t> Company’s flexible budget graph, the fixed cost line and the total budgeted cost line intersect the vertical axis at $36,000. The total budgeted cost line is $186,000 at an activity level of 50,000 direct labor hours. Compute total budgeted costs at 30,000 direct labor hours.</a:t>
            </a:r>
          </a:p>
        </p:txBody>
      </p:sp>
      <p:sp>
        <p:nvSpPr>
          <p:cNvPr id="30725" name="Line 5"/>
          <p:cNvSpPr>
            <a:spLocks noChangeShapeType="1"/>
          </p:cNvSpPr>
          <p:nvPr/>
        </p:nvSpPr>
        <p:spPr bwMode="auto">
          <a:xfrm>
            <a:off x="6400800" y="3886200"/>
            <a:ext cx="1295400" cy="0"/>
          </a:xfrm>
          <a:prstGeom prst="line">
            <a:avLst/>
          </a:prstGeom>
          <a:noFill/>
          <a:ln w="19050" cap="sq">
            <a:solidFill>
              <a:schemeClr val="tx1"/>
            </a:solidFill>
            <a:round/>
            <a:headEnd type="none" w="sm" len="sm"/>
            <a:tailEnd type="none" w="sm" len="sm"/>
          </a:ln>
          <a:extLst>
            <a:ext uri="{909E8E84-426E-40DD-AFC4-6F175D3DCCD1}">
              <a14:hiddenFill xmlns="" xmlns:a14="http://schemas.microsoft.com/office/drawing/2010/main">
                <a:noFill/>
              </a14:hiddenFill>
            </a:ext>
          </a:extLst>
        </p:spPr>
        <p:txBody>
          <a:bodyPr/>
          <a:lstStyle/>
          <a:p>
            <a:endParaRPr lang="en-US"/>
          </a:p>
        </p:txBody>
      </p:sp>
      <p:sp>
        <p:nvSpPr>
          <p:cNvPr id="30726" name="Line 6"/>
          <p:cNvSpPr>
            <a:spLocks noChangeShapeType="1"/>
          </p:cNvSpPr>
          <p:nvPr/>
        </p:nvSpPr>
        <p:spPr bwMode="auto">
          <a:xfrm>
            <a:off x="6400800" y="4648200"/>
            <a:ext cx="1295400" cy="0"/>
          </a:xfrm>
          <a:prstGeom prst="line">
            <a:avLst/>
          </a:prstGeom>
          <a:noFill/>
          <a:ln w="19050" cap="sq">
            <a:solidFill>
              <a:schemeClr val="tx1"/>
            </a:solidFill>
            <a:round/>
            <a:headEnd type="none" w="sm" len="sm"/>
            <a:tailEnd type="none" w="sm" len="sm"/>
          </a:ln>
          <a:extLst>
            <a:ext uri="{909E8E84-426E-40DD-AFC4-6F175D3DCCD1}">
              <a14:hiddenFill xmlns="" xmlns:a14="http://schemas.microsoft.com/office/drawing/2010/main">
                <a:noFill/>
              </a14:hiddenFill>
            </a:ext>
          </a:extLst>
        </p:spPr>
        <p:txBody>
          <a:bodyPr/>
          <a:lstStyle/>
          <a:p>
            <a:endParaRPr lang="en-US"/>
          </a:p>
        </p:txBody>
      </p:sp>
      <p:sp>
        <p:nvSpPr>
          <p:cNvPr id="30727" name="Line 7"/>
          <p:cNvSpPr>
            <a:spLocks noChangeShapeType="1"/>
          </p:cNvSpPr>
          <p:nvPr/>
        </p:nvSpPr>
        <p:spPr bwMode="auto">
          <a:xfrm>
            <a:off x="6400800" y="5334000"/>
            <a:ext cx="1295400" cy="0"/>
          </a:xfrm>
          <a:prstGeom prst="line">
            <a:avLst/>
          </a:prstGeom>
          <a:noFill/>
          <a:ln w="19050" cap="sq">
            <a:solidFill>
              <a:schemeClr val="tx1"/>
            </a:solidFill>
            <a:round/>
            <a:headEnd type="none" w="sm" len="sm"/>
            <a:tailEnd type="none" w="sm" len="sm"/>
          </a:ln>
          <a:extLst>
            <a:ext uri="{909E8E84-426E-40DD-AFC4-6F175D3DCCD1}">
              <a14:hiddenFill xmlns="" xmlns:a14="http://schemas.microsoft.com/office/drawing/2010/main">
                <a:noFill/>
              </a14:hiddenFill>
            </a:ext>
          </a:extLst>
        </p:spPr>
        <p:txBody>
          <a:bodyPr/>
          <a:lstStyle/>
          <a:p>
            <a:endParaRPr lang="en-US"/>
          </a:p>
        </p:txBody>
      </p:sp>
      <p:sp>
        <p:nvSpPr>
          <p:cNvPr id="30728" name="Line 8"/>
          <p:cNvSpPr>
            <a:spLocks noChangeShapeType="1"/>
          </p:cNvSpPr>
          <p:nvPr/>
        </p:nvSpPr>
        <p:spPr bwMode="auto">
          <a:xfrm>
            <a:off x="6400800" y="6019800"/>
            <a:ext cx="1295400" cy="0"/>
          </a:xfrm>
          <a:prstGeom prst="line">
            <a:avLst/>
          </a:prstGeom>
          <a:noFill/>
          <a:ln w="19050" cap="sq">
            <a:solidFill>
              <a:schemeClr val="tx1"/>
            </a:solidFill>
            <a:round/>
            <a:headEnd type="none" w="sm" len="sm"/>
            <a:tailEnd type="none" w="sm" len="sm"/>
          </a:ln>
          <a:extLst>
            <a:ext uri="{909E8E84-426E-40DD-AFC4-6F175D3DCCD1}">
              <a14:hiddenFill xmlns="" xmlns:a14="http://schemas.microsoft.com/office/drawing/2010/main">
                <a:noFill/>
              </a14:hiddenFill>
            </a:ext>
          </a:extLst>
        </p:spPr>
        <p:txBody>
          <a:bodyPr/>
          <a:lstStyle/>
          <a:p>
            <a:endParaRPr lang="en-US"/>
          </a:p>
        </p:txBody>
      </p:sp>
      <p:sp>
        <p:nvSpPr>
          <p:cNvPr id="30729" name="Line 9"/>
          <p:cNvSpPr>
            <a:spLocks noChangeShapeType="1"/>
          </p:cNvSpPr>
          <p:nvPr/>
        </p:nvSpPr>
        <p:spPr bwMode="auto">
          <a:xfrm>
            <a:off x="6400800" y="6343650"/>
            <a:ext cx="1295400" cy="0"/>
          </a:xfrm>
          <a:prstGeom prst="line">
            <a:avLst/>
          </a:prstGeom>
          <a:noFill/>
          <a:ln w="19050" cap="sq">
            <a:solidFill>
              <a:schemeClr val="tx1"/>
            </a:solidFill>
            <a:round/>
            <a:headEnd type="none" w="sm" len="sm"/>
            <a:tailEnd type="none" w="sm" len="sm"/>
          </a:ln>
          <a:extLst>
            <a:ext uri="{909E8E84-426E-40DD-AFC4-6F175D3DCCD1}">
              <a14:hiddenFill xmlns="" xmlns:a14="http://schemas.microsoft.com/office/drawing/2010/main">
                <a:noFill/>
              </a14:hiddenFill>
            </a:ext>
          </a:extLst>
        </p:spPr>
        <p:txBody>
          <a:bodyPr/>
          <a:lstStyle/>
          <a:p>
            <a:endParaRPr lang="en-US"/>
          </a:p>
        </p:txBody>
      </p:sp>
      <p:sp>
        <p:nvSpPr>
          <p:cNvPr id="30730" name="Line 10"/>
          <p:cNvSpPr>
            <a:spLocks noChangeShapeType="1"/>
          </p:cNvSpPr>
          <p:nvPr/>
        </p:nvSpPr>
        <p:spPr bwMode="auto">
          <a:xfrm>
            <a:off x="6400800" y="6416675"/>
            <a:ext cx="1295400" cy="0"/>
          </a:xfrm>
          <a:prstGeom prst="line">
            <a:avLst/>
          </a:prstGeom>
          <a:noFill/>
          <a:ln w="19050" cap="sq">
            <a:solidFill>
              <a:schemeClr val="tx1"/>
            </a:solidFill>
            <a:round/>
            <a:headEnd type="none" w="sm" len="sm"/>
            <a:tailEnd type="none" w="sm" len="sm"/>
          </a:ln>
          <a:extLst>
            <a:ext uri="{909E8E84-426E-40DD-AFC4-6F175D3DCCD1}">
              <a14:hiddenFill xmlns="" xmlns:a14="http://schemas.microsoft.com/office/drawing/2010/main">
                <a:noFill/>
              </a14:hiddenFill>
            </a:ext>
          </a:extLst>
        </p:spPr>
        <p:txBody>
          <a:bodyPr/>
          <a:lstStyle/>
          <a:p>
            <a:endParaRPr lang="en-US"/>
          </a:p>
        </p:txBody>
      </p:sp>
      <p:sp>
        <p:nvSpPr>
          <p:cNvPr id="1244171" name="Rectangle 11"/>
          <p:cNvSpPr>
            <a:spLocks noChangeArrowheads="1"/>
          </p:cNvSpPr>
          <p:nvPr/>
        </p:nvSpPr>
        <p:spPr bwMode="auto">
          <a:xfrm>
            <a:off x="6248400" y="3276600"/>
            <a:ext cx="15240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244172" name="Rectangle 12"/>
          <p:cNvSpPr>
            <a:spLocks noChangeArrowheads="1"/>
          </p:cNvSpPr>
          <p:nvPr/>
        </p:nvSpPr>
        <p:spPr bwMode="auto">
          <a:xfrm>
            <a:off x="6248400" y="3581400"/>
            <a:ext cx="15240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244173" name="Rectangle 13"/>
          <p:cNvSpPr>
            <a:spLocks noChangeArrowheads="1"/>
          </p:cNvSpPr>
          <p:nvPr/>
        </p:nvSpPr>
        <p:spPr bwMode="auto">
          <a:xfrm>
            <a:off x="6248400" y="3962400"/>
            <a:ext cx="15240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244174" name="Rectangle 14"/>
          <p:cNvSpPr>
            <a:spLocks noChangeArrowheads="1"/>
          </p:cNvSpPr>
          <p:nvPr/>
        </p:nvSpPr>
        <p:spPr bwMode="auto">
          <a:xfrm>
            <a:off x="6248400" y="4343400"/>
            <a:ext cx="15240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244175" name="Rectangle 15"/>
          <p:cNvSpPr>
            <a:spLocks noChangeArrowheads="1"/>
          </p:cNvSpPr>
          <p:nvPr/>
        </p:nvSpPr>
        <p:spPr bwMode="auto">
          <a:xfrm>
            <a:off x="6248400" y="4648200"/>
            <a:ext cx="15240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244176" name="Rectangle 16"/>
          <p:cNvSpPr>
            <a:spLocks noChangeArrowheads="1"/>
          </p:cNvSpPr>
          <p:nvPr/>
        </p:nvSpPr>
        <p:spPr bwMode="auto">
          <a:xfrm>
            <a:off x="6248400" y="5029200"/>
            <a:ext cx="15240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244177" name="Rectangle 17"/>
          <p:cNvSpPr>
            <a:spLocks noChangeArrowheads="1"/>
          </p:cNvSpPr>
          <p:nvPr/>
        </p:nvSpPr>
        <p:spPr bwMode="auto">
          <a:xfrm>
            <a:off x="6248400" y="5334000"/>
            <a:ext cx="15240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244178" name="Rectangle 18"/>
          <p:cNvSpPr>
            <a:spLocks noChangeArrowheads="1"/>
          </p:cNvSpPr>
          <p:nvPr/>
        </p:nvSpPr>
        <p:spPr bwMode="auto">
          <a:xfrm>
            <a:off x="6248400" y="5715000"/>
            <a:ext cx="15240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sp>
        <p:nvSpPr>
          <p:cNvPr id="1244179" name="Rectangle 19"/>
          <p:cNvSpPr>
            <a:spLocks noChangeArrowheads="1"/>
          </p:cNvSpPr>
          <p:nvPr/>
        </p:nvSpPr>
        <p:spPr bwMode="auto">
          <a:xfrm>
            <a:off x="6248400" y="6062663"/>
            <a:ext cx="15240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p>
        </p:txBody>
      </p:sp>
      <p:pic>
        <p:nvPicPr>
          <p:cNvPr id="30740" name="Picture 20"/>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457200" y="457200"/>
            <a:ext cx="8305800" cy="68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Tree>
    <p:extLst>
      <p:ext uri="{BB962C8B-B14F-4D97-AF65-F5344CB8AC3E}">
        <p14:creationId xmlns="" xmlns:p14="http://schemas.microsoft.com/office/powerpoint/2010/main" val="34604130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1244171"/>
                                        </p:tgtEl>
                                      </p:cBhvr>
                                    </p:animEffect>
                                    <p:set>
                                      <p:cBhvr>
                                        <p:cTn id="7" dur="1" fill="hold">
                                          <p:stCondLst>
                                            <p:cond delay="499"/>
                                          </p:stCondLst>
                                        </p:cTn>
                                        <p:tgtEl>
                                          <p:spTgt spid="1244171"/>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1244172"/>
                                        </p:tgtEl>
                                      </p:cBhvr>
                                    </p:animEffect>
                                    <p:set>
                                      <p:cBhvr>
                                        <p:cTn id="12" dur="1" fill="hold">
                                          <p:stCondLst>
                                            <p:cond delay="499"/>
                                          </p:stCondLst>
                                        </p:cTn>
                                        <p:tgtEl>
                                          <p:spTgt spid="1244172"/>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1244173"/>
                                        </p:tgtEl>
                                      </p:cBhvr>
                                    </p:animEffect>
                                    <p:set>
                                      <p:cBhvr>
                                        <p:cTn id="17" dur="1" fill="hold">
                                          <p:stCondLst>
                                            <p:cond delay="499"/>
                                          </p:stCondLst>
                                        </p:cTn>
                                        <p:tgtEl>
                                          <p:spTgt spid="1244173"/>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1244174"/>
                                        </p:tgtEl>
                                      </p:cBhvr>
                                    </p:animEffect>
                                    <p:set>
                                      <p:cBhvr>
                                        <p:cTn id="22" dur="1" fill="hold">
                                          <p:stCondLst>
                                            <p:cond delay="499"/>
                                          </p:stCondLst>
                                        </p:cTn>
                                        <p:tgtEl>
                                          <p:spTgt spid="1244174"/>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xit" presetSubtype="8" fill="hold" grpId="0" nodeType="clickEffect">
                                  <p:stCondLst>
                                    <p:cond delay="0"/>
                                  </p:stCondLst>
                                  <p:childTnLst>
                                    <p:animEffect transition="out" filter="wipe(left)">
                                      <p:cBhvr>
                                        <p:cTn id="26" dur="500"/>
                                        <p:tgtEl>
                                          <p:spTgt spid="1244175"/>
                                        </p:tgtEl>
                                      </p:cBhvr>
                                    </p:animEffect>
                                    <p:set>
                                      <p:cBhvr>
                                        <p:cTn id="27" dur="1" fill="hold">
                                          <p:stCondLst>
                                            <p:cond delay="499"/>
                                          </p:stCondLst>
                                        </p:cTn>
                                        <p:tgtEl>
                                          <p:spTgt spid="1244175"/>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xit" presetSubtype="8" fill="hold" grpId="0" nodeType="clickEffect">
                                  <p:stCondLst>
                                    <p:cond delay="0"/>
                                  </p:stCondLst>
                                  <p:childTnLst>
                                    <p:animEffect transition="out" filter="wipe(left)">
                                      <p:cBhvr>
                                        <p:cTn id="31" dur="500"/>
                                        <p:tgtEl>
                                          <p:spTgt spid="1244176"/>
                                        </p:tgtEl>
                                      </p:cBhvr>
                                    </p:animEffect>
                                    <p:set>
                                      <p:cBhvr>
                                        <p:cTn id="32" dur="1" fill="hold">
                                          <p:stCondLst>
                                            <p:cond delay="499"/>
                                          </p:stCondLst>
                                        </p:cTn>
                                        <p:tgtEl>
                                          <p:spTgt spid="1244176"/>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xit" presetSubtype="8" fill="hold" grpId="0" nodeType="clickEffect">
                                  <p:stCondLst>
                                    <p:cond delay="0"/>
                                  </p:stCondLst>
                                  <p:childTnLst>
                                    <p:animEffect transition="out" filter="wipe(left)">
                                      <p:cBhvr>
                                        <p:cTn id="36" dur="500"/>
                                        <p:tgtEl>
                                          <p:spTgt spid="1244177"/>
                                        </p:tgtEl>
                                      </p:cBhvr>
                                    </p:animEffect>
                                    <p:set>
                                      <p:cBhvr>
                                        <p:cTn id="37" dur="1" fill="hold">
                                          <p:stCondLst>
                                            <p:cond delay="499"/>
                                          </p:stCondLst>
                                        </p:cTn>
                                        <p:tgtEl>
                                          <p:spTgt spid="1244177"/>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xit" presetSubtype="8" fill="hold" grpId="0" nodeType="clickEffect">
                                  <p:stCondLst>
                                    <p:cond delay="0"/>
                                  </p:stCondLst>
                                  <p:childTnLst>
                                    <p:animEffect transition="out" filter="wipe(left)">
                                      <p:cBhvr>
                                        <p:cTn id="41" dur="500"/>
                                        <p:tgtEl>
                                          <p:spTgt spid="1244178"/>
                                        </p:tgtEl>
                                      </p:cBhvr>
                                    </p:animEffect>
                                    <p:set>
                                      <p:cBhvr>
                                        <p:cTn id="42" dur="1" fill="hold">
                                          <p:stCondLst>
                                            <p:cond delay="499"/>
                                          </p:stCondLst>
                                        </p:cTn>
                                        <p:tgtEl>
                                          <p:spTgt spid="1244178"/>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xit" presetSubtype="8" fill="hold" grpId="0" nodeType="clickEffect">
                                  <p:stCondLst>
                                    <p:cond delay="0"/>
                                  </p:stCondLst>
                                  <p:childTnLst>
                                    <p:animEffect transition="out" filter="wipe(left)">
                                      <p:cBhvr>
                                        <p:cTn id="46" dur="500"/>
                                        <p:tgtEl>
                                          <p:spTgt spid="1244179"/>
                                        </p:tgtEl>
                                      </p:cBhvr>
                                    </p:animEffect>
                                    <p:set>
                                      <p:cBhvr>
                                        <p:cTn id="47" dur="1" fill="hold">
                                          <p:stCondLst>
                                            <p:cond delay="499"/>
                                          </p:stCondLst>
                                        </p:cTn>
                                        <p:tgtEl>
                                          <p:spTgt spid="124417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4171" grpId="0" animBg="1"/>
      <p:bldP spid="1244172" grpId="0" animBg="1"/>
      <p:bldP spid="1244173" grpId="0" animBg="1"/>
      <p:bldP spid="1244174" grpId="0" animBg="1"/>
      <p:bldP spid="1244175" grpId="0" animBg="1"/>
      <p:bldP spid="1244176" grpId="0" animBg="1"/>
      <p:bldP spid="1244177" grpId="0" animBg="1"/>
      <p:bldP spid="1244178" grpId="0" animBg="1"/>
      <p:bldP spid="1244179" grpId="0" animBg="1"/>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42115" name="Rectangle 3"/>
          <p:cNvSpPr>
            <a:spLocks noChangeArrowheads="1"/>
          </p:cNvSpPr>
          <p:nvPr/>
        </p:nvSpPr>
        <p:spPr bwMode="auto">
          <a:xfrm>
            <a:off x="1066801" y="3200400"/>
            <a:ext cx="6629399" cy="642938"/>
          </a:xfrm>
          <a:prstGeom prst="rect">
            <a:avLst/>
          </a:prstGeom>
          <a:noFill/>
          <a:ln w="12700">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2500" lnSpcReduction="10000"/>
          </a:bodyPr>
          <a:lstStyle/>
          <a:p>
            <a:pPr algn="ctr" eaLnBrk="0" hangingPunct="0">
              <a:buClr>
                <a:srgbClr val="0BD0D9"/>
              </a:buClr>
              <a:buSzPct val="95000"/>
              <a:buFont typeface="Wingdings 2" panose="05020102010507070707" pitchFamily="18" charset="2"/>
              <a:buNone/>
            </a:pPr>
            <a:r>
              <a:rPr lang="en-US" sz="4000" b="1" i="1" dirty="0" smtClean="0">
                <a:solidFill>
                  <a:schemeClr val="tx2"/>
                </a:solidFill>
                <a:latin typeface="+mj-lt"/>
                <a:ea typeface="+mj-ea"/>
                <a:cs typeface="+mj-cs"/>
              </a:rPr>
              <a:t>End of Lecture 9</a:t>
            </a:r>
            <a:endParaRPr lang="en-US" sz="4000" b="1" i="1" dirty="0">
              <a:solidFill>
                <a:schemeClr val="tx2"/>
              </a:solidFill>
              <a:latin typeface="+mj-lt"/>
              <a:ea typeface="+mj-ea"/>
              <a:cs typeface="+mj-cs"/>
            </a:endParaRPr>
          </a:p>
        </p:txBody>
      </p:sp>
      <p:sp>
        <p:nvSpPr>
          <p:cNvPr id="2" name="Slide Number Placeholder 1"/>
          <p:cNvSpPr>
            <a:spLocks noGrp="1"/>
          </p:cNvSpPr>
          <p:nvPr>
            <p:ph type="sldNum" sz="quarter" idx="11"/>
          </p:nvPr>
        </p:nvSpPr>
        <p:spPr/>
        <p:txBody>
          <a:bodyPr/>
          <a:lstStyle/>
          <a:p>
            <a:fld id="{1558D325-23CF-4D68-AB48-F92DF71843D7}" type="slidenum">
              <a:rPr lang="en-US" smtClean="0"/>
              <a:pPr/>
              <a:t>49</a:t>
            </a:fld>
            <a:endParaRPr lang="en-US"/>
          </a:p>
        </p:txBody>
      </p:sp>
    </p:spTree>
    <p:extLst>
      <p:ext uri="{BB962C8B-B14F-4D97-AF65-F5344CB8AC3E}">
        <p14:creationId xmlns="" xmlns:p14="http://schemas.microsoft.com/office/powerpoint/2010/main" val="3756183606"/>
      </p:ext>
    </p:extLst>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440</TotalTime>
  <Words>1680</Words>
  <Application>Microsoft Office PowerPoint</Application>
  <PresentationFormat>On-screen Show (4:3)</PresentationFormat>
  <Paragraphs>239</Paragraphs>
  <Slides>49</Slides>
  <Notes>49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49</vt:i4>
      </vt:variant>
    </vt:vector>
  </HeadingPairs>
  <TitlesOfParts>
    <vt:vector size="57" baseType="lpstr">
      <vt:lpstr>Arial</vt:lpstr>
      <vt:lpstr>Calibri</vt:lpstr>
      <vt:lpstr>Wingdings 2</vt:lpstr>
      <vt:lpstr>Constantia</vt:lpstr>
      <vt:lpstr>Wingdings</vt:lpstr>
      <vt:lpstr>Comic Sans MS</vt:lpstr>
      <vt:lpstr>Flow</vt:lpstr>
      <vt:lpstr>1_Flow</vt:lpstr>
      <vt:lpstr>Chapter 6</vt:lpstr>
      <vt:lpstr>Slide 2</vt:lpstr>
      <vt:lpstr>Budget defined</vt:lpstr>
      <vt:lpstr>The Ongoing Budget Process:</vt:lpstr>
      <vt:lpstr>The Ongoing Budget Process:</vt:lpstr>
      <vt:lpstr>Strategy, Planning and Budgets, Illustrated</vt:lpstr>
      <vt:lpstr>Advantages of Budgets</vt:lpstr>
      <vt:lpstr>Components of Master Budgets</vt:lpstr>
      <vt:lpstr>Basic Operating Budget Steps</vt:lpstr>
      <vt:lpstr>Basic Operating Budget Steps</vt:lpstr>
      <vt:lpstr>Basic Financial Budget Steps</vt:lpstr>
      <vt:lpstr>Sample Master Budget, Illustrated</vt:lpstr>
      <vt:lpstr>Other Budgeting Issues</vt:lpstr>
      <vt:lpstr>Kaizen Budgeting, Illustrated</vt:lpstr>
      <vt:lpstr>Budgeting and the Organization: Responsibility Accounting</vt:lpstr>
      <vt:lpstr>Types of Responsibility Centers</vt:lpstr>
      <vt:lpstr>Budgets and Feedback</vt:lpstr>
      <vt:lpstr>Controllability</vt:lpstr>
      <vt:lpstr>Budgeting and Human Behavior</vt:lpstr>
      <vt:lpstr>Budgetary Slack</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vector>
  </TitlesOfParts>
  <Company>Wichita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6</dc:title>
  <dc:creator>Michael Flores</dc:creator>
  <cp:lastModifiedBy>NTS</cp:lastModifiedBy>
  <cp:revision>36</cp:revision>
  <dcterms:created xsi:type="dcterms:W3CDTF">2004-11-28T03:39:47Z</dcterms:created>
  <dcterms:modified xsi:type="dcterms:W3CDTF">2013-11-13T12:46:25Z</dcterms:modified>
</cp:coreProperties>
</file>