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xls" ContentType="application/vnd.ms-exce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728" r:id="rId2"/>
  </p:sldMasterIdLst>
  <p:notesMasterIdLst>
    <p:notesMasterId r:id="rId52"/>
  </p:notesMasterIdLst>
  <p:sldIdLst>
    <p:sldId id="333" r:id="rId3"/>
    <p:sldId id="283"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4" r:id="rId27"/>
    <p:sldId id="335" r:id="rId28"/>
    <p:sldId id="336" r:id="rId29"/>
    <p:sldId id="337" r:id="rId30"/>
    <p:sldId id="338" r:id="rId31"/>
    <p:sldId id="339" r:id="rId32"/>
    <p:sldId id="340" r:id="rId33"/>
    <p:sldId id="343" r:id="rId34"/>
    <p:sldId id="344" r:id="rId35"/>
    <p:sldId id="345" r:id="rId36"/>
    <p:sldId id="346" r:id="rId37"/>
    <p:sldId id="347" r:id="rId38"/>
    <p:sldId id="348" r:id="rId39"/>
    <p:sldId id="349" r:id="rId40"/>
    <p:sldId id="352" r:id="rId41"/>
    <p:sldId id="353" r:id="rId42"/>
    <p:sldId id="354" r:id="rId43"/>
    <p:sldId id="355" r:id="rId44"/>
    <p:sldId id="356" r:id="rId45"/>
    <p:sldId id="357" r:id="rId46"/>
    <p:sldId id="358" r:id="rId47"/>
    <p:sldId id="359" r:id="rId48"/>
    <p:sldId id="360" r:id="rId49"/>
    <p:sldId id="361" r:id="rId50"/>
    <p:sldId id="332" r:id="rId5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08" autoAdjust="0"/>
    <p:restoredTop sz="94973" autoAdjust="0"/>
  </p:normalViewPr>
  <p:slideViewPr>
    <p:cSldViewPr>
      <p:cViewPr varScale="1">
        <p:scale>
          <a:sx n="39" d="100"/>
          <a:sy n="39" d="100"/>
        </p:scale>
        <p:origin x="-821"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020E171C-A724-4BA4-90F3-DE903C622836}" type="datetimeFigureOut">
              <a:rPr lang="en-US"/>
              <a:pPr>
                <a:defRPr/>
              </a:pPr>
              <a:t>11/7/2013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AA48EE9-9DF7-44B9-AD9E-3F5E00ABEAFB}" type="slidenum">
              <a:rPr lang="en-US"/>
              <a:pPr>
                <a:defRPr/>
              </a:pPr>
              <a:t>‹#›</a:t>
            </a:fld>
            <a:endParaRPr lang="en-US"/>
          </a:p>
        </p:txBody>
      </p:sp>
    </p:spTree>
    <p:extLst>
      <p:ext uri="{BB962C8B-B14F-4D97-AF65-F5344CB8AC3E}">
        <p14:creationId xmlns:p14="http://schemas.microsoft.com/office/powerpoint/2010/main" xmlns="" val="7584467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87B277-3779-48AC-A076-8331054CBB9B}"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1356835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bwMode="auto">
          <a:xfrm>
            <a:off x="1184275" y="684213"/>
            <a:ext cx="4491038" cy="337026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Rectangle 3"/>
          <p:cNvSpPr>
            <a:spLocks noGrp="1" noChangeArrowheads="1"/>
          </p:cNvSpPr>
          <p:nvPr>
            <p:ph type="body" idx="1"/>
          </p:nvPr>
        </p:nvSpPr>
        <p:spPr bwMode="auto">
          <a:xfrm>
            <a:off x="381000" y="4287838"/>
            <a:ext cx="6172200" cy="40608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97980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43794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18659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38247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83986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67442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16397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xfrm>
            <a:off x="1184275" y="684213"/>
            <a:ext cx="4491038" cy="337026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0291" name="Rectangle 3"/>
          <p:cNvSpPr>
            <a:spLocks noGrp="1" noChangeArrowheads="1"/>
          </p:cNvSpPr>
          <p:nvPr>
            <p:ph type="body" idx="1"/>
          </p:nvPr>
        </p:nvSpPr>
        <p:spPr bwMode="auto">
          <a:xfrm>
            <a:off x="381000" y="4287838"/>
            <a:ext cx="6172200" cy="40608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25073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233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77181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56499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643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232835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bwMode="auto">
          <a:xfrm>
            <a:off x="1184275" y="684213"/>
            <a:ext cx="4491038" cy="337026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8483" name="Rectangle 3"/>
          <p:cNvSpPr>
            <a:spLocks noGrp="1" noChangeArrowheads="1"/>
          </p:cNvSpPr>
          <p:nvPr>
            <p:ph type="body" idx="1"/>
          </p:nvPr>
        </p:nvSpPr>
        <p:spPr bwMode="auto">
          <a:xfrm>
            <a:off x="381000" y="4287838"/>
            <a:ext cx="6172200" cy="40608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74286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xfrm>
            <a:off x="1184275" y="684213"/>
            <a:ext cx="4491038" cy="337026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0531" name="Rectangle 3"/>
          <p:cNvSpPr>
            <a:spLocks noGrp="1" noChangeArrowheads="1"/>
          </p:cNvSpPr>
          <p:nvPr>
            <p:ph type="body" idx="1"/>
          </p:nvPr>
        </p:nvSpPr>
        <p:spPr bwMode="auto">
          <a:xfrm>
            <a:off x="381000" y="4287838"/>
            <a:ext cx="6172200" cy="40608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84196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25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49700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462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74994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667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32787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523152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077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52076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281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518831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486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732794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691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0245137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896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585396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10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79821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7C2D22AF-6B9B-4B1B-BE68-EDCB6D24F673}" type="slidenum">
              <a:rPr lang="en-US"/>
              <a:pPr/>
              <a:t>25</a:t>
            </a:fld>
            <a:endParaRPr lang="en-US"/>
          </a:p>
        </p:txBody>
      </p:sp>
      <p:sp>
        <p:nvSpPr>
          <p:cNvPr id="7" name="Rectangle 7"/>
          <p:cNvSpPr>
            <a:spLocks noGrp="1" noChangeArrowheads="1"/>
          </p:cNvSpPr>
          <p:nvPr>
            <p:ph type="sldNum" sz="quarter" idx="5"/>
          </p:nvPr>
        </p:nvSpPr>
        <p:spPr>
          <a:ln/>
        </p:spPr>
        <p:txBody>
          <a:bodyPr/>
          <a:lstStyle/>
          <a:p>
            <a:fld id="{3876BF80-CC34-4BEB-91D2-97461E3E35D3}" type="slidenum">
              <a:rPr lang="en-US"/>
              <a:pPr/>
              <a:t>25</a:t>
            </a:fld>
            <a:endParaRPr lang="en-US"/>
          </a:p>
        </p:txBody>
      </p:sp>
      <p:sp>
        <p:nvSpPr>
          <p:cNvPr id="646148" name="Rectangle 4"/>
          <p:cNvSpPr>
            <a:spLocks noGrp="1" noRot="1" noChangeAspect="1" noChangeArrowheads="1" noTextEdit="1"/>
          </p:cNvSpPr>
          <p:nvPr>
            <p:ph type="sldImg"/>
          </p:nvPr>
        </p:nvSpPr>
        <p:spPr>
          <a:ln/>
        </p:spPr>
      </p:sp>
      <p:sp>
        <p:nvSpPr>
          <p:cNvPr id="646149" name="Rectangle 5"/>
          <p:cNvSpPr>
            <a:spLocks noGrp="1" noChangeArrowheads="1"/>
          </p:cNvSpPr>
          <p:nvPr>
            <p:ph type="body" idx="1"/>
          </p:nvPr>
        </p:nvSpPr>
        <p:spPr>
          <a:ln/>
        </p:spPr>
        <p:txBody>
          <a:bodyPr/>
          <a:lstStyle/>
          <a:p>
            <a:r>
              <a:rPr lang="en-US"/>
              <a:t>The changes in product margins caused by switching from the traditional cost system to the activity-based costing system are as shown. Notice:</a:t>
            </a:r>
          </a:p>
          <a:p>
            <a:pPr>
              <a:buFontTx/>
              <a:buChar char="•"/>
            </a:pPr>
            <a:r>
              <a:rPr lang="en-US"/>
              <a:t>  The traditional cost system overcosts the standard stanchions, and consequently,</a:t>
            </a:r>
            <a:br>
              <a:rPr lang="en-US"/>
            </a:br>
            <a:r>
              <a:rPr lang="en-US"/>
              <a:t>    reports an artificially low product margin for this product.</a:t>
            </a:r>
          </a:p>
          <a:p>
            <a:pPr>
              <a:buFontTx/>
              <a:buChar char="•"/>
            </a:pPr>
            <a:r>
              <a:rPr lang="en-US"/>
              <a:t>  Conversely, the traditional cost system undercosts the custom compass housings,</a:t>
            </a:r>
            <a:br>
              <a:rPr lang="en-US"/>
            </a:br>
            <a:r>
              <a:rPr lang="en-US"/>
              <a:t>    and consequently, reports an artificially high product margin for this product.</a:t>
            </a:r>
          </a:p>
          <a:p>
            <a:endParaRPr lang="en-US"/>
          </a:p>
        </p:txBody>
      </p:sp>
    </p:spTree>
    <p:extLst>
      <p:ext uri="{BB962C8B-B14F-4D97-AF65-F5344CB8AC3E}">
        <p14:creationId xmlns:p14="http://schemas.microsoft.com/office/powerpoint/2010/main" xmlns="" val="699324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A53EA5BA-2E15-4E75-A98E-F285AE36491E}" type="slidenum">
              <a:rPr lang="en-US"/>
              <a:pPr/>
              <a:t>26</a:t>
            </a:fld>
            <a:endParaRPr lang="en-US"/>
          </a:p>
        </p:txBody>
      </p:sp>
      <p:sp>
        <p:nvSpPr>
          <p:cNvPr id="7" name="Rectangle 7"/>
          <p:cNvSpPr>
            <a:spLocks noGrp="1" noChangeArrowheads="1"/>
          </p:cNvSpPr>
          <p:nvPr>
            <p:ph type="sldNum" sz="quarter" idx="5"/>
          </p:nvPr>
        </p:nvSpPr>
        <p:spPr>
          <a:ln/>
        </p:spPr>
        <p:txBody>
          <a:bodyPr/>
          <a:lstStyle/>
          <a:p>
            <a:fld id="{604F5BB1-6CE7-400B-9B9D-AB6FBF09814F}" type="slidenum">
              <a:rPr lang="en-US"/>
              <a:pPr/>
              <a:t>26</a:t>
            </a:fld>
            <a:endParaRPr lang="en-US"/>
          </a:p>
        </p:txBody>
      </p:sp>
      <p:sp>
        <p:nvSpPr>
          <p:cNvPr id="579588" name="Rectangle 4"/>
          <p:cNvSpPr>
            <a:spLocks noGrp="1" noRot="1" noChangeAspect="1" noChangeArrowheads="1" noTextEdit="1"/>
          </p:cNvSpPr>
          <p:nvPr>
            <p:ph type="sldImg"/>
          </p:nvPr>
        </p:nvSpPr>
        <p:spPr>
          <a:ln/>
        </p:spPr>
      </p:sp>
      <p:sp>
        <p:nvSpPr>
          <p:cNvPr id="579589" name="Rectangle 5"/>
          <p:cNvSpPr>
            <a:spLocks noGrp="1" noChangeArrowheads="1"/>
          </p:cNvSpPr>
          <p:nvPr>
            <p:ph type="body" idx="1"/>
          </p:nvPr>
        </p:nvSpPr>
        <p:spPr>
          <a:ln/>
        </p:spPr>
        <p:txBody>
          <a:bodyPr/>
          <a:lstStyle/>
          <a:p>
            <a:r>
              <a:rPr lang="en-US"/>
              <a:t>There are three reasons why the reported product margins for the two costing systems differ from one another.</a:t>
            </a:r>
          </a:p>
          <a:p>
            <a:r>
              <a:rPr lang="en-US"/>
              <a:t> </a:t>
            </a:r>
          </a:p>
          <a:p>
            <a:r>
              <a:rPr lang="en-US">
                <a:sym typeface="Wingdings" panose="05000000000000000000" pitchFamily="2" charset="2"/>
              </a:rPr>
              <a:t> </a:t>
            </a:r>
            <a:r>
              <a:rPr lang="en-US"/>
              <a:t> The traditional cost system allocates all manufacturing overhead to products. The</a:t>
            </a:r>
            <a:br>
              <a:rPr lang="en-US"/>
            </a:br>
            <a:r>
              <a:rPr lang="en-US"/>
              <a:t>     ABC system only assigns manufacturing overhead costs consumed by products to</a:t>
            </a:r>
            <a:br>
              <a:rPr lang="en-US"/>
            </a:br>
            <a:r>
              <a:rPr lang="en-US"/>
              <a:t>     those products. More specifically, the ABC system does not assign the</a:t>
            </a:r>
            <a:br>
              <a:rPr lang="en-US"/>
            </a:br>
            <a:r>
              <a:rPr lang="en-US"/>
              <a:t>     manufacturing overhead costs consumed by the customer relations activity to</a:t>
            </a:r>
            <a:br>
              <a:rPr lang="en-US"/>
            </a:br>
            <a:r>
              <a:rPr lang="en-US"/>
              <a:t>     products because these costs are caused by customers, not specific products. </a:t>
            </a:r>
            <a:r>
              <a:rPr lang="en-US">
                <a:cs typeface="Times New Roman" panose="02020603050405020304" pitchFamily="18" charset="0"/>
              </a:rPr>
              <a:t>The</a:t>
            </a:r>
            <a:br>
              <a:rPr lang="en-US">
                <a:cs typeface="Times New Roman" panose="02020603050405020304" pitchFamily="18" charset="0"/>
              </a:rPr>
            </a:br>
            <a:r>
              <a:rPr lang="en-US">
                <a:cs typeface="Times New Roman" panose="02020603050405020304" pitchFamily="18" charset="0"/>
              </a:rPr>
              <a:t>     ABC system does not assign the manufacturing overhead costs included in the</a:t>
            </a:r>
            <a:br>
              <a:rPr lang="en-US">
                <a:cs typeface="Times New Roman" panose="02020603050405020304" pitchFamily="18" charset="0"/>
              </a:rPr>
            </a:br>
            <a:r>
              <a:rPr lang="en-US">
                <a:cs typeface="Times New Roman" panose="02020603050405020304" pitchFamily="18" charset="0"/>
              </a:rPr>
              <a:t>    “other”</a:t>
            </a:r>
            <a:r>
              <a:rPr lang="en-US" b="1">
                <a:cs typeface="Times New Roman" panose="02020603050405020304" pitchFamily="18" charset="0"/>
              </a:rPr>
              <a:t> </a:t>
            </a:r>
            <a:r>
              <a:rPr lang="en-US">
                <a:cs typeface="Times New Roman" panose="02020603050405020304" pitchFamily="18" charset="0"/>
              </a:rPr>
              <a:t>activity to products because these organization-sustaining and unused</a:t>
            </a:r>
            <a:br>
              <a:rPr lang="en-US">
                <a:cs typeface="Times New Roman" panose="02020603050405020304" pitchFamily="18" charset="0"/>
              </a:rPr>
            </a:br>
            <a:r>
              <a:rPr lang="en-US">
                <a:cs typeface="Times New Roman" panose="02020603050405020304" pitchFamily="18" charset="0"/>
              </a:rPr>
              <a:t>     capacity costs are not caused by products.</a:t>
            </a:r>
          </a:p>
          <a:p>
            <a:endParaRPr lang="en-US"/>
          </a:p>
        </p:txBody>
      </p:sp>
    </p:spTree>
    <p:extLst>
      <p:ext uri="{BB962C8B-B14F-4D97-AF65-F5344CB8AC3E}">
        <p14:creationId xmlns:p14="http://schemas.microsoft.com/office/powerpoint/2010/main" xmlns="" val="3669150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9E2E315F-860B-4F64-B019-CF3145587298}" type="slidenum">
              <a:rPr lang="en-US"/>
              <a:pPr/>
              <a:t>27</a:t>
            </a:fld>
            <a:endParaRPr lang="en-US"/>
          </a:p>
        </p:txBody>
      </p:sp>
      <p:sp>
        <p:nvSpPr>
          <p:cNvPr id="7" name="Rectangle 7"/>
          <p:cNvSpPr>
            <a:spLocks noGrp="1" noChangeArrowheads="1"/>
          </p:cNvSpPr>
          <p:nvPr>
            <p:ph type="sldNum" sz="quarter" idx="5"/>
          </p:nvPr>
        </p:nvSpPr>
        <p:spPr>
          <a:ln/>
        </p:spPr>
        <p:txBody>
          <a:bodyPr/>
          <a:lstStyle/>
          <a:p>
            <a:fld id="{7CCBC042-8525-47A8-A595-38F3C82B4913}" type="slidenum">
              <a:rPr lang="en-US"/>
              <a:pPr/>
              <a:t>27</a:t>
            </a:fld>
            <a:endParaRPr lang="en-US"/>
          </a:p>
        </p:txBody>
      </p:sp>
      <p:sp>
        <p:nvSpPr>
          <p:cNvPr id="648196" name="Rectangle 4"/>
          <p:cNvSpPr>
            <a:spLocks noGrp="1" noRot="1" noChangeAspect="1" noChangeArrowheads="1" noTextEdit="1"/>
          </p:cNvSpPr>
          <p:nvPr>
            <p:ph type="sldImg"/>
          </p:nvPr>
        </p:nvSpPr>
        <p:spPr>
          <a:ln/>
        </p:spPr>
      </p:sp>
      <p:sp>
        <p:nvSpPr>
          <p:cNvPr id="648197" name="Rectangle 5"/>
          <p:cNvSpPr>
            <a:spLocks noGrp="1" noChangeArrowheads="1"/>
          </p:cNvSpPr>
          <p:nvPr>
            <p:ph type="body" idx="1"/>
          </p:nvPr>
        </p:nvSpPr>
        <p:spPr>
          <a:ln/>
        </p:spPr>
        <p:txBody>
          <a:bodyPr/>
          <a:lstStyle/>
          <a:p>
            <a:r>
              <a:rPr lang="en-US"/>
              <a:t>The second reason why the reported product margins for the two costing systems differ from one another is:</a:t>
            </a:r>
          </a:p>
          <a:p>
            <a:r>
              <a:rPr lang="en-US">
                <a:sym typeface="Wingdings" panose="05000000000000000000" pitchFamily="2" charset="2"/>
              </a:rPr>
              <a:t>  </a:t>
            </a:r>
            <a:r>
              <a:rPr lang="en-US"/>
              <a:t>The traditional cost system allocates all manufacturing overhead costs using a</a:t>
            </a:r>
            <a:br>
              <a:rPr lang="en-US"/>
            </a:br>
            <a:r>
              <a:rPr lang="en-US"/>
              <a:t>      volume-related allocation base (machine-hours). The ABC system uses volume-</a:t>
            </a:r>
            <a:br>
              <a:rPr lang="en-US"/>
            </a:br>
            <a:r>
              <a:rPr lang="en-US"/>
              <a:t>      related and non-volume related allocation bases to assign manufacturing overhead</a:t>
            </a:r>
            <a:br>
              <a:rPr lang="en-US"/>
            </a:br>
            <a:r>
              <a:rPr lang="en-US"/>
              <a:t>      to products. More specifically, the traditional cost system allocates 87.5% of all</a:t>
            </a:r>
            <a:br>
              <a:rPr lang="en-US"/>
            </a:br>
            <a:r>
              <a:rPr lang="en-US"/>
              <a:t>      manufacturing overhead to standard stanchions and 12.5% to custom compass</a:t>
            </a:r>
            <a:br>
              <a:rPr lang="en-US"/>
            </a:br>
            <a:r>
              <a:rPr lang="en-US"/>
              <a:t>      housings. The ABC system assigns 60% and 40% of customer orders activity </a:t>
            </a:r>
            <a:br>
              <a:rPr lang="en-US"/>
            </a:br>
            <a:r>
              <a:rPr lang="en-US"/>
              <a:t>      cost (a batch-level cost) to standard stanchions and custom compass housings,</a:t>
            </a:r>
            <a:br>
              <a:rPr lang="en-US"/>
            </a:br>
            <a:r>
              <a:rPr lang="en-US"/>
              <a:t>      respectively. The ABC system assigns 0% and 100% of product design activity</a:t>
            </a:r>
            <a:br>
              <a:rPr lang="en-US"/>
            </a:br>
            <a:r>
              <a:rPr lang="en-US"/>
              <a:t>      cost (a product-level cost) to standard stanchions and custom compass housings,</a:t>
            </a:r>
            <a:br>
              <a:rPr lang="en-US"/>
            </a:br>
            <a:r>
              <a:rPr lang="en-US"/>
              <a:t>      respectively.</a:t>
            </a:r>
          </a:p>
          <a:p>
            <a:endParaRPr lang="en-US"/>
          </a:p>
          <a:p>
            <a:r>
              <a:rPr lang="en-US"/>
              <a:t> </a:t>
            </a:r>
          </a:p>
        </p:txBody>
      </p:sp>
    </p:spTree>
    <p:extLst>
      <p:ext uri="{BB962C8B-B14F-4D97-AF65-F5344CB8AC3E}">
        <p14:creationId xmlns:p14="http://schemas.microsoft.com/office/powerpoint/2010/main" xmlns="" val="1374881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DE009579-AB47-43D5-93DF-8F8B4D87D653}" type="slidenum">
              <a:rPr lang="en-US"/>
              <a:pPr/>
              <a:t>28</a:t>
            </a:fld>
            <a:endParaRPr lang="en-US"/>
          </a:p>
        </p:txBody>
      </p:sp>
      <p:sp>
        <p:nvSpPr>
          <p:cNvPr id="7" name="Rectangle 7"/>
          <p:cNvSpPr>
            <a:spLocks noGrp="1" noChangeArrowheads="1"/>
          </p:cNvSpPr>
          <p:nvPr>
            <p:ph type="sldNum" sz="quarter" idx="5"/>
          </p:nvPr>
        </p:nvSpPr>
        <p:spPr>
          <a:ln/>
        </p:spPr>
        <p:txBody>
          <a:bodyPr/>
          <a:lstStyle/>
          <a:p>
            <a:fld id="{9E8B63E8-F10A-4863-92E3-417F5700D312}" type="slidenum">
              <a:rPr lang="en-US"/>
              <a:pPr/>
              <a:t>28</a:t>
            </a:fld>
            <a:endParaRPr lang="en-US"/>
          </a:p>
        </p:txBody>
      </p:sp>
      <p:sp>
        <p:nvSpPr>
          <p:cNvPr id="650244" name="Rectangle 4"/>
          <p:cNvSpPr>
            <a:spLocks noGrp="1" noRot="1" noChangeAspect="1" noChangeArrowheads="1" noTextEdit="1"/>
          </p:cNvSpPr>
          <p:nvPr>
            <p:ph type="sldImg"/>
          </p:nvPr>
        </p:nvSpPr>
        <p:spPr>
          <a:ln/>
        </p:spPr>
      </p:sp>
      <p:sp>
        <p:nvSpPr>
          <p:cNvPr id="650245" name="Rectangle 5"/>
          <p:cNvSpPr>
            <a:spLocks noGrp="1" noChangeArrowheads="1"/>
          </p:cNvSpPr>
          <p:nvPr>
            <p:ph type="body" idx="1"/>
          </p:nvPr>
        </p:nvSpPr>
        <p:spPr>
          <a:ln/>
        </p:spPr>
        <p:txBody>
          <a:bodyPr/>
          <a:lstStyle/>
          <a:p>
            <a:r>
              <a:rPr lang="en-US"/>
              <a:t>The third reason why the reported product margins for the two costing systems differ from one another is:</a:t>
            </a:r>
          </a:p>
          <a:p>
            <a:r>
              <a:rPr lang="en-US">
                <a:sym typeface="Wingdings" panose="05000000000000000000" pitchFamily="2" charset="2"/>
              </a:rPr>
              <a:t> The traditional cost system disregards selling and administrative expenses because</a:t>
            </a:r>
            <a:br>
              <a:rPr lang="en-US">
                <a:sym typeface="Wingdings" panose="05000000000000000000" pitchFamily="2" charset="2"/>
              </a:rPr>
            </a:br>
            <a:r>
              <a:rPr lang="en-US">
                <a:sym typeface="Wingdings" panose="05000000000000000000" pitchFamily="2" charset="2"/>
              </a:rPr>
              <a:t>     they are assumed to be period expenses. The ABC system directly traces shipping</a:t>
            </a:r>
            <a:br>
              <a:rPr lang="en-US">
                <a:sym typeface="Wingdings" panose="05000000000000000000" pitchFamily="2" charset="2"/>
              </a:rPr>
            </a:br>
            <a:r>
              <a:rPr lang="en-US">
                <a:sym typeface="Wingdings" panose="05000000000000000000" pitchFamily="2" charset="2"/>
              </a:rPr>
              <a:t>     costs to products and includes nonmanufacturing overhead costs caused by</a:t>
            </a:r>
            <a:br>
              <a:rPr lang="en-US">
                <a:sym typeface="Wingdings" panose="05000000000000000000" pitchFamily="2" charset="2"/>
              </a:rPr>
            </a:br>
            <a:r>
              <a:rPr lang="en-US">
                <a:sym typeface="Wingdings" panose="05000000000000000000" pitchFamily="2" charset="2"/>
              </a:rPr>
              <a:t>     products in the activity cost pools that are assigned to products.</a:t>
            </a:r>
          </a:p>
          <a:p>
            <a:endParaRPr lang="en-US"/>
          </a:p>
          <a:p>
            <a:r>
              <a:rPr lang="en-US"/>
              <a:t> </a:t>
            </a:r>
          </a:p>
        </p:txBody>
      </p:sp>
    </p:spTree>
    <p:extLst>
      <p:ext uri="{BB962C8B-B14F-4D97-AF65-F5344CB8AC3E}">
        <p14:creationId xmlns:p14="http://schemas.microsoft.com/office/powerpoint/2010/main" xmlns="" val="405209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B9304230-5089-4EF3-B70E-813B1072BE97}" type="slidenum">
              <a:rPr lang="en-US"/>
              <a:pPr/>
              <a:t>29</a:t>
            </a:fld>
            <a:endParaRPr lang="en-US"/>
          </a:p>
        </p:txBody>
      </p:sp>
      <p:sp>
        <p:nvSpPr>
          <p:cNvPr id="7" name="Rectangle 7"/>
          <p:cNvSpPr>
            <a:spLocks noGrp="1" noChangeArrowheads="1"/>
          </p:cNvSpPr>
          <p:nvPr>
            <p:ph type="sldNum" sz="quarter" idx="5"/>
          </p:nvPr>
        </p:nvSpPr>
        <p:spPr>
          <a:ln/>
        </p:spPr>
        <p:txBody>
          <a:bodyPr/>
          <a:lstStyle/>
          <a:p>
            <a:fld id="{2EB1A19F-1EE1-40F2-BC6F-4E6CE5400E23}" type="slidenum">
              <a:rPr lang="en-US"/>
              <a:pPr/>
              <a:t>29</a:t>
            </a:fld>
            <a:endParaRPr lang="en-US"/>
          </a:p>
        </p:txBody>
      </p:sp>
      <p:sp>
        <p:nvSpPr>
          <p:cNvPr id="583684" name="Rectangle 4"/>
          <p:cNvSpPr>
            <a:spLocks noGrp="1" noRot="1" noChangeAspect="1" noChangeArrowheads="1" noTextEdit="1"/>
          </p:cNvSpPr>
          <p:nvPr>
            <p:ph type="sldImg"/>
          </p:nvPr>
        </p:nvSpPr>
        <p:spPr>
          <a:ln/>
        </p:spPr>
      </p:sp>
      <p:sp>
        <p:nvSpPr>
          <p:cNvPr id="583685" name="Rectangle 5"/>
          <p:cNvSpPr>
            <a:spLocks noGrp="1" noChangeArrowheads="1"/>
          </p:cNvSpPr>
          <p:nvPr>
            <p:ph type="body" idx="1"/>
          </p:nvPr>
        </p:nvSpPr>
        <p:spPr>
          <a:ln/>
        </p:spPr>
        <p:txBody>
          <a:bodyPr/>
          <a:lstStyle/>
          <a:p>
            <a:r>
              <a:rPr lang="en-US"/>
              <a:t>Activity-based management is used in conjunction with ABC to identify areas that would benefit from process improvement. It involves focusing on activities to eliminate waste, decrease processing time, and reduce defects.</a:t>
            </a:r>
          </a:p>
          <a:p>
            <a:r>
              <a:rPr lang="en-US"/>
              <a:t>While the theory of constraints approach discussed in Chapter 1 is a powerful tool for targeting process improvement efforts, the activity rates computed in ABC can also provide valuable clues concerning where there is waste and the opportunity for improvement.</a:t>
            </a:r>
          </a:p>
          <a:p>
            <a:r>
              <a:rPr lang="en-US"/>
              <a:t>Benchmarking can be used to compare an organization’s activity rates with standards of performance that are external to the organization.</a:t>
            </a:r>
          </a:p>
          <a:p>
            <a:endParaRPr lang="en-US"/>
          </a:p>
        </p:txBody>
      </p:sp>
    </p:spTree>
    <p:extLst>
      <p:ext uri="{BB962C8B-B14F-4D97-AF65-F5344CB8AC3E}">
        <p14:creationId xmlns:p14="http://schemas.microsoft.com/office/powerpoint/2010/main" xmlns="" val="26943611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1041F8A4-64E3-45C5-AA9B-8F63832ECEA2}" type="slidenum">
              <a:rPr lang="en-US"/>
              <a:pPr/>
              <a:t>30</a:t>
            </a:fld>
            <a:endParaRPr lang="en-US"/>
          </a:p>
        </p:txBody>
      </p:sp>
      <p:sp>
        <p:nvSpPr>
          <p:cNvPr id="7" name="Rectangle 7"/>
          <p:cNvSpPr>
            <a:spLocks noGrp="1" noChangeArrowheads="1"/>
          </p:cNvSpPr>
          <p:nvPr>
            <p:ph type="sldNum" sz="quarter" idx="5"/>
          </p:nvPr>
        </p:nvSpPr>
        <p:spPr>
          <a:ln/>
        </p:spPr>
        <p:txBody>
          <a:bodyPr/>
          <a:lstStyle/>
          <a:p>
            <a:fld id="{3B1D05B8-0393-498F-A5EE-D5BB8493090E}" type="slidenum">
              <a:rPr lang="en-US"/>
              <a:pPr/>
              <a:t>30</a:t>
            </a:fld>
            <a:endParaRPr lang="en-US"/>
          </a:p>
        </p:txBody>
      </p:sp>
      <p:sp>
        <p:nvSpPr>
          <p:cNvPr id="585732" name="Rectangle 4"/>
          <p:cNvSpPr>
            <a:spLocks noGrp="1" noRot="1" noChangeAspect="1" noChangeArrowheads="1" noTextEdit="1"/>
          </p:cNvSpPr>
          <p:nvPr>
            <p:ph type="sldImg"/>
          </p:nvPr>
        </p:nvSpPr>
        <p:spPr>
          <a:ln/>
        </p:spPr>
      </p:sp>
      <p:sp>
        <p:nvSpPr>
          <p:cNvPr id="585733" name="Rectangle 5"/>
          <p:cNvSpPr>
            <a:spLocks noGrp="1" noChangeArrowheads="1"/>
          </p:cNvSpPr>
          <p:nvPr>
            <p:ph type="body" idx="1"/>
          </p:nvPr>
        </p:nvSpPr>
        <p:spPr>
          <a:ln/>
        </p:spPr>
        <p:txBody>
          <a:bodyPr/>
          <a:lstStyle/>
          <a:p>
            <a:r>
              <a:rPr lang="en-US"/>
              <a:t>There are four reasons why most companies do not use ABC for external reporting purposes:</a:t>
            </a:r>
          </a:p>
          <a:p>
            <a:r>
              <a:rPr lang="en-US">
                <a:sym typeface="Wingdings" panose="05000000000000000000" pitchFamily="2" charset="2"/>
              </a:rPr>
              <a:t> </a:t>
            </a:r>
            <a:r>
              <a:rPr lang="en-US"/>
              <a:t>External reports are less detailed than internal reports in the sense that</a:t>
            </a:r>
            <a:br>
              <a:rPr lang="en-US"/>
            </a:br>
            <a:r>
              <a:rPr lang="en-US"/>
              <a:t>     individual product costs are not reported. External reports only disclose</a:t>
            </a:r>
            <a:br>
              <a:rPr lang="en-US"/>
            </a:br>
            <a:r>
              <a:rPr lang="en-US"/>
              <a:t>     cost of goods sold and ending inventory. Therefore, if some products are</a:t>
            </a:r>
            <a:br>
              <a:rPr lang="en-US"/>
            </a:br>
            <a:r>
              <a:rPr lang="en-US"/>
              <a:t>     undercosted and others are overcosted, the errors tend to cancel each other</a:t>
            </a:r>
            <a:br>
              <a:rPr lang="en-US"/>
            </a:br>
            <a:r>
              <a:rPr lang="en-US"/>
              <a:t>     out when the product costs are added together.</a:t>
            </a:r>
            <a:endParaRPr lang="en-US">
              <a:sym typeface="Wingdings" panose="05000000000000000000" pitchFamily="2" charset="2"/>
            </a:endParaRPr>
          </a:p>
          <a:p>
            <a:r>
              <a:rPr lang="en-US">
                <a:sym typeface="Wingdings" panose="05000000000000000000" pitchFamily="2" charset="2"/>
              </a:rPr>
              <a:t> </a:t>
            </a:r>
            <a:r>
              <a:rPr lang="en-US"/>
              <a:t>It is often very difficult to change a company’s accounting system because</a:t>
            </a:r>
            <a:br>
              <a:rPr lang="en-US"/>
            </a:br>
            <a:r>
              <a:rPr lang="en-US"/>
              <a:t>     it is deeply embedded within complex computer programs that have</a:t>
            </a:r>
            <a:br>
              <a:rPr lang="en-US"/>
            </a:br>
            <a:r>
              <a:rPr lang="en-US"/>
              <a:t>     evolved over many years.</a:t>
            </a:r>
            <a:endParaRPr lang="en-US">
              <a:sym typeface="Wingdings" panose="05000000000000000000" pitchFamily="2" charset="2"/>
            </a:endParaRPr>
          </a:p>
          <a:p>
            <a:r>
              <a:rPr lang="en-US">
                <a:sym typeface="Wingdings" panose="05000000000000000000" pitchFamily="2" charset="2"/>
              </a:rPr>
              <a:t> </a:t>
            </a:r>
            <a:r>
              <a:rPr lang="en-US"/>
              <a:t>An ABC system, such as the one described in the chapter, does not conform</a:t>
            </a:r>
            <a:br>
              <a:rPr lang="en-US"/>
            </a:br>
            <a:r>
              <a:rPr lang="en-US"/>
              <a:t>     to generally accepted accounting principles (GAAP).  It excluded some</a:t>
            </a:r>
            <a:br>
              <a:rPr lang="en-US"/>
            </a:br>
            <a:r>
              <a:rPr lang="en-US"/>
              <a:t>     organization-sustaining manufacturing costs and it included some</a:t>
            </a:r>
            <a:br>
              <a:rPr lang="en-US"/>
            </a:br>
            <a:r>
              <a:rPr lang="en-US"/>
              <a:t>     nonmanufacturing costs in its product cost calculations. These cost system</a:t>
            </a:r>
            <a:br>
              <a:rPr lang="en-US"/>
            </a:br>
            <a:r>
              <a:rPr lang="en-US"/>
              <a:t>    design attributes do not comply with GAAP. </a:t>
            </a:r>
            <a:endParaRPr lang="en-US">
              <a:sym typeface="Wingdings" panose="05000000000000000000" pitchFamily="2" charset="2"/>
            </a:endParaRPr>
          </a:p>
          <a:p>
            <a:r>
              <a:rPr lang="en-US">
                <a:sym typeface="Wingdings" panose="05000000000000000000" pitchFamily="2" charset="2"/>
              </a:rPr>
              <a:t></a:t>
            </a:r>
            <a:r>
              <a:rPr lang="en-US"/>
              <a:t> Auditors are likely to be uncomfortable with cost allocations that are based</a:t>
            </a:r>
            <a:br>
              <a:rPr lang="en-US"/>
            </a:br>
            <a:r>
              <a:rPr lang="en-US"/>
              <a:t>     upon interviews with the company’s personnel. This type of subjective data</a:t>
            </a:r>
            <a:br>
              <a:rPr lang="en-US"/>
            </a:br>
            <a:r>
              <a:rPr lang="en-US"/>
              <a:t>     can be easily manipulated by management.</a:t>
            </a:r>
          </a:p>
        </p:txBody>
      </p:sp>
    </p:spTree>
    <p:extLst>
      <p:ext uri="{BB962C8B-B14F-4D97-AF65-F5344CB8AC3E}">
        <p14:creationId xmlns:p14="http://schemas.microsoft.com/office/powerpoint/2010/main" xmlns="" val="1593742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762C2912-C8BD-4E2C-9859-04C1942B914D}" type="slidenum">
              <a:rPr lang="en-US"/>
              <a:pPr/>
              <a:t>31</a:t>
            </a:fld>
            <a:endParaRPr lang="en-US"/>
          </a:p>
        </p:txBody>
      </p:sp>
      <p:sp>
        <p:nvSpPr>
          <p:cNvPr id="7" name="Rectangle 7"/>
          <p:cNvSpPr>
            <a:spLocks noGrp="1" noChangeArrowheads="1"/>
          </p:cNvSpPr>
          <p:nvPr>
            <p:ph type="sldNum" sz="quarter" idx="5"/>
          </p:nvPr>
        </p:nvSpPr>
        <p:spPr>
          <a:ln/>
        </p:spPr>
        <p:txBody>
          <a:bodyPr/>
          <a:lstStyle/>
          <a:p>
            <a:fld id="{6CA81902-8C70-47A9-BBA7-9F10FF0BF893}" type="slidenum">
              <a:rPr lang="en-US"/>
              <a:pPr/>
              <a:t>31</a:t>
            </a:fld>
            <a:endParaRPr lang="en-US"/>
          </a:p>
        </p:txBody>
      </p:sp>
      <p:sp>
        <p:nvSpPr>
          <p:cNvPr id="587780" name="Rectangle 4"/>
          <p:cNvSpPr>
            <a:spLocks noGrp="1" noRot="1" noChangeAspect="1" noChangeArrowheads="1" noTextEdit="1"/>
          </p:cNvSpPr>
          <p:nvPr>
            <p:ph type="sldImg"/>
          </p:nvPr>
        </p:nvSpPr>
        <p:spPr>
          <a:ln/>
        </p:spPr>
      </p:sp>
      <p:sp>
        <p:nvSpPr>
          <p:cNvPr id="587781" name="Rectangle 5"/>
          <p:cNvSpPr>
            <a:spLocks noGrp="1" noChangeArrowheads="1"/>
          </p:cNvSpPr>
          <p:nvPr>
            <p:ph type="body" idx="1"/>
          </p:nvPr>
        </p:nvSpPr>
        <p:spPr>
          <a:ln/>
        </p:spPr>
        <p:txBody>
          <a:bodyPr/>
          <a:lstStyle/>
          <a:p>
            <a:r>
              <a:rPr lang="en-US"/>
              <a:t>There are five limitations of activity-based costing:                   </a:t>
            </a:r>
          </a:p>
          <a:p>
            <a:r>
              <a:rPr lang="en-US">
                <a:sym typeface="Wingdings" panose="05000000000000000000" pitchFamily="2" charset="2"/>
              </a:rPr>
              <a:t>  </a:t>
            </a:r>
            <a:r>
              <a:rPr lang="en-US"/>
              <a:t>Implementing an ABC system requires substantial resources. The benefits</a:t>
            </a:r>
            <a:br>
              <a:rPr lang="en-US"/>
            </a:br>
            <a:r>
              <a:rPr lang="en-US"/>
              <a:t>     of increased cost accuracy may not outweigh the implementation costs. </a:t>
            </a:r>
          </a:p>
          <a:p>
            <a:r>
              <a:rPr lang="en-US">
                <a:sym typeface="Wingdings" panose="05000000000000000000" pitchFamily="2" charset="2"/>
              </a:rPr>
              <a:t>  </a:t>
            </a:r>
            <a:r>
              <a:rPr lang="en-US"/>
              <a:t>ABC systems produce numbers, such as product margins, that are at odds</a:t>
            </a:r>
            <a:br>
              <a:rPr lang="en-US"/>
            </a:br>
            <a:r>
              <a:rPr lang="en-US"/>
              <a:t>      with the numbers produced by traditional cost systems. Managers are not</a:t>
            </a:r>
            <a:br>
              <a:rPr lang="en-US"/>
            </a:br>
            <a:r>
              <a:rPr lang="en-US"/>
              <a:t>      accustomed to managing their operations using these numbers; hence,</a:t>
            </a:r>
            <a:br>
              <a:rPr lang="en-US"/>
            </a:br>
            <a:r>
              <a:rPr lang="en-US"/>
              <a:t>      ABC inevitably faces resistance. This underscores the importance of</a:t>
            </a:r>
            <a:br>
              <a:rPr lang="en-US"/>
            </a:br>
            <a:r>
              <a:rPr lang="en-US"/>
              <a:t>      having top management support for and cross-functional involvement with</a:t>
            </a:r>
            <a:br>
              <a:rPr lang="en-US"/>
            </a:br>
            <a:r>
              <a:rPr lang="en-US"/>
              <a:t>      the ABC implementation.</a:t>
            </a:r>
          </a:p>
          <a:p>
            <a:r>
              <a:rPr lang="en-US">
                <a:sym typeface="Wingdings" panose="05000000000000000000" pitchFamily="2" charset="2"/>
              </a:rPr>
              <a:t></a:t>
            </a:r>
            <a:r>
              <a:rPr lang="en-US"/>
              <a:t>  In practice, most managers insist on fully allocating all costs to products.</a:t>
            </a:r>
            <a:br>
              <a:rPr lang="en-US"/>
            </a:br>
            <a:r>
              <a:rPr lang="en-US"/>
              <a:t>      The ABC system described in the main portion of this chapter does not</a:t>
            </a:r>
            <a:br>
              <a:rPr lang="en-US"/>
            </a:br>
            <a:r>
              <a:rPr lang="en-US"/>
              <a:t>      conform to this preference. </a:t>
            </a:r>
          </a:p>
          <a:p>
            <a:r>
              <a:rPr lang="en-US">
                <a:sym typeface="Wingdings" panose="05000000000000000000" pitchFamily="2" charset="2"/>
              </a:rPr>
              <a:t></a:t>
            </a:r>
            <a:r>
              <a:rPr lang="en-US"/>
              <a:t>  ABC systems do not automatically identify the relevant costs for particular</a:t>
            </a:r>
            <a:br>
              <a:rPr lang="en-US"/>
            </a:br>
            <a:r>
              <a:rPr lang="en-US"/>
              <a:t>      decisions; therefore, ABC data can be easily misinterpreted and must be</a:t>
            </a:r>
            <a:br>
              <a:rPr lang="en-US"/>
            </a:br>
            <a:r>
              <a:rPr lang="en-US"/>
              <a:t>      used with care when making decisions. Costs assigned to products,</a:t>
            </a:r>
            <a:br>
              <a:rPr lang="en-US"/>
            </a:br>
            <a:r>
              <a:rPr lang="en-US"/>
              <a:t>      customers, and other cost objects are only potentially relevant.</a:t>
            </a:r>
          </a:p>
          <a:p>
            <a:r>
              <a:rPr lang="en-US">
                <a:sym typeface="Wingdings" panose="05000000000000000000" pitchFamily="2" charset="2"/>
              </a:rPr>
              <a:t> </a:t>
            </a:r>
            <a:r>
              <a:rPr lang="en-US"/>
              <a:t> Most organizations use ABC as a supplement to rather a replacement for</a:t>
            </a:r>
            <a:br>
              <a:rPr lang="en-US"/>
            </a:br>
            <a:r>
              <a:rPr lang="en-US"/>
              <a:t>      their existing cost system. Maintaining two cost systems is costlier than</a:t>
            </a:r>
            <a:br>
              <a:rPr lang="en-US"/>
            </a:br>
            <a:r>
              <a:rPr lang="en-US"/>
              <a:t>      maintaining just one system and it may cause confusion about which set of</a:t>
            </a:r>
            <a:br>
              <a:rPr lang="en-US"/>
            </a:br>
            <a:r>
              <a:rPr lang="en-US"/>
              <a:t>      numbers is to be relied on.</a:t>
            </a:r>
          </a:p>
        </p:txBody>
      </p:sp>
    </p:spTree>
    <p:extLst>
      <p:ext uri="{BB962C8B-B14F-4D97-AF65-F5344CB8AC3E}">
        <p14:creationId xmlns:p14="http://schemas.microsoft.com/office/powerpoint/2010/main" xmlns="" val="897308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E87C417C-F75A-4405-A6D3-8A93BD26D562}" type="slidenum">
              <a:rPr lang="en-US"/>
              <a:pPr/>
              <a:t>32</a:t>
            </a:fld>
            <a:endParaRPr lang="en-US"/>
          </a:p>
        </p:txBody>
      </p:sp>
      <p:sp>
        <p:nvSpPr>
          <p:cNvPr id="7" name="Rectangle 7"/>
          <p:cNvSpPr>
            <a:spLocks noGrp="1" noChangeArrowheads="1"/>
          </p:cNvSpPr>
          <p:nvPr>
            <p:ph type="sldNum" sz="quarter" idx="5"/>
          </p:nvPr>
        </p:nvSpPr>
        <p:spPr>
          <a:ln/>
        </p:spPr>
        <p:txBody>
          <a:bodyPr/>
          <a:lstStyle/>
          <a:p>
            <a:fld id="{5B713C74-03B6-4BF7-A673-37EA8BBD07BD}" type="slidenum">
              <a:rPr lang="en-US"/>
              <a:pPr/>
              <a:t>32</a:t>
            </a:fld>
            <a:endParaRPr lang="en-US"/>
          </a:p>
        </p:txBody>
      </p:sp>
      <p:sp>
        <p:nvSpPr>
          <p:cNvPr id="589828" name="Rectangle 4"/>
          <p:cNvSpPr>
            <a:spLocks noGrp="1" noRot="1" noChangeAspect="1" noChangeArrowheads="1" noTextEdit="1"/>
          </p:cNvSpPr>
          <p:nvPr>
            <p:ph type="sldImg"/>
          </p:nvPr>
        </p:nvSpPr>
        <p:spPr>
          <a:ln/>
        </p:spPr>
      </p:sp>
      <p:sp>
        <p:nvSpPr>
          <p:cNvPr id="589829" name="Rectangle 5"/>
          <p:cNvSpPr>
            <a:spLocks noGrp="1" noChangeArrowheads="1"/>
          </p:cNvSpPr>
          <p:nvPr>
            <p:ph type="body" idx="1"/>
          </p:nvPr>
        </p:nvSpPr>
        <p:spPr>
          <a:ln/>
        </p:spPr>
        <p:txBody>
          <a:bodyPr/>
          <a:lstStyle/>
          <a:p>
            <a:r>
              <a:rPr lang="en-US"/>
              <a:t>A conventional ABC analysis does not identify potentially relevant costs. An action analysis report can help in this regard because it shows what costs have been assigned to a cost object and it indicates how difficult it would be to adjust those costs in response to changes in the level of activity.</a:t>
            </a:r>
          </a:p>
          <a:p>
            <a:endParaRPr lang="en-US"/>
          </a:p>
        </p:txBody>
      </p:sp>
    </p:spTree>
    <p:extLst>
      <p:ext uri="{BB962C8B-B14F-4D97-AF65-F5344CB8AC3E}">
        <p14:creationId xmlns:p14="http://schemas.microsoft.com/office/powerpoint/2010/main" xmlns="" val="2620790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FFC2FCD8-3F05-4D84-9A78-153283F8D650}" type="slidenum">
              <a:rPr lang="en-US"/>
              <a:pPr/>
              <a:t>33</a:t>
            </a:fld>
            <a:endParaRPr lang="en-US"/>
          </a:p>
        </p:txBody>
      </p:sp>
      <p:sp>
        <p:nvSpPr>
          <p:cNvPr id="7" name="Rectangle 7"/>
          <p:cNvSpPr>
            <a:spLocks noGrp="1" noChangeArrowheads="1"/>
          </p:cNvSpPr>
          <p:nvPr>
            <p:ph type="sldNum" sz="quarter" idx="5"/>
          </p:nvPr>
        </p:nvSpPr>
        <p:spPr>
          <a:ln/>
        </p:spPr>
        <p:txBody>
          <a:bodyPr/>
          <a:lstStyle/>
          <a:p>
            <a:fld id="{E921CBFE-3EC1-480D-8215-E46AE8321ACE}" type="slidenum">
              <a:rPr lang="en-US"/>
              <a:pPr/>
              <a:t>33</a:t>
            </a:fld>
            <a:endParaRPr lang="en-US"/>
          </a:p>
        </p:txBody>
      </p:sp>
      <p:sp>
        <p:nvSpPr>
          <p:cNvPr id="591876" name="Rectangle 4"/>
          <p:cNvSpPr>
            <a:spLocks noGrp="1" noRot="1" noChangeAspect="1" noChangeArrowheads="1" noTextEdit="1"/>
          </p:cNvSpPr>
          <p:nvPr>
            <p:ph type="sldImg"/>
          </p:nvPr>
        </p:nvSpPr>
        <p:spPr>
          <a:ln/>
        </p:spPr>
      </p:sp>
      <p:sp>
        <p:nvSpPr>
          <p:cNvPr id="591877" name="Rectangle 5"/>
          <p:cNvSpPr>
            <a:spLocks noGrp="1" noChangeArrowheads="1"/>
          </p:cNvSpPr>
          <p:nvPr>
            <p:ph type="body" idx="1"/>
          </p:nvPr>
        </p:nvSpPr>
        <p:spPr>
          <a:ln/>
        </p:spPr>
        <p:txBody>
          <a:bodyPr/>
          <a:lstStyle/>
          <a:p>
            <a:r>
              <a:rPr lang="en-US"/>
              <a:t>Constructing an action analysis report begins with the first-stage allocation process. In addition to computing an overall activity rate for each activity cost pool, an activity rate is computed for each type of overhead cost that is consumed supporting a given activity. </a:t>
            </a:r>
          </a:p>
          <a:p>
            <a:r>
              <a:rPr lang="en-US"/>
              <a:t>Let’s revisit the stage-one allocations from the Classic Brass example that we discussed earlier in the chapter.</a:t>
            </a:r>
          </a:p>
        </p:txBody>
      </p:sp>
    </p:spTree>
    <p:extLst>
      <p:ext uri="{BB962C8B-B14F-4D97-AF65-F5344CB8AC3E}">
        <p14:creationId xmlns:p14="http://schemas.microsoft.com/office/powerpoint/2010/main" xmlns="" val="2445518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2B6CF609-538B-4FAB-90AC-3ACD54A7A53D}" type="slidenum">
              <a:rPr lang="en-US"/>
              <a:pPr/>
              <a:t>34</a:t>
            </a:fld>
            <a:endParaRPr lang="en-US"/>
          </a:p>
        </p:txBody>
      </p:sp>
      <p:sp>
        <p:nvSpPr>
          <p:cNvPr id="7" name="Rectangle 7"/>
          <p:cNvSpPr>
            <a:spLocks noGrp="1" noChangeArrowheads="1"/>
          </p:cNvSpPr>
          <p:nvPr>
            <p:ph type="sldNum" sz="quarter" idx="5"/>
          </p:nvPr>
        </p:nvSpPr>
        <p:spPr>
          <a:ln/>
        </p:spPr>
        <p:txBody>
          <a:bodyPr/>
          <a:lstStyle/>
          <a:p>
            <a:fld id="{010C85E1-99B6-4043-9C11-2DFF92D4C5F8}" type="slidenum">
              <a:rPr lang="en-US"/>
              <a:pPr/>
              <a:t>34</a:t>
            </a:fld>
            <a:endParaRPr lang="en-US"/>
          </a:p>
        </p:txBody>
      </p:sp>
      <p:sp>
        <p:nvSpPr>
          <p:cNvPr id="593924" name="Rectangle 4"/>
          <p:cNvSpPr>
            <a:spLocks noGrp="1" noRot="1" noChangeAspect="1" noChangeArrowheads="1" noTextEdit="1"/>
          </p:cNvSpPr>
          <p:nvPr>
            <p:ph type="sldImg"/>
          </p:nvPr>
        </p:nvSpPr>
        <p:spPr>
          <a:ln/>
        </p:spPr>
      </p:sp>
      <p:sp>
        <p:nvSpPr>
          <p:cNvPr id="593925" name="Rectangle 5"/>
          <p:cNvSpPr>
            <a:spLocks noGrp="1" noChangeArrowheads="1"/>
          </p:cNvSpPr>
          <p:nvPr>
            <p:ph type="body" idx="1"/>
          </p:nvPr>
        </p:nvSpPr>
        <p:spPr>
          <a:ln/>
        </p:spPr>
        <p:txBody>
          <a:bodyPr/>
          <a:lstStyle/>
          <a:p>
            <a:r>
              <a:rPr lang="en-US"/>
              <a:t>Part I.</a:t>
            </a:r>
          </a:p>
          <a:p>
            <a:r>
              <a:rPr lang="en-US"/>
              <a:t>Rather than computing one activity rate for each activity cost pool as was done previously (see the bottom of the slide for these rates), an activity rate is computed for each type overhead cost (or for each cell in the matrix).</a:t>
            </a:r>
          </a:p>
          <a:p>
            <a:endParaRPr lang="en-US"/>
          </a:p>
          <a:p>
            <a:r>
              <a:rPr lang="en-US"/>
              <a:t>Part II.</a:t>
            </a:r>
          </a:p>
          <a:p>
            <a:r>
              <a:rPr lang="en-US"/>
              <a:t>For example, the customer orders activity has six activity rates that sum to the total of $320 from the conventional ABC analysis.</a:t>
            </a:r>
          </a:p>
        </p:txBody>
      </p:sp>
    </p:spTree>
    <p:extLst>
      <p:ext uri="{BB962C8B-B14F-4D97-AF65-F5344CB8AC3E}">
        <p14:creationId xmlns:p14="http://schemas.microsoft.com/office/powerpoint/2010/main" xmlns="" val="13804737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57898304-861D-459A-94B2-90B7A8C204FC}" type="slidenum">
              <a:rPr lang="en-US"/>
              <a:pPr/>
              <a:t>35</a:t>
            </a:fld>
            <a:endParaRPr lang="en-US"/>
          </a:p>
        </p:txBody>
      </p:sp>
      <p:sp>
        <p:nvSpPr>
          <p:cNvPr id="7" name="Rectangle 7"/>
          <p:cNvSpPr>
            <a:spLocks noGrp="1" noChangeArrowheads="1"/>
          </p:cNvSpPr>
          <p:nvPr>
            <p:ph type="sldNum" sz="quarter" idx="5"/>
          </p:nvPr>
        </p:nvSpPr>
        <p:spPr>
          <a:ln/>
        </p:spPr>
        <p:txBody>
          <a:bodyPr/>
          <a:lstStyle/>
          <a:p>
            <a:fld id="{55AEF51C-4D0C-4D3A-AACF-936B75CD74B7}" type="slidenum">
              <a:rPr lang="en-US"/>
              <a:pPr/>
              <a:t>35</a:t>
            </a:fld>
            <a:endParaRPr lang="en-US"/>
          </a:p>
        </p:txBody>
      </p:sp>
      <p:sp>
        <p:nvSpPr>
          <p:cNvPr id="595972" name="Rectangle 4"/>
          <p:cNvSpPr>
            <a:spLocks noGrp="1" noRot="1" noChangeAspect="1" noChangeArrowheads="1" noTextEdit="1"/>
          </p:cNvSpPr>
          <p:nvPr>
            <p:ph type="sldImg"/>
          </p:nvPr>
        </p:nvSpPr>
        <p:spPr>
          <a:ln/>
        </p:spPr>
      </p:sp>
      <p:sp>
        <p:nvSpPr>
          <p:cNvPr id="595973" name="Rectangle 5"/>
          <p:cNvSpPr>
            <a:spLocks noGrp="1" noChangeArrowheads="1"/>
          </p:cNvSpPr>
          <p:nvPr>
            <p:ph type="body" idx="1"/>
          </p:nvPr>
        </p:nvSpPr>
        <p:spPr>
          <a:ln/>
        </p:spPr>
        <p:txBody>
          <a:bodyPr/>
          <a:lstStyle/>
          <a:p>
            <a:r>
              <a:rPr lang="en-US"/>
              <a:t>The second-stage allocation process requires assigning product costs by each type of overhead cost.  In the Classic Brass illustration, there are, for example, six activity cost assignments from the customer orders activity to the standard stanchions. These six assignments total $192,000 as in the conventional ABC analysis.</a:t>
            </a:r>
          </a:p>
          <a:p>
            <a:endParaRPr lang="en-US"/>
          </a:p>
          <a:p>
            <a:r>
              <a:rPr lang="en-US"/>
              <a:t>Notice, the total ABC costs assigned to standard stanchions are $524,500, which is the same as in the conventional ABC analysis. </a:t>
            </a:r>
          </a:p>
          <a:p>
            <a:endParaRPr lang="en-US"/>
          </a:p>
        </p:txBody>
      </p:sp>
    </p:spTree>
    <p:extLst>
      <p:ext uri="{BB962C8B-B14F-4D97-AF65-F5344CB8AC3E}">
        <p14:creationId xmlns:p14="http://schemas.microsoft.com/office/powerpoint/2010/main" xmlns="" val="1047083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EB2D64D4-607B-4512-B93D-4A5A10EF55DE}" type="slidenum">
              <a:rPr lang="en-US"/>
              <a:pPr/>
              <a:t>36</a:t>
            </a:fld>
            <a:endParaRPr lang="en-US"/>
          </a:p>
        </p:txBody>
      </p:sp>
      <p:sp>
        <p:nvSpPr>
          <p:cNvPr id="7" name="Rectangle 7"/>
          <p:cNvSpPr>
            <a:spLocks noGrp="1" noChangeArrowheads="1"/>
          </p:cNvSpPr>
          <p:nvPr>
            <p:ph type="sldNum" sz="quarter" idx="5"/>
          </p:nvPr>
        </p:nvSpPr>
        <p:spPr>
          <a:ln/>
        </p:spPr>
        <p:txBody>
          <a:bodyPr/>
          <a:lstStyle/>
          <a:p>
            <a:fld id="{F09D357D-E50B-4BB6-9BF8-DCA13BBB5878}" type="slidenum">
              <a:rPr lang="en-US"/>
              <a:pPr/>
              <a:t>36</a:t>
            </a:fld>
            <a:endParaRPr lang="en-US"/>
          </a:p>
        </p:txBody>
      </p:sp>
      <p:sp>
        <p:nvSpPr>
          <p:cNvPr id="598020" name="Rectangle 4"/>
          <p:cNvSpPr>
            <a:spLocks noGrp="1" noRot="1" noChangeAspect="1" noChangeArrowheads="1" noTextEdit="1"/>
          </p:cNvSpPr>
          <p:nvPr>
            <p:ph type="sldImg"/>
          </p:nvPr>
        </p:nvSpPr>
        <p:spPr>
          <a:ln/>
        </p:spPr>
      </p:sp>
      <p:sp>
        <p:nvSpPr>
          <p:cNvPr id="598021" name="Rectangle 5"/>
          <p:cNvSpPr>
            <a:spLocks noGrp="1" noChangeArrowheads="1"/>
          </p:cNvSpPr>
          <p:nvPr>
            <p:ph type="body" idx="1"/>
          </p:nvPr>
        </p:nvSpPr>
        <p:spPr>
          <a:ln/>
        </p:spPr>
        <p:txBody>
          <a:bodyPr/>
          <a:lstStyle/>
          <a:p>
            <a:r>
              <a:rPr lang="en-US"/>
              <a:t>As another example, there are four assignments from the product design activity to the custom compass housings. These four assignments total $252,000 as in the conventional ABC analysis.</a:t>
            </a:r>
          </a:p>
          <a:p>
            <a:endParaRPr lang="en-US"/>
          </a:p>
          <a:p>
            <a:r>
              <a:rPr lang="en-US"/>
              <a:t>Notice, the total ABC costs assigned to the custom compass housings is $427,500, which is the same as in the conventional ABC analysis.</a:t>
            </a:r>
          </a:p>
          <a:p>
            <a:endParaRPr lang="en-US"/>
          </a:p>
        </p:txBody>
      </p:sp>
    </p:spTree>
    <p:extLst>
      <p:ext uri="{BB962C8B-B14F-4D97-AF65-F5344CB8AC3E}">
        <p14:creationId xmlns:p14="http://schemas.microsoft.com/office/powerpoint/2010/main" xmlns="" val="992668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0BFCFF54-B781-4D6A-93B2-A8EA8936CC89}" type="slidenum">
              <a:rPr lang="en-US"/>
              <a:pPr/>
              <a:t>37</a:t>
            </a:fld>
            <a:endParaRPr lang="en-US"/>
          </a:p>
        </p:txBody>
      </p:sp>
      <p:sp>
        <p:nvSpPr>
          <p:cNvPr id="7" name="Rectangle 7"/>
          <p:cNvSpPr>
            <a:spLocks noGrp="1" noChangeArrowheads="1"/>
          </p:cNvSpPr>
          <p:nvPr>
            <p:ph type="sldNum" sz="quarter" idx="5"/>
          </p:nvPr>
        </p:nvSpPr>
        <p:spPr>
          <a:ln/>
        </p:spPr>
        <p:txBody>
          <a:bodyPr/>
          <a:lstStyle/>
          <a:p>
            <a:fld id="{0E66FB5D-83CD-4B8A-B049-8F5C99CE8CBE}" type="slidenum">
              <a:rPr lang="en-US"/>
              <a:pPr/>
              <a:t>37</a:t>
            </a:fld>
            <a:endParaRPr lang="en-US"/>
          </a:p>
        </p:txBody>
      </p:sp>
      <p:sp>
        <p:nvSpPr>
          <p:cNvPr id="60006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60006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chemeClr val="tx1"/>
            </a:solidFill>
            <a:miter lim="800000"/>
            <a:headEnd/>
            <a:tailEnd/>
          </a:ln>
        </p:spPr>
        <p:txBody>
          <a:bodyPr/>
          <a:lstStyle/>
          <a:p>
            <a:r>
              <a:rPr lang="en-US"/>
              <a:t>The next step in preparing an action analysis report is to label each cost using an ease of adjustment code. Green costs adjust more or less automatically to changes in activity level without any action by managers.  For example, direct materials cost would automatically change in response to changes in activity level without management action. </a:t>
            </a:r>
          </a:p>
          <a:p>
            <a:r>
              <a:rPr lang="en-US"/>
              <a:t>Yellow costs can be adjusted to changes in activity level, but it would require management action to realize the change in cost. For example, direct and indirect labor may be classified as yellow costs because management action would be required to hire or layoff employees.</a:t>
            </a:r>
          </a:p>
          <a:p>
            <a:r>
              <a:rPr lang="en-US"/>
              <a:t>Red costs can be adjusted to changes in activity level only with a great deal difficulty and with management intervention.  For example, a factory building lease would be a red cost because it would be very difficult and expensive to break the lease.  </a:t>
            </a:r>
          </a:p>
          <a:p>
            <a:r>
              <a:rPr lang="en-US"/>
              <a:t> </a:t>
            </a:r>
          </a:p>
        </p:txBody>
      </p:sp>
    </p:spTree>
    <p:extLst>
      <p:ext uri="{BB962C8B-B14F-4D97-AF65-F5344CB8AC3E}">
        <p14:creationId xmlns:p14="http://schemas.microsoft.com/office/powerpoint/2010/main" xmlns="" val="1188481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C6BBB72A-DD88-4CB9-8AAD-E3A60F970A36}" type="slidenum">
              <a:rPr lang="en-US"/>
              <a:pPr/>
              <a:t>38</a:t>
            </a:fld>
            <a:endParaRPr lang="en-US"/>
          </a:p>
        </p:txBody>
      </p:sp>
      <p:sp>
        <p:nvSpPr>
          <p:cNvPr id="7" name="Rectangle 7"/>
          <p:cNvSpPr>
            <a:spLocks noGrp="1" noChangeArrowheads="1"/>
          </p:cNvSpPr>
          <p:nvPr>
            <p:ph type="sldNum" sz="quarter" idx="5"/>
          </p:nvPr>
        </p:nvSpPr>
        <p:spPr>
          <a:ln/>
        </p:spPr>
        <p:txBody>
          <a:bodyPr/>
          <a:lstStyle/>
          <a:p>
            <a:fld id="{4AA8CD24-F589-4FEB-8412-9BAAA8F7F4D0}" type="slidenum">
              <a:rPr lang="en-US"/>
              <a:pPr/>
              <a:t>38</a:t>
            </a:fld>
            <a:endParaRPr lang="en-US"/>
          </a:p>
        </p:txBody>
      </p:sp>
      <p:sp>
        <p:nvSpPr>
          <p:cNvPr id="60211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60211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chemeClr val="tx1"/>
            </a:solidFill>
            <a:miter lim="800000"/>
            <a:headEnd/>
            <a:tailEnd/>
          </a:ln>
        </p:spPr>
        <p:txBody>
          <a:bodyPr/>
          <a:lstStyle/>
          <a:p>
            <a:r>
              <a:rPr lang="en-US"/>
              <a:t>The last step is to calculate green, yellow, and red margins.  For example, the green, yellow, and red margins for the custom compass housing would be $465,500, $(3,000), and $(49,500), respectively.</a:t>
            </a:r>
          </a:p>
          <a:p>
            <a:endParaRPr lang="en-US"/>
          </a:p>
          <a:p>
            <a:r>
              <a:rPr lang="en-US"/>
              <a:t>In this example, before managers would decide to eliminate the custom compass product line, they would need to commit to taking management action where required to reduce costs or redeploy resources. </a:t>
            </a:r>
          </a:p>
        </p:txBody>
      </p:sp>
    </p:spTree>
    <p:extLst>
      <p:ext uri="{BB962C8B-B14F-4D97-AF65-F5344CB8AC3E}">
        <p14:creationId xmlns:p14="http://schemas.microsoft.com/office/powerpoint/2010/main" xmlns="" val="4269938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EBC8FE32-68FD-48DE-868F-E56EF99070FE}" type="slidenum">
              <a:rPr lang="en-US"/>
              <a:pPr/>
              <a:t>39</a:t>
            </a:fld>
            <a:endParaRPr lang="en-US"/>
          </a:p>
        </p:txBody>
      </p:sp>
      <p:sp>
        <p:nvSpPr>
          <p:cNvPr id="7" name="Rectangle 7"/>
          <p:cNvSpPr>
            <a:spLocks noGrp="1" noChangeArrowheads="1"/>
          </p:cNvSpPr>
          <p:nvPr>
            <p:ph type="sldNum" sz="quarter" idx="5"/>
          </p:nvPr>
        </p:nvSpPr>
        <p:spPr>
          <a:ln/>
        </p:spPr>
        <p:txBody>
          <a:bodyPr/>
          <a:lstStyle/>
          <a:p>
            <a:fld id="{2E61DCDA-1C58-44EF-8485-ECC326E5035C}" type="slidenum">
              <a:rPr lang="en-US"/>
              <a:pPr/>
              <a:t>39</a:t>
            </a:fld>
            <a:endParaRPr lang="en-US"/>
          </a:p>
        </p:txBody>
      </p:sp>
      <p:sp>
        <p:nvSpPr>
          <p:cNvPr id="660484" name="Rectangle 4"/>
          <p:cNvSpPr>
            <a:spLocks noGrp="1" noRot="1" noChangeAspect="1" noChangeArrowheads="1" noTextEdit="1"/>
          </p:cNvSpPr>
          <p:nvPr>
            <p:ph type="sldImg"/>
          </p:nvPr>
        </p:nvSpPr>
        <p:spPr>
          <a:ln/>
        </p:spPr>
      </p:sp>
      <p:sp>
        <p:nvSpPr>
          <p:cNvPr id="660485" name="Rectangle 5"/>
          <p:cNvSpPr>
            <a:spLocks noGrp="1" noChangeArrowheads="1"/>
          </p:cNvSpPr>
          <p:nvPr>
            <p:ph type="body" idx="1"/>
          </p:nvPr>
        </p:nvSpPr>
        <p:spPr>
          <a:ln/>
        </p:spPr>
        <p:txBody>
          <a:bodyPr/>
          <a:lstStyle/>
          <a:p>
            <a:r>
              <a:rPr lang="en-US"/>
              <a:t>A modified form of activity-based costing can be used to develop product costs for external financial reports. With this approach, ABC:</a:t>
            </a:r>
          </a:p>
          <a:p>
            <a:pPr lvl="1">
              <a:buFontTx/>
              <a:buChar char="•"/>
            </a:pPr>
            <a:r>
              <a:rPr lang="en-US"/>
              <a:t>  Includes all manufacturing costs, such as organization-sustaining costs and</a:t>
            </a:r>
            <a:br>
              <a:rPr lang="en-US"/>
            </a:br>
            <a:r>
              <a:rPr lang="en-US"/>
              <a:t>    unused capacity costs, in product costs.</a:t>
            </a:r>
          </a:p>
          <a:p>
            <a:pPr lvl="1">
              <a:buFontTx/>
              <a:buChar char="•"/>
            </a:pPr>
            <a:r>
              <a:rPr lang="en-US"/>
              <a:t>  Excludes all nonmanufacturing costs even if they are clearly caused by the</a:t>
            </a:r>
            <a:br>
              <a:rPr lang="en-US"/>
            </a:br>
            <a:r>
              <a:rPr lang="en-US"/>
              <a:t>    products.</a:t>
            </a:r>
          </a:p>
          <a:p>
            <a:endParaRPr lang="en-US"/>
          </a:p>
        </p:txBody>
      </p:sp>
    </p:spTree>
    <p:extLst>
      <p:ext uri="{BB962C8B-B14F-4D97-AF65-F5344CB8AC3E}">
        <p14:creationId xmlns:p14="http://schemas.microsoft.com/office/powerpoint/2010/main" xmlns="" val="163147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9234583C-F740-452A-95AA-887047924307}" type="slidenum">
              <a:rPr lang="en-US"/>
              <a:pPr/>
              <a:t>40</a:t>
            </a:fld>
            <a:endParaRPr lang="en-US"/>
          </a:p>
        </p:txBody>
      </p:sp>
      <p:sp>
        <p:nvSpPr>
          <p:cNvPr id="7" name="Rectangle 7"/>
          <p:cNvSpPr>
            <a:spLocks noGrp="1" noChangeArrowheads="1"/>
          </p:cNvSpPr>
          <p:nvPr>
            <p:ph type="sldNum" sz="quarter" idx="5"/>
          </p:nvPr>
        </p:nvSpPr>
        <p:spPr>
          <a:ln/>
        </p:spPr>
        <p:txBody>
          <a:bodyPr/>
          <a:lstStyle/>
          <a:p>
            <a:fld id="{C4A98971-71FB-4B36-9E40-63D1295683AF}" type="slidenum">
              <a:rPr lang="en-US"/>
              <a:pPr/>
              <a:t>40</a:t>
            </a:fld>
            <a:endParaRPr lang="en-US"/>
          </a:p>
        </p:txBody>
      </p:sp>
      <p:sp>
        <p:nvSpPr>
          <p:cNvPr id="670724" name="Rectangle 4"/>
          <p:cNvSpPr>
            <a:spLocks noGrp="1" noRot="1" noChangeAspect="1" noChangeArrowheads="1" noTextEdit="1"/>
          </p:cNvSpPr>
          <p:nvPr>
            <p:ph type="sldImg"/>
          </p:nvPr>
        </p:nvSpPr>
        <p:spPr>
          <a:ln/>
        </p:spPr>
      </p:sp>
      <p:sp>
        <p:nvSpPr>
          <p:cNvPr id="670725" name="Rectangle 5"/>
          <p:cNvSpPr>
            <a:spLocks noGrp="1" noChangeArrowheads="1"/>
          </p:cNvSpPr>
          <p:nvPr>
            <p:ph type="body" idx="1"/>
          </p:nvPr>
        </p:nvSpPr>
        <p:spPr>
          <a:ln/>
        </p:spPr>
        <p:txBody>
          <a:bodyPr/>
          <a:lstStyle/>
          <a:p>
            <a:r>
              <a:rPr lang="en-US"/>
              <a:t>Maxtar Industries – a traditional approach</a:t>
            </a:r>
          </a:p>
          <a:p>
            <a:endParaRPr lang="en-US"/>
          </a:p>
          <a:p>
            <a:r>
              <a:rPr lang="en-US"/>
              <a:t>Assume the following information for the company as a whole and for its only two products—premium and standard smoker/barbecue units.</a:t>
            </a:r>
          </a:p>
          <a:p>
            <a:endParaRPr lang="en-US"/>
          </a:p>
        </p:txBody>
      </p:sp>
    </p:spTree>
    <p:extLst>
      <p:ext uri="{BB962C8B-B14F-4D97-AF65-F5344CB8AC3E}">
        <p14:creationId xmlns:p14="http://schemas.microsoft.com/office/powerpoint/2010/main" xmlns="" val="19151241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CC4CCACA-96E2-45B0-A761-72BD4F59D280}" type="slidenum">
              <a:rPr lang="en-US"/>
              <a:pPr/>
              <a:t>41</a:t>
            </a:fld>
            <a:endParaRPr lang="en-US"/>
          </a:p>
        </p:txBody>
      </p:sp>
      <p:sp>
        <p:nvSpPr>
          <p:cNvPr id="7" name="Rectangle 7"/>
          <p:cNvSpPr>
            <a:spLocks noGrp="1" noChangeArrowheads="1"/>
          </p:cNvSpPr>
          <p:nvPr>
            <p:ph type="sldNum" sz="quarter" idx="5"/>
          </p:nvPr>
        </p:nvSpPr>
        <p:spPr>
          <a:ln/>
        </p:spPr>
        <p:txBody>
          <a:bodyPr/>
          <a:lstStyle/>
          <a:p>
            <a:fld id="{B4952C2B-07CF-4121-8679-31AF1365B2E7}" type="slidenum">
              <a:rPr lang="en-US"/>
              <a:pPr/>
              <a:t>41</a:t>
            </a:fld>
            <a:endParaRPr lang="en-US"/>
          </a:p>
        </p:txBody>
      </p:sp>
      <p:sp>
        <p:nvSpPr>
          <p:cNvPr id="671748" name="Rectangle 4"/>
          <p:cNvSpPr>
            <a:spLocks noGrp="1" noRot="1" noChangeAspect="1" noChangeArrowheads="1" noTextEdit="1"/>
          </p:cNvSpPr>
          <p:nvPr>
            <p:ph type="sldImg"/>
          </p:nvPr>
        </p:nvSpPr>
        <p:spPr>
          <a:ln/>
        </p:spPr>
      </p:sp>
      <p:sp>
        <p:nvSpPr>
          <p:cNvPr id="671749" name="Rectangle 5"/>
          <p:cNvSpPr>
            <a:spLocks noGrp="1" noChangeArrowheads="1"/>
          </p:cNvSpPr>
          <p:nvPr>
            <p:ph type="body" idx="1"/>
          </p:nvPr>
        </p:nvSpPr>
        <p:spPr>
          <a:ln/>
        </p:spPr>
        <p:txBody>
          <a:bodyPr/>
          <a:lstStyle/>
          <a:p>
            <a:r>
              <a:rPr lang="en-US"/>
              <a:t>If we assume that Maxtar’s traditional cost system relies on one predetermined plantwide overhead rate with direct labor-hours as the allocation base, then its plantwide overhead rate ($3.80 per direct labor-hour) would be computed as shown.</a:t>
            </a:r>
          </a:p>
          <a:p>
            <a:endParaRPr lang="en-US"/>
          </a:p>
        </p:txBody>
      </p:sp>
    </p:spTree>
    <p:extLst>
      <p:ext uri="{BB962C8B-B14F-4D97-AF65-F5344CB8AC3E}">
        <p14:creationId xmlns:p14="http://schemas.microsoft.com/office/powerpoint/2010/main" xmlns="" val="1249127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9A3D74AC-02B7-4161-8241-A7B317D74339}" type="slidenum">
              <a:rPr lang="en-US"/>
              <a:pPr/>
              <a:t>42</a:t>
            </a:fld>
            <a:endParaRPr lang="en-US"/>
          </a:p>
        </p:txBody>
      </p:sp>
      <p:sp>
        <p:nvSpPr>
          <p:cNvPr id="7" name="Rectangle 7"/>
          <p:cNvSpPr>
            <a:spLocks noGrp="1" noChangeArrowheads="1"/>
          </p:cNvSpPr>
          <p:nvPr>
            <p:ph type="sldNum" sz="quarter" idx="5"/>
          </p:nvPr>
        </p:nvSpPr>
        <p:spPr>
          <a:ln/>
        </p:spPr>
        <p:txBody>
          <a:bodyPr/>
          <a:lstStyle/>
          <a:p>
            <a:fld id="{18701E07-4CDD-4446-AA46-C49FBF0E8FDD}" type="slidenum">
              <a:rPr lang="en-US"/>
              <a:pPr/>
              <a:t>42</a:t>
            </a:fld>
            <a:endParaRPr lang="en-US"/>
          </a:p>
        </p:txBody>
      </p:sp>
      <p:sp>
        <p:nvSpPr>
          <p:cNvPr id="672772" name="Rectangle 4"/>
          <p:cNvSpPr>
            <a:spLocks noGrp="1" noRot="1" noChangeAspect="1" noChangeArrowheads="1" noTextEdit="1"/>
          </p:cNvSpPr>
          <p:nvPr>
            <p:ph type="sldImg"/>
          </p:nvPr>
        </p:nvSpPr>
        <p:spPr>
          <a:ln/>
        </p:spPr>
      </p:sp>
      <p:sp>
        <p:nvSpPr>
          <p:cNvPr id="672773" name="Rectangle 5"/>
          <p:cNvSpPr>
            <a:spLocks noGrp="1" noChangeArrowheads="1"/>
          </p:cNvSpPr>
          <p:nvPr>
            <p:ph type="body" idx="1"/>
          </p:nvPr>
        </p:nvSpPr>
        <p:spPr>
          <a:ln/>
        </p:spPr>
        <p:txBody>
          <a:bodyPr/>
          <a:lstStyle/>
          <a:p>
            <a:r>
              <a:rPr lang="en-US"/>
              <a:t>Maxtar’s traditional cost system would report unit product costs as shown. Notice: </a:t>
            </a:r>
          </a:p>
          <a:p>
            <a:pPr>
              <a:buFontTx/>
              <a:buChar char="•"/>
            </a:pPr>
            <a:r>
              <a:rPr lang="en-US"/>
              <a:t>  The premium product line is assigned $7.60 of overhead cost per unit </a:t>
            </a:r>
            <a:br>
              <a:rPr lang="en-US"/>
            </a:br>
            <a:r>
              <a:rPr lang="en-US"/>
              <a:t>    (2.0 DLH × $3.80 per hour).</a:t>
            </a:r>
          </a:p>
          <a:p>
            <a:pPr>
              <a:buFontTx/>
              <a:buChar char="•"/>
            </a:pPr>
            <a:r>
              <a:rPr lang="en-US"/>
              <a:t>  The standard product line is assigned $5.70 of overhead cost per unit</a:t>
            </a:r>
            <a:br>
              <a:rPr lang="en-US"/>
            </a:br>
            <a:r>
              <a:rPr lang="en-US"/>
              <a:t>    (1.5 DLH × $3.80 per hour).</a:t>
            </a:r>
          </a:p>
          <a:p>
            <a:endParaRPr lang="en-US"/>
          </a:p>
        </p:txBody>
      </p:sp>
    </p:spTree>
    <p:extLst>
      <p:ext uri="{BB962C8B-B14F-4D97-AF65-F5344CB8AC3E}">
        <p14:creationId xmlns:p14="http://schemas.microsoft.com/office/powerpoint/2010/main" xmlns="" val="23949745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38820D26-EE8B-4F09-8AED-14063D2CF802}" type="slidenum">
              <a:rPr lang="en-US"/>
              <a:pPr/>
              <a:t>43</a:t>
            </a:fld>
            <a:endParaRPr lang="en-US"/>
          </a:p>
        </p:txBody>
      </p:sp>
      <p:sp>
        <p:nvSpPr>
          <p:cNvPr id="7" name="Rectangle 7"/>
          <p:cNvSpPr>
            <a:spLocks noGrp="1" noChangeArrowheads="1"/>
          </p:cNvSpPr>
          <p:nvPr>
            <p:ph type="sldNum" sz="quarter" idx="5"/>
          </p:nvPr>
        </p:nvSpPr>
        <p:spPr>
          <a:ln/>
        </p:spPr>
        <p:txBody>
          <a:bodyPr/>
          <a:lstStyle/>
          <a:p>
            <a:fld id="{0A6FED36-BAE8-4623-82E1-3751A6F49321}" type="slidenum">
              <a:rPr lang="en-US"/>
              <a:pPr/>
              <a:t>43</a:t>
            </a:fld>
            <a:endParaRPr lang="en-US"/>
          </a:p>
        </p:txBody>
      </p:sp>
      <p:sp>
        <p:nvSpPr>
          <p:cNvPr id="673796" name="Rectangle 4"/>
          <p:cNvSpPr>
            <a:spLocks noGrp="1" noRot="1" noChangeAspect="1" noChangeArrowheads="1" noTextEdit="1"/>
          </p:cNvSpPr>
          <p:nvPr>
            <p:ph type="sldImg"/>
          </p:nvPr>
        </p:nvSpPr>
        <p:spPr>
          <a:ln/>
        </p:spPr>
      </p:sp>
      <p:sp>
        <p:nvSpPr>
          <p:cNvPr id="673797" name="Rectangle 5"/>
          <p:cNvSpPr>
            <a:spLocks noGrp="1" noChangeArrowheads="1"/>
          </p:cNvSpPr>
          <p:nvPr>
            <p:ph type="body" idx="1"/>
          </p:nvPr>
        </p:nvSpPr>
        <p:spPr>
          <a:ln/>
        </p:spPr>
        <p:txBody>
          <a:bodyPr/>
          <a:lstStyle/>
          <a:p>
            <a:r>
              <a:rPr lang="en-US"/>
              <a:t>Assume that Maxtar assigned its $1,520,000 of manufacturing overhead costs to three activities with expected activity levels as shown.</a:t>
            </a:r>
          </a:p>
          <a:p>
            <a:endParaRPr lang="en-US"/>
          </a:p>
        </p:txBody>
      </p:sp>
    </p:spTree>
    <p:extLst>
      <p:ext uri="{BB962C8B-B14F-4D97-AF65-F5344CB8AC3E}">
        <p14:creationId xmlns:p14="http://schemas.microsoft.com/office/powerpoint/2010/main" xmlns="" val="8382747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5264CAAF-F833-434E-8C25-EBC1E7AF6F62}" type="slidenum">
              <a:rPr lang="en-US"/>
              <a:pPr/>
              <a:t>44</a:t>
            </a:fld>
            <a:endParaRPr lang="en-US"/>
          </a:p>
        </p:txBody>
      </p:sp>
      <p:sp>
        <p:nvSpPr>
          <p:cNvPr id="7" name="Rectangle 7"/>
          <p:cNvSpPr>
            <a:spLocks noGrp="1" noChangeArrowheads="1"/>
          </p:cNvSpPr>
          <p:nvPr>
            <p:ph type="sldNum" sz="quarter" idx="5"/>
          </p:nvPr>
        </p:nvSpPr>
        <p:spPr>
          <a:ln/>
        </p:spPr>
        <p:txBody>
          <a:bodyPr/>
          <a:lstStyle/>
          <a:p>
            <a:fld id="{F160B679-6535-42D2-9245-8AA8808C95B4}" type="slidenum">
              <a:rPr lang="en-US"/>
              <a:pPr/>
              <a:t>44</a:t>
            </a:fld>
            <a:endParaRPr lang="en-US"/>
          </a:p>
        </p:txBody>
      </p:sp>
      <p:sp>
        <p:nvSpPr>
          <p:cNvPr id="674820" name="Rectangle 4"/>
          <p:cNvSpPr>
            <a:spLocks noGrp="1" noRot="1" noChangeAspect="1" noChangeArrowheads="1" noTextEdit="1"/>
          </p:cNvSpPr>
          <p:nvPr>
            <p:ph type="sldImg"/>
          </p:nvPr>
        </p:nvSpPr>
        <p:spPr>
          <a:ln/>
        </p:spPr>
      </p:sp>
      <p:sp>
        <p:nvSpPr>
          <p:cNvPr id="674821" name="Rectangle 5"/>
          <p:cNvSpPr>
            <a:spLocks noGrp="1" noChangeArrowheads="1"/>
          </p:cNvSpPr>
          <p:nvPr>
            <p:ph type="body" idx="1"/>
          </p:nvPr>
        </p:nvSpPr>
        <p:spPr>
          <a:ln/>
        </p:spPr>
        <p:txBody>
          <a:bodyPr/>
          <a:lstStyle/>
          <a:p>
            <a:r>
              <a:rPr lang="en-US"/>
              <a:t>The activity rates for each of the three activities would be computed as shown.</a:t>
            </a:r>
          </a:p>
          <a:p>
            <a:endParaRPr lang="en-US"/>
          </a:p>
        </p:txBody>
      </p:sp>
    </p:spTree>
    <p:extLst>
      <p:ext uri="{BB962C8B-B14F-4D97-AF65-F5344CB8AC3E}">
        <p14:creationId xmlns:p14="http://schemas.microsoft.com/office/powerpoint/2010/main" xmlns="" val="6000492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05A426A4-0EE0-4673-BF37-DCE7B445897B}" type="slidenum">
              <a:rPr lang="en-US"/>
              <a:pPr/>
              <a:t>45</a:t>
            </a:fld>
            <a:endParaRPr lang="en-US"/>
          </a:p>
        </p:txBody>
      </p:sp>
      <p:sp>
        <p:nvSpPr>
          <p:cNvPr id="7" name="Rectangle 7"/>
          <p:cNvSpPr>
            <a:spLocks noGrp="1" noChangeArrowheads="1"/>
          </p:cNvSpPr>
          <p:nvPr>
            <p:ph type="sldNum" sz="quarter" idx="5"/>
          </p:nvPr>
        </p:nvSpPr>
        <p:spPr>
          <a:ln/>
        </p:spPr>
        <p:txBody>
          <a:bodyPr/>
          <a:lstStyle/>
          <a:p>
            <a:fld id="{D60DBAC3-E715-491D-9E64-D8149D5DC3AA}" type="slidenum">
              <a:rPr lang="en-US"/>
              <a:pPr/>
              <a:t>45</a:t>
            </a:fld>
            <a:endParaRPr lang="en-US"/>
          </a:p>
        </p:txBody>
      </p:sp>
      <p:sp>
        <p:nvSpPr>
          <p:cNvPr id="675844" name="Rectangle 4"/>
          <p:cNvSpPr>
            <a:spLocks noGrp="1" noRot="1" noChangeAspect="1" noChangeArrowheads="1" noTextEdit="1"/>
          </p:cNvSpPr>
          <p:nvPr>
            <p:ph type="sldImg"/>
          </p:nvPr>
        </p:nvSpPr>
        <p:spPr>
          <a:ln/>
        </p:spPr>
      </p:sp>
      <p:sp>
        <p:nvSpPr>
          <p:cNvPr id="675845" name="Rectangle 5"/>
          <p:cNvSpPr>
            <a:spLocks noGrp="1" noChangeArrowheads="1"/>
          </p:cNvSpPr>
          <p:nvPr>
            <p:ph type="body" idx="1"/>
          </p:nvPr>
        </p:nvSpPr>
        <p:spPr>
          <a:ln/>
        </p:spPr>
        <p:txBody>
          <a:bodyPr/>
          <a:lstStyle/>
          <a:p>
            <a:r>
              <a:rPr lang="en-US"/>
              <a:t>The overhead cost assignments to the premium and standard product lines are computed as shown. Notice that all manufacturing overhead has been assigned to products ($728,000 + $792,000 = $1,520,000).</a:t>
            </a:r>
          </a:p>
          <a:p>
            <a:endParaRPr lang="en-US"/>
          </a:p>
        </p:txBody>
      </p:sp>
    </p:spTree>
    <p:extLst>
      <p:ext uri="{BB962C8B-B14F-4D97-AF65-F5344CB8AC3E}">
        <p14:creationId xmlns:p14="http://schemas.microsoft.com/office/powerpoint/2010/main" xmlns="" val="1463057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51C238EB-FD7E-4607-8859-0FE49E074B64}" type="slidenum">
              <a:rPr lang="en-US"/>
              <a:pPr/>
              <a:t>46</a:t>
            </a:fld>
            <a:endParaRPr lang="en-US"/>
          </a:p>
        </p:txBody>
      </p:sp>
      <p:sp>
        <p:nvSpPr>
          <p:cNvPr id="7" name="Rectangle 7"/>
          <p:cNvSpPr>
            <a:spLocks noGrp="1" noChangeArrowheads="1"/>
          </p:cNvSpPr>
          <p:nvPr>
            <p:ph type="sldNum" sz="quarter" idx="5"/>
          </p:nvPr>
        </p:nvSpPr>
        <p:spPr>
          <a:ln/>
        </p:spPr>
        <p:txBody>
          <a:bodyPr/>
          <a:lstStyle/>
          <a:p>
            <a:fld id="{155F24A9-A180-4A81-A763-C912901E40AA}" type="slidenum">
              <a:rPr lang="en-US"/>
              <a:pPr/>
              <a:t>46</a:t>
            </a:fld>
            <a:endParaRPr lang="en-US"/>
          </a:p>
        </p:txBody>
      </p:sp>
      <p:sp>
        <p:nvSpPr>
          <p:cNvPr id="676868" name="Rectangle 4"/>
          <p:cNvSpPr>
            <a:spLocks noGrp="1" noRot="1" noChangeAspect="1" noChangeArrowheads="1" noTextEdit="1"/>
          </p:cNvSpPr>
          <p:nvPr>
            <p:ph type="sldImg"/>
          </p:nvPr>
        </p:nvSpPr>
        <p:spPr>
          <a:ln/>
        </p:spPr>
      </p:sp>
      <p:sp>
        <p:nvSpPr>
          <p:cNvPr id="676869" name="Rectangle 5"/>
          <p:cNvSpPr>
            <a:spLocks noGrp="1" noChangeArrowheads="1"/>
          </p:cNvSpPr>
          <p:nvPr>
            <p:ph type="body" idx="1"/>
          </p:nvPr>
        </p:nvSpPr>
        <p:spPr>
          <a:ln/>
        </p:spPr>
        <p:txBody>
          <a:bodyPr/>
          <a:lstStyle/>
          <a:p>
            <a:r>
              <a:rPr lang="en-US"/>
              <a:t>The activity-based unit product costs for both product lines would be computed as shown.  </a:t>
            </a:r>
          </a:p>
          <a:p>
            <a:endParaRPr lang="en-US"/>
          </a:p>
        </p:txBody>
      </p:sp>
    </p:spTree>
    <p:extLst>
      <p:ext uri="{BB962C8B-B14F-4D97-AF65-F5344CB8AC3E}">
        <p14:creationId xmlns:p14="http://schemas.microsoft.com/office/powerpoint/2010/main" xmlns="" val="8388423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755C31C7-6AA6-47B5-92F8-5FDA7CED40E9}" type="slidenum">
              <a:rPr lang="en-US"/>
              <a:pPr/>
              <a:t>47</a:t>
            </a:fld>
            <a:endParaRPr lang="en-US"/>
          </a:p>
        </p:txBody>
      </p:sp>
      <p:sp>
        <p:nvSpPr>
          <p:cNvPr id="7" name="Rectangle 7"/>
          <p:cNvSpPr>
            <a:spLocks noGrp="1" noChangeArrowheads="1"/>
          </p:cNvSpPr>
          <p:nvPr>
            <p:ph type="sldNum" sz="quarter" idx="5"/>
          </p:nvPr>
        </p:nvSpPr>
        <p:spPr>
          <a:ln/>
        </p:spPr>
        <p:txBody>
          <a:bodyPr/>
          <a:lstStyle/>
          <a:p>
            <a:fld id="{C60D0150-4D37-44BD-BB4D-136C0307DB39}" type="slidenum">
              <a:rPr lang="en-US"/>
              <a:pPr/>
              <a:t>47</a:t>
            </a:fld>
            <a:endParaRPr lang="en-US"/>
          </a:p>
        </p:txBody>
      </p:sp>
      <p:sp>
        <p:nvSpPr>
          <p:cNvPr id="677892" name="Rectangle 4"/>
          <p:cNvSpPr>
            <a:spLocks noGrp="1" noRot="1" noChangeAspect="1" noChangeArrowheads="1" noTextEdit="1"/>
          </p:cNvSpPr>
          <p:nvPr>
            <p:ph type="sldImg"/>
          </p:nvPr>
        </p:nvSpPr>
        <p:spPr>
          <a:ln/>
        </p:spPr>
      </p:sp>
      <p:sp>
        <p:nvSpPr>
          <p:cNvPr id="677893" name="Rectangle 5"/>
          <p:cNvSpPr>
            <a:spLocks noGrp="1" noChangeArrowheads="1"/>
          </p:cNvSpPr>
          <p:nvPr>
            <p:ph type="body" idx="1"/>
          </p:nvPr>
        </p:nvSpPr>
        <p:spPr>
          <a:ln/>
        </p:spPr>
        <p:txBody>
          <a:bodyPr/>
          <a:lstStyle/>
          <a:p>
            <a:r>
              <a:rPr lang="en-US"/>
              <a:t>The manufacturing overhead per unit for both products is computed by taking the total overhead assigned to that product and dividing it by the number of units produced.</a:t>
            </a:r>
          </a:p>
          <a:p>
            <a:endParaRPr lang="en-US"/>
          </a:p>
        </p:txBody>
      </p:sp>
    </p:spTree>
    <p:extLst>
      <p:ext uri="{BB962C8B-B14F-4D97-AF65-F5344CB8AC3E}">
        <p14:creationId xmlns:p14="http://schemas.microsoft.com/office/powerpoint/2010/main" xmlns="" val="6028034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8-</a:t>
            </a:r>
            <a:fld id="{6AB8FAFB-F8DA-47F6-9917-73A46E6C310E}" type="slidenum">
              <a:rPr lang="en-US"/>
              <a:pPr/>
              <a:t>48</a:t>
            </a:fld>
            <a:endParaRPr lang="en-US"/>
          </a:p>
        </p:txBody>
      </p:sp>
      <p:sp>
        <p:nvSpPr>
          <p:cNvPr id="7" name="Rectangle 7"/>
          <p:cNvSpPr>
            <a:spLocks noGrp="1" noChangeArrowheads="1"/>
          </p:cNvSpPr>
          <p:nvPr>
            <p:ph type="sldNum" sz="quarter" idx="5"/>
          </p:nvPr>
        </p:nvSpPr>
        <p:spPr>
          <a:ln/>
        </p:spPr>
        <p:txBody>
          <a:bodyPr/>
          <a:lstStyle/>
          <a:p>
            <a:fld id="{35460EF2-496C-45CE-A896-95D533065BB2}" type="slidenum">
              <a:rPr lang="en-US"/>
              <a:pPr/>
              <a:t>48</a:t>
            </a:fld>
            <a:endParaRPr lang="en-US"/>
          </a:p>
        </p:txBody>
      </p:sp>
      <p:sp>
        <p:nvSpPr>
          <p:cNvPr id="678916" name="Rectangle 4"/>
          <p:cNvSpPr>
            <a:spLocks noGrp="1" noRot="1" noChangeAspect="1" noChangeArrowheads="1" noTextEdit="1"/>
          </p:cNvSpPr>
          <p:nvPr>
            <p:ph type="sldImg"/>
          </p:nvPr>
        </p:nvSpPr>
        <p:spPr>
          <a:ln/>
        </p:spPr>
      </p:sp>
      <p:sp>
        <p:nvSpPr>
          <p:cNvPr id="678917" name="Rectangle 5"/>
          <p:cNvSpPr>
            <a:spLocks noGrp="1" noChangeArrowheads="1"/>
          </p:cNvSpPr>
          <p:nvPr>
            <p:ph type="body" idx="1"/>
          </p:nvPr>
        </p:nvSpPr>
        <p:spPr>
          <a:ln/>
        </p:spPr>
        <p:txBody>
          <a:bodyPr/>
          <a:lstStyle/>
          <a:p>
            <a:r>
              <a:rPr lang="en-US"/>
              <a:t>Maxtar Industries – comparing the two approaches</a:t>
            </a:r>
          </a:p>
          <a:p>
            <a:endParaRPr lang="en-US"/>
          </a:p>
          <a:p>
            <a:r>
              <a:rPr lang="en-US"/>
              <a:t>The difference in unit product costs between the two methods is as shown. Notice, the ABC unit product cost for the premium (standard) product line is higher (lower) than what was computed using the traditional cost system. This is because:</a:t>
            </a:r>
          </a:p>
          <a:p>
            <a:endParaRPr lang="en-US"/>
          </a:p>
          <a:p>
            <a:r>
              <a:rPr lang="en-US"/>
              <a:t>The ABC system contains two non-volume-related cost pools—“setting up machines,” which is a batch-level activity and “parts administration,” which is a product-level activity.</a:t>
            </a:r>
          </a:p>
          <a:p>
            <a:endParaRPr lang="en-US"/>
          </a:p>
          <a:p>
            <a:r>
              <a:rPr lang="en-US"/>
              <a:t>The ABC system accurately assigned these costs to products in a way that shifted costs from the high volume product (standard) to the low volume product (premium).</a:t>
            </a:r>
          </a:p>
          <a:p>
            <a:endParaRPr lang="en-US"/>
          </a:p>
        </p:txBody>
      </p:sp>
    </p:spTree>
    <p:extLst>
      <p:ext uri="{BB962C8B-B14F-4D97-AF65-F5344CB8AC3E}">
        <p14:creationId xmlns:p14="http://schemas.microsoft.com/office/powerpoint/2010/main" xmlns="" val="31504320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bwMode="auto">
          <a:xfrm>
            <a:off x="1174750" y="677863"/>
            <a:ext cx="4510088" cy="3382962"/>
          </a:xfrm>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305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lIns="92075" tIns="46038" rIns="92075" bIns="46038" numCol="1" anchor="t" anchorCtr="0" compatLnSpc="1">
            <a:prstTxWarp prst="textNoShape">
              <a:avLst/>
            </a:prstTxWarp>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xmlns="" val="3626065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10" name="Footer Placeholder 3"/>
          <p:cNvSpPr txBox="1">
            <a:spLocks noGrp="1"/>
          </p:cNvSpPr>
          <p:nvPr userDrawn="1"/>
        </p:nvSpPr>
        <p:spPr>
          <a:xfrm>
            <a:off x="2667000" y="6324600"/>
            <a:ext cx="4191000" cy="365125"/>
          </a:xfrm>
          <a:prstGeom prst="rect">
            <a:avLst/>
          </a:prstGeom>
          <a:noFill/>
        </p:spPr>
        <p:txBody>
          <a:bodyPr lIns="0" tIns="0" rIns="0" bIns="0"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sz="1200" smtClean="0">
                <a:solidFill>
                  <a:srgbClr val="D1EAEE"/>
                </a:solidFill>
              </a:rPr>
              <a:t>© 2009 Pearson Prentice Hall. All rights reserved.</a:t>
            </a:r>
          </a:p>
        </p:txBody>
      </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smtClean="0">
                <a:solidFill>
                  <a:srgbClr val="D1EAEE"/>
                </a:solidFill>
              </a:defRPr>
            </a:lvl1pPr>
          </a:lstStyle>
          <a:p>
            <a:pPr>
              <a:defRPr/>
            </a:pPr>
            <a:fld id="{62EBB7CA-FBA5-48BD-8C3E-73AEB4562B9F}" type="slidenum">
              <a:rPr lang="en-US"/>
              <a:pPr>
                <a:defRPr/>
              </a:pPr>
              <a:t>‹#›</a:t>
            </a:fld>
            <a:endParaRPr lang="en-US"/>
          </a:p>
        </p:txBody>
      </p:sp>
    </p:spTree>
    <p:extLst>
      <p:ext uri="{BB962C8B-B14F-4D97-AF65-F5344CB8AC3E}">
        <p14:creationId xmlns:p14="http://schemas.microsoft.com/office/powerpoint/2010/main" xmlns="" val="395062843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smtClean="0"/>
            </a:lvl1pPr>
          </a:lstStyle>
          <a:p>
            <a:pPr>
              <a:defRPr/>
            </a:pPr>
            <a:fld id="{3D14E4FF-82D9-43D3-8507-6C40EB9BC63E}" type="slidenum">
              <a:rPr lang="en-US"/>
              <a:pPr>
                <a:defRPr/>
              </a:pPr>
              <a:t>‹#›</a:t>
            </a:fld>
            <a:endParaRPr lang="en-US"/>
          </a:p>
        </p:txBody>
      </p:sp>
    </p:spTree>
    <p:extLst>
      <p:ext uri="{BB962C8B-B14F-4D97-AF65-F5344CB8AC3E}">
        <p14:creationId xmlns:p14="http://schemas.microsoft.com/office/powerpoint/2010/main" xmlns="" val="25026759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9" name="Footer Placeholder 3"/>
          <p:cNvSpPr txBox="1">
            <a:spLocks noGrp="1"/>
          </p:cNvSpPr>
          <p:nvPr userDrawn="1"/>
        </p:nvSpPr>
        <p:spPr>
          <a:xfrm>
            <a:off x="2667000" y="6324600"/>
            <a:ext cx="4191000" cy="365125"/>
          </a:xfrm>
          <a:prstGeom prst="rect">
            <a:avLst/>
          </a:prstGeom>
          <a:noFill/>
        </p:spPr>
        <p:txBody>
          <a:bodyPr lIns="0" tIns="0" rIns="0" bIns="0"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sz="1200" smtClean="0">
                <a:solidFill>
                  <a:srgbClr val="D1EAEE"/>
                </a:solidFill>
              </a:rPr>
              <a:t>(c) 2009 Pearson Prentice Hall. All rights reserved.</a:t>
            </a:r>
          </a:p>
        </p:txBody>
      </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smtClean="0">
                <a:solidFill>
                  <a:srgbClr val="D1EAEE"/>
                </a:solidFill>
              </a:defRPr>
            </a:lvl1pPr>
          </a:lstStyle>
          <a:p>
            <a:pPr>
              <a:defRPr/>
            </a:pPr>
            <a:fld id="{715A46AA-F139-427A-ADB5-DBD1856671D2}" type="slidenum">
              <a:rPr lang="en-US"/>
              <a:pPr>
                <a:defRPr/>
              </a:pPr>
              <a:t>‹#›</a:t>
            </a:fld>
            <a:endParaRPr lang="en-US"/>
          </a:p>
        </p:txBody>
      </p:sp>
    </p:spTree>
    <p:extLst>
      <p:ext uri="{BB962C8B-B14F-4D97-AF65-F5344CB8AC3E}">
        <p14:creationId xmlns:p14="http://schemas.microsoft.com/office/powerpoint/2010/main" xmlns="" val="36228188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smtClean="0"/>
            </a:lvl1pPr>
          </a:lstStyle>
          <a:p>
            <a:pPr>
              <a:defRPr/>
            </a:pPr>
            <a:fld id="{FD4C4320-67A0-447C-AFF5-F26BA19633E5}" type="slidenum">
              <a:rPr lang="en-US"/>
              <a:pPr>
                <a:defRPr/>
              </a:pPr>
              <a:t>‹#›</a:t>
            </a:fld>
            <a:endParaRPr lang="en-US"/>
          </a:p>
        </p:txBody>
      </p:sp>
    </p:spTree>
    <p:extLst>
      <p:ext uri="{BB962C8B-B14F-4D97-AF65-F5344CB8AC3E}">
        <p14:creationId xmlns:p14="http://schemas.microsoft.com/office/powerpoint/2010/main" xmlns="" val="230394708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smtClean="0"/>
            </a:lvl1pPr>
          </a:lstStyle>
          <a:p>
            <a:pPr>
              <a:defRPr/>
            </a:pPr>
            <a:fld id="{88032C76-8DC5-4A35-80B6-EAE0ED41130A}" type="slidenum">
              <a:rPr lang="en-US"/>
              <a:pPr>
                <a:defRPr/>
              </a:pPr>
              <a:t>‹#›</a:t>
            </a:fld>
            <a:endParaRPr lang="en-US"/>
          </a:p>
        </p:txBody>
      </p:sp>
    </p:spTree>
    <p:extLst>
      <p:ext uri="{BB962C8B-B14F-4D97-AF65-F5344CB8AC3E}">
        <p14:creationId xmlns:p14="http://schemas.microsoft.com/office/powerpoint/2010/main" xmlns="" val="35005496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smtClean="0"/>
            </a:lvl1pPr>
          </a:lstStyle>
          <a:p>
            <a:pPr>
              <a:defRPr/>
            </a:pPr>
            <a:fld id="{3578BDBD-791B-417C-847A-AA68A2CFF305}" type="slidenum">
              <a:rPr lang="en-US"/>
              <a:pPr>
                <a:defRPr/>
              </a:pPr>
              <a:t>‹#›</a:t>
            </a:fld>
            <a:endParaRPr lang="en-US"/>
          </a:p>
        </p:txBody>
      </p:sp>
    </p:spTree>
    <p:extLst>
      <p:ext uri="{BB962C8B-B14F-4D97-AF65-F5344CB8AC3E}">
        <p14:creationId xmlns:p14="http://schemas.microsoft.com/office/powerpoint/2010/main" xmlns="" val="215037327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smtClean="0"/>
            </a:lvl1pPr>
          </a:lstStyle>
          <a:p>
            <a:pPr>
              <a:defRPr/>
            </a:pPr>
            <a:fld id="{D15EA839-402F-449C-908B-8893CBE18FA2}" type="slidenum">
              <a:rPr lang="en-US"/>
              <a:pPr>
                <a:defRPr/>
              </a:pPr>
              <a:t>‹#›</a:t>
            </a:fld>
            <a:endParaRPr lang="en-US"/>
          </a:p>
        </p:txBody>
      </p:sp>
    </p:spTree>
    <p:extLst>
      <p:ext uri="{BB962C8B-B14F-4D97-AF65-F5344CB8AC3E}">
        <p14:creationId xmlns:p14="http://schemas.microsoft.com/office/powerpoint/2010/main" xmlns="" val="188153658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smtClean="0"/>
            </a:lvl1pPr>
          </a:lstStyle>
          <a:p>
            <a:pPr>
              <a:defRPr/>
            </a:pPr>
            <a:fld id="{5FA95DCC-0242-47A5-B891-A26C142D5F7D}" type="slidenum">
              <a:rPr lang="en-US"/>
              <a:pPr>
                <a:defRPr/>
              </a:pPr>
              <a:t>‹#›</a:t>
            </a:fld>
            <a:endParaRPr lang="en-US"/>
          </a:p>
        </p:txBody>
      </p:sp>
    </p:spTree>
    <p:extLst>
      <p:ext uri="{BB962C8B-B14F-4D97-AF65-F5344CB8AC3E}">
        <p14:creationId xmlns:p14="http://schemas.microsoft.com/office/powerpoint/2010/main" xmlns="" val="246444260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9" name="Footer Placeholder 21"/>
          <p:cNvSpPr>
            <a:spLocks/>
          </p:cNvSpPr>
          <p:nvPr userDrawn="1"/>
        </p:nvSpPr>
        <p:spPr bwMode="auto">
          <a:xfrm>
            <a:off x="2667000" y="6477000"/>
            <a:ext cx="51816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200">
                <a:solidFill>
                  <a:srgbClr val="045C75"/>
                </a:solidFill>
              </a:rPr>
              <a:t>(c) 2009 Pearson Prentice Hall. All rights reserved.</a:t>
            </a:r>
          </a:p>
          <a:p>
            <a:pPr eaLnBrk="1" hangingPunct="1"/>
            <a:endParaRPr lang="en-US" sz="1200">
              <a:solidFill>
                <a:srgbClr val="045C75"/>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smtClean="0"/>
            </a:lvl1pPr>
          </a:lstStyle>
          <a:p>
            <a:pPr>
              <a:defRPr/>
            </a:pPr>
            <a:fld id="{6C718E81-180E-4C21-B888-D9607EE09BFC}" type="slidenum">
              <a:rPr lang="en-US"/>
              <a:pPr>
                <a:defRPr/>
              </a:pPr>
              <a:t>‹#›</a:t>
            </a:fld>
            <a:endParaRPr lang="en-US"/>
          </a:p>
        </p:txBody>
      </p:sp>
    </p:spTree>
    <p:extLst>
      <p:ext uri="{BB962C8B-B14F-4D97-AF65-F5344CB8AC3E}">
        <p14:creationId xmlns:p14="http://schemas.microsoft.com/office/powerpoint/2010/main" xmlns="" val="422496982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smtClean="0"/>
            </a:lvl1pPr>
          </a:lstStyle>
          <a:p>
            <a:pPr>
              <a:defRPr/>
            </a:pPr>
            <a:fld id="{E2482721-D6AE-4086-BF30-125ACB80398C}" type="slidenum">
              <a:rPr lang="en-US"/>
              <a:pPr>
                <a:defRPr/>
              </a:pPr>
              <a:t>‹#›</a:t>
            </a:fld>
            <a:endParaRPr lang="en-US"/>
          </a:p>
        </p:txBody>
      </p:sp>
    </p:spTree>
    <p:extLst>
      <p:ext uri="{BB962C8B-B14F-4D97-AF65-F5344CB8AC3E}">
        <p14:creationId xmlns:p14="http://schemas.microsoft.com/office/powerpoint/2010/main" xmlns="" val="19463124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smtClean="0"/>
            </a:lvl1pPr>
          </a:lstStyle>
          <a:p>
            <a:pPr>
              <a:defRPr/>
            </a:pPr>
            <a:fld id="{E2F75F86-BCE6-4EF4-8C57-9AE7BFE679CD}" type="slidenum">
              <a:rPr lang="en-US"/>
              <a:pPr>
                <a:defRPr/>
              </a:pPr>
              <a:t>‹#›</a:t>
            </a:fld>
            <a:endParaRPr lang="en-US"/>
          </a:p>
        </p:txBody>
      </p:sp>
    </p:spTree>
    <p:extLst>
      <p:ext uri="{BB962C8B-B14F-4D97-AF65-F5344CB8AC3E}">
        <p14:creationId xmlns:p14="http://schemas.microsoft.com/office/powerpoint/2010/main" xmlns="" val="421093109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Slide Number Placeholder 3"/>
          <p:cNvSpPr>
            <a:spLocks noGrp="1"/>
          </p:cNvSpPr>
          <p:nvPr>
            <p:ph type="sldNum" sz="quarter" idx="11"/>
          </p:nvPr>
        </p:nvSpPr>
        <p:spPr/>
        <p:txBody>
          <a:bodyPr/>
          <a:lstStyle>
            <a:lvl1pPr>
              <a:defRPr smtClean="0"/>
            </a:lvl1pPr>
          </a:lstStyle>
          <a:p>
            <a:pPr>
              <a:defRPr/>
            </a:pPr>
            <a:fld id="{5FEAFC13-6FD4-4B8E-9B49-E87EE3A76C12}" type="slidenum">
              <a:rPr lang="en-US"/>
              <a:pPr>
                <a:defRPr/>
              </a:pPr>
              <a:t>‹#›</a:t>
            </a:fld>
            <a:endParaRPr lang="en-US"/>
          </a:p>
        </p:txBody>
      </p:sp>
    </p:spTree>
    <p:extLst>
      <p:ext uri="{BB962C8B-B14F-4D97-AF65-F5344CB8AC3E}">
        <p14:creationId xmlns:p14="http://schemas.microsoft.com/office/powerpoint/2010/main" xmlns="" val="56938287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6595" y="275333"/>
            <a:ext cx="823081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6595" y="1599903"/>
            <a:ext cx="8230810"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6595" y="3933528"/>
            <a:ext cx="8230810" cy="21922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0784491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r>
              <a:rPr lang="en-US"/>
              <a:t>© 2009 Pearson Prentice Hall. All rights reserved.</a:t>
            </a:r>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C1441EFC-9F91-4F93-8436-ED561FD33A53}" type="slidenum">
              <a:rPr lang="en-US"/>
              <a:pPr>
                <a:defRPr/>
              </a:pPr>
              <a:t>‹#›</a:t>
            </a:fld>
            <a:endParaRPr lang="en-US"/>
          </a:p>
        </p:txBody>
      </p:sp>
    </p:spTree>
    <p:extLst>
      <p:ext uri="{BB962C8B-B14F-4D97-AF65-F5344CB8AC3E}">
        <p14:creationId xmlns:p14="http://schemas.microsoft.com/office/powerpoint/2010/main" xmlns="" val="346967697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150031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D1EAEE"/>
                </a:solidFill>
              </a:defRPr>
            </a:lvl1pPr>
          </a:lstStyle>
          <a:p>
            <a:pPr>
              <a:defRPr/>
            </a:pPr>
            <a:r>
              <a:rPr lang="en-US"/>
              <a:t>© 2009 Pearson Prentice Hall. All rights reserved.</a:t>
            </a:r>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EB6842D5-0933-46C6-BC1A-8F31C94FFF1C}" type="slidenum">
              <a:rPr lang="en-US"/>
              <a:pPr>
                <a:defRPr/>
              </a:pPr>
              <a:t>‹#›</a:t>
            </a:fld>
            <a:endParaRPr lang="en-US"/>
          </a:p>
        </p:txBody>
      </p:sp>
    </p:spTree>
    <p:extLst>
      <p:ext uri="{BB962C8B-B14F-4D97-AF65-F5344CB8AC3E}">
        <p14:creationId xmlns:p14="http://schemas.microsoft.com/office/powerpoint/2010/main" xmlns="" val="20715466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0746865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222634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27590594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14095491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18668150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045C75"/>
                </a:solidFill>
              </a:defRPr>
            </a:lvl1pPr>
          </a:lstStyle>
          <a:p>
            <a:pPr>
              <a:defRPr/>
            </a:pPr>
            <a:r>
              <a:rPr lang="en-US"/>
              <a:t>© 2009 Pearson Prentice Hall. All rights reserved.</a:t>
            </a:r>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4DD35F97-3053-4CE4-A5E5-C986EE31EB6D}" type="slidenum">
              <a:rPr lang="en-US"/>
              <a:pPr>
                <a:defRPr/>
              </a:pPr>
              <a:t>‹#›</a:t>
            </a:fld>
            <a:endParaRPr lang="en-US"/>
          </a:p>
        </p:txBody>
      </p:sp>
    </p:spTree>
    <p:extLst>
      <p:ext uri="{BB962C8B-B14F-4D97-AF65-F5344CB8AC3E}">
        <p14:creationId xmlns:p14="http://schemas.microsoft.com/office/powerpoint/2010/main" xmlns="" val="306536079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6497513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8935400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6022088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116198347"/>
      </p:ext>
    </p:extLst>
  </p:cSld>
  <p:clrMapOvr>
    <a:masterClrMapping/>
  </p:clrMapOvr>
  <p:transition>
    <p:wipe dir="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46810362"/>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smtClean="0">
                <a:solidFill>
                  <a:srgbClr val="045C75"/>
                </a:solidFill>
              </a:defRPr>
            </a:lvl1pPr>
          </a:lstStyle>
          <a:p>
            <a:pPr>
              <a:defRPr/>
            </a:pPr>
            <a:fld id="{875703B0-EF6A-46B1-843B-5ACF6EC1FDDE}" type="slidenum">
              <a:rPr lang="en-US"/>
              <a:pPr>
                <a:defRPr/>
              </a:pPr>
              <a:t>‹#›</a:t>
            </a:fld>
            <a:endParaRPr lang="en-US"/>
          </a:p>
        </p:txBody>
      </p:sp>
      <p:grpSp>
        <p:nvGrpSpPr>
          <p:cNvPr id="103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4" r:id="rId13"/>
  </p:sldLayoutIdLst>
  <p:timing>
    <p:tnLst>
      <p:par>
        <p:cTn id="1" dur="indefinite" restart="never" nodeType="tmRoot"/>
      </p:par>
    </p:tnLst>
  </p:timing>
  <p:hf sldNum="0" hd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Ls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vmlDrawing" Target="../drawings/vmlDrawing20.v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Microsoft_Office_Excel_97-2003_Worksheet1.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6.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image" Target="../media/image18.w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8.vml"/></Relationships>
</file>

<file path=ppt/slides/_rels/slide3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29.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0.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1.vml"/><Relationship Id="rId5" Type="http://schemas.openxmlformats.org/officeDocument/2006/relationships/oleObject" Target="../embeddings/Microsoft_Office_Excel_97-2003_Worksheet3.xls"/><Relationship Id="rId4" Type="http://schemas.openxmlformats.org/officeDocument/2006/relationships/oleObject" Target="../embeddings/Microsoft_Office_Excel_97-2003_Worksheet2.xls"/></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2.vml"/><Relationship Id="rId4" Type="http://schemas.openxmlformats.org/officeDocument/2006/relationships/oleObject" Target="../embeddings/Microsoft_Office_Excel_97-2003_Worksheet4.xls"/></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3.vml"/><Relationship Id="rId4" Type="http://schemas.openxmlformats.org/officeDocument/2006/relationships/oleObject" Target="../embeddings/Microsoft_Office_Excel_97-2003_Worksheet5.xls"/></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4.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oleObject" Target="../embeddings/Microsoft_Office_Excel_97-2003_Worksheet6.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6.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oleObject" Target="../embeddings/Microsoft_Office_Excel_97-2003_Worksheet7.xls"/></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9.vml"/><Relationship Id="rId4" Type="http://schemas.openxmlformats.org/officeDocument/2006/relationships/oleObject" Target="../embeddings/Microsoft_Office_Excel_97-2003_Worksheet8.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0.vml"/><Relationship Id="rId4" Type="http://schemas.openxmlformats.org/officeDocument/2006/relationships/oleObject" Target="../embeddings/Microsoft_Office_Excel_97-2003_Worksheet9.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Microsoft_Office_Excel_97-2003_Worksheet10.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2.vml"/><Relationship Id="rId5" Type="http://schemas.openxmlformats.org/officeDocument/2006/relationships/oleObject" Target="../embeddings/Microsoft_Office_Excel_97-2003_Worksheet12.xls"/><Relationship Id="rId4" Type="http://schemas.openxmlformats.org/officeDocument/2006/relationships/oleObject" Target="../embeddings/Microsoft_Office_Excel_97-2003_Worksheet11.xls"/></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Microsoft_Office_Excel_97-2003_Worksheet13.xls"/></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Microsoft_Office_Excel_97-2003_Worksheet14.xls"/></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45.vml"/><Relationship Id="rId4" Type="http://schemas.openxmlformats.org/officeDocument/2006/relationships/oleObject" Target="../embeddings/Microsoft_Office_Excel_97-2003_Worksheet15.xls"/></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algn="l" eaLnBrk="1" fontAlgn="auto" hangingPunct="1">
              <a:spcAft>
                <a:spcPts val="0"/>
              </a:spcAft>
              <a:defRPr/>
            </a:pPr>
            <a:r>
              <a:rPr lang="en-US" dirty="0" smtClean="0"/>
              <a:t>Chapter 5-Continued</a:t>
            </a:r>
            <a:endParaRPr lang="en-US" dirty="0"/>
          </a:p>
        </p:txBody>
      </p:sp>
      <p:sp>
        <p:nvSpPr>
          <p:cNvPr id="32771"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smtClean="0">
                <a:solidFill>
                  <a:schemeClr val="bg2"/>
                </a:solidFill>
                <a:latin typeface="Calibri" panose="020F0502020204030204" pitchFamily="34" charset="0"/>
              </a:rPr>
              <a:t>Activity Based Costing and Activity based Management</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prstClr val="white"/>
                </a:solidFill>
              </a:rPr>
              <a:t>Lecture </a:t>
            </a:r>
            <a:r>
              <a:rPr lang="en-US" sz="3600" b="1" dirty="0" smtClean="0">
                <a:solidFill>
                  <a:prstClr val="white"/>
                </a:solidFill>
              </a:rPr>
              <a:t>8</a:t>
            </a:r>
            <a:endParaRPr lang="en-US" sz="3600" b="1" dirty="0">
              <a:solidFill>
                <a:prstClr val="white"/>
              </a:solidFill>
            </a:endParaRPr>
          </a:p>
        </p:txBody>
      </p:sp>
      <p:sp>
        <p:nvSpPr>
          <p:cNvPr id="32773"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BA3734-CD09-4785-95DA-C3A840C7D512}" type="slidenum">
              <a:rPr lang="en-US" smtClean="0">
                <a:solidFill>
                  <a:srgbClr val="D1EAEE"/>
                </a:solidFill>
              </a:rPr>
              <a:pPr/>
              <a:t>1</a:t>
            </a:fld>
            <a:endParaRPr lang="en-US" smtClean="0">
              <a:solidFill>
                <a:srgbClr val="D1EAEE"/>
              </a:solidFill>
            </a:endParaRPr>
          </a:p>
        </p:txBody>
      </p:sp>
      <p:sp>
        <p:nvSpPr>
          <p:cNvPr id="32774" name="Rectangle 3"/>
          <p:cNvSpPr txBox="1">
            <a:spLocks noChangeArrowheads="1"/>
          </p:cNvSpPr>
          <p:nvPr/>
        </p:nvSpPr>
        <p:spPr bwMode="auto">
          <a:xfrm>
            <a:off x="838200" y="5105401"/>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nSpc>
                <a:spcPct val="90000"/>
              </a:lnSpc>
              <a:spcBef>
                <a:spcPct val="0"/>
              </a:spcBef>
              <a:buFont typeface="Wingdings 2" panose="05020102010507070707" pitchFamily="18" charset="2"/>
              <a:buNone/>
            </a:pPr>
            <a:r>
              <a:rPr lang="en-US" sz="2000" b="1" i="1" u="sng" dirty="0">
                <a:solidFill>
                  <a:schemeClr val="bg2"/>
                </a:solidFill>
                <a:latin typeface="Calibri" panose="020F0502020204030204" pitchFamily="34" charset="0"/>
              </a:rPr>
              <a:t>Readings</a:t>
            </a:r>
          </a:p>
          <a:p>
            <a:pPr>
              <a:lnSpc>
                <a:spcPct val="90000"/>
              </a:lnSpc>
              <a:spcBef>
                <a:spcPct val="0"/>
              </a:spcBef>
              <a:buFont typeface="Wingdings 2" panose="05020102010507070707" pitchFamily="18" charset="2"/>
              <a:buNone/>
            </a:pPr>
            <a:r>
              <a:rPr lang="en-US" sz="1400" b="1" i="1" dirty="0">
                <a:solidFill>
                  <a:schemeClr val="bg2"/>
                </a:solidFill>
                <a:latin typeface="Calibri" panose="020F0502020204030204" pitchFamily="34" charset="0"/>
              </a:rPr>
              <a:t>Chapter 5,Cost Accounting, Managerial Emphasis, 14</a:t>
            </a:r>
            <a:r>
              <a:rPr lang="en-US" sz="1400" b="1" i="1" baseline="30000" dirty="0">
                <a:solidFill>
                  <a:schemeClr val="bg2"/>
                </a:solidFill>
                <a:latin typeface="Calibri" panose="020F0502020204030204" pitchFamily="34" charset="0"/>
              </a:rPr>
              <a:t>th</a:t>
            </a:r>
            <a:r>
              <a:rPr lang="en-US" sz="1400" b="1" i="1" dirty="0">
                <a:solidFill>
                  <a:schemeClr val="bg2"/>
                </a:solidFill>
                <a:latin typeface="Calibri" panose="020F0502020204030204" pitchFamily="34" charset="0"/>
              </a:rPr>
              <a:t> edition by </a:t>
            </a:r>
            <a:r>
              <a:rPr lang="en-US" sz="1400" b="1" i="1" dirty="0" err="1">
                <a:solidFill>
                  <a:schemeClr val="bg2"/>
                </a:solidFill>
                <a:latin typeface="Calibri" panose="020F0502020204030204" pitchFamily="34" charset="0"/>
              </a:rPr>
              <a:t>Horengren</a:t>
            </a:r>
            <a:endParaRPr lang="en-US" sz="1400" b="1" i="1" dirty="0">
              <a:solidFill>
                <a:schemeClr val="bg2"/>
              </a:solidFill>
              <a:latin typeface="Calibri" panose="020F0502020204030204" pitchFamily="34" charset="0"/>
            </a:endParaRPr>
          </a:p>
          <a:p>
            <a:pPr>
              <a:lnSpc>
                <a:spcPct val="90000"/>
              </a:lnSpc>
              <a:spcBef>
                <a:spcPct val="0"/>
              </a:spcBef>
              <a:buFont typeface="Wingdings 2" panose="05020102010507070707" pitchFamily="18" charset="2"/>
              <a:buNone/>
            </a:pPr>
            <a:r>
              <a:rPr lang="en-US" sz="1400" b="1" i="1" dirty="0">
                <a:solidFill>
                  <a:schemeClr val="bg2"/>
                </a:solidFill>
                <a:latin typeface="Calibri" panose="020F0502020204030204" pitchFamily="34" charset="0"/>
              </a:rPr>
              <a:t>Chapter 4, Managerial Accounting 6</a:t>
            </a:r>
            <a:r>
              <a:rPr lang="en-US" sz="1400" b="1" i="1" baseline="30000" dirty="0">
                <a:solidFill>
                  <a:schemeClr val="bg2"/>
                </a:solidFill>
                <a:latin typeface="Calibri" panose="020F0502020204030204" pitchFamily="34" charset="0"/>
              </a:rPr>
              <a:t>th</a:t>
            </a:r>
            <a:r>
              <a:rPr lang="en-US" sz="1400" b="1" i="1" dirty="0">
                <a:solidFill>
                  <a:schemeClr val="bg2"/>
                </a:solidFill>
                <a:latin typeface="Calibri" panose="020F0502020204030204" pitchFamily="34" charset="0"/>
              </a:rPr>
              <a:t> edition by </a:t>
            </a:r>
            <a:r>
              <a:rPr lang="en-US" sz="1400" b="1" i="1" dirty="0" err="1">
                <a:solidFill>
                  <a:schemeClr val="bg2"/>
                </a:solidFill>
                <a:latin typeface="Calibri" panose="020F0502020204030204" pitchFamily="34" charset="0"/>
              </a:rPr>
              <a:t>Weygandt</a:t>
            </a:r>
            <a:r>
              <a:rPr lang="en-US" sz="1400" b="1" i="1" dirty="0">
                <a:solidFill>
                  <a:schemeClr val="bg2"/>
                </a:solidFill>
                <a:latin typeface="Calibri" panose="020F0502020204030204" pitchFamily="34" charset="0"/>
              </a:rPr>
              <a:t>, </a:t>
            </a:r>
            <a:r>
              <a:rPr lang="en-US" sz="1400" b="1" i="1" dirty="0" err="1">
                <a:solidFill>
                  <a:schemeClr val="bg2"/>
                </a:solidFill>
                <a:latin typeface="Calibri" panose="020F0502020204030204" pitchFamily="34" charset="0"/>
              </a:rPr>
              <a:t>kimmel</a:t>
            </a:r>
            <a:r>
              <a:rPr lang="en-US" sz="1400" b="1" i="1" dirty="0">
                <a:solidFill>
                  <a:schemeClr val="bg2"/>
                </a:solidFill>
                <a:latin typeface="Calibri" panose="020F0502020204030204" pitchFamily="34" charset="0"/>
              </a:rPr>
              <a:t>, </a:t>
            </a:r>
            <a:r>
              <a:rPr lang="en-US" sz="1400" b="1" i="1" dirty="0" err="1">
                <a:solidFill>
                  <a:schemeClr val="bg2"/>
                </a:solidFill>
                <a:latin typeface="Calibri" panose="020F0502020204030204" pitchFamily="34" charset="0"/>
              </a:rPr>
              <a:t>kieso</a:t>
            </a:r>
            <a:endParaRPr lang="en-US" sz="1400" b="1" i="1" dirty="0">
              <a:solidFill>
                <a:schemeClr val="bg2"/>
              </a:solidFill>
              <a:latin typeface="Calibri" panose="020F0502020204030204" pitchFamily="34" charset="0"/>
            </a:endParaRPr>
          </a:p>
          <a:p>
            <a:pPr>
              <a:lnSpc>
                <a:spcPct val="90000"/>
              </a:lnSpc>
              <a:spcBef>
                <a:spcPct val="0"/>
              </a:spcBef>
              <a:buFont typeface="Wingdings 2" panose="05020102010507070707" pitchFamily="18" charset="2"/>
              <a:buNone/>
            </a:pPr>
            <a:r>
              <a:rPr lang="en-US" sz="1400" b="1" i="1" dirty="0">
                <a:solidFill>
                  <a:schemeClr val="bg2"/>
                </a:solidFill>
                <a:latin typeface="Calibri" panose="020F0502020204030204" pitchFamily="34" charset="0"/>
              </a:rPr>
              <a:t>Chapter 8, Managerial Accounting 12</a:t>
            </a:r>
            <a:r>
              <a:rPr lang="en-US" sz="1400" b="1" i="1" baseline="30000" dirty="0">
                <a:solidFill>
                  <a:schemeClr val="bg2"/>
                </a:solidFill>
                <a:latin typeface="Calibri" panose="020F0502020204030204" pitchFamily="34" charset="0"/>
              </a:rPr>
              <a:t>th</a:t>
            </a:r>
            <a:r>
              <a:rPr lang="en-US" sz="1400" b="1" i="1" dirty="0">
                <a:solidFill>
                  <a:schemeClr val="bg2"/>
                </a:solidFill>
                <a:latin typeface="Calibri" panose="020F0502020204030204" pitchFamily="34" charset="0"/>
              </a:rPr>
              <a:t> edition by Garrison, Noreen, Brewer</a:t>
            </a:r>
          </a:p>
          <a:p>
            <a:pPr>
              <a:lnSpc>
                <a:spcPct val="90000"/>
              </a:lnSpc>
              <a:spcBef>
                <a:spcPct val="0"/>
              </a:spcBef>
              <a:buFont typeface="Wingdings 2" panose="05020102010507070707" pitchFamily="18" charset="2"/>
              <a:buNone/>
            </a:pPr>
            <a:endParaRPr lang="en-US" sz="1400" b="1" i="1" dirty="0">
              <a:solidFill>
                <a:schemeClr val="bg2"/>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3214688" y="500063"/>
            <a:ext cx="5286375" cy="1357312"/>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a:bodyPr>
          <a:lstStyle/>
          <a:p>
            <a:pPr marL="109538">
              <a:defRPr/>
            </a:pPr>
            <a:endParaRPr lang="en-US" sz="4000" b="1" i="1">
              <a:solidFill>
                <a:schemeClr val="tx2"/>
              </a:solidFill>
              <a:latin typeface="+mj-lt"/>
              <a:ea typeface="+mj-ea"/>
              <a:cs typeface="+mj-cs"/>
            </a:endParaRPr>
          </a:p>
        </p:txBody>
      </p:sp>
      <p:sp>
        <p:nvSpPr>
          <p:cNvPr id="2051" name="Rectangle 6"/>
          <p:cNvSpPr>
            <a:spLocks noChangeArrowheads="1"/>
          </p:cNvSpPr>
          <p:nvPr/>
        </p:nvSpPr>
        <p:spPr bwMode="auto">
          <a:xfrm>
            <a:off x="571500" y="500063"/>
            <a:ext cx="2643188" cy="1357312"/>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a:bodyPr>
          <a:lstStyle/>
          <a:p>
            <a:pPr marL="109538">
              <a:defRPr/>
            </a:pPr>
            <a:endParaRPr lang="en-US" sz="4000" b="1" i="1">
              <a:solidFill>
                <a:schemeClr val="tx2"/>
              </a:solidFill>
              <a:latin typeface="+mj-lt"/>
              <a:ea typeface="+mj-ea"/>
              <a:cs typeface="+mj-cs"/>
            </a:endParaRPr>
          </a:p>
        </p:txBody>
      </p:sp>
      <p:sp>
        <p:nvSpPr>
          <p:cNvPr id="2053" name="Rectangle 8"/>
          <p:cNvSpPr>
            <a:spLocks noGrp="1" noChangeArrowheads="1"/>
          </p:cNvSpPr>
          <p:nvPr>
            <p:ph type="body" idx="1"/>
          </p:nvPr>
        </p:nvSpPr>
        <p:spPr>
          <a:xfrm>
            <a:off x="571500" y="642938"/>
            <a:ext cx="7572375" cy="701675"/>
          </a:xfrm>
          <a:ln w="12700">
            <a:miter lim="800000"/>
            <a:headEnd/>
            <a:tailEnd/>
          </a:ln>
        </p:spPr>
        <p:txBody>
          <a:bodyPr lIns="90488" tIns="44450" rIns="90488" bIns="44450" anchor="b">
            <a:normAutofit fontScale="97500"/>
          </a:bodyPr>
          <a:lstStyle/>
          <a:p>
            <a:pPr marL="0" indent="0">
              <a:spcBef>
                <a:spcPct val="0"/>
              </a:spcBef>
              <a:buFont typeface="Wingdings 2" panose="05020102010507070707" pitchFamily="18" charset="2"/>
              <a:buNone/>
              <a:defRPr/>
            </a:pPr>
            <a:r>
              <a:rPr lang="en-US" sz="4000" b="1" i="1" dirty="0">
                <a:solidFill>
                  <a:schemeClr val="tx2"/>
                </a:solidFill>
                <a:latin typeface="+mj-lt"/>
                <a:ea typeface="+mj-ea"/>
                <a:cs typeface="+mj-cs"/>
              </a:rPr>
              <a:t>Activity-Based Costing</a:t>
            </a:r>
          </a:p>
        </p:txBody>
      </p:sp>
      <p:sp>
        <p:nvSpPr>
          <p:cNvPr id="2054" name="Rectangle 10"/>
          <p:cNvSpPr>
            <a:spLocks noChangeArrowheads="1"/>
          </p:cNvSpPr>
          <p:nvPr/>
        </p:nvSpPr>
        <p:spPr bwMode="auto">
          <a:xfrm>
            <a:off x="571500" y="2071688"/>
            <a:ext cx="8286750" cy="28108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marL="461963" indent="-46196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spcBef>
                <a:spcPct val="30000"/>
              </a:spcBef>
              <a:defRPr/>
            </a:pPr>
            <a:r>
              <a:rPr lang="en-US" sz="2063" dirty="0" smtClean="0">
                <a:solidFill>
                  <a:srgbClr val="F69200"/>
                </a:solidFill>
                <a:latin typeface="+mn-lt"/>
              </a:rPr>
              <a:t>Learning Objectives</a:t>
            </a:r>
          </a:p>
          <a:p>
            <a:pPr eaLnBrk="1" hangingPunct="1">
              <a:lnSpc>
                <a:spcPct val="120000"/>
              </a:lnSpc>
              <a:spcBef>
                <a:spcPct val="30000"/>
              </a:spcBef>
              <a:defRPr/>
            </a:pPr>
            <a:r>
              <a:rPr lang="en-US" sz="1688" b="0" i="1" dirty="0" smtClean="0">
                <a:latin typeface="+mn-lt"/>
              </a:rPr>
              <a:t>After studying this chapter, you should be able to:</a:t>
            </a:r>
          </a:p>
          <a:p>
            <a:pPr eaLnBrk="1" hangingPunct="1">
              <a:lnSpc>
                <a:spcPct val="120000"/>
              </a:lnSpc>
              <a:spcBef>
                <a:spcPct val="30000"/>
              </a:spcBef>
              <a:defRPr/>
            </a:pPr>
            <a:r>
              <a:rPr lang="en-US" sz="1688" dirty="0" smtClean="0">
                <a:solidFill>
                  <a:srgbClr val="F69200"/>
                </a:solidFill>
                <a:latin typeface="+mn-lt"/>
              </a:rPr>
              <a:t>[1]</a:t>
            </a:r>
            <a:r>
              <a:rPr lang="en-US" sz="1688" b="0" dirty="0" smtClean="0">
                <a:latin typeface="+mn-lt"/>
              </a:rPr>
              <a:t> 	Know how companies identify and use cost drivers in activity-based costing.</a:t>
            </a:r>
          </a:p>
          <a:p>
            <a:pPr eaLnBrk="1" hangingPunct="1">
              <a:lnSpc>
                <a:spcPct val="120000"/>
              </a:lnSpc>
              <a:spcBef>
                <a:spcPct val="30000"/>
              </a:spcBef>
              <a:defRPr/>
            </a:pPr>
            <a:r>
              <a:rPr lang="en-US" sz="1688" dirty="0" smtClean="0">
                <a:solidFill>
                  <a:srgbClr val="F69200"/>
                </a:solidFill>
                <a:latin typeface="+mn-lt"/>
              </a:rPr>
              <a:t>[2]</a:t>
            </a:r>
            <a:r>
              <a:rPr lang="en-US" sz="1688" b="0" dirty="0" smtClean="0">
                <a:latin typeface="+mn-lt"/>
              </a:rPr>
              <a:t> 	Understand the benefits and limitations of activity-based costing.</a:t>
            </a:r>
          </a:p>
          <a:p>
            <a:pPr eaLnBrk="1" hangingPunct="1">
              <a:lnSpc>
                <a:spcPct val="120000"/>
              </a:lnSpc>
              <a:spcBef>
                <a:spcPct val="30000"/>
              </a:spcBef>
              <a:defRPr/>
            </a:pPr>
            <a:r>
              <a:rPr lang="en-US" sz="1688" dirty="0" smtClean="0">
                <a:solidFill>
                  <a:srgbClr val="F69200"/>
                </a:solidFill>
                <a:latin typeface="+mn-lt"/>
              </a:rPr>
              <a:t>[3]</a:t>
            </a:r>
            <a:r>
              <a:rPr lang="en-US" sz="1688" b="0" dirty="0" smtClean="0">
                <a:latin typeface="+mn-lt"/>
              </a:rPr>
              <a:t> 	Differentiate between value-added and non–value added activities.</a:t>
            </a:r>
          </a:p>
          <a:p>
            <a:pPr eaLnBrk="1" hangingPunct="1">
              <a:lnSpc>
                <a:spcPct val="120000"/>
              </a:lnSpc>
              <a:spcBef>
                <a:spcPct val="30000"/>
              </a:spcBef>
              <a:defRPr/>
            </a:pPr>
            <a:r>
              <a:rPr lang="en-US" sz="1688" dirty="0" smtClean="0">
                <a:solidFill>
                  <a:srgbClr val="F69200"/>
                </a:solidFill>
                <a:latin typeface="+mn-lt"/>
              </a:rPr>
              <a:t>[4]</a:t>
            </a:r>
            <a:r>
              <a:rPr lang="en-US" sz="1688" b="0" dirty="0" smtClean="0">
                <a:latin typeface="+mn-lt"/>
              </a:rPr>
              <a:t> 	Understand the value of using activity levels in activity-based costing.</a:t>
            </a:r>
          </a:p>
          <a:p>
            <a:pPr eaLnBrk="1" hangingPunct="1">
              <a:lnSpc>
                <a:spcPct val="120000"/>
              </a:lnSpc>
              <a:spcBef>
                <a:spcPct val="30000"/>
              </a:spcBef>
              <a:defRPr/>
            </a:pPr>
            <a:r>
              <a:rPr lang="en-US" sz="1688" dirty="0" smtClean="0">
                <a:solidFill>
                  <a:srgbClr val="F69200"/>
                </a:solidFill>
                <a:latin typeface="+mn-lt"/>
              </a:rPr>
              <a:t>[5]</a:t>
            </a:r>
            <a:r>
              <a:rPr lang="en-US" sz="1688" b="0" dirty="0" smtClean="0">
                <a:latin typeface="+mn-lt"/>
              </a:rPr>
              <a:t> 	Apply activity-based costing to service industries.</a:t>
            </a: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3"/>
          <p:cNvSpPr>
            <a:spLocks noGrp="1" noChangeArrowheads="1"/>
          </p:cNvSpPr>
          <p:nvPr>
            <p:ph type="body" sz="half" idx="1"/>
          </p:nvPr>
        </p:nvSpPr>
        <p:spPr>
          <a:xfrm>
            <a:off x="714375" y="1928813"/>
            <a:ext cx="8102600" cy="2168525"/>
          </a:xfrm>
        </p:spPr>
        <p:txBody>
          <a:bodyPr lIns="85725" tIns="42863" rIns="85725" bIns="42863">
            <a:spAutoFit/>
          </a:bodyPr>
          <a:lstStyle/>
          <a:p>
            <a:pPr marL="0" indent="0" defTabSz="857250" eaLnBrk="1" hangingPunct="1">
              <a:lnSpc>
                <a:spcPct val="125000"/>
              </a:lnSpc>
              <a:spcBef>
                <a:spcPct val="50000"/>
              </a:spcBef>
              <a:buSzTx/>
              <a:buFont typeface="Wingdings 2" panose="05020102010507070707" pitchFamily="18" charset="2"/>
              <a:buNone/>
              <a:defRPr/>
            </a:pPr>
            <a:r>
              <a:rPr lang="en-US" altLang="en-US" sz="2156"/>
              <a:t>More accurate product costing through: </a:t>
            </a:r>
          </a:p>
          <a:p>
            <a:pPr marL="644426" lvl="1" indent="-431602" defTabSz="857250" eaLnBrk="1" hangingPunct="1">
              <a:lnSpc>
                <a:spcPct val="125000"/>
              </a:lnSpc>
              <a:spcBef>
                <a:spcPct val="50000"/>
              </a:spcBef>
              <a:buClr>
                <a:srgbClr val="800000"/>
              </a:buClr>
              <a:buSzPct val="80000"/>
              <a:buFont typeface="Wingdings" panose="05000000000000000000" pitchFamily="2" charset="2"/>
              <a:buChar char="u"/>
              <a:defRPr/>
            </a:pPr>
            <a:r>
              <a:rPr lang="en-US" altLang="en-US" sz="2063"/>
              <a:t>Use of more cost pools to assign overhead costs.</a:t>
            </a:r>
          </a:p>
          <a:p>
            <a:pPr marL="644426" lvl="1" indent="-431602" defTabSz="857250" eaLnBrk="1" hangingPunct="1">
              <a:lnSpc>
                <a:spcPct val="125000"/>
              </a:lnSpc>
              <a:spcBef>
                <a:spcPct val="50000"/>
              </a:spcBef>
              <a:buClr>
                <a:srgbClr val="800000"/>
              </a:buClr>
              <a:buSzPct val="80000"/>
              <a:buFont typeface="Wingdings" panose="05000000000000000000" pitchFamily="2" charset="2"/>
              <a:buChar char="u"/>
              <a:defRPr/>
            </a:pPr>
            <a:r>
              <a:rPr lang="en-US" altLang="en-US" sz="2063"/>
              <a:t>Enhanced control over overhead costs.</a:t>
            </a:r>
          </a:p>
          <a:p>
            <a:pPr marL="644426" lvl="1" indent="-431602" defTabSz="857250" eaLnBrk="1" hangingPunct="1">
              <a:lnSpc>
                <a:spcPct val="125000"/>
              </a:lnSpc>
              <a:spcBef>
                <a:spcPct val="50000"/>
              </a:spcBef>
              <a:buClr>
                <a:srgbClr val="800000"/>
              </a:buClr>
              <a:buSzPct val="80000"/>
              <a:buFont typeface="Wingdings" panose="05000000000000000000" pitchFamily="2" charset="2"/>
              <a:buChar char="u"/>
              <a:defRPr/>
            </a:pPr>
            <a:r>
              <a:rPr lang="en-US" altLang="en-US" sz="2063"/>
              <a:t>Better management decisions.</a:t>
            </a:r>
            <a:endParaRPr lang="en-US" sz="2063"/>
          </a:p>
        </p:txBody>
      </p:sp>
      <p:sp>
        <p:nvSpPr>
          <p:cNvPr id="29700" name="Rectangle 5"/>
          <p:cNvSpPr>
            <a:spLocks noChangeArrowheads="1"/>
          </p:cNvSpPr>
          <p:nvPr/>
        </p:nvSpPr>
        <p:spPr bwMode="auto">
          <a:xfrm>
            <a:off x="714375" y="1370013"/>
            <a:ext cx="2735263"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Benefits of ABC</a:t>
            </a:r>
          </a:p>
        </p:txBody>
      </p:sp>
      <p:sp>
        <p:nvSpPr>
          <p:cNvPr id="29701" name="Rectangle 13"/>
          <p:cNvSpPr>
            <a:spLocks noChangeArrowheads="1"/>
          </p:cNvSpPr>
          <p:nvPr/>
        </p:nvSpPr>
        <p:spPr bwMode="auto">
          <a:xfrm>
            <a:off x="755650" y="4995863"/>
            <a:ext cx="8102600" cy="1087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342900" indent="-342900" eaLnBrk="0" hangingPunct="0">
              <a:defRPr sz="2800" b="1">
                <a:solidFill>
                  <a:schemeClr val="tx1"/>
                </a:solidFill>
                <a:latin typeface="Times New Roman" panose="02020603050405020304" pitchFamily="18" charset="0"/>
              </a:defRPr>
            </a:lvl1pPr>
            <a:lvl2pPr marL="687388" indent="-460375"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25000"/>
              </a:lnSpc>
              <a:spcBef>
                <a:spcPct val="50000"/>
              </a:spcBef>
              <a:buClr>
                <a:srgbClr val="800000"/>
              </a:buClr>
              <a:buSzPct val="80000"/>
              <a:buFont typeface="Wingdings" panose="05000000000000000000" pitchFamily="2" charset="2"/>
              <a:buChar char="u"/>
              <a:defRPr/>
            </a:pPr>
            <a:r>
              <a:rPr lang="en-US" altLang="en-US" sz="2156" b="0" smtClean="0">
                <a:latin typeface="+mn-lt"/>
              </a:rPr>
              <a:t>Can be expensive to use.</a:t>
            </a:r>
          </a:p>
          <a:p>
            <a:pPr lvl="1" eaLnBrk="1" hangingPunct="1">
              <a:lnSpc>
                <a:spcPct val="125000"/>
              </a:lnSpc>
              <a:spcBef>
                <a:spcPct val="50000"/>
              </a:spcBef>
              <a:buClr>
                <a:srgbClr val="800000"/>
              </a:buClr>
              <a:buSzPct val="80000"/>
              <a:buFont typeface="Wingdings" panose="05000000000000000000" pitchFamily="2" charset="2"/>
              <a:buChar char="u"/>
              <a:defRPr/>
            </a:pPr>
            <a:r>
              <a:rPr lang="en-US" altLang="en-US" sz="2156" b="0" smtClean="0">
                <a:latin typeface="+mn-lt"/>
              </a:rPr>
              <a:t>Some arbitrary allocations continue.</a:t>
            </a:r>
            <a:endParaRPr lang="en-US" sz="2156" b="0" smtClean="0">
              <a:latin typeface="+mn-lt"/>
            </a:endParaRPr>
          </a:p>
        </p:txBody>
      </p:sp>
      <p:sp>
        <p:nvSpPr>
          <p:cNvPr id="29702" name="Rectangle 14"/>
          <p:cNvSpPr>
            <a:spLocks noChangeArrowheads="1"/>
          </p:cNvSpPr>
          <p:nvPr/>
        </p:nvSpPr>
        <p:spPr bwMode="auto">
          <a:xfrm>
            <a:off x="714375" y="4367213"/>
            <a:ext cx="3200400"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Limitations of ABC</a:t>
            </a:r>
          </a:p>
        </p:txBody>
      </p:sp>
      <p:sp>
        <p:nvSpPr>
          <p:cNvPr id="336911" name="Rectangle 15"/>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lnSpcReduction="1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A Closer Look</a:t>
            </a: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9026"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7250" y="428625"/>
            <a:ext cx="7286625" cy="601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0723" name="Rectangle 6"/>
          <p:cNvSpPr>
            <a:spLocks noChangeArrowheads="1"/>
          </p:cNvSpPr>
          <p:nvPr/>
        </p:nvSpPr>
        <p:spPr bwMode="auto">
          <a:xfrm>
            <a:off x="785813" y="357188"/>
            <a:ext cx="142875" cy="2357437"/>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endParaRPr lang="en-US" sz="2625" smtClean="0"/>
          </a:p>
        </p:txBody>
      </p:sp>
      <p:pic>
        <p:nvPicPr>
          <p:cNvPr id="129028"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786563" y="285750"/>
            <a:ext cx="1204912" cy="90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0725" name="Rectangle 8"/>
          <p:cNvSpPr>
            <a:spLocks noChangeArrowheads="1"/>
          </p:cNvSpPr>
          <p:nvPr/>
        </p:nvSpPr>
        <p:spPr bwMode="auto">
          <a:xfrm>
            <a:off x="2273300" y="5938838"/>
            <a:ext cx="1214438" cy="28575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endParaRPr lang="en-US" sz="2625" smtClean="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Rectangle 5"/>
          <p:cNvSpPr>
            <a:spLocks noChangeArrowheads="1"/>
          </p:cNvSpPr>
          <p:nvPr/>
        </p:nvSpPr>
        <p:spPr bwMode="auto">
          <a:xfrm>
            <a:off x="714375" y="1370013"/>
            <a:ext cx="3033713"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When to Use ABC</a:t>
            </a:r>
          </a:p>
        </p:txBody>
      </p:sp>
      <p:sp>
        <p:nvSpPr>
          <p:cNvPr id="31748" name="Rectangle 6"/>
          <p:cNvSpPr>
            <a:spLocks noChangeArrowheads="1"/>
          </p:cNvSpPr>
          <p:nvPr/>
        </p:nvSpPr>
        <p:spPr bwMode="auto">
          <a:xfrm>
            <a:off x="714375" y="1928813"/>
            <a:ext cx="8001000" cy="405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687388" indent="-460375"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30000"/>
              </a:lnSpc>
              <a:spcBef>
                <a:spcPct val="50000"/>
              </a:spcBef>
              <a:defRPr/>
            </a:pPr>
            <a:r>
              <a:rPr lang="en-US" sz="2250" b="0" smtClean="0">
                <a:latin typeface="+mn-lt"/>
              </a:rPr>
              <a:t>Factors to consider:</a:t>
            </a:r>
          </a:p>
          <a:p>
            <a:pPr lvl="1" eaLnBrk="1" hangingPunct="1">
              <a:lnSpc>
                <a:spcPct val="130000"/>
              </a:lnSpc>
              <a:spcBef>
                <a:spcPct val="50000"/>
              </a:spcBef>
              <a:buFontTx/>
              <a:buAutoNum type="arabicPeriod"/>
              <a:defRPr/>
            </a:pPr>
            <a:r>
              <a:rPr lang="en-US" sz="1969" b="0" smtClean="0">
                <a:latin typeface="+mn-lt"/>
              </a:rPr>
              <a:t>Product lines differ in volume and manufacturing complexity.</a:t>
            </a:r>
          </a:p>
          <a:p>
            <a:pPr lvl="1" eaLnBrk="1" hangingPunct="1">
              <a:lnSpc>
                <a:spcPct val="130000"/>
              </a:lnSpc>
              <a:spcBef>
                <a:spcPct val="50000"/>
              </a:spcBef>
              <a:buFontTx/>
              <a:buAutoNum type="arabicPeriod"/>
              <a:defRPr/>
            </a:pPr>
            <a:r>
              <a:rPr lang="en-US" sz="1969" b="0" smtClean="0">
                <a:latin typeface="+mn-lt"/>
              </a:rPr>
              <a:t>Product lines are numerous and diverse.</a:t>
            </a:r>
          </a:p>
          <a:p>
            <a:pPr lvl="1" eaLnBrk="1" hangingPunct="1">
              <a:lnSpc>
                <a:spcPct val="130000"/>
              </a:lnSpc>
              <a:spcBef>
                <a:spcPct val="50000"/>
              </a:spcBef>
              <a:buFontTx/>
              <a:buAutoNum type="arabicPeriod"/>
              <a:defRPr/>
            </a:pPr>
            <a:r>
              <a:rPr lang="en-US" sz="1969" b="0" smtClean="0">
                <a:latin typeface="+mn-lt"/>
              </a:rPr>
              <a:t>Overhead costs constitute a significant portion of total costs.</a:t>
            </a:r>
          </a:p>
          <a:p>
            <a:pPr lvl="1" eaLnBrk="1" hangingPunct="1">
              <a:lnSpc>
                <a:spcPct val="130000"/>
              </a:lnSpc>
              <a:spcBef>
                <a:spcPct val="50000"/>
              </a:spcBef>
              <a:buFontTx/>
              <a:buAutoNum type="arabicPeriod"/>
              <a:defRPr/>
            </a:pPr>
            <a:r>
              <a:rPr lang="en-US" sz="1969" b="0" smtClean="0">
                <a:latin typeface="+mn-lt"/>
              </a:rPr>
              <a:t>The manufacturing process or the number of products has changed significantly.</a:t>
            </a:r>
          </a:p>
          <a:p>
            <a:pPr lvl="1" eaLnBrk="1" hangingPunct="1">
              <a:lnSpc>
                <a:spcPct val="130000"/>
              </a:lnSpc>
              <a:spcBef>
                <a:spcPct val="50000"/>
              </a:spcBef>
              <a:buFontTx/>
              <a:buAutoNum type="arabicPeriod"/>
              <a:defRPr/>
            </a:pPr>
            <a:r>
              <a:rPr lang="en-US" sz="1969" b="0" smtClean="0">
                <a:latin typeface="+mn-lt"/>
              </a:rPr>
              <a:t>Production or marketing managers are ignoring data provided by the existing system.</a:t>
            </a:r>
          </a:p>
        </p:txBody>
      </p:sp>
      <p:sp>
        <p:nvSpPr>
          <p:cNvPr id="334856" name="Rectangle 8"/>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lnSpcReduction="1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A Closer Look</a:t>
            </a: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1" name="Rectangle 4"/>
          <p:cNvSpPr>
            <a:spLocks noChangeArrowheads="1"/>
          </p:cNvSpPr>
          <p:nvPr/>
        </p:nvSpPr>
        <p:spPr bwMode="auto">
          <a:xfrm>
            <a:off x="714375" y="1370013"/>
            <a:ext cx="797083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Value-Added Versus Non–Value-Added Activities</a:t>
            </a:r>
          </a:p>
        </p:txBody>
      </p:sp>
      <p:sp>
        <p:nvSpPr>
          <p:cNvPr id="32772" name="Rectangle 5"/>
          <p:cNvSpPr>
            <a:spLocks noChangeArrowheads="1"/>
          </p:cNvSpPr>
          <p:nvPr/>
        </p:nvSpPr>
        <p:spPr bwMode="auto">
          <a:xfrm>
            <a:off x="714375" y="1946275"/>
            <a:ext cx="8001000" cy="308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687388" indent="-460375"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30000"/>
              </a:lnSpc>
              <a:spcBef>
                <a:spcPct val="50000"/>
              </a:spcBef>
              <a:defRPr/>
            </a:pPr>
            <a:r>
              <a:rPr lang="en-US" altLang="en-US" sz="2250" smtClean="0">
                <a:solidFill>
                  <a:srgbClr val="0000D0"/>
                </a:solidFill>
                <a:latin typeface="+mn-lt"/>
              </a:rPr>
              <a:t>Activity Based Management (ABM):</a:t>
            </a:r>
          </a:p>
          <a:p>
            <a:pPr eaLnBrk="1" hangingPunct="1">
              <a:lnSpc>
                <a:spcPct val="130000"/>
              </a:lnSpc>
              <a:spcBef>
                <a:spcPct val="50000"/>
              </a:spcBef>
              <a:defRPr/>
            </a:pPr>
            <a:r>
              <a:rPr lang="en-US" altLang="en-US" sz="2063" b="0" smtClean="0">
                <a:latin typeface="+mn-lt"/>
              </a:rPr>
              <a:t>An extension of ABC from a product costing system to a management function that focuses on reducing costs and improving processes and decision making.</a:t>
            </a:r>
          </a:p>
          <a:p>
            <a:pPr lvl="1" eaLnBrk="1" hangingPunct="1">
              <a:lnSpc>
                <a:spcPct val="130000"/>
              </a:lnSpc>
              <a:spcBef>
                <a:spcPct val="50000"/>
              </a:spcBef>
              <a:buClr>
                <a:srgbClr val="800000"/>
              </a:buClr>
              <a:buSzPct val="80000"/>
              <a:buFont typeface="Arial" panose="020B0604020202020204" pitchFamily="34" charset="0"/>
              <a:buChar char="►"/>
              <a:defRPr/>
            </a:pPr>
            <a:r>
              <a:rPr lang="en-US" altLang="en-US" sz="2063" smtClean="0">
                <a:solidFill>
                  <a:srgbClr val="0000D0"/>
                </a:solidFill>
                <a:latin typeface="+mn-lt"/>
              </a:rPr>
              <a:t>Value-added activities</a:t>
            </a:r>
            <a:r>
              <a:rPr lang="en-US" altLang="en-US" sz="2063" b="0" smtClean="0">
                <a:solidFill>
                  <a:srgbClr val="0000D0"/>
                </a:solidFill>
                <a:latin typeface="+mn-lt"/>
              </a:rPr>
              <a:t> </a:t>
            </a:r>
          </a:p>
          <a:p>
            <a:pPr lvl="1" eaLnBrk="1" hangingPunct="1">
              <a:lnSpc>
                <a:spcPct val="130000"/>
              </a:lnSpc>
              <a:spcBef>
                <a:spcPct val="50000"/>
              </a:spcBef>
              <a:buClr>
                <a:srgbClr val="800000"/>
              </a:buClr>
              <a:buSzPct val="80000"/>
              <a:buFont typeface="Arial" panose="020B0604020202020204" pitchFamily="34" charset="0"/>
              <a:buChar char="►"/>
              <a:defRPr/>
            </a:pPr>
            <a:r>
              <a:rPr lang="en-US" altLang="en-US" sz="2063" smtClean="0">
                <a:solidFill>
                  <a:srgbClr val="0000D0"/>
                </a:solidFill>
                <a:latin typeface="+mn-lt"/>
              </a:rPr>
              <a:t>Non–value-added activities</a:t>
            </a:r>
            <a:endParaRPr lang="en-US" altLang="en-US" sz="2063" b="0" smtClean="0">
              <a:solidFill>
                <a:srgbClr val="0000D0"/>
              </a:solidFill>
              <a:latin typeface="+mn-lt"/>
            </a:endParaRPr>
          </a:p>
        </p:txBody>
      </p:sp>
      <p:sp>
        <p:nvSpPr>
          <p:cNvPr id="415751" name="Rectangle 7"/>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lnSpcReduction="1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A Closer Look</a:t>
            </a: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714375" y="2000250"/>
            <a:ext cx="8001000" cy="928688"/>
          </a:xfrm>
        </p:spPr>
        <p:txBody>
          <a:bodyPr/>
          <a:lstStyle/>
          <a:p>
            <a:pPr marL="0" indent="0" eaLnBrk="1" hangingPunct="1">
              <a:lnSpc>
                <a:spcPct val="115000"/>
              </a:lnSpc>
              <a:buFont typeface="Wingdings 2" panose="05020102010507070707" pitchFamily="18" charset="2"/>
              <a:buNone/>
              <a:tabLst>
                <a:tab pos="1290340" algn="ctr"/>
              </a:tabLst>
              <a:defRPr/>
            </a:pPr>
            <a:r>
              <a:rPr lang="en-US" altLang="en-US" sz="2250"/>
              <a:t>An activity that </a:t>
            </a:r>
            <a:r>
              <a:rPr lang="en-US" altLang="en-US" sz="2250" b="1">
                <a:solidFill>
                  <a:srgbClr val="800000"/>
                </a:solidFill>
              </a:rPr>
              <a:t>increases the perceived worth</a:t>
            </a:r>
            <a:r>
              <a:rPr lang="en-US" altLang="en-US" sz="2250"/>
              <a:t> of a product or service such as:</a:t>
            </a:r>
          </a:p>
        </p:txBody>
      </p:sp>
      <p:sp>
        <p:nvSpPr>
          <p:cNvPr id="33795" name="Rectangle 7"/>
          <p:cNvSpPr>
            <a:spLocks noChangeArrowheads="1"/>
          </p:cNvSpPr>
          <p:nvPr/>
        </p:nvSpPr>
        <p:spPr bwMode="auto">
          <a:xfrm>
            <a:off x="714375" y="1370013"/>
            <a:ext cx="797083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Value-Added </a:t>
            </a:r>
            <a:r>
              <a:rPr lang="en-US" sz="2625" smtClean="0">
                <a:latin typeface="+mn-lt"/>
              </a:rPr>
              <a:t>Versus Non–Value-Added Activities</a:t>
            </a:r>
          </a:p>
        </p:txBody>
      </p:sp>
      <p:sp>
        <p:nvSpPr>
          <p:cNvPr id="33796" name="Text Box 8"/>
          <p:cNvSpPr txBox="1">
            <a:spLocks noChangeArrowheads="1"/>
          </p:cNvSpPr>
          <p:nvPr/>
        </p:nvSpPr>
        <p:spPr bwMode="auto">
          <a:xfrm>
            <a:off x="1214438" y="3286125"/>
            <a:ext cx="285750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defRPr/>
            </a:pPr>
            <a:endParaRPr lang="en-US" sz="2625" smtClean="0">
              <a:latin typeface="+mn-lt"/>
            </a:endParaRPr>
          </a:p>
        </p:txBody>
      </p:sp>
      <p:sp>
        <p:nvSpPr>
          <p:cNvPr id="33797" name="Text Box 11"/>
          <p:cNvSpPr txBox="1">
            <a:spLocks noChangeArrowheads="1"/>
          </p:cNvSpPr>
          <p:nvPr/>
        </p:nvSpPr>
        <p:spPr bwMode="auto">
          <a:xfrm>
            <a:off x="857250" y="3143250"/>
            <a:ext cx="3643313" cy="223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eaLnBrk="1" hangingPunct="1">
              <a:spcBef>
                <a:spcPct val="50000"/>
              </a:spcBef>
              <a:defRPr/>
            </a:pPr>
            <a:r>
              <a:rPr lang="en-US" sz="2250" u="sng" smtClean="0">
                <a:latin typeface="+mn-lt"/>
              </a:rPr>
              <a:t>Manufacturing Company</a:t>
            </a:r>
          </a:p>
          <a:p>
            <a:pPr algn="ctr" eaLnBrk="1" hangingPunct="1">
              <a:spcBef>
                <a:spcPct val="30000"/>
              </a:spcBef>
              <a:defRPr/>
            </a:pPr>
            <a:r>
              <a:rPr lang="en-US" sz="2250" b="0" smtClean="0">
                <a:latin typeface="+mn-lt"/>
              </a:rPr>
              <a:t>Engineering design</a:t>
            </a:r>
          </a:p>
          <a:p>
            <a:pPr algn="ctr" eaLnBrk="1" hangingPunct="1">
              <a:spcBef>
                <a:spcPct val="30000"/>
              </a:spcBef>
              <a:defRPr/>
            </a:pPr>
            <a:r>
              <a:rPr lang="en-US" sz="2250" b="0" smtClean="0">
                <a:latin typeface="+mn-lt"/>
              </a:rPr>
              <a:t>Machining services</a:t>
            </a:r>
          </a:p>
          <a:p>
            <a:pPr algn="ctr" eaLnBrk="1" hangingPunct="1">
              <a:spcBef>
                <a:spcPct val="30000"/>
              </a:spcBef>
              <a:defRPr/>
            </a:pPr>
            <a:r>
              <a:rPr lang="en-US" sz="2250" b="0" smtClean="0">
                <a:latin typeface="+mn-lt"/>
              </a:rPr>
              <a:t>Assembly</a:t>
            </a:r>
          </a:p>
          <a:p>
            <a:pPr algn="ctr" eaLnBrk="1" hangingPunct="1">
              <a:spcBef>
                <a:spcPct val="30000"/>
              </a:spcBef>
              <a:defRPr/>
            </a:pPr>
            <a:r>
              <a:rPr lang="en-US" sz="2250" b="0" smtClean="0">
                <a:latin typeface="+mn-lt"/>
              </a:rPr>
              <a:t>Painting</a:t>
            </a:r>
          </a:p>
        </p:txBody>
      </p:sp>
      <p:sp>
        <p:nvSpPr>
          <p:cNvPr id="33798" name="Text Box 12"/>
          <p:cNvSpPr txBox="1">
            <a:spLocks noChangeArrowheads="1"/>
          </p:cNvSpPr>
          <p:nvPr/>
        </p:nvSpPr>
        <p:spPr bwMode="auto">
          <a:xfrm>
            <a:off x="4786313" y="3143250"/>
            <a:ext cx="3643312" cy="178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eaLnBrk="1" hangingPunct="1">
              <a:spcBef>
                <a:spcPct val="50000"/>
              </a:spcBef>
              <a:defRPr/>
            </a:pPr>
            <a:r>
              <a:rPr lang="en-US" sz="2250" u="sng" smtClean="0">
                <a:latin typeface="+mn-lt"/>
              </a:rPr>
              <a:t>Service Company</a:t>
            </a:r>
          </a:p>
          <a:p>
            <a:pPr algn="ctr" eaLnBrk="1" hangingPunct="1">
              <a:spcBef>
                <a:spcPct val="30000"/>
              </a:spcBef>
              <a:defRPr/>
            </a:pPr>
            <a:r>
              <a:rPr lang="en-US" sz="2250" b="0" smtClean="0">
                <a:latin typeface="+mn-lt"/>
              </a:rPr>
              <a:t>Performing surgery</a:t>
            </a:r>
          </a:p>
          <a:p>
            <a:pPr algn="ctr" eaLnBrk="1" hangingPunct="1">
              <a:spcBef>
                <a:spcPct val="30000"/>
              </a:spcBef>
              <a:defRPr/>
            </a:pPr>
            <a:r>
              <a:rPr lang="en-US" sz="2250" b="0" smtClean="0">
                <a:latin typeface="+mn-lt"/>
              </a:rPr>
              <a:t>Legal research</a:t>
            </a:r>
          </a:p>
          <a:p>
            <a:pPr algn="ctr" eaLnBrk="1" hangingPunct="1">
              <a:spcBef>
                <a:spcPct val="30000"/>
              </a:spcBef>
              <a:defRPr/>
            </a:pPr>
            <a:r>
              <a:rPr lang="en-US" sz="2250" b="0" smtClean="0">
                <a:latin typeface="+mn-lt"/>
              </a:rPr>
              <a:t>Delivering packages</a:t>
            </a:r>
          </a:p>
        </p:txBody>
      </p:sp>
      <p:sp>
        <p:nvSpPr>
          <p:cNvPr id="420879" name="Rectangle 15"/>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lnSpcReduction="1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A Closer Look</a:t>
            </a: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714375" y="2000250"/>
            <a:ext cx="8001000" cy="1285875"/>
          </a:xfrm>
        </p:spPr>
        <p:txBody>
          <a:bodyPr/>
          <a:lstStyle/>
          <a:p>
            <a:pPr marL="0" indent="0" eaLnBrk="1" hangingPunct="1">
              <a:lnSpc>
                <a:spcPct val="115000"/>
              </a:lnSpc>
              <a:buFont typeface="Wingdings 2" panose="05020102010507070707" pitchFamily="18" charset="2"/>
              <a:buNone/>
              <a:tabLst>
                <a:tab pos="1290340" algn="ctr"/>
              </a:tabLst>
              <a:defRPr/>
            </a:pPr>
            <a:r>
              <a:rPr lang="en-US" altLang="en-US" sz="2250"/>
              <a:t>An activity that </a:t>
            </a:r>
            <a:r>
              <a:rPr lang="en-US" altLang="en-US" sz="2250" b="1">
                <a:solidFill>
                  <a:srgbClr val="800000"/>
                </a:solidFill>
              </a:rPr>
              <a:t>adds cost</a:t>
            </a:r>
            <a:r>
              <a:rPr lang="en-US" altLang="en-US" sz="2250"/>
              <a:t> to, or </a:t>
            </a:r>
            <a:r>
              <a:rPr lang="en-US" altLang="en-US" sz="2250" b="1">
                <a:solidFill>
                  <a:srgbClr val="800000"/>
                </a:solidFill>
              </a:rPr>
              <a:t>increases the time spent</a:t>
            </a:r>
            <a:r>
              <a:rPr lang="en-US" altLang="en-US" sz="2250"/>
              <a:t> on, a product/service without increasing its market value such as:</a:t>
            </a:r>
          </a:p>
        </p:txBody>
      </p:sp>
      <p:sp>
        <p:nvSpPr>
          <p:cNvPr id="34819" name="Rectangle 5"/>
          <p:cNvSpPr>
            <a:spLocks noChangeArrowheads="1"/>
          </p:cNvSpPr>
          <p:nvPr/>
        </p:nvSpPr>
        <p:spPr bwMode="auto">
          <a:xfrm>
            <a:off x="714375" y="1370013"/>
            <a:ext cx="797083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latin typeface="+mn-lt"/>
              </a:rPr>
              <a:t>Value-Added Versus</a:t>
            </a:r>
            <a:r>
              <a:rPr lang="en-US" sz="2625" smtClean="0">
                <a:solidFill>
                  <a:srgbClr val="800000"/>
                </a:solidFill>
                <a:latin typeface="+mn-lt"/>
              </a:rPr>
              <a:t> Non–Value-Added Activities</a:t>
            </a:r>
          </a:p>
        </p:txBody>
      </p:sp>
      <p:sp>
        <p:nvSpPr>
          <p:cNvPr id="34820" name="Text Box 6"/>
          <p:cNvSpPr txBox="1">
            <a:spLocks noChangeArrowheads="1"/>
          </p:cNvSpPr>
          <p:nvPr/>
        </p:nvSpPr>
        <p:spPr bwMode="auto">
          <a:xfrm>
            <a:off x="1214438" y="3286125"/>
            <a:ext cx="285750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defRPr/>
            </a:pPr>
            <a:endParaRPr lang="en-US" sz="2625" smtClean="0">
              <a:latin typeface="+mn-lt"/>
            </a:endParaRPr>
          </a:p>
        </p:txBody>
      </p:sp>
      <p:sp>
        <p:nvSpPr>
          <p:cNvPr id="34821" name="Text Box 7"/>
          <p:cNvSpPr txBox="1">
            <a:spLocks noChangeArrowheads="1"/>
          </p:cNvSpPr>
          <p:nvPr/>
        </p:nvSpPr>
        <p:spPr bwMode="auto">
          <a:xfrm>
            <a:off x="857250" y="3429000"/>
            <a:ext cx="3643313" cy="277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eaLnBrk="1" hangingPunct="1">
              <a:spcBef>
                <a:spcPct val="50000"/>
              </a:spcBef>
              <a:defRPr/>
            </a:pPr>
            <a:r>
              <a:rPr lang="en-US" sz="2250" u="sng" smtClean="0">
                <a:latin typeface="+mn-lt"/>
              </a:rPr>
              <a:t>Manufacturing Company</a:t>
            </a:r>
          </a:p>
          <a:p>
            <a:pPr algn="ctr" eaLnBrk="1" hangingPunct="1">
              <a:spcBef>
                <a:spcPct val="35000"/>
              </a:spcBef>
              <a:defRPr/>
            </a:pPr>
            <a:r>
              <a:rPr lang="en-US" altLang="en-US" sz="2063" b="0" smtClean="0">
                <a:latin typeface="+mn-lt"/>
              </a:rPr>
              <a:t>Repair of machines</a:t>
            </a:r>
          </a:p>
          <a:p>
            <a:pPr algn="ctr" eaLnBrk="1" hangingPunct="1">
              <a:spcBef>
                <a:spcPct val="20000"/>
              </a:spcBef>
              <a:defRPr/>
            </a:pPr>
            <a:r>
              <a:rPr lang="en-US" altLang="en-US" sz="2063" b="0" smtClean="0">
                <a:latin typeface="+mn-lt"/>
              </a:rPr>
              <a:t>Storage of inventory</a:t>
            </a:r>
          </a:p>
          <a:p>
            <a:pPr algn="ctr" eaLnBrk="1" hangingPunct="1">
              <a:spcBef>
                <a:spcPct val="20000"/>
              </a:spcBef>
              <a:defRPr/>
            </a:pPr>
            <a:r>
              <a:rPr lang="en-US" altLang="en-US" sz="2063" b="0" smtClean="0">
                <a:latin typeface="+mn-lt"/>
              </a:rPr>
              <a:t>Moving of inventory </a:t>
            </a:r>
          </a:p>
          <a:p>
            <a:pPr algn="ctr" eaLnBrk="1" hangingPunct="1">
              <a:spcBef>
                <a:spcPct val="20000"/>
              </a:spcBef>
              <a:defRPr/>
            </a:pPr>
            <a:r>
              <a:rPr lang="en-US" altLang="en-US" sz="2063" b="0" smtClean="0">
                <a:latin typeface="+mn-lt"/>
              </a:rPr>
              <a:t>Building maintenance</a:t>
            </a:r>
          </a:p>
          <a:p>
            <a:pPr algn="ctr" eaLnBrk="1" hangingPunct="1">
              <a:spcBef>
                <a:spcPct val="20000"/>
              </a:spcBef>
              <a:defRPr/>
            </a:pPr>
            <a:r>
              <a:rPr lang="en-US" altLang="en-US" sz="2063" b="0" smtClean="0">
                <a:latin typeface="+mn-lt"/>
              </a:rPr>
              <a:t>Inspections</a:t>
            </a:r>
          </a:p>
          <a:p>
            <a:pPr algn="ctr" eaLnBrk="1" hangingPunct="1">
              <a:spcBef>
                <a:spcPct val="20000"/>
              </a:spcBef>
              <a:defRPr/>
            </a:pPr>
            <a:r>
              <a:rPr lang="en-US" altLang="en-US" sz="2063" b="0" smtClean="0">
                <a:latin typeface="+mn-lt"/>
              </a:rPr>
              <a:t>Inventory Control</a:t>
            </a:r>
            <a:endParaRPr lang="en-US" sz="2063" b="0" smtClean="0">
              <a:latin typeface="+mn-lt"/>
            </a:endParaRPr>
          </a:p>
        </p:txBody>
      </p:sp>
      <p:sp>
        <p:nvSpPr>
          <p:cNvPr id="34822" name="Text Box 8"/>
          <p:cNvSpPr txBox="1">
            <a:spLocks noChangeArrowheads="1"/>
          </p:cNvSpPr>
          <p:nvPr/>
        </p:nvSpPr>
        <p:spPr bwMode="auto">
          <a:xfrm>
            <a:off x="4786313" y="3429000"/>
            <a:ext cx="3643312" cy="277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eaLnBrk="1" hangingPunct="1">
              <a:spcBef>
                <a:spcPct val="50000"/>
              </a:spcBef>
              <a:defRPr/>
            </a:pPr>
            <a:r>
              <a:rPr lang="en-US" sz="2250" u="sng" smtClean="0">
                <a:latin typeface="+mn-lt"/>
              </a:rPr>
              <a:t>Service Company</a:t>
            </a:r>
          </a:p>
          <a:p>
            <a:pPr algn="ctr" eaLnBrk="1" hangingPunct="1">
              <a:spcBef>
                <a:spcPct val="35000"/>
              </a:spcBef>
              <a:defRPr/>
            </a:pPr>
            <a:r>
              <a:rPr lang="en-US" sz="2063" b="0" smtClean="0">
                <a:latin typeface="+mn-lt"/>
              </a:rPr>
              <a:t>Taking appointments</a:t>
            </a:r>
          </a:p>
          <a:p>
            <a:pPr algn="ctr" eaLnBrk="1" hangingPunct="1">
              <a:spcBef>
                <a:spcPct val="20000"/>
              </a:spcBef>
              <a:defRPr/>
            </a:pPr>
            <a:r>
              <a:rPr lang="en-US" sz="2063" b="0" smtClean="0">
                <a:latin typeface="+mn-lt"/>
              </a:rPr>
              <a:t>Reception</a:t>
            </a:r>
          </a:p>
          <a:p>
            <a:pPr algn="ctr" eaLnBrk="1" hangingPunct="1">
              <a:spcBef>
                <a:spcPct val="20000"/>
              </a:spcBef>
              <a:defRPr/>
            </a:pPr>
            <a:r>
              <a:rPr lang="en-US" sz="2063" b="0" smtClean="0">
                <a:latin typeface="+mn-lt"/>
              </a:rPr>
              <a:t>Bookkeeping and billing</a:t>
            </a:r>
          </a:p>
          <a:p>
            <a:pPr algn="ctr" eaLnBrk="1" hangingPunct="1">
              <a:spcBef>
                <a:spcPct val="20000"/>
              </a:spcBef>
              <a:defRPr/>
            </a:pPr>
            <a:r>
              <a:rPr lang="en-US" sz="2063" b="0" smtClean="0">
                <a:latin typeface="+mn-lt"/>
              </a:rPr>
              <a:t>Traveling</a:t>
            </a:r>
          </a:p>
          <a:p>
            <a:pPr algn="ctr" eaLnBrk="1" hangingPunct="1">
              <a:spcBef>
                <a:spcPct val="20000"/>
              </a:spcBef>
              <a:defRPr/>
            </a:pPr>
            <a:r>
              <a:rPr lang="en-US" sz="2063" b="0" smtClean="0">
                <a:latin typeface="+mn-lt"/>
              </a:rPr>
              <a:t>Ordering supplies</a:t>
            </a:r>
          </a:p>
          <a:p>
            <a:pPr algn="ctr" eaLnBrk="1" hangingPunct="1">
              <a:spcBef>
                <a:spcPct val="20000"/>
              </a:spcBef>
              <a:defRPr/>
            </a:pPr>
            <a:r>
              <a:rPr lang="en-US" sz="2063" b="0" smtClean="0">
                <a:latin typeface="+mn-lt"/>
              </a:rPr>
              <a:t>Advertising</a:t>
            </a:r>
          </a:p>
        </p:txBody>
      </p:sp>
      <p:sp>
        <p:nvSpPr>
          <p:cNvPr id="424971" name="Rectangle 11"/>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lnSpcReduction="1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A Closer Look</a:t>
            </a: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842" name="Text Box 7"/>
          <p:cNvSpPr txBox="1">
            <a:spLocks noChangeArrowheads="1"/>
          </p:cNvSpPr>
          <p:nvPr/>
        </p:nvSpPr>
        <p:spPr bwMode="auto">
          <a:xfrm>
            <a:off x="806450" y="3597275"/>
            <a:ext cx="900113" cy="423863"/>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2156" b="0" smtClean="0">
                <a:latin typeface="+mn-lt"/>
              </a:rPr>
              <a:t>NVA</a:t>
            </a:r>
          </a:p>
        </p:txBody>
      </p:sp>
      <p:sp>
        <p:nvSpPr>
          <p:cNvPr id="35843" name="Text Box 17"/>
          <p:cNvSpPr txBox="1">
            <a:spLocks noChangeArrowheads="1"/>
          </p:cNvSpPr>
          <p:nvPr/>
        </p:nvSpPr>
        <p:spPr bwMode="auto">
          <a:xfrm>
            <a:off x="796925" y="4168775"/>
            <a:ext cx="900113" cy="423863"/>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2156" b="0" smtClean="0">
                <a:latin typeface="+mn-lt"/>
              </a:rPr>
              <a:t>VA</a:t>
            </a:r>
          </a:p>
        </p:txBody>
      </p:sp>
      <p:sp>
        <p:nvSpPr>
          <p:cNvPr id="35844" name="Text Box 18"/>
          <p:cNvSpPr txBox="1">
            <a:spLocks noChangeArrowheads="1"/>
          </p:cNvSpPr>
          <p:nvPr/>
        </p:nvSpPr>
        <p:spPr bwMode="auto">
          <a:xfrm>
            <a:off x="796925" y="4811713"/>
            <a:ext cx="900113" cy="423862"/>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2156" b="0" smtClean="0">
                <a:latin typeface="+mn-lt"/>
              </a:rPr>
              <a:t>VA</a:t>
            </a:r>
          </a:p>
        </p:txBody>
      </p:sp>
      <p:sp>
        <p:nvSpPr>
          <p:cNvPr id="417814" name="Text Box 22"/>
          <p:cNvSpPr txBox="1">
            <a:spLocks noChangeArrowheads="1"/>
          </p:cNvSpPr>
          <p:nvPr/>
        </p:nvSpPr>
        <p:spPr bwMode="auto">
          <a:xfrm>
            <a:off x="796925" y="3597275"/>
            <a:ext cx="900113" cy="42386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2156" b="0" smtClean="0">
              <a:latin typeface="+mn-lt"/>
            </a:endParaRPr>
          </a:p>
        </p:txBody>
      </p:sp>
      <p:sp>
        <p:nvSpPr>
          <p:cNvPr id="417815" name="Text Box 23"/>
          <p:cNvSpPr txBox="1">
            <a:spLocks noChangeArrowheads="1"/>
          </p:cNvSpPr>
          <p:nvPr/>
        </p:nvSpPr>
        <p:spPr bwMode="auto">
          <a:xfrm>
            <a:off x="796925" y="4168775"/>
            <a:ext cx="900113" cy="42386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2156" b="0" smtClean="0">
              <a:latin typeface="+mn-lt"/>
            </a:endParaRPr>
          </a:p>
        </p:txBody>
      </p:sp>
      <p:sp>
        <p:nvSpPr>
          <p:cNvPr id="417816" name="Text Box 24"/>
          <p:cNvSpPr txBox="1">
            <a:spLocks noChangeArrowheads="1"/>
          </p:cNvSpPr>
          <p:nvPr/>
        </p:nvSpPr>
        <p:spPr bwMode="auto">
          <a:xfrm>
            <a:off x="796925" y="4811713"/>
            <a:ext cx="900113" cy="423862"/>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2156" b="0" smtClean="0">
              <a:latin typeface="+mn-lt"/>
            </a:endParaRPr>
          </a:p>
        </p:txBody>
      </p:sp>
      <p:sp>
        <p:nvSpPr>
          <p:cNvPr id="35848" name="Text Box 5"/>
          <p:cNvSpPr txBox="1">
            <a:spLocks noChangeArrowheads="1"/>
          </p:cNvSpPr>
          <p:nvPr/>
        </p:nvSpPr>
        <p:spPr bwMode="auto">
          <a:xfrm>
            <a:off x="806450" y="2454275"/>
            <a:ext cx="900113" cy="423863"/>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2156" b="0" smtClean="0">
                <a:latin typeface="+mn-lt"/>
              </a:rPr>
              <a:t>NVA</a:t>
            </a:r>
          </a:p>
        </p:txBody>
      </p:sp>
      <p:sp>
        <p:nvSpPr>
          <p:cNvPr id="35849" name="Text Box 6"/>
          <p:cNvSpPr txBox="1">
            <a:spLocks noChangeArrowheads="1"/>
          </p:cNvSpPr>
          <p:nvPr/>
        </p:nvSpPr>
        <p:spPr bwMode="auto">
          <a:xfrm>
            <a:off x="806450" y="3025775"/>
            <a:ext cx="900113" cy="423863"/>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2156" b="0" smtClean="0">
                <a:latin typeface="+mn-lt"/>
              </a:rPr>
              <a:t>NVA</a:t>
            </a:r>
          </a:p>
        </p:txBody>
      </p:sp>
      <p:sp>
        <p:nvSpPr>
          <p:cNvPr id="35850" name="Text Box 19"/>
          <p:cNvSpPr txBox="1">
            <a:spLocks noChangeArrowheads="1"/>
          </p:cNvSpPr>
          <p:nvPr/>
        </p:nvSpPr>
        <p:spPr bwMode="auto">
          <a:xfrm>
            <a:off x="796925" y="5383213"/>
            <a:ext cx="900113" cy="423862"/>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2156" b="0" smtClean="0">
                <a:latin typeface="+mn-lt"/>
              </a:rPr>
              <a:t>NVA</a:t>
            </a:r>
          </a:p>
        </p:txBody>
      </p:sp>
      <p:sp>
        <p:nvSpPr>
          <p:cNvPr id="417812" name="Text Box 20"/>
          <p:cNvSpPr txBox="1">
            <a:spLocks noChangeArrowheads="1"/>
          </p:cNvSpPr>
          <p:nvPr/>
        </p:nvSpPr>
        <p:spPr bwMode="auto">
          <a:xfrm>
            <a:off x="796925" y="2454275"/>
            <a:ext cx="900113" cy="42386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2156" b="0" smtClean="0">
              <a:latin typeface="+mn-lt"/>
            </a:endParaRPr>
          </a:p>
        </p:txBody>
      </p:sp>
      <p:sp>
        <p:nvSpPr>
          <p:cNvPr id="417813" name="Text Box 21"/>
          <p:cNvSpPr txBox="1">
            <a:spLocks noChangeArrowheads="1"/>
          </p:cNvSpPr>
          <p:nvPr/>
        </p:nvSpPr>
        <p:spPr bwMode="auto">
          <a:xfrm>
            <a:off x="796925" y="3025775"/>
            <a:ext cx="900113" cy="42386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2156" b="0" smtClean="0">
              <a:latin typeface="+mn-lt"/>
            </a:endParaRPr>
          </a:p>
        </p:txBody>
      </p:sp>
      <p:sp>
        <p:nvSpPr>
          <p:cNvPr id="417817" name="Text Box 25"/>
          <p:cNvSpPr txBox="1">
            <a:spLocks noChangeArrowheads="1"/>
          </p:cNvSpPr>
          <p:nvPr/>
        </p:nvSpPr>
        <p:spPr bwMode="auto">
          <a:xfrm>
            <a:off x="796925" y="5383213"/>
            <a:ext cx="900113" cy="423862"/>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2156" b="0" smtClean="0">
              <a:latin typeface="+mn-lt"/>
            </a:endParaRPr>
          </a:p>
        </p:txBody>
      </p:sp>
      <p:sp>
        <p:nvSpPr>
          <p:cNvPr id="35854" name="Rectangle 3"/>
          <p:cNvSpPr>
            <a:spLocks noChangeArrowheads="1"/>
          </p:cNvSpPr>
          <p:nvPr/>
        </p:nvSpPr>
        <p:spPr bwMode="auto">
          <a:xfrm>
            <a:off x="500063" y="1295400"/>
            <a:ext cx="8286750" cy="820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nSpc>
                <a:spcPct val="110000"/>
              </a:lnSpc>
              <a:defRPr/>
            </a:pPr>
            <a:r>
              <a:rPr lang="en-US" sz="2156" b="0" smtClean="0">
                <a:latin typeface="+mn-lt"/>
              </a:rPr>
              <a:t>Classify each of the following activities within a water-ski manufacturer as value-added (VA) or non–value-added (NVA).</a:t>
            </a:r>
          </a:p>
        </p:txBody>
      </p:sp>
      <p:sp>
        <p:nvSpPr>
          <p:cNvPr id="35855" name="Rectangle 4"/>
          <p:cNvSpPr>
            <a:spLocks noChangeArrowheads="1"/>
          </p:cNvSpPr>
          <p:nvPr/>
        </p:nvSpPr>
        <p:spPr bwMode="auto">
          <a:xfrm>
            <a:off x="1924050" y="2357438"/>
            <a:ext cx="6005513" cy="350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lIns="90620" tIns="45310" rIns="90620" bIns="45310">
            <a:spAutoFit/>
          </a:bodyPr>
          <a:lstStyle>
            <a:lvl1pPr marL="482600" indent="-482600"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nSpc>
                <a:spcPct val="130000"/>
              </a:lnSpc>
              <a:spcBef>
                <a:spcPct val="50000"/>
              </a:spcBef>
              <a:buFontTx/>
              <a:buAutoNum type="arabicPeriod"/>
              <a:defRPr/>
            </a:pPr>
            <a:r>
              <a:rPr lang="en-US" sz="2156" b="0" smtClean="0">
                <a:latin typeface="+mn-lt"/>
              </a:rPr>
              <a:t>Inspecting completed skis.</a:t>
            </a:r>
          </a:p>
          <a:p>
            <a:pPr>
              <a:lnSpc>
                <a:spcPct val="130000"/>
              </a:lnSpc>
              <a:spcBef>
                <a:spcPct val="50000"/>
              </a:spcBef>
              <a:buFontTx/>
              <a:buAutoNum type="arabicPeriod"/>
              <a:defRPr/>
            </a:pPr>
            <a:r>
              <a:rPr lang="en-US" sz="2156" b="0" smtClean="0">
                <a:latin typeface="+mn-lt"/>
              </a:rPr>
              <a:t>Storing raw materials.</a:t>
            </a:r>
          </a:p>
          <a:p>
            <a:pPr>
              <a:lnSpc>
                <a:spcPct val="130000"/>
              </a:lnSpc>
              <a:spcBef>
                <a:spcPct val="50000"/>
              </a:spcBef>
              <a:buFontTx/>
              <a:buAutoNum type="arabicPeriod"/>
              <a:defRPr/>
            </a:pPr>
            <a:r>
              <a:rPr lang="en-US" sz="2156" b="0" smtClean="0">
                <a:latin typeface="+mn-lt"/>
              </a:rPr>
              <a:t>Machine setups.</a:t>
            </a:r>
          </a:p>
          <a:p>
            <a:pPr>
              <a:lnSpc>
                <a:spcPct val="130000"/>
              </a:lnSpc>
              <a:spcBef>
                <a:spcPct val="50000"/>
              </a:spcBef>
              <a:buFontTx/>
              <a:buAutoNum type="arabicPeriod"/>
              <a:defRPr/>
            </a:pPr>
            <a:r>
              <a:rPr lang="en-US" sz="2156" b="0" smtClean="0">
                <a:latin typeface="+mn-lt"/>
              </a:rPr>
              <a:t>Installing bindings on skis.</a:t>
            </a:r>
          </a:p>
          <a:p>
            <a:pPr>
              <a:lnSpc>
                <a:spcPct val="130000"/>
              </a:lnSpc>
              <a:spcBef>
                <a:spcPct val="50000"/>
              </a:spcBef>
              <a:buFontTx/>
              <a:buAutoNum type="arabicPeriod"/>
              <a:defRPr/>
            </a:pPr>
            <a:r>
              <a:rPr lang="en-US" sz="2156" b="0" smtClean="0">
                <a:latin typeface="+mn-lt"/>
              </a:rPr>
              <a:t>Packaging skis for shipment.</a:t>
            </a:r>
          </a:p>
          <a:p>
            <a:pPr>
              <a:lnSpc>
                <a:spcPct val="130000"/>
              </a:lnSpc>
              <a:spcBef>
                <a:spcPct val="50000"/>
              </a:spcBef>
              <a:buFontTx/>
              <a:buAutoNum type="arabicPeriod"/>
              <a:defRPr/>
            </a:pPr>
            <a:r>
              <a:rPr lang="en-US" sz="2156" b="0" smtClean="0">
                <a:latin typeface="+mn-lt"/>
              </a:rPr>
              <a:t>Reworking defective skis.</a:t>
            </a:r>
          </a:p>
        </p:txBody>
      </p:sp>
      <p:pic>
        <p:nvPicPr>
          <p:cNvPr id="139280" name="Picture 2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417812"/>
                                        </p:tgtEl>
                                      </p:cBhvr>
                                    </p:animEffect>
                                    <p:set>
                                      <p:cBhvr>
                                        <p:cTn id="7" dur="1" fill="hold">
                                          <p:stCondLst>
                                            <p:cond delay="499"/>
                                          </p:stCondLst>
                                        </p:cTn>
                                        <p:tgtEl>
                                          <p:spTgt spid="41781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417813"/>
                                        </p:tgtEl>
                                      </p:cBhvr>
                                    </p:animEffect>
                                    <p:set>
                                      <p:cBhvr>
                                        <p:cTn id="12" dur="1" fill="hold">
                                          <p:stCondLst>
                                            <p:cond delay="499"/>
                                          </p:stCondLst>
                                        </p:cTn>
                                        <p:tgtEl>
                                          <p:spTgt spid="41781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417814"/>
                                        </p:tgtEl>
                                      </p:cBhvr>
                                    </p:animEffect>
                                    <p:set>
                                      <p:cBhvr>
                                        <p:cTn id="17" dur="1" fill="hold">
                                          <p:stCondLst>
                                            <p:cond delay="499"/>
                                          </p:stCondLst>
                                        </p:cTn>
                                        <p:tgtEl>
                                          <p:spTgt spid="41781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417815"/>
                                        </p:tgtEl>
                                      </p:cBhvr>
                                    </p:animEffect>
                                    <p:set>
                                      <p:cBhvr>
                                        <p:cTn id="22" dur="1" fill="hold">
                                          <p:stCondLst>
                                            <p:cond delay="499"/>
                                          </p:stCondLst>
                                        </p:cTn>
                                        <p:tgtEl>
                                          <p:spTgt spid="41781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417816"/>
                                        </p:tgtEl>
                                      </p:cBhvr>
                                    </p:animEffect>
                                    <p:set>
                                      <p:cBhvr>
                                        <p:cTn id="27" dur="1" fill="hold">
                                          <p:stCondLst>
                                            <p:cond delay="499"/>
                                          </p:stCondLst>
                                        </p:cTn>
                                        <p:tgtEl>
                                          <p:spTgt spid="41781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417817"/>
                                        </p:tgtEl>
                                      </p:cBhvr>
                                    </p:animEffect>
                                    <p:set>
                                      <p:cBhvr>
                                        <p:cTn id="32" dur="1" fill="hold">
                                          <p:stCondLst>
                                            <p:cond delay="499"/>
                                          </p:stCondLst>
                                        </p:cTn>
                                        <p:tgtEl>
                                          <p:spTgt spid="4178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814" grpId="0" animBg="1"/>
      <p:bldP spid="417815" grpId="0" animBg="1"/>
      <p:bldP spid="417816" grpId="0" animBg="1"/>
      <p:bldP spid="417812" grpId="0" animBg="1"/>
      <p:bldP spid="417813" grpId="0" animBg="1"/>
      <p:bldP spid="41781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1314"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3" y="428625"/>
            <a:ext cx="8072437" cy="386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6867" name="Rectangle 10"/>
          <p:cNvSpPr>
            <a:spLocks noChangeArrowheads="1"/>
          </p:cNvSpPr>
          <p:nvPr/>
        </p:nvSpPr>
        <p:spPr bwMode="auto">
          <a:xfrm>
            <a:off x="5000625" y="3500438"/>
            <a:ext cx="1428750" cy="28575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endParaRPr lang="en-US" sz="2625" smtClean="0"/>
          </a:p>
        </p:txBody>
      </p:sp>
      <p:pic>
        <p:nvPicPr>
          <p:cNvPr id="141316" name="Picture 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00750" y="3786188"/>
            <a:ext cx="1719263" cy="212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1000125" y="2000250"/>
            <a:ext cx="6929438" cy="3214688"/>
          </a:xfrm>
        </p:spPr>
        <p:txBody>
          <a:bodyPr/>
          <a:lstStyle/>
          <a:p>
            <a:pPr marL="0" indent="0" eaLnBrk="1" hangingPunct="1">
              <a:lnSpc>
                <a:spcPct val="130000"/>
              </a:lnSpc>
              <a:spcBef>
                <a:spcPct val="50000"/>
              </a:spcBef>
              <a:buFont typeface="Wingdings 2" panose="05020102010507070707" pitchFamily="18" charset="2"/>
              <a:buNone/>
              <a:defRPr/>
            </a:pPr>
            <a:r>
              <a:rPr lang="en-US" altLang="en-US" sz="2438"/>
              <a:t>ABC activities levels:</a:t>
            </a:r>
          </a:p>
          <a:p>
            <a:pPr marL="644426" lvl="1" indent="-431602" eaLnBrk="1" hangingPunct="1">
              <a:lnSpc>
                <a:spcPct val="130000"/>
              </a:lnSpc>
              <a:spcBef>
                <a:spcPct val="50000"/>
              </a:spcBef>
              <a:buFontTx/>
              <a:buAutoNum type="arabicPeriod"/>
              <a:defRPr/>
            </a:pPr>
            <a:r>
              <a:rPr lang="en-US" altLang="en-US" sz="2250"/>
              <a:t>Unit-level activities</a:t>
            </a:r>
          </a:p>
          <a:p>
            <a:pPr marL="644426" lvl="1" indent="-431602" eaLnBrk="1" hangingPunct="1">
              <a:lnSpc>
                <a:spcPct val="130000"/>
              </a:lnSpc>
              <a:spcBef>
                <a:spcPct val="50000"/>
              </a:spcBef>
              <a:buFontTx/>
              <a:buAutoNum type="arabicPeriod"/>
              <a:defRPr/>
            </a:pPr>
            <a:r>
              <a:rPr lang="en-US" altLang="en-US" sz="2250"/>
              <a:t>Batch-level activities</a:t>
            </a:r>
          </a:p>
          <a:p>
            <a:pPr marL="644426" lvl="1" indent="-431602" eaLnBrk="1" hangingPunct="1">
              <a:lnSpc>
                <a:spcPct val="130000"/>
              </a:lnSpc>
              <a:spcBef>
                <a:spcPct val="50000"/>
              </a:spcBef>
              <a:buFontTx/>
              <a:buAutoNum type="arabicPeriod"/>
              <a:defRPr/>
            </a:pPr>
            <a:r>
              <a:rPr lang="en-US" altLang="en-US" sz="2250"/>
              <a:t>Product-level activities </a:t>
            </a:r>
          </a:p>
          <a:p>
            <a:pPr marL="644426" lvl="1" indent="-431602" eaLnBrk="1" hangingPunct="1">
              <a:lnSpc>
                <a:spcPct val="130000"/>
              </a:lnSpc>
              <a:spcBef>
                <a:spcPct val="50000"/>
              </a:spcBef>
              <a:buFontTx/>
              <a:buAutoNum type="arabicPeriod"/>
              <a:defRPr/>
            </a:pPr>
            <a:r>
              <a:rPr lang="en-US" altLang="en-US" sz="2250"/>
              <a:t>Facility-level activities</a:t>
            </a:r>
          </a:p>
        </p:txBody>
      </p:sp>
      <p:sp>
        <p:nvSpPr>
          <p:cNvPr id="37891" name="Rectangle 5"/>
          <p:cNvSpPr>
            <a:spLocks noChangeArrowheads="1"/>
          </p:cNvSpPr>
          <p:nvPr/>
        </p:nvSpPr>
        <p:spPr bwMode="auto">
          <a:xfrm>
            <a:off x="714375" y="1370013"/>
            <a:ext cx="522128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Classification of Activity Levels</a:t>
            </a:r>
          </a:p>
        </p:txBody>
      </p:sp>
      <p:sp>
        <p:nvSpPr>
          <p:cNvPr id="429067" name="Rectangle 11"/>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lnSpcReduction="1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A Closer Look</a:t>
            </a: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541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25750" y="3992563"/>
            <a:ext cx="5675313" cy="272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145411"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825750" y="1154113"/>
            <a:ext cx="5675313" cy="290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8916" name="Rectangle 7"/>
          <p:cNvSpPr>
            <a:spLocks noChangeArrowheads="1"/>
          </p:cNvSpPr>
          <p:nvPr/>
        </p:nvSpPr>
        <p:spPr bwMode="auto">
          <a:xfrm>
            <a:off x="285750" y="1370013"/>
            <a:ext cx="24288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Classification of Activity Levels</a:t>
            </a:r>
          </a:p>
        </p:txBody>
      </p:sp>
      <p:sp>
        <p:nvSpPr>
          <p:cNvPr id="329739" name="Rectangle 11"/>
          <p:cNvSpPr>
            <a:spLocks noChangeArrowheads="1"/>
          </p:cNvSpPr>
          <p:nvPr/>
        </p:nvSpPr>
        <p:spPr bwMode="auto">
          <a:xfrm>
            <a:off x="357188" y="357188"/>
            <a:ext cx="8429625" cy="642937"/>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7500" lnSpcReduction="1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A Closer Look</a:t>
            </a: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4138613" y="3751263"/>
            <a:ext cx="4148137" cy="2398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lIns="90620" tIns="45310" rIns="90620" bIns="45310">
            <a:spAutoFit/>
          </a:bodyPr>
          <a:lstStyle>
            <a:lvl1pPr marL="395288" indent="-395288"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nSpc>
                <a:spcPct val="130000"/>
              </a:lnSpc>
              <a:spcBef>
                <a:spcPct val="50000"/>
              </a:spcBef>
              <a:buFontTx/>
              <a:buAutoNum type="alphaLcPeriod"/>
              <a:defRPr/>
            </a:pPr>
            <a:r>
              <a:rPr lang="en-US" sz="1875" b="0" smtClean="0">
                <a:latin typeface="+mn-lt"/>
              </a:rPr>
              <a:t>Engineering design, </a:t>
            </a:r>
          </a:p>
          <a:p>
            <a:pPr>
              <a:lnSpc>
                <a:spcPct val="130000"/>
              </a:lnSpc>
              <a:spcBef>
                <a:spcPct val="50000"/>
              </a:spcBef>
              <a:buFontTx/>
              <a:buAutoNum type="alphaLcPeriod"/>
              <a:defRPr/>
            </a:pPr>
            <a:r>
              <a:rPr lang="en-US" sz="1875" b="0" smtClean="0">
                <a:latin typeface="+mn-lt"/>
              </a:rPr>
              <a:t>Machine setup, </a:t>
            </a:r>
          </a:p>
          <a:p>
            <a:pPr>
              <a:lnSpc>
                <a:spcPct val="130000"/>
              </a:lnSpc>
              <a:spcBef>
                <a:spcPct val="50000"/>
              </a:spcBef>
              <a:buFontTx/>
              <a:buAutoNum type="alphaLcPeriod"/>
              <a:defRPr/>
            </a:pPr>
            <a:r>
              <a:rPr lang="en-US" sz="1875" b="0" smtClean="0">
                <a:latin typeface="+mn-lt"/>
              </a:rPr>
              <a:t>Toy design, </a:t>
            </a:r>
          </a:p>
          <a:p>
            <a:pPr>
              <a:lnSpc>
                <a:spcPct val="130000"/>
              </a:lnSpc>
              <a:spcBef>
                <a:spcPct val="50000"/>
              </a:spcBef>
              <a:buFontTx/>
              <a:buAutoNum type="alphaLcPeriod"/>
              <a:defRPr/>
            </a:pPr>
            <a:r>
              <a:rPr lang="en-US" sz="1875" b="0" smtClean="0">
                <a:latin typeface="+mn-lt"/>
              </a:rPr>
              <a:t>Interviews of prospective employees, </a:t>
            </a:r>
          </a:p>
        </p:txBody>
      </p:sp>
      <p:sp>
        <p:nvSpPr>
          <p:cNvPr id="39939" name="Text Box 7"/>
          <p:cNvSpPr txBox="1">
            <a:spLocks noChangeArrowheads="1"/>
          </p:cNvSpPr>
          <p:nvPr/>
        </p:nvSpPr>
        <p:spPr bwMode="auto">
          <a:xfrm>
            <a:off x="944563" y="3857625"/>
            <a:ext cx="2765425" cy="379413"/>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Product-level</a:t>
            </a:r>
          </a:p>
        </p:txBody>
      </p:sp>
      <p:sp>
        <p:nvSpPr>
          <p:cNvPr id="39940" name="Text Box 10"/>
          <p:cNvSpPr txBox="1">
            <a:spLocks noChangeArrowheads="1"/>
          </p:cNvSpPr>
          <p:nvPr/>
        </p:nvSpPr>
        <p:spPr bwMode="auto">
          <a:xfrm>
            <a:off x="935038" y="4357688"/>
            <a:ext cx="2765425" cy="379412"/>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Batch-level</a:t>
            </a:r>
          </a:p>
        </p:txBody>
      </p:sp>
      <p:sp>
        <p:nvSpPr>
          <p:cNvPr id="39941" name="Text Box 11"/>
          <p:cNvSpPr txBox="1">
            <a:spLocks noChangeArrowheads="1"/>
          </p:cNvSpPr>
          <p:nvPr/>
        </p:nvSpPr>
        <p:spPr bwMode="auto">
          <a:xfrm>
            <a:off x="935038" y="4857750"/>
            <a:ext cx="2765425" cy="379413"/>
          </a:xfrm>
          <a:prstGeom prst="rect">
            <a:avLst/>
          </a:prstGeom>
          <a:noFill/>
          <a:ln w="28575" cap="sq" algn="ctr">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Product-level</a:t>
            </a:r>
          </a:p>
        </p:txBody>
      </p:sp>
      <p:sp>
        <p:nvSpPr>
          <p:cNvPr id="39942" name="Text Box 12"/>
          <p:cNvSpPr txBox="1">
            <a:spLocks noChangeArrowheads="1"/>
          </p:cNvSpPr>
          <p:nvPr/>
        </p:nvSpPr>
        <p:spPr bwMode="auto">
          <a:xfrm>
            <a:off x="935038" y="5357813"/>
            <a:ext cx="2765425" cy="379412"/>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Facility-level</a:t>
            </a:r>
          </a:p>
        </p:txBody>
      </p:sp>
      <p:sp>
        <p:nvSpPr>
          <p:cNvPr id="433173" name="Text Box 21"/>
          <p:cNvSpPr txBox="1">
            <a:spLocks noChangeArrowheads="1"/>
          </p:cNvSpPr>
          <p:nvPr/>
        </p:nvSpPr>
        <p:spPr bwMode="auto">
          <a:xfrm>
            <a:off x="949325" y="3857625"/>
            <a:ext cx="2765425" cy="37941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433174" name="Text Box 22"/>
          <p:cNvSpPr txBox="1">
            <a:spLocks noChangeArrowheads="1"/>
          </p:cNvSpPr>
          <p:nvPr/>
        </p:nvSpPr>
        <p:spPr bwMode="auto">
          <a:xfrm>
            <a:off x="928688" y="4357688"/>
            <a:ext cx="2765425" cy="379412"/>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433175" name="Text Box 23"/>
          <p:cNvSpPr txBox="1">
            <a:spLocks noChangeArrowheads="1"/>
          </p:cNvSpPr>
          <p:nvPr/>
        </p:nvSpPr>
        <p:spPr bwMode="auto">
          <a:xfrm>
            <a:off x="928688" y="4857750"/>
            <a:ext cx="2765425" cy="37941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433176" name="Text Box 24"/>
          <p:cNvSpPr txBox="1">
            <a:spLocks noChangeArrowheads="1"/>
          </p:cNvSpPr>
          <p:nvPr/>
        </p:nvSpPr>
        <p:spPr bwMode="auto">
          <a:xfrm>
            <a:off x="928688" y="5357813"/>
            <a:ext cx="2765425" cy="379412"/>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39948" name="Rectangle 26"/>
          <p:cNvSpPr>
            <a:spLocks noChangeArrowheads="1"/>
          </p:cNvSpPr>
          <p:nvPr/>
        </p:nvSpPr>
        <p:spPr bwMode="auto">
          <a:xfrm>
            <a:off x="642938" y="1285875"/>
            <a:ext cx="8054975" cy="216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lIns="90620" tIns="45310" rIns="90620" bIns="45310">
            <a:spAutoFit/>
          </a:bodyPr>
          <a:lstStyle>
            <a:lvl1pPr defTabSz="966788" eaLnBrk="0" hangingPunct="0">
              <a:tabLst>
                <a:tab pos="2168525" algn="l"/>
              </a:tabLst>
              <a:defRPr sz="2800" b="1">
                <a:solidFill>
                  <a:schemeClr val="tx1"/>
                </a:solidFill>
                <a:latin typeface="Times New Roman" panose="02020603050405020304" pitchFamily="18" charset="0"/>
              </a:defRPr>
            </a:lvl1pPr>
            <a:lvl2pPr marL="742950" indent="-285750" defTabSz="966788" eaLnBrk="0" hangingPunct="0">
              <a:tabLst>
                <a:tab pos="2168525" algn="l"/>
              </a:tabLst>
              <a:defRPr sz="2800" b="1">
                <a:solidFill>
                  <a:schemeClr val="tx1"/>
                </a:solidFill>
                <a:latin typeface="Times New Roman" panose="02020603050405020304" pitchFamily="18" charset="0"/>
              </a:defRPr>
            </a:lvl2pPr>
            <a:lvl3pPr marL="1143000" indent="-228600" defTabSz="966788" eaLnBrk="0" hangingPunct="0">
              <a:tabLst>
                <a:tab pos="2168525" algn="l"/>
              </a:tabLst>
              <a:defRPr sz="2800" b="1">
                <a:solidFill>
                  <a:schemeClr val="tx1"/>
                </a:solidFill>
                <a:latin typeface="Times New Roman" panose="02020603050405020304" pitchFamily="18" charset="0"/>
              </a:defRPr>
            </a:lvl3pPr>
            <a:lvl4pPr marL="1600200" indent="-228600" defTabSz="966788" eaLnBrk="0" hangingPunct="0">
              <a:tabLst>
                <a:tab pos="2168525" algn="l"/>
              </a:tabLst>
              <a:defRPr sz="2800" b="1">
                <a:solidFill>
                  <a:schemeClr val="tx1"/>
                </a:solidFill>
                <a:latin typeface="Times New Roman" panose="02020603050405020304" pitchFamily="18" charset="0"/>
              </a:defRPr>
            </a:lvl4pPr>
            <a:lvl5pPr marL="2057400" indent="-228600" defTabSz="966788" eaLnBrk="0" hangingPunct="0">
              <a:tabLst>
                <a:tab pos="2168525" algn="l"/>
              </a:tabLst>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9pPr>
          </a:lstStyle>
          <a:p>
            <a:pPr>
              <a:lnSpc>
                <a:spcPct val="120000"/>
              </a:lnSpc>
              <a:defRPr/>
            </a:pPr>
            <a:r>
              <a:rPr lang="en-US" sz="1875" b="0" smtClean="0">
                <a:latin typeface="+mn-lt"/>
              </a:rPr>
              <a:t>Morgan Toy Company manufactures six primary product lines in its Morganville plant. As a result of an activity analysis, the accounting department has identified eight activity cost pools. Each of the toy products is produced in large batches, with the whole plant devoted to one product at a time. Classify each of the following activities as either unit-level, batch-level, product-level, or facility-level:</a:t>
            </a:r>
          </a:p>
        </p:txBody>
      </p:sp>
      <p:pic>
        <p:nvPicPr>
          <p:cNvPr id="147468" name="Picture 3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433173"/>
                                        </p:tgtEl>
                                      </p:cBhvr>
                                    </p:animEffect>
                                    <p:set>
                                      <p:cBhvr>
                                        <p:cTn id="7" dur="1" fill="hold">
                                          <p:stCondLst>
                                            <p:cond delay="499"/>
                                          </p:stCondLst>
                                        </p:cTn>
                                        <p:tgtEl>
                                          <p:spTgt spid="43317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433174"/>
                                        </p:tgtEl>
                                      </p:cBhvr>
                                    </p:animEffect>
                                    <p:set>
                                      <p:cBhvr>
                                        <p:cTn id="12" dur="1" fill="hold">
                                          <p:stCondLst>
                                            <p:cond delay="499"/>
                                          </p:stCondLst>
                                        </p:cTn>
                                        <p:tgtEl>
                                          <p:spTgt spid="43317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433175"/>
                                        </p:tgtEl>
                                      </p:cBhvr>
                                    </p:animEffect>
                                    <p:set>
                                      <p:cBhvr>
                                        <p:cTn id="17" dur="1" fill="hold">
                                          <p:stCondLst>
                                            <p:cond delay="499"/>
                                          </p:stCondLst>
                                        </p:cTn>
                                        <p:tgtEl>
                                          <p:spTgt spid="43317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433176"/>
                                        </p:tgtEl>
                                      </p:cBhvr>
                                    </p:animEffect>
                                    <p:set>
                                      <p:cBhvr>
                                        <p:cTn id="22" dur="1" fill="hold">
                                          <p:stCondLst>
                                            <p:cond delay="499"/>
                                          </p:stCondLst>
                                        </p:cTn>
                                        <p:tgtEl>
                                          <p:spTgt spid="4331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73" grpId="0" animBg="1"/>
      <p:bldP spid="433174" grpId="0" animBg="1"/>
      <p:bldP spid="433175" grpId="0" animBg="1"/>
      <p:bldP spid="43317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Rectangle 3"/>
          <p:cNvSpPr>
            <a:spLocks noChangeArrowheads="1"/>
          </p:cNvSpPr>
          <p:nvPr/>
        </p:nvSpPr>
        <p:spPr bwMode="auto">
          <a:xfrm>
            <a:off x="4138613" y="3751263"/>
            <a:ext cx="4148137" cy="2024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lIns="90620" tIns="45310" rIns="90620" bIns="45310">
            <a:spAutoFit/>
          </a:bodyPr>
          <a:lstStyle>
            <a:lvl1pPr marL="395288" indent="-395288"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nSpc>
                <a:spcPct val="130000"/>
              </a:lnSpc>
              <a:spcBef>
                <a:spcPct val="50000"/>
              </a:spcBef>
              <a:buFontTx/>
              <a:buAutoNum type="alphaLcPeriod" startAt="5"/>
              <a:defRPr/>
            </a:pPr>
            <a:r>
              <a:rPr lang="en-US" sz="1875" b="0" smtClean="0">
                <a:latin typeface="+mn-lt"/>
              </a:rPr>
              <a:t>Inspections after each setup, </a:t>
            </a:r>
          </a:p>
          <a:p>
            <a:pPr>
              <a:lnSpc>
                <a:spcPct val="130000"/>
              </a:lnSpc>
              <a:spcBef>
                <a:spcPct val="50000"/>
              </a:spcBef>
              <a:buFontTx/>
              <a:buAutoNum type="alphaLcPeriod" startAt="5"/>
              <a:defRPr/>
            </a:pPr>
            <a:r>
              <a:rPr lang="en-US" sz="1875" b="0" smtClean="0">
                <a:latin typeface="+mn-lt"/>
              </a:rPr>
              <a:t>Polishing parts, </a:t>
            </a:r>
          </a:p>
          <a:p>
            <a:pPr>
              <a:lnSpc>
                <a:spcPct val="130000"/>
              </a:lnSpc>
              <a:spcBef>
                <a:spcPct val="50000"/>
              </a:spcBef>
              <a:buFontTx/>
              <a:buAutoNum type="alphaLcPeriod" startAt="5"/>
              <a:defRPr/>
            </a:pPr>
            <a:r>
              <a:rPr lang="en-US" sz="1875" b="0" smtClean="0">
                <a:latin typeface="+mn-lt"/>
              </a:rPr>
              <a:t>Assembling parts, </a:t>
            </a:r>
          </a:p>
          <a:p>
            <a:pPr>
              <a:lnSpc>
                <a:spcPct val="130000"/>
              </a:lnSpc>
              <a:spcBef>
                <a:spcPct val="50000"/>
              </a:spcBef>
              <a:buFontTx/>
              <a:buAutoNum type="alphaLcPeriod" startAt="5"/>
              <a:defRPr/>
            </a:pPr>
            <a:r>
              <a:rPr lang="en-US" sz="1875" b="0" smtClean="0">
                <a:latin typeface="+mn-lt"/>
              </a:rPr>
              <a:t>Health and safety.</a:t>
            </a:r>
          </a:p>
        </p:txBody>
      </p:sp>
      <p:sp>
        <p:nvSpPr>
          <p:cNvPr id="40963" name="Text Box 4"/>
          <p:cNvSpPr txBox="1">
            <a:spLocks noChangeArrowheads="1"/>
          </p:cNvSpPr>
          <p:nvPr/>
        </p:nvSpPr>
        <p:spPr bwMode="auto">
          <a:xfrm>
            <a:off x="944563" y="3857625"/>
            <a:ext cx="2765425" cy="379413"/>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Batch-level</a:t>
            </a:r>
          </a:p>
        </p:txBody>
      </p:sp>
      <p:sp>
        <p:nvSpPr>
          <p:cNvPr id="40964" name="Text Box 7"/>
          <p:cNvSpPr txBox="1">
            <a:spLocks noChangeArrowheads="1"/>
          </p:cNvSpPr>
          <p:nvPr/>
        </p:nvSpPr>
        <p:spPr bwMode="auto">
          <a:xfrm>
            <a:off x="935038" y="4357688"/>
            <a:ext cx="2765425" cy="379412"/>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Unit-level</a:t>
            </a:r>
          </a:p>
        </p:txBody>
      </p:sp>
      <p:sp>
        <p:nvSpPr>
          <p:cNvPr id="40965" name="Text Box 8"/>
          <p:cNvSpPr txBox="1">
            <a:spLocks noChangeArrowheads="1"/>
          </p:cNvSpPr>
          <p:nvPr/>
        </p:nvSpPr>
        <p:spPr bwMode="auto">
          <a:xfrm>
            <a:off x="935038" y="4857750"/>
            <a:ext cx="2765425" cy="379413"/>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Unit-level</a:t>
            </a:r>
          </a:p>
        </p:txBody>
      </p:sp>
      <p:sp>
        <p:nvSpPr>
          <p:cNvPr id="40966" name="Text Box 9"/>
          <p:cNvSpPr txBox="1">
            <a:spLocks noChangeArrowheads="1"/>
          </p:cNvSpPr>
          <p:nvPr/>
        </p:nvSpPr>
        <p:spPr bwMode="auto">
          <a:xfrm>
            <a:off x="935038" y="5357813"/>
            <a:ext cx="2765425" cy="379412"/>
          </a:xfrm>
          <a:prstGeom prst="rect">
            <a:avLst/>
          </a:prstGeom>
          <a:noFill/>
          <a:ln w="28575" cap="sq">
            <a:solidFill>
              <a:srgbClr val="800000"/>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r>
              <a:rPr lang="en-US" sz="1875" b="0" smtClean="0">
                <a:latin typeface="+mn-lt"/>
              </a:rPr>
              <a:t>Facility-level</a:t>
            </a:r>
          </a:p>
        </p:txBody>
      </p:sp>
      <p:sp>
        <p:nvSpPr>
          <p:cNvPr id="435212" name="Text Box 12"/>
          <p:cNvSpPr txBox="1">
            <a:spLocks noChangeArrowheads="1"/>
          </p:cNvSpPr>
          <p:nvPr/>
        </p:nvSpPr>
        <p:spPr bwMode="auto">
          <a:xfrm>
            <a:off x="949325" y="3857625"/>
            <a:ext cx="2765425" cy="37941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435213" name="Text Box 13"/>
          <p:cNvSpPr txBox="1">
            <a:spLocks noChangeArrowheads="1"/>
          </p:cNvSpPr>
          <p:nvPr/>
        </p:nvSpPr>
        <p:spPr bwMode="auto">
          <a:xfrm>
            <a:off x="928688" y="4357688"/>
            <a:ext cx="2765425" cy="379412"/>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435214" name="Text Box 14"/>
          <p:cNvSpPr txBox="1">
            <a:spLocks noChangeArrowheads="1"/>
          </p:cNvSpPr>
          <p:nvPr/>
        </p:nvSpPr>
        <p:spPr bwMode="auto">
          <a:xfrm>
            <a:off x="928688" y="4857750"/>
            <a:ext cx="2765425" cy="379413"/>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435215" name="Text Box 15"/>
          <p:cNvSpPr txBox="1">
            <a:spLocks noChangeArrowheads="1"/>
          </p:cNvSpPr>
          <p:nvPr/>
        </p:nvSpPr>
        <p:spPr bwMode="auto">
          <a:xfrm>
            <a:off x="928688" y="5357813"/>
            <a:ext cx="2765425" cy="379412"/>
          </a:xfrm>
          <a:prstGeom prst="rect">
            <a:avLst/>
          </a:prstGeom>
          <a:solidFill>
            <a:schemeClr val="bg1"/>
          </a:solidFill>
          <a:ln w="28575" cap="sq">
            <a:solidFill>
              <a:srgbClr val="800000"/>
            </a:solidFill>
            <a:miter lim="800000"/>
            <a:headEnd type="none" w="sm" len="sm"/>
            <a:tailEnd type="none" w="sm" len="sm"/>
          </a:ln>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algn="ctr">
              <a:spcBef>
                <a:spcPct val="50000"/>
              </a:spcBef>
              <a:defRPr/>
            </a:pPr>
            <a:endParaRPr lang="en-US" sz="1875" b="0" smtClean="0">
              <a:latin typeface="+mn-lt"/>
            </a:endParaRPr>
          </a:p>
        </p:txBody>
      </p:sp>
      <p:sp>
        <p:nvSpPr>
          <p:cNvPr id="40972" name="Rectangle 17"/>
          <p:cNvSpPr>
            <a:spLocks noChangeArrowheads="1"/>
          </p:cNvSpPr>
          <p:nvPr/>
        </p:nvSpPr>
        <p:spPr bwMode="auto">
          <a:xfrm>
            <a:off x="642938" y="1285875"/>
            <a:ext cx="8054975" cy="216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lIns="90620" tIns="45310" rIns="90620" bIns="45310">
            <a:spAutoFit/>
          </a:bodyPr>
          <a:lstStyle>
            <a:lvl1pPr defTabSz="966788" eaLnBrk="0" hangingPunct="0">
              <a:tabLst>
                <a:tab pos="2168525" algn="l"/>
              </a:tabLst>
              <a:defRPr sz="2800" b="1">
                <a:solidFill>
                  <a:schemeClr val="tx1"/>
                </a:solidFill>
                <a:latin typeface="Times New Roman" panose="02020603050405020304" pitchFamily="18" charset="0"/>
              </a:defRPr>
            </a:lvl1pPr>
            <a:lvl2pPr marL="742950" indent="-285750" defTabSz="966788" eaLnBrk="0" hangingPunct="0">
              <a:tabLst>
                <a:tab pos="2168525" algn="l"/>
              </a:tabLst>
              <a:defRPr sz="2800" b="1">
                <a:solidFill>
                  <a:schemeClr val="tx1"/>
                </a:solidFill>
                <a:latin typeface="Times New Roman" panose="02020603050405020304" pitchFamily="18" charset="0"/>
              </a:defRPr>
            </a:lvl2pPr>
            <a:lvl3pPr marL="1143000" indent="-228600" defTabSz="966788" eaLnBrk="0" hangingPunct="0">
              <a:tabLst>
                <a:tab pos="2168525" algn="l"/>
              </a:tabLst>
              <a:defRPr sz="2800" b="1">
                <a:solidFill>
                  <a:schemeClr val="tx1"/>
                </a:solidFill>
                <a:latin typeface="Times New Roman" panose="02020603050405020304" pitchFamily="18" charset="0"/>
              </a:defRPr>
            </a:lvl3pPr>
            <a:lvl4pPr marL="1600200" indent="-228600" defTabSz="966788" eaLnBrk="0" hangingPunct="0">
              <a:tabLst>
                <a:tab pos="2168525" algn="l"/>
              </a:tabLst>
              <a:defRPr sz="2800" b="1">
                <a:solidFill>
                  <a:schemeClr val="tx1"/>
                </a:solidFill>
                <a:latin typeface="Times New Roman" panose="02020603050405020304" pitchFamily="18" charset="0"/>
              </a:defRPr>
            </a:lvl4pPr>
            <a:lvl5pPr marL="2057400" indent="-228600" defTabSz="966788" eaLnBrk="0" hangingPunct="0">
              <a:tabLst>
                <a:tab pos="2168525" algn="l"/>
              </a:tabLst>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tabLst>
                <a:tab pos="2168525" algn="l"/>
              </a:tabLst>
              <a:defRPr sz="2800" b="1">
                <a:solidFill>
                  <a:schemeClr val="tx1"/>
                </a:solidFill>
                <a:latin typeface="Times New Roman" panose="02020603050405020304" pitchFamily="18" charset="0"/>
              </a:defRPr>
            </a:lvl9pPr>
          </a:lstStyle>
          <a:p>
            <a:pPr>
              <a:lnSpc>
                <a:spcPct val="120000"/>
              </a:lnSpc>
              <a:defRPr/>
            </a:pPr>
            <a:r>
              <a:rPr lang="en-US" sz="1875" b="0" smtClean="0">
                <a:latin typeface="+mn-lt"/>
              </a:rPr>
              <a:t>Morgan Toy Company manufactures six primary product lines in its Morganville plant. As a result of an activity analysis, the accounting department has identified eight activity cost pools. Each of the toy products is produced in large batches, with the whole plant devoted to one product at a time. Classify each of the following activities as either unit-level, batch-level, product-level, or facility-level:</a:t>
            </a:r>
          </a:p>
        </p:txBody>
      </p:sp>
      <p:pic>
        <p:nvPicPr>
          <p:cNvPr id="149516" name="Picture 1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435212"/>
                                        </p:tgtEl>
                                      </p:cBhvr>
                                    </p:animEffect>
                                    <p:set>
                                      <p:cBhvr>
                                        <p:cTn id="7" dur="1" fill="hold">
                                          <p:stCondLst>
                                            <p:cond delay="499"/>
                                          </p:stCondLst>
                                        </p:cTn>
                                        <p:tgtEl>
                                          <p:spTgt spid="43521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435213"/>
                                        </p:tgtEl>
                                      </p:cBhvr>
                                    </p:animEffect>
                                    <p:set>
                                      <p:cBhvr>
                                        <p:cTn id="12" dur="1" fill="hold">
                                          <p:stCondLst>
                                            <p:cond delay="499"/>
                                          </p:stCondLst>
                                        </p:cTn>
                                        <p:tgtEl>
                                          <p:spTgt spid="43521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435214"/>
                                        </p:tgtEl>
                                      </p:cBhvr>
                                    </p:animEffect>
                                    <p:set>
                                      <p:cBhvr>
                                        <p:cTn id="17" dur="1" fill="hold">
                                          <p:stCondLst>
                                            <p:cond delay="499"/>
                                          </p:stCondLst>
                                        </p:cTn>
                                        <p:tgtEl>
                                          <p:spTgt spid="43521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435215"/>
                                        </p:tgtEl>
                                      </p:cBhvr>
                                    </p:animEffect>
                                    <p:set>
                                      <p:cBhvr>
                                        <p:cTn id="22" dur="1" fill="hold">
                                          <p:stCondLst>
                                            <p:cond delay="499"/>
                                          </p:stCondLst>
                                        </p:cTn>
                                        <p:tgtEl>
                                          <p:spTgt spid="4352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12" grpId="0" animBg="1"/>
      <p:bldP spid="435213" grpId="0" animBg="1"/>
      <p:bldP spid="435214" grpId="0" animBg="1"/>
      <p:bldP spid="435215"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ext Box 5"/>
          <p:cNvSpPr txBox="1">
            <a:spLocks noChangeArrowheads="1"/>
          </p:cNvSpPr>
          <p:nvPr/>
        </p:nvSpPr>
        <p:spPr bwMode="auto">
          <a:xfrm>
            <a:off x="1214438" y="3286125"/>
            <a:ext cx="285750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defRPr/>
            </a:pPr>
            <a:endParaRPr lang="en-US" sz="2625" smtClean="0">
              <a:latin typeface="+mn-lt"/>
            </a:endParaRPr>
          </a:p>
        </p:txBody>
      </p:sp>
      <p:sp>
        <p:nvSpPr>
          <p:cNvPr id="41988" name="Rectangle 8"/>
          <p:cNvSpPr>
            <a:spLocks noChangeArrowheads="1"/>
          </p:cNvSpPr>
          <p:nvPr/>
        </p:nvSpPr>
        <p:spPr bwMode="auto">
          <a:xfrm>
            <a:off x="785813" y="1357313"/>
            <a:ext cx="7858125" cy="4224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687388" indent="-460375"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30000"/>
              </a:lnSpc>
              <a:spcBef>
                <a:spcPct val="40000"/>
              </a:spcBef>
              <a:defRPr/>
            </a:pPr>
            <a:r>
              <a:rPr lang="en-US" sz="2250" smtClean="0">
                <a:solidFill>
                  <a:srgbClr val="800000"/>
                </a:solidFill>
                <a:latin typeface="+mn-lt"/>
              </a:rPr>
              <a:t>Overall objective:</a:t>
            </a:r>
            <a:r>
              <a:rPr lang="en-US" sz="2063" b="0" smtClean="0">
                <a:latin typeface="+mn-lt"/>
              </a:rPr>
              <a:t>  Identify key cost-generation activities and keep track of quantity of activities performed for each service provided.</a:t>
            </a:r>
          </a:p>
          <a:p>
            <a:pPr lvl="1" eaLnBrk="1" hangingPunct="1">
              <a:lnSpc>
                <a:spcPct val="130000"/>
              </a:lnSpc>
              <a:spcBef>
                <a:spcPct val="40000"/>
              </a:spcBef>
              <a:buClr>
                <a:srgbClr val="800000"/>
              </a:buClr>
              <a:buSzPct val="80000"/>
              <a:buFont typeface="Wingdings" panose="05000000000000000000" pitchFamily="2" charset="2"/>
              <a:buChar char="u"/>
              <a:defRPr/>
            </a:pPr>
            <a:r>
              <a:rPr lang="en-US" sz="2063" b="0" smtClean="0">
                <a:latin typeface="+mn-lt"/>
              </a:rPr>
              <a:t>General approach is to identify activities, cost pools, and cost drivers. </a:t>
            </a:r>
          </a:p>
          <a:p>
            <a:pPr lvl="1" eaLnBrk="1" hangingPunct="1">
              <a:lnSpc>
                <a:spcPct val="130000"/>
              </a:lnSpc>
              <a:spcBef>
                <a:spcPct val="40000"/>
              </a:spcBef>
              <a:buClr>
                <a:srgbClr val="800000"/>
              </a:buClr>
              <a:buSzPct val="80000"/>
              <a:buFont typeface="Wingdings" panose="05000000000000000000" pitchFamily="2" charset="2"/>
              <a:buChar char="u"/>
              <a:defRPr/>
            </a:pPr>
            <a:r>
              <a:rPr lang="en-US" sz="2063" b="0" smtClean="0">
                <a:latin typeface="+mn-lt"/>
              </a:rPr>
              <a:t>Labeling of activities as value-added or non-value-added. </a:t>
            </a:r>
          </a:p>
          <a:p>
            <a:pPr lvl="1" eaLnBrk="1" hangingPunct="1">
              <a:lnSpc>
                <a:spcPct val="130000"/>
              </a:lnSpc>
              <a:spcBef>
                <a:spcPct val="40000"/>
              </a:spcBef>
              <a:buClr>
                <a:srgbClr val="800000"/>
              </a:buClr>
              <a:buSzPct val="80000"/>
              <a:buFont typeface="Wingdings" panose="05000000000000000000" pitchFamily="2" charset="2"/>
              <a:buChar char="u"/>
              <a:defRPr/>
            </a:pPr>
            <a:r>
              <a:rPr lang="en-US" sz="2063" b="0" smtClean="0">
                <a:latin typeface="+mn-lt"/>
              </a:rPr>
              <a:t>A larger proportion of overhead costs are company-wide costs that cannot be directly traced to specific services provided by the company.</a:t>
            </a:r>
          </a:p>
        </p:txBody>
      </p:sp>
      <p:sp>
        <p:nvSpPr>
          <p:cNvPr id="437257" name="Rectangle 9"/>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in Service Industries</a:t>
            </a: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714375" y="1370013"/>
            <a:ext cx="470693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Traditional Costing Example</a:t>
            </a:r>
          </a:p>
        </p:txBody>
      </p:sp>
      <p:sp>
        <p:nvSpPr>
          <p:cNvPr id="43011" name="Text Box 5"/>
          <p:cNvSpPr txBox="1">
            <a:spLocks noChangeArrowheads="1"/>
          </p:cNvSpPr>
          <p:nvPr/>
        </p:nvSpPr>
        <p:spPr bwMode="auto">
          <a:xfrm>
            <a:off x="1214438" y="3286125"/>
            <a:ext cx="285750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defRPr/>
            </a:pPr>
            <a:endParaRPr lang="en-US" sz="2625" smtClean="0">
              <a:latin typeface="+mn-lt"/>
            </a:endParaRPr>
          </a:p>
        </p:txBody>
      </p:sp>
      <p:sp>
        <p:nvSpPr>
          <p:cNvPr id="43013" name="Rectangle 11"/>
          <p:cNvSpPr>
            <a:spLocks noChangeArrowheads="1"/>
          </p:cNvSpPr>
          <p:nvPr/>
        </p:nvSpPr>
        <p:spPr bwMode="auto">
          <a:xfrm>
            <a:off x="714375" y="1914525"/>
            <a:ext cx="7572375" cy="88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5000"/>
              </a:lnSpc>
              <a:spcBef>
                <a:spcPct val="40000"/>
              </a:spcBef>
              <a:defRPr/>
            </a:pPr>
            <a:r>
              <a:rPr lang="en-US" sz="2063" b="0" smtClean="0">
                <a:latin typeface="+mn-lt"/>
              </a:rPr>
              <a:t>The public accounting firm of Check and Doublecheck prepares the following condensed annual budget.</a:t>
            </a:r>
          </a:p>
        </p:txBody>
      </p:sp>
      <p:pic>
        <p:nvPicPr>
          <p:cNvPr id="153605" name="Picture 1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82725" y="3000375"/>
            <a:ext cx="5875338" cy="3522663"/>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439312" name="Rectangle 16"/>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in Service Industries</a:t>
            </a:r>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714375" y="1370013"/>
            <a:ext cx="470693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dirty="0" smtClean="0">
                <a:solidFill>
                  <a:srgbClr val="800000"/>
                </a:solidFill>
                <a:latin typeface="+mn-lt"/>
              </a:rPr>
              <a:t>Traditional Costing Example</a:t>
            </a:r>
          </a:p>
        </p:txBody>
      </p:sp>
      <p:sp>
        <p:nvSpPr>
          <p:cNvPr id="44037" name="Rectangle 11"/>
          <p:cNvSpPr>
            <a:spLocks noChangeArrowheads="1"/>
          </p:cNvSpPr>
          <p:nvPr/>
        </p:nvSpPr>
        <p:spPr bwMode="auto">
          <a:xfrm>
            <a:off x="714375" y="1914525"/>
            <a:ext cx="7572375" cy="88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5000"/>
              </a:lnSpc>
              <a:spcBef>
                <a:spcPct val="40000"/>
              </a:spcBef>
              <a:defRPr/>
            </a:pPr>
            <a:r>
              <a:rPr lang="en-US" sz="2063" b="0" smtClean="0">
                <a:latin typeface="+mn-lt"/>
              </a:rPr>
              <a:t>Under traditional costing Check and Doublecheck would compute applied overhead and operating income as:</a:t>
            </a:r>
          </a:p>
        </p:txBody>
      </p:sp>
      <p:pic>
        <p:nvPicPr>
          <p:cNvPr id="155652"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500" y="3294063"/>
            <a:ext cx="8001000" cy="2063750"/>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441358" name="Rectangle 14"/>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in Service Industries</a:t>
            </a: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714375" y="1370013"/>
            <a:ext cx="534828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Activity-Based Costing Example</a:t>
            </a:r>
          </a:p>
        </p:txBody>
      </p:sp>
      <p:sp>
        <p:nvSpPr>
          <p:cNvPr id="45060" name="Rectangle 6"/>
          <p:cNvSpPr>
            <a:spLocks noChangeArrowheads="1"/>
          </p:cNvSpPr>
          <p:nvPr/>
        </p:nvSpPr>
        <p:spPr bwMode="auto">
          <a:xfrm>
            <a:off x="714375" y="1928813"/>
            <a:ext cx="7572375" cy="917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30000"/>
              </a:lnSpc>
              <a:spcBef>
                <a:spcPct val="40000"/>
              </a:spcBef>
              <a:defRPr/>
            </a:pPr>
            <a:r>
              <a:rPr lang="en-US" sz="2063" b="0" smtClean="0">
                <a:latin typeface="+mn-lt"/>
              </a:rPr>
              <a:t>Check and Doublecheck distributes its estimated annual overhead costs of $1,200,000 to several activity cost pools.</a:t>
            </a:r>
          </a:p>
        </p:txBody>
      </p:sp>
      <p:pic>
        <p:nvPicPr>
          <p:cNvPr id="157700"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500" y="3286125"/>
            <a:ext cx="8001000" cy="2381250"/>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443405" name="Rectangle 13"/>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in Service Industries</a:t>
            </a: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3"/>
          <p:cNvSpPr>
            <a:spLocks noChangeArrowheads="1"/>
          </p:cNvSpPr>
          <p:nvPr/>
        </p:nvSpPr>
        <p:spPr bwMode="auto">
          <a:xfrm>
            <a:off x="714375" y="1370013"/>
            <a:ext cx="534828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Activity-Based Costing Example</a:t>
            </a:r>
          </a:p>
        </p:txBody>
      </p:sp>
      <p:sp>
        <p:nvSpPr>
          <p:cNvPr id="46083" name="Text Box 4"/>
          <p:cNvSpPr txBox="1">
            <a:spLocks noChangeArrowheads="1"/>
          </p:cNvSpPr>
          <p:nvPr/>
        </p:nvSpPr>
        <p:spPr bwMode="auto">
          <a:xfrm>
            <a:off x="1214438" y="3286125"/>
            <a:ext cx="285750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defRPr/>
            </a:pPr>
            <a:endParaRPr lang="en-US" sz="2625" smtClean="0">
              <a:latin typeface="Arial" panose="020B0604020202020204" pitchFamily="34" charset="0"/>
            </a:endParaRPr>
          </a:p>
        </p:txBody>
      </p:sp>
      <p:sp>
        <p:nvSpPr>
          <p:cNvPr id="46085" name="Rectangle 7"/>
          <p:cNvSpPr>
            <a:spLocks noChangeArrowheads="1"/>
          </p:cNvSpPr>
          <p:nvPr/>
        </p:nvSpPr>
        <p:spPr bwMode="auto">
          <a:xfrm>
            <a:off x="714375" y="1928813"/>
            <a:ext cx="5357813" cy="471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30000"/>
              </a:lnSpc>
              <a:spcBef>
                <a:spcPct val="40000"/>
              </a:spcBef>
              <a:defRPr/>
            </a:pPr>
            <a:r>
              <a:rPr lang="en-US" sz="2063" b="0" smtClean="0">
                <a:latin typeface="+mn-lt"/>
              </a:rPr>
              <a:t>Assigning overhead in a service industry</a:t>
            </a:r>
          </a:p>
        </p:txBody>
      </p:sp>
      <p:sp>
        <p:nvSpPr>
          <p:cNvPr id="445454" name="Rectangle 14"/>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in Service Industries</a:t>
            </a:r>
          </a:p>
        </p:txBody>
      </p:sp>
      <p:pic>
        <p:nvPicPr>
          <p:cNvPr id="159750" name="Picture 1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8625" y="2728913"/>
            <a:ext cx="8286750" cy="2986087"/>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714375" y="1370013"/>
            <a:ext cx="5348288"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Activity-Based Costing Example</a:t>
            </a:r>
          </a:p>
        </p:txBody>
      </p:sp>
      <p:sp>
        <p:nvSpPr>
          <p:cNvPr id="47107" name="Text Box 3"/>
          <p:cNvSpPr txBox="1">
            <a:spLocks noChangeArrowheads="1"/>
          </p:cNvSpPr>
          <p:nvPr/>
        </p:nvSpPr>
        <p:spPr bwMode="auto">
          <a:xfrm>
            <a:off x="1214438" y="3286125"/>
            <a:ext cx="285750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defRPr/>
            </a:pPr>
            <a:endParaRPr lang="en-US" sz="2625" smtClean="0">
              <a:latin typeface="Arial" panose="020B0604020202020204" pitchFamily="34" charset="0"/>
            </a:endParaRPr>
          </a:p>
        </p:txBody>
      </p:sp>
      <p:sp>
        <p:nvSpPr>
          <p:cNvPr id="47110" name="Rectangle 9"/>
          <p:cNvSpPr>
            <a:spLocks noChangeArrowheads="1"/>
          </p:cNvSpPr>
          <p:nvPr/>
        </p:nvSpPr>
        <p:spPr bwMode="auto">
          <a:xfrm>
            <a:off x="714375" y="1928813"/>
            <a:ext cx="7572375"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30000"/>
              </a:lnSpc>
              <a:spcBef>
                <a:spcPct val="40000"/>
              </a:spcBef>
              <a:defRPr/>
            </a:pPr>
            <a:r>
              <a:rPr lang="en-US" sz="2063" b="0" smtClean="0">
                <a:latin typeface="+mn-lt"/>
              </a:rPr>
              <a:t>Comparison of traditional costing with ABC in a service company.</a:t>
            </a:r>
          </a:p>
        </p:txBody>
      </p:sp>
      <p:pic>
        <p:nvPicPr>
          <p:cNvPr id="161797"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4063" y="3071813"/>
            <a:ext cx="7675562" cy="3109912"/>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447502" name="Rectangle 14"/>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a:bodyPr>
          <a:lstStyle/>
          <a:p>
            <a:pPr>
              <a:buClr>
                <a:srgbClr val="0BD0D9"/>
              </a:buClr>
              <a:buSzPct val="95000"/>
              <a:buFont typeface="Wingdings 2" panose="05020102010507070707" pitchFamily="18" charset="2"/>
              <a:buNone/>
              <a:defRPr/>
            </a:pPr>
            <a:r>
              <a:rPr lang="en-US" sz="4000" b="1" i="1">
                <a:solidFill>
                  <a:schemeClr val="tx2"/>
                </a:solidFill>
                <a:latin typeface="+mj-lt"/>
                <a:ea typeface="+mj-ea"/>
                <a:cs typeface="+mj-cs"/>
              </a:rPr>
              <a:t>Activity-Based Costing in Service Industries</a:t>
            </a: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42" name="Picture 1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8625" y="725488"/>
            <a:ext cx="8215313" cy="527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48131" name="Rectangle 17"/>
          <p:cNvSpPr>
            <a:spLocks noChangeArrowheads="1"/>
          </p:cNvSpPr>
          <p:nvPr/>
        </p:nvSpPr>
        <p:spPr bwMode="auto">
          <a:xfrm>
            <a:off x="3500438" y="5429250"/>
            <a:ext cx="1428750" cy="214313"/>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endParaRPr lang="en-US" sz="2625" smtClean="0"/>
          </a:p>
        </p:txBody>
      </p:sp>
      <p:pic>
        <p:nvPicPr>
          <p:cNvPr id="163844" name="Picture 1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43625" y="395288"/>
            <a:ext cx="1736725" cy="124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458"/>
          <p:cNvSpPr>
            <a:spLocks noChangeArrowheads="1"/>
          </p:cNvSpPr>
          <p:nvPr/>
        </p:nvSpPr>
        <p:spPr bwMode="auto">
          <a:xfrm>
            <a:off x="714375" y="1255713"/>
            <a:ext cx="8001000" cy="75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5000"/>
              </a:lnSpc>
              <a:defRPr/>
            </a:pPr>
            <a:r>
              <a:rPr lang="en-US" sz="1875" b="0" smtClean="0">
                <a:latin typeface="+mn-lt"/>
              </a:rPr>
              <a:t>JIT manufacturing is dedicated to having the right amount of materials, parts, or products just as they are needed.</a:t>
            </a:r>
          </a:p>
        </p:txBody>
      </p:sp>
      <p:sp>
        <p:nvSpPr>
          <p:cNvPr id="165891" name="Rectangle 3"/>
          <p:cNvSpPr>
            <a:spLocks noGrp="1" noChangeArrowheads="1"/>
          </p:cNvSpPr>
          <p:nvPr>
            <p:ph type="body" idx="4294967295"/>
          </p:nvPr>
        </p:nvSpPr>
        <p:spPr>
          <a:xfrm>
            <a:off x="428625" y="1071563"/>
            <a:ext cx="8643938" cy="4554537"/>
          </a:xfrm>
        </p:spPr>
        <p:txBody>
          <a:bodyPr/>
          <a:lstStyle/>
          <a:p>
            <a:pPr eaLnBrk="1" hangingPunct="1">
              <a:buFontTx/>
              <a:buNone/>
            </a:pPr>
            <a:r>
              <a:rPr lang="en-US" sz="3000" b="1" smtClean="0">
                <a:solidFill>
                  <a:schemeClr val="bg1"/>
                </a:solidFill>
              </a:rPr>
              <a:t>.</a:t>
            </a:r>
          </a:p>
        </p:txBody>
      </p:sp>
      <p:pic>
        <p:nvPicPr>
          <p:cNvPr id="165892" name="Picture 45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14438" y="2159000"/>
            <a:ext cx="6715125" cy="412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49159" name="Rectangle 465"/>
          <p:cNvSpPr>
            <a:spLocks noChangeArrowheads="1"/>
          </p:cNvSpPr>
          <p:nvPr/>
        </p:nvSpPr>
        <p:spPr bwMode="auto">
          <a:xfrm>
            <a:off x="500063" y="400050"/>
            <a:ext cx="8215312" cy="500063"/>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77500" lnSpcReduction="20000"/>
          </a:bodyPr>
          <a:lstStyle/>
          <a:p>
            <a:pPr>
              <a:buClr>
                <a:srgbClr val="0BD0D9"/>
              </a:buClr>
              <a:buSzPct val="95000"/>
              <a:buFont typeface="Wingdings 2" panose="05020102010507070707" pitchFamily="18" charset="2"/>
              <a:buNone/>
              <a:defRPr/>
            </a:pPr>
            <a:r>
              <a:rPr lang="en-US" sz="4000" b="1" i="1" dirty="0">
                <a:solidFill>
                  <a:schemeClr val="tx2"/>
                </a:solidFill>
                <a:latin typeface="+mj-lt"/>
                <a:ea typeface="+mj-ea"/>
                <a:cs typeface="+mj-cs"/>
              </a:rPr>
              <a:t>JUST-IN-TIME PROCESSING  </a:t>
            </a:r>
          </a:p>
        </p:txBody>
      </p:sp>
      <p:sp>
        <p:nvSpPr>
          <p:cNvPr id="49160" name="Rectangle 466"/>
          <p:cNvSpPr>
            <a:spLocks noChangeArrowheads="1"/>
          </p:cNvSpPr>
          <p:nvPr/>
        </p:nvSpPr>
        <p:spPr bwMode="auto">
          <a:xfrm>
            <a:off x="500063" y="900113"/>
            <a:ext cx="8215312" cy="17145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25000" lnSpcReduction="20000"/>
          </a:bodyPr>
          <a:lstStyle/>
          <a:p>
            <a:pPr>
              <a:buClr>
                <a:srgbClr val="0BD0D9"/>
              </a:buClr>
              <a:buSzPct val="95000"/>
              <a:buFont typeface="Wingdings 2" panose="05020102010507070707" pitchFamily="18" charset="2"/>
              <a:buNone/>
              <a:defRPr/>
            </a:pPr>
            <a:endParaRPr lang="en-US" sz="4000" b="1" i="1">
              <a:solidFill>
                <a:schemeClr val="tx2"/>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9" name="Rectangle 9"/>
          <p:cNvSpPr>
            <a:spLocks noChangeArrowheads="1"/>
          </p:cNvSpPr>
          <p:nvPr/>
        </p:nvSpPr>
        <p:spPr bwMode="auto">
          <a:xfrm>
            <a:off x="714375" y="1398588"/>
            <a:ext cx="4595813" cy="49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Objective of JIT Processing</a:t>
            </a:r>
          </a:p>
        </p:txBody>
      </p:sp>
      <p:sp>
        <p:nvSpPr>
          <p:cNvPr id="50180" name="Rectangle 10"/>
          <p:cNvSpPr>
            <a:spLocks noChangeArrowheads="1"/>
          </p:cNvSpPr>
          <p:nvPr/>
        </p:nvSpPr>
        <p:spPr bwMode="auto">
          <a:xfrm>
            <a:off x="928688" y="2000250"/>
            <a:ext cx="7286625"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461963" indent="-46196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To eliminate all manufacturing inventories.</a:t>
            </a:r>
          </a:p>
        </p:txBody>
      </p:sp>
      <p:sp>
        <p:nvSpPr>
          <p:cNvPr id="50181" name="Rectangle 11"/>
          <p:cNvSpPr>
            <a:spLocks noChangeArrowheads="1"/>
          </p:cNvSpPr>
          <p:nvPr/>
        </p:nvSpPr>
        <p:spPr bwMode="auto">
          <a:xfrm>
            <a:off x="714375" y="3013075"/>
            <a:ext cx="4400550"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Elements of JIT Processing</a:t>
            </a:r>
          </a:p>
        </p:txBody>
      </p:sp>
      <p:sp>
        <p:nvSpPr>
          <p:cNvPr id="50182" name="Rectangle 12"/>
          <p:cNvSpPr>
            <a:spLocks noChangeArrowheads="1"/>
          </p:cNvSpPr>
          <p:nvPr/>
        </p:nvSpPr>
        <p:spPr bwMode="auto">
          <a:xfrm>
            <a:off x="928688" y="3600450"/>
            <a:ext cx="7286625" cy="153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461963" indent="-46196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Dependable suppliers.</a:t>
            </a:r>
          </a:p>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Multiskilled work force.</a:t>
            </a:r>
          </a:p>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Total quality control system.</a:t>
            </a:r>
          </a:p>
        </p:txBody>
      </p:sp>
      <p:sp>
        <p:nvSpPr>
          <p:cNvPr id="50183" name="Rectangle 16"/>
          <p:cNvSpPr>
            <a:spLocks noChangeArrowheads="1"/>
          </p:cNvSpPr>
          <p:nvPr/>
        </p:nvSpPr>
        <p:spPr bwMode="auto">
          <a:xfrm>
            <a:off x="500063" y="400050"/>
            <a:ext cx="8215312" cy="500063"/>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77500" lnSpcReduction="20000"/>
          </a:bodyPr>
          <a:lstStyle/>
          <a:p>
            <a:pPr>
              <a:buClr>
                <a:srgbClr val="0BD0D9"/>
              </a:buClr>
              <a:buSzPct val="95000"/>
              <a:buFont typeface="Wingdings 2" panose="05020102010507070707" pitchFamily="18" charset="2"/>
              <a:buNone/>
              <a:defRPr/>
            </a:pPr>
            <a:r>
              <a:rPr lang="en-US" sz="4000" b="1" i="1" dirty="0">
                <a:solidFill>
                  <a:schemeClr val="tx2"/>
                </a:solidFill>
                <a:latin typeface="+mj-lt"/>
                <a:ea typeface="+mj-ea"/>
                <a:cs typeface="+mj-cs"/>
              </a:rPr>
              <a:t>JUST-IN-TIME PROCESSING  </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3" name="Rectangle 9"/>
          <p:cNvSpPr>
            <a:spLocks noChangeArrowheads="1"/>
          </p:cNvSpPr>
          <p:nvPr/>
        </p:nvSpPr>
        <p:spPr bwMode="auto">
          <a:xfrm>
            <a:off x="500063" y="400050"/>
            <a:ext cx="8215312" cy="500063"/>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77500" lnSpcReduction="20000"/>
          </a:bodyPr>
          <a:lstStyle/>
          <a:p>
            <a:pPr>
              <a:buClr>
                <a:srgbClr val="0BD0D9"/>
              </a:buClr>
              <a:buSzPct val="95000"/>
              <a:buFont typeface="Wingdings 2" panose="05020102010507070707" pitchFamily="18" charset="2"/>
              <a:buNone/>
              <a:defRPr/>
            </a:pPr>
            <a:r>
              <a:rPr lang="en-US" sz="4000" b="1" i="1" dirty="0">
                <a:solidFill>
                  <a:schemeClr val="tx2"/>
                </a:solidFill>
                <a:latin typeface="+mj-lt"/>
                <a:ea typeface="+mj-ea"/>
                <a:cs typeface="+mj-cs"/>
              </a:rPr>
              <a:t>JUST-IN-TIME PROCESSING  </a:t>
            </a:r>
          </a:p>
        </p:txBody>
      </p:sp>
      <p:sp>
        <p:nvSpPr>
          <p:cNvPr id="51205" name="Rectangle 11"/>
          <p:cNvSpPr>
            <a:spLocks noChangeArrowheads="1"/>
          </p:cNvSpPr>
          <p:nvPr/>
        </p:nvSpPr>
        <p:spPr bwMode="auto">
          <a:xfrm>
            <a:off x="714375" y="1400175"/>
            <a:ext cx="4233863"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defRPr/>
            </a:pPr>
            <a:r>
              <a:rPr lang="en-US" sz="2625" smtClean="0">
                <a:solidFill>
                  <a:srgbClr val="800000"/>
                </a:solidFill>
                <a:latin typeface="+mn-lt"/>
              </a:rPr>
              <a:t>Benefits of JIT Processing</a:t>
            </a:r>
          </a:p>
        </p:txBody>
      </p:sp>
      <p:sp>
        <p:nvSpPr>
          <p:cNvPr id="51206" name="Rectangle 12"/>
          <p:cNvSpPr>
            <a:spLocks noChangeArrowheads="1"/>
          </p:cNvSpPr>
          <p:nvPr/>
        </p:nvSpPr>
        <p:spPr bwMode="auto">
          <a:xfrm>
            <a:off x="928688" y="2000250"/>
            <a:ext cx="7286625" cy="3775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461963" indent="-46196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Significant reduction or elimination of manufacturing inventories.</a:t>
            </a:r>
          </a:p>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Enhanced product quality.</a:t>
            </a:r>
          </a:p>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Reduction or elimination of rework costs and inventory storage costs.</a:t>
            </a:r>
          </a:p>
          <a:p>
            <a:pPr eaLnBrk="1" hangingPunct="1">
              <a:lnSpc>
                <a:spcPct val="125000"/>
              </a:lnSpc>
              <a:spcBef>
                <a:spcPct val="40000"/>
              </a:spcBef>
              <a:buClr>
                <a:srgbClr val="800000"/>
              </a:buClr>
              <a:buSzPct val="80000"/>
              <a:buFont typeface="Wingdings" panose="05000000000000000000" pitchFamily="2" charset="2"/>
              <a:buChar char="u"/>
              <a:defRPr/>
            </a:pPr>
            <a:r>
              <a:rPr lang="en-US" sz="2063" b="0" smtClean="0">
                <a:latin typeface="+mn-lt"/>
              </a:rPr>
              <a:t>Production cost savings from the improved flow of goods through the processes.</a:t>
            </a:r>
          </a:p>
          <a:p>
            <a:pPr eaLnBrk="1" hangingPunct="1">
              <a:lnSpc>
                <a:spcPct val="125000"/>
              </a:lnSpc>
              <a:spcBef>
                <a:spcPct val="40000"/>
              </a:spcBef>
              <a:buClr>
                <a:srgbClr val="800000"/>
              </a:buClr>
              <a:buSzPct val="80000"/>
              <a:buFont typeface="Wingdings" panose="05000000000000000000" pitchFamily="2" charset="2"/>
              <a:buChar char="u"/>
              <a:defRPr/>
            </a:pPr>
            <a:endParaRPr lang="en-US" sz="2063" b="0" smtClean="0">
              <a:latin typeface="+mn-lt"/>
            </a:endParaRP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23" name="Object 1027"/>
          <p:cNvGraphicFramePr>
            <a:graphicFrameLocks noChangeAspect="1"/>
          </p:cNvGraphicFramePr>
          <p:nvPr>
            <p:extLst>
              <p:ext uri="{D42A27DB-BD31-4B8C-83A1-F6EECF244321}">
                <p14:modId xmlns:p14="http://schemas.microsoft.com/office/powerpoint/2010/main" xmlns="" val="1899991481"/>
              </p:ext>
            </p:extLst>
          </p:nvPr>
        </p:nvGraphicFramePr>
        <p:xfrm>
          <a:off x="395288" y="1600200"/>
          <a:ext cx="8382000" cy="1849438"/>
        </p:xfrm>
        <a:graphic>
          <a:graphicData uri="http://schemas.openxmlformats.org/presentationml/2006/ole">
            <p:oleObj spid="_x0000_s185348" name="Worksheet" r:id="rId4" imgW="5253840" imgH="1158840" progId="Excel.Sheet.8">
              <p:embed/>
            </p:oleObj>
          </a:graphicData>
        </a:graphic>
      </p:graphicFrame>
      <p:sp>
        <p:nvSpPr>
          <p:cNvPr id="645124" name="Rectangle 1028"/>
          <p:cNvSpPr>
            <a:spLocks noGrp="1" noChangeArrowheads="1"/>
          </p:cNvSpPr>
          <p:nvPr>
            <p:ph type="title"/>
          </p:nvPr>
        </p:nvSpPr>
        <p:spPr>
          <a:xfrm>
            <a:off x="457200" y="304800"/>
            <a:ext cx="83058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a:bodyPr>
          <a:lstStyle/>
          <a:p>
            <a:pPr>
              <a:buClr>
                <a:srgbClr val="0BD0D9"/>
              </a:buClr>
              <a:buSzPct val="95000"/>
              <a:buFont typeface="Wingdings 2" panose="05020102010507070707" pitchFamily="18" charset="2"/>
            </a:pPr>
            <a:r>
              <a:rPr lang="en-US" sz="4000" b="1" i="1" dirty="0"/>
              <a:t>The Differences Between ABC</a:t>
            </a:r>
            <a:br>
              <a:rPr lang="en-US" sz="4000" b="1" i="1" dirty="0"/>
            </a:br>
            <a:r>
              <a:rPr lang="en-US" sz="4000" b="1" i="1" dirty="0"/>
              <a:t>and Traditional Product Costs</a:t>
            </a:r>
          </a:p>
        </p:txBody>
      </p:sp>
      <p:sp>
        <p:nvSpPr>
          <p:cNvPr id="645125" name="Rectangle 1029"/>
          <p:cNvSpPr>
            <a:spLocks noChangeArrowheads="1"/>
          </p:cNvSpPr>
          <p:nvPr/>
        </p:nvSpPr>
        <p:spPr bwMode="auto">
          <a:xfrm>
            <a:off x="609600" y="4114800"/>
            <a:ext cx="3352800" cy="22860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latin typeface="+mn-lt"/>
              </a:rPr>
              <a:t>The traditional cost</a:t>
            </a:r>
            <a:br>
              <a:rPr lang="en-US" sz="2400">
                <a:latin typeface="+mn-lt"/>
              </a:rPr>
            </a:br>
            <a:r>
              <a:rPr lang="en-US" sz="2400">
                <a:latin typeface="+mn-lt"/>
              </a:rPr>
              <a:t>system </a:t>
            </a:r>
            <a:r>
              <a:rPr lang="en-US" sz="2400">
                <a:solidFill>
                  <a:srgbClr val="FF3300"/>
                </a:solidFill>
                <a:latin typeface="+mn-lt"/>
              </a:rPr>
              <a:t>overcosts</a:t>
            </a:r>
            <a:r>
              <a:rPr lang="en-US" sz="2400">
                <a:latin typeface="+mn-lt"/>
              </a:rPr>
              <a:t> the</a:t>
            </a:r>
            <a:br>
              <a:rPr lang="en-US" sz="2400">
                <a:latin typeface="+mn-lt"/>
              </a:rPr>
            </a:br>
            <a:r>
              <a:rPr lang="en-US" sz="2400">
                <a:latin typeface="+mn-lt"/>
              </a:rPr>
              <a:t>standard stanchions</a:t>
            </a:r>
            <a:br>
              <a:rPr lang="en-US" sz="2400">
                <a:latin typeface="+mn-lt"/>
              </a:rPr>
            </a:br>
            <a:r>
              <a:rPr lang="en-US" sz="2400">
                <a:latin typeface="+mn-lt"/>
              </a:rPr>
              <a:t>and reports a </a:t>
            </a:r>
            <a:r>
              <a:rPr lang="en-US" sz="2400">
                <a:solidFill>
                  <a:srgbClr val="FF3300"/>
                </a:solidFill>
                <a:latin typeface="+mn-lt"/>
              </a:rPr>
              <a:t>lower</a:t>
            </a:r>
            <a:r>
              <a:rPr lang="en-US" sz="2400">
                <a:latin typeface="+mn-lt"/>
              </a:rPr>
              <a:t/>
            </a:r>
            <a:br>
              <a:rPr lang="en-US" sz="2400">
                <a:latin typeface="+mn-lt"/>
              </a:rPr>
            </a:br>
            <a:r>
              <a:rPr lang="en-US" sz="2400">
                <a:latin typeface="+mn-lt"/>
              </a:rPr>
              <a:t>product margin</a:t>
            </a:r>
            <a:br>
              <a:rPr lang="en-US" sz="2400">
                <a:latin typeface="+mn-lt"/>
              </a:rPr>
            </a:br>
            <a:r>
              <a:rPr lang="en-US" sz="2400">
                <a:latin typeface="+mn-lt"/>
              </a:rPr>
              <a:t>for this product.</a:t>
            </a:r>
          </a:p>
        </p:txBody>
      </p:sp>
      <p:sp>
        <p:nvSpPr>
          <p:cNvPr id="645128" name="Rectangle 1032"/>
          <p:cNvSpPr>
            <a:spLocks noChangeArrowheads="1"/>
          </p:cNvSpPr>
          <p:nvPr/>
        </p:nvSpPr>
        <p:spPr bwMode="auto">
          <a:xfrm>
            <a:off x="5181600" y="4114800"/>
            <a:ext cx="3352800" cy="22860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latin typeface="+mn-lt"/>
              </a:rPr>
              <a:t>The traditional cost</a:t>
            </a:r>
            <a:br>
              <a:rPr lang="en-US" sz="2400">
                <a:latin typeface="+mn-lt"/>
              </a:rPr>
            </a:br>
            <a:r>
              <a:rPr lang="en-US" sz="2400">
                <a:latin typeface="+mn-lt"/>
              </a:rPr>
              <a:t>system </a:t>
            </a:r>
            <a:r>
              <a:rPr lang="en-US" sz="2400">
                <a:solidFill>
                  <a:srgbClr val="FF3300"/>
                </a:solidFill>
                <a:latin typeface="+mn-lt"/>
              </a:rPr>
              <a:t>undercosts</a:t>
            </a:r>
            <a:r>
              <a:rPr lang="en-US" sz="2400">
                <a:latin typeface="+mn-lt"/>
              </a:rPr>
              <a:t> the</a:t>
            </a:r>
            <a:br>
              <a:rPr lang="en-US" sz="2400">
                <a:latin typeface="+mn-lt"/>
              </a:rPr>
            </a:br>
            <a:r>
              <a:rPr lang="en-US" sz="2400">
                <a:latin typeface="+mn-lt"/>
              </a:rPr>
              <a:t>custom compass</a:t>
            </a:r>
            <a:br>
              <a:rPr lang="en-US" sz="2400">
                <a:latin typeface="+mn-lt"/>
              </a:rPr>
            </a:br>
            <a:r>
              <a:rPr lang="en-US" sz="2400">
                <a:latin typeface="+mn-lt"/>
              </a:rPr>
              <a:t>housings and reports</a:t>
            </a:r>
            <a:br>
              <a:rPr lang="en-US" sz="2400">
                <a:latin typeface="+mn-lt"/>
              </a:rPr>
            </a:br>
            <a:r>
              <a:rPr lang="en-US" sz="2400">
                <a:latin typeface="+mn-lt"/>
              </a:rPr>
              <a:t>a </a:t>
            </a:r>
            <a:r>
              <a:rPr lang="en-US" sz="2400">
                <a:solidFill>
                  <a:srgbClr val="FF3300"/>
                </a:solidFill>
                <a:latin typeface="+mn-lt"/>
              </a:rPr>
              <a:t>higher</a:t>
            </a:r>
            <a:r>
              <a:rPr lang="en-US" sz="2400">
                <a:latin typeface="+mn-lt"/>
              </a:rPr>
              <a:t> product</a:t>
            </a:r>
            <a:br>
              <a:rPr lang="en-US" sz="2400">
                <a:latin typeface="+mn-lt"/>
              </a:rPr>
            </a:br>
            <a:r>
              <a:rPr lang="en-US" sz="2400">
                <a:latin typeface="+mn-lt"/>
              </a:rPr>
              <a:t>margin for this product.</a:t>
            </a:r>
          </a:p>
        </p:txBody>
      </p:sp>
    </p:spTree>
    <p:extLst>
      <p:ext uri="{BB962C8B-B14F-4D97-AF65-F5344CB8AC3E}">
        <p14:creationId xmlns:p14="http://schemas.microsoft.com/office/powerpoint/2010/main" xmlns="" val="2354640130"/>
      </p:ext>
    </p:extLst>
  </p:cSld>
  <p:clrMapOvr>
    <a:masterClrMapping/>
  </p:clrMapOvr>
  <p:transition>
    <p:strips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p:cNvSpPr>
            <a:spLocks noGrp="1" noChangeArrowheads="1"/>
          </p:cNvSpPr>
          <p:nvPr>
            <p:ph type="title"/>
          </p:nvPr>
        </p:nvSpPr>
        <p:spPr>
          <a:xfrm>
            <a:off x="533400" y="76200"/>
            <a:ext cx="83058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a:t>Differences Between ABC and Traditional Product Costs</a:t>
            </a:r>
          </a:p>
        </p:txBody>
      </p:sp>
      <p:sp>
        <p:nvSpPr>
          <p:cNvPr id="578564" name="Rectangle 4"/>
          <p:cNvSpPr>
            <a:spLocks noChangeArrowheads="1"/>
          </p:cNvSpPr>
          <p:nvPr/>
        </p:nvSpPr>
        <p:spPr bwMode="auto">
          <a:xfrm>
            <a:off x="228600" y="1219200"/>
            <a:ext cx="8686800" cy="1371600"/>
          </a:xfrm>
          <a:prstGeom prst="rect">
            <a:avLst/>
          </a:prstGeom>
          <a:solidFill>
            <a:srgbClr val="9999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spcBef>
                <a:spcPct val="30000"/>
              </a:spcBef>
            </a:pPr>
            <a:r>
              <a:rPr lang="en-US" sz="2800">
                <a:latin typeface="+mn-lt"/>
              </a:rPr>
              <a:t>There are three reasons why the</a:t>
            </a:r>
            <a:br>
              <a:rPr lang="en-US" sz="2800">
                <a:latin typeface="+mn-lt"/>
              </a:rPr>
            </a:br>
            <a:r>
              <a:rPr lang="en-US" sz="2800">
                <a:latin typeface="+mn-lt"/>
              </a:rPr>
              <a:t>reported product margins for the two</a:t>
            </a:r>
            <a:br>
              <a:rPr lang="en-US" sz="2800">
                <a:latin typeface="+mn-lt"/>
              </a:rPr>
            </a:br>
            <a:r>
              <a:rPr lang="en-US" sz="2800">
                <a:latin typeface="+mn-lt"/>
              </a:rPr>
              <a:t>costing systems differ from one another.</a:t>
            </a:r>
          </a:p>
        </p:txBody>
      </p:sp>
      <p:sp>
        <p:nvSpPr>
          <p:cNvPr id="578565" name="Rectangle 5"/>
          <p:cNvSpPr>
            <a:spLocks noChangeArrowheads="1"/>
          </p:cNvSpPr>
          <p:nvPr/>
        </p:nvSpPr>
        <p:spPr bwMode="auto">
          <a:xfrm>
            <a:off x="228600" y="2819400"/>
            <a:ext cx="8686800" cy="2362200"/>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spcBef>
                <a:spcPct val="30000"/>
              </a:spcBef>
            </a:pPr>
            <a:r>
              <a:rPr lang="en-US" sz="2800">
                <a:latin typeface="+mn-lt"/>
                <a:sym typeface="Wingdings" panose="05000000000000000000" pitchFamily="2" charset="2"/>
              </a:rPr>
              <a:t>Traditional </a:t>
            </a:r>
            <a:r>
              <a:rPr lang="en-US" sz="2800">
                <a:latin typeface="+mn-lt"/>
              </a:rPr>
              <a:t>costing allocates all manufacturing</a:t>
            </a:r>
            <a:br>
              <a:rPr lang="en-US" sz="2800">
                <a:latin typeface="+mn-lt"/>
              </a:rPr>
            </a:br>
            <a:r>
              <a:rPr lang="en-US" sz="2800">
                <a:latin typeface="+mn-lt"/>
              </a:rPr>
              <a:t>    overhead to products.  ABC costing only assigns</a:t>
            </a:r>
            <a:br>
              <a:rPr lang="en-US" sz="2800">
                <a:latin typeface="+mn-lt"/>
              </a:rPr>
            </a:br>
            <a:r>
              <a:rPr lang="en-US" sz="2800">
                <a:latin typeface="+mn-lt"/>
              </a:rPr>
              <a:t>    manufacturing overhead costs consumed by</a:t>
            </a:r>
            <a:br>
              <a:rPr lang="en-US" sz="2800">
                <a:latin typeface="+mn-lt"/>
              </a:rPr>
            </a:br>
            <a:r>
              <a:rPr lang="en-US" sz="2800">
                <a:latin typeface="+mn-lt"/>
              </a:rPr>
              <a:t>    products to those products. </a:t>
            </a:r>
          </a:p>
        </p:txBody>
      </p:sp>
    </p:spTree>
    <p:extLst>
      <p:ext uri="{BB962C8B-B14F-4D97-AF65-F5344CB8AC3E}">
        <p14:creationId xmlns:p14="http://schemas.microsoft.com/office/powerpoint/2010/main" xmlns="" val="4096353867"/>
      </p:ext>
    </p:extLst>
  </p:cSld>
  <p:clrMapOvr>
    <a:masterClrMapping/>
  </p:clrMapOvr>
  <p:transition>
    <p:cover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1026"/>
          <p:cNvSpPr>
            <a:spLocks noGrp="1" noChangeArrowheads="1"/>
          </p:cNvSpPr>
          <p:nvPr>
            <p:ph type="title"/>
          </p:nvPr>
        </p:nvSpPr>
        <p:spPr>
          <a:xfrm>
            <a:off x="457200" y="152400"/>
            <a:ext cx="83058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a:t>Differences Between ABC and Traditional Product Costs</a:t>
            </a:r>
          </a:p>
        </p:txBody>
      </p:sp>
      <p:sp>
        <p:nvSpPr>
          <p:cNvPr id="647172" name="Rectangle 1028"/>
          <p:cNvSpPr>
            <a:spLocks noChangeArrowheads="1"/>
          </p:cNvSpPr>
          <p:nvPr/>
        </p:nvSpPr>
        <p:spPr bwMode="auto">
          <a:xfrm>
            <a:off x="228600" y="2819400"/>
            <a:ext cx="8686800" cy="23622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spcBef>
                <a:spcPct val="30000"/>
              </a:spcBef>
            </a:pPr>
            <a:r>
              <a:rPr lang="en-US" sz="2800">
                <a:latin typeface="+mn-lt"/>
                <a:sym typeface="Wingdings" panose="05000000000000000000" pitchFamily="2" charset="2"/>
              </a:rPr>
              <a:t> Traditional </a:t>
            </a:r>
            <a:r>
              <a:rPr lang="en-US" sz="2800">
                <a:latin typeface="+mn-lt"/>
              </a:rPr>
              <a:t>costing allocates all manufacturing</a:t>
            </a:r>
            <a:br>
              <a:rPr lang="en-US" sz="2800">
                <a:latin typeface="+mn-lt"/>
              </a:rPr>
            </a:br>
            <a:r>
              <a:rPr lang="en-US" sz="2800">
                <a:latin typeface="+mn-lt"/>
              </a:rPr>
              <a:t>     overhead costs using a volume-related allocation</a:t>
            </a:r>
            <a:br>
              <a:rPr lang="en-US" sz="2800">
                <a:latin typeface="+mn-lt"/>
              </a:rPr>
            </a:br>
            <a:r>
              <a:rPr lang="en-US" sz="2800">
                <a:latin typeface="+mn-lt"/>
              </a:rPr>
              <a:t>     base.  ABC costing also uses non-volume related</a:t>
            </a:r>
            <a:br>
              <a:rPr lang="en-US" sz="2800">
                <a:latin typeface="+mn-lt"/>
              </a:rPr>
            </a:br>
            <a:r>
              <a:rPr lang="en-US" sz="2800">
                <a:latin typeface="+mn-lt"/>
              </a:rPr>
              <a:t>     allocation bases.  </a:t>
            </a:r>
          </a:p>
        </p:txBody>
      </p:sp>
      <p:sp>
        <p:nvSpPr>
          <p:cNvPr id="647173" name="Rectangle 1029"/>
          <p:cNvSpPr>
            <a:spLocks noChangeArrowheads="1"/>
          </p:cNvSpPr>
          <p:nvPr/>
        </p:nvSpPr>
        <p:spPr bwMode="auto">
          <a:xfrm>
            <a:off x="228600" y="1219200"/>
            <a:ext cx="8686800" cy="1371600"/>
          </a:xfrm>
          <a:prstGeom prst="rect">
            <a:avLst/>
          </a:prstGeom>
          <a:solidFill>
            <a:srgbClr val="9999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spcBef>
                <a:spcPct val="30000"/>
              </a:spcBef>
            </a:pPr>
            <a:r>
              <a:rPr lang="en-US" sz="2800">
                <a:latin typeface="+mn-lt"/>
              </a:rPr>
              <a:t>There are three reasons why the</a:t>
            </a:r>
            <a:br>
              <a:rPr lang="en-US" sz="2800">
                <a:latin typeface="+mn-lt"/>
              </a:rPr>
            </a:br>
            <a:r>
              <a:rPr lang="en-US" sz="2800">
                <a:latin typeface="+mn-lt"/>
              </a:rPr>
              <a:t>reported product margins for the two</a:t>
            </a:r>
            <a:br>
              <a:rPr lang="en-US" sz="2800">
                <a:latin typeface="+mn-lt"/>
              </a:rPr>
            </a:br>
            <a:r>
              <a:rPr lang="en-US" sz="2800">
                <a:latin typeface="+mn-lt"/>
              </a:rPr>
              <a:t>costing systems differ from one another.</a:t>
            </a:r>
          </a:p>
        </p:txBody>
      </p:sp>
    </p:spTree>
    <p:extLst>
      <p:ext uri="{BB962C8B-B14F-4D97-AF65-F5344CB8AC3E}">
        <p14:creationId xmlns:p14="http://schemas.microsoft.com/office/powerpoint/2010/main" xmlns="" val="3252331687"/>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1026"/>
          <p:cNvSpPr>
            <a:spLocks noGrp="1" noChangeArrowheads="1"/>
          </p:cNvSpPr>
          <p:nvPr>
            <p:ph type="title"/>
          </p:nvPr>
        </p:nvSpPr>
        <p:spPr>
          <a:xfrm>
            <a:off x="419100" y="152400"/>
            <a:ext cx="83058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a:t>Differences Between ABC and Traditional Product Costs</a:t>
            </a:r>
          </a:p>
        </p:txBody>
      </p:sp>
      <p:sp>
        <p:nvSpPr>
          <p:cNvPr id="649220" name="Rectangle 1028"/>
          <p:cNvSpPr>
            <a:spLocks noChangeArrowheads="1"/>
          </p:cNvSpPr>
          <p:nvPr/>
        </p:nvSpPr>
        <p:spPr bwMode="auto">
          <a:xfrm>
            <a:off x="228600" y="2743200"/>
            <a:ext cx="8686800" cy="3352800"/>
          </a:xfrm>
          <a:prstGeom prst="rect">
            <a:avLst/>
          </a:prstGeom>
          <a:solidFill>
            <a:schemeClr val="folHlink"/>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spcBef>
                <a:spcPct val="30000"/>
              </a:spcBef>
            </a:pPr>
            <a:r>
              <a:rPr lang="en-US" sz="2800">
                <a:latin typeface="+mn-lt"/>
                <a:sym typeface="Wingdings" panose="05000000000000000000" pitchFamily="2" charset="2"/>
              </a:rPr>
              <a:t> Traditional costing disregards selling and</a:t>
            </a:r>
            <a:br>
              <a:rPr lang="en-US" sz="2800">
                <a:latin typeface="+mn-lt"/>
                <a:sym typeface="Wingdings" panose="05000000000000000000" pitchFamily="2" charset="2"/>
              </a:rPr>
            </a:br>
            <a:r>
              <a:rPr lang="en-US" sz="2800">
                <a:latin typeface="+mn-lt"/>
                <a:sym typeface="Wingdings" panose="05000000000000000000" pitchFamily="2" charset="2"/>
              </a:rPr>
              <a:t>    administrative expenses because they are</a:t>
            </a:r>
            <a:br>
              <a:rPr lang="en-US" sz="2800">
                <a:latin typeface="+mn-lt"/>
                <a:sym typeface="Wingdings" panose="05000000000000000000" pitchFamily="2" charset="2"/>
              </a:rPr>
            </a:br>
            <a:r>
              <a:rPr lang="en-US" sz="2800">
                <a:latin typeface="+mn-lt"/>
                <a:sym typeface="Wingdings" panose="05000000000000000000" pitchFamily="2" charset="2"/>
              </a:rPr>
              <a:t>    assumed to be period expenses. ABC costing</a:t>
            </a:r>
            <a:br>
              <a:rPr lang="en-US" sz="2800">
                <a:latin typeface="+mn-lt"/>
                <a:sym typeface="Wingdings" panose="05000000000000000000" pitchFamily="2" charset="2"/>
              </a:rPr>
            </a:br>
            <a:r>
              <a:rPr lang="en-US" sz="2800">
                <a:latin typeface="+mn-lt"/>
                <a:sym typeface="Wingdings" panose="05000000000000000000" pitchFamily="2" charset="2"/>
              </a:rPr>
              <a:t>    directly traces shipping costs to products and</a:t>
            </a:r>
            <a:br>
              <a:rPr lang="en-US" sz="2800">
                <a:latin typeface="+mn-lt"/>
                <a:sym typeface="Wingdings" panose="05000000000000000000" pitchFamily="2" charset="2"/>
              </a:rPr>
            </a:br>
            <a:r>
              <a:rPr lang="en-US" sz="2800">
                <a:latin typeface="+mn-lt"/>
                <a:sym typeface="Wingdings" panose="05000000000000000000" pitchFamily="2" charset="2"/>
              </a:rPr>
              <a:t>    includes nonmanufacturing overhead costs caused</a:t>
            </a:r>
            <a:br>
              <a:rPr lang="en-US" sz="2800">
                <a:latin typeface="+mn-lt"/>
                <a:sym typeface="Wingdings" panose="05000000000000000000" pitchFamily="2" charset="2"/>
              </a:rPr>
            </a:br>
            <a:r>
              <a:rPr lang="en-US" sz="2800">
                <a:latin typeface="+mn-lt"/>
                <a:sym typeface="Wingdings" panose="05000000000000000000" pitchFamily="2" charset="2"/>
              </a:rPr>
              <a:t>    by products in the activity cost pools that are</a:t>
            </a:r>
            <a:br>
              <a:rPr lang="en-US" sz="2800">
                <a:latin typeface="+mn-lt"/>
                <a:sym typeface="Wingdings" panose="05000000000000000000" pitchFamily="2" charset="2"/>
              </a:rPr>
            </a:br>
            <a:r>
              <a:rPr lang="en-US" sz="2800">
                <a:latin typeface="+mn-lt"/>
                <a:sym typeface="Wingdings" panose="05000000000000000000" pitchFamily="2" charset="2"/>
              </a:rPr>
              <a:t>    assigned to products.</a:t>
            </a:r>
            <a:endParaRPr lang="en-US" sz="2800">
              <a:latin typeface="+mn-lt"/>
            </a:endParaRPr>
          </a:p>
        </p:txBody>
      </p:sp>
      <p:sp>
        <p:nvSpPr>
          <p:cNvPr id="649221" name="Rectangle 1029"/>
          <p:cNvSpPr>
            <a:spLocks noChangeArrowheads="1"/>
          </p:cNvSpPr>
          <p:nvPr/>
        </p:nvSpPr>
        <p:spPr bwMode="auto">
          <a:xfrm>
            <a:off x="228600" y="1219200"/>
            <a:ext cx="8686800" cy="1371600"/>
          </a:xfrm>
          <a:prstGeom prst="rect">
            <a:avLst/>
          </a:prstGeom>
          <a:solidFill>
            <a:srgbClr val="9999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spcBef>
                <a:spcPct val="30000"/>
              </a:spcBef>
            </a:pPr>
            <a:r>
              <a:rPr lang="en-US" sz="2800">
                <a:latin typeface="+mn-lt"/>
              </a:rPr>
              <a:t>There are three reasons why the</a:t>
            </a:r>
            <a:br>
              <a:rPr lang="en-US" sz="2800">
                <a:latin typeface="+mn-lt"/>
              </a:rPr>
            </a:br>
            <a:r>
              <a:rPr lang="en-US" sz="2800">
                <a:latin typeface="+mn-lt"/>
              </a:rPr>
              <a:t>reported product margins for the two</a:t>
            </a:r>
            <a:br>
              <a:rPr lang="en-US" sz="2800">
                <a:latin typeface="+mn-lt"/>
              </a:rPr>
            </a:br>
            <a:r>
              <a:rPr lang="en-US" sz="2800">
                <a:latin typeface="+mn-lt"/>
              </a:rPr>
              <a:t>costing systems differ from one another.</a:t>
            </a:r>
          </a:p>
        </p:txBody>
      </p:sp>
    </p:spTree>
    <p:extLst>
      <p:ext uri="{BB962C8B-B14F-4D97-AF65-F5344CB8AC3E}">
        <p14:creationId xmlns:p14="http://schemas.microsoft.com/office/powerpoint/2010/main" xmlns="" val="4113468389"/>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ChangeArrowheads="1"/>
          </p:cNvSpPr>
          <p:nvPr>
            <p:ph type="title"/>
          </p:nvPr>
        </p:nvSpPr>
        <p:spPr>
          <a:xfrm>
            <a:off x="414338" y="152399"/>
            <a:ext cx="8305800" cy="879475"/>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a:t>Targeting Process Improvement</a:t>
            </a:r>
          </a:p>
        </p:txBody>
      </p:sp>
      <p:sp>
        <p:nvSpPr>
          <p:cNvPr id="582659" name="Text Box 3"/>
          <p:cNvSpPr txBox="1">
            <a:spLocks noChangeArrowheads="1"/>
          </p:cNvSpPr>
          <p:nvPr/>
        </p:nvSpPr>
        <p:spPr bwMode="auto">
          <a:xfrm>
            <a:off x="2090738" y="1219200"/>
            <a:ext cx="4953000" cy="1562100"/>
          </a:xfrm>
          <a:prstGeom prst="rect">
            <a:avLst/>
          </a:prstGeom>
          <a:solidFill>
            <a:schemeClr val="tx1"/>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a:solidFill>
                  <a:srgbClr val="FFFF99"/>
                </a:solidFill>
                <a:latin typeface="+mn-lt"/>
              </a:rPr>
              <a:t>Activity-based management is used in conjunction with ABC to identify areas that would benefit from process improvements.</a:t>
            </a:r>
          </a:p>
        </p:txBody>
      </p:sp>
      <p:sp>
        <p:nvSpPr>
          <p:cNvPr id="582660" name="Text Box 4"/>
          <p:cNvSpPr txBox="1">
            <a:spLocks noChangeArrowheads="1"/>
          </p:cNvSpPr>
          <p:nvPr/>
        </p:nvSpPr>
        <p:spPr bwMode="auto">
          <a:xfrm>
            <a:off x="3810000" y="2968625"/>
            <a:ext cx="5181600" cy="2311400"/>
          </a:xfrm>
          <a:prstGeom prst="rect">
            <a:avLst/>
          </a:prstGeom>
          <a:solidFill>
            <a:srgbClr val="FFFF99"/>
          </a:solidFill>
          <a:ln w="2857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a:latin typeface="+mn-lt"/>
              </a:rPr>
              <a:t>While the theory of constraints approach discussed in Chapter 1</a:t>
            </a:r>
            <a:br>
              <a:rPr lang="en-US" sz="2400">
                <a:latin typeface="+mn-lt"/>
              </a:rPr>
            </a:br>
            <a:r>
              <a:rPr lang="en-US" sz="2400">
                <a:latin typeface="+mn-lt"/>
              </a:rPr>
              <a:t>is a powerful tool for targeting improvement efforts, activity rates can also provide valuable clues on where to focus improvement efforts.</a:t>
            </a:r>
          </a:p>
        </p:txBody>
      </p:sp>
      <p:pic>
        <p:nvPicPr>
          <p:cNvPr id="582661" name="Picture 5" descr="bd10498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00100" y="3048000"/>
            <a:ext cx="2193925" cy="2362200"/>
          </a:xfrm>
          <a:prstGeom prst="rect">
            <a:avLst/>
          </a:prstGeom>
          <a:noFill/>
          <a:extLst>
            <a:ext uri="{909E8E84-426E-40DD-AFC4-6F175D3DCCD1}">
              <a14:hiddenFill xmlns:a14="http://schemas.microsoft.com/office/drawing/2010/main" xmlns="">
                <a:solidFill>
                  <a:srgbClr val="FFFFFF"/>
                </a:solidFill>
              </a14:hiddenFill>
            </a:ext>
          </a:extLst>
        </p:spPr>
      </p:pic>
      <p:sp>
        <p:nvSpPr>
          <p:cNvPr id="582663" name="Text Box 7"/>
          <p:cNvSpPr txBox="1">
            <a:spLocks noChangeArrowheads="1"/>
          </p:cNvSpPr>
          <p:nvPr/>
        </p:nvSpPr>
        <p:spPr bwMode="auto">
          <a:xfrm>
            <a:off x="228600" y="5410200"/>
            <a:ext cx="7696200" cy="1196975"/>
          </a:xfrm>
          <a:prstGeom prst="rect">
            <a:avLst/>
          </a:prstGeom>
          <a:solidFill>
            <a:srgbClr val="006600"/>
          </a:solidFill>
          <a:ln w="9525">
            <a:solidFill>
              <a:schemeClr val="tx1"/>
            </a:solidFill>
            <a:miter lim="800000"/>
            <a:headEnd/>
            <a:tailEnd/>
          </a:ln>
          <a:effectLst>
            <a:outerShdw dist="53882" dir="2700000" algn="ctr" rotWithShape="0">
              <a:schemeClr val="tx1"/>
            </a:outerShdw>
          </a:effectLst>
        </p:spPr>
        <p:txBody>
          <a:bodyPr>
            <a:spAutoFit/>
          </a:bodyPr>
          <a:lstStyle/>
          <a:p>
            <a:pPr algn="ctr">
              <a:spcBef>
                <a:spcPct val="50000"/>
              </a:spcBef>
            </a:pPr>
            <a:r>
              <a:rPr lang="en-US" sz="2400" dirty="0">
                <a:solidFill>
                  <a:srgbClr val="FFFF00"/>
                </a:solidFill>
                <a:effectLst>
                  <a:outerShdw blurRad="38100" dist="38100" dir="2700000" algn="tl">
                    <a:srgbClr val="000000"/>
                  </a:outerShdw>
                </a:effectLst>
                <a:latin typeface="+mn-lt"/>
              </a:rPr>
              <a:t>Benchmarking </a:t>
            </a:r>
            <a:r>
              <a:rPr lang="en-US" sz="2400" dirty="0">
                <a:solidFill>
                  <a:schemeClr val="bg1"/>
                </a:solidFill>
                <a:effectLst>
                  <a:outerShdw blurRad="38100" dist="38100" dir="2700000" algn="tl">
                    <a:srgbClr val="000000"/>
                  </a:outerShdw>
                </a:effectLst>
                <a:latin typeface="+mn-lt"/>
                <a:cs typeface="Times New Roman" panose="02020603050405020304" pitchFamily="18" charset="0"/>
              </a:rPr>
              <a:t>can be used to compare activity cost information with world-class standards of performance achieved by other organizations.</a:t>
            </a:r>
            <a:endParaRPr lang="en-US" sz="2400" dirty="0">
              <a:solidFill>
                <a:schemeClr val="bg1"/>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xmlns="" val="768650166"/>
      </p:ext>
    </p:extLst>
  </p:cSld>
  <p:clrMapOvr>
    <a:masterClrMapping/>
  </p:clrMapOvr>
  <p:transition spd="med">
    <p:strips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533400" y="381000"/>
            <a:ext cx="83058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a:t>Activity-Based Costing and External Reporting</a:t>
            </a:r>
          </a:p>
        </p:txBody>
      </p:sp>
      <p:sp>
        <p:nvSpPr>
          <p:cNvPr id="584707" name="Text Box 3"/>
          <p:cNvSpPr txBox="1">
            <a:spLocks noChangeArrowheads="1"/>
          </p:cNvSpPr>
          <p:nvPr/>
        </p:nvSpPr>
        <p:spPr bwMode="auto">
          <a:xfrm>
            <a:off x="2133600" y="1828800"/>
            <a:ext cx="4876800" cy="85090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latin typeface="+mn-lt"/>
              </a:rPr>
              <a:t>Most companies do not use ABC</a:t>
            </a:r>
            <a:br>
              <a:rPr lang="en-US" sz="2400">
                <a:latin typeface="+mn-lt"/>
              </a:rPr>
            </a:br>
            <a:r>
              <a:rPr lang="en-US" sz="2400">
                <a:latin typeface="+mn-lt"/>
              </a:rPr>
              <a:t>for external reporting because . . .</a:t>
            </a:r>
          </a:p>
        </p:txBody>
      </p:sp>
      <p:sp>
        <p:nvSpPr>
          <p:cNvPr id="584708" name="Text Box 4"/>
          <p:cNvSpPr txBox="1">
            <a:spLocks noChangeArrowheads="1"/>
          </p:cNvSpPr>
          <p:nvPr/>
        </p:nvSpPr>
        <p:spPr bwMode="auto">
          <a:xfrm>
            <a:off x="914400" y="2687638"/>
            <a:ext cx="7315200" cy="2631490"/>
          </a:xfrm>
          <a:prstGeom prst="rect">
            <a:avLst/>
          </a:prstGeom>
          <a:solidFill>
            <a:srgbClr val="FFFFCC"/>
          </a:solidFill>
          <a:ln w="28575">
            <a:solidFill>
              <a:schemeClr val="tx1"/>
            </a:solidFill>
            <a:miter lim="800000"/>
            <a:headEnd/>
            <a:tailEnd/>
          </a:ln>
          <a:effectLst>
            <a:outerShdw dist="89803" dir="2700000" algn="ctr" rotWithShape="0">
              <a:srgbClr val="000000"/>
            </a:outerShdw>
          </a:effec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buFontTx/>
              <a:buAutoNum type="arabicPeriod"/>
            </a:pPr>
            <a:r>
              <a:rPr lang="en-US" sz="2200">
                <a:latin typeface="+mn-lt"/>
              </a:rPr>
              <a:t>External reports are less detailed than internal reports.</a:t>
            </a:r>
          </a:p>
          <a:p>
            <a:pPr eaLnBrk="1" hangingPunct="1">
              <a:spcBef>
                <a:spcPct val="50000"/>
              </a:spcBef>
              <a:buFontTx/>
              <a:buAutoNum type="arabicPeriod"/>
            </a:pPr>
            <a:r>
              <a:rPr lang="en-US" sz="2200">
                <a:latin typeface="+mn-lt"/>
              </a:rPr>
              <a:t>It may be difficult to make changes to the company’s accounting system.</a:t>
            </a:r>
          </a:p>
          <a:p>
            <a:pPr eaLnBrk="1" hangingPunct="1">
              <a:spcBef>
                <a:spcPct val="50000"/>
              </a:spcBef>
              <a:buFontTx/>
              <a:buAutoNum type="arabicPeriod"/>
            </a:pPr>
            <a:r>
              <a:rPr lang="en-US" sz="2200">
                <a:latin typeface="+mn-lt"/>
              </a:rPr>
              <a:t>ABC does not conform to GAAP.</a:t>
            </a:r>
          </a:p>
          <a:p>
            <a:pPr eaLnBrk="1" hangingPunct="1">
              <a:spcBef>
                <a:spcPct val="50000"/>
              </a:spcBef>
              <a:buFontTx/>
              <a:buAutoNum type="arabicPeriod"/>
            </a:pPr>
            <a:r>
              <a:rPr lang="en-US" sz="2200">
                <a:latin typeface="+mn-lt"/>
              </a:rPr>
              <a:t>Auditors may be suspect of the subjective allocation process based on interviews with employees.</a:t>
            </a:r>
          </a:p>
        </p:txBody>
      </p:sp>
    </p:spTree>
    <p:extLst>
      <p:ext uri="{BB962C8B-B14F-4D97-AF65-F5344CB8AC3E}">
        <p14:creationId xmlns:p14="http://schemas.microsoft.com/office/powerpoint/2010/main" xmlns="" val="216893552"/>
      </p:ext>
    </p:extLst>
  </p:cSld>
  <p:clrMapOvr>
    <a:masterClrMapping/>
  </p:clrMapOvr>
  <p:transition spd="med">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p:cNvSpPr>
            <a:spLocks noGrp="1" noChangeArrowheads="1"/>
          </p:cNvSpPr>
          <p:nvPr>
            <p:ph type="title"/>
          </p:nvPr>
        </p:nvSpPr>
        <p:spPr>
          <a:xfrm>
            <a:off x="526330" y="228600"/>
            <a:ext cx="83058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a:t>ABC Limitations</a:t>
            </a:r>
          </a:p>
        </p:txBody>
      </p:sp>
      <p:sp>
        <p:nvSpPr>
          <p:cNvPr id="586755" name="AutoShape 3"/>
          <p:cNvSpPr>
            <a:spLocks noChangeArrowheads="1"/>
          </p:cNvSpPr>
          <p:nvPr/>
        </p:nvSpPr>
        <p:spPr bwMode="auto">
          <a:xfrm>
            <a:off x="533400" y="1752600"/>
            <a:ext cx="3276600" cy="1143000"/>
          </a:xfrm>
          <a:prstGeom prst="roundRect">
            <a:avLst>
              <a:gd name="adj" fmla="val 16667"/>
            </a:avLst>
          </a:prstGeom>
          <a:solidFill>
            <a:schemeClr val="tx2"/>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latin typeface="+mn-lt"/>
              </a:rPr>
              <a:t>Substantial resources</a:t>
            </a:r>
            <a:br>
              <a:rPr lang="en-US" sz="2400">
                <a:solidFill>
                  <a:srgbClr val="FFFFFF"/>
                </a:solidFill>
                <a:latin typeface="+mn-lt"/>
              </a:rPr>
            </a:br>
            <a:r>
              <a:rPr lang="en-US" sz="2400">
                <a:solidFill>
                  <a:srgbClr val="FFFFFF"/>
                </a:solidFill>
                <a:latin typeface="+mn-lt"/>
              </a:rPr>
              <a:t>required to implement</a:t>
            </a:r>
            <a:br>
              <a:rPr lang="en-US" sz="2400">
                <a:solidFill>
                  <a:srgbClr val="FFFFFF"/>
                </a:solidFill>
                <a:latin typeface="+mn-lt"/>
              </a:rPr>
            </a:br>
            <a:r>
              <a:rPr lang="en-US" sz="2400">
                <a:solidFill>
                  <a:srgbClr val="FFFFFF"/>
                </a:solidFill>
                <a:latin typeface="+mn-lt"/>
              </a:rPr>
              <a:t>and maintain.</a:t>
            </a:r>
          </a:p>
        </p:txBody>
      </p:sp>
      <p:sp>
        <p:nvSpPr>
          <p:cNvPr id="586756" name="AutoShape 4"/>
          <p:cNvSpPr>
            <a:spLocks noChangeArrowheads="1"/>
          </p:cNvSpPr>
          <p:nvPr/>
        </p:nvSpPr>
        <p:spPr bwMode="auto">
          <a:xfrm>
            <a:off x="5257800" y="1752600"/>
            <a:ext cx="3276600" cy="1143000"/>
          </a:xfrm>
          <a:prstGeom prst="roundRect">
            <a:avLst>
              <a:gd name="adj" fmla="val 16667"/>
            </a:avLst>
          </a:prstGeom>
          <a:solidFill>
            <a:srgbClr val="008000"/>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latin typeface="+mn-lt"/>
              </a:rPr>
              <a:t>Resistance to</a:t>
            </a:r>
            <a:br>
              <a:rPr lang="en-US" sz="2400">
                <a:solidFill>
                  <a:srgbClr val="FFFFFF"/>
                </a:solidFill>
                <a:latin typeface="+mn-lt"/>
              </a:rPr>
            </a:br>
            <a:r>
              <a:rPr lang="en-US" sz="2400">
                <a:solidFill>
                  <a:srgbClr val="FFFFFF"/>
                </a:solidFill>
                <a:latin typeface="+mn-lt"/>
              </a:rPr>
              <a:t>unfamiliar numbers</a:t>
            </a:r>
            <a:br>
              <a:rPr lang="en-US" sz="2400">
                <a:solidFill>
                  <a:srgbClr val="FFFFFF"/>
                </a:solidFill>
                <a:latin typeface="+mn-lt"/>
              </a:rPr>
            </a:br>
            <a:r>
              <a:rPr lang="en-US" sz="2400">
                <a:solidFill>
                  <a:srgbClr val="FFFFFF"/>
                </a:solidFill>
                <a:latin typeface="+mn-lt"/>
              </a:rPr>
              <a:t>and reports.</a:t>
            </a:r>
          </a:p>
        </p:txBody>
      </p:sp>
      <p:sp>
        <p:nvSpPr>
          <p:cNvPr id="586757" name="AutoShape 5"/>
          <p:cNvSpPr>
            <a:spLocks noChangeArrowheads="1"/>
          </p:cNvSpPr>
          <p:nvPr/>
        </p:nvSpPr>
        <p:spPr bwMode="auto">
          <a:xfrm>
            <a:off x="533400" y="3581400"/>
            <a:ext cx="3276600" cy="1143000"/>
          </a:xfrm>
          <a:prstGeom prst="roundRect">
            <a:avLst>
              <a:gd name="adj" fmla="val 16667"/>
            </a:avLst>
          </a:prstGeom>
          <a:solidFill>
            <a:srgbClr val="996633"/>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latin typeface="+mn-lt"/>
              </a:rPr>
              <a:t>Desire to fully</a:t>
            </a:r>
            <a:br>
              <a:rPr lang="en-US" sz="2400">
                <a:solidFill>
                  <a:srgbClr val="FFFFFF"/>
                </a:solidFill>
                <a:latin typeface="+mn-lt"/>
              </a:rPr>
            </a:br>
            <a:r>
              <a:rPr lang="en-US" sz="2400">
                <a:solidFill>
                  <a:srgbClr val="FFFFFF"/>
                </a:solidFill>
                <a:latin typeface="+mn-lt"/>
              </a:rPr>
              <a:t>allocate all costs</a:t>
            </a:r>
            <a:br>
              <a:rPr lang="en-US" sz="2400">
                <a:solidFill>
                  <a:srgbClr val="FFFFFF"/>
                </a:solidFill>
                <a:latin typeface="+mn-lt"/>
              </a:rPr>
            </a:br>
            <a:r>
              <a:rPr lang="en-US" sz="2400">
                <a:solidFill>
                  <a:srgbClr val="FFFFFF"/>
                </a:solidFill>
                <a:latin typeface="+mn-lt"/>
              </a:rPr>
              <a:t>to products.</a:t>
            </a:r>
          </a:p>
        </p:txBody>
      </p:sp>
      <p:sp>
        <p:nvSpPr>
          <p:cNvPr id="586758" name="AutoShape 6"/>
          <p:cNvSpPr>
            <a:spLocks noChangeArrowheads="1"/>
          </p:cNvSpPr>
          <p:nvPr/>
        </p:nvSpPr>
        <p:spPr bwMode="auto">
          <a:xfrm>
            <a:off x="5257800" y="3581400"/>
            <a:ext cx="3276600" cy="1143000"/>
          </a:xfrm>
          <a:prstGeom prst="roundRect">
            <a:avLst>
              <a:gd name="adj" fmla="val 16667"/>
            </a:avLst>
          </a:prstGeom>
          <a:solidFill>
            <a:srgbClr val="FF0000"/>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latin typeface="+mn-lt"/>
              </a:rPr>
              <a:t>Potential</a:t>
            </a:r>
            <a:br>
              <a:rPr lang="en-US" sz="2400">
                <a:solidFill>
                  <a:srgbClr val="FFFFFF"/>
                </a:solidFill>
                <a:latin typeface="+mn-lt"/>
              </a:rPr>
            </a:br>
            <a:r>
              <a:rPr lang="en-US" sz="2400">
                <a:solidFill>
                  <a:srgbClr val="FFFFFF"/>
                </a:solidFill>
                <a:latin typeface="+mn-lt"/>
              </a:rPr>
              <a:t>misinterpretation of</a:t>
            </a:r>
            <a:br>
              <a:rPr lang="en-US" sz="2400">
                <a:solidFill>
                  <a:srgbClr val="FFFFFF"/>
                </a:solidFill>
                <a:latin typeface="+mn-lt"/>
              </a:rPr>
            </a:br>
            <a:r>
              <a:rPr lang="en-US" sz="2400">
                <a:solidFill>
                  <a:srgbClr val="FFFFFF"/>
                </a:solidFill>
                <a:latin typeface="+mn-lt"/>
              </a:rPr>
              <a:t>unfamiliar numbers.</a:t>
            </a:r>
          </a:p>
        </p:txBody>
      </p:sp>
      <p:sp>
        <p:nvSpPr>
          <p:cNvPr id="586759" name="AutoShape 7"/>
          <p:cNvSpPr>
            <a:spLocks noChangeArrowheads="1"/>
          </p:cNvSpPr>
          <p:nvPr/>
        </p:nvSpPr>
        <p:spPr bwMode="auto">
          <a:xfrm>
            <a:off x="2743200" y="5181600"/>
            <a:ext cx="3657600" cy="1143000"/>
          </a:xfrm>
          <a:prstGeom prst="roundRect">
            <a:avLst>
              <a:gd name="adj" fmla="val 16667"/>
            </a:avLst>
          </a:prstGeom>
          <a:solidFill>
            <a:srgbClr val="CC0099"/>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latin typeface="+mn-lt"/>
              </a:rPr>
              <a:t>Does not conform to</a:t>
            </a:r>
            <a:br>
              <a:rPr lang="en-US" sz="2400">
                <a:solidFill>
                  <a:srgbClr val="FFFFFF"/>
                </a:solidFill>
                <a:latin typeface="+mn-lt"/>
              </a:rPr>
            </a:br>
            <a:r>
              <a:rPr lang="en-US" sz="2400">
                <a:solidFill>
                  <a:srgbClr val="FFFFFF"/>
                </a:solidFill>
                <a:latin typeface="+mn-lt"/>
              </a:rPr>
              <a:t>GAAP.  Two costing</a:t>
            </a:r>
            <a:br>
              <a:rPr lang="en-US" sz="2400">
                <a:solidFill>
                  <a:srgbClr val="FFFFFF"/>
                </a:solidFill>
                <a:latin typeface="+mn-lt"/>
              </a:rPr>
            </a:br>
            <a:r>
              <a:rPr lang="en-US" sz="2400">
                <a:solidFill>
                  <a:srgbClr val="FFFFFF"/>
                </a:solidFill>
                <a:latin typeface="+mn-lt"/>
              </a:rPr>
              <a:t>systems may be needed.</a:t>
            </a:r>
          </a:p>
        </p:txBody>
      </p:sp>
      <p:pic>
        <p:nvPicPr>
          <p:cNvPr id="586760" name="Picture 8" descr="hh01734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39000" y="5105400"/>
            <a:ext cx="1727200" cy="1371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61613348"/>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86755"/>
                                        </p:tgtEl>
                                        <p:attrNameLst>
                                          <p:attrName>style.visibility</p:attrName>
                                        </p:attrNameLst>
                                      </p:cBhvr>
                                      <p:to>
                                        <p:strVal val="visible"/>
                                      </p:to>
                                    </p:set>
                                    <p:anim calcmode="lin" valueType="num">
                                      <p:cBhvr>
                                        <p:cTn id="7" dur="500" fill="hold"/>
                                        <p:tgtEl>
                                          <p:spTgt spid="586755"/>
                                        </p:tgtEl>
                                        <p:attrNameLst>
                                          <p:attrName>ppt_w</p:attrName>
                                        </p:attrNameLst>
                                      </p:cBhvr>
                                      <p:tavLst>
                                        <p:tav tm="0">
                                          <p:val>
                                            <p:fltVal val="0"/>
                                          </p:val>
                                        </p:tav>
                                        <p:tav tm="100000">
                                          <p:val>
                                            <p:strVal val="#ppt_w"/>
                                          </p:val>
                                        </p:tav>
                                      </p:tavLst>
                                    </p:anim>
                                    <p:anim calcmode="lin" valueType="num">
                                      <p:cBhvr>
                                        <p:cTn id="8" dur="500" fill="hold"/>
                                        <p:tgtEl>
                                          <p:spTgt spid="586755"/>
                                        </p:tgtEl>
                                        <p:attrNameLst>
                                          <p:attrName>ppt_h</p:attrName>
                                        </p:attrNameLst>
                                      </p:cBhvr>
                                      <p:tavLst>
                                        <p:tav tm="0">
                                          <p:val>
                                            <p:fltVal val="0"/>
                                          </p:val>
                                        </p:tav>
                                        <p:tav tm="100000">
                                          <p:val>
                                            <p:strVal val="#ppt_h"/>
                                          </p:val>
                                        </p:tav>
                                      </p:tavLst>
                                    </p:anim>
                                    <p:anim calcmode="lin" valueType="num">
                                      <p:cBhvr>
                                        <p:cTn id="9" dur="500" fill="hold"/>
                                        <p:tgtEl>
                                          <p:spTgt spid="586755"/>
                                        </p:tgtEl>
                                        <p:attrNameLst>
                                          <p:attrName>ppt_x</p:attrName>
                                        </p:attrNameLst>
                                      </p:cBhvr>
                                      <p:tavLst>
                                        <p:tav tm="0">
                                          <p:val>
                                            <p:fltVal val="0.5"/>
                                          </p:val>
                                        </p:tav>
                                        <p:tav tm="100000">
                                          <p:val>
                                            <p:strVal val="#ppt_x"/>
                                          </p:val>
                                        </p:tav>
                                      </p:tavLst>
                                    </p:anim>
                                    <p:anim calcmode="lin" valueType="num">
                                      <p:cBhvr>
                                        <p:cTn id="10" dur="500" fill="hold"/>
                                        <p:tgtEl>
                                          <p:spTgt spid="586755"/>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500"/>
                            </p:stCondLst>
                            <p:childTnLst>
                              <p:par>
                                <p:cTn id="12" presetID="23" presetClass="entr" presetSubtype="528" fill="hold" grpId="0" nodeType="afterEffect">
                                  <p:stCondLst>
                                    <p:cond delay="1000"/>
                                  </p:stCondLst>
                                  <p:childTnLst>
                                    <p:set>
                                      <p:cBhvr>
                                        <p:cTn id="13" dur="1" fill="hold">
                                          <p:stCondLst>
                                            <p:cond delay="0"/>
                                          </p:stCondLst>
                                        </p:cTn>
                                        <p:tgtEl>
                                          <p:spTgt spid="586757"/>
                                        </p:tgtEl>
                                        <p:attrNameLst>
                                          <p:attrName>style.visibility</p:attrName>
                                        </p:attrNameLst>
                                      </p:cBhvr>
                                      <p:to>
                                        <p:strVal val="visible"/>
                                      </p:to>
                                    </p:set>
                                    <p:anim calcmode="lin" valueType="num">
                                      <p:cBhvr>
                                        <p:cTn id="14" dur="500" fill="hold"/>
                                        <p:tgtEl>
                                          <p:spTgt spid="586757"/>
                                        </p:tgtEl>
                                        <p:attrNameLst>
                                          <p:attrName>ppt_w</p:attrName>
                                        </p:attrNameLst>
                                      </p:cBhvr>
                                      <p:tavLst>
                                        <p:tav tm="0">
                                          <p:val>
                                            <p:fltVal val="0"/>
                                          </p:val>
                                        </p:tav>
                                        <p:tav tm="100000">
                                          <p:val>
                                            <p:strVal val="#ppt_w"/>
                                          </p:val>
                                        </p:tav>
                                      </p:tavLst>
                                    </p:anim>
                                    <p:anim calcmode="lin" valueType="num">
                                      <p:cBhvr>
                                        <p:cTn id="15" dur="500" fill="hold"/>
                                        <p:tgtEl>
                                          <p:spTgt spid="586757"/>
                                        </p:tgtEl>
                                        <p:attrNameLst>
                                          <p:attrName>ppt_h</p:attrName>
                                        </p:attrNameLst>
                                      </p:cBhvr>
                                      <p:tavLst>
                                        <p:tav tm="0">
                                          <p:val>
                                            <p:fltVal val="0"/>
                                          </p:val>
                                        </p:tav>
                                        <p:tav tm="100000">
                                          <p:val>
                                            <p:strVal val="#ppt_h"/>
                                          </p:val>
                                        </p:tav>
                                      </p:tavLst>
                                    </p:anim>
                                    <p:anim calcmode="lin" valueType="num">
                                      <p:cBhvr>
                                        <p:cTn id="16" dur="500" fill="hold"/>
                                        <p:tgtEl>
                                          <p:spTgt spid="586757"/>
                                        </p:tgtEl>
                                        <p:attrNameLst>
                                          <p:attrName>ppt_x</p:attrName>
                                        </p:attrNameLst>
                                      </p:cBhvr>
                                      <p:tavLst>
                                        <p:tav tm="0">
                                          <p:val>
                                            <p:fltVal val="0.5"/>
                                          </p:val>
                                        </p:tav>
                                        <p:tav tm="100000">
                                          <p:val>
                                            <p:strVal val="#ppt_x"/>
                                          </p:val>
                                        </p:tav>
                                      </p:tavLst>
                                    </p:anim>
                                    <p:anim calcmode="lin" valueType="num">
                                      <p:cBhvr>
                                        <p:cTn id="17" dur="500" fill="hold"/>
                                        <p:tgtEl>
                                          <p:spTgt spid="586757"/>
                                        </p:tgtEl>
                                        <p:attrNameLst>
                                          <p:attrName>ppt_y</p:attrName>
                                        </p:attrNameLst>
                                      </p:cBhvr>
                                      <p:tavLst>
                                        <p:tav tm="0">
                                          <p:val>
                                            <p:fltVal val="0.5"/>
                                          </p:val>
                                        </p:tav>
                                        <p:tav tm="100000">
                                          <p:val>
                                            <p:strVal val="#ppt_y"/>
                                          </p:val>
                                        </p:tav>
                                      </p:tavLst>
                                    </p:anim>
                                  </p:childTnLst>
                                </p:cTn>
                              </p:par>
                            </p:childTnLst>
                          </p:cTn>
                        </p:par>
                        <p:par>
                          <p:cTn id="18" fill="hold" nodeType="afterGroup">
                            <p:stCondLst>
                              <p:cond delay="2000"/>
                            </p:stCondLst>
                            <p:childTnLst>
                              <p:par>
                                <p:cTn id="19" presetID="23" presetClass="entr" presetSubtype="528" fill="hold" grpId="0" nodeType="afterEffect">
                                  <p:stCondLst>
                                    <p:cond delay="1000"/>
                                  </p:stCondLst>
                                  <p:childTnLst>
                                    <p:set>
                                      <p:cBhvr>
                                        <p:cTn id="20" dur="1" fill="hold">
                                          <p:stCondLst>
                                            <p:cond delay="0"/>
                                          </p:stCondLst>
                                        </p:cTn>
                                        <p:tgtEl>
                                          <p:spTgt spid="586759"/>
                                        </p:tgtEl>
                                        <p:attrNameLst>
                                          <p:attrName>style.visibility</p:attrName>
                                        </p:attrNameLst>
                                      </p:cBhvr>
                                      <p:to>
                                        <p:strVal val="visible"/>
                                      </p:to>
                                    </p:set>
                                    <p:anim calcmode="lin" valueType="num">
                                      <p:cBhvr>
                                        <p:cTn id="21" dur="500" fill="hold"/>
                                        <p:tgtEl>
                                          <p:spTgt spid="586759"/>
                                        </p:tgtEl>
                                        <p:attrNameLst>
                                          <p:attrName>ppt_w</p:attrName>
                                        </p:attrNameLst>
                                      </p:cBhvr>
                                      <p:tavLst>
                                        <p:tav tm="0">
                                          <p:val>
                                            <p:fltVal val="0"/>
                                          </p:val>
                                        </p:tav>
                                        <p:tav tm="100000">
                                          <p:val>
                                            <p:strVal val="#ppt_w"/>
                                          </p:val>
                                        </p:tav>
                                      </p:tavLst>
                                    </p:anim>
                                    <p:anim calcmode="lin" valueType="num">
                                      <p:cBhvr>
                                        <p:cTn id="22" dur="500" fill="hold"/>
                                        <p:tgtEl>
                                          <p:spTgt spid="586759"/>
                                        </p:tgtEl>
                                        <p:attrNameLst>
                                          <p:attrName>ppt_h</p:attrName>
                                        </p:attrNameLst>
                                      </p:cBhvr>
                                      <p:tavLst>
                                        <p:tav tm="0">
                                          <p:val>
                                            <p:fltVal val="0"/>
                                          </p:val>
                                        </p:tav>
                                        <p:tav tm="100000">
                                          <p:val>
                                            <p:strVal val="#ppt_h"/>
                                          </p:val>
                                        </p:tav>
                                      </p:tavLst>
                                    </p:anim>
                                    <p:anim calcmode="lin" valueType="num">
                                      <p:cBhvr>
                                        <p:cTn id="23" dur="500" fill="hold"/>
                                        <p:tgtEl>
                                          <p:spTgt spid="586759"/>
                                        </p:tgtEl>
                                        <p:attrNameLst>
                                          <p:attrName>ppt_x</p:attrName>
                                        </p:attrNameLst>
                                      </p:cBhvr>
                                      <p:tavLst>
                                        <p:tav tm="0">
                                          <p:val>
                                            <p:fltVal val="0.5"/>
                                          </p:val>
                                        </p:tav>
                                        <p:tav tm="100000">
                                          <p:val>
                                            <p:strVal val="#ppt_x"/>
                                          </p:val>
                                        </p:tav>
                                      </p:tavLst>
                                    </p:anim>
                                    <p:anim calcmode="lin" valueType="num">
                                      <p:cBhvr>
                                        <p:cTn id="24" dur="500" fill="hold"/>
                                        <p:tgtEl>
                                          <p:spTgt spid="586759"/>
                                        </p:tgtEl>
                                        <p:attrNameLst>
                                          <p:attrName>ppt_y</p:attrName>
                                        </p:attrNameLst>
                                      </p:cBhvr>
                                      <p:tavLst>
                                        <p:tav tm="0">
                                          <p:val>
                                            <p:fltVal val="0.5"/>
                                          </p:val>
                                        </p:tav>
                                        <p:tav tm="100000">
                                          <p:val>
                                            <p:strVal val="#ppt_y"/>
                                          </p:val>
                                        </p:tav>
                                      </p:tavLst>
                                    </p:anim>
                                  </p:childTnLst>
                                </p:cTn>
                              </p:par>
                            </p:childTnLst>
                          </p:cTn>
                        </p:par>
                        <p:par>
                          <p:cTn id="25" fill="hold" nodeType="afterGroup">
                            <p:stCondLst>
                              <p:cond delay="3500"/>
                            </p:stCondLst>
                            <p:childTnLst>
                              <p:par>
                                <p:cTn id="26" presetID="23" presetClass="entr" presetSubtype="528" fill="hold" grpId="0" nodeType="afterEffect">
                                  <p:stCondLst>
                                    <p:cond delay="1000"/>
                                  </p:stCondLst>
                                  <p:childTnLst>
                                    <p:set>
                                      <p:cBhvr>
                                        <p:cTn id="27" dur="1" fill="hold">
                                          <p:stCondLst>
                                            <p:cond delay="0"/>
                                          </p:stCondLst>
                                        </p:cTn>
                                        <p:tgtEl>
                                          <p:spTgt spid="586758"/>
                                        </p:tgtEl>
                                        <p:attrNameLst>
                                          <p:attrName>style.visibility</p:attrName>
                                        </p:attrNameLst>
                                      </p:cBhvr>
                                      <p:to>
                                        <p:strVal val="visible"/>
                                      </p:to>
                                    </p:set>
                                    <p:anim calcmode="lin" valueType="num">
                                      <p:cBhvr>
                                        <p:cTn id="28" dur="500" fill="hold"/>
                                        <p:tgtEl>
                                          <p:spTgt spid="586758"/>
                                        </p:tgtEl>
                                        <p:attrNameLst>
                                          <p:attrName>ppt_w</p:attrName>
                                        </p:attrNameLst>
                                      </p:cBhvr>
                                      <p:tavLst>
                                        <p:tav tm="0">
                                          <p:val>
                                            <p:fltVal val="0"/>
                                          </p:val>
                                        </p:tav>
                                        <p:tav tm="100000">
                                          <p:val>
                                            <p:strVal val="#ppt_w"/>
                                          </p:val>
                                        </p:tav>
                                      </p:tavLst>
                                    </p:anim>
                                    <p:anim calcmode="lin" valueType="num">
                                      <p:cBhvr>
                                        <p:cTn id="29" dur="500" fill="hold"/>
                                        <p:tgtEl>
                                          <p:spTgt spid="586758"/>
                                        </p:tgtEl>
                                        <p:attrNameLst>
                                          <p:attrName>ppt_h</p:attrName>
                                        </p:attrNameLst>
                                      </p:cBhvr>
                                      <p:tavLst>
                                        <p:tav tm="0">
                                          <p:val>
                                            <p:fltVal val="0"/>
                                          </p:val>
                                        </p:tav>
                                        <p:tav tm="100000">
                                          <p:val>
                                            <p:strVal val="#ppt_h"/>
                                          </p:val>
                                        </p:tav>
                                      </p:tavLst>
                                    </p:anim>
                                    <p:anim calcmode="lin" valueType="num">
                                      <p:cBhvr>
                                        <p:cTn id="30" dur="500" fill="hold"/>
                                        <p:tgtEl>
                                          <p:spTgt spid="586758"/>
                                        </p:tgtEl>
                                        <p:attrNameLst>
                                          <p:attrName>ppt_x</p:attrName>
                                        </p:attrNameLst>
                                      </p:cBhvr>
                                      <p:tavLst>
                                        <p:tav tm="0">
                                          <p:val>
                                            <p:fltVal val="0.5"/>
                                          </p:val>
                                        </p:tav>
                                        <p:tav tm="100000">
                                          <p:val>
                                            <p:strVal val="#ppt_x"/>
                                          </p:val>
                                        </p:tav>
                                      </p:tavLst>
                                    </p:anim>
                                    <p:anim calcmode="lin" valueType="num">
                                      <p:cBhvr>
                                        <p:cTn id="31" dur="500" fill="hold"/>
                                        <p:tgtEl>
                                          <p:spTgt spid="586758"/>
                                        </p:tgtEl>
                                        <p:attrNameLst>
                                          <p:attrName>ppt_y</p:attrName>
                                        </p:attrNameLst>
                                      </p:cBhvr>
                                      <p:tavLst>
                                        <p:tav tm="0">
                                          <p:val>
                                            <p:fltVal val="0.5"/>
                                          </p:val>
                                        </p:tav>
                                        <p:tav tm="100000">
                                          <p:val>
                                            <p:strVal val="#ppt_y"/>
                                          </p:val>
                                        </p:tav>
                                      </p:tavLst>
                                    </p:anim>
                                  </p:childTnLst>
                                </p:cTn>
                              </p:par>
                            </p:childTnLst>
                          </p:cTn>
                        </p:par>
                        <p:par>
                          <p:cTn id="32" fill="hold" nodeType="afterGroup">
                            <p:stCondLst>
                              <p:cond delay="5000"/>
                            </p:stCondLst>
                            <p:childTnLst>
                              <p:par>
                                <p:cTn id="33" presetID="23" presetClass="entr" presetSubtype="528" fill="hold" grpId="0" nodeType="afterEffect">
                                  <p:stCondLst>
                                    <p:cond delay="1000"/>
                                  </p:stCondLst>
                                  <p:childTnLst>
                                    <p:set>
                                      <p:cBhvr>
                                        <p:cTn id="34" dur="1" fill="hold">
                                          <p:stCondLst>
                                            <p:cond delay="0"/>
                                          </p:stCondLst>
                                        </p:cTn>
                                        <p:tgtEl>
                                          <p:spTgt spid="586756"/>
                                        </p:tgtEl>
                                        <p:attrNameLst>
                                          <p:attrName>style.visibility</p:attrName>
                                        </p:attrNameLst>
                                      </p:cBhvr>
                                      <p:to>
                                        <p:strVal val="visible"/>
                                      </p:to>
                                    </p:set>
                                    <p:anim calcmode="lin" valueType="num">
                                      <p:cBhvr>
                                        <p:cTn id="35" dur="500" fill="hold"/>
                                        <p:tgtEl>
                                          <p:spTgt spid="586756"/>
                                        </p:tgtEl>
                                        <p:attrNameLst>
                                          <p:attrName>ppt_w</p:attrName>
                                        </p:attrNameLst>
                                      </p:cBhvr>
                                      <p:tavLst>
                                        <p:tav tm="0">
                                          <p:val>
                                            <p:fltVal val="0"/>
                                          </p:val>
                                        </p:tav>
                                        <p:tav tm="100000">
                                          <p:val>
                                            <p:strVal val="#ppt_w"/>
                                          </p:val>
                                        </p:tav>
                                      </p:tavLst>
                                    </p:anim>
                                    <p:anim calcmode="lin" valueType="num">
                                      <p:cBhvr>
                                        <p:cTn id="36" dur="500" fill="hold"/>
                                        <p:tgtEl>
                                          <p:spTgt spid="586756"/>
                                        </p:tgtEl>
                                        <p:attrNameLst>
                                          <p:attrName>ppt_h</p:attrName>
                                        </p:attrNameLst>
                                      </p:cBhvr>
                                      <p:tavLst>
                                        <p:tav tm="0">
                                          <p:val>
                                            <p:fltVal val="0"/>
                                          </p:val>
                                        </p:tav>
                                        <p:tav tm="100000">
                                          <p:val>
                                            <p:strVal val="#ppt_h"/>
                                          </p:val>
                                        </p:tav>
                                      </p:tavLst>
                                    </p:anim>
                                    <p:anim calcmode="lin" valueType="num">
                                      <p:cBhvr>
                                        <p:cTn id="37" dur="500" fill="hold"/>
                                        <p:tgtEl>
                                          <p:spTgt spid="586756"/>
                                        </p:tgtEl>
                                        <p:attrNameLst>
                                          <p:attrName>ppt_x</p:attrName>
                                        </p:attrNameLst>
                                      </p:cBhvr>
                                      <p:tavLst>
                                        <p:tav tm="0">
                                          <p:val>
                                            <p:fltVal val="0.5"/>
                                          </p:val>
                                        </p:tav>
                                        <p:tav tm="100000">
                                          <p:val>
                                            <p:strVal val="#ppt_x"/>
                                          </p:val>
                                        </p:tav>
                                      </p:tavLst>
                                    </p:anim>
                                    <p:anim calcmode="lin" valueType="num">
                                      <p:cBhvr>
                                        <p:cTn id="38" dur="500" fill="hold"/>
                                        <p:tgtEl>
                                          <p:spTgt spid="58675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55" grpId="0" animBg="1" autoUpdateAnimBg="0"/>
      <p:bldP spid="586756" grpId="0" animBg="1" autoUpdateAnimBg="0"/>
      <p:bldP spid="586757" grpId="0" animBg="1" autoUpdateAnimBg="0"/>
      <p:bldP spid="586758" grpId="0" animBg="1" autoUpdateAnimBg="0"/>
      <p:bldP spid="586759"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a:xfrm>
            <a:off x="419100" y="533400"/>
            <a:ext cx="8305800" cy="7040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ABC </a:t>
            </a:r>
            <a:r>
              <a:rPr lang="en-US" sz="4000" b="1" i="1" dirty="0"/>
              <a:t>Action Analysis</a:t>
            </a:r>
          </a:p>
        </p:txBody>
      </p:sp>
      <p:sp>
        <p:nvSpPr>
          <p:cNvPr id="588803" name="Text Box 3"/>
          <p:cNvSpPr txBox="1">
            <a:spLocks noChangeArrowheads="1"/>
          </p:cNvSpPr>
          <p:nvPr/>
        </p:nvSpPr>
        <p:spPr bwMode="auto">
          <a:xfrm>
            <a:off x="647700" y="1752600"/>
            <a:ext cx="7848600" cy="4311650"/>
          </a:xfrm>
          <a:prstGeom prst="rect">
            <a:avLst/>
          </a:prstGeom>
          <a:solidFill>
            <a:schemeClr val="bg1"/>
          </a:solidFill>
          <a:ln w="28575">
            <a:solidFill>
              <a:schemeClr val="tx1"/>
            </a:solidFill>
            <a:miter lim="800000"/>
            <a:headEnd/>
            <a:tailEnd/>
          </a:ln>
          <a:effectLst>
            <a:outerShdw dist="89803" dir="2700000" algn="ctr" rotWithShape="0">
              <a:schemeClr val="bg2"/>
            </a:outerShdw>
          </a:effectLst>
        </p:spPr>
        <p:txBody>
          <a:bodyPr>
            <a:spAutoFit/>
          </a:bodyPr>
          <a:lstStyle/>
          <a:p>
            <a:pPr eaLnBrk="1" hangingPunct="1">
              <a:spcBef>
                <a:spcPct val="30000"/>
              </a:spcBef>
            </a:pPr>
            <a:r>
              <a:rPr lang="en-US" sz="3200" dirty="0">
                <a:latin typeface="+mn-lt"/>
              </a:rPr>
              <a:t>Conventional ABC analysis does not identify potentially relevant costs. An </a:t>
            </a:r>
            <a:r>
              <a:rPr lang="en-US" sz="3200" dirty="0">
                <a:solidFill>
                  <a:srgbClr val="FF0000"/>
                </a:solidFill>
                <a:latin typeface="+mn-lt"/>
              </a:rPr>
              <a:t>action analysis</a:t>
            </a:r>
            <a:r>
              <a:rPr lang="en-US" sz="3200" dirty="0">
                <a:latin typeface="+mn-lt"/>
              </a:rPr>
              <a:t> </a:t>
            </a:r>
            <a:r>
              <a:rPr lang="en-US" sz="3200" dirty="0">
                <a:solidFill>
                  <a:srgbClr val="FF0000"/>
                </a:solidFill>
                <a:latin typeface="+mn-lt"/>
              </a:rPr>
              <a:t>report </a:t>
            </a:r>
            <a:r>
              <a:rPr lang="en-US" sz="3200" dirty="0">
                <a:latin typeface="+mn-lt"/>
              </a:rPr>
              <a:t>helps because it:</a:t>
            </a:r>
          </a:p>
          <a:p>
            <a:pPr lvl="1" eaLnBrk="1" hangingPunct="1">
              <a:spcBef>
                <a:spcPct val="30000"/>
              </a:spcBef>
              <a:buFontTx/>
              <a:buChar char="•"/>
            </a:pPr>
            <a:r>
              <a:rPr lang="en-US" sz="3200" dirty="0">
                <a:latin typeface="+mn-lt"/>
              </a:rPr>
              <a:t> Shows what costs have been</a:t>
            </a:r>
            <a:br>
              <a:rPr lang="en-US" sz="3200" dirty="0">
                <a:latin typeface="+mn-lt"/>
              </a:rPr>
            </a:br>
            <a:r>
              <a:rPr lang="en-US" sz="3200" dirty="0">
                <a:latin typeface="+mn-lt"/>
              </a:rPr>
              <a:t>  assigned to a cost object.</a:t>
            </a:r>
          </a:p>
          <a:p>
            <a:pPr lvl="1" eaLnBrk="1" hangingPunct="1">
              <a:spcBef>
                <a:spcPct val="30000"/>
              </a:spcBef>
              <a:buFontTx/>
              <a:buChar char="•"/>
            </a:pPr>
            <a:r>
              <a:rPr lang="en-US" sz="3200" dirty="0">
                <a:latin typeface="+mn-lt"/>
              </a:rPr>
              <a:t> Indicates how difficult it would be to</a:t>
            </a:r>
            <a:br>
              <a:rPr lang="en-US" sz="3200" dirty="0">
                <a:latin typeface="+mn-lt"/>
              </a:rPr>
            </a:br>
            <a:r>
              <a:rPr lang="en-US" sz="3200" dirty="0">
                <a:latin typeface="+mn-lt"/>
              </a:rPr>
              <a:t>  adjust those costs in response to</a:t>
            </a:r>
            <a:br>
              <a:rPr lang="en-US" sz="3200" dirty="0">
                <a:latin typeface="+mn-lt"/>
              </a:rPr>
            </a:br>
            <a:r>
              <a:rPr lang="en-US" sz="3200" dirty="0">
                <a:latin typeface="+mn-lt"/>
              </a:rPr>
              <a:t>  changes in the level of activity.</a:t>
            </a:r>
          </a:p>
        </p:txBody>
      </p:sp>
    </p:spTree>
    <p:extLst>
      <p:ext uri="{BB962C8B-B14F-4D97-AF65-F5344CB8AC3E}">
        <p14:creationId xmlns:p14="http://schemas.microsoft.com/office/powerpoint/2010/main" xmlns="" val="1926999555"/>
      </p:ext>
    </p:extLst>
  </p:cSld>
  <p:clrMapOvr>
    <a:masterClrMapping/>
  </p:clrMapOvr>
  <p:transition>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1" name="AutoShape 3"/>
          <p:cNvSpPr>
            <a:spLocks noChangeArrowheads="1"/>
          </p:cNvSpPr>
          <p:nvPr/>
        </p:nvSpPr>
        <p:spPr bwMode="auto">
          <a:xfrm>
            <a:off x="293688" y="1333500"/>
            <a:ext cx="8561387" cy="5219700"/>
          </a:xfrm>
          <a:prstGeom prst="roundRect">
            <a:avLst>
              <a:gd name="adj" fmla="val 16667"/>
            </a:avLst>
          </a:prstGeom>
          <a:solidFill>
            <a:srgbClr val="FFFFCC"/>
          </a:solidFill>
          <a:ln w="28575">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lnSpc>
                <a:spcPct val="90000"/>
              </a:lnSpc>
              <a:spcBef>
                <a:spcPct val="45000"/>
              </a:spcBef>
            </a:pPr>
            <a:r>
              <a:rPr lang="en-US" sz="3200">
                <a:solidFill>
                  <a:schemeClr val="tx2"/>
                </a:solidFill>
                <a:latin typeface="+mn-lt"/>
              </a:rPr>
              <a:t>Constructing an action analysis report begins with the first-stage allocation process.  In addition to computing an overall activity rate for each activity cost pool, an activity rate is computed for each type of overhead cost that is consumed supporting a given activity. </a:t>
            </a:r>
          </a:p>
          <a:p>
            <a:pPr algn="ctr" eaLnBrk="1" hangingPunct="1">
              <a:lnSpc>
                <a:spcPct val="90000"/>
              </a:lnSpc>
              <a:spcBef>
                <a:spcPct val="45000"/>
              </a:spcBef>
            </a:pPr>
            <a:r>
              <a:rPr lang="en-US" sz="3200">
                <a:solidFill>
                  <a:schemeClr val="tx2"/>
                </a:solidFill>
                <a:latin typeface="+mn-lt"/>
              </a:rPr>
              <a:t>Let’s revisit the stage-one allocations</a:t>
            </a:r>
            <a:br>
              <a:rPr lang="en-US" sz="3200">
                <a:solidFill>
                  <a:schemeClr val="tx2"/>
                </a:solidFill>
                <a:latin typeface="+mn-lt"/>
              </a:rPr>
            </a:br>
            <a:r>
              <a:rPr lang="en-US" sz="3200">
                <a:solidFill>
                  <a:schemeClr val="tx2"/>
                </a:solidFill>
                <a:latin typeface="+mn-lt"/>
              </a:rPr>
              <a:t>from the Classic Brass example that we</a:t>
            </a:r>
            <a:br>
              <a:rPr lang="en-US" sz="3200">
                <a:solidFill>
                  <a:schemeClr val="tx2"/>
                </a:solidFill>
                <a:latin typeface="+mn-lt"/>
              </a:rPr>
            </a:br>
            <a:r>
              <a:rPr lang="en-US" sz="3200">
                <a:solidFill>
                  <a:schemeClr val="tx2"/>
                </a:solidFill>
                <a:latin typeface="+mn-lt"/>
              </a:rPr>
              <a:t>discussed earlier.</a:t>
            </a:r>
          </a:p>
        </p:txBody>
      </p:sp>
      <p:sp>
        <p:nvSpPr>
          <p:cNvPr id="590853" name="Rectangle 5"/>
          <p:cNvSpPr>
            <a:spLocks noGrp="1" noChangeArrowheads="1"/>
          </p:cNvSpPr>
          <p:nvPr>
            <p:ph type="title"/>
          </p:nvPr>
        </p:nvSpPr>
        <p:spPr>
          <a:xfrm>
            <a:off x="421481" y="457200"/>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ABC </a:t>
            </a:r>
            <a:r>
              <a:rPr lang="en-US" sz="4000" b="1" i="1" dirty="0"/>
              <a:t>Action Analysis</a:t>
            </a:r>
          </a:p>
        </p:txBody>
      </p:sp>
    </p:spTree>
    <p:extLst>
      <p:ext uri="{BB962C8B-B14F-4D97-AF65-F5344CB8AC3E}">
        <p14:creationId xmlns:p14="http://schemas.microsoft.com/office/powerpoint/2010/main" xmlns="" val="1075301460"/>
      </p:ext>
    </p:extLst>
  </p:cSld>
  <p:clrMapOvr>
    <a:masterClrMapping/>
  </p:clrMapOvr>
  <p:transition>
    <p:zoom dir="in"/>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07" name="Rectangle 11"/>
          <p:cNvSpPr>
            <a:spLocks noGrp="1" noChangeArrowheads="1"/>
          </p:cNvSpPr>
          <p:nvPr>
            <p:ph type="title"/>
          </p:nvPr>
        </p:nvSpPr>
        <p:spPr>
          <a:xfrm>
            <a:off x="381000" y="-43330"/>
            <a:ext cx="8305800" cy="66833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ABC </a:t>
            </a:r>
            <a:r>
              <a:rPr lang="en-US" sz="4000" b="1" i="1" dirty="0"/>
              <a:t>Action Analysis</a:t>
            </a:r>
          </a:p>
        </p:txBody>
      </p:sp>
      <p:graphicFrame>
        <p:nvGraphicFramePr>
          <p:cNvPr id="592905" name="Object 9"/>
          <p:cNvGraphicFramePr>
            <a:graphicFrameLocks noChangeAspect="1"/>
          </p:cNvGraphicFramePr>
          <p:nvPr/>
        </p:nvGraphicFramePr>
        <p:xfrm>
          <a:off x="0" y="1889125"/>
          <a:ext cx="9144000" cy="3689350"/>
        </p:xfrm>
        <a:graphic>
          <a:graphicData uri="http://schemas.openxmlformats.org/presentationml/2006/ole">
            <p:oleObj spid="_x0000_s186374" name="Worksheet" r:id="rId4" imgW="8145000" imgH="3318840" progId="Excel.Sheet.8">
              <p:embed/>
            </p:oleObj>
          </a:graphicData>
        </a:graphic>
      </p:graphicFrame>
      <p:graphicFrame>
        <p:nvGraphicFramePr>
          <p:cNvPr id="592900" name="Object 4"/>
          <p:cNvGraphicFramePr>
            <a:graphicFrameLocks noChangeAspect="1"/>
          </p:cNvGraphicFramePr>
          <p:nvPr>
            <p:extLst>
              <p:ext uri="{D42A27DB-BD31-4B8C-83A1-F6EECF244321}">
                <p14:modId xmlns:p14="http://schemas.microsoft.com/office/powerpoint/2010/main" xmlns="" val="2557644068"/>
              </p:ext>
            </p:extLst>
          </p:nvPr>
        </p:nvGraphicFramePr>
        <p:xfrm>
          <a:off x="4343400" y="533400"/>
          <a:ext cx="4800600" cy="3305175"/>
        </p:xfrm>
        <a:graphic>
          <a:graphicData uri="http://schemas.openxmlformats.org/presentationml/2006/ole">
            <p:oleObj spid="_x0000_s186375" name="Worksheet" r:id="rId5" imgW="6131160" imgH="3735000" progId="Excel.Sheet.8">
              <p:embed/>
            </p:oleObj>
          </a:graphicData>
        </a:graphic>
      </p:graphicFrame>
      <p:sp>
        <p:nvSpPr>
          <p:cNvPr id="592901" name="Rectangle 5"/>
          <p:cNvSpPr>
            <a:spLocks noChangeArrowheads="1"/>
          </p:cNvSpPr>
          <p:nvPr/>
        </p:nvSpPr>
        <p:spPr bwMode="auto">
          <a:xfrm>
            <a:off x="1562100" y="5918200"/>
            <a:ext cx="6019800" cy="6858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000">
                <a:latin typeface="+mn-lt"/>
              </a:rPr>
              <a:t>$125,000 ÷ 1,000 orders = $125 per order</a:t>
            </a:r>
          </a:p>
          <a:p>
            <a:pPr algn="ctr"/>
            <a:r>
              <a:rPr lang="en-US" sz="2000">
                <a:latin typeface="+mn-lt"/>
              </a:rPr>
              <a:t>Other entries in the table are computed similarly.</a:t>
            </a:r>
          </a:p>
        </p:txBody>
      </p:sp>
      <p:sp>
        <p:nvSpPr>
          <p:cNvPr id="592902" name="Line 6"/>
          <p:cNvSpPr>
            <a:spLocks noChangeShapeType="1"/>
          </p:cNvSpPr>
          <p:nvPr/>
        </p:nvSpPr>
        <p:spPr bwMode="auto">
          <a:xfrm flipH="1">
            <a:off x="2895600" y="2971800"/>
            <a:ext cx="762000" cy="2971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592903" name="Line 7"/>
          <p:cNvSpPr>
            <a:spLocks noChangeShapeType="1"/>
          </p:cNvSpPr>
          <p:nvPr/>
        </p:nvSpPr>
        <p:spPr bwMode="auto">
          <a:xfrm flipH="1">
            <a:off x="3962400" y="1447800"/>
            <a:ext cx="2971800" cy="4495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592904" name="Line 8"/>
          <p:cNvSpPr>
            <a:spLocks noChangeShapeType="1"/>
          </p:cNvSpPr>
          <p:nvPr/>
        </p:nvSpPr>
        <p:spPr bwMode="auto">
          <a:xfrm flipV="1">
            <a:off x="5562600" y="1905000"/>
            <a:ext cx="1371600" cy="4114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Tree>
    <p:extLst>
      <p:ext uri="{BB962C8B-B14F-4D97-AF65-F5344CB8AC3E}">
        <p14:creationId xmlns:p14="http://schemas.microsoft.com/office/powerpoint/2010/main" xmlns="" val="341427170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92900"/>
                                        </p:tgtEl>
                                        <p:attrNameLst>
                                          <p:attrName>style.visibility</p:attrName>
                                        </p:attrNameLst>
                                      </p:cBhvr>
                                      <p:to>
                                        <p:strVal val="visible"/>
                                      </p:to>
                                    </p:set>
                                    <p:animEffect transition="in" filter="dissolve">
                                      <p:cBhvr>
                                        <p:cTn id="7" dur="500"/>
                                        <p:tgtEl>
                                          <p:spTgt spid="59290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2901"/>
                                        </p:tgtEl>
                                        <p:attrNameLst>
                                          <p:attrName>style.visibility</p:attrName>
                                        </p:attrNameLst>
                                      </p:cBhvr>
                                      <p:to>
                                        <p:strVal val="visible"/>
                                      </p:to>
                                    </p:set>
                                    <p:animEffect transition="in" filter="wipe(left)">
                                      <p:cBhvr>
                                        <p:cTn id="11" dur="500"/>
                                        <p:tgtEl>
                                          <p:spTgt spid="592901"/>
                                        </p:tgtEl>
                                      </p:cBhvr>
                                    </p:animEffect>
                                  </p:childTnLst>
                                </p:cTn>
                              </p:par>
                            </p:childTnLst>
                          </p:cTn>
                        </p:par>
                        <p:par>
                          <p:cTn id="12" fill="hold" nodeType="afterGroup">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592902"/>
                                        </p:tgtEl>
                                        <p:attrNameLst>
                                          <p:attrName>style.visibility</p:attrName>
                                        </p:attrNameLst>
                                      </p:cBhvr>
                                      <p:to>
                                        <p:strVal val="visible"/>
                                      </p:to>
                                    </p:set>
                                    <p:animEffect transition="in" filter="strips(downLeft)">
                                      <p:cBhvr>
                                        <p:cTn id="15" dur="500"/>
                                        <p:tgtEl>
                                          <p:spTgt spid="592902"/>
                                        </p:tgtEl>
                                      </p:cBhvr>
                                    </p:animEffect>
                                  </p:childTnLst>
                                </p:cTn>
                              </p:par>
                            </p:childTnLst>
                          </p:cTn>
                        </p:par>
                        <p:par>
                          <p:cTn id="16" fill="hold" nodeType="afterGroup">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592903"/>
                                        </p:tgtEl>
                                        <p:attrNameLst>
                                          <p:attrName>style.visibility</p:attrName>
                                        </p:attrNameLst>
                                      </p:cBhvr>
                                      <p:to>
                                        <p:strVal val="visible"/>
                                      </p:to>
                                    </p:set>
                                    <p:animEffect transition="in" filter="strips(downLeft)">
                                      <p:cBhvr>
                                        <p:cTn id="19" dur="500"/>
                                        <p:tgtEl>
                                          <p:spTgt spid="592903"/>
                                        </p:tgtEl>
                                      </p:cBhvr>
                                    </p:animEffect>
                                  </p:childTnLst>
                                </p:cTn>
                              </p:par>
                            </p:childTnLst>
                          </p:cTn>
                        </p:par>
                        <p:par>
                          <p:cTn id="20" fill="hold" nodeType="afterGroup">
                            <p:stCondLst>
                              <p:cond delay="2000"/>
                            </p:stCondLst>
                            <p:childTnLst>
                              <p:par>
                                <p:cTn id="21" presetID="18" presetClass="entr" presetSubtype="3" fill="hold" grpId="0" nodeType="afterEffect">
                                  <p:stCondLst>
                                    <p:cond delay="0"/>
                                  </p:stCondLst>
                                  <p:childTnLst>
                                    <p:set>
                                      <p:cBhvr>
                                        <p:cTn id="22" dur="1" fill="hold">
                                          <p:stCondLst>
                                            <p:cond delay="0"/>
                                          </p:stCondLst>
                                        </p:cTn>
                                        <p:tgtEl>
                                          <p:spTgt spid="592904"/>
                                        </p:tgtEl>
                                        <p:attrNameLst>
                                          <p:attrName>style.visibility</p:attrName>
                                        </p:attrNameLst>
                                      </p:cBhvr>
                                      <p:to>
                                        <p:strVal val="visible"/>
                                      </p:to>
                                    </p:set>
                                    <p:animEffect transition="in" filter="strips(upRight)">
                                      <p:cBhvr>
                                        <p:cTn id="23" dur="500"/>
                                        <p:tgtEl>
                                          <p:spTgt spid="592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2901" grpId="0" animBg="1" autoUpdateAnimBg="0"/>
      <p:bldP spid="592902" grpId="0" animBg="1"/>
      <p:bldP spid="592903" grpId="0" animBg="1"/>
      <p:bldP spid="59290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4947" name="Object 3"/>
          <p:cNvGraphicFramePr>
            <a:graphicFrameLocks noChangeAspect="1"/>
          </p:cNvGraphicFramePr>
          <p:nvPr/>
        </p:nvGraphicFramePr>
        <p:xfrm>
          <a:off x="622300" y="749300"/>
          <a:ext cx="7835900" cy="4889500"/>
        </p:xfrm>
        <a:graphic>
          <a:graphicData uri="http://schemas.openxmlformats.org/presentationml/2006/ole">
            <p:oleObj spid="_x0000_s187396" name="Worksheet" r:id="rId4" imgW="6513840" imgH="3870000" progId="Excel.Sheet.8">
              <p:embed/>
            </p:oleObj>
          </a:graphicData>
        </a:graphic>
      </p:graphicFrame>
      <p:sp>
        <p:nvSpPr>
          <p:cNvPr id="594948" name="Rectangle 4"/>
          <p:cNvSpPr>
            <a:spLocks noChangeArrowheads="1"/>
          </p:cNvSpPr>
          <p:nvPr/>
        </p:nvSpPr>
        <p:spPr bwMode="auto">
          <a:xfrm>
            <a:off x="533400" y="5918200"/>
            <a:ext cx="6019800" cy="685800"/>
          </a:xfrm>
          <a:prstGeom prst="rect">
            <a:avLst/>
          </a:prstGeom>
          <a:solidFill>
            <a:srgbClr val="FFFFCC"/>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000">
                <a:latin typeface="+mn-lt"/>
              </a:rPr>
              <a:t>$125 per order × 600 orders = $75,000</a:t>
            </a:r>
          </a:p>
          <a:p>
            <a:pPr algn="ctr"/>
            <a:r>
              <a:rPr lang="en-US" sz="2000">
                <a:latin typeface="+mn-lt"/>
              </a:rPr>
              <a:t>Other entries in the table are computed similarly.</a:t>
            </a:r>
          </a:p>
        </p:txBody>
      </p:sp>
      <p:grpSp>
        <p:nvGrpSpPr>
          <p:cNvPr id="594950" name="Group 6"/>
          <p:cNvGrpSpPr>
            <a:grpSpLocks/>
          </p:cNvGrpSpPr>
          <p:nvPr/>
        </p:nvGrpSpPr>
        <p:grpSpPr bwMode="auto">
          <a:xfrm>
            <a:off x="4767263" y="2743200"/>
            <a:ext cx="1676400" cy="3386138"/>
            <a:chOff x="3168" y="1752"/>
            <a:chExt cx="480" cy="2112"/>
          </a:xfrm>
        </p:grpSpPr>
        <p:sp>
          <p:nvSpPr>
            <p:cNvPr id="594951" name="Line 7"/>
            <p:cNvSpPr>
              <a:spLocks noChangeShapeType="1"/>
            </p:cNvSpPr>
            <p:nvPr/>
          </p:nvSpPr>
          <p:spPr bwMode="auto">
            <a:xfrm flipH="1" flipV="1">
              <a:off x="3168" y="1752"/>
              <a:ext cx="480" cy="211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94952" name="Line 8"/>
            <p:cNvSpPr>
              <a:spLocks noChangeShapeType="1"/>
            </p:cNvSpPr>
            <p:nvPr/>
          </p:nvSpPr>
          <p:spPr bwMode="auto">
            <a:xfrm>
              <a:off x="3456" y="3864"/>
              <a:ext cx="192" cy="0"/>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cxnSp>
        <p:nvCxnSpPr>
          <p:cNvPr id="594954" name="AutoShape 10"/>
          <p:cNvCxnSpPr>
            <a:cxnSpLocks noChangeShapeType="1"/>
            <a:endCxn id="594948" idx="0"/>
          </p:cNvCxnSpPr>
          <p:nvPr/>
        </p:nvCxnSpPr>
        <p:spPr bwMode="auto">
          <a:xfrm rot="10800000" flipV="1">
            <a:off x="3543300" y="2133600"/>
            <a:ext cx="952500" cy="3770313"/>
          </a:xfrm>
          <a:prstGeom prst="bentConnector2">
            <a:avLst/>
          </a:prstGeom>
          <a:noFill/>
          <a:ln w="28575">
            <a:solidFill>
              <a:srgbClr val="FF33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594956" name="Rectangle 12"/>
          <p:cNvSpPr>
            <a:spLocks noGrp="1" noChangeArrowheads="1"/>
          </p:cNvSpPr>
          <p:nvPr>
            <p:ph type="title"/>
          </p:nvPr>
        </p:nvSpPr>
        <p:spPr>
          <a:xfrm>
            <a:off x="647881" y="109628"/>
            <a:ext cx="8305800" cy="639672"/>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ABC </a:t>
            </a:r>
            <a:r>
              <a:rPr lang="en-US" sz="4000" b="1" i="1" dirty="0"/>
              <a:t>Action Analysis</a:t>
            </a:r>
          </a:p>
        </p:txBody>
      </p:sp>
    </p:spTree>
    <p:extLst>
      <p:ext uri="{BB962C8B-B14F-4D97-AF65-F5344CB8AC3E}">
        <p14:creationId xmlns:p14="http://schemas.microsoft.com/office/powerpoint/2010/main" xmlns="" val="165207654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4954"/>
                                        </p:tgtEl>
                                        <p:attrNameLst>
                                          <p:attrName>style.visibility</p:attrName>
                                        </p:attrNameLst>
                                      </p:cBhvr>
                                      <p:to>
                                        <p:strVal val="visible"/>
                                      </p:to>
                                    </p:set>
                                    <p:animEffect transition="in" filter="wipe(up)">
                                      <p:cBhvr>
                                        <p:cTn id="7" dur="500"/>
                                        <p:tgtEl>
                                          <p:spTgt spid="594954"/>
                                        </p:tgtEl>
                                      </p:cBhvr>
                                    </p:animEffect>
                                  </p:childTnLst>
                                </p:cTn>
                              </p:par>
                            </p:childTnLst>
                          </p:cTn>
                        </p:par>
                        <p:par>
                          <p:cTn id="8" fill="hold" nodeType="afterGroup">
                            <p:stCondLst>
                              <p:cond delay="500"/>
                            </p:stCondLst>
                            <p:childTnLst>
                              <p:par>
                                <p:cTn id="9" presetID="18" presetClass="entr" presetSubtype="9" fill="hold" nodeType="afterEffect">
                                  <p:stCondLst>
                                    <p:cond delay="1000"/>
                                  </p:stCondLst>
                                  <p:childTnLst>
                                    <p:set>
                                      <p:cBhvr>
                                        <p:cTn id="10" dur="1" fill="hold">
                                          <p:stCondLst>
                                            <p:cond delay="0"/>
                                          </p:stCondLst>
                                        </p:cTn>
                                        <p:tgtEl>
                                          <p:spTgt spid="594950"/>
                                        </p:tgtEl>
                                        <p:attrNameLst>
                                          <p:attrName>style.visibility</p:attrName>
                                        </p:attrNameLst>
                                      </p:cBhvr>
                                      <p:to>
                                        <p:strVal val="visible"/>
                                      </p:to>
                                    </p:set>
                                    <p:animEffect transition="in" filter="strips(upLeft)">
                                      <p:cBhvr>
                                        <p:cTn id="11" dur="500"/>
                                        <p:tgtEl>
                                          <p:spTgt spid="594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6995" name="Object 3"/>
          <p:cNvGraphicFramePr>
            <a:graphicFrameLocks noChangeAspect="1"/>
          </p:cNvGraphicFramePr>
          <p:nvPr/>
        </p:nvGraphicFramePr>
        <p:xfrm>
          <a:off x="423863" y="749300"/>
          <a:ext cx="8293100" cy="4889500"/>
        </p:xfrm>
        <a:graphic>
          <a:graphicData uri="http://schemas.openxmlformats.org/presentationml/2006/ole">
            <p:oleObj spid="_x0000_s188420" name="Worksheet" r:id="rId4" imgW="5600561" imgH="3276600" progId="Excel.Sheet.8">
              <p:embed/>
            </p:oleObj>
          </a:graphicData>
        </a:graphic>
      </p:graphicFrame>
      <p:sp>
        <p:nvSpPr>
          <p:cNvPr id="596996" name="Rectangle 4"/>
          <p:cNvSpPr>
            <a:spLocks noChangeArrowheads="1"/>
          </p:cNvSpPr>
          <p:nvPr/>
        </p:nvSpPr>
        <p:spPr bwMode="auto">
          <a:xfrm>
            <a:off x="533400" y="5918200"/>
            <a:ext cx="6019800" cy="685800"/>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000">
                <a:latin typeface="+mn-lt"/>
              </a:rPr>
              <a:t>$125 per order × 400 orders = $50,000</a:t>
            </a:r>
          </a:p>
          <a:p>
            <a:pPr algn="ctr"/>
            <a:r>
              <a:rPr lang="en-US" sz="2000">
                <a:latin typeface="+mn-lt"/>
              </a:rPr>
              <a:t>Other entries in the table are computed similarly.</a:t>
            </a:r>
          </a:p>
        </p:txBody>
      </p:sp>
      <p:grpSp>
        <p:nvGrpSpPr>
          <p:cNvPr id="596998" name="Group 6"/>
          <p:cNvGrpSpPr>
            <a:grpSpLocks/>
          </p:cNvGrpSpPr>
          <p:nvPr/>
        </p:nvGrpSpPr>
        <p:grpSpPr bwMode="auto">
          <a:xfrm>
            <a:off x="4800600" y="2667000"/>
            <a:ext cx="1600200" cy="3467100"/>
            <a:chOff x="3168" y="1752"/>
            <a:chExt cx="480" cy="2112"/>
          </a:xfrm>
        </p:grpSpPr>
        <p:sp>
          <p:nvSpPr>
            <p:cNvPr id="596999" name="Line 7"/>
            <p:cNvSpPr>
              <a:spLocks noChangeShapeType="1"/>
            </p:cNvSpPr>
            <p:nvPr/>
          </p:nvSpPr>
          <p:spPr bwMode="auto">
            <a:xfrm flipH="1" flipV="1">
              <a:off x="3168" y="1752"/>
              <a:ext cx="480" cy="211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97000" name="Line 8"/>
            <p:cNvSpPr>
              <a:spLocks noChangeShapeType="1"/>
            </p:cNvSpPr>
            <p:nvPr/>
          </p:nvSpPr>
          <p:spPr bwMode="auto">
            <a:xfrm>
              <a:off x="3456" y="3864"/>
              <a:ext cx="192" cy="0"/>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cxnSp>
        <p:nvCxnSpPr>
          <p:cNvPr id="597002" name="AutoShape 10"/>
          <p:cNvCxnSpPr>
            <a:cxnSpLocks noChangeShapeType="1"/>
            <a:endCxn id="596996" idx="0"/>
          </p:cNvCxnSpPr>
          <p:nvPr/>
        </p:nvCxnSpPr>
        <p:spPr bwMode="auto">
          <a:xfrm rot="10800000" flipV="1">
            <a:off x="3543300" y="2095500"/>
            <a:ext cx="876300" cy="3808413"/>
          </a:xfrm>
          <a:prstGeom prst="bentConnector2">
            <a:avLst/>
          </a:prstGeom>
          <a:noFill/>
          <a:ln w="28575">
            <a:solidFill>
              <a:srgbClr val="FF33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597004" name="Rectangle 12"/>
          <p:cNvSpPr>
            <a:spLocks noGrp="1" noChangeArrowheads="1"/>
          </p:cNvSpPr>
          <p:nvPr>
            <p:ph type="title"/>
          </p:nvPr>
        </p:nvSpPr>
        <p:spPr>
          <a:xfrm>
            <a:off x="533400" y="82875"/>
            <a:ext cx="8305800" cy="7040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ABC </a:t>
            </a:r>
            <a:r>
              <a:rPr lang="en-US" sz="4000" b="1" i="1" dirty="0"/>
              <a:t>Action Analysis</a:t>
            </a:r>
          </a:p>
        </p:txBody>
      </p:sp>
    </p:spTree>
    <p:extLst>
      <p:ext uri="{BB962C8B-B14F-4D97-AF65-F5344CB8AC3E}">
        <p14:creationId xmlns:p14="http://schemas.microsoft.com/office/powerpoint/2010/main" xmlns="" val="334246163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7002"/>
                                        </p:tgtEl>
                                        <p:attrNameLst>
                                          <p:attrName>style.visibility</p:attrName>
                                        </p:attrNameLst>
                                      </p:cBhvr>
                                      <p:to>
                                        <p:strVal val="visible"/>
                                      </p:to>
                                    </p:set>
                                    <p:animEffect transition="in" filter="wipe(up)">
                                      <p:cBhvr>
                                        <p:cTn id="7" dur="500"/>
                                        <p:tgtEl>
                                          <p:spTgt spid="597002"/>
                                        </p:tgtEl>
                                      </p:cBhvr>
                                    </p:animEffect>
                                  </p:childTnLst>
                                </p:cTn>
                              </p:par>
                            </p:childTnLst>
                          </p:cTn>
                        </p:par>
                        <p:par>
                          <p:cTn id="8" fill="hold" nodeType="afterGroup">
                            <p:stCondLst>
                              <p:cond delay="500"/>
                            </p:stCondLst>
                            <p:childTnLst>
                              <p:par>
                                <p:cTn id="9" presetID="18" presetClass="entr" presetSubtype="9" fill="hold" nodeType="afterEffect">
                                  <p:stCondLst>
                                    <p:cond delay="1000"/>
                                  </p:stCondLst>
                                  <p:childTnLst>
                                    <p:set>
                                      <p:cBhvr>
                                        <p:cTn id="10" dur="1" fill="hold">
                                          <p:stCondLst>
                                            <p:cond delay="0"/>
                                          </p:stCondLst>
                                        </p:cTn>
                                        <p:tgtEl>
                                          <p:spTgt spid="596998"/>
                                        </p:tgtEl>
                                        <p:attrNameLst>
                                          <p:attrName>style.visibility</p:attrName>
                                        </p:attrNameLst>
                                      </p:cBhvr>
                                      <p:to>
                                        <p:strVal val="visible"/>
                                      </p:to>
                                    </p:set>
                                    <p:animEffect transition="in" filter="strips(upLeft)">
                                      <p:cBhvr>
                                        <p:cTn id="11" dur="500"/>
                                        <p:tgtEl>
                                          <p:spTgt spid="596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3" name="Text Box 3"/>
          <p:cNvSpPr txBox="1">
            <a:spLocks noChangeArrowheads="1"/>
          </p:cNvSpPr>
          <p:nvPr/>
        </p:nvSpPr>
        <p:spPr bwMode="auto">
          <a:xfrm>
            <a:off x="304800" y="1524000"/>
            <a:ext cx="8534400" cy="4487382"/>
          </a:xfrm>
          <a:prstGeom prst="rect">
            <a:avLst/>
          </a:prstGeom>
          <a:solidFill>
            <a:srgbClr val="CCECFF"/>
          </a:solidFill>
          <a:ln w="28575">
            <a:solidFill>
              <a:schemeClr val="tx1"/>
            </a:solidFill>
            <a:miter lim="800000"/>
            <a:headEnd/>
            <a:tailEnd/>
          </a:ln>
          <a:effectLst>
            <a:outerShdw dist="89803" dir="2700000" algn="ctr" rotWithShape="0">
              <a:schemeClr val="bg2"/>
            </a:outerShdw>
          </a:effectLst>
        </p:spPr>
        <p:txBody>
          <a:bodyPr>
            <a:spAutoFit/>
          </a:bodyPr>
          <a:lstStyle/>
          <a:p>
            <a:pPr eaLnBrk="1" hangingPunct="1">
              <a:lnSpc>
                <a:spcPct val="90000"/>
              </a:lnSpc>
              <a:spcBef>
                <a:spcPct val="40000"/>
              </a:spcBef>
            </a:pPr>
            <a:r>
              <a:rPr lang="en-US" sz="2800">
                <a:latin typeface="+mn-lt"/>
              </a:rPr>
              <a:t>Next, label each cost using an ease of adjustment code:</a:t>
            </a:r>
          </a:p>
          <a:p>
            <a:pPr eaLnBrk="1" hangingPunct="1">
              <a:lnSpc>
                <a:spcPct val="90000"/>
              </a:lnSpc>
              <a:spcBef>
                <a:spcPct val="40000"/>
              </a:spcBef>
              <a:buFontTx/>
              <a:buChar char="•"/>
            </a:pPr>
            <a:r>
              <a:rPr lang="en-US" sz="2800">
                <a:latin typeface="+mn-lt"/>
              </a:rPr>
              <a:t> Green costs adjust more or less automatically to</a:t>
            </a:r>
            <a:br>
              <a:rPr lang="en-US" sz="2800">
                <a:latin typeface="+mn-lt"/>
              </a:rPr>
            </a:br>
            <a:r>
              <a:rPr lang="en-US" sz="2800">
                <a:latin typeface="+mn-lt"/>
              </a:rPr>
              <a:t>  changes in activity level without any action by</a:t>
            </a:r>
            <a:br>
              <a:rPr lang="en-US" sz="2800">
                <a:latin typeface="+mn-lt"/>
              </a:rPr>
            </a:br>
            <a:r>
              <a:rPr lang="en-US" sz="2800">
                <a:latin typeface="+mn-lt"/>
              </a:rPr>
              <a:t>  managers.</a:t>
            </a:r>
          </a:p>
          <a:p>
            <a:pPr eaLnBrk="1" hangingPunct="1">
              <a:lnSpc>
                <a:spcPct val="90000"/>
              </a:lnSpc>
              <a:spcBef>
                <a:spcPct val="40000"/>
              </a:spcBef>
              <a:buFontTx/>
              <a:buChar char="•"/>
            </a:pPr>
            <a:r>
              <a:rPr lang="en-US" sz="2800">
                <a:latin typeface="+mn-lt"/>
              </a:rPr>
              <a:t> Yellow costs can be adjusted to changes in activity</a:t>
            </a:r>
            <a:br>
              <a:rPr lang="en-US" sz="2800">
                <a:latin typeface="+mn-lt"/>
              </a:rPr>
            </a:br>
            <a:r>
              <a:rPr lang="en-US" sz="2800">
                <a:latin typeface="+mn-lt"/>
              </a:rPr>
              <a:t>  level, but it would require management action to</a:t>
            </a:r>
            <a:br>
              <a:rPr lang="en-US" sz="2800">
                <a:latin typeface="+mn-lt"/>
              </a:rPr>
            </a:br>
            <a:r>
              <a:rPr lang="en-US" sz="2800">
                <a:latin typeface="+mn-lt"/>
              </a:rPr>
              <a:t>  realize the change in cost.</a:t>
            </a:r>
          </a:p>
          <a:p>
            <a:pPr eaLnBrk="1" hangingPunct="1">
              <a:lnSpc>
                <a:spcPct val="90000"/>
              </a:lnSpc>
              <a:spcBef>
                <a:spcPct val="40000"/>
              </a:spcBef>
              <a:buFontTx/>
              <a:buChar char="•"/>
            </a:pPr>
            <a:r>
              <a:rPr lang="en-US" sz="2800">
                <a:latin typeface="+mn-lt"/>
              </a:rPr>
              <a:t> Red costs can be adjusted to changes in activity</a:t>
            </a:r>
            <a:br>
              <a:rPr lang="en-US" sz="2800">
                <a:latin typeface="+mn-lt"/>
              </a:rPr>
            </a:br>
            <a:r>
              <a:rPr lang="en-US" sz="2800">
                <a:latin typeface="+mn-lt"/>
              </a:rPr>
              <a:t>  level only with a great deal difficulty and with</a:t>
            </a:r>
            <a:br>
              <a:rPr lang="en-US" sz="2800">
                <a:latin typeface="+mn-lt"/>
              </a:rPr>
            </a:br>
            <a:r>
              <a:rPr lang="en-US" sz="2800">
                <a:latin typeface="+mn-lt"/>
              </a:rPr>
              <a:t>  management intervention.  </a:t>
            </a:r>
          </a:p>
        </p:txBody>
      </p:sp>
      <p:sp>
        <p:nvSpPr>
          <p:cNvPr id="599045" name="Rectangle 5"/>
          <p:cNvSpPr>
            <a:spLocks noGrp="1" noChangeArrowheads="1"/>
          </p:cNvSpPr>
          <p:nvPr>
            <p:ph type="title"/>
          </p:nvPr>
        </p:nvSpPr>
        <p:spPr>
          <a:xfrm>
            <a:off x="534971" y="381000"/>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ABC </a:t>
            </a:r>
            <a:r>
              <a:rPr lang="en-US" sz="4000" b="1" i="1" dirty="0"/>
              <a:t>Action Analysis</a:t>
            </a:r>
          </a:p>
        </p:txBody>
      </p:sp>
    </p:spTree>
    <p:extLst>
      <p:ext uri="{BB962C8B-B14F-4D97-AF65-F5344CB8AC3E}">
        <p14:creationId xmlns:p14="http://schemas.microsoft.com/office/powerpoint/2010/main" xmlns="" val="1979411914"/>
      </p:ext>
    </p:extLst>
  </p:cSld>
  <p:clrMapOvr>
    <a:masterClrMapping/>
  </p:clrMapOvr>
  <p:transition>
    <p:pull dir="l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1091" name="Object 3"/>
          <p:cNvGraphicFramePr>
            <a:graphicFrameLocks noChangeAspect="1"/>
          </p:cNvGraphicFramePr>
          <p:nvPr/>
        </p:nvGraphicFramePr>
        <p:xfrm>
          <a:off x="1143000" y="1219200"/>
          <a:ext cx="6858000" cy="5410200"/>
        </p:xfrm>
        <a:graphic>
          <a:graphicData uri="http://schemas.openxmlformats.org/presentationml/2006/ole">
            <p:oleObj spid="_x0000_s189444" name="Worksheet" r:id="rId4" imgW="4882680" imgH="4398840" progId="Excel.Sheet.8">
              <p:embed/>
            </p:oleObj>
          </a:graphicData>
        </a:graphic>
      </p:graphicFrame>
      <p:sp>
        <p:nvSpPr>
          <p:cNvPr id="601093"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ABC </a:t>
            </a:r>
            <a:r>
              <a:rPr lang="en-US" sz="4000" b="1" i="1" dirty="0"/>
              <a:t>Action Analysis</a:t>
            </a:r>
          </a:p>
        </p:txBody>
      </p:sp>
    </p:spTree>
    <p:extLst>
      <p:ext uri="{BB962C8B-B14F-4D97-AF65-F5344CB8AC3E}">
        <p14:creationId xmlns:p14="http://schemas.microsoft.com/office/powerpoint/2010/main" xmlns="" val="4173454650"/>
      </p:ext>
    </p:extLst>
  </p:cSld>
  <p:clrMapOvr>
    <a:masterClrMapping/>
  </p:clrMapOvr>
  <p:transition>
    <p:cover dir="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9" name="AutoShape 3"/>
          <p:cNvSpPr>
            <a:spLocks noChangeArrowheads="1"/>
          </p:cNvSpPr>
          <p:nvPr/>
        </p:nvSpPr>
        <p:spPr bwMode="auto">
          <a:xfrm>
            <a:off x="1571625" y="3429000"/>
            <a:ext cx="6019800" cy="2438400"/>
          </a:xfrm>
          <a:prstGeom prst="roundRect">
            <a:avLst>
              <a:gd name="adj" fmla="val 16667"/>
            </a:avLst>
          </a:prstGeom>
          <a:solidFill>
            <a:srgbClr val="FFFF99"/>
          </a:solidFill>
          <a:ln w="28575">
            <a:solidFill>
              <a:schemeClr val="tx1"/>
            </a:solidFill>
            <a:round/>
            <a:headEnd/>
            <a:tailEnd/>
          </a:ln>
          <a:effectLst>
            <a:outerShdw dist="89803" dir="2700000" algn="ctr" rotWithShape="0">
              <a:schemeClr val="bg2"/>
            </a:outerShdw>
          </a:effectLst>
        </p:spPr>
        <p:txBody>
          <a:bodyPr wrap="none" anchor="ctr"/>
          <a:lstStyle/>
          <a:p>
            <a:r>
              <a:rPr lang="en-US" sz="2800" u="sng">
                <a:latin typeface="+mn-lt"/>
              </a:rPr>
              <a:t>ABC product costs:</a:t>
            </a:r>
          </a:p>
          <a:p>
            <a:pPr>
              <a:buFontTx/>
              <a:buChar char="•"/>
            </a:pPr>
            <a:r>
              <a:rPr lang="en-US" sz="2400">
                <a:latin typeface="+mn-lt"/>
              </a:rPr>
              <a:t> </a:t>
            </a:r>
            <a:r>
              <a:rPr lang="en-US" sz="2400">
                <a:solidFill>
                  <a:srgbClr val="FF3300"/>
                </a:solidFill>
                <a:latin typeface="+mn-lt"/>
              </a:rPr>
              <a:t>Include</a:t>
            </a:r>
            <a:r>
              <a:rPr lang="en-US" sz="2400">
                <a:latin typeface="+mn-lt"/>
              </a:rPr>
              <a:t> organization-sustaining costs</a:t>
            </a:r>
            <a:br>
              <a:rPr lang="en-US" sz="2400">
                <a:latin typeface="+mn-lt"/>
              </a:rPr>
            </a:br>
            <a:r>
              <a:rPr lang="en-US" sz="2400">
                <a:latin typeface="+mn-lt"/>
              </a:rPr>
              <a:t>   and unused capacity costs.</a:t>
            </a:r>
          </a:p>
          <a:p>
            <a:pPr>
              <a:buFontTx/>
              <a:buChar char="•"/>
            </a:pPr>
            <a:r>
              <a:rPr lang="en-US" sz="2400">
                <a:latin typeface="+mn-lt"/>
              </a:rPr>
              <a:t> </a:t>
            </a:r>
            <a:r>
              <a:rPr lang="en-US" sz="2400">
                <a:solidFill>
                  <a:srgbClr val="FF3300"/>
                </a:solidFill>
                <a:latin typeface="+mn-lt"/>
              </a:rPr>
              <a:t>Exclude</a:t>
            </a:r>
            <a:r>
              <a:rPr lang="en-US" sz="2400">
                <a:latin typeface="+mn-lt"/>
              </a:rPr>
              <a:t> nonmanufacturing costs even</a:t>
            </a:r>
            <a:br>
              <a:rPr lang="en-US" sz="2400">
                <a:latin typeface="+mn-lt"/>
              </a:rPr>
            </a:br>
            <a:r>
              <a:rPr lang="en-US" sz="2400">
                <a:latin typeface="+mn-lt"/>
              </a:rPr>
              <a:t>   if they are caused by the products.</a:t>
            </a:r>
          </a:p>
        </p:txBody>
      </p:sp>
      <p:sp>
        <p:nvSpPr>
          <p:cNvPr id="659465" name="AutoShape 9"/>
          <p:cNvSpPr>
            <a:spLocks noChangeArrowheads="1"/>
          </p:cNvSpPr>
          <p:nvPr/>
        </p:nvSpPr>
        <p:spPr bwMode="auto">
          <a:xfrm>
            <a:off x="1219200" y="1295400"/>
            <a:ext cx="6705600" cy="1524000"/>
          </a:xfrm>
          <a:prstGeom prst="roundRect">
            <a:avLst>
              <a:gd name="adj" fmla="val 16667"/>
            </a:avLst>
          </a:prstGeom>
          <a:solidFill>
            <a:schemeClr val="bg1"/>
          </a:solidFill>
          <a:ln w="9525">
            <a:solidFill>
              <a:schemeClr val="tx1"/>
            </a:solidFill>
            <a:round/>
            <a:headEnd/>
            <a:tailEnd/>
          </a:ln>
          <a:effectLst>
            <a:outerShdw dist="89803" dir="2700000" algn="ctr" rotWithShape="0">
              <a:schemeClr val="bg2"/>
            </a:outerShdw>
          </a:effectLst>
        </p:spPr>
        <p:txBody>
          <a:bodyPr wrap="none" anchor="ctr"/>
          <a:lstStyle/>
          <a:p>
            <a:pPr algn="ctr"/>
            <a:r>
              <a:rPr lang="en-US" sz="2800">
                <a:latin typeface="+mn-lt"/>
              </a:rPr>
              <a:t>A modified form of activity-based</a:t>
            </a:r>
            <a:br>
              <a:rPr lang="en-US" sz="2800">
                <a:latin typeface="+mn-lt"/>
              </a:rPr>
            </a:br>
            <a:r>
              <a:rPr lang="en-US" sz="2800">
                <a:latin typeface="+mn-lt"/>
              </a:rPr>
              <a:t>costing can be used to develop product</a:t>
            </a:r>
            <a:br>
              <a:rPr lang="en-US" sz="2800">
                <a:latin typeface="+mn-lt"/>
              </a:rPr>
            </a:br>
            <a:r>
              <a:rPr lang="en-US" sz="2800">
                <a:latin typeface="+mn-lt"/>
              </a:rPr>
              <a:t>costs for external financial reports.</a:t>
            </a:r>
          </a:p>
        </p:txBody>
      </p:sp>
      <p:sp>
        <p:nvSpPr>
          <p:cNvPr id="6"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1754470823"/>
      </p:ext>
    </p:extLst>
  </p:cSld>
  <p:clrMapOvr>
    <a:masterClrMapping/>
  </p:clrMapOvr>
  <p:transition>
    <p:check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1507" name="Object 3"/>
          <p:cNvGraphicFramePr>
            <a:graphicFrameLocks noChangeAspect="1"/>
          </p:cNvGraphicFramePr>
          <p:nvPr/>
        </p:nvGraphicFramePr>
        <p:xfrm>
          <a:off x="762000" y="3267075"/>
          <a:ext cx="7620000" cy="2828925"/>
        </p:xfrm>
        <a:graphic>
          <a:graphicData uri="http://schemas.openxmlformats.org/presentationml/2006/ole">
            <p:oleObj spid="_x0000_s190468" name="Worksheet" r:id="rId4" imgW="5152680" imgH="1912680" progId="Excel.Sheet.8">
              <p:embed/>
            </p:oleObj>
          </a:graphicData>
        </a:graphic>
      </p:graphicFrame>
      <p:sp>
        <p:nvSpPr>
          <p:cNvPr id="661508" name="Rectangle 4"/>
          <p:cNvSpPr>
            <a:spLocks noChangeArrowheads="1"/>
          </p:cNvSpPr>
          <p:nvPr/>
        </p:nvSpPr>
        <p:spPr bwMode="auto">
          <a:xfrm>
            <a:off x="381000" y="1622425"/>
            <a:ext cx="8382000" cy="1196975"/>
          </a:xfrm>
          <a:prstGeom prst="rect">
            <a:avLst/>
          </a:prstGeom>
          <a:solidFill>
            <a:srgbClr val="FFFF99"/>
          </a:solidFill>
          <a:ln w="9525">
            <a:solidFill>
              <a:schemeClr val="tx1"/>
            </a:solidFill>
            <a:miter lim="800000"/>
            <a:headEnd/>
            <a:tailEnd/>
          </a:ln>
          <a:effectLst>
            <a:outerShdw dist="71842" dir="2700000" algn="ctr" rotWithShape="0">
              <a:schemeClr val="bg2"/>
            </a:outerShdw>
          </a:effectLst>
        </p:spPr>
        <p:txBody>
          <a:bodyPr>
            <a:spAutoFit/>
          </a:bodyPr>
          <a:lstStyle/>
          <a:p>
            <a:pPr algn="ctr" eaLnBrk="1" hangingPunct="1">
              <a:spcBef>
                <a:spcPct val="50000"/>
              </a:spcBef>
            </a:pPr>
            <a:r>
              <a:rPr lang="en-US" sz="2400"/>
              <a:t>Maxtar Industries provides the following information</a:t>
            </a:r>
            <a:br>
              <a:rPr lang="en-US" sz="2400"/>
            </a:br>
            <a:r>
              <a:rPr lang="en-US" sz="2400"/>
              <a:t>for the company as a whole and for its only two</a:t>
            </a:r>
            <a:br>
              <a:rPr lang="en-US" sz="2400"/>
            </a:br>
            <a:r>
              <a:rPr lang="en-US" sz="2400"/>
              <a:t>products—premium and standard smoker/barbecue units.</a:t>
            </a:r>
          </a:p>
        </p:txBody>
      </p:sp>
      <p:sp>
        <p:nvSpPr>
          <p:cNvPr id="6"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3834558419"/>
      </p:ext>
    </p:extLst>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1" name="Text Box 3"/>
          <p:cNvSpPr txBox="1">
            <a:spLocks noChangeArrowheads="1"/>
          </p:cNvSpPr>
          <p:nvPr/>
        </p:nvSpPr>
        <p:spPr bwMode="auto">
          <a:xfrm>
            <a:off x="733425" y="2019300"/>
            <a:ext cx="7662863" cy="1562100"/>
          </a:xfrm>
          <a:prstGeom prst="rect">
            <a:avLst/>
          </a:prstGeom>
          <a:solidFill>
            <a:srgbClr val="006600"/>
          </a:solidFill>
          <a:ln w="9525">
            <a:solidFill>
              <a:schemeClr val="tx1"/>
            </a:solidFill>
            <a:miter lim="800000"/>
            <a:headEnd/>
            <a:tailEnd/>
          </a:ln>
          <a:effectLst>
            <a:outerShdw dist="35921" dir="2700000" algn="ctr" rotWithShape="0">
              <a:schemeClr val="tx1"/>
            </a:outerShdw>
          </a:effectLst>
        </p:spPr>
        <p:txBody>
          <a:bodyPr>
            <a:spAutoFit/>
          </a:bodyPr>
          <a:lstStyle/>
          <a:p>
            <a:pPr algn="ctr" eaLnBrk="1" hangingPunct="1">
              <a:spcBef>
                <a:spcPct val="30000"/>
              </a:spcBef>
            </a:pPr>
            <a:r>
              <a:rPr lang="en-US" sz="2400">
                <a:solidFill>
                  <a:srgbClr val="FFFFEF"/>
                </a:solidFill>
                <a:effectLst>
                  <a:outerShdw blurRad="38100" dist="38100" dir="2700000" algn="tl">
                    <a:srgbClr val="000000"/>
                  </a:outerShdw>
                </a:effectLst>
              </a:rPr>
              <a:t>Assuming that Maxtar’s traditional cost system relies on one predetermined plantwide overhead rate with direct labor-hours (DLHs) as the allocation base, then its plantwide overhead rate is computed as follows:</a:t>
            </a:r>
          </a:p>
        </p:txBody>
      </p:sp>
      <p:grpSp>
        <p:nvGrpSpPr>
          <p:cNvPr id="662543" name="Group 15"/>
          <p:cNvGrpSpPr>
            <a:grpSpLocks/>
          </p:cNvGrpSpPr>
          <p:nvPr/>
        </p:nvGrpSpPr>
        <p:grpSpPr bwMode="auto">
          <a:xfrm>
            <a:off x="152400" y="4540250"/>
            <a:ext cx="8839200" cy="946150"/>
            <a:chOff x="48" y="2640"/>
            <a:chExt cx="5568" cy="596"/>
          </a:xfrm>
        </p:grpSpPr>
        <p:sp>
          <p:nvSpPr>
            <p:cNvPr id="662537" name="Text Box 9"/>
            <p:cNvSpPr txBox="1">
              <a:spLocks noChangeArrowheads="1"/>
            </p:cNvSpPr>
            <p:nvPr/>
          </p:nvSpPr>
          <p:spPr bwMode="auto">
            <a:xfrm>
              <a:off x="48" y="2640"/>
              <a:ext cx="1728"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t>Predetermined</a:t>
              </a:r>
              <a:br>
                <a:rPr lang="en-US" sz="2800"/>
              </a:br>
              <a:r>
                <a:rPr lang="en-US" sz="2800"/>
                <a:t>overhead rate</a:t>
              </a:r>
            </a:p>
          </p:txBody>
        </p:sp>
        <p:sp>
          <p:nvSpPr>
            <p:cNvPr id="662538" name="Text Box 10"/>
            <p:cNvSpPr txBox="1">
              <a:spLocks noChangeArrowheads="1"/>
            </p:cNvSpPr>
            <p:nvPr/>
          </p:nvSpPr>
          <p:spPr bwMode="auto">
            <a:xfrm>
              <a:off x="3744" y="2784"/>
              <a:ext cx="1872"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800"/>
                <a:t>=  $3.80 per DLH</a:t>
              </a:r>
            </a:p>
          </p:txBody>
        </p:sp>
        <p:sp>
          <p:nvSpPr>
            <p:cNvPr id="662539" name="Text Box 11"/>
            <p:cNvSpPr txBox="1">
              <a:spLocks noChangeArrowheads="1"/>
            </p:cNvSpPr>
            <p:nvPr/>
          </p:nvSpPr>
          <p:spPr bwMode="auto">
            <a:xfrm>
              <a:off x="1728" y="2784"/>
              <a:ext cx="240"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800"/>
                <a:t>=</a:t>
              </a:r>
            </a:p>
          </p:txBody>
        </p:sp>
        <p:grpSp>
          <p:nvGrpSpPr>
            <p:cNvPr id="662540" name="Group 12"/>
            <p:cNvGrpSpPr>
              <a:grpSpLocks/>
            </p:cNvGrpSpPr>
            <p:nvPr/>
          </p:nvGrpSpPr>
          <p:grpSpPr bwMode="auto">
            <a:xfrm>
              <a:off x="1968" y="2640"/>
              <a:ext cx="1776" cy="596"/>
              <a:chOff x="2304" y="2640"/>
              <a:chExt cx="1776" cy="596"/>
            </a:xfrm>
          </p:grpSpPr>
          <p:sp>
            <p:nvSpPr>
              <p:cNvPr id="662541" name="Text Box 13"/>
              <p:cNvSpPr txBox="1">
                <a:spLocks noChangeArrowheads="1"/>
              </p:cNvSpPr>
              <p:nvPr/>
            </p:nvSpPr>
            <p:spPr bwMode="auto">
              <a:xfrm>
                <a:off x="2304" y="2640"/>
                <a:ext cx="1776"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t>$1,520,000</a:t>
                </a:r>
                <a:br>
                  <a:rPr lang="en-US" sz="2800"/>
                </a:br>
                <a:r>
                  <a:rPr lang="en-US" sz="2800"/>
                  <a:t>400,000 DLHs</a:t>
                </a:r>
              </a:p>
            </p:txBody>
          </p:sp>
          <p:sp>
            <p:nvSpPr>
              <p:cNvPr id="662542" name="Line 14"/>
              <p:cNvSpPr>
                <a:spLocks noChangeShapeType="1"/>
              </p:cNvSpPr>
              <p:nvPr/>
            </p:nvSpPr>
            <p:spPr bwMode="auto">
              <a:xfrm>
                <a:off x="2448" y="2946"/>
                <a:ext cx="1488"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12"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470927127"/>
      </p:ext>
    </p:extLst>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3555" name="Object 3"/>
          <p:cNvGraphicFramePr>
            <a:graphicFrameLocks noChangeAspect="1"/>
          </p:cNvGraphicFramePr>
          <p:nvPr/>
        </p:nvGraphicFramePr>
        <p:xfrm>
          <a:off x="485775" y="2895600"/>
          <a:ext cx="8201025" cy="1844675"/>
        </p:xfrm>
        <a:graphic>
          <a:graphicData uri="http://schemas.openxmlformats.org/presentationml/2006/ole">
            <p:oleObj spid="_x0000_s191492" name="Worksheet" r:id="rId4" imgW="5152680" imgH="1158840" progId="Excel.Sheet.8">
              <p:embed/>
            </p:oleObj>
          </a:graphicData>
        </a:graphic>
      </p:graphicFrame>
      <p:sp>
        <p:nvSpPr>
          <p:cNvPr id="663556" name="Rectangle 4"/>
          <p:cNvSpPr>
            <a:spLocks noChangeArrowheads="1"/>
          </p:cNvSpPr>
          <p:nvPr/>
        </p:nvSpPr>
        <p:spPr bwMode="auto">
          <a:xfrm>
            <a:off x="1905000" y="1600200"/>
            <a:ext cx="5329238" cy="831850"/>
          </a:xfrm>
          <a:prstGeom prst="rect">
            <a:avLst/>
          </a:prstGeom>
          <a:solidFill>
            <a:schemeClr val="hlink"/>
          </a:solidFill>
          <a:ln w="9525">
            <a:solidFill>
              <a:schemeClr val="tx1"/>
            </a:solidFill>
            <a:miter lim="800000"/>
            <a:headEnd/>
            <a:tailEnd/>
          </a:ln>
          <a:effectLst>
            <a:outerShdw dist="71842" dir="2700000" algn="ctr" rotWithShape="0">
              <a:schemeClr val="bg2"/>
            </a:outerShdw>
          </a:effectLst>
        </p:spPr>
        <p:txBody>
          <a:bodyPr wrap="none">
            <a:spAutoFit/>
          </a:bodyPr>
          <a:lstStyle/>
          <a:p>
            <a:pPr algn="ctr"/>
            <a:r>
              <a:rPr lang="en-US" sz="2400">
                <a:solidFill>
                  <a:srgbClr val="FFFFEF"/>
                </a:solidFill>
                <a:effectLst>
                  <a:outerShdw blurRad="38100" dist="38100" dir="2700000" algn="tl">
                    <a:srgbClr val="000000"/>
                  </a:outerShdw>
                </a:effectLst>
              </a:rPr>
              <a:t>Maxtar’s traditional cost system would</a:t>
            </a:r>
            <a:br>
              <a:rPr lang="en-US" sz="2400">
                <a:solidFill>
                  <a:srgbClr val="FFFFEF"/>
                </a:solidFill>
                <a:effectLst>
                  <a:outerShdw blurRad="38100" dist="38100" dir="2700000" algn="tl">
                    <a:srgbClr val="000000"/>
                  </a:outerShdw>
                </a:effectLst>
              </a:rPr>
            </a:br>
            <a:r>
              <a:rPr lang="en-US" sz="2400">
                <a:solidFill>
                  <a:srgbClr val="FFFFEF"/>
                </a:solidFill>
                <a:effectLst>
                  <a:outerShdw blurRad="38100" dist="38100" dir="2700000" algn="tl">
                    <a:srgbClr val="000000"/>
                  </a:outerShdw>
                </a:effectLst>
              </a:rPr>
              <a:t>report unit product costs as follows:</a:t>
            </a:r>
          </a:p>
        </p:txBody>
      </p:sp>
      <p:grpSp>
        <p:nvGrpSpPr>
          <p:cNvPr id="663563" name="Group 11"/>
          <p:cNvGrpSpPr>
            <a:grpSpLocks/>
          </p:cNvGrpSpPr>
          <p:nvPr/>
        </p:nvGrpSpPr>
        <p:grpSpPr bwMode="auto">
          <a:xfrm>
            <a:off x="762000" y="4114800"/>
            <a:ext cx="5638800" cy="1447800"/>
            <a:chOff x="480" y="2592"/>
            <a:chExt cx="3552" cy="912"/>
          </a:xfrm>
        </p:grpSpPr>
        <p:sp>
          <p:nvSpPr>
            <p:cNvPr id="663559" name="Line 7"/>
            <p:cNvSpPr>
              <a:spLocks noChangeShapeType="1"/>
            </p:cNvSpPr>
            <p:nvPr/>
          </p:nvSpPr>
          <p:spPr bwMode="auto">
            <a:xfrm flipV="1">
              <a:off x="2448" y="2592"/>
              <a:ext cx="1584" cy="624"/>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3557" name="Rectangle 5"/>
            <p:cNvSpPr>
              <a:spLocks noChangeArrowheads="1"/>
            </p:cNvSpPr>
            <p:nvPr/>
          </p:nvSpPr>
          <p:spPr bwMode="auto">
            <a:xfrm>
              <a:off x="480" y="3216"/>
              <a:ext cx="2400" cy="288"/>
            </a:xfrm>
            <a:prstGeom prst="rect">
              <a:avLst/>
            </a:prstGeom>
            <a:solidFill>
              <a:srgbClr val="FFFF99"/>
            </a:solidFill>
            <a:ln w="28575">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solidFill>
                    <a:srgbClr val="FF3300"/>
                  </a:solidFill>
                </a:rPr>
                <a:t>2.0 DLH </a:t>
              </a:r>
              <a:r>
                <a:rPr lang="en-US" sz="2400" b="1">
                  <a:solidFill>
                    <a:srgbClr val="FF3300"/>
                  </a:solidFill>
                  <a:cs typeface="Arial" panose="020B0604020202020204" pitchFamily="34" charset="0"/>
                </a:rPr>
                <a:t>× </a:t>
              </a:r>
              <a:r>
                <a:rPr lang="en-US" sz="2400" b="1">
                  <a:solidFill>
                    <a:srgbClr val="FF3300"/>
                  </a:solidFill>
                </a:rPr>
                <a:t>$3.80 per DLH</a:t>
              </a:r>
            </a:p>
          </p:txBody>
        </p:sp>
      </p:grpSp>
      <p:grpSp>
        <p:nvGrpSpPr>
          <p:cNvPr id="663564" name="Group 12"/>
          <p:cNvGrpSpPr>
            <a:grpSpLocks/>
          </p:cNvGrpSpPr>
          <p:nvPr/>
        </p:nvGrpSpPr>
        <p:grpSpPr bwMode="auto">
          <a:xfrm>
            <a:off x="4572000" y="4114800"/>
            <a:ext cx="3810000" cy="2133600"/>
            <a:chOff x="2880" y="2592"/>
            <a:chExt cx="2400" cy="1344"/>
          </a:xfrm>
        </p:grpSpPr>
        <p:sp>
          <p:nvSpPr>
            <p:cNvPr id="663560" name="Line 8"/>
            <p:cNvSpPr>
              <a:spLocks noChangeShapeType="1"/>
            </p:cNvSpPr>
            <p:nvPr/>
          </p:nvSpPr>
          <p:spPr bwMode="auto">
            <a:xfrm flipV="1">
              <a:off x="3312" y="2592"/>
              <a:ext cx="1680" cy="1056"/>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3561" name="Rectangle 9"/>
            <p:cNvSpPr>
              <a:spLocks noChangeArrowheads="1"/>
            </p:cNvSpPr>
            <p:nvPr/>
          </p:nvSpPr>
          <p:spPr bwMode="auto">
            <a:xfrm>
              <a:off x="2880" y="3648"/>
              <a:ext cx="2400" cy="288"/>
            </a:xfrm>
            <a:prstGeom prst="rect">
              <a:avLst/>
            </a:prstGeom>
            <a:solidFill>
              <a:srgbClr val="FFFF99"/>
            </a:solidFill>
            <a:ln w="28575">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solidFill>
                    <a:srgbClr val="FF3300"/>
                  </a:solidFill>
                </a:rPr>
                <a:t>1.5 DLH </a:t>
              </a:r>
              <a:r>
                <a:rPr lang="en-US" sz="2400" b="1">
                  <a:solidFill>
                    <a:srgbClr val="FF3300"/>
                  </a:solidFill>
                  <a:cs typeface="Arial" panose="020B0604020202020204" pitchFamily="34" charset="0"/>
                </a:rPr>
                <a:t>× </a:t>
              </a:r>
              <a:r>
                <a:rPr lang="en-US" sz="2400" b="1">
                  <a:solidFill>
                    <a:srgbClr val="FF3300"/>
                  </a:solidFill>
                </a:rPr>
                <a:t>$3.80 per DLH</a:t>
              </a:r>
            </a:p>
          </p:txBody>
        </p:sp>
      </p:grpSp>
      <p:sp>
        <p:nvSpPr>
          <p:cNvPr id="12"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1282525371"/>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63563"/>
                                        </p:tgtEl>
                                        <p:attrNameLst>
                                          <p:attrName>style.visibility</p:attrName>
                                        </p:attrNameLst>
                                      </p:cBhvr>
                                      <p:to>
                                        <p:strVal val="visible"/>
                                      </p:to>
                                    </p:set>
                                    <p:animEffect transition="in" filter="wipe(left)">
                                      <p:cBhvr>
                                        <p:cTn id="7" dur="500"/>
                                        <p:tgtEl>
                                          <p:spTgt spid="663563"/>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663564"/>
                                        </p:tgtEl>
                                        <p:attrNameLst>
                                          <p:attrName>style.visibility</p:attrName>
                                        </p:attrNameLst>
                                      </p:cBhvr>
                                      <p:to>
                                        <p:strVal val="visible"/>
                                      </p:to>
                                    </p:set>
                                    <p:animEffect transition="in" filter="wipe(left)">
                                      <p:cBhvr>
                                        <p:cTn id="11" dur="500"/>
                                        <p:tgtEl>
                                          <p:spTgt spid="66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9" name="Text Box 3"/>
          <p:cNvSpPr txBox="1">
            <a:spLocks noChangeArrowheads="1"/>
          </p:cNvSpPr>
          <p:nvPr/>
        </p:nvSpPr>
        <p:spPr bwMode="auto">
          <a:xfrm>
            <a:off x="1092200" y="1682750"/>
            <a:ext cx="69723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t>The ABC project team at Maxtar has</a:t>
            </a:r>
            <a:br>
              <a:rPr lang="en-US" sz="2800"/>
            </a:br>
            <a:r>
              <a:rPr lang="en-US" sz="2800"/>
              <a:t>developed the following basic information.</a:t>
            </a:r>
          </a:p>
        </p:txBody>
      </p:sp>
      <p:graphicFrame>
        <p:nvGraphicFramePr>
          <p:cNvPr id="664580" name="Object 4"/>
          <p:cNvGraphicFramePr>
            <a:graphicFrameLocks noChangeAspect="1"/>
          </p:cNvGraphicFramePr>
          <p:nvPr/>
        </p:nvGraphicFramePr>
        <p:xfrm>
          <a:off x="271463" y="2919413"/>
          <a:ext cx="8723312" cy="2490787"/>
        </p:xfrm>
        <a:graphic>
          <a:graphicData uri="http://schemas.openxmlformats.org/presentationml/2006/ole">
            <p:oleObj spid="_x0000_s192516" name="Worksheet" r:id="rId4" imgW="7526160" imgH="2160000" progId="Excel.Sheet.8">
              <p:embed/>
            </p:oleObj>
          </a:graphicData>
        </a:graphic>
      </p:graphicFrame>
      <p:sp>
        <p:nvSpPr>
          <p:cNvPr id="6"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957175704"/>
      </p:ext>
    </p:extLst>
  </p:cSld>
  <p:clrMapOvr>
    <a:masterClrMapping/>
  </p:clrMapOvr>
  <p:transition>
    <p:split orient="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3" name="Text Box 3"/>
          <p:cNvSpPr txBox="1">
            <a:spLocks noChangeArrowheads="1"/>
          </p:cNvSpPr>
          <p:nvPr/>
        </p:nvSpPr>
        <p:spPr bwMode="auto">
          <a:xfrm>
            <a:off x="914400" y="1614488"/>
            <a:ext cx="73152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t>We can calculate the following activity rates:</a:t>
            </a:r>
          </a:p>
        </p:txBody>
      </p:sp>
      <p:graphicFrame>
        <p:nvGraphicFramePr>
          <p:cNvPr id="665604" name="Object 4"/>
          <p:cNvGraphicFramePr>
            <a:graphicFrameLocks noChangeAspect="1"/>
          </p:cNvGraphicFramePr>
          <p:nvPr/>
        </p:nvGraphicFramePr>
        <p:xfrm>
          <a:off x="68263" y="2597150"/>
          <a:ext cx="9021762" cy="2203450"/>
        </p:xfrm>
        <a:graphic>
          <a:graphicData uri="http://schemas.openxmlformats.org/presentationml/2006/ole">
            <p:oleObj spid="_x0000_s193540" name="Worksheet" r:id="rId4" imgW="7605000" imgH="1923840" progId="Excel.Sheet.8">
              <p:embed/>
            </p:oleObj>
          </a:graphicData>
        </a:graphic>
      </p:graphicFrame>
      <p:sp>
        <p:nvSpPr>
          <p:cNvPr id="665605" name="Text Box 5"/>
          <p:cNvSpPr txBox="1">
            <a:spLocks noChangeArrowheads="1"/>
          </p:cNvSpPr>
          <p:nvPr/>
        </p:nvSpPr>
        <p:spPr bwMode="auto">
          <a:xfrm>
            <a:off x="381000" y="5029200"/>
            <a:ext cx="83820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a:t>Using the new activity rates, let’s assign overhead</a:t>
            </a:r>
            <a:br>
              <a:rPr lang="en-US" sz="2400"/>
            </a:br>
            <a:r>
              <a:rPr lang="en-US" sz="2400"/>
              <a:t>to the two products based upon expected activity.</a:t>
            </a:r>
          </a:p>
        </p:txBody>
      </p:sp>
      <p:sp>
        <p:nvSpPr>
          <p:cNvPr id="7"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2745954387"/>
      </p:ext>
    </p:extLst>
  </p:cSld>
  <p:clrMapOvr>
    <a:masterClrMapping/>
  </p:clrMapOvr>
  <p:transition>
    <p:checker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6627" name="Object 3"/>
          <p:cNvGraphicFramePr>
            <a:graphicFrameLocks noChangeAspect="1"/>
          </p:cNvGraphicFramePr>
          <p:nvPr/>
        </p:nvGraphicFramePr>
        <p:xfrm>
          <a:off x="285750" y="1524000"/>
          <a:ext cx="8653463" cy="2298700"/>
        </p:xfrm>
        <a:graphic>
          <a:graphicData uri="http://schemas.openxmlformats.org/presentationml/2006/ole">
            <p:oleObj spid="_x0000_s194566" name="Worksheet" r:id="rId4" imgW="6401160" imgH="1710000" progId="Excel.Sheet.8">
              <p:embed/>
            </p:oleObj>
          </a:graphicData>
        </a:graphic>
      </p:graphicFrame>
      <p:sp>
        <p:nvSpPr>
          <p:cNvPr id="666628" name="Text Box 4"/>
          <p:cNvSpPr txBox="1">
            <a:spLocks noChangeArrowheads="1"/>
          </p:cNvSpPr>
          <p:nvPr/>
        </p:nvSpPr>
        <p:spPr bwMode="auto">
          <a:xfrm>
            <a:off x="3214688" y="1143000"/>
            <a:ext cx="272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b="1">
                <a:solidFill>
                  <a:srgbClr val="0033CC"/>
                </a:solidFill>
              </a:rPr>
              <a:t>Premium Product</a:t>
            </a:r>
          </a:p>
        </p:txBody>
      </p:sp>
      <p:graphicFrame>
        <p:nvGraphicFramePr>
          <p:cNvPr id="666629" name="Object 5"/>
          <p:cNvGraphicFramePr>
            <a:graphicFrameLocks noChangeAspect="1"/>
          </p:cNvGraphicFramePr>
          <p:nvPr/>
        </p:nvGraphicFramePr>
        <p:xfrm>
          <a:off x="276225" y="4330700"/>
          <a:ext cx="8653463" cy="2298700"/>
        </p:xfrm>
        <a:graphic>
          <a:graphicData uri="http://schemas.openxmlformats.org/presentationml/2006/ole">
            <p:oleObj spid="_x0000_s194567" name="Worksheet" r:id="rId5" imgW="6401160" imgH="1710000" progId="Excel.Sheet.8">
              <p:embed/>
            </p:oleObj>
          </a:graphicData>
        </a:graphic>
      </p:graphicFrame>
      <p:sp>
        <p:nvSpPr>
          <p:cNvPr id="666630" name="Text Box 6"/>
          <p:cNvSpPr txBox="1">
            <a:spLocks noChangeArrowheads="1"/>
          </p:cNvSpPr>
          <p:nvPr/>
        </p:nvSpPr>
        <p:spPr bwMode="auto">
          <a:xfrm>
            <a:off x="3205163" y="3949700"/>
            <a:ext cx="27400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b="1">
                <a:solidFill>
                  <a:srgbClr val="0033CC"/>
                </a:solidFill>
              </a:rPr>
              <a:t>Standard Product</a:t>
            </a:r>
          </a:p>
        </p:txBody>
      </p:sp>
      <p:sp>
        <p:nvSpPr>
          <p:cNvPr id="8"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3544081743"/>
      </p:ext>
    </p:extLst>
  </p:cSld>
  <p:clrMapOvr>
    <a:masterClrMapping/>
  </p:clrMapOvr>
  <p:transition>
    <p:zoom dir="in"/>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7656" name="Object 8"/>
          <p:cNvGraphicFramePr>
            <a:graphicFrameLocks noChangeAspect="1"/>
          </p:cNvGraphicFramePr>
          <p:nvPr/>
        </p:nvGraphicFramePr>
        <p:xfrm>
          <a:off x="271463" y="2452688"/>
          <a:ext cx="8610600" cy="1936750"/>
        </p:xfrm>
        <a:graphic>
          <a:graphicData uri="http://schemas.openxmlformats.org/presentationml/2006/ole">
            <p:oleObj spid="_x0000_s195588" name="Worksheet" r:id="rId4" imgW="5152680" imgH="1158840" progId="Excel.Sheet.8">
              <p:embed/>
            </p:oleObj>
          </a:graphicData>
        </a:graphic>
      </p:graphicFrame>
      <p:sp>
        <p:nvSpPr>
          <p:cNvPr id="667657" name="Rectangle 9"/>
          <p:cNvSpPr>
            <a:spLocks noChangeArrowheads="1"/>
          </p:cNvSpPr>
          <p:nvPr/>
        </p:nvSpPr>
        <p:spPr bwMode="auto">
          <a:xfrm>
            <a:off x="831850" y="1676400"/>
            <a:ext cx="7497763" cy="466725"/>
          </a:xfrm>
          <a:prstGeom prst="rect">
            <a:avLst/>
          </a:prstGeom>
          <a:solidFill>
            <a:srgbClr val="FFFF99"/>
          </a:solidFill>
          <a:ln w="9525">
            <a:solidFill>
              <a:schemeClr val="tx1"/>
            </a:solidFill>
            <a:miter lim="800000"/>
            <a:headEnd/>
            <a:tailEnd/>
          </a:ln>
          <a:effectLst>
            <a:outerShdw dist="71842" dir="2700000" algn="ctr" rotWithShape="0">
              <a:schemeClr val="bg2"/>
            </a:outerShdw>
          </a:effectLst>
        </p:spPr>
        <p:txBody>
          <a:bodyPr wrap="none">
            <a:spAutoFit/>
          </a:bodyPr>
          <a:lstStyle/>
          <a:p>
            <a:r>
              <a:rPr lang="en-US" sz="2400"/>
              <a:t>Activity-based unit product costs for both product lines</a:t>
            </a:r>
          </a:p>
        </p:txBody>
      </p:sp>
      <p:sp>
        <p:nvSpPr>
          <p:cNvPr id="6"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1059714458"/>
      </p:ext>
    </p:extLst>
  </p:cSld>
  <p:clrMapOvr>
    <a:masterClrMapping/>
  </p:clrMapOvr>
  <p:transition>
    <p:cover dir="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82" name="Rectangle 10"/>
          <p:cNvSpPr>
            <a:spLocks noChangeArrowheads="1"/>
          </p:cNvSpPr>
          <p:nvPr/>
        </p:nvSpPr>
        <p:spPr bwMode="auto">
          <a:xfrm>
            <a:off x="831850" y="1676400"/>
            <a:ext cx="7497763" cy="466725"/>
          </a:xfrm>
          <a:prstGeom prst="rect">
            <a:avLst/>
          </a:prstGeom>
          <a:solidFill>
            <a:srgbClr val="FFFF99"/>
          </a:solidFill>
          <a:ln w="9525">
            <a:solidFill>
              <a:schemeClr val="tx1"/>
            </a:solidFill>
            <a:miter lim="800000"/>
            <a:headEnd/>
            <a:tailEnd/>
          </a:ln>
          <a:effectLst>
            <a:outerShdw dist="71842" dir="2700000" algn="ctr" rotWithShape="0">
              <a:schemeClr val="bg2"/>
            </a:outerShdw>
          </a:effectLst>
        </p:spPr>
        <p:txBody>
          <a:bodyPr wrap="none">
            <a:spAutoFit/>
          </a:bodyPr>
          <a:lstStyle/>
          <a:p>
            <a:r>
              <a:rPr lang="en-US" sz="2400"/>
              <a:t>Activity-based unit product costs for both product lines</a:t>
            </a:r>
          </a:p>
        </p:txBody>
      </p:sp>
      <p:graphicFrame>
        <p:nvGraphicFramePr>
          <p:cNvPr id="668683" name="Object 11"/>
          <p:cNvGraphicFramePr>
            <a:graphicFrameLocks noChangeAspect="1"/>
          </p:cNvGraphicFramePr>
          <p:nvPr/>
        </p:nvGraphicFramePr>
        <p:xfrm>
          <a:off x="271463" y="2452688"/>
          <a:ext cx="8610600" cy="1936750"/>
        </p:xfrm>
        <a:graphic>
          <a:graphicData uri="http://schemas.openxmlformats.org/presentationml/2006/ole">
            <p:oleObj spid="_x0000_s196612" name="Worksheet" r:id="rId4" imgW="5152680" imgH="1158840" progId="Excel.Sheet.8">
              <p:embed/>
            </p:oleObj>
          </a:graphicData>
        </a:graphic>
      </p:graphicFrame>
      <p:grpSp>
        <p:nvGrpSpPr>
          <p:cNvPr id="668684" name="Group 12"/>
          <p:cNvGrpSpPr>
            <a:grpSpLocks/>
          </p:cNvGrpSpPr>
          <p:nvPr/>
        </p:nvGrpSpPr>
        <p:grpSpPr bwMode="auto">
          <a:xfrm>
            <a:off x="762000" y="3733800"/>
            <a:ext cx="5638800" cy="1447800"/>
            <a:chOff x="1488" y="2976"/>
            <a:chExt cx="3552" cy="912"/>
          </a:xfrm>
        </p:grpSpPr>
        <p:sp>
          <p:nvSpPr>
            <p:cNvPr id="668679" name="Line 7"/>
            <p:cNvSpPr>
              <a:spLocks noChangeShapeType="1"/>
            </p:cNvSpPr>
            <p:nvPr/>
          </p:nvSpPr>
          <p:spPr bwMode="auto">
            <a:xfrm flipV="1">
              <a:off x="3456" y="2976"/>
              <a:ext cx="1584" cy="624"/>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8680" name="Rectangle 8"/>
            <p:cNvSpPr>
              <a:spLocks noChangeArrowheads="1"/>
            </p:cNvSpPr>
            <p:nvPr/>
          </p:nvSpPr>
          <p:spPr bwMode="auto">
            <a:xfrm>
              <a:off x="1488" y="3600"/>
              <a:ext cx="2400" cy="288"/>
            </a:xfrm>
            <a:prstGeom prst="rect">
              <a:avLst/>
            </a:prstGeom>
            <a:solidFill>
              <a:srgbClr val="FFFF99"/>
            </a:solidFill>
            <a:ln w="28575">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solidFill>
                    <a:srgbClr val="FF3300"/>
                  </a:solidFill>
                </a:rPr>
                <a:t>$728,000 </a:t>
              </a:r>
              <a:r>
                <a:rPr lang="en-US" sz="2400" b="1">
                  <a:solidFill>
                    <a:srgbClr val="FF3300"/>
                  </a:solidFill>
                  <a:cs typeface="Arial" panose="020B0604020202020204" pitchFamily="34" charset="0"/>
                </a:rPr>
                <a:t>÷ 50,000 units</a:t>
              </a:r>
              <a:endParaRPr lang="en-US" sz="2400" b="1">
                <a:solidFill>
                  <a:srgbClr val="FF3300"/>
                </a:solidFill>
              </a:endParaRPr>
            </a:p>
          </p:txBody>
        </p:sp>
      </p:grpSp>
      <p:grpSp>
        <p:nvGrpSpPr>
          <p:cNvPr id="668685" name="Group 13"/>
          <p:cNvGrpSpPr>
            <a:grpSpLocks/>
          </p:cNvGrpSpPr>
          <p:nvPr/>
        </p:nvGrpSpPr>
        <p:grpSpPr bwMode="auto">
          <a:xfrm>
            <a:off x="3429000" y="3733800"/>
            <a:ext cx="4667250" cy="2286000"/>
            <a:chOff x="2160" y="2352"/>
            <a:chExt cx="2940" cy="1440"/>
          </a:xfrm>
        </p:grpSpPr>
        <p:sp>
          <p:nvSpPr>
            <p:cNvPr id="668676" name="Line 4"/>
            <p:cNvSpPr>
              <a:spLocks noChangeShapeType="1"/>
            </p:cNvSpPr>
            <p:nvPr/>
          </p:nvSpPr>
          <p:spPr bwMode="auto">
            <a:xfrm flipV="1">
              <a:off x="3420" y="2352"/>
              <a:ext cx="1680" cy="1296"/>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8677" name="Rectangle 5"/>
            <p:cNvSpPr>
              <a:spLocks noChangeArrowheads="1"/>
            </p:cNvSpPr>
            <p:nvPr/>
          </p:nvSpPr>
          <p:spPr bwMode="auto">
            <a:xfrm>
              <a:off x="2160" y="3504"/>
              <a:ext cx="2400" cy="288"/>
            </a:xfrm>
            <a:prstGeom prst="rect">
              <a:avLst/>
            </a:prstGeom>
            <a:solidFill>
              <a:srgbClr val="FFFF99"/>
            </a:solidFill>
            <a:ln w="28575">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solidFill>
                    <a:srgbClr val="FF3300"/>
                  </a:solidFill>
                </a:rPr>
                <a:t>$792,000 </a:t>
              </a:r>
              <a:r>
                <a:rPr lang="en-US" sz="2400" b="1">
                  <a:solidFill>
                    <a:srgbClr val="FF3300"/>
                  </a:solidFill>
                  <a:cs typeface="Arial" panose="020B0604020202020204" pitchFamily="34" charset="0"/>
                </a:rPr>
                <a:t>÷ 200,000 units</a:t>
              </a:r>
              <a:endParaRPr lang="en-US" sz="2400" b="1">
                <a:solidFill>
                  <a:srgbClr val="FF3300"/>
                </a:solidFill>
              </a:endParaRPr>
            </a:p>
          </p:txBody>
        </p:sp>
      </p:grpSp>
      <p:sp>
        <p:nvSpPr>
          <p:cNvPr id="12"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1121466922"/>
      </p:ext>
    </p:extLst>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9" name="Text Box 2051"/>
          <p:cNvSpPr txBox="1">
            <a:spLocks noChangeArrowheads="1"/>
          </p:cNvSpPr>
          <p:nvPr/>
        </p:nvSpPr>
        <p:spPr bwMode="auto">
          <a:xfrm>
            <a:off x="609600" y="4349750"/>
            <a:ext cx="7924800" cy="831850"/>
          </a:xfrm>
          <a:prstGeom prst="rect">
            <a:avLst/>
          </a:prstGeom>
          <a:solidFill>
            <a:schemeClr val="tx2"/>
          </a:solidFill>
          <a:ln w="9525">
            <a:solidFill>
              <a:schemeClr val="tx1"/>
            </a:solidFill>
            <a:miter lim="800000"/>
            <a:headEnd/>
            <a:tailEnd/>
          </a:ln>
          <a:effectLst>
            <a:outerShdw dist="35921" dir="2700000" algn="ctr" rotWithShape="0">
              <a:schemeClr val="tx1"/>
            </a:outerShdw>
          </a:effectLst>
        </p:spPr>
        <p:txBody>
          <a:bodyPr>
            <a:spAutoFit/>
          </a:bodyPr>
          <a:lstStyle/>
          <a:p>
            <a:pPr algn="ctr">
              <a:spcBef>
                <a:spcPct val="50000"/>
              </a:spcBef>
            </a:pPr>
            <a:r>
              <a:rPr lang="en-US" sz="2400">
                <a:solidFill>
                  <a:srgbClr val="FFFF99"/>
                </a:solidFill>
                <a:effectLst>
                  <a:outerShdw blurRad="38100" dist="38100" dir="2700000" algn="tl">
                    <a:srgbClr val="000000"/>
                  </a:outerShdw>
                </a:effectLst>
              </a:rPr>
              <a:t>Note that the unit product cost of a Standard unit</a:t>
            </a:r>
            <a:br>
              <a:rPr lang="en-US" sz="2400">
                <a:solidFill>
                  <a:srgbClr val="FFFF99"/>
                </a:solidFill>
                <a:effectLst>
                  <a:outerShdw blurRad="38100" dist="38100" dir="2700000" algn="tl">
                    <a:srgbClr val="000000"/>
                  </a:outerShdw>
                </a:effectLst>
              </a:rPr>
            </a:br>
            <a:r>
              <a:rPr lang="en-US" sz="2400">
                <a:solidFill>
                  <a:srgbClr val="FFFF99"/>
                </a:solidFill>
                <a:effectLst>
                  <a:outerShdw blurRad="38100" dist="38100" dir="2700000" algn="tl">
                    <a:srgbClr val="000000"/>
                  </a:outerShdw>
                </a:effectLst>
              </a:rPr>
              <a:t>decreased from $53.70 to $51.96 . . . . .</a:t>
            </a:r>
          </a:p>
        </p:txBody>
      </p:sp>
      <p:sp>
        <p:nvSpPr>
          <p:cNvPr id="669700" name="Text Box 2052"/>
          <p:cNvSpPr txBox="1">
            <a:spLocks noChangeArrowheads="1"/>
          </p:cNvSpPr>
          <p:nvPr/>
        </p:nvSpPr>
        <p:spPr bwMode="auto">
          <a:xfrm>
            <a:off x="609600" y="5568950"/>
            <a:ext cx="7924800" cy="831850"/>
          </a:xfrm>
          <a:prstGeom prst="rect">
            <a:avLst/>
          </a:prstGeom>
          <a:solidFill>
            <a:srgbClr val="006600"/>
          </a:solidFill>
          <a:ln w="9525">
            <a:solidFill>
              <a:schemeClr val="tx1"/>
            </a:solidFill>
            <a:miter lim="800000"/>
            <a:headEnd/>
            <a:tailEnd/>
          </a:ln>
          <a:effectLst>
            <a:outerShdw dist="35921" dir="2700000" algn="ctr" rotWithShape="0">
              <a:schemeClr val="tx1"/>
            </a:outerShdw>
          </a:effectLst>
        </p:spPr>
        <p:txBody>
          <a:bodyPr>
            <a:spAutoFit/>
          </a:bodyPr>
          <a:lstStyle/>
          <a:p>
            <a:pPr algn="ctr">
              <a:spcBef>
                <a:spcPct val="50000"/>
              </a:spcBef>
            </a:pPr>
            <a:r>
              <a:rPr lang="en-US" sz="2400">
                <a:solidFill>
                  <a:srgbClr val="FFFF99"/>
                </a:solidFill>
                <a:effectLst>
                  <a:outerShdw blurRad="38100" dist="38100" dir="2700000" algn="tl">
                    <a:srgbClr val="000000"/>
                  </a:outerShdw>
                </a:effectLst>
              </a:rPr>
              <a:t>. . . . . while the unit cost of a Premium unit increased from $71.60 to $78.56.</a:t>
            </a:r>
          </a:p>
        </p:txBody>
      </p:sp>
      <p:graphicFrame>
        <p:nvGraphicFramePr>
          <p:cNvPr id="669701" name="Object 2053"/>
          <p:cNvGraphicFramePr>
            <a:graphicFrameLocks noChangeAspect="1"/>
          </p:cNvGraphicFramePr>
          <p:nvPr/>
        </p:nvGraphicFramePr>
        <p:xfrm>
          <a:off x="257175" y="1600200"/>
          <a:ext cx="8686800" cy="2541588"/>
        </p:xfrm>
        <a:graphic>
          <a:graphicData uri="http://schemas.openxmlformats.org/presentationml/2006/ole">
            <p:oleObj spid="_x0000_s197636" name="Worksheet" r:id="rId4" imgW="6615000" imgH="1698840" progId="Excel.Sheet.8">
              <p:embed/>
            </p:oleObj>
          </a:graphicData>
        </a:graphic>
      </p:graphicFrame>
      <p:sp>
        <p:nvSpPr>
          <p:cNvPr id="669702" name="Rectangle 2054"/>
          <p:cNvSpPr>
            <a:spLocks noChangeArrowheads="1"/>
          </p:cNvSpPr>
          <p:nvPr/>
        </p:nvSpPr>
        <p:spPr bwMode="auto">
          <a:xfrm>
            <a:off x="2390775" y="1092200"/>
            <a:ext cx="513715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spcBef>
                <a:spcPct val="30000"/>
              </a:spcBef>
            </a:pPr>
            <a:r>
              <a:rPr lang="en-US" sz="2800"/>
              <a:t>Comparing the two approaches</a:t>
            </a:r>
          </a:p>
        </p:txBody>
      </p:sp>
      <p:sp>
        <p:nvSpPr>
          <p:cNvPr id="8" name="Rectangle 5"/>
          <p:cNvSpPr>
            <a:spLocks noGrp="1" noChangeArrowheads="1"/>
          </p:cNvSpPr>
          <p:nvPr>
            <p:ph type="title"/>
          </p:nvPr>
        </p:nvSpPr>
        <p:spPr>
          <a:xfrm>
            <a:off x="609600" y="402776"/>
            <a:ext cx="8305800" cy="780288"/>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pPr>
              <a:buClr>
                <a:srgbClr val="0BD0D9"/>
              </a:buClr>
              <a:buSzPct val="95000"/>
              <a:buFont typeface="Wingdings 2" panose="05020102010507070707" pitchFamily="18" charset="2"/>
            </a:pPr>
            <a:r>
              <a:rPr lang="en-US" sz="4000" b="1" i="1" dirty="0" smtClean="0"/>
              <a:t>Modified Activity Based Costing: Example</a:t>
            </a:r>
            <a:endParaRPr lang="en-US" sz="4000" b="1" i="1" dirty="0"/>
          </a:p>
        </p:txBody>
      </p:sp>
    </p:spTree>
    <p:extLst>
      <p:ext uri="{BB962C8B-B14F-4D97-AF65-F5344CB8AC3E}">
        <p14:creationId xmlns:p14="http://schemas.microsoft.com/office/powerpoint/2010/main" xmlns="" val="1690400255"/>
      </p:ext>
    </p:extLst>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69699"/>
                                        </p:tgtEl>
                                        <p:attrNameLst>
                                          <p:attrName>style.visibility</p:attrName>
                                        </p:attrNameLst>
                                      </p:cBhvr>
                                      <p:to>
                                        <p:strVal val="visible"/>
                                      </p:to>
                                    </p:set>
                                    <p:animEffect transition="in" filter="dissolve">
                                      <p:cBhvr>
                                        <p:cTn id="7" dur="500"/>
                                        <p:tgtEl>
                                          <p:spTgt spid="669699"/>
                                        </p:tgtEl>
                                      </p:cBhvr>
                                    </p:animEffect>
                                  </p:childTnLst>
                                </p:cTn>
                              </p:par>
                            </p:childTnLst>
                          </p:cTn>
                        </p:par>
                        <p:par>
                          <p:cTn id="8" fill="hold" nodeType="afterGroup">
                            <p:stCondLst>
                              <p:cond delay="500"/>
                            </p:stCondLst>
                            <p:childTnLst>
                              <p:par>
                                <p:cTn id="9" presetID="9" presetClass="entr" presetSubtype="0" fill="hold" grpId="0" nodeType="afterEffect">
                                  <p:stCondLst>
                                    <p:cond delay="1000"/>
                                  </p:stCondLst>
                                  <p:childTnLst>
                                    <p:set>
                                      <p:cBhvr>
                                        <p:cTn id="10" dur="1" fill="hold">
                                          <p:stCondLst>
                                            <p:cond delay="0"/>
                                          </p:stCondLst>
                                        </p:cTn>
                                        <p:tgtEl>
                                          <p:spTgt spid="669700"/>
                                        </p:tgtEl>
                                        <p:attrNameLst>
                                          <p:attrName>style.visibility</p:attrName>
                                        </p:attrNameLst>
                                      </p:cBhvr>
                                      <p:to>
                                        <p:strVal val="visible"/>
                                      </p:to>
                                    </p:set>
                                    <p:animEffect transition="in" filter="dissolve">
                                      <p:cBhvr>
                                        <p:cTn id="11" dur="500"/>
                                        <p:tgtEl>
                                          <p:spTgt spid="66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699" grpId="0" animBg="1" autoUpdateAnimBg="0"/>
      <p:bldP spid="669700"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1828" name="Rectangle 4"/>
          <p:cNvSpPr>
            <a:spLocks noChangeArrowheads="1"/>
          </p:cNvSpPr>
          <p:nvPr/>
        </p:nvSpPr>
        <p:spPr bwMode="auto">
          <a:xfrm>
            <a:off x="457200" y="2819400"/>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2500" lnSpcReduction="10000"/>
          </a:bodyPr>
          <a:lstStyle/>
          <a:p>
            <a:pPr algn="ctr">
              <a:buClr>
                <a:srgbClr val="0BD0D9"/>
              </a:buClr>
              <a:buSzPct val="95000"/>
              <a:buFont typeface="Wingdings 2" panose="05020102010507070707" pitchFamily="18" charset="2"/>
              <a:buNone/>
              <a:defRPr/>
            </a:pPr>
            <a:r>
              <a:rPr lang="en-US" sz="4000" b="1" i="1" dirty="0">
                <a:solidFill>
                  <a:schemeClr val="tx2"/>
                </a:solidFill>
                <a:latin typeface="+mj-lt"/>
                <a:ea typeface="+mj-ea"/>
                <a:cs typeface="+mj-cs"/>
              </a:rPr>
              <a:t>End of Lecture </a:t>
            </a:r>
            <a:r>
              <a:rPr lang="en-US" sz="4000" b="1" i="1" dirty="0" smtClean="0">
                <a:solidFill>
                  <a:schemeClr val="tx2"/>
                </a:solidFill>
                <a:latin typeface="+mj-lt"/>
                <a:ea typeface="+mj-ea"/>
                <a:cs typeface="+mj-cs"/>
              </a:rPr>
              <a:t>8</a:t>
            </a:r>
            <a:endParaRPr lang="en-US" sz="4000" b="1" i="1" dirty="0">
              <a:solidFill>
                <a:schemeClr val="tx2"/>
              </a:solidFill>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1382</TotalTime>
  <Words>2679</Words>
  <Application>Microsoft Office PowerPoint</Application>
  <PresentationFormat>On-screen Show (4:3)</PresentationFormat>
  <Paragraphs>350</Paragraphs>
  <Slides>49</Slides>
  <Notes>49</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49</vt:i4>
      </vt:variant>
    </vt:vector>
  </HeadingPairs>
  <TitlesOfParts>
    <vt:vector size="52" baseType="lpstr">
      <vt:lpstr>Flow</vt:lpstr>
      <vt:lpstr>1_Flow</vt:lpstr>
      <vt:lpstr>Worksheet</vt:lpstr>
      <vt:lpstr>Chapter 5-Continued</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The Differences Between ABC and Traditional Product Costs</vt:lpstr>
      <vt:lpstr>Differences Between ABC and Traditional Product Costs</vt:lpstr>
      <vt:lpstr>Differences Between ABC and Traditional Product Costs</vt:lpstr>
      <vt:lpstr>Differences Between ABC and Traditional Product Costs</vt:lpstr>
      <vt:lpstr>Targeting Process Improvement</vt:lpstr>
      <vt:lpstr>Activity-Based Costing and External Reporting</vt:lpstr>
      <vt:lpstr>ABC Limitations</vt:lpstr>
      <vt:lpstr>ABC Action Analysis</vt:lpstr>
      <vt:lpstr>ABC Action Analysis</vt:lpstr>
      <vt:lpstr>ABC Action Analysis</vt:lpstr>
      <vt:lpstr>ABC Action Analysis</vt:lpstr>
      <vt:lpstr>ABC Action Analysis</vt:lpstr>
      <vt:lpstr>ABC Action Analysis</vt:lpstr>
      <vt:lpstr>ABC Action Analysis</vt:lpstr>
      <vt:lpstr>Modified Activity Based Costing: Example</vt:lpstr>
      <vt:lpstr>Modified Activity Based Costing: Example</vt:lpstr>
      <vt:lpstr>Modified Activity Based Costing: Example</vt:lpstr>
      <vt:lpstr>Modified Activity Based Costing: Example</vt:lpstr>
      <vt:lpstr>Modified Activity Based Costing: Example</vt:lpstr>
      <vt:lpstr>Modified Activity Based Costing: Example</vt:lpstr>
      <vt:lpstr>Modified Activity Based Costing: Example</vt:lpstr>
      <vt:lpstr>Modified Activity Based Costing: Example</vt:lpstr>
      <vt:lpstr>Modified Activity Based Costing: Example</vt:lpstr>
      <vt:lpstr>Modified Activity Based Costing: Example</vt:lpstr>
      <vt:lpstr>Slide 49</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dc:title>
  <dc:creator>Michael Flores</dc:creator>
  <cp:lastModifiedBy>NTS</cp:lastModifiedBy>
  <cp:revision>37</cp:revision>
  <dcterms:created xsi:type="dcterms:W3CDTF">2004-11-25T15:59:40Z</dcterms:created>
  <dcterms:modified xsi:type="dcterms:W3CDTF">2013-11-07T12:13:46Z</dcterms:modified>
</cp:coreProperties>
</file>